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57" r:id="rId2"/>
    <p:sldId id="259" r:id="rId3"/>
    <p:sldId id="279" r:id="rId4"/>
    <p:sldId id="267" r:id="rId5"/>
    <p:sldId id="260" r:id="rId6"/>
    <p:sldId id="269" r:id="rId7"/>
    <p:sldId id="271" r:id="rId8"/>
    <p:sldId id="272" r:id="rId9"/>
    <p:sldId id="284" r:id="rId10"/>
    <p:sldId id="273" r:id="rId11"/>
    <p:sldId id="280" r:id="rId12"/>
    <p:sldId id="281" r:id="rId13"/>
    <p:sldId id="282" r:id="rId14"/>
    <p:sldId id="283" r:id="rId15"/>
    <p:sldId id="265" r:id="rId1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CCFF"/>
    <a:srgbClr val="0A06A8"/>
    <a:srgbClr val="80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0" d="100"/>
          <a:sy n="70" d="100"/>
        </p:scale>
        <p:origin x="-150" y="-10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2017/7/16</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2017/7/16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2017/7/16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2017/7/16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2017/7/16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2017/7/16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hyperlink" Target="http://dongfanglongyuan.photo.hexun.com/21321476_d.html" TargetMode="External"/><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dongfanglongyuan.photo.hexun.com/21321476_d.html" TargetMode="Externa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背景_"/>
          <p:cNvPicPr>
            <a:picLocks noGrp="1" noChangeAspect="1"/>
          </p:cNvPicPr>
          <p:nvPr>
            <p:ph idx="1"/>
          </p:nvPr>
        </p:nvPicPr>
        <p:blipFill>
          <a:blip r:embed="rId2" cstate="print"/>
          <a:stretch>
            <a:fillRect/>
          </a:stretch>
        </p:blipFill>
        <p:spPr>
          <a:xfrm>
            <a:off x="-8255" y="-37465"/>
            <a:ext cx="12212955" cy="6870700"/>
          </a:xfrm>
          <a:prstGeom prst="rect">
            <a:avLst/>
          </a:prstGeom>
        </p:spPr>
      </p:pic>
      <p:sp>
        <p:nvSpPr>
          <p:cNvPr id="5" name="文本框 4"/>
          <p:cNvSpPr txBox="1"/>
          <p:nvPr/>
        </p:nvSpPr>
        <p:spPr>
          <a:xfrm>
            <a:off x="3771900" y="2247900"/>
            <a:ext cx="4653280" cy="768350"/>
          </a:xfrm>
          <a:prstGeom prst="rect">
            <a:avLst/>
          </a:prstGeom>
          <a:noFill/>
        </p:spPr>
        <p:txBody>
          <a:bodyPr wrap="none" rtlCol="0">
            <a:spAutoFit/>
          </a:bodyPr>
          <a:lstStyle/>
          <a:p>
            <a:r>
              <a:rPr lang="zh-CN" altLang="en-US" sz="4400">
                <a:solidFill>
                  <a:srgbClr val="800000"/>
                </a:solidFill>
                <a:effectLst>
                  <a:outerShdw blurRad="38100" dist="38100" dir="2700000" algn="tl">
                    <a:srgbClr val="000000">
                      <a:alpha val="43137"/>
                    </a:srgbClr>
                  </a:outerShdw>
                </a:effectLst>
                <a:latin typeface="经典中宋简" panose="02010609000101010101" charset="-122"/>
                <a:ea typeface="经典中宋简" panose="02010609000101010101" charset="-122"/>
              </a:rPr>
              <a:t>新航路开辟的原因</a:t>
            </a:r>
          </a:p>
        </p:txBody>
      </p:sp>
      <p:sp>
        <p:nvSpPr>
          <p:cNvPr id="6" name="文本框 5"/>
          <p:cNvSpPr txBox="1"/>
          <p:nvPr/>
        </p:nvSpPr>
        <p:spPr>
          <a:xfrm>
            <a:off x="4462145" y="3474720"/>
            <a:ext cx="2861310" cy="583565"/>
          </a:xfrm>
          <a:prstGeom prst="rect">
            <a:avLst/>
          </a:prstGeom>
          <a:noFill/>
        </p:spPr>
        <p:txBody>
          <a:bodyPr wrap="none" rtlCol="0">
            <a:spAutoFit/>
          </a:bodyPr>
          <a:lstStyle/>
          <a:p>
            <a:r>
              <a:rPr lang="zh-CN" altLang="en-US" sz="3200">
                <a:solidFill>
                  <a:srgbClr val="800000"/>
                </a:solidFill>
                <a:latin typeface="微软雅黑" panose="020B0503020204020204" charset="-122"/>
                <a:ea typeface="微软雅黑" panose="020B0503020204020204" charset="-122"/>
              </a:rPr>
              <a:t>制作人  张芳芳</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7" name="组合 1"/>
          <p:cNvGrpSpPr/>
          <p:nvPr/>
        </p:nvGrpSpPr>
        <p:grpSpPr>
          <a:xfrm>
            <a:off x="435610" y="1167765"/>
            <a:ext cx="11219180" cy="5429250"/>
            <a:chOff x="486213" y="1094347"/>
            <a:chExt cx="8262248" cy="5428848"/>
          </a:xfrm>
        </p:grpSpPr>
        <p:sp>
          <p:nvSpPr>
            <p:cNvPr id="4" name="任意多边形 3"/>
            <p:cNvSpPr/>
            <p:nvPr/>
          </p:nvSpPr>
          <p:spPr>
            <a:xfrm>
              <a:off x="553582" y="1094347"/>
              <a:ext cx="2441559" cy="976240"/>
            </a:xfrm>
            <a:custGeom>
              <a:avLst/>
              <a:gdLst>
                <a:gd name="connsiteX0" fmla="*/ 0 w 2441029"/>
                <a:gd name="connsiteY0" fmla="*/ 0 h 976411"/>
                <a:gd name="connsiteX1" fmla="*/ 1952824 w 2441029"/>
                <a:gd name="connsiteY1" fmla="*/ 0 h 976411"/>
                <a:gd name="connsiteX2" fmla="*/ 2441029 w 2441029"/>
                <a:gd name="connsiteY2" fmla="*/ 488206 h 976411"/>
                <a:gd name="connsiteX3" fmla="*/ 1952824 w 2441029"/>
                <a:gd name="connsiteY3" fmla="*/ 976411 h 976411"/>
                <a:gd name="connsiteX4" fmla="*/ 0 w 2441029"/>
                <a:gd name="connsiteY4" fmla="*/ 976411 h 976411"/>
                <a:gd name="connsiteX5" fmla="*/ 488206 w 2441029"/>
                <a:gd name="connsiteY5" fmla="*/ 488206 h 976411"/>
                <a:gd name="connsiteX6" fmla="*/ 0 w 2441029"/>
                <a:gd name="connsiteY6" fmla="*/ 0 h 976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1029" h="976411">
                  <a:moveTo>
                    <a:pt x="0" y="0"/>
                  </a:moveTo>
                  <a:lnTo>
                    <a:pt x="1952824" y="0"/>
                  </a:lnTo>
                  <a:lnTo>
                    <a:pt x="2441029" y="488206"/>
                  </a:lnTo>
                  <a:lnTo>
                    <a:pt x="1952824" y="976411"/>
                  </a:lnTo>
                  <a:lnTo>
                    <a:pt x="0" y="976411"/>
                  </a:lnTo>
                  <a:lnTo>
                    <a:pt x="488206" y="488206"/>
                  </a:lnTo>
                  <a:lnTo>
                    <a:pt x="0" y="0"/>
                  </a:lnTo>
                  <a:close/>
                </a:path>
              </a:pathLst>
            </a:custGeom>
            <a:solidFill>
              <a:srgbClr val="FF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16146" tIns="13970" rIns="488205" bIns="13970" spcCol="1270" anchor="ctr"/>
            <a:lstStyle/>
            <a:p>
              <a:pPr marL="0" marR="0" lvl="0" algn="ctr" defTabSz="977900" rtl="0" eaLnBrk="1" fontAlgn="base" latinLnBrk="0" hangingPunct="1">
                <a:lnSpc>
                  <a:spcPct val="90000"/>
                </a:lnSpc>
                <a:spcAft>
                  <a:spcPct val="35000"/>
                </a:spcAft>
                <a:buClrTx/>
                <a:buSzTx/>
                <a:buFontTx/>
                <a:buNone/>
                <a:defRPr/>
              </a:pPr>
              <a:r>
                <a:rPr kumimoji="0" lang="zh-CN" sz="32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经济根源</a:t>
              </a:r>
            </a:p>
            <a:p>
              <a:pPr marL="0" marR="0" lvl="0" indent="0" algn="ctr" defTabSz="977900" rtl="0" eaLnBrk="1" fontAlgn="base" latinLnBrk="0" hangingPunct="1">
                <a:lnSpc>
                  <a:spcPct val="90000"/>
                </a:lnSpc>
                <a:spcBef>
                  <a:spcPct val="0"/>
                </a:spcBef>
                <a:spcAft>
                  <a:spcPct val="35000"/>
                </a:spcAft>
                <a:buClrTx/>
                <a:buSzTx/>
                <a:buFontTx/>
                <a:buNone/>
                <a:defRPr/>
              </a:pPr>
              <a:r>
                <a:rPr kumimoji="0" lang="zh-CN"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根本原因</a:t>
              </a:r>
            </a:p>
          </p:txBody>
        </p:sp>
        <p:sp>
          <p:nvSpPr>
            <p:cNvPr id="5" name="任意多边形 4"/>
            <p:cNvSpPr/>
            <p:nvPr/>
          </p:nvSpPr>
          <p:spPr>
            <a:xfrm>
              <a:off x="2663614" y="1176891"/>
              <a:ext cx="6084847" cy="811152"/>
            </a:xfrm>
            <a:custGeom>
              <a:avLst/>
              <a:gdLst>
                <a:gd name="connsiteX0" fmla="*/ 0 w 6085212"/>
                <a:gd name="connsiteY0" fmla="*/ 0 h 810421"/>
                <a:gd name="connsiteX1" fmla="*/ 5680002 w 6085212"/>
                <a:gd name="connsiteY1" fmla="*/ 0 h 810421"/>
                <a:gd name="connsiteX2" fmla="*/ 6085212 w 6085212"/>
                <a:gd name="connsiteY2" fmla="*/ 405211 h 810421"/>
                <a:gd name="connsiteX3" fmla="*/ 5680002 w 6085212"/>
                <a:gd name="connsiteY3" fmla="*/ 810421 h 810421"/>
                <a:gd name="connsiteX4" fmla="*/ 0 w 6085212"/>
                <a:gd name="connsiteY4" fmla="*/ 810421 h 810421"/>
                <a:gd name="connsiteX5" fmla="*/ 405211 w 6085212"/>
                <a:gd name="connsiteY5" fmla="*/ 405211 h 810421"/>
                <a:gd name="connsiteX6" fmla="*/ 0 w 6085212"/>
                <a:gd name="connsiteY6" fmla="*/ 0 h 810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5212" h="810421">
                  <a:moveTo>
                    <a:pt x="0" y="0"/>
                  </a:moveTo>
                  <a:lnTo>
                    <a:pt x="5680002" y="0"/>
                  </a:lnTo>
                  <a:lnTo>
                    <a:pt x="6085212" y="405211"/>
                  </a:lnTo>
                  <a:lnTo>
                    <a:pt x="5680002" y="810421"/>
                  </a:lnTo>
                  <a:lnTo>
                    <a:pt x="0" y="810421"/>
                  </a:lnTo>
                  <a:lnTo>
                    <a:pt x="405211" y="405211"/>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40771" tIns="17780" rIns="405210" bIns="17780"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mn-cs"/>
                </a:rPr>
                <a:t>商品经济和资本主义萌芽的发展。</a:t>
              </a:r>
            </a:p>
          </p:txBody>
        </p:sp>
        <p:sp>
          <p:nvSpPr>
            <p:cNvPr id="6" name="任意多边形 5"/>
            <p:cNvSpPr/>
            <p:nvPr/>
          </p:nvSpPr>
          <p:spPr>
            <a:xfrm>
              <a:off x="486213" y="2207737"/>
              <a:ext cx="2441559" cy="976241"/>
            </a:xfrm>
            <a:custGeom>
              <a:avLst/>
              <a:gdLst>
                <a:gd name="connsiteX0" fmla="*/ 0 w 2441029"/>
                <a:gd name="connsiteY0" fmla="*/ 0 h 976411"/>
                <a:gd name="connsiteX1" fmla="*/ 1952824 w 2441029"/>
                <a:gd name="connsiteY1" fmla="*/ 0 h 976411"/>
                <a:gd name="connsiteX2" fmla="*/ 2441029 w 2441029"/>
                <a:gd name="connsiteY2" fmla="*/ 488206 h 976411"/>
                <a:gd name="connsiteX3" fmla="*/ 1952824 w 2441029"/>
                <a:gd name="connsiteY3" fmla="*/ 976411 h 976411"/>
                <a:gd name="connsiteX4" fmla="*/ 0 w 2441029"/>
                <a:gd name="connsiteY4" fmla="*/ 976411 h 976411"/>
                <a:gd name="connsiteX5" fmla="*/ 488206 w 2441029"/>
                <a:gd name="connsiteY5" fmla="*/ 488206 h 976411"/>
                <a:gd name="connsiteX6" fmla="*/ 0 w 2441029"/>
                <a:gd name="connsiteY6" fmla="*/ 0 h 976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1029" h="976411">
                  <a:moveTo>
                    <a:pt x="0" y="0"/>
                  </a:moveTo>
                  <a:lnTo>
                    <a:pt x="1952824" y="0"/>
                  </a:lnTo>
                  <a:lnTo>
                    <a:pt x="2441029" y="488206"/>
                  </a:lnTo>
                  <a:lnTo>
                    <a:pt x="1952824" y="976411"/>
                  </a:lnTo>
                  <a:lnTo>
                    <a:pt x="0" y="976411"/>
                  </a:lnTo>
                  <a:lnTo>
                    <a:pt x="488206" y="488206"/>
                  </a:lnTo>
                  <a:lnTo>
                    <a:pt x="0" y="0"/>
                  </a:lnTo>
                  <a:close/>
                </a:path>
              </a:pathLst>
            </a:custGeom>
            <a:solidFill>
              <a:srgbClr val="FF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16146" tIns="13970" rIns="488205" bIns="13970" spcCol="1270" anchor="ctr"/>
            <a:lstStyle/>
            <a:p>
              <a:pPr marL="0" marR="0" lvl="0" indent="0" algn="ctr" defTabSz="977900" rtl="0" eaLnBrk="1" fontAlgn="base" latinLnBrk="0" hangingPunct="1">
                <a:lnSpc>
                  <a:spcPct val="90000"/>
                </a:lnSpc>
                <a:spcBef>
                  <a:spcPct val="0"/>
                </a:spcBef>
                <a:spcAft>
                  <a:spcPct val="35000"/>
                </a:spcAft>
                <a:buClrTx/>
                <a:buSzTx/>
                <a:buFontTx/>
                <a:buNone/>
                <a:defRPr/>
              </a:pPr>
              <a:r>
                <a:rPr kumimoji="0" lang="zh-CN" sz="32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社会根源</a:t>
              </a:r>
            </a:p>
          </p:txBody>
        </p:sp>
        <p:sp>
          <p:nvSpPr>
            <p:cNvPr id="7" name="任意多边形 6"/>
            <p:cNvSpPr/>
            <p:nvPr/>
          </p:nvSpPr>
          <p:spPr>
            <a:xfrm>
              <a:off x="2663614" y="2291233"/>
              <a:ext cx="6084847" cy="809565"/>
            </a:xfrm>
            <a:custGeom>
              <a:avLst/>
              <a:gdLst>
                <a:gd name="connsiteX0" fmla="*/ 0 w 6085212"/>
                <a:gd name="connsiteY0" fmla="*/ 0 h 810421"/>
                <a:gd name="connsiteX1" fmla="*/ 5680002 w 6085212"/>
                <a:gd name="connsiteY1" fmla="*/ 0 h 810421"/>
                <a:gd name="connsiteX2" fmla="*/ 6085212 w 6085212"/>
                <a:gd name="connsiteY2" fmla="*/ 405211 h 810421"/>
                <a:gd name="connsiteX3" fmla="*/ 5680002 w 6085212"/>
                <a:gd name="connsiteY3" fmla="*/ 810421 h 810421"/>
                <a:gd name="connsiteX4" fmla="*/ 0 w 6085212"/>
                <a:gd name="connsiteY4" fmla="*/ 810421 h 810421"/>
                <a:gd name="connsiteX5" fmla="*/ 405211 w 6085212"/>
                <a:gd name="connsiteY5" fmla="*/ 405211 h 810421"/>
                <a:gd name="connsiteX6" fmla="*/ 0 w 6085212"/>
                <a:gd name="connsiteY6" fmla="*/ 0 h 810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5212" h="810421">
                  <a:moveTo>
                    <a:pt x="0" y="0"/>
                  </a:moveTo>
                  <a:lnTo>
                    <a:pt x="5680002" y="0"/>
                  </a:lnTo>
                  <a:lnTo>
                    <a:pt x="6085212" y="405211"/>
                  </a:lnTo>
                  <a:lnTo>
                    <a:pt x="5680002" y="810421"/>
                  </a:lnTo>
                  <a:lnTo>
                    <a:pt x="0" y="810421"/>
                  </a:lnTo>
                  <a:lnTo>
                    <a:pt x="405211" y="405211"/>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40771" tIns="17780" rIns="405210" bIns="17780"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mn-cs"/>
                </a:rPr>
                <a:t>欧洲人渴望去东方实现黄金梦。</a:t>
              </a:r>
            </a:p>
          </p:txBody>
        </p:sp>
        <p:sp>
          <p:nvSpPr>
            <p:cNvPr id="8" name="任意多边形 7"/>
            <p:cNvSpPr/>
            <p:nvPr/>
          </p:nvSpPr>
          <p:spPr>
            <a:xfrm>
              <a:off x="539553" y="3319857"/>
              <a:ext cx="2441559" cy="977828"/>
            </a:xfrm>
            <a:custGeom>
              <a:avLst/>
              <a:gdLst>
                <a:gd name="connsiteX0" fmla="*/ 0 w 2441029"/>
                <a:gd name="connsiteY0" fmla="*/ 0 h 976411"/>
                <a:gd name="connsiteX1" fmla="*/ 1952824 w 2441029"/>
                <a:gd name="connsiteY1" fmla="*/ 0 h 976411"/>
                <a:gd name="connsiteX2" fmla="*/ 2441029 w 2441029"/>
                <a:gd name="connsiteY2" fmla="*/ 488206 h 976411"/>
                <a:gd name="connsiteX3" fmla="*/ 1952824 w 2441029"/>
                <a:gd name="connsiteY3" fmla="*/ 976411 h 976411"/>
                <a:gd name="connsiteX4" fmla="*/ 0 w 2441029"/>
                <a:gd name="connsiteY4" fmla="*/ 976411 h 976411"/>
                <a:gd name="connsiteX5" fmla="*/ 488206 w 2441029"/>
                <a:gd name="connsiteY5" fmla="*/ 488206 h 976411"/>
                <a:gd name="connsiteX6" fmla="*/ 0 w 2441029"/>
                <a:gd name="connsiteY6" fmla="*/ 0 h 976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1029" h="976411">
                  <a:moveTo>
                    <a:pt x="0" y="0"/>
                  </a:moveTo>
                  <a:lnTo>
                    <a:pt x="1952824" y="0"/>
                  </a:lnTo>
                  <a:lnTo>
                    <a:pt x="2441029" y="488206"/>
                  </a:lnTo>
                  <a:lnTo>
                    <a:pt x="1952824" y="976411"/>
                  </a:lnTo>
                  <a:lnTo>
                    <a:pt x="0" y="976411"/>
                  </a:lnTo>
                  <a:lnTo>
                    <a:pt x="488206" y="488206"/>
                  </a:lnTo>
                  <a:lnTo>
                    <a:pt x="0" y="0"/>
                  </a:lnTo>
                  <a:close/>
                </a:path>
              </a:pathLst>
            </a:custGeom>
            <a:solidFill>
              <a:srgbClr val="FF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16146" tIns="13970" rIns="488205" bIns="13970" spcCol="1270" anchor="ctr"/>
            <a:lstStyle/>
            <a:p>
              <a:pPr marL="0" marR="0" lvl="0" algn="ctr" defTabSz="977900" rtl="0" eaLnBrk="1" fontAlgn="base" latinLnBrk="0" hangingPunct="1">
                <a:lnSpc>
                  <a:spcPct val="90000"/>
                </a:lnSpc>
                <a:spcAft>
                  <a:spcPct val="35000"/>
                </a:spcAft>
                <a:buClrTx/>
                <a:buSzTx/>
                <a:buFontTx/>
                <a:buNone/>
                <a:defRPr/>
              </a:pPr>
              <a:r>
                <a:rPr kumimoji="0" lang="zh-CN" sz="32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直接原因</a:t>
              </a:r>
            </a:p>
          </p:txBody>
        </p:sp>
        <p:sp>
          <p:nvSpPr>
            <p:cNvPr id="9" name="任意多边形 8"/>
            <p:cNvSpPr/>
            <p:nvPr/>
          </p:nvSpPr>
          <p:spPr>
            <a:xfrm>
              <a:off x="2663614" y="3403988"/>
              <a:ext cx="6084847" cy="809565"/>
            </a:xfrm>
            <a:custGeom>
              <a:avLst/>
              <a:gdLst>
                <a:gd name="connsiteX0" fmla="*/ 0 w 6085212"/>
                <a:gd name="connsiteY0" fmla="*/ 0 h 810421"/>
                <a:gd name="connsiteX1" fmla="*/ 5680002 w 6085212"/>
                <a:gd name="connsiteY1" fmla="*/ 0 h 810421"/>
                <a:gd name="connsiteX2" fmla="*/ 6085212 w 6085212"/>
                <a:gd name="connsiteY2" fmla="*/ 405211 h 810421"/>
                <a:gd name="connsiteX3" fmla="*/ 5680002 w 6085212"/>
                <a:gd name="connsiteY3" fmla="*/ 810421 h 810421"/>
                <a:gd name="connsiteX4" fmla="*/ 0 w 6085212"/>
                <a:gd name="connsiteY4" fmla="*/ 810421 h 810421"/>
                <a:gd name="connsiteX5" fmla="*/ 405211 w 6085212"/>
                <a:gd name="connsiteY5" fmla="*/ 405211 h 810421"/>
                <a:gd name="connsiteX6" fmla="*/ 0 w 6085212"/>
                <a:gd name="connsiteY6" fmla="*/ 0 h 810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5212" h="810421">
                  <a:moveTo>
                    <a:pt x="0" y="0"/>
                  </a:moveTo>
                  <a:lnTo>
                    <a:pt x="5680002" y="0"/>
                  </a:lnTo>
                  <a:lnTo>
                    <a:pt x="6085212" y="405211"/>
                  </a:lnTo>
                  <a:lnTo>
                    <a:pt x="5680002" y="810421"/>
                  </a:lnTo>
                  <a:lnTo>
                    <a:pt x="0" y="810421"/>
                  </a:lnTo>
                  <a:lnTo>
                    <a:pt x="405211" y="405211"/>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40771" tIns="17780" rIns="405210" bIns="17780"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mn-cs"/>
                </a:rPr>
                <a:t>传统商路受阻导致商业危机。</a:t>
              </a:r>
            </a:p>
          </p:txBody>
        </p:sp>
        <p:sp>
          <p:nvSpPr>
            <p:cNvPr id="10" name="任意多边形 9"/>
            <p:cNvSpPr/>
            <p:nvPr/>
          </p:nvSpPr>
          <p:spPr>
            <a:xfrm>
              <a:off x="539553" y="4434200"/>
              <a:ext cx="2441559" cy="976240"/>
            </a:xfrm>
            <a:custGeom>
              <a:avLst/>
              <a:gdLst>
                <a:gd name="connsiteX0" fmla="*/ 0 w 2441029"/>
                <a:gd name="connsiteY0" fmla="*/ 0 h 976411"/>
                <a:gd name="connsiteX1" fmla="*/ 1952824 w 2441029"/>
                <a:gd name="connsiteY1" fmla="*/ 0 h 976411"/>
                <a:gd name="connsiteX2" fmla="*/ 2441029 w 2441029"/>
                <a:gd name="connsiteY2" fmla="*/ 488206 h 976411"/>
                <a:gd name="connsiteX3" fmla="*/ 1952824 w 2441029"/>
                <a:gd name="connsiteY3" fmla="*/ 976411 h 976411"/>
                <a:gd name="connsiteX4" fmla="*/ 0 w 2441029"/>
                <a:gd name="connsiteY4" fmla="*/ 976411 h 976411"/>
                <a:gd name="connsiteX5" fmla="*/ 488206 w 2441029"/>
                <a:gd name="connsiteY5" fmla="*/ 488206 h 976411"/>
                <a:gd name="connsiteX6" fmla="*/ 0 w 2441029"/>
                <a:gd name="connsiteY6" fmla="*/ 0 h 976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1029" h="976411">
                  <a:moveTo>
                    <a:pt x="0" y="0"/>
                  </a:moveTo>
                  <a:lnTo>
                    <a:pt x="1952824" y="0"/>
                  </a:lnTo>
                  <a:lnTo>
                    <a:pt x="2441029" y="488206"/>
                  </a:lnTo>
                  <a:lnTo>
                    <a:pt x="1952824" y="976411"/>
                  </a:lnTo>
                  <a:lnTo>
                    <a:pt x="0" y="976411"/>
                  </a:lnTo>
                  <a:lnTo>
                    <a:pt x="488206" y="488206"/>
                  </a:lnTo>
                  <a:lnTo>
                    <a:pt x="0" y="0"/>
                  </a:lnTo>
                  <a:close/>
                </a:path>
              </a:pathLst>
            </a:custGeom>
            <a:solidFill>
              <a:srgbClr val="FF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16146" tIns="13970" rIns="488205" bIns="13970" spcCol="1270" anchor="ctr"/>
            <a:lstStyle/>
            <a:p>
              <a:pPr marL="0" marR="0" lvl="0" algn="ctr" defTabSz="977900" rtl="0" eaLnBrk="1" fontAlgn="base" latinLnBrk="0" hangingPunct="1">
                <a:lnSpc>
                  <a:spcPct val="90000"/>
                </a:lnSpc>
                <a:spcAft>
                  <a:spcPct val="35000"/>
                </a:spcAft>
                <a:buClrTx/>
                <a:buSzTx/>
                <a:buFontTx/>
                <a:buNone/>
                <a:defRPr/>
              </a:pPr>
              <a:r>
                <a:rPr kumimoji="0" lang="zh-CN" sz="32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思想根源</a:t>
              </a:r>
            </a:p>
          </p:txBody>
        </p:sp>
        <p:sp>
          <p:nvSpPr>
            <p:cNvPr id="11" name="任意多边形 10"/>
            <p:cNvSpPr/>
            <p:nvPr/>
          </p:nvSpPr>
          <p:spPr>
            <a:xfrm>
              <a:off x="2663614" y="4517379"/>
              <a:ext cx="6084847" cy="809565"/>
            </a:xfrm>
            <a:custGeom>
              <a:avLst/>
              <a:gdLst>
                <a:gd name="connsiteX0" fmla="*/ 0 w 6085212"/>
                <a:gd name="connsiteY0" fmla="*/ 0 h 810421"/>
                <a:gd name="connsiteX1" fmla="*/ 5680002 w 6085212"/>
                <a:gd name="connsiteY1" fmla="*/ 0 h 810421"/>
                <a:gd name="connsiteX2" fmla="*/ 6085212 w 6085212"/>
                <a:gd name="connsiteY2" fmla="*/ 405211 h 810421"/>
                <a:gd name="connsiteX3" fmla="*/ 5680002 w 6085212"/>
                <a:gd name="connsiteY3" fmla="*/ 810421 h 810421"/>
                <a:gd name="connsiteX4" fmla="*/ 0 w 6085212"/>
                <a:gd name="connsiteY4" fmla="*/ 810421 h 810421"/>
                <a:gd name="connsiteX5" fmla="*/ 405211 w 6085212"/>
                <a:gd name="connsiteY5" fmla="*/ 405211 h 810421"/>
                <a:gd name="connsiteX6" fmla="*/ 0 w 6085212"/>
                <a:gd name="connsiteY6" fmla="*/ 0 h 810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5212" h="810421">
                  <a:moveTo>
                    <a:pt x="0" y="0"/>
                  </a:moveTo>
                  <a:lnTo>
                    <a:pt x="5680002" y="0"/>
                  </a:lnTo>
                  <a:lnTo>
                    <a:pt x="6085212" y="405211"/>
                  </a:lnTo>
                  <a:lnTo>
                    <a:pt x="5680002" y="810421"/>
                  </a:lnTo>
                  <a:lnTo>
                    <a:pt x="0" y="810421"/>
                  </a:lnTo>
                  <a:lnTo>
                    <a:pt x="405211" y="405211"/>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40771" tIns="17780" rIns="405210" bIns="17780"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mn-cs"/>
                </a:rPr>
                <a:t>人文主义提倡冒险精神。</a:t>
              </a:r>
            </a:p>
          </p:txBody>
        </p:sp>
        <p:sp>
          <p:nvSpPr>
            <p:cNvPr id="12" name="任意多边形 11"/>
            <p:cNvSpPr/>
            <p:nvPr/>
          </p:nvSpPr>
          <p:spPr>
            <a:xfrm>
              <a:off x="539553" y="5546954"/>
              <a:ext cx="2441559" cy="976241"/>
            </a:xfrm>
            <a:custGeom>
              <a:avLst/>
              <a:gdLst>
                <a:gd name="connsiteX0" fmla="*/ 0 w 2441029"/>
                <a:gd name="connsiteY0" fmla="*/ 0 h 976411"/>
                <a:gd name="connsiteX1" fmla="*/ 1952824 w 2441029"/>
                <a:gd name="connsiteY1" fmla="*/ 0 h 976411"/>
                <a:gd name="connsiteX2" fmla="*/ 2441029 w 2441029"/>
                <a:gd name="connsiteY2" fmla="*/ 488206 h 976411"/>
                <a:gd name="connsiteX3" fmla="*/ 1952824 w 2441029"/>
                <a:gd name="connsiteY3" fmla="*/ 976411 h 976411"/>
                <a:gd name="connsiteX4" fmla="*/ 0 w 2441029"/>
                <a:gd name="connsiteY4" fmla="*/ 976411 h 976411"/>
                <a:gd name="connsiteX5" fmla="*/ 488206 w 2441029"/>
                <a:gd name="connsiteY5" fmla="*/ 488206 h 976411"/>
                <a:gd name="connsiteX6" fmla="*/ 0 w 2441029"/>
                <a:gd name="connsiteY6" fmla="*/ 0 h 976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1029" h="976411">
                  <a:moveTo>
                    <a:pt x="0" y="0"/>
                  </a:moveTo>
                  <a:lnTo>
                    <a:pt x="1952824" y="0"/>
                  </a:lnTo>
                  <a:lnTo>
                    <a:pt x="2441029" y="488206"/>
                  </a:lnTo>
                  <a:lnTo>
                    <a:pt x="1952824" y="976411"/>
                  </a:lnTo>
                  <a:lnTo>
                    <a:pt x="0" y="976411"/>
                  </a:lnTo>
                  <a:lnTo>
                    <a:pt x="488206" y="488206"/>
                  </a:lnTo>
                  <a:lnTo>
                    <a:pt x="0" y="0"/>
                  </a:lnTo>
                  <a:close/>
                </a:path>
              </a:pathLst>
            </a:custGeom>
            <a:solidFill>
              <a:srgbClr val="FF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16146" tIns="13970" rIns="488205" bIns="13970" spcCol="1270" anchor="ctr"/>
            <a:lstStyle/>
            <a:p>
              <a:pPr marL="0" marR="0" lvl="0" algn="ctr" defTabSz="977900" rtl="0" eaLnBrk="1" fontAlgn="base" latinLnBrk="0" hangingPunct="1">
                <a:lnSpc>
                  <a:spcPct val="90000"/>
                </a:lnSpc>
                <a:spcAft>
                  <a:spcPct val="35000"/>
                </a:spcAft>
                <a:buClrTx/>
                <a:buSzTx/>
                <a:buFontTx/>
                <a:buNone/>
                <a:defRPr/>
              </a:pPr>
              <a:r>
                <a:rPr kumimoji="0" lang="zh-CN" sz="32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宗教根源</a:t>
              </a:r>
            </a:p>
          </p:txBody>
        </p:sp>
        <p:sp>
          <p:nvSpPr>
            <p:cNvPr id="13" name="任意多边形 12"/>
            <p:cNvSpPr/>
            <p:nvPr/>
          </p:nvSpPr>
          <p:spPr>
            <a:xfrm>
              <a:off x="2663607" y="5629498"/>
              <a:ext cx="6084847" cy="811153"/>
            </a:xfrm>
            <a:custGeom>
              <a:avLst/>
              <a:gdLst>
                <a:gd name="connsiteX0" fmla="*/ 0 w 6085212"/>
                <a:gd name="connsiteY0" fmla="*/ 0 h 810421"/>
                <a:gd name="connsiteX1" fmla="*/ 5680002 w 6085212"/>
                <a:gd name="connsiteY1" fmla="*/ 0 h 810421"/>
                <a:gd name="connsiteX2" fmla="*/ 6085212 w 6085212"/>
                <a:gd name="connsiteY2" fmla="*/ 405211 h 810421"/>
                <a:gd name="connsiteX3" fmla="*/ 5680002 w 6085212"/>
                <a:gd name="connsiteY3" fmla="*/ 810421 h 810421"/>
                <a:gd name="connsiteX4" fmla="*/ 0 w 6085212"/>
                <a:gd name="connsiteY4" fmla="*/ 810421 h 810421"/>
                <a:gd name="connsiteX5" fmla="*/ 405211 w 6085212"/>
                <a:gd name="connsiteY5" fmla="*/ 405211 h 810421"/>
                <a:gd name="connsiteX6" fmla="*/ 0 w 6085212"/>
                <a:gd name="connsiteY6" fmla="*/ 0 h 810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5212" h="810421">
                  <a:moveTo>
                    <a:pt x="0" y="0"/>
                  </a:moveTo>
                  <a:lnTo>
                    <a:pt x="5680002" y="0"/>
                  </a:lnTo>
                  <a:lnTo>
                    <a:pt x="6085212" y="405211"/>
                  </a:lnTo>
                  <a:lnTo>
                    <a:pt x="5680002" y="810421"/>
                  </a:lnTo>
                  <a:lnTo>
                    <a:pt x="0" y="810421"/>
                  </a:lnTo>
                  <a:lnTo>
                    <a:pt x="405211" y="405211"/>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40771" tIns="17780" rIns="405210" bIns="17780" spcCol="1270" anchor="ctr"/>
            <a:lstStyle/>
            <a:p>
              <a:pPr marL="0" marR="0" lvl="0" algn="ctr" defTabSz="1244600" rtl="0" eaLnBrk="1" fontAlgn="base" latinLnBrk="0" hangingPunct="1">
                <a:lnSpc>
                  <a:spcPct val="90000"/>
                </a:lnSpc>
                <a:spcAft>
                  <a:spcPct val="3500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mn-cs"/>
                </a:rPr>
                <a:t>传播基督教。</a:t>
              </a:r>
            </a:p>
          </p:txBody>
        </p:sp>
      </p:grpSp>
      <p:grpSp>
        <p:nvGrpSpPr>
          <p:cNvPr id="39948" name="Group 5"/>
          <p:cNvGrpSpPr/>
          <p:nvPr/>
        </p:nvGrpSpPr>
        <p:grpSpPr>
          <a:xfrm>
            <a:off x="10595293" y="5087938"/>
            <a:ext cx="1741487" cy="1600200"/>
            <a:chOff x="0" y="0"/>
            <a:chExt cx="1001" cy="778"/>
          </a:xfrm>
        </p:grpSpPr>
        <p:pic>
          <p:nvPicPr>
            <p:cNvPr id="39949" name="Picture 6" descr="B_023"/>
            <p:cNvPicPr>
              <a:picLocks noChangeAspect="1"/>
            </p:cNvPicPr>
            <p:nvPr/>
          </p:nvPicPr>
          <p:blipFill>
            <a:blip r:embed="rId2" cstate="print"/>
            <a:stretch>
              <a:fillRect/>
            </a:stretch>
          </p:blipFill>
          <p:spPr>
            <a:xfrm>
              <a:off x="0" y="0"/>
              <a:ext cx="1001" cy="778"/>
            </a:xfrm>
            <a:prstGeom prst="rect">
              <a:avLst/>
            </a:prstGeom>
            <a:noFill/>
            <a:ln w="9525">
              <a:noFill/>
            </a:ln>
          </p:spPr>
        </p:pic>
        <p:sp>
          <p:nvSpPr>
            <p:cNvPr id="39950" name="Text Box 7"/>
            <p:cNvSpPr txBox="1"/>
            <p:nvPr/>
          </p:nvSpPr>
          <p:spPr>
            <a:xfrm>
              <a:off x="48" y="0"/>
              <a:ext cx="336" cy="254"/>
            </a:xfrm>
            <a:prstGeom prst="rect">
              <a:avLst/>
            </a:prstGeom>
            <a:noFill/>
            <a:ln w="9525">
              <a:noFill/>
            </a:ln>
          </p:spPr>
          <p:txBody>
            <a:bodyPr anchor="t">
              <a:spAutoFit/>
            </a:bodyPr>
            <a:lstStyle/>
            <a:p>
              <a:pPr lvl="0" indent="0" eaLnBrk="0" hangingPunct="0"/>
              <a:endParaRPr lang="zh-CN" altLang="en-US" sz="2800" b="1" dirty="0">
                <a:latin typeface="黑体" panose="02010609060101010101" pitchFamily="49" charset="-122"/>
                <a:ea typeface="黑体" panose="02010609060101010101" pitchFamily="49" charset="-122"/>
              </a:endParaRPr>
            </a:p>
          </p:txBody>
        </p:sp>
      </p:grpSp>
      <p:sp>
        <p:nvSpPr>
          <p:cNvPr id="3" name="文本框 2"/>
          <p:cNvSpPr txBox="1"/>
          <p:nvPr/>
        </p:nvSpPr>
        <p:spPr>
          <a:xfrm>
            <a:off x="2419985" y="172720"/>
            <a:ext cx="7629525" cy="706755"/>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nchor="t">
            <a:spAutoFit/>
          </a:bodyPr>
          <a:lstStyle/>
          <a:p>
            <a:pPr lvl="0" eaLnBrk="1" fontAlgn="base" hangingPunct="1"/>
            <a:r>
              <a:rPr lang="zh-CN" altLang="en-US" sz="4000" b="1" strike="noStrike" noProof="1">
                <a:solidFill>
                  <a:schemeClr val="bg1"/>
                </a:solidFill>
                <a:latin typeface="黑体" panose="02010609060101010101" pitchFamily="49" charset="-122"/>
                <a:ea typeface="黑体" panose="02010609060101010101" pitchFamily="49" charset="-122"/>
                <a:sym typeface="+mn-ea"/>
              </a:rPr>
              <a:t>一、开辟新航路的原因</a:t>
            </a:r>
            <a:r>
              <a:rPr lang="zh-CN" altLang="en-US" sz="4000" b="1" strike="noStrike" noProof="1">
                <a:solidFill>
                  <a:srgbClr val="FFFF00"/>
                </a:solidFill>
                <a:latin typeface="黑体" panose="02010609060101010101" pitchFamily="49" charset="-122"/>
                <a:ea typeface="黑体" panose="02010609060101010101" pitchFamily="49" charset="-122"/>
                <a:sym typeface="+mn-ea"/>
              </a:rPr>
              <a:t>（</a:t>
            </a:r>
            <a:r>
              <a:rPr lang="zh-CN" altLang="en-US" sz="4000" b="1" strike="noStrike" noProof="1">
                <a:solidFill>
                  <a:srgbClr val="FFFF00"/>
                </a:solidFill>
                <a:latin typeface="黑体" panose="02010609060101010101" pitchFamily="49" charset="-122"/>
                <a:ea typeface="黑体" panose="02010609060101010101" pitchFamily="49" charset="-122"/>
                <a:sym typeface="+mn-ea"/>
                <a:hlinkClick r:id="rId3" action="ppaction://hlinksldjump"/>
              </a:rPr>
              <a:t>必要性</a:t>
            </a:r>
            <a:r>
              <a:rPr lang="zh-CN" altLang="en-US" sz="4000" b="1" strike="noStrike" noProof="1">
                <a:solidFill>
                  <a:srgbClr val="FFFF00"/>
                </a:solidFill>
                <a:latin typeface="黑体" panose="02010609060101010101" pitchFamily="49" charset="-122"/>
                <a:ea typeface="黑体" panose="02010609060101010101" pitchFamily="49" charset="-122"/>
                <a:sym typeface="+mn-ea"/>
              </a:rPr>
              <a:t>）</a:t>
            </a:r>
          </a:p>
        </p:txBody>
      </p:sp>
    </p:spTree>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图片 24579"/>
          <p:cNvPicPr>
            <a:picLocks noChangeAspect="1"/>
          </p:cNvPicPr>
          <p:nvPr/>
        </p:nvPicPr>
        <p:blipFill>
          <a:blip r:embed="rId2" cstate="print"/>
          <a:stretch>
            <a:fillRect/>
          </a:stretch>
        </p:blipFill>
        <p:spPr>
          <a:xfrm>
            <a:off x="196850" y="219710"/>
            <a:ext cx="5308600" cy="3599180"/>
          </a:xfrm>
          <a:prstGeom prst="rect">
            <a:avLst/>
          </a:prstGeom>
          <a:noFill/>
          <a:ln w="50800" cap="flat" cmpd="sng">
            <a:solidFill>
              <a:srgbClr val="0000FF"/>
            </a:solidFill>
            <a:prstDash val="solid"/>
            <a:miter/>
            <a:headEnd type="none" w="med" len="med"/>
            <a:tailEnd type="none" w="med" len="med"/>
          </a:ln>
        </p:spPr>
      </p:pic>
      <p:pic>
        <p:nvPicPr>
          <p:cNvPr id="24591" name="图片 24590" descr="u=1942791348,3481109234&amp;gp=0"/>
          <p:cNvPicPr>
            <a:picLocks noChangeAspect="1"/>
          </p:cNvPicPr>
          <p:nvPr/>
        </p:nvPicPr>
        <p:blipFill>
          <a:blip r:embed="rId3" cstate="print"/>
          <a:stretch>
            <a:fillRect/>
          </a:stretch>
        </p:blipFill>
        <p:spPr>
          <a:xfrm>
            <a:off x="5742940" y="167005"/>
            <a:ext cx="6449060" cy="3651885"/>
          </a:xfrm>
          <a:prstGeom prst="rect">
            <a:avLst/>
          </a:prstGeom>
          <a:noFill/>
          <a:ln w="9525">
            <a:noFill/>
          </a:ln>
        </p:spPr>
      </p:pic>
      <p:grpSp>
        <p:nvGrpSpPr>
          <p:cNvPr id="40963" name="组合 24587"/>
          <p:cNvGrpSpPr/>
          <p:nvPr/>
        </p:nvGrpSpPr>
        <p:grpSpPr>
          <a:xfrm>
            <a:off x="494030" y="4384898"/>
            <a:ext cx="3093085" cy="2414682"/>
            <a:chOff x="0" y="-6"/>
            <a:chExt cx="1360" cy="1366"/>
          </a:xfrm>
        </p:grpSpPr>
        <p:pic>
          <p:nvPicPr>
            <p:cNvPr id="40964" name="图片 24588" descr="import52740_3"/>
            <p:cNvPicPr preferRelativeResize="0"/>
            <p:nvPr/>
          </p:nvPicPr>
          <p:blipFill>
            <a:blip r:embed="rId4" cstate="print"/>
            <a:stretch>
              <a:fillRect/>
            </a:stretch>
          </p:blipFill>
          <p:spPr>
            <a:xfrm>
              <a:off x="0" y="0"/>
              <a:ext cx="1360" cy="1360"/>
            </a:xfrm>
            <a:prstGeom prst="rect">
              <a:avLst/>
            </a:prstGeom>
            <a:noFill/>
            <a:ln w="38100" cap="flat" cmpd="sng">
              <a:solidFill>
                <a:srgbClr val="0000FF"/>
              </a:solidFill>
              <a:prstDash val="solid"/>
              <a:miter/>
              <a:headEnd type="none" w="med" len="med"/>
              <a:tailEnd type="none" w="med" len="med"/>
            </a:ln>
          </p:spPr>
        </p:pic>
        <p:sp>
          <p:nvSpPr>
            <p:cNvPr id="40965" name="文本框 24589"/>
            <p:cNvSpPr txBox="1"/>
            <p:nvPr/>
          </p:nvSpPr>
          <p:spPr>
            <a:xfrm>
              <a:off x="16" y="-6"/>
              <a:ext cx="526" cy="29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lstStyle/>
            <a:p>
              <a:pPr lvl="0" indent="0" algn="ctr">
                <a:spcBef>
                  <a:spcPct val="50000"/>
                </a:spcBef>
              </a:pPr>
              <a:r>
                <a:rPr lang="zh-CN" altLang="en-US" sz="2800" b="1" dirty="0">
                  <a:solidFill>
                    <a:srgbClr val="FF0000"/>
                  </a:solidFill>
                  <a:latin typeface="Times New Roman" panose="02020603050405020304" pitchFamily="18" charset="0"/>
                  <a:ea typeface="隶书" panose="02010509060101010101" charset="-122"/>
                </a:rPr>
                <a:t>星盘</a:t>
              </a:r>
            </a:p>
          </p:txBody>
        </p:sp>
      </p:grpSp>
      <p:grpSp>
        <p:nvGrpSpPr>
          <p:cNvPr id="40966" name="组合 24584"/>
          <p:cNvGrpSpPr/>
          <p:nvPr/>
        </p:nvGrpSpPr>
        <p:grpSpPr>
          <a:xfrm>
            <a:off x="4259580" y="4382654"/>
            <a:ext cx="3180715" cy="2416926"/>
            <a:chOff x="0" y="-110"/>
            <a:chExt cx="1360" cy="1462"/>
          </a:xfrm>
        </p:grpSpPr>
        <p:pic>
          <p:nvPicPr>
            <p:cNvPr id="40968" name="图片 24586" descr="造船与航海981-2.jpg (13569 bytes)"/>
            <p:cNvPicPr preferRelativeResize="0"/>
            <p:nvPr/>
          </p:nvPicPr>
          <p:blipFill>
            <a:blip r:embed="rId5" cstate="print"/>
            <a:stretch>
              <a:fillRect/>
            </a:stretch>
          </p:blipFill>
          <p:spPr>
            <a:xfrm>
              <a:off x="0" y="-90"/>
              <a:ext cx="1360" cy="1442"/>
            </a:xfrm>
            <a:prstGeom prst="rect">
              <a:avLst/>
            </a:prstGeom>
            <a:noFill/>
            <a:ln w="38100" cap="flat" cmpd="sng">
              <a:solidFill>
                <a:srgbClr val="0000FF"/>
              </a:solidFill>
              <a:prstDash val="solid"/>
              <a:miter/>
              <a:headEnd type="none" w="med" len="med"/>
              <a:tailEnd type="none" w="med" len="med"/>
            </a:ln>
          </p:spPr>
        </p:pic>
        <p:sp>
          <p:nvSpPr>
            <p:cNvPr id="40967" name="文本框 24585"/>
            <p:cNvSpPr txBox="1"/>
            <p:nvPr/>
          </p:nvSpPr>
          <p:spPr>
            <a:xfrm>
              <a:off x="0" y="-110"/>
              <a:ext cx="634" cy="316"/>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wrap="square" anchor="t">
              <a:spAutoFit/>
            </a:bodyPr>
            <a:lstStyle/>
            <a:p>
              <a:pPr lvl="0" indent="0" algn="ctr">
                <a:spcBef>
                  <a:spcPct val="50000"/>
                </a:spcBef>
              </a:pPr>
              <a:r>
                <a:rPr lang="zh-CN" altLang="en-US" sz="2800" b="1" dirty="0">
                  <a:solidFill>
                    <a:srgbClr val="FF0000"/>
                  </a:solidFill>
                  <a:latin typeface="Times New Roman" panose="02020603050405020304" pitchFamily="18" charset="0"/>
                  <a:ea typeface="隶书" panose="02010509060101010101" charset="-122"/>
                </a:rPr>
                <a:t>指向标</a:t>
              </a:r>
            </a:p>
          </p:txBody>
        </p:sp>
      </p:grpSp>
      <p:grpSp>
        <p:nvGrpSpPr>
          <p:cNvPr id="40969" name="组合 24581"/>
          <p:cNvGrpSpPr/>
          <p:nvPr/>
        </p:nvGrpSpPr>
        <p:grpSpPr>
          <a:xfrm>
            <a:off x="8112760" y="4382854"/>
            <a:ext cx="3524691" cy="2386246"/>
            <a:chOff x="96" y="-79"/>
            <a:chExt cx="1562" cy="1515"/>
          </a:xfrm>
        </p:grpSpPr>
        <p:pic>
          <p:nvPicPr>
            <p:cNvPr id="40970" name="图片 24582" descr="earth2"/>
            <p:cNvPicPr preferRelativeResize="0"/>
            <p:nvPr/>
          </p:nvPicPr>
          <p:blipFill>
            <a:blip r:embed="rId6" cstate="print"/>
            <a:stretch>
              <a:fillRect/>
            </a:stretch>
          </p:blipFill>
          <p:spPr>
            <a:xfrm>
              <a:off x="96" y="-76"/>
              <a:ext cx="1562" cy="1512"/>
            </a:xfrm>
            <a:prstGeom prst="rect">
              <a:avLst/>
            </a:prstGeom>
            <a:noFill/>
            <a:ln w="38100" cap="flat" cmpd="sng">
              <a:solidFill>
                <a:srgbClr val="0000FF"/>
              </a:solidFill>
              <a:prstDash val="solid"/>
              <a:miter/>
              <a:headEnd type="none" w="med" len="med"/>
              <a:tailEnd type="none" w="med" len="med"/>
            </a:ln>
          </p:spPr>
        </p:pic>
        <p:sp>
          <p:nvSpPr>
            <p:cNvPr id="40971" name="文本框 24583"/>
            <p:cNvSpPr txBox="1"/>
            <p:nvPr/>
          </p:nvSpPr>
          <p:spPr>
            <a:xfrm>
              <a:off x="96" y="-79"/>
              <a:ext cx="603" cy="331"/>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lstStyle/>
            <a:p>
              <a:pPr lvl="0" indent="0" algn="ctr">
                <a:spcBef>
                  <a:spcPct val="50000"/>
                </a:spcBef>
              </a:pPr>
              <a:r>
                <a:rPr lang="zh-CN" altLang="en-US" sz="2800" b="1" dirty="0">
                  <a:solidFill>
                    <a:srgbClr val="FF0000"/>
                  </a:solidFill>
                  <a:latin typeface="Times New Roman" panose="02020603050405020304" pitchFamily="18" charset="0"/>
                  <a:ea typeface="隶书" panose="02010509060101010101" charset="-122"/>
                </a:rPr>
                <a:t>地圆说</a:t>
              </a:r>
            </a:p>
          </p:txBody>
        </p:sp>
      </p:grpSp>
      <p:sp>
        <p:nvSpPr>
          <p:cNvPr id="40972" name="矩形 24580"/>
          <p:cNvSpPr/>
          <p:nvPr/>
        </p:nvSpPr>
        <p:spPr>
          <a:xfrm>
            <a:off x="196850" y="219710"/>
            <a:ext cx="1917700" cy="583565"/>
          </a:xfrm>
          <a:prstGeom prst="rect">
            <a:avLst/>
          </a:prstGeom>
          <a:solidFill>
            <a:schemeClr val="bg1"/>
          </a:solidFill>
          <a:ln w="9525">
            <a:noFill/>
          </a:ln>
        </p:spPr>
        <p:txBody>
          <a:bodyPr wrap="square" anchor="t">
            <a:spAutoFit/>
          </a:bodyPr>
          <a:lstStyle/>
          <a:p>
            <a:pPr lvl="0" indent="0"/>
            <a:r>
              <a:rPr lang="zh-CN" altLang="en-US" sz="3200" b="1" dirty="0">
                <a:solidFill>
                  <a:srgbClr val="FF0000"/>
                </a:solidFill>
                <a:latin typeface="Times New Roman" panose="02020603050405020304" pitchFamily="18" charset="0"/>
                <a:ea typeface="隶书" panose="02010509060101010101" charset="-122"/>
              </a:rPr>
              <a:t>多桅帆船</a:t>
            </a:r>
          </a:p>
        </p:txBody>
      </p:sp>
      <p:sp>
        <p:nvSpPr>
          <p:cNvPr id="34831" name="文本框 24591"/>
          <p:cNvSpPr txBox="1"/>
          <p:nvPr/>
        </p:nvSpPr>
        <p:spPr>
          <a:xfrm>
            <a:off x="5743575" y="167005"/>
            <a:ext cx="6448425" cy="583565"/>
          </a:xfrm>
          <a:prstGeom prst="rect">
            <a:avLst/>
          </a:prstGeom>
        </p:spPr>
        <p:style>
          <a:lnRef idx="2">
            <a:schemeClr val="accent1"/>
          </a:lnRef>
          <a:fillRef idx="1">
            <a:schemeClr val="lt1"/>
          </a:fillRef>
          <a:effectRef idx="0">
            <a:schemeClr val="accent1"/>
          </a:effectRef>
          <a:fontRef idx="minor">
            <a:schemeClr val="dk1"/>
          </a:fontRef>
        </p:style>
        <p:txBody>
          <a:bodyPr wrap="square" anchor="t">
            <a:spAutoFit/>
          </a:bodyPr>
          <a:lstStyle/>
          <a:p>
            <a:pPr lvl="0" indent="0" fontAlgn="base"/>
            <a:r>
              <a:rPr lang="zh-CN" altLang="en-US" sz="3200" b="1" strike="noStrike" noProof="1">
                <a:solidFill>
                  <a:srgbClr val="FF0000"/>
                </a:solidFill>
                <a:latin typeface="Times New Roman" panose="02020603050405020304" pitchFamily="18" charset="0"/>
                <a:ea typeface="隶书" panose="02010509060101010101" charset="-122"/>
                <a:cs typeface="+mn-ea"/>
              </a:rPr>
              <a:t>葡萄牙海上探险的组织人亨利王子</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4591"/>
                                        </p:tgtEl>
                                        <p:attrNameLst>
                                          <p:attrName>style.visibility</p:attrName>
                                        </p:attrNameLst>
                                      </p:cBhvr>
                                      <p:to>
                                        <p:strVal val="visible"/>
                                      </p:to>
                                    </p:set>
                                    <p:animEffect transition="in" filter="box(in)">
                                      <p:cBhvr>
                                        <p:cTn id="7" dur="500"/>
                                        <p:tgtEl>
                                          <p:spTgt spid="2459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4831"/>
                                        </p:tgtEl>
                                        <p:attrNameLst>
                                          <p:attrName>style.visibility</p:attrName>
                                        </p:attrNameLst>
                                      </p:cBhvr>
                                      <p:to>
                                        <p:strVal val="visible"/>
                                      </p:to>
                                    </p:set>
                                    <p:animEffect transition="in" filter="diamond(in)">
                                      <p:cBhvr>
                                        <p:cTn id="12" dur="2000"/>
                                        <p:tgtEl>
                                          <p:spTgt spid="348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3" name="组合 10242"/>
          <p:cNvGrpSpPr/>
          <p:nvPr/>
        </p:nvGrpSpPr>
        <p:grpSpPr>
          <a:xfrm>
            <a:off x="261620" y="669290"/>
            <a:ext cx="11364595" cy="5795112"/>
            <a:chOff x="-2" y="0"/>
            <a:chExt cx="12027" cy="8996"/>
          </a:xfrm>
        </p:grpSpPr>
        <p:pic>
          <p:nvPicPr>
            <p:cNvPr id="41986" name="Freeform 7"/>
            <p:cNvPicPr/>
            <p:nvPr/>
          </p:nvPicPr>
          <p:blipFill>
            <a:blip r:embed="rId2" cstate="print"/>
            <a:stretch>
              <a:fillRect/>
            </a:stretch>
          </p:blipFill>
          <p:spPr>
            <a:xfrm>
              <a:off x="-2" y="0"/>
              <a:ext cx="12027" cy="8572"/>
            </a:xfrm>
            <a:prstGeom prst="rect">
              <a:avLst/>
            </a:prstGeom>
            <a:noFill/>
            <a:ln w="9525">
              <a:noFill/>
            </a:ln>
          </p:spPr>
        </p:pic>
        <p:grpSp>
          <p:nvGrpSpPr>
            <p:cNvPr id="41987" name="组合 10244"/>
            <p:cNvGrpSpPr/>
            <p:nvPr/>
          </p:nvGrpSpPr>
          <p:grpSpPr>
            <a:xfrm>
              <a:off x="-2" y="6249"/>
              <a:ext cx="3261" cy="1108"/>
              <a:chOff x="-194185" y="-174745"/>
              <a:chExt cx="2069013" cy="704161"/>
            </a:xfrm>
          </p:grpSpPr>
          <p:sp>
            <p:nvSpPr>
              <p:cNvPr id="41988" name="矩形 8"/>
              <p:cNvSpPr/>
              <p:nvPr/>
            </p:nvSpPr>
            <p:spPr>
              <a:xfrm>
                <a:off x="-194185" y="-174745"/>
                <a:ext cx="2069013" cy="515004"/>
              </a:xfrm>
              <a:prstGeom prst="rect">
                <a:avLst/>
              </a:prstGeom>
              <a:noFill/>
              <a:ln w="9525">
                <a:noFill/>
              </a:ln>
            </p:spPr>
            <p:txBody>
              <a:bodyPr wrap="square" anchor="t">
                <a:spAutoFit/>
              </a:bodyPr>
              <a:lstStyle/>
              <a:p>
                <a:pPr lvl="0" indent="0" algn="ctr"/>
                <a:r>
                  <a:rPr lang="zh-CN" altLang="en-US" sz="2800" b="1" dirty="0">
                    <a:latin typeface="Calibri" panose="020F0502020204030204" charset="0"/>
                    <a:ea typeface="微软雅黑" panose="020B0503020204020204" charset="-122"/>
                  </a:rPr>
                  <a:t>航海技术的提高</a:t>
                </a:r>
              </a:p>
            </p:txBody>
          </p:sp>
          <p:pic>
            <p:nvPicPr>
              <p:cNvPr id="41989" name="直接连接符 6"/>
              <p:cNvPicPr/>
              <p:nvPr/>
            </p:nvPicPr>
            <p:blipFill>
              <a:blip r:embed="rId3" cstate="print"/>
              <a:stretch>
                <a:fillRect/>
              </a:stretch>
            </p:blipFill>
            <p:spPr>
              <a:xfrm>
                <a:off x="254949" y="340429"/>
                <a:ext cx="1169524" cy="188987"/>
              </a:xfrm>
              <a:prstGeom prst="rect">
                <a:avLst/>
              </a:prstGeom>
              <a:noFill/>
              <a:ln w="9525">
                <a:noFill/>
              </a:ln>
            </p:spPr>
          </p:pic>
        </p:grpSp>
        <p:grpSp>
          <p:nvGrpSpPr>
            <p:cNvPr id="41990" name="组合 10247"/>
            <p:cNvGrpSpPr/>
            <p:nvPr/>
          </p:nvGrpSpPr>
          <p:grpSpPr>
            <a:xfrm>
              <a:off x="2549" y="4399"/>
              <a:ext cx="3116" cy="1235"/>
              <a:chOff x="135291" y="-248524"/>
              <a:chExt cx="1977566" cy="783787"/>
            </a:xfrm>
          </p:grpSpPr>
          <p:sp>
            <p:nvSpPr>
              <p:cNvPr id="41991" name="矩形 9"/>
              <p:cNvSpPr/>
              <p:nvPr/>
            </p:nvSpPr>
            <p:spPr>
              <a:xfrm>
                <a:off x="135291" y="-248524"/>
                <a:ext cx="1977566" cy="514278"/>
              </a:xfrm>
              <a:prstGeom prst="rect">
                <a:avLst/>
              </a:prstGeom>
              <a:noFill/>
              <a:ln w="9525">
                <a:noFill/>
              </a:ln>
            </p:spPr>
            <p:txBody>
              <a:bodyPr wrap="square" anchor="t">
                <a:spAutoFit/>
              </a:bodyPr>
              <a:lstStyle/>
              <a:p>
                <a:pPr lvl="0" indent="0" algn="ctr">
                  <a:spcBef>
                    <a:spcPct val="50000"/>
                  </a:spcBef>
                </a:pPr>
                <a:r>
                  <a:rPr lang="zh-CN" altLang="en-US" sz="2800" b="1" dirty="0">
                    <a:latin typeface="Calibri" panose="020F0502020204030204" charset="0"/>
                    <a:ea typeface="微软雅黑" panose="020B0503020204020204" charset="-122"/>
                    <a:sym typeface="Arial" panose="020B0604020202020204" pitchFamily="34" charset="0"/>
                  </a:rPr>
                  <a:t>造船技术的进步</a:t>
                </a:r>
              </a:p>
            </p:txBody>
          </p:sp>
          <p:pic>
            <p:nvPicPr>
              <p:cNvPr id="41992" name="直接连接符 9"/>
              <p:cNvPicPr/>
              <p:nvPr/>
            </p:nvPicPr>
            <p:blipFill>
              <a:blip r:embed="rId4" cstate="print"/>
              <a:stretch>
                <a:fillRect/>
              </a:stretch>
            </p:blipFill>
            <p:spPr>
              <a:xfrm>
                <a:off x="435660" y="346302"/>
                <a:ext cx="1169788" cy="188961"/>
              </a:xfrm>
              <a:prstGeom prst="rect">
                <a:avLst/>
              </a:prstGeom>
              <a:noFill/>
              <a:ln w="9525">
                <a:noFill/>
              </a:ln>
            </p:spPr>
          </p:pic>
        </p:grpSp>
        <p:grpSp>
          <p:nvGrpSpPr>
            <p:cNvPr id="41993" name="组合 10250"/>
            <p:cNvGrpSpPr/>
            <p:nvPr/>
          </p:nvGrpSpPr>
          <p:grpSpPr>
            <a:xfrm>
              <a:off x="4420" y="2461"/>
              <a:ext cx="2944" cy="1417"/>
              <a:chOff x="73232" y="-365105"/>
              <a:chExt cx="1867106" cy="899298"/>
            </a:xfrm>
          </p:grpSpPr>
          <p:sp>
            <p:nvSpPr>
              <p:cNvPr id="41994" name="矩形 10"/>
              <p:cNvSpPr/>
              <p:nvPr/>
            </p:nvSpPr>
            <p:spPr>
              <a:xfrm>
                <a:off x="73232" y="-365105"/>
                <a:ext cx="1867106" cy="514093"/>
              </a:xfrm>
              <a:prstGeom prst="rect">
                <a:avLst/>
              </a:prstGeom>
              <a:noFill/>
              <a:ln w="9525">
                <a:noFill/>
              </a:ln>
            </p:spPr>
            <p:txBody>
              <a:bodyPr wrap="square" anchor="t">
                <a:spAutoFit/>
              </a:bodyPr>
              <a:lstStyle/>
              <a:p>
                <a:pPr lvl="0" indent="0" algn="ctr" latinLnBrk="1">
                  <a:buClr>
                    <a:srgbClr val="FF0000"/>
                  </a:buClr>
                  <a:buSzPct val="70000"/>
                </a:pPr>
                <a:r>
                  <a:rPr lang="zh-CN" altLang="en-US" sz="2800" b="1" dirty="0">
                    <a:latin typeface="微软雅黑" panose="020B0503020204020204" charset="-122"/>
                    <a:ea typeface="微软雅黑" panose="020B0503020204020204" charset="-122"/>
                  </a:rPr>
                  <a:t>地理知识的提高</a:t>
                </a:r>
              </a:p>
            </p:txBody>
          </p:sp>
          <p:pic>
            <p:nvPicPr>
              <p:cNvPr id="41995" name="直接连接符 12"/>
              <p:cNvPicPr/>
              <p:nvPr/>
            </p:nvPicPr>
            <p:blipFill>
              <a:blip r:embed="rId5" cstate="print"/>
              <a:stretch>
                <a:fillRect/>
              </a:stretch>
            </p:blipFill>
            <p:spPr>
              <a:xfrm>
                <a:off x="421986" y="345206"/>
                <a:ext cx="1169788" cy="188987"/>
              </a:xfrm>
              <a:prstGeom prst="rect">
                <a:avLst/>
              </a:prstGeom>
              <a:noFill/>
              <a:ln w="9525">
                <a:noFill/>
              </a:ln>
            </p:spPr>
          </p:pic>
        </p:grpSp>
        <p:grpSp>
          <p:nvGrpSpPr>
            <p:cNvPr id="41996" name="组合 10253"/>
            <p:cNvGrpSpPr/>
            <p:nvPr/>
          </p:nvGrpSpPr>
          <p:grpSpPr>
            <a:xfrm>
              <a:off x="6465" y="795"/>
              <a:ext cx="3925" cy="1354"/>
              <a:chOff x="337405" y="-323307"/>
              <a:chExt cx="2490909" cy="860921"/>
            </a:xfrm>
          </p:grpSpPr>
          <p:sp>
            <p:nvSpPr>
              <p:cNvPr id="41997" name="矩形 11"/>
              <p:cNvSpPr/>
              <p:nvPr/>
            </p:nvSpPr>
            <p:spPr>
              <a:xfrm>
                <a:off x="337405" y="-323307"/>
                <a:ext cx="2490909" cy="515086"/>
              </a:xfrm>
              <a:prstGeom prst="rect">
                <a:avLst/>
              </a:prstGeom>
              <a:noFill/>
              <a:ln w="9525">
                <a:noFill/>
              </a:ln>
            </p:spPr>
            <p:txBody>
              <a:bodyPr wrap="square" anchor="t">
                <a:spAutoFit/>
              </a:bodyPr>
              <a:lstStyle/>
              <a:p>
                <a:pPr lvl="0" indent="0" algn="ctr" latinLnBrk="1">
                  <a:buClr>
                    <a:srgbClr val="FF0000"/>
                  </a:buClr>
                  <a:buSzPct val="70000"/>
                  <a:buFont typeface="Wingdings" panose="05000000000000000000" pitchFamily="2" charset="2"/>
                  <a:buNone/>
                </a:pPr>
                <a:r>
                  <a:rPr lang="zh-CN" altLang="en-US" sz="2800" b="1" dirty="0">
                    <a:latin typeface="微软雅黑" panose="020B0503020204020204" charset="-122"/>
                    <a:ea typeface="微软雅黑" panose="020B0503020204020204" charset="-122"/>
                  </a:rPr>
                  <a:t>拥有强大的物质基础</a:t>
                </a:r>
              </a:p>
            </p:txBody>
          </p:sp>
          <p:pic>
            <p:nvPicPr>
              <p:cNvPr id="41998" name="直接连接符 15"/>
              <p:cNvPicPr/>
              <p:nvPr/>
            </p:nvPicPr>
            <p:blipFill>
              <a:blip r:embed="rId6" cstate="print"/>
              <a:stretch>
                <a:fillRect/>
              </a:stretch>
            </p:blipFill>
            <p:spPr>
              <a:xfrm>
                <a:off x="874719" y="348652"/>
                <a:ext cx="1169788" cy="188962"/>
              </a:xfrm>
              <a:prstGeom prst="rect">
                <a:avLst/>
              </a:prstGeom>
              <a:noFill/>
              <a:ln w="9525">
                <a:noFill/>
              </a:ln>
            </p:spPr>
          </p:pic>
        </p:grpSp>
        <p:sp>
          <p:nvSpPr>
            <p:cNvPr id="41999" name="文本框 10256"/>
            <p:cNvSpPr txBox="1"/>
            <p:nvPr/>
          </p:nvSpPr>
          <p:spPr>
            <a:xfrm>
              <a:off x="3958" y="6436"/>
              <a:ext cx="5359" cy="810"/>
            </a:xfrm>
            <a:prstGeom prst="rect">
              <a:avLst/>
            </a:prstGeom>
            <a:noFill/>
            <a:ln w="9525">
              <a:noFill/>
            </a:ln>
          </p:spPr>
          <p:txBody>
            <a:bodyPr anchor="t">
              <a:spAutoFit/>
            </a:bodyPr>
            <a:lstStyle/>
            <a:p>
              <a:pPr lvl="0" indent="0"/>
              <a:r>
                <a:rPr lang="zh-CN" altLang="en-US" sz="2800" b="1" dirty="0">
                  <a:solidFill>
                    <a:srgbClr val="FF0000"/>
                  </a:solidFill>
                  <a:latin typeface="Arial" panose="020B0604020202020204" pitchFamily="34" charset="0"/>
                  <a:ea typeface="华文行楷" panose="02010800040101010101" pitchFamily="2" charset="-122"/>
                </a:rPr>
                <a:t>多桅多帆海船</a:t>
              </a:r>
            </a:p>
          </p:txBody>
        </p:sp>
        <p:sp>
          <p:nvSpPr>
            <p:cNvPr id="42000" name="文本框 10257"/>
            <p:cNvSpPr txBox="1"/>
            <p:nvPr/>
          </p:nvSpPr>
          <p:spPr>
            <a:xfrm>
              <a:off x="5860" y="4673"/>
              <a:ext cx="5359" cy="810"/>
            </a:xfrm>
            <a:prstGeom prst="rect">
              <a:avLst/>
            </a:prstGeom>
            <a:noFill/>
            <a:ln w="9525">
              <a:noFill/>
            </a:ln>
          </p:spPr>
          <p:txBody>
            <a:bodyPr anchor="t">
              <a:spAutoFit/>
            </a:bodyPr>
            <a:lstStyle/>
            <a:p>
              <a:pPr lvl="0" indent="0"/>
              <a:r>
                <a:rPr lang="zh-CN" altLang="en-US" sz="2800" b="1" dirty="0">
                  <a:solidFill>
                    <a:srgbClr val="FF0000"/>
                  </a:solidFill>
                  <a:latin typeface="Arial" panose="020B0604020202020204" pitchFamily="34" charset="0"/>
                  <a:ea typeface="华文行楷" panose="02010800040101010101" pitchFamily="2" charset="-122"/>
                </a:rPr>
                <a:t>地圆学说 </a:t>
              </a:r>
            </a:p>
          </p:txBody>
        </p:sp>
        <p:sp>
          <p:nvSpPr>
            <p:cNvPr id="42001" name="文本框 10258"/>
            <p:cNvSpPr txBox="1"/>
            <p:nvPr/>
          </p:nvSpPr>
          <p:spPr>
            <a:xfrm>
              <a:off x="7904" y="2920"/>
              <a:ext cx="3616" cy="1480"/>
            </a:xfrm>
            <a:prstGeom prst="rect">
              <a:avLst/>
            </a:prstGeom>
            <a:noFill/>
            <a:ln w="9525">
              <a:noFill/>
            </a:ln>
          </p:spPr>
          <p:txBody>
            <a:bodyPr wrap="square" anchor="t">
              <a:spAutoFit/>
            </a:bodyPr>
            <a:lstStyle/>
            <a:p>
              <a:pPr lvl="0" indent="0"/>
              <a:r>
                <a:rPr lang="zh-CN" altLang="en-US" sz="2800" b="1" dirty="0">
                  <a:solidFill>
                    <a:srgbClr val="FF0000"/>
                  </a:solidFill>
                  <a:latin typeface="Arial" panose="020B0604020202020204" pitchFamily="34" charset="0"/>
                  <a:ea typeface="华文行楷" panose="02010800040101010101" pitchFamily="2" charset="-122"/>
                </a:rPr>
                <a:t>西班牙、葡萄牙王室的支持</a:t>
              </a:r>
            </a:p>
          </p:txBody>
        </p:sp>
        <p:sp>
          <p:nvSpPr>
            <p:cNvPr id="42002" name="文本框 10259"/>
            <p:cNvSpPr txBox="1"/>
            <p:nvPr/>
          </p:nvSpPr>
          <p:spPr>
            <a:xfrm>
              <a:off x="1280" y="8186"/>
              <a:ext cx="8675" cy="810"/>
            </a:xfrm>
            <a:prstGeom prst="rect">
              <a:avLst/>
            </a:prstGeom>
            <a:noFill/>
            <a:ln w="9525">
              <a:noFill/>
            </a:ln>
          </p:spPr>
          <p:txBody>
            <a:bodyPr wrap="square" anchor="t">
              <a:spAutoFit/>
            </a:bodyPr>
            <a:lstStyle/>
            <a:p>
              <a:pPr lvl="0" indent="0"/>
              <a:r>
                <a:rPr lang="zh-CN" altLang="en-US" sz="2800" b="1" dirty="0">
                  <a:solidFill>
                    <a:srgbClr val="FF0000"/>
                  </a:solidFill>
                  <a:latin typeface="Arial" panose="020B0604020202020204" pitchFamily="34" charset="0"/>
                  <a:ea typeface="华文行楷" panose="02010800040101010101" pitchFamily="2" charset="-122"/>
                </a:rPr>
                <a:t>罗盘针和计算纬度的星盘的应用</a:t>
              </a:r>
            </a:p>
          </p:txBody>
        </p:sp>
      </p:grpSp>
      <p:sp>
        <p:nvSpPr>
          <p:cNvPr id="4" name="文本框 3"/>
          <p:cNvSpPr txBox="1"/>
          <p:nvPr/>
        </p:nvSpPr>
        <p:spPr>
          <a:xfrm>
            <a:off x="1535430" y="-9525"/>
            <a:ext cx="10130790" cy="92202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nchor="t">
            <a:spAutoFit/>
          </a:bodyPr>
          <a:lstStyle/>
          <a:p>
            <a:pPr lvl="0" eaLnBrk="1" fontAlgn="base" hangingPunct="1"/>
            <a:r>
              <a:rPr lang="zh-CN" altLang="en-US" sz="5400" b="1" strike="noStrike" noProof="1">
                <a:solidFill>
                  <a:schemeClr val="bg1"/>
                </a:solidFill>
                <a:latin typeface="黑体" panose="02010609060101010101" pitchFamily="49" charset="-122"/>
                <a:ea typeface="黑体" panose="02010609060101010101" pitchFamily="49" charset="-122"/>
                <a:sym typeface="+mn-ea"/>
              </a:rPr>
              <a:t>二、</a:t>
            </a:r>
            <a:r>
              <a:rPr lang="zh-CN" altLang="en-US" sz="5400" b="1" dirty="0">
                <a:solidFill>
                  <a:schemeClr val="bg1"/>
                </a:solidFill>
                <a:latin typeface="黑体" panose="02010609060101010101" pitchFamily="49" charset="-122"/>
                <a:ea typeface="黑体" panose="02010609060101010101" pitchFamily="49" charset="-122"/>
                <a:sym typeface="+mn-ea"/>
              </a:rPr>
              <a:t>开辟新航路的原因之</a:t>
            </a:r>
            <a:r>
              <a:rPr lang="zh-CN" altLang="en-US" sz="5400" b="1" dirty="0">
                <a:solidFill>
                  <a:srgbClr val="FFFF00"/>
                </a:solidFill>
                <a:latin typeface="黑体" panose="02010609060101010101" pitchFamily="49" charset="-122"/>
                <a:ea typeface="黑体" panose="02010609060101010101" pitchFamily="49" charset="-122"/>
                <a:sym typeface="+mn-ea"/>
              </a:rPr>
              <a:t>可能性</a:t>
            </a:r>
            <a:endParaRPr lang="zh-CN" altLang="en-US" sz="5400" b="1" strike="noStrike" noProof="1">
              <a:solidFill>
                <a:srgbClr val="FFFF00"/>
              </a:solidFill>
              <a:latin typeface="黑体" panose="02010609060101010101" pitchFamily="49" charset="-122"/>
              <a:ea typeface="黑体" panose="02010609060101010101" pitchFamily="49"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charRg st="8" end="15"/>
                                            </p:txEl>
                                          </p:spTgt>
                                        </p:tgtEl>
                                        <p:attrNameLst>
                                          <p:attrName>style.visibility</p:attrName>
                                        </p:attrNameLst>
                                      </p:cBhvr>
                                      <p:to>
                                        <p:strVal val="visible"/>
                                      </p:to>
                                    </p:set>
                                    <p:animEffect transition="in" filter="diamond(in)">
                                      <p:cBhvr>
                                        <p:cTn id="7" dur="2000"/>
                                        <p:tgtEl>
                                          <p:spTgt spid="4">
                                            <p:txEl>
                                              <p:charRg st="8"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nodeType="clickEffect">
                                  <p:stCondLst>
                                    <p:cond delay="0"/>
                                  </p:stCondLst>
                                  <p:childTnLst>
                                    <p:set>
                                      <p:cBhvr>
                                        <p:cTn id="11" dur="1" fill="hold">
                                          <p:stCondLst>
                                            <p:cond delay="0"/>
                                          </p:stCondLst>
                                        </p:cTn>
                                        <p:tgtEl>
                                          <p:spTgt spid="10243"/>
                                        </p:tgtEl>
                                        <p:attrNameLst>
                                          <p:attrName>style.visibility</p:attrName>
                                        </p:attrNameLst>
                                      </p:cBhvr>
                                      <p:to>
                                        <p:strVal val="visible"/>
                                      </p:to>
                                    </p:set>
                                    <p:anim calcmode="lin" valueType="num">
                                      <p:cBhvr>
                                        <p:cTn id="12" dur="500" fill="hold"/>
                                        <p:tgtEl>
                                          <p:spTgt spid="10243"/>
                                        </p:tgtEl>
                                        <p:attrNameLst>
                                          <p:attrName>ppt_x</p:attrName>
                                        </p:attrNameLst>
                                      </p:cBhvr>
                                      <p:tavLst>
                                        <p:tav tm="0">
                                          <p:val>
                                            <p:strVal val="0-#ppt_w/2"/>
                                          </p:val>
                                        </p:tav>
                                        <p:tav tm="100000">
                                          <p:val>
                                            <p:strVal val="#ppt_x"/>
                                          </p:val>
                                        </p:tav>
                                      </p:tavLst>
                                    </p:anim>
                                    <p:anim calcmode="lin" valueType="num">
                                      <p:cBhvr>
                                        <p:cTn id="13"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2"/>
          <p:cNvSpPr txBox="1"/>
          <p:nvPr/>
        </p:nvSpPr>
        <p:spPr>
          <a:xfrm>
            <a:off x="780415" y="1916430"/>
            <a:ext cx="9721850" cy="4055110"/>
          </a:xfrm>
          <a:prstGeom prst="rect">
            <a:avLst/>
          </a:prstGeom>
          <a:noFill/>
          <a:ln w="9525">
            <a:noFill/>
          </a:ln>
        </p:spPr>
        <p:txBody>
          <a:bodyPr wrap="square" anchor="t">
            <a:spAutoFit/>
          </a:bodyPr>
          <a:lstStyle/>
          <a:p>
            <a:pPr lvl="0" indent="0">
              <a:lnSpc>
                <a:spcPct val="130000"/>
              </a:lnSpc>
              <a:spcBef>
                <a:spcPct val="50000"/>
              </a:spcBef>
            </a:pPr>
            <a:r>
              <a:rPr lang="en-US" altLang="zh-CN" sz="3200" b="1" dirty="0">
                <a:solidFill>
                  <a:srgbClr val="0000FF"/>
                </a:solidFill>
                <a:latin typeface="黑体" panose="02010609060101010101" pitchFamily="49" charset="-122"/>
                <a:ea typeface="黑体" panose="02010609060101010101" pitchFamily="49" charset="-122"/>
              </a:rPr>
              <a:t>1</a:t>
            </a:r>
            <a:r>
              <a:rPr lang="zh-CN" altLang="en-US" sz="3200" b="1" dirty="0">
                <a:solidFill>
                  <a:srgbClr val="0000FF"/>
                </a:solidFill>
                <a:latin typeface="黑体" panose="02010609060101010101" pitchFamily="49" charset="-122"/>
                <a:ea typeface="黑体" panose="02010609060101010101" pitchFamily="49" charset="-122"/>
              </a:rPr>
              <a:t>、西欧</a:t>
            </a:r>
            <a:r>
              <a:rPr lang="en-US" altLang="zh-CN" sz="3200" b="1" dirty="0">
                <a:solidFill>
                  <a:srgbClr val="0000FF"/>
                </a:solidFill>
                <a:latin typeface="黑体" panose="02010609060101010101" pitchFamily="49" charset="-122"/>
                <a:ea typeface="黑体" panose="02010609060101010101" pitchFamily="49" charset="-122"/>
              </a:rPr>
              <a:t>15</a:t>
            </a:r>
            <a:r>
              <a:rPr lang="zh-CN" altLang="en-US" sz="3200" b="1" dirty="0">
                <a:solidFill>
                  <a:srgbClr val="0000FF"/>
                </a:solidFill>
                <a:latin typeface="黑体" panose="02010609060101010101" pitchFamily="49" charset="-122"/>
                <a:ea typeface="黑体" panose="02010609060101010101" pitchFamily="49" charset="-122"/>
              </a:rPr>
              <a:t>世纪出现“寻金热”的主要经济根源是</a:t>
            </a:r>
            <a:r>
              <a:rPr lang="zh-CN" altLang="en-US" sz="3200" b="1" dirty="0">
                <a:latin typeface="黑体" panose="02010609060101010101" pitchFamily="49" charset="-122"/>
                <a:ea typeface="黑体" panose="02010609060101010101" pitchFamily="49" charset="-122"/>
              </a:rPr>
              <a:t>：</a:t>
            </a:r>
          </a:p>
          <a:p>
            <a:pPr lvl="0" indent="0">
              <a:spcBef>
                <a:spcPct val="50000"/>
              </a:spcBef>
            </a:pPr>
            <a:r>
              <a:rPr lang="en-US" altLang="zh-CN" sz="3600" b="1" dirty="0">
                <a:latin typeface="华文新魏" panose="02010800040101010101" charset="-122"/>
                <a:ea typeface="华文新魏" panose="02010800040101010101" charset="-122"/>
              </a:rPr>
              <a:t>A.</a:t>
            </a:r>
            <a:r>
              <a:rPr lang="zh-CN" altLang="en-US" sz="3600" b="1" dirty="0">
                <a:latin typeface="华文新魏" panose="02010800040101010101" charset="-122"/>
                <a:ea typeface="华文新魏" panose="02010800040101010101" charset="-122"/>
              </a:rPr>
              <a:t>资产阶级的社会地位上升</a:t>
            </a:r>
          </a:p>
          <a:p>
            <a:pPr lvl="0" indent="0">
              <a:spcBef>
                <a:spcPct val="50000"/>
              </a:spcBef>
            </a:pPr>
            <a:r>
              <a:rPr lang="en-US" altLang="zh-CN" sz="3600" b="1" dirty="0">
                <a:latin typeface="华文新魏" panose="02010800040101010101" charset="-122"/>
                <a:ea typeface="华文新魏" panose="02010800040101010101" charset="-122"/>
              </a:rPr>
              <a:t>B.</a:t>
            </a:r>
            <a:r>
              <a:rPr lang="zh-CN" altLang="en-US" sz="3600" b="1" dirty="0">
                <a:latin typeface="华文新魏" panose="02010800040101010101" charset="-122"/>
                <a:ea typeface="华文新魏" panose="02010800040101010101" charset="-122"/>
              </a:rPr>
              <a:t>封建主奢侈腐化浪费大量财富</a:t>
            </a:r>
          </a:p>
          <a:p>
            <a:pPr lvl="0" indent="0">
              <a:spcBef>
                <a:spcPct val="50000"/>
              </a:spcBef>
            </a:pPr>
            <a:r>
              <a:rPr lang="en-US" altLang="zh-CN" sz="3600" b="1" dirty="0">
                <a:latin typeface="华文新魏" panose="02010800040101010101" charset="-122"/>
                <a:ea typeface="华文新魏" panose="02010800040101010101" charset="-122"/>
              </a:rPr>
              <a:t>C.</a:t>
            </a:r>
            <a:r>
              <a:rPr lang="zh-CN" altLang="en-US" sz="3600" b="1" dirty="0">
                <a:latin typeface="华文新魏" panose="02010800040101010101" charset="-122"/>
                <a:ea typeface="华文新魏" panose="02010800040101010101" charset="-122"/>
              </a:rPr>
              <a:t>金银大量外流造成货币枯竭</a:t>
            </a:r>
          </a:p>
          <a:p>
            <a:pPr lvl="0" indent="0">
              <a:spcBef>
                <a:spcPct val="50000"/>
              </a:spcBef>
            </a:pPr>
            <a:r>
              <a:rPr lang="en-US" altLang="zh-CN" sz="3600" b="1" dirty="0">
                <a:latin typeface="华文新魏" panose="02010800040101010101" charset="-122"/>
                <a:ea typeface="华文新魏" panose="02010800040101010101" charset="-122"/>
              </a:rPr>
              <a:t>D.</a:t>
            </a:r>
            <a:r>
              <a:rPr lang="zh-CN" altLang="en-US" sz="3600" b="1" dirty="0">
                <a:latin typeface="华文新魏" panose="02010800040101010101" charset="-122"/>
                <a:ea typeface="华文新魏" panose="02010800040101010101" charset="-122"/>
              </a:rPr>
              <a:t>商品经济的发展造成金银短缺</a:t>
            </a:r>
          </a:p>
        </p:txBody>
      </p:sp>
      <p:pic>
        <p:nvPicPr>
          <p:cNvPr id="5" name="图片 4"/>
          <p:cNvPicPr>
            <a:picLocks noChangeAspect="1"/>
          </p:cNvPicPr>
          <p:nvPr/>
        </p:nvPicPr>
        <p:blipFill>
          <a:blip r:embed="rId2" cstate="print"/>
          <a:stretch>
            <a:fillRect/>
          </a:stretch>
        </p:blipFill>
        <p:spPr>
          <a:xfrm>
            <a:off x="69886" y="261283"/>
            <a:ext cx="2952328" cy="1728192"/>
          </a:xfrm>
          <a:prstGeom prst="rect">
            <a:avLst/>
          </a:prstGeom>
          <a:ln>
            <a:noFill/>
          </a:ln>
          <a:effectLst>
            <a:softEdge rad="112500"/>
          </a:effectLst>
        </p:spPr>
      </p:pic>
      <p:pic>
        <p:nvPicPr>
          <p:cNvPr id="7" name="Picture 3" descr="查看更多精彩图片">
            <a:hlinkClick r:id="rId3"/>
          </p:cNvPr>
          <p:cNvPicPr>
            <a:picLocks noChangeAspect="1"/>
          </p:cNvPicPr>
          <p:nvPr/>
        </p:nvPicPr>
        <p:blipFill>
          <a:blip r:embed="rId4" cstate="print">
            <a:clrChange>
              <a:clrFrom>
                <a:srgbClr val="FDFDFD"/>
              </a:clrFrom>
              <a:clrTo>
                <a:srgbClr val="FDFDFD">
                  <a:alpha val="0"/>
                </a:srgbClr>
              </a:clrTo>
            </a:clrChange>
          </a:blip>
          <a:stretch>
            <a:fillRect/>
          </a:stretch>
        </p:blipFill>
        <p:spPr>
          <a:xfrm>
            <a:off x="401003" y="4963478"/>
            <a:ext cx="900112" cy="1008062"/>
          </a:xfrm>
          <a:prstGeom prst="rect">
            <a:avLst/>
          </a:prstGeom>
          <a:noFill/>
          <a:ln w="9525">
            <a:noFill/>
          </a:ln>
        </p:spPr>
      </p:pic>
      <p:sp>
        <p:nvSpPr>
          <p:cNvPr id="43012" name="WordArt 6"/>
          <p:cNvSpPr>
            <a:spLocks noTextEdit="1"/>
          </p:cNvSpPr>
          <p:nvPr/>
        </p:nvSpPr>
        <p:spPr>
          <a:xfrm>
            <a:off x="3328353" y="620713"/>
            <a:ext cx="2879725" cy="1008062"/>
          </a:xfrm>
          <a:prstGeom prst="rect">
            <a:avLst/>
          </a:prstGeom>
        </p:spPr>
        <p:txBody>
          <a:bodyPr wrap="none" fromWordArt="1">
            <a:prstTxWarp prst="textDeflate">
              <a:avLst>
                <a:gd name="adj" fmla="val 0"/>
              </a:avLst>
            </a:prstTxWarp>
            <a:normAutofit/>
          </a:bodyPr>
          <a:lstStyle/>
          <a:p>
            <a:pPr algn="ctr"/>
            <a:r>
              <a:rPr lang="zh-CN" altLang="en-US" sz="4400" b="1">
                <a:ln w="9525" cap="flat" cmpd="sng">
                  <a:solidFill>
                    <a:srgbClr val="FF0000"/>
                  </a:solidFill>
                  <a:prstDash val="solid"/>
                  <a:round/>
                  <a:headEnd type="none" w="med" len="med"/>
                  <a:tailEnd type="none" w="med" len="med"/>
                </a:ln>
                <a:solidFill>
                  <a:srgbClr val="FFFF00"/>
                </a:solidFill>
                <a:latin typeface="方正舒体" panose="02010601030101010101" pitchFamily="2" charset="-122"/>
                <a:ea typeface="方正舒体" panose="02010601030101010101" pitchFamily="2" charset="-122"/>
              </a:rPr>
              <a:t>小试牛刀</a:t>
            </a:r>
          </a:p>
        </p:txBody>
      </p:sp>
      <p:sp>
        <p:nvSpPr>
          <p:cNvPr id="6" name="Oval 11"/>
          <p:cNvSpPr/>
          <p:nvPr/>
        </p:nvSpPr>
        <p:spPr>
          <a:xfrm>
            <a:off x="7034213" y="1746568"/>
            <a:ext cx="1657350" cy="1081087"/>
          </a:xfrm>
          <a:prstGeom prst="ellipse">
            <a:avLst/>
          </a:prstGeom>
          <a:noFill/>
          <a:ln w="38100" cap="flat" cmpd="sng">
            <a:solidFill>
              <a:srgbClr val="FF0000"/>
            </a:solidFill>
            <a:prstDash val="solid"/>
            <a:round/>
            <a:headEnd type="none" w="med" len="med"/>
            <a:tailEnd type="none" w="med" len="med"/>
          </a:ln>
        </p:spPr>
        <p:txBody>
          <a:bodyPr wrap="none" anchor="ctr"/>
          <a:lstStyle/>
          <a:p>
            <a:pPr lvl="0" indent="0"/>
            <a:endParaRPr lang="zh-CN" altLang="en-US">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矩形 40961"/>
          <p:cNvSpPr/>
          <p:nvPr/>
        </p:nvSpPr>
        <p:spPr>
          <a:xfrm>
            <a:off x="890905" y="2148523"/>
            <a:ext cx="10854690" cy="3784600"/>
          </a:xfrm>
          <a:prstGeom prst="rect">
            <a:avLst/>
          </a:prstGeom>
          <a:noFill/>
          <a:ln w="9525">
            <a:noFill/>
          </a:ln>
        </p:spPr>
        <p:txBody>
          <a:bodyPr wrap="square" anchor="ctr">
            <a:spAutoFit/>
          </a:bodyPr>
          <a:lstStyle/>
          <a:p>
            <a:pPr lvl="0" indent="0"/>
            <a:r>
              <a:rPr lang="en-US" altLang="x-none" sz="3200" b="1" dirty="0">
                <a:solidFill>
                  <a:srgbClr val="0000FF"/>
                </a:solidFill>
                <a:latin typeface="黑体" panose="02010609060101010101" pitchFamily="49" charset="-122"/>
                <a:ea typeface="黑体" panose="02010609060101010101" pitchFamily="49" charset="-122"/>
              </a:rPr>
              <a:t>15</a:t>
            </a:r>
            <a:r>
              <a:rPr lang="zh-CN" altLang="en-US" sz="3200" b="1" dirty="0">
                <a:solidFill>
                  <a:srgbClr val="0000FF"/>
                </a:solidFill>
                <a:latin typeface="黑体" panose="02010609060101010101" pitchFamily="49" charset="-122"/>
                <a:ea typeface="黑体" panose="02010609060101010101" pitchFamily="49" charset="-122"/>
              </a:rPr>
              <a:t>世纪“西欧人的发财梦做得很是时候”，这样评论主要是因为：</a:t>
            </a:r>
          </a:p>
          <a:p>
            <a:pPr lvl="0" indent="0"/>
            <a:endParaRPr lang="zh-CN" altLang="en-US" sz="3200" b="1" dirty="0">
              <a:solidFill>
                <a:srgbClr val="0000FF"/>
              </a:solidFill>
              <a:latin typeface="黑体" panose="02010609060101010101" pitchFamily="49" charset="-122"/>
              <a:ea typeface="黑体" panose="02010609060101010101" pitchFamily="49" charset="-122"/>
            </a:endParaRPr>
          </a:p>
          <a:p>
            <a:pPr lvl="0" indent="0"/>
            <a:r>
              <a:rPr lang="en-US" altLang="x-none" sz="3600" b="1" dirty="0">
                <a:solidFill>
                  <a:srgbClr val="000000"/>
                </a:solidFill>
                <a:latin typeface="华文新魏" panose="02010800040101010101" charset="-122"/>
                <a:ea typeface="华文新魏" panose="02010800040101010101" charset="-122"/>
              </a:rPr>
              <a:t>A</a:t>
            </a:r>
            <a:r>
              <a:rPr lang="zh-CN" altLang="en-US" sz="3600" b="1" dirty="0">
                <a:solidFill>
                  <a:srgbClr val="000000"/>
                </a:solidFill>
                <a:latin typeface="华文新魏" panose="02010800040101010101" charset="-122"/>
                <a:ea typeface="华文新魏" panose="02010800040101010101" charset="-122"/>
              </a:rPr>
              <a:t>、当时了解到东方有很多财富   </a:t>
            </a:r>
          </a:p>
          <a:p>
            <a:pPr lvl="0" indent="0"/>
            <a:r>
              <a:rPr lang="en-US" altLang="x-none" sz="3600" b="1" dirty="0">
                <a:solidFill>
                  <a:srgbClr val="000000"/>
                </a:solidFill>
                <a:latin typeface="华文新魏" panose="02010800040101010101" charset="-122"/>
                <a:ea typeface="华文新魏" panose="02010800040101010101" charset="-122"/>
              </a:rPr>
              <a:t>B</a:t>
            </a:r>
            <a:r>
              <a:rPr lang="zh-CN" altLang="en-US" sz="3600" b="1" dirty="0">
                <a:solidFill>
                  <a:srgbClr val="000000"/>
                </a:solidFill>
                <a:latin typeface="华文新魏" panose="02010800040101010101" charset="-122"/>
                <a:ea typeface="华文新魏" panose="02010800040101010101" charset="-122"/>
              </a:rPr>
              <a:t>、当时已具备了海外探险和扩张的条件</a:t>
            </a:r>
          </a:p>
          <a:p>
            <a:pPr lvl="0" indent="0"/>
            <a:r>
              <a:rPr lang="en-US" altLang="x-none" sz="3600" b="1" dirty="0">
                <a:solidFill>
                  <a:srgbClr val="000000"/>
                </a:solidFill>
                <a:latin typeface="华文新魏" panose="02010800040101010101" charset="-122"/>
                <a:ea typeface="华文新魏" panose="02010800040101010101" charset="-122"/>
              </a:rPr>
              <a:t>C</a:t>
            </a:r>
            <a:r>
              <a:rPr lang="zh-CN" altLang="en-US" sz="3600" b="1" dirty="0">
                <a:solidFill>
                  <a:srgbClr val="000000"/>
                </a:solidFill>
                <a:latin typeface="华文新魏" panose="02010800040101010101" charset="-122"/>
                <a:ea typeface="华文新魏" panose="02010800040101010101" charset="-122"/>
              </a:rPr>
              <a:t>、资本主义萌芽已经产生         </a:t>
            </a:r>
          </a:p>
          <a:p>
            <a:pPr lvl="0" indent="0"/>
            <a:r>
              <a:rPr lang="en-US" altLang="x-none" sz="3600" b="1" dirty="0">
                <a:solidFill>
                  <a:srgbClr val="000000"/>
                </a:solidFill>
                <a:latin typeface="华文新魏" panose="02010800040101010101" charset="-122"/>
                <a:ea typeface="华文新魏" panose="02010800040101010101" charset="-122"/>
              </a:rPr>
              <a:t>D</a:t>
            </a:r>
            <a:r>
              <a:rPr lang="zh-CN" altLang="en-US" sz="3600" b="1" dirty="0">
                <a:solidFill>
                  <a:srgbClr val="000000"/>
                </a:solidFill>
                <a:latin typeface="华文新魏" panose="02010800040101010101" charset="-122"/>
                <a:ea typeface="华文新魏" panose="02010800040101010101" charset="-122"/>
              </a:rPr>
              <a:t>、东西方的力量对比发生了变化</a:t>
            </a:r>
          </a:p>
        </p:txBody>
      </p:sp>
      <p:cxnSp>
        <p:nvCxnSpPr>
          <p:cNvPr id="6" name="直接连接符 5"/>
          <p:cNvCxnSpPr/>
          <p:nvPr/>
        </p:nvCxnSpPr>
        <p:spPr>
          <a:xfrm flipV="1">
            <a:off x="5993448" y="2782888"/>
            <a:ext cx="1487488" cy="44450"/>
          </a:xfrm>
          <a:prstGeom prst="line">
            <a:avLst/>
          </a:prstGeom>
          <a:ln>
            <a:solidFill>
              <a:srgbClr val="FF0000"/>
            </a:solidFill>
            <a:headEnd type="none" w="med" len="med"/>
            <a:tailEnd type="none" w="med" len="med"/>
          </a:ln>
        </p:spPr>
        <p:style>
          <a:lnRef idx="3">
            <a:schemeClr val="dk1"/>
          </a:lnRef>
          <a:fillRef idx="0">
            <a:schemeClr val="dk1"/>
          </a:fillRef>
          <a:effectRef idx="2">
            <a:schemeClr val="dk1"/>
          </a:effectRef>
          <a:fontRef idx="minor">
            <a:schemeClr val="tx1"/>
          </a:fontRef>
        </p:style>
      </p:cxnSp>
      <p:pic>
        <p:nvPicPr>
          <p:cNvPr id="7" name="Picture 3" descr="查看更多精彩图片">
            <a:hlinkClick r:id="rId2"/>
          </p:cNvPr>
          <p:cNvPicPr>
            <a:picLocks noChangeAspect="1"/>
          </p:cNvPicPr>
          <p:nvPr/>
        </p:nvPicPr>
        <p:blipFill>
          <a:blip r:embed="rId3" cstate="print">
            <a:clrChange>
              <a:clrFrom>
                <a:srgbClr val="FDFDFD"/>
              </a:clrFrom>
              <a:clrTo>
                <a:srgbClr val="FDFDFD">
                  <a:alpha val="0"/>
                </a:srgbClr>
              </a:clrTo>
            </a:clrChange>
          </a:blip>
          <a:stretch>
            <a:fillRect/>
          </a:stretch>
        </p:blipFill>
        <p:spPr>
          <a:xfrm>
            <a:off x="608013" y="3857625"/>
            <a:ext cx="900112" cy="1008063"/>
          </a:xfrm>
          <a:prstGeom prst="rect">
            <a:avLst/>
          </a:prstGeom>
          <a:noFill/>
          <a:ln w="9525">
            <a:noFill/>
          </a:ln>
        </p:spPr>
      </p:pic>
      <p:pic>
        <p:nvPicPr>
          <p:cNvPr id="5" name="图片 4"/>
          <p:cNvPicPr>
            <a:picLocks noChangeAspect="1"/>
          </p:cNvPicPr>
          <p:nvPr/>
        </p:nvPicPr>
        <p:blipFill>
          <a:blip r:embed="rId4" cstate="print"/>
          <a:stretch>
            <a:fillRect/>
          </a:stretch>
        </p:blipFill>
        <p:spPr>
          <a:xfrm>
            <a:off x="85126" y="276523"/>
            <a:ext cx="2952328" cy="1728192"/>
          </a:xfrm>
          <a:prstGeom prst="rect">
            <a:avLst/>
          </a:prstGeom>
          <a:ln>
            <a:noFill/>
          </a:ln>
          <a:effectLst>
            <a:softEdge rad="11250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03"/>
          <p:cNvPicPr>
            <a:picLocks noGrp="1" noChangeAspect="1"/>
          </p:cNvPicPr>
          <p:nvPr>
            <p:ph idx="1"/>
          </p:nvPr>
        </p:nvPicPr>
        <p:blipFill>
          <a:blip r:embed="rId2" cstate="print"/>
          <a:stretch>
            <a:fillRect/>
          </a:stretch>
        </p:blipFill>
        <p:spPr>
          <a:xfrm>
            <a:off x="-24130" y="-5080"/>
            <a:ext cx="12229465" cy="683895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未标题-1"/>
          <p:cNvPicPr>
            <a:picLocks noChangeAspect="1"/>
          </p:cNvPicPr>
          <p:nvPr/>
        </p:nvPicPr>
        <p:blipFill>
          <a:blip r:embed="rId2" cstate="print"/>
          <a:stretch>
            <a:fillRect/>
          </a:stretch>
        </p:blipFill>
        <p:spPr>
          <a:xfrm>
            <a:off x="224790" y="60960"/>
            <a:ext cx="11742420" cy="5000625"/>
          </a:xfrm>
          <a:prstGeom prst="rect">
            <a:avLst/>
          </a:prstGeom>
          <a:noFill/>
          <a:ln w="9525">
            <a:noFill/>
          </a:ln>
        </p:spPr>
      </p:pic>
      <p:sp>
        <p:nvSpPr>
          <p:cNvPr id="14339" name="Text Box 3"/>
          <p:cNvSpPr txBox="1"/>
          <p:nvPr/>
        </p:nvSpPr>
        <p:spPr>
          <a:xfrm>
            <a:off x="1217930" y="5061268"/>
            <a:ext cx="4210050" cy="521970"/>
          </a:xfrm>
          <a:prstGeom prst="rect">
            <a:avLst/>
          </a:prstGeom>
        </p:spPr>
        <p:style>
          <a:lnRef idx="1">
            <a:schemeClr val="accent1"/>
          </a:lnRef>
          <a:fillRef idx="2">
            <a:schemeClr val="accent1"/>
          </a:fillRef>
          <a:effectRef idx="1">
            <a:schemeClr val="accent1"/>
          </a:effectRef>
          <a:fontRef idx="minor">
            <a:schemeClr val="dk1"/>
          </a:fontRef>
        </p:style>
        <p:txBody>
          <a:bodyPr wrap="square" anchor="t">
            <a:spAutoFit/>
          </a:bodyPr>
          <a:lstStyle/>
          <a:p>
            <a:pPr lvl="0" indent="0" fontAlgn="base">
              <a:spcBef>
                <a:spcPct val="50000"/>
              </a:spcBef>
            </a:pPr>
            <a:r>
              <a:rPr lang="en-US" altLang="x-none" sz="2800" b="1" strike="noStrike" noProof="1">
                <a:solidFill>
                  <a:schemeClr val="tx1"/>
                </a:solidFill>
                <a:latin typeface="黑体" panose="02010609060101010101" pitchFamily="49" charset="-122"/>
                <a:ea typeface="黑体" panose="02010609060101010101" pitchFamily="49" charset="-122"/>
              </a:rPr>
              <a:t>15</a:t>
            </a:r>
            <a:r>
              <a:rPr lang="zh-CN" altLang="en-US" sz="2800" b="1" strike="noStrike" noProof="1">
                <a:solidFill>
                  <a:schemeClr val="tx1"/>
                </a:solidFill>
                <a:latin typeface="黑体" panose="02010609060101010101" pitchFamily="49" charset="-122"/>
                <a:ea typeface="黑体" panose="02010609060101010101" pitchFamily="49" charset="-122"/>
              </a:rPr>
              <a:t>世纪欧洲人认识的世界</a:t>
            </a:r>
          </a:p>
        </p:txBody>
      </p:sp>
      <p:sp>
        <p:nvSpPr>
          <p:cNvPr id="14341" name="Text Box 5"/>
          <p:cNvSpPr txBox="1"/>
          <p:nvPr/>
        </p:nvSpPr>
        <p:spPr>
          <a:xfrm>
            <a:off x="7227253" y="5061268"/>
            <a:ext cx="4129088" cy="521970"/>
          </a:xfrm>
          <a:prstGeom prst="rect">
            <a:avLst/>
          </a:prstGeom>
        </p:spPr>
        <p:style>
          <a:lnRef idx="1">
            <a:schemeClr val="accent1"/>
          </a:lnRef>
          <a:fillRef idx="2">
            <a:schemeClr val="accent1"/>
          </a:fillRef>
          <a:effectRef idx="1">
            <a:schemeClr val="accent1"/>
          </a:effectRef>
          <a:fontRef idx="minor">
            <a:schemeClr val="dk1"/>
          </a:fontRef>
        </p:style>
        <p:txBody>
          <a:bodyPr wrap="square" anchor="t">
            <a:spAutoFit/>
          </a:bodyPr>
          <a:lstStyle/>
          <a:p>
            <a:pPr lvl="0" indent="0" fontAlgn="base">
              <a:spcBef>
                <a:spcPct val="50000"/>
              </a:spcBef>
            </a:pPr>
            <a:r>
              <a:rPr lang="en-US" altLang="x-none" sz="2800" b="1" strike="noStrike" noProof="1">
                <a:solidFill>
                  <a:schemeClr val="tx1"/>
                </a:solidFill>
                <a:latin typeface="黑体" panose="02010609060101010101" pitchFamily="49" charset="-122"/>
                <a:ea typeface="黑体" panose="02010609060101010101" pitchFamily="49" charset="-122"/>
              </a:rPr>
              <a:t>1</a:t>
            </a:r>
            <a:r>
              <a:rPr lang="zh-CN" altLang="en-US" sz="2800" b="1" strike="noStrike" noProof="1">
                <a:solidFill>
                  <a:schemeClr val="tx1"/>
                </a:solidFill>
                <a:latin typeface="黑体" panose="02010609060101010101" pitchFamily="49" charset="-122"/>
                <a:ea typeface="黑体" panose="02010609060101010101" pitchFamily="49" charset="-122"/>
              </a:rPr>
              <a:t>6世纪欧洲人认识的世界</a:t>
            </a:r>
          </a:p>
        </p:txBody>
      </p:sp>
      <p:sp>
        <p:nvSpPr>
          <p:cNvPr id="28676" name="AutoShape 4"/>
          <p:cNvSpPr/>
          <p:nvPr/>
        </p:nvSpPr>
        <p:spPr>
          <a:xfrm>
            <a:off x="5520055" y="5284470"/>
            <a:ext cx="1523365" cy="76200"/>
          </a:xfrm>
          <a:prstGeom prst="rightArrow">
            <a:avLst>
              <a:gd name="adj1" fmla="val 50000"/>
              <a:gd name="adj2" fmla="val 403967"/>
            </a:avLst>
          </a:prstGeom>
          <a:solidFill>
            <a:srgbClr val="FF0000"/>
          </a:solidFill>
          <a:ln w="57150" cap="flat" cmpd="sng">
            <a:solidFill>
              <a:srgbClr val="FF0000"/>
            </a:solidFill>
            <a:prstDash val="solid"/>
            <a:miter/>
            <a:headEnd type="none" w="med" len="med"/>
            <a:tailEnd type="none" w="med" len="med"/>
          </a:ln>
        </p:spPr>
        <p:txBody>
          <a:bodyPr wrap="none" anchor="ctr"/>
          <a:lstStyle/>
          <a:p>
            <a:pPr lvl="0" indent="0">
              <a:spcBef>
                <a:spcPct val="50000"/>
              </a:spcBef>
            </a:pPr>
            <a:endParaRPr lang="zh-CN" altLang="en-US" sz="2400" b="1" dirty="0">
              <a:solidFill>
                <a:srgbClr val="FF0000"/>
              </a:solidFill>
              <a:latin typeface="Times New Roman" panose="02020603050405020304" pitchFamily="18" charset="0"/>
              <a:ea typeface="黑体" panose="02010609060101010101" pitchFamily="49" charset="-122"/>
            </a:endParaRPr>
          </a:p>
        </p:txBody>
      </p:sp>
      <p:sp>
        <p:nvSpPr>
          <p:cNvPr id="4103" name="Oval 5"/>
          <p:cNvSpPr/>
          <p:nvPr/>
        </p:nvSpPr>
        <p:spPr>
          <a:xfrm>
            <a:off x="7043420" y="410845"/>
            <a:ext cx="1466850" cy="3962400"/>
          </a:xfrm>
          <a:prstGeom prst="ellipse">
            <a:avLst/>
          </a:prstGeom>
          <a:noFill/>
          <a:ln w="57150" cap="flat" cmpd="sng">
            <a:solidFill>
              <a:srgbClr val="FF0000"/>
            </a:solidFill>
            <a:prstDash val="solid"/>
            <a:round/>
            <a:headEnd type="none" w="med" len="med"/>
            <a:tailEnd type="none" w="med" len="med"/>
          </a:ln>
        </p:spPr>
        <p:txBody>
          <a:bodyPr wrap="none" anchor="ctr"/>
          <a:lstStyle/>
          <a:p>
            <a:pPr lvl="0" indent="0">
              <a:spcBef>
                <a:spcPct val="50000"/>
              </a:spcBef>
            </a:pPr>
            <a:endParaRPr lang="zh-CN" altLang="en-US" sz="3600" b="1" dirty="0">
              <a:solidFill>
                <a:srgbClr val="0000FF"/>
              </a:solidFill>
              <a:latin typeface="黑体" panose="02010609060101010101" pitchFamily="49" charset="-122"/>
              <a:ea typeface="黑体" panose="02010609060101010101" pitchFamily="49" charset="-122"/>
            </a:endParaRPr>
          </a:p>
        </p:txBody>
      </p:sp>
      <p:sp>
        <p:nvSpPr>
          <p:cNvPr id="4104" name="TextBox 7"/>
          <p:cNvSpPr txBox="1"/>
          <p:nvPr/>
        </p:nvSpPr>
        <p:spPr>
          <a:xfrm>
            <a:off x="7395845" y="1417320"/>
            <a:ext cx="762000" cy="1445260"/>
          </a:xfrm>
          <a:prstGeom prst="rect">
            <a:avLst/>
          </a:prstGeom>
          <a:noFill/>
          <a:ln w="9525">
            <a:noFill/>
          </a:ln>
        </p:spPr>
        <p:txBody>
          <a:bodyPr anchor="t">
            <a:spAutoFit/>
          </a:bodyPr>
          <a:lstStyle/>
          <a:p>
            <a:pPr lvl="0" indent="0">
              <a:spcBef>
                <a:spcPct val="50000"/>
              </a:spcBef>
            </a:pPr>
            <a:r>
              <a:rPr lang="zh-CN" altLang="en-US" sz="4400" b="1" dirty="0">
                <a:solidFill>
                  <a:srgbClr val="FF0000"/>
                </a:solidFill>
                <a:latin typeface="黑体" panose="02010609060101010101" pitchFamily="49" charset="-122"/>
                <a:ea typeface="黑体" panose="02010609060101010101" pitchFamily="49" charset="-122"/>
              </a:rPr>
              <a:t>美洲</a:t>
            </a:r>
          </a:p>
        </p:txBody>
      </p:sp>
      <p:sp>
        <p:nvSpPr>
          <p:cNvPr id="2" name="文本框 1"/>
          <p:cNvSpPr txBox="1"/>
          <p:nvPr/>
        </p:nvSpPr>
        <p:spPr>
          <a:xfrm>
            <a:off x="2661312" y="5854340"/>
            <a:ext cx="8024885"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lvl="0" indent="0" algn="l" fontAlgn="base"/>
            <a:r>
              <a:rPr lang="zh-CN" altLang="en-US" sz="5400" b="1" strike="noStrike" noProof="1" smtClean="0">
                <a:solidFill>
                  <a:srgbClr val="FF0000"/>
                </a:solidFill>
                <a:latin typeface="华文行楷" pitchFamily="2" charset="-122"/>
                <a:ea typeface="华文行楷" pitchFamily="2" charset="-122"/>
                <a:sym typeface="+mn-ea"/>
              </a:rPr>
              <a:t>为什么会发生这些变化呢？</a:t>
            </a:r>
            <a:endParaRPr lang="zh-CN" altLang="en-US" sz="5400" b="1" strike="noStrike" noProof="1">
              <a:solidFill>
                <a:srgbClr val="FF0000"/>
              </a:solidFill>
              <a:latin typeface="华文行楷" pitchFamily="2" charset="-122"/>
              <a:ea typeface="华文行楷"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ppt_x"/>
                                          </p:val>
                                        </p:tav>
                                        <p:tav tm="100000">
                                          <p:val>
                                            <p:strVal val="#ppt_x"/>
                                          </p:val>
                                        </p:tav>
                                      </p:tavLst>
                                    </p:anim>
                                    <p:anim calcmode="lin" valueType="num">
                                      <p:cBhvr additive="base">
                                        <p:cTn id="8"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6"/>
                                        </p:tgtEl>
                                        <p:attrNameLst>
                                          <p:attrName>style.visibility</p:attrName>
                                        </p:attrNameLst>
                                      </p:cBhvr>
                                      <p:to>
                                        <p:strVal val="visible"/>
                                      </p:to>
                                    </p:set>
                                    <p:anim calcmode="lin" valueType="num">
                                      <p:cBhvr additive="base">
                                        <p:cTn id="13" dur="500" fill="hold"/>
                                        <p:tgtEl>
                                          <p:spTgt spid="28676"/>
                                        </p:tgtEl>
                                        <p:attrNameLst>
                                          <p:attrName>ppt_x</p:attrName>
                                        </p:attrNameLst>
                                      </p:cBhvr>
                                      <p:tavLst>
                                        <p:tav tm="0">
                                          <p:val>
                                            <p:strVal val="#ppt_x"/>
                                          </p:val>
                                        </p:tav>
                                        <p:tav tm="100000">
                                          <p:val>
                                            <p:strVal val="#ppt_x"/>
                                          </p:val>
                                        </p:tav>
                                      </p:tavLst>
                                    </p:anim>
                                    <p:anim calcmode="lin" valueType="num">
                                      <p:cBhvr additive="base">
                                        <p:cTn id="14" dur="500" fill="hold"/>
                                        <p:tgtEl>
                                          <p:spTgt spid="2867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341"/>
                                        </p:tgtEl>
                                        <p:attrNameLst>
                                          <p:attrName>style.visibility</p:attrName>
                                        </p:attrNameLst>
                                      </p:cBhvr>
                                      <p:to>
                                        <p:strVal val="visible"/>
                                      </p:to>
                                    </p:set>
                                    <p:animEffect transition="in" filter="fade">
                                      <p:cBhvr>
                                        <p:cTn id="19" dur="2000"/>
                                        <p:tgtEl>
                                          <p:spTgt spid="14341"/>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4103"/>
                                        </p:tgtEl>
                                        <p:attrNameLst>
                                          <p:attrName>style.visibility</p:attrName>
                                        </p:attrNameLst>
                                      </p:cBhvr>
                                      <p:to>
                                        <p:strVal val="visible"/>
                                      </p:to>
                                    </p:set>
                                    <p:anim calcmode="lin" valueType="num">
                                      <p:cBhvr>
                                        <p:cTn id="24" dur="500" fill="hold"/>
                                        <p:tgtEl>
                                          <p:spTgt spid="4103"/>
                                        </p:tgtEl>
                                        <p:attrNameLst>
                                          <p:attrName>ppt_x</p:attrName>
                                        </p:attrNameLst>
                                      </p:cBhvr>
                                      <p:tavLst>
                                        <p:tav tm="0">
                                          <p:val>
                                            <p:strVal val="1+#ppt_w/2"/>
                                          </p:val>
                                        </p:tav>
                                        <p:tav tm="100000">
                                          <p:val>
                                            <p:strVal val="#ppt_x"/>
                                          </p:val>
                                        </p:tav>
                                      </p:tavLst>
                                    </p:anim>
                                    <p:anim calcmode="lin" valueType="num">
                                      <p:cBhvr>
                                        <p:cTn id="25" dur="500" fill="hold"/>
                                        <p:tgtEl>
                                          <p:spTgt spid="410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4104"/>
                                        </p:tgtEl>
                                        <p:attrNameLst>
                                          <p:attrName>style.visibility</p:attrName>
                                        </p:attrNameLst>
                                      </p:cBhvr>
                                      <p:to>
                                        <p:strVal val="visible"/>
                                      </p:to>
                                    </p:set>
                                    <p:animEffect transition="in" filter="dissolve">
                                      <p:cBhvr>
                                        <p:cTn id="30" dur="500"/>
                                        <p:tgtEl>
                                          <p:spTgt spid="4104"/>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p:bldP spid="14341" grpId="0" animBg="1"/>
      <p:bldP spid="28676" grpId="0" animBg="1"/>
      <p:bldP spid="4103" grpId="0" bldLvl="0" animBg="1"/>
      <p:bldP spid="4104" grpId="0"/>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77005" y="460375"/>
            <a:ext cx="3992880" cy="1014730"/>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rtlCol="0" anchor="t">
            <a:spAutoFit/>
          </a:bodyPr>
          <a:lstStyle/>
          <a:p>
            <a:r>
              <a:rPr lang="zh-CN" altLang="en-US" sz="6000" b="1" dirty="0">
                <a:solidFill>
                  <a:schemeClr val="bg1"/>
                </a:solidFill>
                <a:latin typeface="微软雅黑" panose="020B0503020204020204" charset="-122"/>
                <a:ea typeface="微软雅黑" panose="020B0503020204020204" charset="-122"/>
                <a:sym typeface="+mn-ea"/>
              </a:rPr>
              <a:t>开辟新航路</a:t>
            </a:r>
            <a:endParaRPr lang="zh-CN" altLang="en-US" sz="6000">
              <a:latin typeface="微软雅黑" panose="020B0503020204020204" charset="-122"/>
              <a:ea typeface="微软雅黑" panose="020B0503020204020204" charset="-122"/>
            </a:endParaRPr>
          </a:p>
        </p:txBody>
      </p:sp>
      <p:sp>
        <p:nvSpPr>
          <p:cNvPr id="15" name="左大括号 14"/>
          <p:cNvSpPr/>
          <p:nvPr/>
        </p:nvSpPr>
        <p:spPr>
          <a:xfrm>
            <a:off x="3426460" y="2473960"/>
            <a:ext cx="550545" cy="299847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文本框 15"/>
          <p:cNvSpPr txBox="1"/>
          <p:nvPr/>
        </p:nvSpPr>
        <p:spPr>
          <a:xfrm>
            <a:off x="3977005" y="2308225"/>
            <a:ext cx="4327525" cy="829945"/>
          </a:xfrm>
          <a:prstGeom prst="rect">
            <a:avLst/>
          </a:prstGeom>
          <a:noFill/>
        </p:spPr>
        <p:txBody>
          <a:bodyPr wrap="square" rtlCol="0">
            <a:spAutoFit/>
          </a:bodyPr>
          <a:lstStyle/>
          <a:p>
            <a:r>
              <a:rPr lang="zh-CN" altLang="en-US" sz="4800" b="1">
                <a:latin typeface="华文新魏" panose="02010800040101010101" charset="-122"/>
                <a:ea typeface="华文新魏" panose="02010800040101010101" charset="-122"/>
              </a:rPr>
              <a:t>一、为什么要？</a:t>
            </a:r>
          </a:p>
        </p:txBody>
      </p:sp>
      <p:sp>
        <p:nvSpPr>
          <p:cNvPr id="17" name="文本框 16"/>
          <p:cNvSpPr txBox="1"/>
          <p:nvPr/>
        </p:nvSpPr>
        <p:spPr>
          <a:xfrm>
            <a:off x="8931910" y="2431415"/>
            <a:ext cx="2214880" cy="583565"/>
          </a:xfrm>
          <a:prstGeom prst="rect">
            <a:avLst/>
          </a:prstGeom>
          <a:noFill/>
        </p:spPr>
        <p:txBody>
          <a:bodyPr wrap="none" rtlCol="0" anchor="t">
            <a:spAutoFit/>
          </a:bodyPr>
          <a:lstStyle/>
          <a:p>
            <a:r>
              <a:rPr lang="zh-CN" altLang="en-US" sz="3200" b="1">
                <a:solidFill>
                  <a:srgbClr val="FF0000"/>
                </a:solidFill>
                <a:latin typeface="微软雅黑" panose="020B0503020204020204" charset="-122"/>
                <a:ea typeface="微软雅黑" panose="020B0503020204020204" charset="-122"/>
                <a:sym typeface="+mn-ea"/>
                <a:hlinkClick r:id="rId2" action="ppaction://hlinksldjump"/>
              </a:rPr>
              <a:t>（必要性）</a:t>
            </a:r>
            <a:endParaRPr lang="zh-CN" altLang="en-US" sz="3200" b="1">
              <a:solidFill>
                <a:srgbClr val="FF0000"/>
              </a:solidFill>
              <a:latin typeface="微软雅黑" panose="020B0503020204020204" charset="-122"/>
              <a:ea typeface="微软雅黑" panose="020B0503020204020204" charset="-122"/>
              <a:sym typeface="+mn-ea"/>
            </a:endParaRPr>
          </a:p>
        </p:txBody>
      </p:sp>
      <p:sp>
        <p:nvSpPr>
          <p:cNvPr id="18" name="文本框 17"/>
          <p:cNvSpPr txBox="1"/>
          <p:nvPr/>
        </p:nvSpPr>
        <p:spPr>
          <a:xfrm>
            <a:off x="3931920" y="4642485"/>
            <a:ext cx="4328160" cy="829945"/>
          </a:xfrm>
          <a:prstGeom prst="rect">
            <a:avLst/>
          </a:prstGeom>
          <a:noFill/>
        </p:spPr>
        <p:txBody>
          <a:bodyPr wrap="square" rtlCol="0">
            <a:spAutoFit/>
          </a:bodyPr>
          <a:lstStyle/>
          <a:p>
            <a:r>
              <a:rPr lang="zh-CN" altLang="en-US" sz="4800" b="1">
                <a:latin typeface="华文新魏" panose="02010800040101010101" charset="-122"/>
                <a:ea typeface="华文新魏" panose="02010800040101010101" charset="-122"/>
              </a:rPr>
              <a:t>二、为什么能？</a:t>
            </a:r>
          </a:p>
        </p:txBody>
      </p:sp>
      <p:sp>
        <p:nvSpPr>
          <p:cNvPr id="19" name="文本框 18"/>
          <p:cNvSpPr txBox="1"/>
          <p:nvPr/>
        </p:nvSpPr>
        <p:spPr>
          <a:xfrm>
            <a:off x="9053195" y="4766310"/>
            <a:ext cx="1972945" cy="583565"/>
          </a:xfrm>
          <a:prstGeom prst="rect">
            <a:avLst/>
          </a:prstGeom>
          <a:noFill/>
        </p:spPr>
        <p:txBody>
          <a:bodyPr wrap="square" rtlCol="0">
            <a:spAutoFit/>
          </a:bodyPr>
          <a:lstStyle/>
          <a:p>
            <a:r>
              <a:rPr lang="zh-CN" altLang="en-US" sz="3200" b="1">
                <a:solidFill>
                  <a:srgbClr val="FF0000"/>
                </a:solidFill>
                <a:latin typeface="微软雅黑" panose="020B0503020204020204" charset="-122"/>
                <a:ea typeface="微软雅黑" panose="020B0503020204020204" charset="-122"/>
                <a:hlinkClick r:id="rId3" action="ppaction://hlinksldjump"/>
              </a:rPr>
              <a:t>（可能性）</a:t>
            </a:r>
            <a:endParaRPr lang="zh-CN" altLang="en-US"/>
          </a:p>
        </p:txBody>
      </p:sp>
      <p:sp>
        <p:nvSpPr>
          <p:cNvPr id="21" name="文本框 20"/>
          <p:cNvSpPr txBox="1"/>
          <p:nvPr/>
        </p:nvSpPr>
        <p:spPr>
          <a:xfrm>
            <a:off x="2038350" y="3138170"/>
            <a:ext cx="1013460" cy="1628140"/>
          </a:xfrm>
          <a:prstGeom prst="rect">
            <a:avLst/>
          </a:prstGeom>
        </p:spPr>
        <p:style>
          <a:lnRef idx="1">
            <a:schemeClr val="accent6"/>
          </a:lnRef>
          <a:fillRef idx="2">
            <a:schemeClr val="accent6"/>
          </a:fillRef>
          <a:effectRef idx="1">
            <a:schemeClr val="accent6"/>
          </a:effectRef>
          <a:fontRef idx="minor">
            <a:schemeClr val="dk1"/>
          </a:fontRef>
        </p:style>
        <p:txBody>
          <a:bodyPr vert="eaVert" wrap="square" rtlCol="0">
            <a:spAutoFit/>
          </a:bodyPr>
          <a:lstStyle/>
          <a:p>
            <a:r>
              <a:rPr lang="zh-CN" altLang="en-US" sz="5400" b="1">
                <a:latin typeface="黑体" panose="02010609060101010101" pitchFamily="49" charset="-122"/>
                <a:ea typeface="黑体" panose="02010609060101010101" pitchFamily="49" charset="-122"/>
              </a:rPr>
              <a:t>原因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bldLvl="0" animBg="1"/>
      <p:bldP spid="16" grpId="0"/>
      <p:bldP spid="17" grpId="0"/>
      <p:bldP spid="18" grpId="0"/>
      <p:bldP spid="19" grpId="0"/>
      <p:bldP spid="2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815926" y="5497830"/>
            <a:ext cx="10979248" cy="1177290"/>
          </a:xfrm>
          <a:prstGeom prst="rect">
            <a:avLst/>
          </a:prstGeom>
          <a:solidFill>
            <a:srgbClr val="FFFF00"/>
          </a:solidFill>
        </p:spPr>
        <p:style>
          <a:lnRef idx="1">
            <a:schemeClr val="accent3"/>
          </a:lnRef>
          <a:fillRef idx="2">
            <a:schemeClr val="accent3"/>
          </a:fillRef>
          <a:effectRef idx="1">
            <a:schemeClr val="accent3"/>
          </a:effectRef>
          <a:fontRef idx="minor">
            <a:schemeClr val="dk1"/>
          </a:fontRef>
        </p:style>
        <p:txBody>
          <a:bodyPr/>
          <a:lstStyle/>
          <a:p>
            <a:pPr marL="342900" marR="0" lvl="0" indent="-342900" algn="l" defTabSz="914400" rtl="0" eaLnBrk="1" fontAlgn="base" latinLnBrk="0" hangingPunct="1">
              <a:lnSpc>
                <a:spcPct val="90000"/>
              </a:lnSpc>
              <a:spcBef>
                <a:spcPct val="20000"/>
              </a:spcBef>
              <a:spcAft>
                <a:spcPct val="0"/>
              </a:spcAft>
              <a:buClrTx/>
              <a:buSzTx/>
              <a:buFontTx/>
              <a:buNone/>
              <a:defRPr/>
            </a:pPr>
            <a:r>
              <a:rPr kumimoji="0" lang="en-US" altLang="zh-CN" sz="36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1.</a:t>
            </a:r>
            <a:r>
              <a:rPr kumimoji="0" lang="zh-CN" altLang="en-US" sz="36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经济</a:t>
            </a:r>
            <a:r>
              <a:rPr kumimoji="0" lang="zh-CN" altLang="en-US" sz="3600" b="1" i="0" u="none" strike="noStrike" kern="1200" cap="none" spc="0" normalizeH="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根源：</a:t>
            </a:r>
            <a:endParaRPr kumimoji="0" lang="zh-CN" altLang="en-US" sz="36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90000"/>
              </a:lnSpc>
              <a:spcBef>
                <a:spcPct val="2000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 </a:t>
            </a:r>
            <a:r>
              <a:rPr kumimoji="0" lang="en-US" altLang="zh-CN" sz="36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14</a:t>
            </a:r>
            <a:r>
              <a:rPr lang="zh-CN" altLang="en-US" sz="3600" b="1" noProof="0" dirty="0" smtClean="0">
                <a:solidFill>
                  <a:srgbClr val="FF0000"/>
                </a:solidFill>
                <a:latin typeface="黑体" panose="02010609060101010101" pitchFamily="49" charset="-122"/>
                <a:ea typeface="黑体" panose="02010609060101010101" pitchFamily="49" charset="-122"/>
              </a:rPr>
              <a:t>、</a:t>
            </a:r>
            <a:r>
              <a:rPr lang="en-US" altLang="zh-CN" sz="3600" b="1" noProof="0" dirty="0" smtClean="0">
                <a:solidFill>
                  <a:srgbClr val="FF0000"/>
                </a:solidFill>
                <a:latin typeface="黑体" panose="02010609060101010101" pitchFamily="49" charset="-122"/>
                <a:ea typeface="黑体" panose="02010609060101010101" pitchFamily="49" charset="-122"/>
              </a:rPr>
              <a:t>15</a:t>
            </a:r>
            <a:r>
              <a:rPr lang="zh-CN" altLang="en-US" sz="3600" b="1" noProof="0" dirty="0" smtClean="0">
                <a:solidFill>
                  <a:srgbClr val="FF0000"/>
                </a:solidFill>
                <a:latin typeface="黑体" panose="02010609060101010101" pitchFamily="49" charset="-122"/>
                <a:ea typeface="黑体" panose="02010609060101010101" pitchFamily="49" charset="-122"/>
              </a:rPr>
              <a:t>世纪西欧</a:t>
            </a:r>
            <a:r>
              <a:rPr kumimoji="0" lang="zh-CN" altLang="en-US" sz="36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商品经济发展和资本主义萌芽出现。</a:t>
            </a:r>
            <a:endParaRPr kumimoji="0" lang="zh-CN" altLang="en-US" sz="36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44037" name="矩形 1"/>
          <p:cNvSpPr/>
          <p:nvPr/>
        </p:nvSpPr>
        <p:spPr>
          <a:xfrm>
            <a:off x="349250" y="1721485"/>
            <a:ext cx="11494770" cy="3415030"/>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lstStyle/>
          <a:p>
            <a:pPr lvl="0" indent="0"/>
            <a:r>
              <a:rPr kumimoji="1" lang="zh-CN" altLang="en-US" sz="3600" b="1" noProof="0" dirty="0">
                <a:ln>
                  <a:noFill/>
                </a:ln>
                <a:solidFill>
                  <a:srgbClr val="0A06A8"/>
                </a:solidFill>
                <a:effectLst>
                  <a:outerShdw blurRad="38100" dist="38100" dir="2700000" algn="tl">
                    <a:srgbClr val="C0C0C0"/>
                  </a:outerShdw>
                </a:effectLst>
                <a:uLnTx/>
                <a:uFillTx/>
                <a:latin typeface="隶书" panose="02010509060101010101" charset="-122"/>
                <a:ea typeface="隶书" panose="02010509060101010101" charset="-122"/>
                <a:sym typeface="+mn-ea"/>
              </a:rPr>
              <a:t>材料</a:t>
            </a:r>
            <a:r>
              <a:rPr kumimoji="1" lang="en-US" altLang="zh-CN" sz="3600" b="1" noProof="0" dirty="0">
                <a:ln>
                  <a:noFill/>
                </a:ln>
                <a:solidFill>
                  <a:srgbClr val="0A06A8"/>
                </a:solidFill>
                <a:effectLst>
                  <a:outerShdw blurRad="38100" dist="38100" dir="2700000" algn="tl">
                    <a:srgbClr val="C0C0C0"/>
                  </a:outerShdw>
                </a:effectLst>
                <a:uLnTx/>
                <a:uFillTx/>
                <a:latin typeface="隶书" panose="02010509060101010101" charset="-122"/>
                <a:ea typeface="隶书" panose="02010509060101010101" charset="-122"/>
                <a:sym typeface="+mn-ea"/>
              </a:rPr>
              <a:t>1</a:t>
            </a:r>
            <a:r>
              <a:rPr lang="en-US" altLang="zh-CN" sz="3600" b="1" dirty="0">
                <a:latin typeface="楷体_GB2312" pitchFamily="49" charset="-122"/>
                <a:ea typeface="楷体_GB2312" pitchFamily="49" charset="-122"/>
              </a:rPr>
              <a:t>   </a:t>
            </a:r>
          </a:p>
          <a:p>
            <a:pPr lvl="0" indent="0"/>
            <a:r>
              <a:rPr lang="en-US" altLang="zh-CN" sz="3600" b="1" dirty="0">
                <a:latin typeface="楷体_GB2312" pitchFamily="49" charset="-122"/>
                <a:ea typeface="楷体_GB2312" pitchFamily="49" charset="-122"/>
              </a:rPr>
              <a:t>    </a:t>
            </a:r>
            <a:r>
              <a:rPr lang="en-US" altLang="zh-CN" sz="3600" b="1" dirty="0">
                <a:latin typeface="华文楷体" panose="02010600040101010101" charset="-122"/>
                <a:ea typeface="华文楷体" panose="02010600040101010101" charset="-122"/>
              </a:rPr>
              <a:t>14</a:t>
            </a:r>
            <a:r>
              <a:rPr lang="zh-CN" altLang="en-US" sz="3600" b="1" dirty="0">
                <a:latin typeface="华文楷体" panose="02010600040101010101" charset="-122"/>
                <a:ea typeface="华文楷体" panose="02010600040101010101" charset="-122"/>
              </a:rPr>
              <a:t>、</a:t>
            </a:r>
            <a:r>
              <a:rPr lang="en-US" altLang="zh-CN" sz="3600" b="1" dirty="0">
                <a:latin typeface="华文楷体" panose="02010600040101010101" charset="-122"/>
                <a:ea typeface="华文楷体" panose="02010600040101010101" charset="-122"/>
              </a:rPr>
              <a:t>15</a:t>
            </a:r>
            <a:r>
              <a:rPr lang="zh-CN" altLang="en-US" sz="3600" b="1" dirty="0">
                <a:latin typeface="华文楷体" panose="02010600040101010101" charset="-122"/>
                <a:ea typeface="华文楷体" panose="02010600040101010101" charset="-122"/>
              </a:rPr>
              <a:t>世纪先后在意大利</a:t>
            </a:r>
            <a:r>
              <a:rPr lang="zh-CN" altLang="en-US" sz="3600" b="1" dirty="0" smtClean="0">
                <a:latin typeface="华文楷体" panose="02010600040101010101" charset="-122"/>
                <a:ea typeface="华文楷体" panose="02010600040101010101" charset="-122"/>
              </a:rPr>
              <a:t>的威尼斯</a:t>
            </a:r>
            <a:r>
              <a:rPr lang="zh-CN" altLang="en-US" sz="3600" b="1" dirty="0">
                <a:latin typeface="华文楷体" panose="02010600040101010101" charset="-122"/>
                <a:ea typeface="华文楷体" panose="02010600040101010101" charset="-122"/>
              </a:rPr>
              <a:t>、佛罗伦萨、西北欧的尼德兰等地的一些城市里出现资本主义萌芽，货币成为主要交换媒介。城市里，包买资本家付给雇佣工人货币作为报酬，农村里，地主不再收取实物，而是货币。</a:t>
            </a:r>
          </a:p>
        </p:txBody>
      </p:sp>
      <p:sp>
        <p:nvSpPr>
          <p:cNvPr id="2" name="文本框 1"/>
          <p:cNvSpPr txBox="1"/>
          <p:nvPr/>
        </p:nvSpPr>
        <p:spPr>
          <a:xfrm>
            <a:off x="1318895" y="156845"/>
            <a:ext cx="9861550" cy="92202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nchor="t">
            <a:spAutoFit/>
          </a:bodyPr>
          <a:lstStyle/>
          <a:p>
            <a:pPr lvl="0" eaLnBrk="1" fontAlgn="base" hangingPunct="1"/>
            <a:r>
              <a:rPr lang="zh-CN" altLang="en-US" sz="5400" b="1" strike="noStrike" noProof="1">
                <a:solidFill>
                  <a:schemeClr val="bg1"/>
                </a:solidFill>
                <a:latin typeface="黑体" panose="02010609060101010101" pitchFamily="49" charset="-122"/>
                <a:ea typeface="黑体" panose="02010609060101010101" pitchFamily="49" charset="-122"/>
                <a:sym typeface="+mn-ea"/>
              </a:rPr>
              <a:t>一、开辟新航路的原因之</a:t>
            </a:r>
            <a:r>
              <a:rPr lang="zh-CN" altLang="en-US" sz="5400" b="1" strike="noStrike" noProof="1">
                <a:solidFill>
                  <a:srgbClr val="FF0000"/>
                </a:solidFill>
                <a:latin typeface="黑体" panose="02010609060101010101" pitchFamily="49" charset="-122"/>
                <a:ea typeface="黑体" panose="02010609060101010101" pitchFamily="49" charset="-122"/>
                <a:sym typeface="+mn-ea"/>
              </a:rPr>
              <a:t>必要性</a:t>
            </a:r>
          </a:p>
        </p:txBody>
      </p:sp>
      <p:cxnSp>
        <p:nvCxnSpPr>
          <p:cNvPr id="3" name="直接连接符 2"/>
          <p:cNvCxnSpPr/>
          <p:nvPr/>
        </p:nvCxnSpPr>
        <p:spPr>
          <a:xfrm flipV="1">
            <a:off x="5176911" y="2813539"/>
            <a:ext cx="6189784" cy="84406"/>
          </a:xfrm>
          <a:prstGeom prst="line">
            <a:avLst/>
          </a:prstGeom>
          <a:ln w="34925" cmpd="sng">
            <a:solidFill>
              <a:srgbClr val="FF0000"/>
            </a:solidFill>
            <a:prstDash val="solid"/>
          </a:ln>
        </p:spPr>
        <p:style>
          <a:lnRef idx="3">
            <a:schemeClr val="accent4"/>
          </a:lnRef>
          <a:fillRef idx="0">
            <a:schemeClr val="accent4"/>
          </a:fillRef>
          <a:effectRef idx="2">
            <a:schemeClr val="accent4"/>
          </a:effectRef>
          <a:fontRef idx="minor">
            <a:schemeClr val="tx1"/>
          </a:fontRef>
        </p:style>
      </p:cxnSp>
      <p:cxnSp>
        <p:nvCxnSpPr>
          <p:cNvPr id="4" name="直接连接符 3"/>
          <p:cNvCxnSpPr/>
          <p:nvPr/>
        </p:nvCxnSpPr>
        <p:spPr>
          <a:xfrm flipV="1">
            <a:off x="514985" y="3871595"/>
            <a:ext cx="4341495" cy="95250"/>
          </a:xfrm>
          <a:prstGeom prst="line">
            <a:avLst/>
          </a:prstGeom>
          <a:ln w="28575">
            <a:solidFill>
              <a:srgbClr val="FF0000"/>
            </a:solidFill>
          </a:ln>
        </p:spPr>
        <p:style>
          <a:lnRef idx="3">
            <a:schemeClr val="accent4"/>
          </a:lnRef>
          <a:fillRef idx="0">
            <a:schemeClr val="accent4"/>
          </a:fillRef>
          <a:effectRef idx="2">
            <a:schemeClr val="accent4"/>
          </a:effectRef>
          <a:fontRef idx="minor">
            <a:schemeClr val="tx1"/>
          </a:fontRef>
        </p:style>
      </p:cxnSp>
      <p:sp>
        <p:nvSpPr>
          <p:cNvPr id="11275" name="AutoShape 11"/>
          <p:cNvSpPr/>
          <p:nvPr/>
        </p:nvSpPr>
        <p:spPr>
          <a:xfrm>
            <a:off x="1165176" y="4546698"/>
            <a:ext cx="2589530" cy="847725"/>
          </a:xfrm>
          <a:prstGeom prst="cloudCallout">
            <a:avLst>
              <a:gd name="adj1" fmla="val 25764"/>
              <a:gd name="adj2" fmla="val 85417"/>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nchor="t"/>
          <a:lstStyle/>
          <a:p>
            <a:pPr lvl="0" indent="0" algn="ctr"/>
            <a:r>
              <a:rPr lang="zh-CN" altLang="en-US" sz="2800" b="1" dirty="0">
                <a:latin typeface="黑体" panose="02010609060101010101" pitchFamily="49" charset="-122"/>
                <a:ea typeface="黑体" panose="02010609060101010101" pitchFamily="49" charset="-122"/>
              </a:rPr>
              <a:t>根本原因</a:t>
            </a:r>
          </a:p>
        </p:txBody>
      </p:sp>
      <p:cxnSp>
        <p:nvCxnSpPr>
          <p:cNvPr id="8" name="直接连接符 7"/>
          <p:cNvCxnSpPr/>
          <p:nvPr/>
        </p:nvCxnSpPr>
        <p:spPr>
          <a:xfrm flipV="1">
            <a:off x="1421570" y="2855742"/>
            <a:ext cx="1912473" cy="2051"/>
          </a:xfrm>
          <a:prstGeom prst="line">
            <a:avLst/>
          </a:prstGeom>
          <a:ln w="28575">
            <a:solidFill>
              <a:srgbClr val="FF0000"/>
            </a:solidFill>
          </a:ln>
        </p:spPr>
        <p:style>
          <a:lnRef idx="3">
            <a:schemeClr val="accent4"/>
          </a:lnRef>
          <a:fillRef idx="0">
            <a:schemeClr val="accent4"/>
          </a:fillRef>
          <a:effectRef idx="2">
            <a:schemeClr val="accent4"/>
          </a:effectRef>
          <a:fontRef idx="minor">
            <a:schemeClr val="tx1"/>
          </a:fontRef>
        </p:style>
      </p:cxnSp>
      <p:cxnSp>
        <p:nvCxnSpPr>
          <p:cNvPr id="10" name="直接连接符 9"/>
          <p:cNvCxnSpPr/>
          <p:nvPr/>
        </p:nvCxnSpPr>
        <p:spPr>
          <a:xfrm flipV="1">
            <a:off x="570083" y="3378298"/>
            <a:ext cx="3528695" cy="67945"/>
          </a:xfrm>
          <a:prstGeom prst="line">
            <a:avLst/>
          </a:prstGeom>
          <a:ln w="34925" cmpd="sng">
            <a:solidFill>
              <a:srgbClr val="FF0000"/>
            </a:solidFill>
            <a:prstDash val="solid"/>
          </a:ln>
        </p:spPr>
        <p:style>
          <a:lnRef idx="3">
            <a:schemeClr val="accent4"/>
          </a:lnRef>
          <a:fillRef idx="0">
            <a:schemeClr val="accent4"/>
          </a:fillRef>
          <a:effectRef idx="2">
            <a:schemeClr val="accent4"/>
          </a:effectRef>
          <a:fontRef idx="minor">
            <a:schemeClr val="tx1"/>
          </a:fontRef>
        </p:style>
      </p:cxnSp>
      <p:cxnSp>
        <p:nvCxnSpPr>
          <p:cNvPr id="12" name="直接连接符 11"/>
          <p:cNvCxnSpPr/>
          <p:nvPr/>
        </p:nvCxnSpPr>
        <p:spPr>
          <a:xfrm flipV="1">
            <a:off x="8028305" y="3394710"/>
            <a:ext cx="3528695" cy="67945"/>
          </a:xfrm>
          <a:prstGeom prst="line">
            <a:avLst/>
          </a:prstGeom>
          <a:ln w="34925" cmpd="sng">
            <a:solidFill>
              <a:srgbClr val="FF0000"/>
            </a:solidFill>
            <a:prstDash val="solid"/>
          </a:ln>
        </p:spPr>
        <p:style>
          <a:lnRef idx="3">
            <a:schemeClr val="accent4"/>
          </a:lnRef>
          <a:fillRef idx="0">
            <a:schemeClr val="accent4"/>
          </a:fillRef>
          <a:effectRef idx="2">
            <a:schemeClr val="accent4"/>
          </a:effectRef>
          <a:fontRef idx="minor">
            <a:schemeClr val="tx1"/>
          </a:fontRef>
        </p:style>
      </p:cxn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44037"/>
                                        </p:tgtEl>
                                        <p:attrNameLst>
                                          <p:attrName>style.visibility</p:attrName>
                                        </p:attrNameLst>
                                      </p:cBhvr>
                                      <p:to>
                                        <p:strVal val="visible"/>
                                      </p:to>
                                    </p:set>
                                    <p:animEffect transition="in" filter="diamond(in)">
                                      <p:cBhvr>
                                        <p:cTn id="13" dur="2000"/>
                                        <p:tgtEl>
                                          <p:spTgt spid="44037"/>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diamond(in)">
                                      <p:cBhvr>
                                        <p:cTn id="18" dur="2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diamond(in)">
                                      <p:cBhvr>
                                        <p:cTn id="23" dur="2000"/>
                                        <p:tgtEl>
                                          <p:spTgt spid="3"/>
                                        </p:tgtEl>
                                      </p:cBhvr>
                                    </p:animEffect>
                                  </p:childTnLst>
                                </p:cTn>
                              </p:par>
                            </p:childTnLst>
                          </p:cTn>
                        </p:par>
                        <p:par>
                          <p:cTn id="24" fill="hold">
                            <p:stCondLst>
                              <p:cond delay="2000"/>
                            </p:stCondLst>
                            <p:childTnLst>
                              <p:par>
                                <p:cTn id="25" presetID="8" presetClass="entr" presetSubtype="16"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amond(in)">
                                      <p:cBhvr>
                                        <p:cTn id="32" dur="2000"/>
                                        <p:tgtEl>
                                          <p:spTgt spid="12"/>
                                        </p:tgtEl>
                                      </p:cBhvr>
                                    </p:animEffect>
                                  </p:childTnLst>
                                </p:cTn>
                              </p:par>
                            </p:childTnLst>
                          </p:cTn>
                        </p:par>
                        <p:par>
                          <p:cTn id="33" fill="hold">
                            <p:stCondLst>
                              <p:cond delay="2000"/>
                            </p:stCondLst>
                            <p:childTnLst>
                              <p:par>
                                <p:cTn id="34" presetID="8" presetClass="entr" presetSubtype="16"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diamond(in)">
                                      <p:cBhvr>
                                        <p:cTn id="36" dur="20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1266"/>
                                        </p:tgtEl>
                                        <p:attrNameLst>
                                          <p:attrName>style.visibility</p:attrName>
                                        </p:attrNameLst>
                                      </p:cBhvr>
                                      <p:to>
                                        <p:strVal val="visible"/>
                                      </p:to>
                                    </p:set>
                                    <p:anim calcmode="lin" valueType="num">
                                      <p:cBhvr additive="base">
                                        <p:cTn id="41" dur="500" fill="hold"/>
                                        <p:tgtEl>
                                          <p:spTgt spid="11266"/>
                                        </p:tgtEl>
                                        <p:attrNameLst>
                                          <p:attrName>ppt_x</p:attrName>
                                        </p:attrNameLst>
                                      </p:cBhvr>
                                      <p:tavLst>
                                        <p:tav tm="0">
                                          <p:val>
                                            <p:strVal val="#ppt_x"/>
                                          </p:val>
                                        </p:tav>
                                        <p:tav tm="100000">
                                          <p:val>
                                            <p:strVal val="#ppt_x"/>
                                          </p:val>
                                        </p:tav>
                                      </p:tavLst>
                                    </p:anim>
                                    <p:anim calcmode="lin" valueType="num">
                                      <p:cBhvr additive="base">
                                        <p:cTn id="42"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11275"/>
                                        </p:tgtEl>
                                        <p:attrNameLst>
                                          <p:attrName>style.visibility</p:attrName>
                                        </p:attrNameLst>
                                      </p:cBhvr>
                                      <p:to>
                                        <p:strVal val="visible"/>
                                      </p:to>
                                    </p:set>
                                    <p:animEffect transition="in" filter="diamond(in)">
                                      <p:cBhvr>
                                        <p:cTn id="47" dur="2000"/>
                                        <p:tgtEl>
                                          <p:spTgt spid="11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44037" grpId="0" bldLvl="0" animBg="1"/>
      <p:bldP spid="2" grpId="0" animBg="1"/>
      <p:bldP spid="1127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2"/>
          <p:cNvSpPr/>
          <p:nvPr/>
        </p:nvSpPr>
        <p:spPr>
          <a:xfrm>
            <a:off x="322580" y="351790"/>
            <a:ext cx="11638915" cy="4568825"/>
          </a:xfrm>
          <a:prstGeom prst="rect">
            <a:avLst/>
          </a:prstGeom>
        </p:spPr>
        <p:style>
          <a:lnRef idx="2">
            <a:schemeClr val="dk1"/>
          </a:lnRef>
          <a:fillRef idx="1">
            <a:schemeClr val="lt1"/>
          </a:fillRef>
          <a:effectRef idx="0">
            <a:schemeClr val="dk1"/>
          </a:effectRef>
          <a:fontRef idx="minor">
            <a:schemeClr val="dk1"/>
          </a:fontRef>
        </p:style>
        <p:txBody>
          <a:bodyPr anchor="t"/>
          <a:lstStyle/>
          <a:p>
            <a:pPr lvl="0" indent="-342900"/>
            <a:r>
              <a:rPr kumimoji="1" lang="zh-CN" altLang="en-US" sz="3600" b="1" noProof="0" dirty="0">
                <a:ln>
                  <a:noFill/>
                </a:ln>
                <a:solidFill>
                  <a:srgbClr val="0A06A8"/>
                </a:solidFill>
                <a:effectLst>
                  <a:outerShdw blurRad="38100" dist="38100" dir="2700000" algn="tl">
                    <a:srgbClr val="C0C0C0"/>
                  </a:outerShdw>
                </a:effectLst>
                <a:uLnTx/>
                <a:uFillTx/>
                <a:latin typeface="隶书" panose="02010509060101010101" charset="-122"/>
                <a:ea typeface="隶书" panose="02010509060101010101" charset="-122"/>
              </a:rPr>
              <a:t>材料二 </a:t>
            </a:r>
          </a:p>
          <a:p>
            <a:pPr lvl="0" indent="-342900"/>
            <a:r>
              <a:rPr kumimoji="1" lang="zh-CN" altLang="en-US" sz="3600" b="1" noProof="0" dirty="0">
                <a:ln>
                  <a:noFill/>
                </a:ln>
                <a:solidFill>
                  <a:srgbClr val="0A06A8"/>
                </a:solidFill>
                <a:effectLst>
                  <a:outerShdw blurRad="38100" dist="38100" dir="2700000" algn="tl">
                    <a:srgbClr val="C0C0C0"/>
                  </a:outerShdw>
                </a:effectLst>
                <a:uLnTx/>
                <a:uFillTx/>
                <a:latin typeface="隶书" panose="02010509060101010101" charset="-122"/>
                <a:ea typeface="隶书" panose="02010509060101010101" charset="-122"/>
              </a:rPr>
              <a:t>  </a:t>
            </a:r>
            <a:r>
              <a:rPr lang="zh-CN" altLang="en-US" sz="3200" b="1" dirty="0">
                <a:latin typeface="华文楷体" panose="02010600040101010101" charset="-122"/>
                <a:ea typeface="华文楷体" panose="02010600040101010101" charset="-122"/>
              </a:rPr>
              <a:t>黄金是一切商品中最宝贵的，黄金是财富。谁占有了黄金，就能获得他在世上所需要的一切，同时也就取得了把灵魂从炼狱中拯救出来并使灵魂重享天堂之乐的手段。</a:t>
            </a:r>
            <a:endParaRPr lang="en-US" altLang="zh-CN" sz="3200" b="1" dirty="0">
              <a:latin typeface="华文楷体" panose="02010600040101010101" charset="-122"/>
              <a:ea typeface="华文楷体" panose="02010600040101010101" charset="-122"/>
            </a:endParaRPr>
          </a:p>
          <a:p>
            <a:pPr lvl="0" indent="-342900" algn="r"/>
            <a:r>
              <a:rPr lang="en-US" altLang="zh-CN" sz="2800" b="1" dirty="0">
                <a:latin typeface="华文楷体" panose="02010600040101010101" charset="-122"/>
                <a:ea typeface="华文楷体" panose="02010600040101010101" charset="-122"/>
              </a:rPr>
              <a:t>——</a:t>
            </a:r>
            <a:r>
              <a:rPr lang="zh-CN" altLang="en-US" sz="2800" b="1" dirty="0">
                <a:latin typeface="华文楷体" panose="02010600040101010101" charset="-122"/>
                <a:ea typeface="华文楷体" panose="02010600040101010101" charset="-122"/>
              </a:rPr>
              <a:t>哥伦布 </a:t>
            </a:r>
            <a:endParaRPr lang="en-US" altLang="zh-CN" sz="2800" b="1" dirty="0">
              <a:latin typeface="华文楷体" panose="02010600040101010101" charset="-122"/>
              <a:ea typeface="华文楷体" panose="02010600040101010101" charset="-122"/>
            </a:endParaRPr>
          </a:p>
          <a:p>
            <a:pPr lvl="0" indent="-342900">
              <a:spcBef>
                <a:spcPts val="600"/>
              </a:spcBef>
            </a:pPr>
            <a:r>
              <a:rPr lang="zh-CN" altLang="en-US" sz="3200" b="1" dirty="0">
                <a:latin typeface="华文楷体" panose="02010600040101010101" charset="-122"/>
                <a:ea typeface="华文楷体" panose="02010600040101010101" charset="-122"/>
              </a:rPr>
              <a:t>    东方某国“据有黄金，其数无限</a:t>
            </a:r>
            <a:r>
              <a:rPr lang="en-US" altLang="zh-CN" sz="3200" b="1" dirty="0">
                <a:latin typeface="华文楷体" panose="02010600040101010101" charset="-122"/>
                <a:ea typeface="华文楷体" panose="02010600040101010101" charset="-122"/>
              </a:rPr>
              <a:t>……</a:t>
            </a:r>
            <a:r>
              <a:rPr lang="zh-CN" altLang="en-US" sz="3200" b="1" dirty="0">
                <a:latin typeface="华文楷体" panose="02010600040101010101" charset="-122"/>
                <a:ea typeface="华文楷体" panose="02010600040101010101" charset="-122"/>
              </a:rPr>
              <a:t>君主有一大宫，其顶皆用精金为之</a:t>
            </a:r>
            <a:r>
              <a:rPr lang="en-US" altLang="zh-CN" sz="3200" b="1" dirty="0">
                <a:latin typeface="华文楷体" panose="02010600040101010101" charset="-122"/>
                <a:ea typeface="华文楷体" panose="02010600040101010101" charset="-122"/>
              </a:rPr>
              <a:t>……</a:t>
            </a:r>
            <a:r>
              <a:rPr lang="zh-CN" altLang="en-US" sz="3200" b="1" dirty="0">
                <a:latin typeface="华文楷体" panose="02010600040101010101" charset="-122"/>
                <a:ea typeface="华文楷体" panose="02010600040101010101" charset="-122"/>
              </a:rPr>
              <a:t>宫廷房室地铺金砖，以代石板，一切窗栊亦用精金</a:t>
            </a:r>
            <a:r>
              <a:rPr lang="en-US" altLang="zh-CN" sz="3200" b="1" dirty="0">
                <a:latin typeface="华文楷体" panose="02010600040101010101" charset="-122"/>
                <a:ea typeface="华文楷体" panose="02010600040101010101" charset="-122"/>
              </a:rPr>
              <a:t>……</a:t>
            </a:r>
          </a:p>
          <a:p>
            <a:pPr lvl="0" indent="-342900" algn="r"/>
            <a:r>
              <a:rPr lang="en-US" altLang="zh-CN" sz="3200" b="1" dirty="0">
                <a:latin typeface="华文楷体" panose="02010600040101010101" charset="-122"/>
                <a:ea typeface="华文楷体" panose="02010600040101010101" charset="-122"/>
              </a:rPr>
              <a:t>                    </a:t>
            </a:r>
            <a:r>
              <a:rPr lang="en-US" altLang="zh-CN" sz="2800" b="1" dirty="0">
                <a:latin typeface="华文楷体" panose="02010600040101010101" charset="-122"/>
                <a:ea typeface="华文楷体" panose="02010600040101010101" charset="-122"/>
              </a:rPr>
              <a:t>——《</a:t>
            </a:r>
            <a:r>
              <a:rPr lang="zh-CN" altLang="en-US" sz="2800" b="1" dirty="0">
                <a:latin typeface="华文楷体" panose="02010600040101010101" charset="-122"/>
                <a:ea typeface="华文楷体" panose="02010600040101010101" charset="-122"/>
              </a:rPr>
              <a:t>马可</a:t>
            </a:r>
            <a:r>
              <a:rPr lang="en-US" altLang="zh-CN" sz="2800" b="1" dirty="0">
                <a:latin typeface="华文楷体" panose="02010600040101010101" charset="-122"/>
                <a:ea typeface="华文楷体" panose="02010600040101010101" charset="-122"/>
              </a:rPr>
              <a:t>·</a:t>
            </a:r>
            <a:r>
              <a:rPr lang="zh-CN" altLang="en-US" sz="2800" b="1" dirty="0">
                <a:latin typeface="华文楷体" panose="02010600040101010101" charset="-122"/>
                <a:ea typeface="华文楷体" panose="02010600040101010101" charset="-122"/>
              </a:rPr>
              <a:t>波罗行记</a:t>
            </a:r>
            <a:r>
              <a:rPr lang="en-US" altLang="zh-CN" sz="2800" b="1" dirty="0">
                <a:latin typeface="华文楷体" panose="02010600040101010101" charset="-122"/>
                <a:ea typeface="华文楷体" panose="02010600040101010101" charset="-122"/>
              </a:rPr>
              <a:t>》</a:t>
            </a:r>
            <a:endParaRPr lang="en-US" altLang="zh-CN" sz="3200" b="1" dirty="0">
              <a:latin typeface="华文楷体" panose="02010600040101010101" charset="-122"/>
              <a:ea typeface="华文楷体" panose="02010600040101010101" charset="-122"/>
            </a:endParaRPr>
          </a:p>
        </p:txBody>
      </p:sp>
      <p:sp>
        <p:nvSpPr>
          <p:cNvPr id="2" name="椭圆 1"/>
          <p:cNvSpPr/>
          <p:nvPr/>
        </p:nvSpPr>
        <p:spPr>
          <a:xfrm>
            <a:off x="764540" y="980440"/>
            <a:ext cx="948055" cy="489585"/>
          </a:xfrm>
          <a:prstGeom prst="ellipse">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64540" y="2897505"/>
            <a:ext cx="1911985" cy="641985"/>
          </a:xfrm>
          <a:prstGeom prst="ellipse">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483" name="图片 20482" descr="fb316f89b03dd4b0a4c272f8"/>
          <p:cNvPicPr>
            <a:picLocks noChangeAspect="1"/>
          </p:cNvPicPr>
          <p:nvPr/>
        </p:nvPicPr>
        <p:blipFill>
          <a:blip r:embed="rId2" cstate="print"/>
          <a:stretch>
            <a:fillRect/>
          </a:stretch>
        </p:blipFill>
        <p:spPr>
          <a:xfrm>
            <a:off x="322580" y="351790"/>
            <a:ext cx="11638915" cy="5062855"/>
          </a:xfrm>
          <a:prstGeom prst="rect">
            <a:avLst/>
          </a:prstGeom>
          <a:noFill/>
          <a:ln w="9525">
            <a:noFill/>
          </a:ln>
        </p:spPr>
      </p:pic>
      <p:sp>
        <p:nvSpPr>
          <p:cNvPr id="20485" name="文本框 20484"/>
          <p:cNvSpPr txBox="1"/>
          <p:nvPr/>
        </p:nvSpPr>
        <p:spPr>
          <a:xfrm>
            <a:off x="4796155" y="128905"/>
            <a:ext cx="7165340" cy="953135"/>
          </a:xfrm>
          <a:prstGeom prst="rect">
            <a:avLst/>
          </a:prstGeom>
        </p:spPr>
        <p:style>
          <a:lnRef idx="1">
            <a:schemeClr val="accent1"/>
          </a:lnRef>
          <a:fillRef idx="2">
            <a:schemeClr val="accent1"/>
          </a:fillRef>
          <a:effectRef idx="1">
            <a:schemeClr val="accent1"/>
          </a:effectRef>
          <a:fontRef idx="minor">
            <a:schemeClr val="dk1"/>
          </a:fontRef>
        </p:style>
        <p:txBody>
          <a:bodyPr wrap="square" anchor="t">
            <a:spAutoFit/>
          </a:bodyPr>
          <a:lstStyle/>
          <a:p>
            <a:pPr lvl="0" indent="0"/>
            <a:r>
              <a:rPr lang="zh-CN" altLang="en-US" sz="2800" b="1" dirty="0">
                <a:solidFill>
                  <a:schemeClr val="tx1"/>
                </a:solidFill>
                <a:latin typeface="微软雅黑" panose="020B0503020204020204" charset="-122"/>
                <a:ea typeface="微软雅黑" panose="020B0503020204020204" charset="-122"/>
              </a:rPr>
              <a:t>材料二和该图片反映了十四五世纪西欧一种怎样的社会现象？引发该现象的根源何在？</a:t>
            </a:r>
          </a:p>
        </p:txBody>
      </p:sp>
      <p:sp>
        <p:nvSpPr>
          <p:cNvPr id="11266" name="Rectangle 2"/>
          <p:cNvSpPr>
            <a:spLocks noChangeArrowheads="1"/>
          </p:cNvSpPr>
          <p:nvPr/>
        </p:nvSpPr>
        <p:spPr bwMode="auto">
          <a:xfrm>
            <a:off x="1358900" y="5591810"/>
            <a:ext cx="9781540" cy="1238250"/>
          </a:xfrm>
          <a:prstGeom prst="rect">
            <a:avLst/>
          </a:prstGeom>
          <a:solidFill>
            <a:srgbClr val="FFFF00"/>
          </a:solidFill>
        </p:spPr>
        <p:style>
          <a:lnRef idx="1">
            <a:schemeClr val="accent3"/>
          </a:lnRef>
          <a:fillRef idx="2">
            <a:schemeClr val="accent3"/>
          </a:fillRef>
          <a:effectRef idx="1">
            <a:schemeClr val="accent3"/>
          </a:effectRef>
          <a:fontRef idx="minor">
            <a:schemeClr val="dk1"/>
          </a:fontRef>
        </p:style>
        <p:txBody>
          <a:bodyPr/>
          <a:lstStyle/>
          <a:p>
            <a:pPr marL="342900" marR="0" lvl="0" indent="-342900" algn="l" defTabSz="914400" rtl="0" eaLnBrk="1" fontAlgn="base" latinLnBrk="0" hangingPunct="1">
              <a:lnSpc>
                <a:spcPct val="90000"/>
              </a:lnSpc>
              <a:spcBef>
                <a:spcPct val="20000"/>
              </a:spcBef>
              <a:spcAft>
                <a:spcPct val="0"/>
              </a:spcAft>
              <a:buClrTx/>
              <a:buSzTx/>
              <a:buFontTx/>
              <a:buNone/>
              <a:defRPr/>
            </a:pPr>
            <a:r>
              <a:rPr lang="en-US" altLang="zh-CN" sz="3600" b="1" noProof="0" dirty="0">
                <a:ln>
                  <a:noFill/>
                </a:ln>
                <a:solidFill>
                  <a:srgbClr val="0000FF"/>
                </a:solidFill>
                <a:effectLst/>
                <a:uLnTx/>
                <a:uFillTx/>
                <a:latin typeface="黑体" panose="02010609060101010101" pitchFamily="49" charset="-122"/>
                <a:ea typeface="黑体" panose="02010609060101010101" pitchFamily="49" charset="-122"/>
                <a:sym typeface="+mn-ea"/>
              </a:rPr>
              <a:t>2.</a:t>
            </a:r>
            <a:r>
              <a:rPr lang="zh-CN" altLang="en-US" sz="3600" b="1" noProof="0" dirty="0">
                <a:ln>
                  <a:noFill/>
                </a:ln>
                <a:solidFill>
                  <a:srgbClr val="0000FF"/>
                </a:solidFill>
                <a:effectLst/>
                <a:uLnTx/>
                <a:uFillTx/>
                <a:latin typeface="黑体" panose="02010609060101010101" pitchFamily="49" charset="-122"/>
                <a:ea typeface="黑体" panose="02010609060101010101" pitchFamily="49" charset="-122"/>
                <a:sym typeface="+mn-ea"/>
              </a:rPr>
              <a:t>社会根源：</a:t>
            </a:r>
          </a:p>
          <a:p>
            <a:pPr marL="342900" marR="0" lvl="0" indent="-342900" algn="l" defTabSz="914400" rtl="0" eaLnBrk="1" fontAlgn="base" latinLnBrk="0" hangingPunct="1">
              <a:lnSpc>
                <a:spcPct val="90000"/>
              </a:lnSpc>
              <a:spcBef>
                <a:spcPct val="20000"/>
              </a:spcBef>
              <a:spcAft>
                <a:spcPct val="0"/>
              </a:spcAft>
              <a:buClrTx/>
              <a:buSzTx/>
              <a:buFontTx/>
              <a:buNone/>
              <a:defRPr/>
            </a:pPr>
            <a:r>
              <a:rPr lang="zh-CN" altLang="en-US" sz="3600" b="1" noProof="0" dirty="0">
                <a:ln>
                  <a:noFill/>
                </a:ln>
                <a:solidFill>
                  <a:srgbClr val="FF0000"/>
                </a:solidFill>
                <a:effectLst/>
                <a:uLnTx/>
                <a:uFillTx/>
                <a:latin typeface="黑体" panose="02010609060101010101" pitchFamily="49" charset="-122"/>
                <a:ea typeface="黑体" panose="02010609060101010101" pitchFamily="49" charset="-122"/>
                <a:sym typeface="+mn-ea"/>
              </a:rPr>
              <a:t>           欧洲人渴望去东方实现黄金梦。</a:t>
            </a:r>
            <a:endParaRPr kumimoji="0" lang="zh-CN" altLang="en-US" sz="36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 calcmode="lin" valueType="num">
                                      <p:cBhvr additive="base">
                                        <p:cTn id="7" dur="500" fill="hold"/>
                                        <p:tgtEl>
                                          <p:spTgt spid="34820"/>
                                        </p:tgtEl>
                                        <p:attrNameLst>
                                          <p:attrName>ppt_x</p:attrName>
                                        </p:attrNameLst>
                                      </p:cBhvr>
                                      <p:tavLst>
                                        <p:tav tm="0">
                                          <p:val>
                                            <p:strVal val="#ppt_x"/>
                                          </p:val>
                                        </p:tav>
                                        <p:tav tm="100000">
                                          <p:val>
                                            <p:strVal val="#ppt_x"/>
                                          </p:val>
                                        </p:tav>
                                      </p:tavLst>
                                    </p:anim>
                                    <p:anim calcmode="lin" valueType="num">
                                      <p:cBhvr additive="base">
                                        <p:cTn id="8"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483"/>
                                        </p:tgtEl>
                                        <p:attrNameLst>
                                          <p:attrName>style.visibility</p:attrName>
                                        </p:attrNameLst>
                                      </p:cBhvr>
                                      <p:to>
                                        <p:strVal val="visible"/>
                                      </p:to>
                                    </p:set>
                                    <p:anim calcmode="lin" valueType="num">
                                      <p:cBhvr additive="base">
                                        <p:cTn id="25" dur="500" fill="hold"/>
                                        <p:tgtEl>
                                          <p:spTgt spid="20483"/>
                                        </p:tgtEl>
                                        <p:attrNameLst>
                                          <p:attrName>ppt_x</p:attrName>
                                        </p:attrNameLst>
                                      </p:cBhvr>
                                      <p:tavLst>
                                        <p:tav tm="0">
                                          <p:val>
                                            <p:strVal val="#ppt_x"/>
                                          </p:val>
                                        </p:tav>
                                        <p:tav tm="100000">
                                          <p:val>
                                            <p:strVal val="#ppt_x"/>
                                          </p:val>
                                        </p:tav>
                                      </p:tavLst>
                                    </p:anim>
                                    <p:anim calcmode="lin" valueType="num">
                                      <p:cBhvr additive="base">
                                        <p:cTn id="26"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20485"/>
                                        </p:tgtEl>
                                        <p:attrNameLst>
                                          <p:attrName>style.visibility</p:attrName>
                                        </p:attrNameLst>
                                      </p:cBhvr>
                                      <p:to>
                                        <p:strVal val="visible"/>
                                      </p:to>
                                    </p:set>
                                    <p:animEffect transition="in" filter="diamond(in)">
                                      <p:cBhvr>
                                        <p:cTn id="31" dur="2000"/>
                                        <p:tgtEl>
                                          <p:spTgt spid="20485"/>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266"/>
                                        </p:tgtEl>
                                        <p:attrNameLst>
                                          <p:attrName>style.visibility</p:attrName>
                                        </p:attrNameLst>
                                      </p:cBhvr>
                                      <p:to>
                                        <p:strVal val="visible"/>
                                      </p:to>
                                    </p:set>
                                    <p:anim calcmode="lin" valueType="num">
                                      <p:cBhvr additive="base">
                                        <p:cTn id="36" dur="500" fill="hold"/>
                                        <p:tgtEl>
                                          <p:spTgt spid="11266"/>
                                        </p:tgtEl>
                                        <p:attrNameLst>
                                          <p:attrName>ppt_x</p:attrName>
                                        </p:attrNameLst>
                                      </p:cBhvr>
                                      <p:tavLst>
                                        <p:tav tm="0">
                                          <p:val>
                                            <p:strVal val="#ppt_x"/>
                                          </p:val>
                                        </p:tav>
                                        <p:tav tm="100000">
                                          <p:val>
                                            <p:strVal val="#ppt_x"/>
                                          </p:val>
                                        </p:tav>
                                      </p:tavLst>
                                    </p:anim>
                                    <p:anim calcmode="lin" valueType="num">
                                      <p:cBhvr additive="base">
                                        <p:cTn id="37"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nimBg="1"/>
      <p:bldP spid="2" grpId="0" animBg="1"/>
      <p:bldP spid="3" grpId="0" animBg="1"/>
      <p:bldP spid="20485" grpId="0" bldLvl="0" animBg="1"/>
      <p:bldP spid="1126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22539"/>
          <p:cNvSpPr txBox="1"/>
          <p:nvPr/>
        </p:nvSpPr>
        <p:spPr>
          <a:xfrm>
            <a:off x="123190" y="1044575"/>
            <a:ext cx="11945620" cy="5507990"/>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lstStyle/>
          <a:p>
            <a:pPr lvl="0" indent="0">
              <a:spcBef>
                <a:spcPct val="50000"/>
              </a:spcBef>
            </a:pPr>
            <a:r>
              <a:rPr lang="zh-CN" altLang="en-US" sz="3200" b="1" dirty="0">
                <a:solidFill>
                  <a:srgbClr val="0000FF"/>
                </a:solidFill>
                <a:latin typeface="隶书" panose="02010509060101010101" charset="-122"/>
                <a:ea typeface="隶书" panose="02010509060101010101" charset="-122"/>
              </a:rPr>
              <a:t>材料三：</a:t>
            </a:r>
          </a:p>
          <a:p>
            <a:pPr lvl="0" indent="0">
              <a:spcBef>
                <a:spcPct val="50000"/>
              </a:spcBef>
            </a:pPr>
            <a:r>
              <a:rPr lang="en-US" altLang="x-none" sz="3200" b="1" dirty="0">
                <a:solidFill>
                  <a:srgbClr val="0000FF"/>
                </a:solidFill>
                <a:latin typeface="华文楷体" panose="02010600040101010101" charset="-122"/>
                <a:ea typeface="华文楷体" panose="02010600040101010101" charset="-122"/>
              </a:rPr>
              <a:t> 15</a:t>
            </a:r>
            <a:r>
              <a:rPr lang="zh-CN" altLang="en-US" sz="3200" b="1" dirty="0">
                <a:solidFill>
                  <a:srgbClr val="0000FF"/>
                </a:solidFill>
                <a:latin typeface="华文楷体" panose="02010600040101010101" charset="-122"/>
                <a:ea typeface="华文楷体" panose="02010600040101010101" charset="-122"/>
              </a:rPr>
              <a:t>世纪以前</a:t>
            </a:r>
            <a:r>
              <a:rPr lang="en-US" altLang="x-none" sz="3200" b="1" dirty="0">
                <a:solidFill>
                  <a:srgbClr val="0000FF"/>
                </a:solidFill>
                <a:latin typeface="华文楷体" panose="02010600040101010101" charset="-122"/>
                <a:ea typeface="华文楷体" panose="02010600040101010101" charset="-122"/>
              </a:rPr>
              <a:t>,</a:t>
            </a:r>
            <a:r>
              <a:rPr lang="zh-CN" altLang="en-US" sz="3200" b="1" dirty="0">
                <a:latin typeface="华文楷体" panose="02010600040101010101" charset="-122"/>
                <a:ea typeface="华文楷体" panose="02010600040101010101" charset="-122"/>
              </a:rPr>
              <a:t>东方出产的香料、珠宝、丝绸等都是先由波斯人、阿拉伯人运到地中海东岸</a:t>
            </a:r>
            <a:r>
              <a:rPr lang="en-US" altLang="x-none" sz="3200" b="1" dirty="0">
                <a:latin typeface="华文楷体" panose="02010600040101010101" charset="-122"/>
                <a:ea typeface="华文楷体" panose="02010600040101010101" charset="-122"/>
              </a:rPr>
              <a:t>,</a:t>
            </a:r>
            <a:r>
              <a:rPr lang="zh-CN" altLang="en-US" sz="3200" b="1" dirty="0">
                <a:latin typeface="华文楷体" panose="02010600040101010101" charset="-122"/>
                <a:ea typeface="华文楷体" panose="02010600040101010101" charset="-122"/>
              </a:rPr>
              <a:t>再转运到欧洲其他地方</a:t>
            </a:r>
            <a:r>
              <a:rPr lang="en-US" altLang="x-none" sz="3200" b="1" dirty="0">
                <a:latin typeface="华文楷体" panose="02010600040101010101" charset="-122"/>
                <a:ea typeface="华文楷体" panose="02010600040101010101" charset="-122"/>
              </a:rPr>
              <a:t>,</a:t>
            </a:r>
            <a:r>
              <a:rPr lang="zh-CN" altLang="en-US" sz="3200" b="1" dirty="0">
                <a:latin typeface="华文楷体" panose="02010600040101010101" charset="-122"/>
                <a:ea typeface="华文楷体" panose="02010600040101010101" charset="-122"/>
              </a:rPr>
              <a:t>这大大提高了商品的价格。而且意大利的威尼斯商人一度垄断了欧洲与亚洲间的香料贸易</a:t>
            </a:r>
            <a:r>
              <a:rPr lang="en-US" altLang="x-none" sz="3200" b="1" dirty="0">
                <a:latin typeface="华文楷体" panose="02010600040101010101" charset="-122"/>
                <a:ea typeface="华文楷体" panose="02010600040101010101" charset="-122"/>
              </a:rPr>
              <a:t>,</a:t>
            </a:r>
            <a:r>
              <a:rPr lang="zh-CN" altLang="en-US" sz="3200" b="1" dirty="0">
                <a:latin typeface="华文楷体" panose="02010600040101010101" charset="-122"/>
                <a:ea typeface="华文楷体" panose="02010600040101010101" charset="-122"/>
              </a:rPr>
              <a:t>从中获取高额利润。</a:t>
            </a:r>
          </a:p>
          <a:p>
            <a:pPr lvl="0" indent="0">
              <a:spcBef>
                <a:spcPct val="50000"/>
              </a:spcBef>
            </a:pPr>
            <a:r>
              <a:rPr lang="zh-CN" altLang="en-US" sz="3200" b="1" dirty="0">
                <a:latin typeface="华文楷体" panose="02010600040101010101" charset="-122"/>
                <a:ea typeface="华文楷体" panose="02010600040101010101" charset="-122"/>
              </a:rPr>
              <a:t>   </a:t>
            </a:r>
            <a:r>
              <a:rPr lang="zh-CN" altLang="en-US" sz="3200" b="1" dirty="0">
                <a:solidFill>
                  <a:srgbClr val="0000FF"/>
                </a:solidFill>
                <a:latin typeface="华文楷体" panose="02010600040101010101" charset="-122"/>
                <a:ea typeface="华文楷体" panose="02010600040101010101" charset="-122"/>
              </a:rPr>
              <a:t>15世纪中叶</a:t>
            </a:r>
            <a:r>
              <a:rPr lang="zh-CN" altLang="en-US" sz="3200" b="1" dirty="0">
                <a:latin typeface="华文楷体" panose="02010600040101010101" charset="-122"/>
                <a:ea typeface="华文楷体" panose="02010600040101010101" charset="-122"/>
              </a:rPr>
              <a:t>，奥斯曼土耳其帝国兴起，控制了地中海地区，对过往商品征收重税，使运抵西欧的货物不仅量少，而且比原价高8—10倍，使东西方之间的商路受到严重阻碍。因此,西欧国家被迫另辟蹊径,寻找通往东方的新航路。</a:t>
            </a:r>
            <a:r>
              <a:rPr lang="zh-CN" altLang="en-US" sz="3200" b="1" dirty="0">
                <a:solidFill>
                  <a:srgbClr val="FF0000"/>
                </a:solidFill>
                <a:latin typeface="华文楷体" panose="02010600040101010101" charset="-122"/>
                <a:ea typeface="华文楷体" panose="02010600040101010101" charset="-122"/>
              </a:rPr>
              <a:t> 东西方商路受阻成为新航路开辟的直接原因。</a:t>
            </a:r>
            <a:r>
              <a:rPr lang="zh-CN" altLang="en-US" sz="2800" b="1" dirty="0">
                <a:solidFill>
                  <a:srgbClr val="FF0000"/>
                </a:solidFill>
                <a:latin typeface="华文楷体" panose="02010600040101010101" charset="-122"/>
                <a:ea typeface="华文楷体" panose="02010600040101010101" charset="-122"/>
              </a:rPr>
              <a:t> </a:t>
            </a:r>
          </a:p>
        </p:txBody>
      </p:sp>
      <p:sp>
        <p:nvSpPr>
          <p:cNvPr id="35842" name="矩形 22540"/>
          <p:cNvSpPr/>
          <p:nvPr/>
        </p:nvSpPr>
        <p:spPr>
          <a:xfrm>
            <a:off x="4430713" y="79058"/>
            <a:ext cx="2736850" cy="863600"/>
          </a:xfrm>
          <a:prstGeom prst="rect">
            <a:avLst/>
          </a:prstGeom>
        </p:spPr>
        <p:txBody>
          <a:bodyPr wrap="none" fromWordArt="1">
            <a:prstTxWarp prst="textPlain">
              <a:avLst>
                <a:gd name="adj" fmla="val 50000"/>
              </a:avLst>
            </a:prstTxWarp>
            <a:normAutofit/>
          </a:bodyPr>
          <a:lstStyle/>
          <a:p>
            <a:pPr algn="ctr"/>
            <a:r>
              <a:rPr lang="zh-CN" altLang="en-US" sz="3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商业危机</a:t>
            </a:r>
          </a:p>
        </p:txBody>
      </p:sp>
      <p:cxnSp>
        <p:nvCxnSpPr>
          <p:cNvPr id="3" name="直接连接符 2"/>
          <p:cNvCxnSpPr/>
          <p:nvPr/>
        </p:nvCxnSpPr>
        <p:spPr>
          <a:xfrm flipV="1">
            <a:off x="2555240" y="3229610"/>
            <a:ext cx="3521075" cy="19685"/>
          </a:xfrm>
          <a:prstGeom prst="line">
            <a:avLst/>
          </a:prstGeom>
          <a:ln w="28575">
            <a:solidFill>
              <a:srgbClr val="FF0000"/>
            </a:solidFill>
          </a:ln>
        </p:spPr>
        <p:style>
          <a:lnRef idx="3">
            <a:schemeClr val="accent4"/>
          </a:lnRef>
          <a:fillRef idx="0">
            <a:schemeClr val="accent4"/>
          </a:fillRef>
          <a:effectRef idx="2">
            <a:schemeClr val="accent4"/>
          </a:effectRef>
          <a:fontRef idx="minor">
            <a:schemeClr val="tx1"/>
          </a:fontRef>
        </p:style>
      </p:cxnSp>
      <p:cxnSp>
        <p:nvCxnSpPr>
          <p:cNvPr id="4" name="直接连接符 3"/>
          <p:cNvCxnSpPr/>
          <p:nvPr/>
        </p:nvCxnSpPr>
        <p:spPr>
          <a:xfrm flipV="1">
            <a:off x="3044190" y="4483418"/>
            <a:ext cx="3032125" cy="15875"/>
          </a:xfrm>
          <a:prstGeom prst="line">
            <a:avLst/>
          </a:prstGeom>
          <a:ln w="28575">
            <a:solidFill>
              <a:srgbClr val="FF0000"/>
            </a:solidFill>
          </a:ln>
        </p:spPr>
        <p:style>
          <a:lnRef idx="3">
            <a:schemeClr val="accent4"/>
          </a:lnRef>
          <a:fillRef idx="0">
            <a:schemeClr val="accent4"/>
          </a:fillRef>
          <a:effectRef idx="2">
            <a:schemeClr val="accent4"/>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23553" descr="旋转 789"/>
          <p:cNvPicPr>
            <a:picLocks noChangeAspect="1"/>
          </p:cNvPicPr>
          <p:nvPr/>
        </p:nvPicPr>
        <p:blipFill>
          <a:blip r:embed="rId2" cstate="print">
            <a:lum bright="6000" contrast="-12001"/>
          </a:blip>
          <a:srcRect l="4535" t="10657" r="4750" b="12021"/>
          <a:stretch>
            <a:fillRect/>
          </a:stretch>
        </p:blipFill>
        <p:spPr>
          <a:xfrm>
            <a:off x="1524000" y="379413"/>
            <a:ext cx="9144000" cy="5257800"/>
          </a:xfrm>
          <a:prstGeom prst="rect">
            <a:avLst/>
          </a:prstGeom>
          <a:noFill/>
          <a:ln w="76200" cap="flat" cmpd="tri">
            <a:solidFill>
              <a:srgbClr val="4D4D4D"/>
            </a:solidFill>
            <a:prstDash val="solid"/>
            <a:miter/>
            <a:headEnd type="none" w="med" len="med"/>
            <a:tailEnd type="none" w="med" len="med"/>
          </a:ln>
        </p:spPr>
      </p:pic>
      <p:sp>
        <p:nvSpPr>
          <p:cNvPr id="23555" name="任意多边形 23554"/>
          <p:cNvSpPr/>
          <p:nvPr/>
        </p:nvSpPr>
        <p:spPr>
          <a:xfrm>
            <a:off x="7559675" y="2792413"/>
            <a:ext cx="974725" cy="431800"/>
          </a:xfrm>
          <a:custGeom>
            <a:avLst/>
            <a:gdLst/>
            <a:ahLst/>
            <a:cxnLst/>
            <a:rect l="0" t="0" r="0" b="0"/>
            <a:pathLst>
              <a:path w="614" h="272">
                <a:moveTo>
                  <a:pt x="614" y="53"/>
                </a:moveTo>
                <a:cubicBezTo>
                  <a:pt x="591" y="129"/>
                  <a:pt x="563" y="211"/>
                  <a:pt x="507" y="269"/>
                </a:cubicBezTo>
                <a:cubicBezTo>
                  <a:pt x="379" y="212"/>
                  <a:pt x="527" y="272"/>
                  <a:pt x="269" y="215"/>
                </a:cubicBezTo>
                <a:cubicBezTo>
                  <a:pt x="220" y="204"/>
                  <a:pt x="177" y="178"/>
                  <a:pt x="130" y="161"/>
                </a:cubicBezTo>
                <a:cubicBezTo>
                  <a:pt x="112" y="143"/>
                  <a:pt x="87" y="130"/>
                  <a:pt x="77" y="107"/>
                </a:cubicBezTo>
                <a:cubicBezTo>
                  <a:pt x="69" y="89"/>
                  <a:pt x="65" y="69"/>
                  <a:pt x="54" y="53"/>
                </a:cubicBezTo>
                <a:cubicBezTo>
                  <a:pt x="47" y="42"/>
                  <a:pt x="32" y="39"/>
                  <a:pt x="23" y="30"/>
                </a:cubicBezTo>
                <a:cubicBezTo>
                  <a:pt x="14" y="21"/>
                  <a:pt x="0" y="0"/>
                  <a:pt x="0" y="0"/>
                </a:cubicBezTo>
              </a:path>
            </a:pathLst>
          </a:custGeom>
          <a:noFill/>
          <a:ln w="57150" cap="flat" cmpd="sng">
            <a:solidFill>
              <a:srgbClr val="FF0000"/>
            </a:solidFill>
            <a:prstDash val="solid"/>
            <a:round/>
            <a:headEnd type="none" w="med" len="med"/>
            <a:tailEnd type="none" w="med" len="med"/>
          </a:ln>
        </p:spPr>
        <p:txBody>
          <a:bodyPr/>
          <a:lstStyle/>
          <a:p>
            <a:endParaRPr lang="zh-CN" altLang="en-US"/>
          </a:p>
        </p:txBody>
      </p:sp>
      <p:sp>
        <p:nvSpPr>
          <p:cNvPr id="23556" name="任意多边形 23555"/>
          <p:cNvSpPr/>
          <p:nvPr/>
        </p:nvSpPr>
        <p:spPr>
          <a:xfrm>
            <a:off x="6934200" y="2914650"/>
            <a:ext cx="685800" cy="341313"/>
          </a:xfrm>
          <a:custGeom>
            <a:avLst/>
            <a:gdLst/>
            <a:ahLst/>
            <a:cxnLst/>
            <a:rect l="0" t="0" r="0" b="0"/>
            <a:pathLst>
              <a:path w="432" h="215">
                <a:moveTo>
                  <a:pt x="432" y="0"/>
                </a:moveTo>
                <a:cubicBezTo>
                  <a:pt x="401" y="41"/>
                  <a:pt x="360" y="71"/>
                  <a:pt x="324" y="107"/>
                </a:cubicBezTo>
                <a:cubicBezTo>
                  <a:pt x="288" y="143"/>
                  <a:pt x="259" y="184"/>
                  <a:pt x="217" y="215"/>
                </a:cubicBezTo>
                <a:cubicBezTo>
                  <a:pt x="181" y="207"/>
                  <a:pt x="142" y="208"/>
                  <a:pt x="109" y="192"/>
                </a:cubicBezTo>
                <a:cubicBezTo>
                  <a:pt x="86" y="181"/>
                  <a:pt x="74" y="156"/>
                  <a:pt x="56" y="138"/>
                </a:cubicBezTo>
                <a:cubicBezTo>
                  <a:pt x="0" y="82"/>
                  <a:pt x="2" y="108"/>
                  <a:pt x="2" y="30"/>
                </a:cubicBezTo>
              </a:path>
            </a:pathLst>
          </a:custGeom>
          <a:noFill/>
          <a:ln w="57150" cap="flat" cmpd="sng">
            <a:solidFill>
              <a:srgbClr val="FF0000"/>
            </a:solidFill>
            <a:prstDash val="solid"/>
            <a:round/>
            <a:headEnd type="none" w="med" len="med"/>
            <a:tailEnd type="none" w="med" len="med"/>
          </a:ln>
        </p:spPr>
        <p:txBody>
          <a:bodyPr/>
          <a:lstStyle/>
          <a:p>
            <a:endParaRPr lang="zh-CN" altLang="en-US"/>
          </a:p>
        </p:txBody>
      </p:sp>
      <p:sp>
        <p:nvSpPr>
          <p:cNvPr id="23557" name="任意多边形 23556"/>
          <p:cNvSpPr/>
          <p:nvPr/>
        </p:nvSpPr>
        <p:spPr>
          <a:xfrm>
            <a:off x="4568825" y="2498725"/>
            <a:ext cx="1450975" cy="671513"/>
          </a:xfrm>
          <a:custGeom>
            <a:avLst/>
            <a:gdLst/>
            <a:ahLst/>
            <a:cxnLst/>
            <a:rect l="0" t="0" r="0" b="0"/>
            <a:pathLst>
              <a:path w="914" h="423">
                <a:moveTo>
                  <a:pt x="914" y="238"/>
                </a:moveTo>
                <a:cubicBezTo>
                  <a:pt x="896" y="256"/>
                  <a:pt x="870" y="269"/>
                  <a:pt x="860" y="292"/>
                </a:cubicBezTo>
                <a:cubicBezTo>
                  <a:pt x="852" y="310"/>
                  <a:pt x="848" y="330"/>
                  <a:pt x="837" y="346"/>
                </a:cubicBezTo>
                <a:cubicBezTo>
                  <a:pt x="828" y="360"/>
                  <a:pt x="768" y="412"/>
                  <a:pt x="753" y="423"/>
                </a:cubicBezTo>
                <a:cubicBezTo>
                  <a:pt x="638" y="407"/>
                  <a:pt x="513" y="400"/>
                  <a:pt x="407" y="346"/>
                </a:cubicBezTo>
                <a:cubicBezTo>
                  <a:pt x="367" y="326"/>
                  <a:pt x="384" y="322"/>
                  <a:pt x="354" y="292"/>
                </a:cubicBezTo>
                <a:cubicBezTo>
                  <a:pt x="318" y="256"/>
                  <a:pt x="282" y="220"/>
                  <a:pt x="246" y="185"/>
                </a:cubicBezTo>
                <a:cubicBezTo>
                  <a:pt x="201" y="141"/>
                  <a:pt x="153" y="99"/>
                  <a:pt x="108" y="54"/>
                </a:cubicBezTo>
                <a:cubicBezTo>
                  <a:pt x="99" y="45"/>
                  <a:pt x="97" y="29"/>
                  <a:pt x="85" y="23"/>
                </a:cubicBezTo>
                <a:cubicBezTo>
                  <a:pt x="59" y="10"/>
                  <a:pt x="0" y="0"/>
                  <a:pt x="0" y="0"/>
                </a:cubicBezTo>
              </a:path>
            </a:pathLst>
          </a:custGeom>
          <a:noFill/>
          <a:ln w="57150" cap="flat" cmpd="sng">
            <a:solidFill>
              <a:srgbClr val="FF0000"/>
            </a:solidFill>
            <a:prstDash val="solid"/>
            <a:round/>
            <a:headEnd type="none" w="med" len="med"/>
            <a:tailEnd type="none" w="med" len="med"/>
          </a:ln>
        </p:spPr>
        <p:txBody>
          <a:bodyPr/>
          <a:lstStyle/>
          <a:p>
            <a:endParaRPr lang="zh-CN" altLang="en-US"/>
          </a:p>
        </p:txBody>
      </p:sp>
      <p:sp>
        <p:nvSpPr>
          <p:cNvPr id="23558" name="任意多边形 23557"/>
          <p:cNvSpPr/>
          <p:nvPr/>
        </p:nvSpPr>
        <p:spPr>
          <a:xfrm>
            <a:off x="8537575" y="2914650"/>
            <a:ext cx="377825" cy="655638"/>
          </a:xfrm>
          <a:custGeom>
            <a:avLst/>
            <a:gdLst/>
            <a:ahLst/>
            <a:cxnLst/>
            <a:rect l="0" t="0" r="0" b="0"/>
            <a:pathLst>
              <a:path w="238" h="413">
                <a:moveTo>
                  <a:pt x="0" y="0"/>
                </a:moveTo>
                <a:cubicBezTo>
                  <a:pt x="75" y="49"/>
                  <a:pt x="165" y="53"/>
                  <a:pt x="238" y="107"/>
                </a:cubicBezTo>
                <a:cubicBezTo>
                  <a:pt x="230" y="161"/>
                  <a:pt x="233" y="217"/>
                  <a:pt x="215" y="268"/>
                </a:cubicBezTo>
                <a:cubicBezTo>
                  <a:pt x="197" y="318"/>
                  <a:pt x="123" y="357"/>
                  <a:pt x="77" y="376"/>
                </a:cubicBezTo>
                <a:cubicBezTo>
                  <a:pt x="49" y="413"/>
                  <a:pt x="41" y="407"/>
                  <a:pt x="77" y="407"/>
                </a:cubicBezTo>
              </a:path>
            </a:pathLst>
          </a:custGeom>
          <a:noFill/>
          <a:ln w="57150" cap="flat" cmpd="sng">
            <a:solidFill>
              <a:srgbClr val="0000FF"/>
            </a:solidFill>
            <a:prstDash val="solid"/>
            <a:round/>
            <a:headEnd type="none" w="med" len="med"/>
            <a:tailEnd type="none" w="med" len="med"/>
          </a:ln>
        </p:spPr>
        <p:txBody>
          <a:bodyPr/>
          <a:lstStyle/>
          <a:p>
            <a:endParaRPr lang="zh-CN" altLang="en-US"/>
          </a:p>
        </p:txBody>
      </p:sp>
      <p:sp>
        <p:nvSpPr>
          <p:cNvPr id="23559" name="任意多边形 23558"/>
          <p:cNvSpPr/>
          <p:nvPr/>
        </p:nvSpPr>
        <p:spPr>
          <a:xfrm>
            <a:off x="8375650" y="3524250"/>
            <a:ext cx="463550" cy="414338"/>
          </a:xfrm>
          <a:custGeom>
            <a:avLst/>
            <a:gdLst/>
            <a:ahLst/>
            <a:cxnLst/>
            <a:rect l="0" t="0" r="0" b="0"/>
            <a:pathLst>
              <a:path w="292" h="261">
                <a:moveTo>
                  <a:pt x="185" y="0"/>
                </a:moveTo>
                <a:cubicBezTo>
                  <a:pt x="252" y="29"/>
                  <a:pt x="256" y="35"/>
                  <a:pt x="292" y="99"/>
                </a:cubicBezTo>
                <a:cubicBezTo>
                  <a:pt x="281" y="140"/>
                  <a:pt x="286" y="190"/>
                  <a:pt x="239" y="207"/>
                </a:cubicBezTo>
                <a:cubicBezTo>
                  <a:pt x="179" y="229"/>
                  <a:pt x="54" y="261"/>
                  <a:pt x="54" y="261"/>
                </a:cubicBezTo>
                <a:cubicBezTo>
                  <a:pt x="36" y="253"/>
                  <a:pt x="0" y="238"/>
                  <a:pt x="0" y="238"/>
                </a:cubicBezTo>
              </a:path>
            </a:pathLst>
          </a:custGeom>
          <a:noFill/>
          <a:ln w="57150" cap="flat" cmpd="sng">
            <a:solidFill>
              <a:srgbClr val="0000FF"/>
            </a:solidFill>
            <a:prstDash val="solid"/>
            <a:round/>
            <a:headEnd type="none" w="med" len="med"/>
            <a:tailEnd type="none" w="med" len="med"/>
          </a:ln>
        </p:spPr>
        <p:txBody>
          <a:bodyPr/>
          <a:lstStyle/>
          <a:p>
            <a:endParaRPr lang="zh-CN" altLang="en-US"/>
          </a:p>
        </p:txBody>
      </p:sp>
      <p:sp>
        <p:nvSpPr>
          <p:cNvPr id="23560" name="任意多边形 23559"/>
          <p:cNvSpPr/>
          <p:nvPr/>
        </p:nvSpPr>
        <p:spPr>
          <a:xfrm>
            <a:off x="6408738" y="3876675"/>
            <a:ext cx="1973262" cy="1158875"/>
          </a:xfrm>
          <a:custGeom>
            <a:avLst/>
            <a:gdLst/>
            <a:ahLst/>
            <a:cxnLst/>
            <a:rect l="0" t="0" r="0" b="0"/>
            <a:pathLst>
              <a:path w="1243" h="730">
                <a:moveTo>
                  <a:pt x="1243" y="0"/>
                </a:moveTo>
                <a:cubicBezTo>
                  <a:pt x="1235" y="64"/>
                  <a:pt x="1239" y="130"/>
                  <a:pt x="1220" y="192"/>
                </a:cubicBezTo>
                <a:cubicBezTo>
                  <a:pt x="1209" y="227"/>
                  <a:pt x="1169" y="243"/>
                  <a:pt x="1143" y="269"/>
                </a:cubicBezTo>
                <a:cubicBezTo>
                  <a:pt x="1133" y="279"/>
                  <a:pt x="1122" y="290"/>
                  <a:pt x="1112" y="300"/>
                </a:cubicBezTo>
                <a:cubicBezTo>
                  <a:pt x="1104" y="308"/>
                  <a:pt x="1089" y="323"/>
                  <a:pt x="1089" y="323"/>
                </a:cubicBezTo>
                <a:cubicBezTo>
                  <a:pt x="1053" y="545"/>
                  <a:pt x="1076" y="465"/>
                  <a:pt x="1005" y="592"/>
                </a:cubicBezTo>
                <a:cubicBezTo>
                  <a:pt x="997" y="620"/>
                  <a:pt x="995" y="650"/>
                  <a:pt x="982" y="676"/>
                </a:cubicBezTo>
                <a:cubicBezTo>
                  <a:pt x="976" y="687"/>
                  <a:pt x="960" y="690"/>
                  <a:pt x="951" y="699"/>
                </a:cubicBezTo>
                <a:cubicBezTo>
                  <a:pt x="942" y="708"/>
                  <a:pt x="936" y="720"/>
                  <a:pt x="928" y="730"/>
                </a:cubicBezTo>
                <a:cubicBezTo>
                  <a:pt x="886" y="699"/>
                  <a:pt x="856" y="659"/>
                  <a:pt x="820" y="622"/>
                </a:cubicBezTo>
                <a:cubicBezTo>
                  <a:pt x="758" y="559"/>
                  <a:pt x="691" y="501"/>
                  <a:pt x="628" y="438"/>
                </a:cubicBezTo>
                <a:cubicBezTo>
                  <a:pt x="592" y="402"/>
                  <a:pt x="557" y="366"/>
                  <a:pt x="521" y="330"/>
                </a:cubicBezTo>
                <a:cubicBezTo>
                  <a:pt x="512" y="321"/>
                  <a:pt x="508" y="307"/>
                  <a:pt x="498" y="300"/>
                </a:cubicBezTo>
                <a:cubicBezTo>
                  <a:pt x="482" y="289"/>
                  <a:pt x="462" y="285"/>
                  <a:pt x="444" y="277"/>
                </a:cubicBezTo>
                <a:cubicBezTo>
                  <a:pt x="408" y="285"/>
                  <a:pt x="372" y="288"/>
                  <a:pt x="337" y="300"/>
                </a:cubicBezTo>
                <a:cubicBezTo>
                  <a:pt x="298" y="313"/>
                  <a:pt x="289" y="359"/>
                  <a:pt x="252" y="377"/>
                </a:cubicBezTo>
                <a:cubicBezTo>
                  <a:pt x="227" y="389"/>
                  <a:pt x="200" y="395"/>
                  <a:pt x="175" y="407"/>
                </a:cubicBezTo>
                <a:cubicBezTo>
                  <a:pt x="141" y="424"/>
                  <a:pt x="122" y="461"/>
                  <a:pt x="91" y="484"/>
                </a:cubicBezTo>
                <a:cubicBezTo>
                  <a:pt x="65" y="476"/>
                  <a:pt x="24" y="486"/>
                  <a:pt x="14" y="461"/>
                </a:cubicBezTo>
                <a:cubicBezTo>
                  <a:pt x="0" y="427"/>
                  <a:pt x="21" y="387"/>
                  <a:pt x="37" y="354"/>
                </a:cubicBezTo>
                <a:cubicBezTo>
                  <a:pt x="48" y="331"/>
                  <a:pt x="91" y="300"/>
                  <a:pt x="91" y="300"/>
                </a:cubicBezTo>
              </a:path>
            </a:pathLst>
          </a:custGeom>
          <a:noFill/>
          <a:ln w="57150" cap="flat" cmpd="sng">
            <a:solidFill>
              <a:srgbClr val="0000FF"/>
            </a:solidFill>
            <a:prstDash val="solid"/>
            <a:round/>
            <a:headEnd type="none" w="med" len="med"/>
            <a:tailEnd type="none" w="med" len="med"/>
          </a:ln>
        </p:spPr>
        <p:txBody>
          <a:bodyPr/>
          <a:lstStyle/>
          <a:p>
            <a:endParaRPr lang="zh-CN" altLang="en-US"/>
          </a:p>
        </p:txBody>
      </p:sp>
      <p:sp>
        <p:nvSpPr>
          <p:cNvPr id="23561" name="任意多边形 23560"/>
          <p:cNvSpPr/>
          <p:nvPr/>
        </p:nvSpPr>
        <p:spPr>
          <a:xfrm>
            <a:off x="4343400" y="3133725"/>
            <a:ext cx="2133600" cy="1316038"/>
          </a:xfrm>
          <a:custGeom>
            <a:avLst/>
            <a:gdLst/>
            <a:ahLst/>
            <a:cxnLst/>
            <a:rect l="0" t="0" r="0" b="0"/>
            <a:pathLst>
              <a:path w="1344" h="829">
                <a:moveTo>
                  <a:pt x="1344" y="829"/>
                </a:moveTo>
                <a:cubicBezTo>
                  <a:pt x="1238" y="723"/>
                  <a:pt x="1087" y="738"/>
                  <a:pt x="945" y="722"/>
                </a:cubicBezTo>
                <a:cubicBezTo>
                  <a:pt x="917" y="714"/>
                  <a:pt x="886" y="712"/>
                  <a:pt x="860" y="699"/>
                </a:cubicBezTo>
                <a:cubicBezTo>
                  <a:pt x="848" y="693"/>
                  <a:pt x="850" y="669"/>
                  <a:pt x="837" y="668"/>
                </a:cubicBezTo>
                <a:cubicBezTo>
                  <a:pt x="799" y="665"/>
                  <a:pt x="711" y="712"/>
                  <a:pt x="676" y="722"/>
                </a:cubicBezTo>
                <a:cubicBezTo>
                  <a:pt x="641" y="732"/>
                  <a:pt x="604" y="737"/>
                  <a:pt x="568" y="745"/>
                </a:cubicBezTo>
                <a:cubicBezTo>
                  <a:pt x="491" y="788"/>
                  <a:pt x="461" y="811"/>
                  <a:pt x="376" y="775"/>
                </a:cubicBezTo>
                <a:cubicBezTo>
                  <a:pt x="310" y="709"/>
                  <a:pt x="245" y="542"/>
                  <a:pt x="215" y="453"/>
                </a:cubicBezTo>
                <a:cubicBezTo>
                  <a:pt x="194" y="390"/>
                  <a:pt x="187" y="318"/>
                  <a:pt x="138" y="269"/>
                </a:cubicBezTo>
                <a:cubicBezTo>
                  <a:pt x="128" y="241"/>
                  <a:pt x="121" y="211"/>
                  <a:pt x="108" y="184"/>
                </a:cubicBezTo>
                <a:cubicBezTo>
                  <a:pt x="103" y="174"/>
                  <a:pt x="90" y="171"/>
                  <a:pt x="85" y="161"/>
                </a:cubicBezTo>
                <a:cubicBezTo>
                  <a:pt x="72" y="134"/>
                  <a:pt x="67" y="104"/>
                  <a:pt x="54" y="77"/>
                </a:cubicBezTo>
                <a:cubicBezTo>
                  <a:pt x="49" y="67"/>
                  <a:pt x="37" y="63"/>
                  <a:pt x="31" y="54"/>
                </a:cubicBezTo>
                <a:cubicBezTo>
                  <a:pt x="19" y="37"/>
                  <a:pt x="0" y="0"/>
                  <a:pt x="0" y="0"/>
                </a:cubicBezTo>
              </a:path>
            </a:pathLst>
          </a:custGeom>
          <a:noFill/>
          <a:ln w="57150" cap="flat" cmpd="sng">
            <a:solidFill>
              <a:srgbClr val="FF9900"/>
            </a:solidFill>
            <a:prstDash val="solid"/>
            <a:round/>
            <a:headEnd type="none" w="med" len="med"/>
            <a:tailEnd type="none" w="med" len="med"/>
          </a:ln>
        </p:spPr>
        <p:txBody>
          <a:bodyPr/>
          <a:lstStyle/>
          <a:p>
            <a:endParaRPr lang="zh-CN" altLang="en-US"/>
          </a:p>
        </p:txBody>
      </p:sp>
      <p:sp>
        <p:nvSpPr>
          <p:cNvPr id="23562" name="任意多边形 23561"/>
          <p:cNvSpPr/>
          <p:nvPr/>
        </p:nvSpPr>
        <p:spPr>
          <a:xfrm>
            <a:off x="4602163" y="2073275"/>
            <a:ext cx="2255837" cy="889000"/>
          </a:xfrm>
          <a:custGeom>
            <a:avLst/>
            <a:gdLst/>
            <a:ahLst/>
            <a:cxnLst/>
            <a:rect l="0" t="0" r="0" b="0"/>
            <a:pathLst>
              <a:path w="1421" h="560">
                <a:moveTo>
                  <a:pt x="1421" y="560"/>
                </a:moveTo>
                <a:cubicBezTo>
                  <a:pt x="1359" y="533"/>
                  <a:pt x="1353" y="510"/>
                  <a:pt x="1291" y="483"/>
                </a:cubicBezTo>
                <a:cubicBezTo>
                  <a:pt x="1120" y="507"/>
                  <a:pt x="1101" y="523"/>
                  <a:pt x="914" y="483"/>
                </a:cubicBezTo>
                <a:cubicBezTo>
                  <a:pt x="900" y="480"/>
                  <a:pt x="896" y="461"/>
                  <a:pt x="884" y="453"/>
                </a:cubicBezTo>
                <a:cubicBezTo>
                  <a:pt x="836" y="423"/>
                  <a:pt x="774" y="398"/>
                  <a:pt x="722" y="376"/>
                </a:cubicBezTo>
                <a:cubicBezTo>
                  <a:pt x="693" y="337"/>
                  <a:pt x="654" y="298"/>
                  <a:pt x="615" y="268"/>
                </a:cubicBezTo>
                <a:cubicBezTo>
                  <a:pt x="596" y="132"/>
                  <a:pt x="610" y="54"/>
                  <a:pt x="484" y="0"/>
                </a:cubicBezTo>
                <a:cubicBezTo>
                  <a:pt x="398" y="64"/>
                  <a:pt x="314" y="111"/>
                  <a:pt x="215" y="153"/>
                </a:cubicBezTo>
                <a:cubicBezTo>
                  <a:pt x="152" y="218"/>
                  <a:pt x="199" y="178"/>
                  <a:pt x="54" y="238"/>
                </a:cubicBezTo>
                <a:cubicBezTo>
                  <a:pt x="36" y="246"/>
                  <a:pt x="0" y="261"/>
                  <a:pt x="0" y="261"/>
                </a:cubicBezTo>
              </a:path>
            </a:pathLst>
          </a:custGeom>
          <a:noFill/>
          <a:ln w="57150" cap="flat" cmpd="sng">
            <a:solidFill>
              <a:srgbClr val="FF0000"/>
            </a:solidFill>
            <a:prstDash val="solid"/>
            <a:round/>
            <a:headEnd type="none" w="med" len="med"/>
            <a:tailEnd type="none" w="med" len="med"/>
          </a:ln>
        </p:spPr>
        <p:txBody>
          <a:bodyPr/>
          <a:lstStyle/>
          <a:p>
            <a:endParaRPr lang="zh-CN" altLang="en-US"/>
          </a:p>
        </p:txBody>
      </p:sp>
      <p:sp>
        <p:nvSpPr>
          <p:cNvPr id="23563" name="任意多边形 23562"/>
          <p:cNvSpPr/>
          <p:nvPr/>
        </p:nvSpPr>
        <p:spPr>
          <a:xfrm>
            <a:off x="3292475" y="2498725"/>
            <a:ext cx="1279525" cy="549275"/>
          </a:xfrm>
          <a:custGeom>
            <a:avLst/>
            <a:gdLst/>
            <a:ahLst/>
            <a:cxnLst/>
            <a:rect l="0" t="0" r="0" b="0"/>
            <a:pathLst>
              <a:path w="806" h="346">
                <a:moveTo>
                  <a:pt x="806" y="0"/>
                </a:moveTo>
                <a:cubicBezTo>
                  <a:pt x="740" y="101"/>
                  <a:pt x="743" y="94"/>
                  <a:pt x="614" y="131"/>
                </a:cubicBezTo>
                <a:cubicBezTo>
                  <a:pt x="571" y="175"/>
                  <a:pt x="527" y="219"/>
                  <a:pt x="484" y="262"/>
                </a:cubicBezTo>
                <a:cubicBezTo>
                  <a:pt x="451" y="295"/>
                  <a:pt x="460" y="285"/>
                  <a:pt x="430" y="315"/>
                </a:cubicBezTo>
                <a:cubicBezTo>
                  <a:pt x="420" y="325"/>
                  <a:pt x="399" y="346"/>
                  <a:pt x="399" y="346"/>
                </a:cubicBezTo>
                <a:cubicBezTo>
                  <a:pt x="373" y="338"/>
                  <a:pt x="345" y="337"/>
                  <a:pt x="322" y="323"/>
                </a:cubicBezTo>
                <a:cubicBezTo>
                  <a:pt x="300" y="310"/>
                  <a:pt x="287" y="287"/>
                  <a:pt x="269" y="269"/>
                </a:cubicBezTo>
                <a:cubicBezTo>
                  <a:pt x="223" y="223"/>
                  <a:pt x="176" y="177"/>
                  <a:pt x="130" y="131"/>
                </a:cubicBezTo>
                <a:cubicBezTo>
                  <a:pt x="104" y="105"/>
                  <a:pt x="80" y="80"/>
                  <a:pt x="54" y="54"/>
                </a:cubicBezTo>
                <a:cubicBezTo>
                  <a:pt x="44" y="44"/>
                  <a:pt x="33" y="33"/>
                  <a:pt x="23" y="23"/>
                </a:cubicBezTo>
                <a:cubicBezTo>
                  <a:pt x="15" y="15"/>
                  <a:pt x="0" y="0"/>
                  <a:pt x="0" y="0"/>
                </a:cubicBezTo>
              </a:path>
            </a:pathLst>
          </a:custGeom>
          <a:noFill/>
          <a:ln w="57150" cap="flat" cmpd="sng">
            <a:solidFill>
              <a:srgbClr val="FF0000"/>
            </a:solidFill>
            <a:prstDash val="solid"/>
            <a:round/>
            <a:headEnd type="none" w="med" len="med"/>
            <a:tailEnd type="triangle" w="med" len="med"/>
          </a:ln>
        </p:spPr>
        <p:txBody>
          <a:bodyPr/>
          <a:lstStyle/>
          <a:p>
            <a:endParaRPr lang="zh-CN" altLang="en-US"/>
          </a:p>
        </p:txBody>
      </p:sp>
      <p:sp>
        <p:nvSpPr>
          <p:cNvPr id="23564" name="任意多边形 23563"/>
          <p:cNvSpPr/>
          <p:nvPr/>
        </p:nvSpPr>
        <p:spPr>
          <a:xfrm>
            <a:off x="4124325" y="3048000"/>
            <a:ext cx="2352675" cy="1328738"/>
          </a:xfrm>
          <a:custGeom>
            <a:avLst/>
            <a:gdLst/>
            <a:ahLst/>
            <a:cxnLst/>
            <a:rect l="0" t="0" r="0" b="0"/>
            <a:pathLst>
              <a:path w="1482" h="837">
                <a:moveTo>
                  <a:pt x="1482" y="837"/>
                </a:moveTo>
                <a:cubicBezTo>
                  <a:pt x="1429" y="783"/>
                  <a:pt x="1375" y="730"/>
                  <a:pt x="1321" y="676"/>
                </a:cubicBezTo>
                <a:cubicBezTo>
                  <a:pt x="1303" y="658"/>
                  <a:pt x="1279" y="644"/>
                  <a:pt x="1267" y="622"/>
                </a:cubicBezTo>
                <a:cubicBezTo>
                  <a:pt x="1254" y="598"/>
                  <a:pt x="1236" y="559"/>
                  <a:pt x="1214" y="538"/>
                </a:cubicBezTo>
                <a:cubicBezTo>
                  <a:pt x="1160" y="485"/>
                  <a:pt x="1080" y="476"/>
                  <a:pt x="1022" y="430"/>
                </a:cubicBezTo>
                <a:cubicBezTo>
                  <a:pt x="916" y="346"/>
                  <a:pt x="1021" y="398"/>
                  <a:pt x="914" y="353"/>
                </a:cubicBezTo>
                <a:cubicBezTo>
                  <a:pt x="849" y="381"/>
                  <a:pt x="813" y="408"/>
                  <a:pt x="730" y="353"/>
                </a:cubicBezTo>
                <a:cubicBezTo>
                  <a:pt x="705" y="336"/>
                  <a:pt x="712" y="296"/>
                  <a:pt x="699" y="269"/>
                </a:cubicBezTo>
                <a:cubicBezTo>
                  <a:pt x="694" y="259"/>
                  <a:pt x="682" y="255"/>
                  <a:pt x="676" y="246"/>
                </a:cubicBezTo>
                <a:cubicBezTo>
                  <a:pt x="626" y="175"/>
                  <a:pt x="597" y="121"/>
                  <a:pt x="515" y="84"/>
                </a:cubicBezTo>
                <a:cubicBezTo>
                  <a:pt x="446" y="16"/>
                  <a:pt x="483" y="44"/>
                  <a:pt x="407" y="0"/>
                </a:cubicBezTo>
                <a:cubicBezTo>
                  <a:pt x="379" y="8"/>
                  <a:pt x="349" y="10"/>
                  <a:pt x="323" y="23"/>
                </a:cubicBezTo>
                <a:cubicBezTo>
                  <a:pt x="312" y="29"/>
                  <a:pt x="313" y="51"/>
                  <a:pt x="300" y="54"/>
                </a:cubicBezTo>
                <a:cubicBezTo>
                  <a:pt x="195" y="78"/>
                  <a:pt x="0" y="77"/>
                  <a:pt x="108" y="77"/>
                </a:cubicBezTo>
              </a:path>
            </a:pathLst>
          </a:custGeom>
          <a:noFill/>
          <a:ln w="57150" cap="flat" cmpd="sng">
            <a:solidFill>
              <a:schemeClr val="folHlink"/>
            </a:solidFill>
            <a:prstDash val="solid"/>
            <a:round/>
            <a:headEnd type="none" w="med" len="med"/>
            <a:tailEnd type="none" w="med" len="med"/>
          </a:ln>
        </p:spPr>
        <p:txBody>
          <a:bodyPr/>
          <a:lstStyle/>
          <a:p>
            <a:endParaRPr lang="zh-CN" altLang="en-US"/>
          </a:p>
        </p:txBody>
      </p:sp>
      <p:sp>
        <p:nvSpPr>
          <p:cNvPr id="23565" name="任意多边形 23564"/>
          <p:cNvSpPr/>
          <p:nvPr/>
        </p:nvSpPr>
        <p:spPr>
          <a:xfrm>
            <a:off x="3452813" y="2401888"/>
            <a:ext cx="890587" cy="768350"/>
          </a:xfrm>
          <a:custGeom>
            <a:avLst/>
            <a:gdLst/>
            <a:ahLst/>
            <a:cxnLst/>
            <a:rect l="0" t="0" r="0" b="0"/>
            <a:pathLst>
              <a:path w="561" h="484">
                <a:moveTo>
                  <a:pt x="561" y="484"/>
                </a:moveTo>
                <a:cubicBezTo>
                  <a:pt x="553" y="476"/>
                  <a:pt x="545" y="469"/>
                  <a:pt x="538" y="461"/>
                </a:cubicBezTo>
                <a:cubicBezTo>
                  <a:pt x="530" y="451"/>
                  <a:pt x="528" y="432"/>
                  <a:pt x="515" y="430"/>
                </a:cubicBezTo>
                <a:cubicBezTo>
                  <a:pt x="502" y="428"/>
                  <a:pt x="494" y="445"/>
                  <a:pt x="484" y="453"/>
                </a:cubicBezTo>
                <a:cubicBezTo>
                  <a:pt x="476" y="427"/>
                  <a:pt x="474" y="400"/>
                  <a:pt x="461" y="376"/>
                </a:cubicBezTo>
                <a:cubicBezTo>
                  <a:pt x="455" y="365"/>
                  <a:pt x="439" y="362"/>
                  <a:pt x="430" y="353"/>
                </a:cubicBezTo>
                <a:cubicBezTo>
                  <a:pt x="421" y="344"/>
                  <a:pt x="415" y="333"/>
                  <a:pt x="407" y="323"/>
                </a:cubicBezTo>
                <a:cubicBezTo>
                  <a:pt x="379" y="331"/>
                  <a:pt x="349" y="333"/>
                  <a:pt x="323" y="346"/>
                </a:cubicBezTo>
                <a:cubicBezTo>
                  <a:pt x="257" y="378"/>
                  <a:pt x="359" y="401"/>
                  <a:pt x="246" y="353"/>
                </a:cubicBezTo>
                <a:cubicBezTo>
                  <a:pt x="236" y="325"/>
                  <a:pt x="231" y="294"/>
                  <a:pt x="215" y="269"/>
                </a:cubicBezTo>
                <a:cubicBezTo>
                  <a:pt x="202" y="247"/>
                  <a:pt x="161" y="215"/>
                  <a:pt x="161" y="215"/>
                </a:cubicBezTo>
                <a:cubicBezTo>
                  <a:pt x="132" y="146"/>
                  <a:pt x="108" y="107"/>
                  <a:pt x="54" y="54"/>
                </a:cubicBezTo>
                <a:cubicBezTo>
                  <a:pt x="36" y="36"/>
                  <a:pt x="0" y="0"/>
                  <a:pt x="0" y="0"/>
                </a:cubicBezTo>
              </a:path>
            </a:pathLst>
          </a:custGeom>
          <a:noFill/>
          <a:ln w="57150" cap="flat" cmpd="sng">
            <a:solidFill>
              <a:srgbClr val="0000FF"/>
            </a:solidFill>
            <a:prstDash val="solid"/>
            <a:round/>
            <a:headEnd type="none" w="med" len="med"/>
            <a:tailEnd type="triangle" w="med" len="med"/>
          </a:ln>
        </p:spPr>
        <p:txBody>
          <a:bodyPr/>
          <a:lstStyle/>
          <a:p>
            <a:endParaRPr lang="zh-CN" altLang="en-US"/>
          </a:p>
        </p:txBody>
      </p:sp>
      <p:sp>
        <p:nvSpPr>
          <p:cNvPr id="23566" name="文本框 23565"/>
          <p:cNvSpPr txBox="1"/>
          <p:nvPr/>
        </p:nvSpPr>
        <p:spPr>
          <a:xfrm>
            <a:off x="2743200" y="2667000"/>
            <a:ext cx="914400" cy="306705"/>
          </a:xfrm>
          <a:prstGeom prst="rect">
            <a:avLst/>
          </a:prstGeom>
          <a:noFill/>
          <a:ln w="9525">
            <a:noFill/>
          </a:ln>
        </p:spPr>
        <p:txBody>
          <a:bodyPr anchor="t">
            <a:spAutoFit/>
          </a:bodyPr>
          <a:lstStyle/>
          <a:p>
            <a:pPr lvl="0" indent="0">
              <a:spcBef>
                <a:spcPct val="50000"/>
              </a:spcBef>
            </a:pPr>
            <a:r>
              <a:rPr lang="zh-CN" altLang="en-US" sz="1400" b="1" dirty="0">
                <a:solidFill>
                  <a:srgbClr val="D60093"/>
                </a:solidFill>
                <a:latin typeface="Times New Roman" panose="02020603050405020304" pitchFamily="18" charset="0"/>
                <a:ea typeface="黑体" panose="02010609060101010101" pitchFamily="49" charset="-122"/>
              </a:rPr>
              <a:t>地中海</a:t>
            </a:r>
          </a:p>
        </p:txBody>
      </p:sp>
      <p:sp>
        <p:nvSpPr>
          <p:cNvPr id="23567" name="文本框 23566"/>
          <p:cNvSpPr txBox="1"/>
          <p:nvPr/>
        </p:nvSpPr>
        <p:spPr>
          <a:xfrm>
            <a:off x="2743200" y="2667000"/>
            <a:ext cx="914400" cy="306705"/>
          </a:xfrm>
          <a:prstGeom prst="rect">
            <a:avLst/>
          </a:prstGeom>
          <a:noFill/>
          <a:ln w="9525">
            <a:noFill/>
          </a:ln>
        </p:spPr>
        <p:txBody>
          <a:bodyPr anchor="t">
            <a:spAutoFit/>
          </a:bodyPr>
          <a:lstStyle/>
          <a:p>
            <a:pPr lvl="0" indent="0">
              <a:spcBef>
                <a:spcPct val="50000"/>
              </a:spcBef>
            </a:pPr>
            <a:r>
              <a:rPr lang="zh-CN" altLang="en-US" sz="1400" b="1" dirty="0">
                <a:solidFill>
                  <a:schemeClr val="tx2"/>
                </a:solidFill>
                <a:latin typeface="Times New Roman" panose="02020603050405020304" pitchFamily="18" charset="0"/>
                <a:ea typeface="黑体" panose="02010609060101010101" pitchFamily="49" charset="-122"/>
              </a:rPr>
              <a:t>地中海</a:t>
            </a:r>
          </a:p>
        </p:txBody>
      </p:sp>
      <p:sp>
        <p:nvSpPr>
          <p:cNvPr id="23568" name="文本框 23567"/>
          <p:cNvSpPr txBox="1"/>
          <p:nvPr/>
        </p:nvSpPr>
        <p:spPr>
          <a:xfrm>
            <a:off x="2743200" y="2667000"/>
            <a:ext cx="914400" cy="306705"/>
          </a:xfrm>
          <a:prstGeom prst="rect">
            <a:avLst/>
          </a:prstGeom>
          <a:noFill/>
          <a:ln w="9525">
            <a:noFill/>
          </a:ln>
        </p:spPr>
        <p:txBody>
          <a:bodyPr anchor="t">
            <a:spAutoFit/>
          </a:bodyPr>
          <a:lstStyle/>
          <a:p>
            <a:pPr lvl="0" indent="0">
              <a:spcBef>
                <a:spcPct val="50000"/>
              </a:spcBef>
            </a:pPr>
            <a:r>
              <a:rPr lang="zh-CN" altLang="en-US" sz="1400" b="1" dirty="0">
                <a:solidFill>
                  <a:srgbClr val="D60093"/>
                </a:solidFill>
                <a:latin typeface="Times New Roman" panose="02020603050405020304" pitchFamily="18" charset="0"/>
                <a:ea typeface="黑体" panose="02010609060101010101" pitchFamily="49" charset="-122"/>
              </a:rPr>
              <a:t>地中海</a:t>
            </a:r>
          </a:p>
        </p:txBody>
      </p:sp>
      <p:sp>
        <p:nvSpPr>
          <p:cNvPr id="23569" name="文本框 23568"/>
          <p:cNvSpPr txBox="1"/>
          <p:nvPr/>
        </p:nvSpPr>
        <p:spPr>
          <a:xfrm>
            <a:off x="2743200" y="2667000"/>
            <a:ext cx="914400" cy="306705"/>
          </a:xfrm>
          <a:prstGeom prst="rect">
            <a:avLst/>
          </a:prstGeom>
          <a:noFill/>
          <a:ln w="9525">
            <a:noFill/>
          </a:ln>
        </p:spPr>
        <p:txBody>
          <a:bodyPr anchor="t">
            <a:spAutoFit/>
          </a:bodyPr>
          <a:lstStyle/>
          <a:p>
            <a:pPr lvl="0" indent="0">
              <a:spcBef>
                <a:spcPct val="50000"/>
              </a:spcBef>
            </a:pPr>
            <a:r>
              <a:rPr lang="zh-CN" altLang="en-US" sz="1400" b="1" dirty="0">
                <a:solidFill>
                  <a:schemeClr val="tx2"/>
                </a:solidFill>
                <a:latin typeface="Times New Roman" panose="02020603050405020304" pitchFamily="18" charset="0"/>
                <a:ea typeface="黑体" panose="02010609060101010101" pitchFamily="49" charset="-122"/>
              </a:rPr>
              <a:t>地中海</a:t>
            </a:r>
          </a:p>
        </p:txBody>
      </p:sp>
      <p:sp>
        <p:nvSpPr>
          <p:cNvPr id="23570" name="文本框 23569"/>
          <p:cNvSpPr txBox="1"/>
          <p:nvPr/>
        </p:nvSpPr>
        <p:spPr>
          <a:xfrm>
            <a:off x="2743200" y="2667000"/>
            <a:ext cx="914400" cy="306705"/>
          </a:xfrm>
          <a:prstGeom prst="rect">
            <a:avLst/>
          </a:prstGeom>
          <a:noFill/>
          <a:ln w="9525">
            <a:noFill/>
          </a:ln>
        </p:spPr>
        <p:txBody>
          <a:bodyPr anchor="t">
            <a:spAutoFit/>
          </a:bodyPr>
          <a:lstStyle/>
          <a:p>
            <a:pPr lvl="0" indent="0">
              <a:spcBef>
                <a:spcPct val="50000"/>
              </a:spcBef>
            </a:pPr>
            <a:r>
              <a:rPr lang="zh-CN" altLang="en-US" sz="1400" b="1" dirty="0">
                <a:solidFill>
                  <a:srgbClr val="D60093"/>
                </a:solidFill>
                <a:latin typeface="Times New Roman" panose="02020603050405020304" pitchFamily="18" charset="0"/>
                <a:ea typeface="黑体" panose="02010609060101010101" pitchFamily="49" charset="-122"/>
              </a:rPr>
              <a:t>地中海</a:t>
            </a:r>
          </a:p>
        </p:txBody>
      </p:sp>
      <p:sp>
        <p:nvSpPr>
          <p:cNvPr id="23571" name="文本框 23570"/>
          <p:cNvSpPr txBox="1"/>
          <p:nvPr/>
        </p:nvSpPr>
        <p:spPr>
          <a:xfrm>
            <a:off x="2743200" y="2667000"/>
            <a:ext cx="914400" cy="306705"/>
          </a:xfrm>
          <a:prstGeom prst="rect">
            <a:avLst/>
          </a:prstGeom>
          <a:noFill/>
          <a:ln w="9525">
            <a:noFill/>
          </a:ln>
        </p:spPr>
        <p:txBody>
          <a:bodyPr anchor="t">
            <a:spAutoFit/>
          </a:bodyPr>
          <a:lstStyle/>
          <a:p>
            <a:pPr lvl="0" indent="0">
              <a:spcBef>
                <a:spcPct val="50000"/>
              </a:spcBef>
            </a:pPr>
            <a:r>
              <a:rPr lang="zh-CN" altLang="en-US" sz="1400" b="1" dirty="0">
                <a:solidFill>
                  <a:schemeClr val="tx2"/>
                </a:solidFill>
                <a:latin typeface="Times New Roman" panose="02020603050405020304" pitchFamily="18" charset="0"/>
                <a:ea typeface="黑体" panose="02010609060101010101" pitchFamily="49" charset="-122"/>
              </a:rPr>
              <a:t>地中海</a:t>
            </a:r>
          </a:p>
        </p:txBody>
      </p:sp>
      <p:sp>
        <p:nvSpPr>
          <p:cNvPr id="23572" name="文本框 23571"/>
          <p:cNvSpPr txBox="1"/>
          <p:nvPr/>
        </p:nvSpPr>
        <p:spPr>
          <a:xfrm>
            <a:off x="2279650" y="3357563"/>
            <a:ext cx="1481138" cy="521970"/>
          </a:xfrm>
          <a:prstGeom prst="rect">
            <a:avLst/>
          </a:prstGeom>
          <a:noFill/>
          <a:ln w="9525">
            <a:noFill/>
          </a:ln>
        </p:spPr>
        <p:txBody>
          <a:bodyPr anchor="t">
            <a:spAutoFit/>
          </a:bodyPr>
          <a:lstStyle/>
          <a:p>
            <a:pPr lvl="0" indent="0">
              <a:spcBef>
                <a:spcPct val="50000"/>
              </a:spcBef>
            </a:pPr>
            <a:endParaRPr lang="zh-CN" altLang="en-US" sz="2800" b="1" dirty="0">
              <a:solidFill>
                <a:srgbClr val="D60093"/>
              </a:solidFill>
              <a:latin typeface="Times New Roman" panose="02020603050405020304" pitchFamily="18" charset="0"/>
              <a:ea typeface="黑体" panose="02010609060101010101" pitchFamily="49" charset="-122"/>
            </a:endParaRPr>
          </a:p>
        </p:txBody>
      </p:sp>
      <p:sp>
        <p:nvSpPr>
          <p:cNvPr id="36884" name="文本框 23572"/>
          <p:cNvSpPr txBox="1"/>
          <p:nvPr/>
        </p:nvSpPr>
        <p:spPr>
          <a:xfrm>
            <a:off x="3962400" y="5630863"/>
            <a:ext cx="304800" cy="460375"/>
          </a:xfrm>
          <a:prstGeom prst="rect">
            <a:avLst/>
          </a:prstGeom>
          <a:noFill/>
          <a:ln w="9525">
            <a:noFill/>
          </a:ln>
        </p:spPr>
        <p:txBody>
          <a:bodyPr anchor="t">
            <a:spAutoFit/>
          </a:bodyPr>
          <a:lstStyle/>
          <a:p>
            <a:pPr lvl="0" indent="0">
              <a:spcBef>
                <a:spcPct val="50000"/>
              </a:spcBef>
            </a:pPr>
            <a:endParaRPr lang="zh-CN" altLang="en-US" sz="2400" dirty="0">
              <a:latin typeface="Times New Roman" panose="02020603050405020304" pitchFamily="18" charset="0"/>
              <a:ea typeface="宋体" panose="02010600030101010101" pitchFamily="2" charset="-122"/>
            </a:endParaRPr>
          </a:p>
        </p:txBody>
      </p:sp>
      <p:sp>
        <p:nvSpPr>
          <p:cNvPr id="33813" name="文本框 23573"/>
          <p:cNvSpPr txBox="1"/>
          <p:nvPr/>
        </p:nvSpPr>
        <p:spPr>
          <a:xfrm>
            <a:off x="4343400" y="25400"/>
            <a:ext cx="4343400" cy="583565"/>
          </a:xfrm>
          <a:prstGeom prst="rect">
            <a:avLst/>
          </a:prstGeom>
          <a:ln w="38100">
            <a:solidFill>
              <a:srgbClr val="00B050"/>
            </a:solidFill>
          </a:ln>
        </p:spPr>
        <p:style>
          <a:lnRef idx="2">
            <a:schemeClr val="accent1"/>
          </a:lnRef>
          <a:fillRef idx="1">
            <a:schemeClr val="lt1"/>
          </a:fillRef>
          <a:effectRef idx="0">
            <a:schemeClr val="accent1"/>
          </a:effectRef>
          <a:fontRef idx="minor">
            <a:schemeClr val="dk1"/>
          </a:fontRef>
        </p:style>
        <p:txBody>
          <a:bodyPr anchor="t">
            <a:spAutoFit/>
          </a:bodyPr>
          <a:lstStyle/>
          <a:p>
            <a:pPr lvl="0" indent="0" fontAlgn="base">
              <a:spcBef>
                <a:spcPct val="50000"/>
              </a:spcBef>
            </a:pPr>
            <a:r>
              <a:rPr lang="en-US" altLang="x-none" sz="3200" b="1" strike="noStrike" noProof="1">
                <a:latin typeface="华文新魏" panose="02010800040101010101" charset="-122"/>
                <a:ea typeface="华文新魏" panose="02010800040101010101" charset="-122"/>
              </a:rPr>
              <a:t>14</a:t>
            </a:r>
            <a:r>
              <a:rPr lang="zh-CN" altLang="en-US" sz="3200" b="1" strike="noStrike" noProof="1">
                <a:latin typeface="华文新魏" panose="02010800040101010101" charset="-122"/>
                <a:ea typeface="华文新魏" panose="02010800040101010101" charset="-122"/>
              </a:rPr>
              <a:t>世纪中西交流的路线</a:t>
            </a:r>
            <a:endParaRPr lang="zh-CN" altLang="en-US" sz="3200" b="1" strike="noStrike" noProof="1">
              <a:latin typeface="Times New Roman" panose="02020603050405020304" pitchFamily="18" charset="0"/>
              <a:ea typeface="宋体" panose="02010600030101010101" pitchFamily="2" charset="-122"/>
            </a:endParaRPr>
          </a:p>
        </p:txBody>
      </p:sp>
      <p:sp>
        <p:nvSpPr>
          <p:cNvPr id="23575" name="Oval 5"/>
          <p:cNvSpPr/>
          <p:nvPr/>
        </p:nvSpPr>
        <p:spPr>
          <a:xfrm>
            <a:off x="2279650" y="1818958"/>
            <a:ext cx="1219200" cy="1143000"/>
          </a:xfrm>
          <a:prstGeom prst="ellipse">
            <a:avLst/>
          </a:prstGeom>
          <a:solidFill>
            <a:schemeClr val="bg1"/>
          </a:solidFill>
          <a:ln w="9525" cap="flat" cmpd="sng">
            <a:solidFill>
              <a:schemeClr val="tx1"/>
            </a:solidFill>
            <a:prstDash val="solid"/>
            <a:headEnd type="none" w="med" len="med"/>
            <a:tailEnd type="none" w="med" len="med"/>
          </a:ln>
        </p:spPr>
        <p:txBody>
          <a:bodyPr wrap="none" anchor="ctr"/>
          <a:lstStyle/>
          <a:p>
            <a:pPr lvl="0" algn="ctr" fontAlgn="base"/>
            <a:r>
              <a:rPr lang="zh-CN" altLang="en-US" sz="2800" b="1" strike="noStrike" noProof="1">
                <a:effectLst>
                  <a:outerShdw blurRad="38100" dist="38100" dir="2700000">
                    <a:srgbClr val="FFFFFF"/>
                  </a:outerShdw>
                </a:effectLst>
                <a:latin typeface="Times New Roman" panose="02020603050405020304" pitchFamily="18" charset="0"/>
                <a:ea typeface="华文新魏" panose="02010800040101010101" charset="-122"/>
                <a:cs typeface="+mn-ea"/>
              </a:rPr>
              <a:t>奥斯曼</a:t>
            </a:r>
            <a:endParaRPr lang="zh-CN" altLang="en-US" sz="2800" b="1" strike="noStrike" noProof="1">
              <a:effectLst>
                <a:outerShdw blurRad="38100" dist="38100" dir="2700000">
                  <a:srgbClr val="FFFFFF"/>
                </a:outerShdw>
              </a:effectLst>
              <a:latin typeface="Times New Roman" panose="02020603050405020304" pitchFamily="18" charset="0"/>
              <a:ea typeface="华文新魏" panose="02010800040101010101" charset="-122"/>
            </a:endParaRPr>
          </a:p>
          <a:p>
            <a:pPr lvl="0" algn="ctr" fontAlgn="base"/>
            <a:r>
              <a:rPr lang="zh-CN" altLang="en-US" sz="2800" b="1" strike="noStrike" noProof="1">
                <a:effectLst>
                  <a:outerShdw blurRad="38100" dist="38100" dir="2700000">
                    <a:srgbClr val="FFFFFF"/>
                  </a:outerShdw>
                </a:effectLst>
                <a:latin typeface="Times New Roman" panose="02020603050405020304" pitchFamily="18" charset="0"/>
                <a:ea typeface="华文新魏" panose="02010800040101010101" charset="-122"/>
                <a:cs typeface="+mn-ea"/>
              </a:rPr>
              <a:t>土耳其</a:t>
            </a:r>
            <a:endParaRPr lang="zh-CN" altLang="en-US" sz="2800" b="1" strike="noStrike" noProof="1">
              <a:effectLst>
                <a:outerShdw blurRad="38100" dist="38100" dir="2700000">
                  <a:srgbClr val="FFFFFF"/>
                </a:outerShdw>
              </a:effectLst>
              <a:latin typeface="Times New Roman" panose="02020603050405020304" pitchFamily="18" charset="0"/>
              <a:ea typeface="华文新魏" panose="02010800040101010101" charset="-122"/>
            </a:endParaRPr>
          </a:p>
        </p:txBody>
      </p:sp>
      <p:sp>
        <p:nvSpPr>
          <p:cNvPr id="11266" name="Rectangle 2"/>
          <p:cNvSpPr>
            <a:spLocks noChangeArrowheads="1"/>
          </p:cNvSpPr>
          <p:nvPr/>
        </p:nvSpPr>
        <p:spPr bwMode="auto">
          <a:xfrm>
            <a:off x="1205230" y="5728970"/>
            <a:ext cx="9781540" cy="1054735"/>
          </a:xfrm>
          <a:prstGeom prst="rect">
            <a:avLst/>
          </a:prstGeom>
          <a:solidFill>
            <a:srgbClr val="FFFF00"/>
          </a:solidFill>
        </p:spPr>
        <p:style>
          <a:lnRef idx="1">
            <a:schemeClr val="accent3"/>
          </a:lnRef>
          <a:fillRef idx="2">
            <a:schemeClr val="accent3"/>
          </a:fillRef>
          <a:effectRef idx="1">
            <a:schemeClr val="accent3"/>
          </a:effectRef>
          <a:fontRef idx="minor">
            <a:schemeClr val="dk1"/>
          </a:fontRef>
        </p:style>
        <p:txBody>
          <a:bodyPr/>
          <a:lstStyle/>
          <a:p>
            <a:pPr marL="342900" marR="0" lvl="0" indent="-342900" algn="l" defTabSz="914400" rtl="0" eaLnBrk="1" fontAlgn="base" latinLnBrk="0" hangingPunct="1">
              <a:lnSpc>
                <a:spcPct val="90000"/>
              </a:lnSpc>
              <a:spcBef>
                <a:spcPct val="20000"/>
              </a:spcBef>
              <a:spcAft>
                <a:spcPct val="0"/>
              </a:spcAft>
              <a:buClrTx/>
              <a:buSzTx/>
              <a:buFontTx/>
              <a:buNone/>
              <a:defRPr/>
            </a:pPr>
            <a:r>
              <a:rPr lang="en-US" altLang="zh-CN" sz="3200" b="1" noProof="0" dirty="0">
                <a:ln>
                  <a:noFill/>
                </a:ln>
                <a:solidFill>
                  <a:srgbClr val="0000FF"/>
                </a:solidFill>
                <a:effectLst/>
                <a:uLnTx/>
                <a:uFillTx/>
                <a:latin typeface="黑体" panose="02010609060101010101" pitchFamily="49" charset="-122"/>
                <a:ea typeface="黑体" panose="02010609060101010101" pitchFamily="49" charset="-122"/>
                <a:sym typeface="+mn-ea"/>
              </a:rPr>
              <a:t>3.直接原因：</a:t>
            </a:r>
            <a:endParaRPr lang="zh-CN" altLang="en-US" sz="3200" b="1" noProof="0" dirty="0">
              <a:ln>
                <a:noFill/>
              </a:ln>
              <a:solidFill>
                <a:srgbClr val="0000FF"/>
              </a:solidFill>
              <a:effectLst/>
              <a:uLnTx/>
              <a:uFillTx/>
              <a:latin typeface="黑体" panose="02010609060101010101" pitchFamily="49" charset="-122"/>
              <a:ea typeface="黑体" panose="02010609060101010101" pitchFamily="49" charset="-122"/>
              <a:sym typeface="+mn-ea"/>
            </a:endParaRPr>
          </a:p>
          <a:p>
            <a:pPr marL="342900" marR="0" lvl="0" indent="-342900" algn="l" defTabSz="914400" rtl="0" eaLnBrk="1" fontAlgn="base" latinLnBrk="0" hangingPunct="1">
              <a:lnSpc>
                <a:spcPct val="90000"/>
              </a:lnSpc>
              <a:spcBef>
                <a:spcPct val="20000"/>
              </a:spcBef>
              <a:spcAft>
                <a:spcPct val="0"/>
              </a:spcAft>
              <a:buClrTx/>
              <a:buSzTx/>
              <a:buFontTx/>
              <a:buNone/>
              <a:defRPr/>
            </a:pPr>
            <a:r>
              <a:rPr lang="zh-CN" altLang="en-US" sz="3200" b="1" noProof="0" dirty="0">
                <a:ln>
                  <a:noFill/>
                </a:ln>
                <a:solidFill>
                  <a:srgbClr val="FF0000"/>
                </a:solidFill>
                <a:effectLst/>
                <a:uLnTx/>
                <a:uFillTx/>
                <a:latin typeface="黑体" panose="02010609060101010101" pitchFamily="49" charset="-122"/>
                <a:ea typeface="黑体" panose="02010609060101010101" pitchFamily="49" charset="-122"/>
                <a:sym typeface="+mn-ea"/>
              </a:rPr>
              <a:t>           传统商路受阻导致商业危机。</a:t>
            </a:r>
            <a:endParaRPr kumimoji="0" lang="zh-CN" altLang="en-US" sz="32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ox(out)">
                                      <p:cBhvr>
                                        <p:cTn id="7" dur="2000"/>
                                        <p:tgtEl>
                                          <p:spTgt spid="23554"/>
                                        </p:tgtEl>
                                      </p:cBhvr>
                                    </p:animEffect>
                                  </p:childTnLst>
                                </p:cTn>
                              </p:par>
                            </p:childTnLst>
                          </p:cTn>
                        </p:par>
                        <p:par>
                          <p:cTn id="8" fill="hold">
                            <p:stCondLst>
                              <p:cond delay="2000"/>
                            </p:stCondLst>
                            <p:childTnLst>
                              <p:par>
                                <p:cTn id="9" presetID="22" presetClass="entr" presetSubtype="2" fill="hold" nodeType="afterEffect">
                                  <p:stCondLst>
                                    <p:cond delay="0"/>
                                  </p:stCondLst>
                                  <p:childTnLst>
                                    <p:set>
                                      <p:cBhvr>
                                        <p:cTn id="10" dur="1" fill="hold">
                                          <p:stCondLst>
                                            <p:cond delay="0"/>
                                          </p:stCondLst>
                                        </p:cTn>
                                        <p:tgtEl>
                                          <p:spTgt spid="23555"/>
                                        </p:tgtEl>
                                        <p:attrNameLst>
                                          <p:attrName>style.visibility</p:attrName>
                                        </p:attrNameLst>
                                      </p:cBhvr>
                                      <p:to>
                                        <p:strVal val="visible"/>
                                      </p:to>
                                    </p:set>
                                    <p:animEffect transition="in" filter="wipe(right)">
                                      <p:cBhvr>
                                        <p:cTn id="11" dur="500"/>
                                        <p:tgtEl>
                                          <p:spTgt spid="23555"/>
                                        </p:tgtEl>
                                      </p:cBhvr>
                                    </p:animEffect>
                                  </p:childTnLst>
                                </p:cTn>
                              </p:par>
                            </p:childTnLst>
                          </p:cTn>
                        </p:par>
                        <p:par>
                          <p:cTn id="12" fill="hold">
                            <p:stCondLst>
                              <p:cond delay="2500"/>
                            </p:stCondLst>
                            <p:childTnLst>
                              <p:par>
                                <p:cTn id="13" presetID="22" presetClass="entr" presetSubtype="2" fill="hold" nodeType="afterEffect">
                                  <p:stCondLst>
                                    <p:cond delay="0"/>
                                  </p:stCondLst>
                                  <p:childTnLst>
                                    <p:set>
                                      <p:cBhvr>
                                        <p:cTn id="14" dur="1" fill="hold">
                                          <p:stCondLst>
                                            <p:cond delay="0"/>
                                          </p:stCondLst>
                                        </p:cTn>
                                        <p:tgtEl>
                                          <p:spTgt spid="23556"/>
                                        </p:tgtEl>
                                        <p:attrNameLst>
                                          <p:attrName>style.visibility</p:attrName>
                                        </p:attrNameLst>
                                      </p:cBhvr>
                                      <p:to>
                                        <p:strVal val="visible"/>
                                      </p:to>
                                    </p:set>
                                    <p:animEffect transition="in" filter="wipe(right)">
                                      <p:cBhvr>
                                        <p:cTn id="15" dur="1000"/>
                                        <p:tgtEl>
                                          <p:spTgt spid="23556"/>
                                        </p:tgtEl>
                                      </p:cBhvr>
                                    </p:animEffect>
                                  </p:childTnLst>
                                </p:cTn>
                              </p:par>
                            </p:childTnLst>
                          </p:cTn>
                        </p:par>
                        <p:par>
                          <p:cTn id="16" fill="hold">
                            <p:stCondLst>
                              <p:cond delay="3500"/>
                            </p:stCondLst>
                            <p:childTnLst>
                              <p:par>
                                <p:cTn id="17" presetID="22" presetClass="entr" presetSubtype="2" fill="hold" nodeType="afterEffect">
                                  <p:stCondLst>
                                    <p:cond delay="0"/>
                                  </p:stCondLst>
                                  <p:childTnLst>
                                    <p:set>
                                      <p:cBhvr>
                                        <p:cTn id="18" dur="1" fill="hold">
                                          <p:stCondLst>
                                            <p:cond delay="0"/>
                                          </p:stCondLst>
                                        </p:cTn>
                                        <p:tgtEl>
                                          <p:spTgt spid="23562"/>
                                        </p:tgtEl>
                                        <p:attrNameLst>
                                          <p:attrName>style.visibility</p:attrName>
                                        </p:attrNameLst>
                                      </p:cBhvr>
                                      <p:to>
                                        <p:strVal val="visible"/>
                                      </p:to>
                                    </p:set>
                                    <p:animEffect transition="in" filter="wipe(right)">
                                      <p:cBhvr>
                                        <p:cTn id="19" dur="1000"/>
                                        <p:tgtEl>
                                          <p:spTgt spid="23562"/>
                                        </p:tgtEl>
                                      </p:cBhvr>
                                    </p:animEffect>
                                  </p:childTnLst>
                                </p:cTn>
                              </p:par>
                            </p:childTnLst>
                          </p:cTn>
                        </p:par>
                        <p:par>
                          <p:cTn id="20" fill="hold">
                            <p:stCondLst>
                              <p:cond delay="4500"/>
                            </p:stCondLst>
                            <p:childTnLst>
                              <p:par>
                                <p:cTn id="21" presetID="22" presetClass="entr" presetSubtype="2" fill="hold" nodeType="afterEffect">
                                  <p:stCondLst>
                                    <p:cond delay="0"/>
                                  </p:stCondLst>
                                  <p:childTnLst>
                                    <p:set>
                                      <p:cBhvr>
                                        <p:cTn id="22" dur="1" fill="hold">
                                          <p:stCondLst>
                                            <p:cond delay="0"/>
                                          </p:stCondLst>
                                        </p:cTn>
                                        <p:tgtEl>
                                          <p:spTgt spid="23557"/>
                                        </p:tgtEl>
                                        <p:attrNameLst>
                                          <p:attrName>style.visibility</p:attrName>
                                        </p:attrNameLst>
                                      </p:cBhvr>
                                      <p:to>
                                        <p:strVal val="visible"/>
                                      </p:to>
                                    </p:set>
                                    <p:animEffect transition="in" filter="wipe(right)">
                                      <p:cBhvr>
                                        <p:cTn id="23" dur="1000"/>
                                        <p:tgtEl>
                                          <p:spTgt spid="23557"/>
                                        </p:tgtEl>
                                      </p:cBhvr>
                                    </p:animEffect>
                                  </p:childTnLst>
                                </p:cTn>
                              </p:par>
                            </p:childTnLst>
                          </p:cTn>
                        </p:par>
                        <p:par>
                          <p:cTn id="24" fill="hold">
                            <p:stCondLst>
                              <p:cond delay="5500"/>
                            </p:stCondLst>
                            <p:childTnLst>
                              <p:par>
                                <p:cTn id="25" presetID="22" presetClass="entr" presetSubtype="2" fill="hold" nodeType="afterEffect">
                                  <p:stCondLst>
                                    <p:cond delay="0"/>
                                  </p:stCondLst>
                                  <p:childTnLst>
                                    <p:set>
                                      <p:cBhvr>
                                        <p:cTn id="26" dur="1" fill="hold">
                                          <p:stCondLst>
                                            <p:cond delay="0"/>
                                          </p:stCondLst>
                                        </p:cTn>
                                        <p:tgtEl>
                                          <p:spTgt spid="23563"/>
                                        </p:tgtEl>
                                        <p:attrNameLst>
                                          <p:attrName>style.visibility</p:attrName>
                                        </p:attrNameLst>
                                      </p:cBhvr>
                                      <p:to>
                                        <p:strVal val="visible"/>
                                      </p:to>
                                    </p:set>
                                    <p:animEffect transition="in" filter="wipe(right)">
                                      <p:cBhvr>
                                        <p:cTn id="27" dur="1000"/>
                                        <p:tgtEl>
                                          <p:spTgt spid="23563"/>
                                        </p:tgtEl>
                                      </p:cBhvr>
                                    </p:animEffect>
                                  </p:childTnLst>
                                </p:cTn>
                              </p:par>
                            </p:childTnLst>
                          </p:cTn>
                        </p:par>
                        <p:par>
                          <p:cTn id="28" fill="hold">
                            <p:stCondLst>
                              <p:cond delay="6500"/>
                            </p:stCondLst>
                            <p:childTnLst>
                              <p:par>
                                <p:cTn id="29" presetID="22" presetClass="entr" presetSubtype="1" fill="hold" nodeType="afterEffect">
                                  <p:stCondLst>
                                    <p:cond delay="0"/>
                                  </p:stCondLst>
                                  <p:childTnLst>
                                    <p:set>
                                      <p:cBhvr>
                                        <p:cTn id="30" dur="1" fill="hold">
                                          <p:stCondLst>
                                            <p:cond delay="0"/>
                                          </p:stCondLst>
                                        </p:cTn>
                                        <p:tgtEl>
                                          <p:spTgt spid="23558"/>
                                        </p:tgtEl>
                                        <p:attrNameLst>
                                          <p:attrName>style.visibility</p:attrName>
                                        </p:attrNameLst>
                                      </p:cBhvr>
                                      <p:to>
                                        <p:strVal val="visible"/>
                                      </p:to>
                                    </p:set>
                                    <p:animEffect transition="in" filter="wipe(up)">
                                      <p:cBhvr>
                                        <p:cTn id="31" dur="1000"/>
                                        <p:tgtEl>
                                          <p:spTgt spid="23558"/>
                                        </p:tgtEl>
                                      </p:cBhvr>
                                    </p:animEffect>
                                  </p:childTnLst>
                                </p:cTn>
                              </p:par>
                            </p:childTnLst>
                          </p:cTn>
                        </p:par>
                        <p:par>
                          <p:cTn id="32" fill="hold">
                            <p:stCondLst>
                              <p:cond delay="7500"/>
                            </p:stCondLst>
                            <p:childTnLst>
                              <p:par>
                                <p:cTn id="33" presetID="22" presetClass="entr" presetSubtype="1" fill="hold" nodeType="afterEffect">
                                  <p:stCondLst>
                                    <p:cond delay="0"/>
                                  </p:stCondLst>
                                  <p:childTnLst>
                                    <p:set>
                                      <p:cBhvr>
                                        <p:cTn id="34" dur="1" fill="hold">
                                          <p:stCondLst>
                                            <p:cond delay="0"/>
                                          </p:stCondLst>
                                        </p:cTn>
                                        <p:tgtEl>
                                          <p:spTgt spid="23559"/>
                                        </p:tgtEl>
                                        <p:attrNameLst>
                                          <p:attrName>style.visibility</p:attrName>
                                        </p:attrNameLst>
                                      </p:cBhvr>
                                      <p:to>
                                        <p:strVal val="visible"/>
                                      </p:to>
                                    </p:set>
                                    <p:animEffect transition="in" filter="wipe(up)">
                                      <p:cBhvr>
                                        <p:cTn id="35" dur="1000"/>
                                        <p:tgtEl>
                                          <p:spTgt spid="23559"/>
                                        </p:tgtEl>
                                      </p:cBhvr>
                                    </p:animEffect>
                                  </p:childTnLst>
                                </p:cTn>
                              </p:par>
                            </p:childTnLst>
                          </p:cTn>
                        </p:par>
                        <p:par>
                          <p:cTn id="36" fill="hold">
                            <p:stCondLst>
                              <p:cond delay="8500"/>
                            </p:stCondLst>
                            <p:childTnLst>
                              <p:par>
                                <p:cTn id="37" presetID="22" presetClass="entr" presetSubtype="2" fill="hold" nodeType="afterEffect">
                                  <p:stCondLst>
                                    <p:cond delay="0"/>
                                  </p:stCondLst>
                                  <p:childTnLst>
                                    <p:set>
                                      <p:cBhvr>
                                        <p:cTn id="38" dur="1" fill="hold">
                                          <p:stCondLst>
                                            <p:cond delay="0"/>
                                          </p:stCondLst>
                                        </p:cTn>
                                        <p:tgtEl>
                                          <p:spTgt spid="23560"/>
                                        </p:tgtEl>
                                        <p:attrNameLst>
                                          <p:attrName>style.visibility</p:attrName>
                                        </p:attrNameLst>
                                      </p:cBhvr>
                                      <p:to>
                                        <p:strVal val="visible"/>
                                      </p:to>
                                    </p:set>
                                    <p:animEffect transition="in" filter="wipe(right)">
                                      <p:cBhvr>
                                        <p:cTn id="39" dur="1000"/>
                                        <p:tgtEl>
                                          <p:spTgt spid="23560"/>
                                        </p:tgtEl>
                                      </p:cBhvr>
                                    </p:animEffect>
                                  </p:childTnLst>
                                </p:cTn>
                              </p:par>
                            </p:childTnLst>
                          </p:cTn>
                        </p:par>
                        <p:par>
                          <p:cTn id="40" fill="hold">
                            <p:stCondLst>
                              <p:cond delay="9500"/>
                            </p:stCondLst>
                            <p:childTnLst>
                              <p:par>
                                <p:cTn id="41" presetID="22" presetClass="entr" presetSubtype="2" fill="hold" nodeType="afterEffect">
                                  <p:stCondLst>
                                    <p:cond delay="0"/>
                                  </p:stCondLst>
                                  <p:childTnLst>
                                    <p:set>
                                      <p:cBhvr>
                                        <p:cTn id="42" dur="1" fill="hold">
                                          <p:stCondLst>
                                            <p:cond delay="0"/>
                                          </p:stCondLst>
                                        </p:cTn>
                                        <p:tgtEl>
                                          <p:spTgt spid="23561"/>
                                        </p:tgtEl>
                                        <p:attrNameLst>
                                          <p:attrName>style.visibility</p:attrName>
                                        </p:attrNameLst>
                                      </p:cBhvr>
                                      <p:to>
                                        <p:strVal val="visible"/>
                                      </p:to>
                                    </p:set>
                                    <p:animEffect transition="in" filter="wipe(right)">
                                      <p:cBhvr>
                                        <p:cTn id="43" dur="1000"/>
                                        <p:tgtEl>
                                          <p:spTgt spid="23561"/>
                                        </p:tgtEl>
                                      </p:cBhvr>
                                    </p:animEffect>
                                  </p:childTnLst>
                                </p:cTn>
                              </p:par>
                            </p:childTnLst>
                          </p:cTn>
                        </p:par>
                        <p:par>
                          <p:cTn id="44" fill="hold">
                            <p:stCondLst>
                              <p:cond delay="10500"/>
                            </p:stCondLst>
                            <p:childTnLst>
                              <p:par>
                                <p:cTn id="45" presetID="22" presetClass="entr" presetSubtype="2" fill="hold" nodeType="afterEffect">
                                  <p:stCondLst>
                                    <p:cond delay="0"/>
                                  </p:stCondLst>
                                  <p:childTnLst>
                                    <p:set>
                                      <p:cBhvr>
                                        <p:cTn id="46" dur="1" fill="hold">
                                          <p:stCondLst>
                                            <p:cond delay="0"/>
                                          </p:stCondLst>
                                        </p:cTn>
                                        <p:tgtEl>
                                          <p:spTgt spid="23564"/>
                                        </p:tgtEl>
                                        <p:attrNameLst>
                                          <p:attrName>style.visibility</p:attrName>
                                        </p:attrNameLst>
                                      </p:cBhvr>
                                      <p:to>
                                        <p:strVal val="visible"/>
                                      </p:to>
                                    </p:set>
                                    <p:animEffect transition="in" filter="wipe(right)">
                                      <p:cBhvr>
                                        <p:cTn id="47" dur="1000"/>
                                        <p:tgtEl>
                                          <p:spTgt spid="23564"/>
                                        </p:tgtEl>
                                      </p:cBhvr>
                                    </p:animEffect>
                                  </p:childTnLst>
                                </p:cTn>
                              </p:par>
                            </p:childTnLst>
                          </p:cTn>
                        </p:par>
                        <p:par>
                          <p:cTn id="48" fill="hold">
                            <p:stCondLst>
                              <p:cond delay="11500"/>
                            </p:stCondLst>
                            <p:childTnLst>
                              <p:par>
                                <p:cTn id="49" presetID="22" presetClass="entr" presetSubtype="2" fill="hold" nodeType="afterEffect">
                                  <p:stCondLst>
                                    <p:cond delay="0"/>
                                  </p:stCondLst>
                                  <p:childTnLst>
                                    <p:set>
                                      <p:cBhvr>
                                        <p:cTn id="50" dur="1" fill="hold">
                                          <p:stCondLst>
                                            <p:cond delay="0"/>
                                          </p:stCondLst>
                                        </p:cTn>
                                        <p:tgtEl>
                                          <p:spTgt spid="23565"/>
                                        </p:tgtEl>
                                        <p:attrNameLst>
                                          <p:attrName>style.visibility</p:attrName>
                                        </p:attrNameLst>
                                      </p:cBhvr>
                                      <p:to>
                                        <p:strVal val="visible"/>
                                      </p:to>
                                    </p:set>
                                    <p:animEffect transition="in" filter="wipe(right)">
                                      <p:cBhvr>
                                        <p:cTn id="51" dur="1000"/>
                                        <p:tgtEl>
                                          <p:spTgt spid="23565"/>
                                        </p:tgtEl>
                                      </p:cBhvr>
                                    </p:animEffect>
                                  </p:childTnLst>
                                </p:cTn>
                              </p:par>
                            </p:childTnLst>
                          </p:cTn>
                        </p:par>
                        <p:par>
                          <p:cTn id="52" fill="hold">
                            <p:stCondLst>
                              <p:cond delay="12500"/>
                            </p:stCondLst>
                            <p:childTnLst>
                              <p:par>
                                <p:cTn id="53" presetID="1" presetClass="entr" presetSubtype="0" fill="hold" grpId="0" nodeType="afterEffect">
                                  <p:stCondLst>
                                    <p:cond delay="0"/>
                                  </p:stCondLst>
                                  <p:childTnLst>
                                    <p:set>
                                      <p:cBhvr>
                                        <p:cTn id="54" dur="1" fill="hold">
                                          <p:stCondLst>
                                            <p:cond delay="499"/>
                                          </p:stCondLst>
                                        </p:cTn>
                                        <p:tgtEl>
                                          <p:spTgt spid="23566"/>
                                        </p:tgtEl>
                                        <p:attrNameLst>
                                          <p:attrName>style.visibility</p:attrName>
                                        </p:attrNameLst>
                                      </p:cBhvr>
                                      <p:to>
                                        <p:strVal val="visible"/>
                                      </p:to>
                                    </p:set>
                                  </p:childTnLst>
                                </p:cTn>
                              </p:par>
                            </p:childTnLst>
                          </p:cTn>
                        </p:par>
                        <p:par>
                          <p:cTn id="55" fill="hold">
                            <p:stCondLst>
                              <p:cond delay="13000"/>
                            </p:stCondLst>
                            <p:childTnLst>
                              <p:par>
                                <p:cTn id="56" presetID="1" presetClass="entr" presetSubtype="0" fill="hold" grpId="0" nodeType="afterEffect">
                                  <p:stCondLst>
                                    <p:cond delay="0"/>
                                  </p:stCondLst>
                                  <p:childTnLst>
                                    <p:set>
                                      <p:cBhvr>
                                        <p:cTn id="57" dur="1" fill="hold">
                                          <p:stCondLst>
                                            <p:cond delay="499"/>
                                          </p:stCondLst>
                                        </p:cTn>
                                        <p:tgtEl>
                                          <p:spTgt spid="23567"/>
                                        </p:tgtEl>
                                        <p:attrNameLst>
                                          <p:attrName>style.visibility</p:attrName>
                                        </p:attrNameLst>
                                      </p:cBhvr>
                                      <p:to>
                                        <p:strVal val="visible"/>
                                      </p:to>
                                    </p:set>
                                  </p:childTnLst>
                                </p:cTn>
                              </p:par>
                            </p:childTnLst>
                          </p:cTn>
                        </p:par>
                        <p:par>
                          <p:cTn id="58" fill="hold">
                            <p:stCondLst>
                              <p:cond delay="13500"/>
                            </p:stCondLst>
                            <p:childTnLst>
                              <p:par>
                                <p:cTn id="59" presetID="1" presetClass="entr" presetSubtype="0" fill="hold" grpId="0" nodeType="afterEffect">
                                  <p:stCondLst>
                                    <p:cond delay="0"/>
                                  </p:stCondLst>
                                  <p:childTnLst>
                                    <p:set>
                                      <p:cBhvr>
                                        <p:cTn id="60" dur="1" fill="hold">
                                          <p:stCondLst>
                                            <p:cond delay="499"/>
                                          </p:stCondLst>
                                        </p:cTn>
                                        <p:tgtEl>
                                          <p:spTgt spid="23568"/>
                                        </p:tgtEl>
                                        <p:attrNameLst>
                                          <p:attrName>style.visibility</p:attrName>
                                        </p:attrNameLst>
                                      </p:cBhvr>
                                      <p:to>
                                        <p:strVal val="visible"/>
                                      </p:to>
                                    </p:set>
                                  </p:childTnLst>
                                </p:cTn>
                              </p:par>
                            </p:childTnLst>
                          </p:cTn>
                        </p:par>
                        <p:par>
                          <p:cTn id="61" fill="hold">
                            <p:stCondLst>
                              <p:cond delay="14000"/>
                            </p:stCondLst>
                            <p:childTnLst>
                              <p:par>
                                <p:cTn id="62" presetID="1" presetClass="entr" presetSubtype="0" fill="hold" grpId="0" nodeType="afterEffect">
                                  <p:stCondLst>
                                    <p:cond delay="0"/>
                                  </p:stCondLst>
                                  <p:childTnLst>
                                    <p:set>
                                      <p:cBhvr>
                                        <p:cTn id="63" dur="1" fill="hold">
                                          <p:stCondLst>
                                            <p:cond delay="499"/>
                                          </p:stCondLst>
                                        </p:cTn>
                                        <p:tgtEl>
                                          <p:spTgt spid="23569"/>
                                        </p:tgtEl>
                                        <p:attrNameLst>
                                          <p:attrName>style.visibility</p:attrName>
                                        </p:attrNameLst>
                                      </p:cBhvr>
                                      <p:to>
                                        <p:strVal val="visible"/>
                                      </p:to>
                                    </p:set>
                                  </p:childTnLst>
                                </p:cTn>
                              </p:par>
                            </p:childTnLst>
                          </p:cTn>
                        </p:par>
                        <p:par>
                          <p:cTn id="64" fill="hold">
                            <p:stCondLst>
                              <p:cond delay="14500"/>
                            </p:stCondLst>
                            <p:childTnLst>
                              <p:par>
                                <p:cTn id="65" presetID="1" presetClass="entr" presetSubtype="0" fill="hold" grpId="0" nodeType="afterEffect">
                                  <p:stCondLst>
                                    <p:cond delay="0"/>
                                  </p:stCondLst>
                                  <p:childTnLst>
                                    <p:set>
                                      <p:cBhvr>
                                        <p:cTn id="66" dur="1" fill="hold">
                                          <p:stCondLst>
                                            <p:cond delay="499"/>
                                          </p:stCondLst>
                                        </p:cTn>
                                        <p:tgtEl>
                                          <p:spTgt spid="23570"/>
                                        </p:tgtEl>
                                        <p:attrNameLst>
                                          <p:attrName>style.visibility</p:attrName>
                                        </p:attrNameLst>
                                      </p:cBhvr>
                                      <p:to>
                                        <p:strVal val="visible"/>
                                      </p:to>
                                    </p:set>
                                  </p:childTnLst>
                                </p:cTn>
                              </p:par>
                            </p:childTnLst>
                          </p:cTn>
                        </p:par>
                        <p:par>
                          <p:cTn id="67" fill="hold">
                            <p:stCondLst>
                              <p:cond delay="15000"/>
                            </p:stCondLst>
                            <p:childTnLst>
                              <p:par>
                                <p:cTn id="68" presetID="1" presetClass="entr" presetSubtype="0" fill="hold" grpId="0" nodeType="afterEffect">
                                  <p:stCondLst>
                                    <p:cond delay="0"/>
                                  </p:stCondLst>
                                  <p:childTnLst>
                                    <p:set>
                                      <p:cBhvr>
                                        <p:cTn id="69" dur="1" fill="hold">
                                          <p:stCondLst>
                                            <p:cond delay="499"/>
                                          </p:stCondLst>
                                        </p:cTn>
                                        <p:tgtEl>
                                          <p:spTgt spid="23571"/>
                                        </p:tgtEl>
                                        <p:attrNameLst>
                                          <p:attrName>style.visibility</p:attrName>
                                        </p:attrNameLst>
                                      </p:cBhvr>
                                      <p:to>
                                        <p:strVal val="visible"/>
                                      </p:to>
                                    </p:set>
                                  </p:childTnLst>
                                </p:cTn>
                              </p:par>
                            </p:childTnLst>
                          </p:cTn>
                        </p:par>
                        <p:par>
                          <p:cTn id="70" fill="hold">
                            <p:stCondLst>
                              <p:cond delay="15500"/>
                            </p:stCondLst>
                            <p:childTnLst>
                              <p:par>
                                <p:cTn id="71" presetID="1" presetClass="entr" presetSubtype="0" fill="hold" grpId="0" nodeType="afterEffect" nodePh="1">
                                  <p:stCondLst>
                                    <p:cond delay="0"/>
                                  </p:stCondLst>
                                  <p:endCondLst>
                                    <p:cond evt="begin" delay="0">
                                      <p:tn val="71"/>
                                    </p:cond>
                                  </p:endCondLst>
                                  <p:childTnLst>
                                    <p:set>
                                      <p:cBhvr>
                                        <p:cTn id="72" dur="1" fill="hold">
                                          <p:stCondLst>
                                            <p:cond delay="499"/>
                                          </p:stCondLst>
                                        </p:cTn>
                                        <p:tgtEl>
                                          <p:spTgt spid="23572"/>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23575"/>
                                        </p:tgtEl>
                                        <p:attrNameLst>
                                          <p:attrName>style.visibility</p:attrName>
                                        </p:attrNameLst>
                                      </p:cBhvr>
                                      <p:to>
                                        <p:strVal val="visible"/>
                                      </p:to>
                                    </p:set>
                                    <p:animEffect transition="in" filter="dissolve">
                                      <p:cBhvr>
                                        <p:cTn id="77" dur="500"/>
                                        <p:tgtEl>
                                          <p:spTgt spid="23575"/>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1266"/>
                                        </p:tgtEl>
                                        <p:attrNameLst>
                                          <p:attrName>style.visibility</p:attrName>
                                        </p:attrNameLst>
                                      </p:cBhvr>
                                      <p:to>
                                        <p:strVal val="visible"/>
                                      </p:to>
                                    </p:set>
                                    <p:anim calcmode="lin" valueType="num">
                                      <p:cBhvr additive="base">
                                        <p:cTn id="82" dur="500" fill="hold"/>
                                        <p:tgtEl>
                                          <p:spTgt spid="11266"/>
                                        </p:tgtEl>
                                        <p:attrNameLst>
                                          <p:attrName>ppt_x</p:attrName>
                                        </p:attrNameLst>
                                      </p:cBhvr>
                                      <p:tavLst>
                                        <p:tav tm="0">
                                          <p:val>
                                            <p:strVal val="#ppt_x"/>
                                          </p:val>
                                        </p:tav>
                                        <p:tav tm="100000">
                                          <p:val>
                                            <p:strVal val="#ppt_x"/>
                                          </p:val>
                                        </p:tav>
                                      </p:tavLst>
                                    </p:anim>
                                    <p:anim calcmode="lin" valueType="num">
                                      <p:cBhvr additive="base">
                                        <p:cTn id="83"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6" grpId="0"/>
      <p:bldP spid="23567" grpId="0"/>
      <p:bldP spid="23568" grpId="0"/>
      <p:bldP spid="23569" grpId="0"/>
      <p:bldP spid="23570" grpId="0"/>
      <p:bldP spid="23571" grpId="0"/>
      <p:bldP spid="23572" grpId="0"/>
      <p:bldP spid="23575" grpId="0" bldLvl="0" animBg="1"/>
      <p:bldP spid="1126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矩形 1"/>
          <p:cNvSpPr/>
          <p:nvPr/>
        </p:nvSpPr>
        <p:spPr>
          <a:xfrm>
            <a:off x="340995" y="433705"/>
            <a:ext cx="11551285" cy="2861310"/>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lstStyle/>
          <a:p>
            <a:pPr lvl="0" indent="0"/>
            <a:r>
              <a:rPr lang="zh-CN" altLang="en-US" sz="3600" b="1" dirty="0">
                <a:solidFill>
                  <a:srgbClr val="0000FF"/>
                </a:solidFill>
                <a:latin typeface="隶书" panose="02010509060101010101" charset="-122"/>
                <a:ea typeface="隶书" panose="02010509060101010101" charset="-122"/>
              </a:rPr>
              <a:t>材料四：</a:t>
            </a:r>
          </a:p>
          <a:p>
            <a:pPr lvl="0" indent="0"/>
            <a:r>
              <a:rPr lang="zh-CN" altLang="en-US" sz="3600" b="1" dirty="0">
                <a:latin typeface="华文楷体" panose="02010600040101010101" charset="-122"/>
                <a:ea typeface="华文楷体" panose="02010600040101010101" charset="-122"/>
              </a:rPr>
              <a:t>文艺复兴发现了人和人的伟大，肯定了人的价值和创造力，提出人要获得解放，个性应该自由。（</a:t>
            </a:r>
            <a:r>
              <a:rPr lang="en-US" altLang="zh-CN" sz="3600" b="1" dirty="0">
                <a:latin typeface="华文楷体" panose="02010600040101010101" charset="-122"/>
                <a:ea typeface="华文楷体" panose="02010600040101010101" charset="-122"/>
              </a:rPr>
              <a:t>1</a:t>
            </a:r>
            <a:r>
              <a:rPr lang="zh-CN" altLang="en-US" sz="3600" b="1" dirty="0">
                <a:latin typeface="华文楷体" panose="02010600040101010101" charset="-122"/>
                <a:ea typeface="华文楷体" panose="02010600040101010101" charset="-122"/>
              </a:rPr>
              <a:t>）重视人的价值，要求发挥人的聪明才智及创造性潜力，反对消极的无所作为的人生态度，提倡积极冒险精神。</a:t>
            </a:r>
            <a:r>
              <a:rPr lang="en-US" altLang="zh-CN" sz="3600" b="1" dirty="0">
                <a:latin typeface="华文楷体" panose="02010600040101010101" charset="-122"/>
                <a:ea typeface="华文楷体" panose="02010600040101010101" charset="-122"/>
              </a:rPr>
              <a:t>……</a:t>
            </a:r>
            <a:endParaRPr lang="zh-CN" altLang="en-US" sz="3600" b="1" dirty="0">
              <a:latin typeface="华文楷体" panose="02010600040101010101" charset="-122"/>
              <a:ea typeface="华文楷体" panose="02010600040101010101" charset="-122"/>
            </a:endParaRPr>
          </a:p>
        </p:txBody>
      </p:sp>
      <p:cxnSp>
        <p:nvCxnSpPr>
          <p:cNvPr id="3" name="直接连接符 2"/>
          <p:cNvCxnSpPr/>
          <p:nvPr/>
        </p:nvCxnSpPr>
        <p:spPr>
          <a:xfrm flipV="1">
            <a:off x="464185" y="1530985"/>
            <a:ext cx="1845310" cy="25400"/>
          </a:xfrm>
          <a:prstGeom prst="line">
            <a:avLst/>
          </a:prstGeom>
          <a:ln w="28575">
            <a:solidFill>
              <a:srgbClr val="FF0000"/>
            </a:solidFill>
          </a:ln>
        </p:spPr>
        <p:style>
          <a:lnRef idx="3">
            <a:schemeClr val="accent4"/>
          </a:lnRef>
          <a:fillRef idx="0">
            <a:schemeClr val="accent4"/>
          </a:fillRef>
          <a:effectRef idx="2">
            <a:schemeClr val="accent4"/>
          </a:effectRef>
          <a:fontRef idx="minor">
            <a:schemeClr val="tx1"/>
          </a:fontRef>
        </p:style>
      </p:cxnSp>
      <p:cxnSp>
        <p:nvCxnSpPr>
          <p:cNvPr id="2" name="直接连接符 1"/>
          <p:cNvCxnSpPr/>
          <p:nvPr/>
        </p:nvCxnSpPr>
        <p:spPr>
          <a:xfrm flipV="1">
            <a:off x="5497195" y="3129598"/>
            <a:ext cx="3748088" cy="55563"/>
          </a:xfrm>
          <a:prstGeom prst="line">
            <a:avLst/>
          </a:prstGeom>
          <a:ln w="28575">
            <a:solidFill>
              <a:srgbClr val="FF0000"/>
            </a:solidFill>
          </a:ln>
        </p:spPr>
        <p:style>
          <a:lnRef idx="3">
            <a:schemeClr val="accent4"/>
          </a:lnRef>
          <a:fillRef idx="0">
            <a:schemeClr val="accent4"/>
          </a:fillRef>
          <a:effectRef idx="2">
            <a:schemeClr val="accent4"/>
          </a:effectRef>
          <a:fontRef idx="minor">
            <a:schemeClr val="tx1"/>
          </a:fontRef>
        </p:style>
      </p:cxnSp>
      <p:sp>
        <p:nvSpPr>
          <p:cNvPr id="11266" name="Rectangle 2"/>
          <p:cNvSpPr>
            <a:spLocks noChangeArrowheads="1"/>
          </p:cNvSpPr>
          <p:nvPr/>
        </p:nvSpPr>
        <p:spPr bwMode="auto">
          <a:xfrm>
            <a:off x="1328420" y="4304665"/>
            <a:ext cx="9781540" cy="1238250"/>
          </a:xfrm>
          <a:prstGeom prst="rect">
            <a:avLst/>
          </a:prstGeom>
          <a:solidFill>
            <a:srgbClr val="FFFF00"/>
          </a:solidFill>
        </p:spPr>
        <p:style>
          <a:lnRef idx="1">
            <a:schemeClr val="accent3"/>
          </a:lnRef>
          <a:fillRef idx="2">
            <a:schemeClr val="accent3"/>
          </a:fillRef>
          <a:effectRef idx="1">
            <a:schemeClr val="accent3"/>
          </a:effectRef>
          <a:fontRef idx="minor">
            <a:schemeClr val="dk1"/>
          </a:fontRef>
        </p:style>
        <p:txBody>
          <a:bodyPr/>
          <a:lstStyle/>
          <a:p>
            <a:pPr marL="342900" marR="0" lvl="0" indent="-342900" algn="l" defTabSz="914400" rtl="0" eaLnBrk="1" fontAlgn="base" latinLnBrk="0" hangingPunct="1">
              <a:lnSpc>
                <a:spcPct val="90000"/>
              </a:lnSpc>
              <a:spcBef>
                <a:spcPct val="20000"/>
              </a:spcBef>
              <a:spcAft>
                <a:spcPct val="0"/>
              </a:spcAft>
              <a:buClrTx/>
              <a:buSzTx/>
              <a:buFontTx/>
              <a:buNone/>
              <a:defRPr/>
            </a:pPr>
            <a:r>
              <a:rPr lang="zh-CN" altLang="en-US" sz="3600" b="1" noProof="0" dirty="0">
                <a:ln>
                  <a:noFill/>
                </a:ln>
                <a:solidFill>
                  <a:srgbClr val="0000FF"/>
                </a:solidFill>
                <a:effectLst/>
                <a:uLnTx/>
                <a:uFillTx/>
                <a:latin typeface="黑体" panose="02010609060101010101" pitchFamily="49" charset="-122"/>
                <a:ea typeface="黑体" panose="02010609060101010101" pitchFamily="49" charset="-122"/>
                <a:sym typeface="+mn-ea"/>
              </a:rPr>
              <a:t>4.思想根源：</a:t>
            </a:r>
          </a:p>
          <a:p>
            <a:pPr marL="342900" marR="0" lvl="0" indent="-342900" algn="l" defTabSz="914400" rtl="0" eaLnBrk="1" fontAlgn="base" latinLnBrk="0" hangingPunct="1">
              <a:lnSpc>
                <a:spcPct val="90000"/>
              </a:lnSpc>
              <a:spcBef>
                <a:spcPct val="20000"/>
              </a:spcBef>
              <a:spcAft>
                <a:spcPct val="0"/>
              </a:spcAft>
              <a:buClrTx/>
              <a:buSzTx/>
              <a:buFontTx/>
              <a:buNone/>
              <a:defRPr/>
            </a:pPr>
            <a:r>
              <a:rPr lang="zh-CN" altLang="en-US" sz="3600" b="1" noProof="0" dirty="0">
                <a:ln>
                  <a:noFill/>
                </a:ln>
                <a:solidFill>
                  <a:srgbClr val="FF0000"/>
                </a:solidFill>
                <a:effectLst/>
                <a:uLnTx/>
                <a:uFillTx/>
                <a:latin typeface="黑体" panose="02010609060101010101" pitchFamily="49" charset="-122"/>
                <a:ea typeface="黑体" panose="02010609060101010101" pitchFamily="49" charset="-122"/>
                <a:sym typeface="+mn-ea"/>
              </a:rPr>
              <a:t>           人文主义提倡冒险精神。</a:t>
            </a:r>
            <a:endParaRPr kumimoji="0" lang="zh-CN" altLang="en-US" sz="36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266"/>
                                        </p:tgtEl>
                                        <p:attrNameLst>
                                          <p:attrName>style.visibility</p:attrName>
                                        </p:attrNameLst>
                                      </p:cBhvr>
                                      <p:to>
                                        <p:strVal val="visible"/>
                                      </p:to>
                                    </p:set>
                                    <p:anim calcmode="lin" valueType="num">
                                      <p:cBhvr additive="base">
                                        <p:cTn id="17" dur="500" fill="hold"/>
                                        <p:tgtEl>
                                          <p:spTgt spid="11266"/>
                                        </p:tgtEl>
                                        <p:attrNameLst>
                                          <p:attrName>ppt_x</p:attrName>
                                        </p:attrNameLst>
                                      </p:cBhvr>
                                      <p:tavLst>
                                        <p:tav tm="0">
                                          <p:val>
                                            <p:strVal val="#ppt_x"/>
                                          </p:val>
                                        </p:tav>
                                        <p:tav tm="100000">
                                          <p:val>
                                            <p:strVal val="#ppt_x"/>
                                          </p:val>
                                        </p:tav>
                                      </p:tavLst>
                                    </p:anim>
                                    <p:anim calcmode="lin" valueType="num">
                                      <p:cBhvr additive="base">
                                        <p:cTn id="1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2"/>
          <p:cNvSpPr>
            <a:spLocks noChangeArrowheads="1"/>
          </p:cNvSpPr>
          <p:nvPr/>
        </p:nvSpPr>
        <p:spPr bwMode="auto">
          <a:xfrm>
            <a:off x="143933" y="1304925"/>
            <a:ext cx="12048067" cy="585788"/>
          </a:xfrm>
          <a:prstGeom prst="rect">
            <a:avLst/>
          </a:prstGeom>
          <a:noFill/>
          <a:ln w="9525">
            <a:noFill/>
            <a:miter lim="800000"/>
            <a:headEnd/>
            <a:tailEnd/>
          </a:ln>
          <a:effectLst/>
        </p:spPr>
        <p:txBody>
          <a:bodyPr anchor="ctr">
            <a:spAutoFit/>
          </a:bodyPr>
          <a:lstStyle/>
          <a:p>
            <a:r>
              <a:rPr kumimoji="1" lang="zh-CN" altLang="en-US" sz="3200" b="1">
                <a:latin typeface="华文琥珀" pitchFamily="2" charset="-122"/>
                <a:ea typeface="华文琥珀" pitchFamily="2" charset="-122"/>
              </a:rPr>
              <a:t>     </a:t>
            </a:r>
          </a:p>
        </p:txBody>
      </p:sp>
      <p:sp>
        <p:nvSpPr>
          <p:cNvPr id="48133" name="Text Box 3" descr="再生纸"/>
          <p:cNvSpPr txBox="1">
            <a:spLocks noChangeArrowheads="1"/>
          </p:cNvSpPr>
          <p:nvPr/>
        </p:nvSpPr>
        <p:spPr bwMode="auto">
          <a:xfrm>
            <a:off x="865229" y="3310256"/>
            <a:ext cx="10464800" cy="604076"/>
          </a:xfrm>
          <a:prstGeom prst="rect">
            <a:avLst/>
          </a:prstGeom>
          <a:noFill/>
          <a:ln w="9525">
            <a:noFill/>
            <a:miter lim="800000"/>
            <a:headEnd/>
            <a:tailEnd/>
          </a:ln>
          <a:effectLst/>
        </p:spPr>
        <p:txBody>
          <a:bodyPr>
            <a:spAutoFit/>
          </a:bodyPr>
          <a:lstStyle/>
          <a:p>
            <a:pPr>
              <a:lnSpc>
                <a:spcPct val="130000"/>
              </a:lnSpc>
            </a:pPr>
            <a:r>
              <a:rPr kumimoji="1" lang="zh-CN" altLang="en-US" sz="2800" b="1" dirty="0">
                <a:latin typeface="楷体_GB2312" pitchFamily="49" charset="-122"/>
                <a:ea typeface="楷体_GB2312" pitchFamily="49" charset="-122"/>
              </a:rPr>
              <a:t>    </a:t>
            </a:r>
            <a:endParaRPr lang="zh-CN" altLang="en-US" sz="3600" b="1" dirty="0">
              <a:solidFill>
                <a:schemeClr val="dk1"/>
              </a:solidFill>
              <a:latin typeface="华文楷体" panose="02010600040101010101" charset="-122"/>
              <a:ea typeface="华文楷体" panose="02010600040101010101" charset="-122"/>
            </a:endParaRPr>
          </a:p>
        </p:txBody>
      </p:sp>
      <p:sp>
        <p:nvSpPr>
          <p:cNvPr id="8" name="矩形 1"/>
          <p:cNvSpPr/>
          <p:nvPr/>
        </p:nvSpPr>
        <p:spPr>
          <a:xfrm>
            <a:off x="340995" y="433705"/>
            <a:ext cx="11551285" cy="3527119"/>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lstStyle/>
          <a:p>
            <a:pPr lvl="0" indent="0"/>
            <a:r>
              <a:rPr lang="zh-CN" altLang="en-US" sz="3600" b="1" dirty="0" smtClean="0">
                <a:solidFill>
                  <a:srgbClr val="0000FF"/>
                </a:solidFill>
                <a:latin typeface="隶书" panose="02010509060101010101" charset="-122"/>
                <a:ea typeface="隶书" panose="02010509060101010101" charset="-122"/>
              </a:rPr>
              <a:t>材料五：</a:t>
            </a:r>
            <a:endParaRPr lang="zh-CN" altLang="en-US" sz="3600" b="1" dirty="0">
              <a:solidFill>
                <a:srgbClr val="0000FF"/>
              </a:solidFill>
              <a:latin typeface="隶书" panose="02010509060101010101" charset="-122"/>
              <a:ea typeface="隶书" panose="02010509060101010101" charset="-122"/>
            </a:endParaRPr>
          </a:p>
          <a:p>
            <a:pPr>
              <a:lnSpc>
                <a:spcPct val="130000"/>
              </a:lnSpc>
            </a:pPr>
            <a:r>
              <a:rPr lang="zh-CN" altLang="en-US" sz="3600" b="1" dirty="0" smtClean="0">
                <a:latin typeface="华文楷体" panose="02010600040101010101" charset="-122"/>
                <a:ea typeface="华文楷体" panose="02010600040101010101" charset="-122"/>
              </a:rPr>
              <a:t>（</a:t>
            </a:r>
            <a:r>
              <a:rPr lang="zh-CN" altLang="en-US" sz="3600" b="1" dirty="0" smtClean="0">
                <a:latin typeface="华文楷体" panose="02010600040101010101" charset="-122"/>
                <a:ea typeface="华文楷体" panose="02010600040101010101" charset="-122"/>
              </a:rPr>
              <a:t>海上探险）是为了像所有的男子汉都欲做到的那样，为上帝和陛下服务，将光明带给那些尚处于黑暗中的人们。</a:t>
            </a:r>
            <a:endParaRPr lang="en-US" altLang="zh-CN" sz="3600" b="1" dirty="0" smtClean="0">
              <a:latin typeface="华文楷体" panose="02010600040101010101" charset="-122"/>
              <a:ea typeface="华文楷体" panose="02010600040101010101" charset="-122"/>
            </a:endParaRPr>
          </a:p>
          <a:p>
            <a:pPr algn="r">
              <a:lnSpc>
                <a:spcPct val="130000"/>
              </a:lnSpc>
            </a:pPr>
            <a:r>
              <a:rPr lang="en-US" altLang="zh-CN" sz="3600" b="1" dirty="0" smtClean="0">
                <a:latin typeface="华文楷体" panose="02010600040101010101" charset="-122"/>
                <a:ea typeface="华文楷体" panose="02010600040101010101" charset="-122"/>
              </a:rPr>
              <a:t>——</a:t>
            </a:r>
            <a:r>
              <a:rPr lang="zh-CN" altLang="en-US" sz="3600" b="1" dirty="0" smtClean="0">
                <a:latin typeface="华文楷体" panose="02010600040101010101" charset="-122"/>
                <a:ea typeface="华文楷体" panose="02010600040101010101" charset="-122"/>
              </a:rPr>
              <a:t>迪亚士</a:t>
            </a:r>
            <a:endParaRPr lang="zh-CN" altLang="en-US" sz="3600" b="1" dirty="0">
              <a:latin typeface="华文楷体" panose="02010600040101010101" charset="-122"/>
              <a:ea typeface="华文楷体" panose="02010600040101010101" charset="-122"/>
            </a:endParaRPr>
          </a:p>
        </p:txBody>
      </p:sp>
      <p:sp>
        <p:nvSpPr>
          <p:cNvPr id="9" name="Rectangle 2"/>
          <p:cNvSpPr>
            <a:spLocks noChangeArrowheads="1"/>
          </p:cNvSpPr>
          <p:nvPr/>
        </p:nvSpPr>
        <p:spPr bwMode="auto">
          <a:xfrm>
            <a:off x="1956216" y="4427495"/>
            <a:ext cx="8743628" cy="1238250"/>
          </a:xfrm>
          <a:prstGeom prst="rect">
            <a:avLst/>
          </a:prstGeom>
          <a:solidFill>
            <a:srgbClr val="FFFF00"/>
          </a:solidFill>
        </p:spPr>
        <p:style>
          <a:lnRef idx="1">
            <a:schemeClr val="accent3"/>
          </a:lnRef>
          <a:fillRef idx="2">
            <a:schemeClr val="accent3"/>
          </a:fillRef>
          <a:effectRef idx="1">
            <a:schemeClr val="accent3"/>
          </a:effectRef>
          <a:fontRef idx="minor">
            <a:schemeClr val="dk1"/>
          </a:fontRef>
        </p:style>
        <p:txBody>
          <a:bodyPr/>
          <a:lstStyle/>
          <a:p>
            <a:pPr>
              <a:defRPr/>
            </a:pPr>
            <a:r>
              <a:rPr lang="en-US" altLang="zh-CN" sz="3600" b="1" dirty="0" smtClean="0">
                <a:solidFill>
                  <a:srgbClr val="0000FF"/>
                </a:solidFill>
                <a:latin typeface="黑体" panose="02010609060101010101" pitchFamily="49" charset="-122"/>
                <a:ea typeface="黑体" panose="02010609060101010101" pitchFamily="49" charset="-122"/>
                <a:sym typeface="+mn-ea"/>
              </a:rPr>
              <a:t>5</a:t>
            </a:r>
            <a:r>
              <a:rPr lang="en-US" altLang="zh-CN" sz="3600" b="1" dirty="0" smtClean="0">
                <a:solidFill>
                  <a:srgbClr val="0000FF"/>
                </a:solidFill>
                <a:latin typeface="黑体" panose="02010609060101010101" pitchFamily="49" charset="-122"/>
                <a:ea typeface="黑体" panose="02010609060101010101" pitchFamily="49" charset="-122"/>
                <a:sym typeface="+mn-ea"/>
              </a:rPr>
              <a:t>.</a:t>
            </a:r>
            <a:r>
              <a:rPr lang="zh-CN" altLang="en-US" sz="3600" b="1" dirty="0" smtClean="0">
                <a:solidFill>
                  <a:srgbClr val="0000FF"/>
                </a:solidFill>
                <a:latin typeface="黑体" panose="02010609060101010101" pitchFamily="49" charset="-122"/>
                <a:ea typeface="黑体" panose="02010609060101010101" pitchFamily="49" charset="-122"/>
                <a:sym typeface="+mn-ea"/>
              </a:rPr>
              <a:t>宗教因素：</a:t>
            </a:r>
            <a:endParaRPr lang="en-US" altLang="zh-CN" sz="3600" b="1" dirty="0" smtClean="0">
              <a:solidFill>
                <a:srgbClr val="0000FF"/>
              </a:solidFill>
              <a:latin typeface="黑体" panose="02010609060101010101" pitchFamily="49" charset="-122"/>
              <a:ea typeface="黑体" panose="02010609060101010101" pitchFamily="49" charset="-122"/>
              <a:sym typeface="+mn-ea"/>
            </a:endParaRPr>
          </a:p>
          <a:p>
            <a:pPr>
              <a:defRPr/>
            </a:pPr>
            <a:r>
              <a:rPr lang="zh-CN" altLang="en-US" sz="3600" b="1" dirty="0" smtClean="0">
                <a:solidFill>
                  <a:srgbClr val="FF0000"/>
                </a:solidFill>
                <a:latin typeface="黑体" pitchFamily="49" charset="-122"/>
                <a:ea typeface="黑体" pitchFamily="49" charset="-122"/>
              </a:rPr>
              <a:t>          传播</a:t>
            </a:r>
            <a:r>
              <a:rPr lang="zh-CN" altLang="en-US" sz="3600" b="1" dirty="0" smtClean="0">
                <a:solidFill>
                  <a:srgbClr val="FF0000"/>
                </a:solidFill>
                <a:latin typeface="黑体" pitchFamily="49" charset="-122"/>
                <a:ea typeface="黑体" pitchFamily="49" charset="-122"/>
              </a:rPr>
              <a:t>基督教。</a:t>
            </a:r>
            <a:endParaRPr lang="zh-CN" altLang="en-US" sz="3600" b="1" dirty="0">
              <a:solidFill>
                <a:srgbClr val="FF0000"/>
              </a:solidFill>
              <a:latin typeface="黑体" pitchFamily="49" charset="-122"/>
              <a:ea typeface="黑体" pitchFamily="49" charset="-122"/>
            </a:endParaRPr>
          </a:p>
        </p:txBody>
      </p:sp>
      <p:sp>
        <p:nvSpPr>
          <p:cNvPr id="10" name="椭圆 9"/>
          <p:cNvSpPr/>
          <p:nvPr/>
        </p:nvSpPr>
        <p:spPr>
          <a:xfrm>
            <a:off x="928048" y="1774208"/>
            <a:ext cx="1023582" cy="818865"/>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TotalTime>
  <Words>795</Words>
  <Application>Microsoft Office PowerPoint</Application>
  <PresentationFormat>自定义</PresentationFormat>
  <Paragraphs>90</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zhangxiaomin</dc:creator>
  <cp:lastModifiedBy>lenovo</cp:lastModifiedBy>
  <cp:revision>35</cp:revision>
  <dcterms:created xsi:type="dcterms:W3CDTF">2017-06-05T01:52:00Z</dcterms:created>
  <dcterms:modified xsi:type="dcterms:W3CDTF">2017-07-16T12:48:23Z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