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91" r:id="rId2"/>
    <p:sldId id="393" r:id="rId3"/>
    <p:sldId id="331" r:id="rId4"/>
    <p:sldId id="272" r:id="rId5"/>
    <p:sldId id="373" r:id="rId6"/>
    <p:sldId id="374" r:id="rId7"/>
    <p:sldId id="375" r:id="rId8"/>
    <p:sldId id="376" r:id="rId9"/>
    <p:sldId id="377" r:id="rId10"/>
    <p:sldId id="378" r:id="rId11"/>
    <p:sldId id="382" r:id="rId12"/>
    <p:sldId id="383" r:id="rId13"/>
    <p:sldId id="381" r:id="rId14"/>
  </p:sldIdLst>
  <p:sldSz cx="9144000" cy="571976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CC9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-552" y="-90"/>
      </p:cViewPr>
      <p:guideLst>
        <p:guide orient="horz" pos="1885"/>
        <p:guide pos="291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0"/>
            <a:ext cx="9144027" cy="5719082"/>
          </a:xfrm>
          <a:prstGeom prst="rect">
            <a:avLst/>
          </a:prstGeom>
        </p:spPr>
      </p:pic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946415" y="2209459"/>
            <a:ext cx="4194013" cy="389732"/>
          </a:xfrm>
          <a:noFill/>
        </p:spPr>
        <p:txBody>
          <a:bodyPr rIns="180000">
            <a:normAutofit/>
          </a:bodyPr>
          <a:lstStyle>
            <a:lvl1pPr marL="0" indent="0" algn="r">
              <a:buNone/>
              <a:defRPr sz="150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+mj-ea"/>
              </a:defRPr>
            </a:lvl1pPr>
            <a:lvl2pPr marL="381000" indent="0" algn="ctr">
              <a:buNone/>
              <a:defRPr sz="1670"/>
            </a:lvl2pPr>
            <a:lvl3pPr marL="762635" indent="0" algn="ctr">
              <a:buNone/>
              <a:defRPr sz="1500"/>
            </a:lvl3pPr>
            <a:lvl4pPr marL="1143635" indent="0" algn="ctr">
              <a:buNone/>
              <a:defRPr sz="1335"/>
            </a:lvl4pPr>
            <a:lvl5pPr marL="1525270" indent="0" algn="ctr">
              <a:buNone/>
              <a:defRPr sz="1335"/>
            </a:lvl5pPr>
            <a:lvl6pPr marL="1906270" indent="0" algn="ctr">
              <a:buNone/>
              <a:defRPr sz="1335"/>
            </a:lvl6pPr>
            <a:lvl7pPr marL="2288540" indent="0" algn="ctr">
              <a:buNone/>
              <a:defRPr sz="1335"/>
            </a:lvl7pPr>
            <a:lvl8pPr marL="2670175" indent="0" algn="ctr">
              <a:buNone/>
              <a:defRPr sz="1335"/>
            </a:lvl8pPr>
            <a:lvl9pPr marL="3051175" indent="0" algn="ctr">
              <a:buNone/>
              <a:defRPr sz="1335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985586" y="678992"/>
            <a:ext cx="7152741" cy="1434830"/>
          </a:xfrm>
        </p:spPr>
        <p:txBody>
          <a:bodyPr rIns="180000">
            <a:normAutofit/>
          </a:bodyPr>
          <a:lstStyle>
            <a:lvl1pPr algn="r">
              <a:defRPr sz="3505" baseline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2819C-2719-47CD-BB00-69E3787EF207}" type="datetimeFigureOut">
              <a:rPr lang="zh-CN" altLang="en-US" smtClean="0"/>
              <a:t>2017/8/19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05EA1-3363-4142-8AB6-CAF5B751B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2" y="5302253"/>
            <a:ext cx="2057406" cy="30457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  <a:t>2017/8/19 Saturday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9" y="5302253"/>
            <a:ext cx="3086109" cy="304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69" y="5302253"/>
            <a:ext cx="2057406" cy="30457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628652" y="476728"/>
            <a:ext cx="7886725" cy="4712967"/>
          </a:xfrm>
        </p:spPr>
        <p:txBody>
          <a:bodyPr/>
          <a:lstStyle>
            <a:lvl1pPr>
              <a:defRPr sz="2000"/>
            </a:lvl1pPr>
            <a:lvl2pPr>
              <a:defRPr sz="167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55202" y="186186"/>
            <a:ext cx="7984824" cy="384384"/>
          </a:xfrm>
        </p:spPr>
        <p:txBody>
          <a:bodyPr anchor="t" anchorCtr="0">
            <a:normAutofit/>
          </a:bodyPr>
          <a:lstStyle>
            <a:lvl1pPr algn="ctr">
              <a:defRPr sz="2000" b="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655202" y="666666"/>
            <a:ext cx="7984824" cy="3882877"/>
          </a:xfrm>
        </p:spPr>
        <p:txBody>
          <a:bodyPr>
            <a:normAutofit/>
          </a:bodyPr>
          <a:lstStyle>
            <a:lvl1pPr marL="0" indent="0" algn="l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FontTx/>
              <a:buNone/>
              <a:defRPr sz="2000">
                <a:solidFill>
                  <a:schemeClr val="tx1"/>
                </a:solidFill>
              </a:defRPr>
            </a:lvl1pPr>
            <a:lvl2pPr marL="390525" indent="0" algn="l">
              <a:lnSpc>
                <a:spcPct val="130000"/>
              </a:lnSpc>
              <a:spcBef>
                <a:spcPct val="84000"/>
              </a:spcBef>
              <a:spcAft>
                <a:spcPts val="0"/>
              </a:spcAft>
              <a:buFontTx/>
              <a:buNone/>
              <a:defRPr sz="1670">
                <a:solidFill>
                  <a:schemeClr val="tx1"/>
                </a:solidFill>
              </a:defRPr>
            </a:lvl2pPr>
            <a:lvl3pPr marL="762635" indent="0">
              <a:lnSpc>
                <a:spcPct val="130000"/>
              </a:lnSpc>
              <a:buFontTx/>
              <a:buNone/>
              <a:defRPr sz="1500"/>
            </a:lvl3pPr>
            <a:lvl4pPr marL="1143635" indent="0">
              <a:lnSpc>
                <a:spcPct val="130000"/>
              </a:lnSpc>
              <a:buFontTx/>
              <a:buNone/>
              <a:defRPr sz="1500"/>
            </a:lvl4pPr>
            <a:lvl5pPr marL="1525270" indent="0">
              <a:lnSpc>
                <a:spcPct val="130000"/>
              </a:lnSpc>
              <a:buFontTx/>
              <a:buNone/>
              <a:defRPr sz="15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2819C-2719-47CD-BB00-69E3787EF207}" type="datetimeFigureOut">
              <a:rPr lang="zh-CN" altLang="en-US" smtClean="0"/>
              <a:t>2017/8/19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05EA1-3363-4142-8AB6-CAF5B751B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857606" y="2057054"/>
            <a:ext cx="5432416" cy="813813"/>
          </a:xfrm>
          <a:ln w="3175" cap="flat" cmpd="sng">
            <a:noFill/>
            <a:bevel/>
          </a:ln>
        </p:spPr>
        <p:txBody>
          <a:bodyPr lIns="0" tIns="72000" rIns="0" bIns="36000" anchor="ctr" anchorCtr="0">
            <a:normAutofit/>
          </a:bodyPr>
          <a:lstStyle>
            <a:lvl1pPr algn="ctr">
              <a:defRPr sz="2000" b="0">
                <a:solidFill>
                  <a:schemeClr val="tx1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7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857606" y="2987983"/>
            <a:ext cx="5432416" cy="387387"/>
          </a:xfrm>
          <a:noFill/>
        </p:spPr>
        <p:txBody>
          <a:bodyPr lIns="0" rIns="90000">
            <a:normAutofit/>
          </a:bodyPr>
          <a:lstStyle>
            <a:lvl1pPr marL="0" indent="0" algn="ctr">
              <a:buNone/>
              <a:defRPr sz="1500" baseline="0">
                <a:solidFill>
                  <a:schemeClr val="tx1"/>
                </a:solidFill>
                <a:effectLst/>
                <a:latin typeface="+mj-lt"/>
                <a:ea typeface="+mj-ea"/>
              </a:defRPr>
            </a:lvl1pPr>
            <a:lvl2pPr marL="381000" indent="0" algn="ctr">
              <a:buNone/>
              <a:defRPr sz="1670"/>
            </a:lvl2pPr>
            <a:lvl3pPr marL="762635" indent="0" algn="ctr">
              <a:buNone/>
              <a:defRPr sz="1500"/>
            </a:lvl3pPr>
            <a:lvl4pPr marL="1143635" indent="0" algn="ctr">
              <a:buNone/>
              <a:defRPr sz="1335"/>
            </a:lvl4pPr>
            <a:lvl5pPr marL="1525270" indent="0" algn="ctr">
              <a:buNone/>
              <a:defRPr sz="1335"/>
            </a:lvl5pPr>
            <a:lvl6pPr marL="1906270" indent="0" algn="ctr">
              <a:buNone/>
              <a:defRPr sz="1335"/>
            </a:lvl6pPr>
            <a:lvl7pPr marL="2288540" indent="0" algn="ctr">
              <a:buNone/>
              <a:defRPr sz="1335"/>
            </a:lvl7pPr>
            <a:lvl8pPr marL="2670175" indent="0" algn="ctr">
              <a:buNone/>
              <a:defRPr sz="1335"/>
            </a:lvl8pPr>
            <a:lvl9pPr marL="3051175" indent="0" algn="ctr">
              <a:buNone/>
              <a:defRPr sz="1335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857606" y="2057054"/>
            <a:ext cx="5432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857606" y="2904767"/>
            <a:ext cx="5432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2819C-2719-47CD-BB00-69E3787EF207}" type="datetimeFigureOut">
              <a:rPr lang="zh-CN" altLang="en-US" smtClean="0"/>
              <a:t>2017/8/19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05EA1-3363-4142-8AB6-CAF5B751B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79602" y="186186"/>
            <a:ext cx="7984824" cy="384384"/>
          </a:xfrm>
        </p:spPr>
        <p:txBody>
          <a:bodyPr anchor="t" anchorCtr="0">
            <a:normAutofit/>
          </a:bodyPr>
          <a:lstStyle>
            <a:lvl1pPr algn="ctr">
              <a:defRPr sz="2000" b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579602" y="969969"/>
            <a:ext cx="7984824" cy="1869710"/>
          </a:xfrm>
        </p:spPr>
        <p:txBody>
          <a:bodyPr>
            <a:normAutofit/>
          </a:bodyPr>
          <a:lstStyle>
            <a:lvl1pPr marL="0" indent="0" algn="l">
              <a:spcBef>
                <a:spcPts val="500"/>
              </a:spcBef>
              <a:spcAft>
                <a:spcPts val="600"/>
              </a:spcAft>
              <a:buFontTx/>
              <a:buNone/>
              <a:defRPr sz="2000">
                <a:solidFill>
                  <a:schemeClr val="tx1"/>
                </a:solidFill>
              </a:defRPr>
            </a:lvl1pPr>
            <a:lvl2pPr marL="390525" indent="0" algn="l">
              <a:spcBef>
                <a:spcPts val="500"/>
              </a:spcBef>
              <a:spcAft>
                <a:spcPts val="600"/>
              </a:spcAft>
              <a:buFontTx/>
              <a:buNone/>
              <a:defRPr sz="1670">
                <a:solidFill>
                  <a:schemeClr val="tx1"/>
                </a:solidFill>
              </a:defRPr>
            </a:lvl2pPr>
            <a:lvl3pPr marL="762635" indent="0">
              <a:buFontTx/>
              <a:buNone/>
              <a:defRPr sz="1500"/>
            </a:lvl3pPr>
            <a:lvl4pPr marL="1143635" indent="0">
              <a:buFontTx/>
              <a:buNone/>
              <a:defRPr sz="1500"/>
            </a:lvl4pPr>
            <a:lvl5pPr marL="1525270" indent="0">
              <a:buFontTx/>
              <a:buNone/>
              <a:defRPr sz="15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579602" y="2990518"/>
            <a:ext cx="7984824" cy="1869710"/>
          </a:xfrm>
        </p:spPr>
        <p:txBody>
          <a:bodyPr>
            <a:normAutofit/>
          </a:bodyPr>
          <a:lstStyle>
            <a:lvl1pPr marL="0" indent="0" algn="l">
              <a:spcBef>
                <a:spcPts val="500"/>
              </a:spcBef>
              <a:spcAft>
                <a:spcPts val="600"/>
              </a:spcAft>
              <a:buFontTx/>
              <a:buNone/>
              <a:defRPr sz="2000">
                <a:solidFill>
                  <a:schemeClr val="tx1"/>
                </a:solidFill>
              </a:defRPr>
            </a:lvl1pPr>
            <a:lvl2pPr marL="390525" indent="0" algn="l">
              <a:spcBef>
                <a:spcPts val="500"/>
              </a:spcBef>
              <a:spcAft>
                <a:spcPts val="600"/>
              </a:spcAft>
              <a:buFontTx/>
              <a:buNone/>
              <a:defRPr sz="1670">
                <a:solidFill>
                  <a:schemeClr val="tx1"/>
                </a:solidFill>
              </a:defRPr>
            </a:lvl2pPr>
            <a:lvl3pPr marL="762635" indent="0">
              <a:buFontTx/>
              <a:buNone/>
              <a:defRPr/>
            </a:lvl3pPr>
            <a:lvl4pPr marL="1143635" indent="0">
              <a:buFontTx/>
              <a:buNone/>
              <a:defRPr/>
            </a:lvl4pPr>
            <a:lvl5pPr marL="1525270" indent="0">
              <a:buFontTx/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2819C-2719-47CD-BB00-69E3787EF207}" type="datetimeFigureOut">
              <a:rPr lang="zh-CN" altLang="en-US" smtClean="0"/>
              <a:t>2017/8/19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05EA1-3363-4142-8AB6-CAF5B751B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204" y="98875"/>
            <a:ext cx="6984097" cy="59811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8" y="1148115"/>
            <a:ext cx="3868352" cy="687280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  <a:lvl2pPr marL="381000" indent="0">
              <a:buNone/>
              <a:defRPr sz="1670" b="1"/>
            </a:lvl2pPr>
            <a:lvl3pPr marL="762635" indent="0">
              <a:buNone/>
              <a:defRPr sz="1500" b="1"/>
            </a:lvl3pPr>
            <a:lvl4pPr marL="1143635" indent="0">
              <a:buNone/>
              <a:defRPr sz="1335" b="1"/>
            </a:lvl4pPr>
            <a:lvl5pPr marL="1525270" indent="0">
              <a:buNone/>
              <a:defRPr sz="1335" b="1"/>
            </a:lvl5pPr>
            <a:lvl6pPr marL="1906270" indent="0">
              <a:buNone/>
              <a:defRPr sz="1335" b="1"/>
            </a:lvl6pPr>
            <a:lvl7pPr marL="2288540" indent="0">
              <a:buNone/>
              <a:defRPr sz="1335" b="1"/>
            </a:lvl7pPr>
            <a:lvl8pPr marL="2670175" indent="0">
              <a:buNone/>
              <a:defRPr sz="1335" b="1"/>
            </a:lvl8pPr>
            <a:lvl9pPr marL="3051175" indent="0">
              <a:buNone/>
              <a:defRPr sz="13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8" y="1835394"/>
            <a:ext cx="3868352" cy="307355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98" y="1148115"/>
            <a:ext cx="3887403" cy="687280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  <a:lvl2pPr marL="381000" indent="0">
              <a:buNone/>
              <a:defRPr sz="1670" b="1"/>
            </a:lvl2pPr>
            <a:lvl3pPr marL="762635" indent="0">
              <a:buNone/>
              <a:defRPr sz="1500" b="1"/>
            </a:lvl3pPr>
            <a:lvl4pPr marL="1143635" indent="0">
              <a:buNone/>
              <a:defRPr sz="1335" b="1"/>
            </a:lvl4pPr>
            <a:lvl5pPr marL="1525270" indent="0">
              <a:buNone/>
              <a:defRPr sz="1335" b="1"/>
            </a:lvl5pPr>
            <a:lvl6pPr marL="1906270" indent="0">
              <a:buNone/>
              <a:defRPr sz="1335" b="1"/>
            </a:lvl6pPr>
            <a:lvl7pPr marL="2288540" indent="0">
              <a:buNone/>
              <a:defRPr sz="1335" b="1"/>
            </a:lvl7pPr>
            <a:lvl8pPr marL="2670175" indent="0">
              <a:buNone/>
              <a:defRPr sz="1335" b="1"/>
            </a:lvl8pPr>
            <a:lvl9pPr marL="3051175" indent="0">
              <a:buNone/>
              <a:defRPr sz="13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98" y="1835394"/>
            <a:ext cx="3887403" cy="307355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2819C-2719-47CD-BB00-69E3787EF207}" type="datetimeFigureOut">
              <a:rPr lang="zh-CN" altLang="en-US" smtClean="0"/>
              <a:t>2017/8/19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05EA1-3363-4142-8AB6-CAF5B751B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012956" y="1917498"/>
            <a:ext cx="5143515" cy="730980"/>
            <a:chOff x="2012950" y="2298700"/>
            <a:chExt cx="5143500" cy="876300"/>
          </a:xfrm>
        </p:grpSpPr>
        <p:sp>
          <p:nvSpPr>
            <p:cNvPr id="6" name="矩形 5"/>
            <p:cNvSpPr/>
            <p:nvPr userDrawn="1">
              <p:custDataLst>
                <p:tags r:id="rId1"/>
              </p:custDataLst>
            </p:nvPr>
          </p:nvSpPr>
          <p:spPr>
            <a:xfrm>
              <a:off x="2012950" y="2298700"/>
              <a:ext cx="876300" cy="876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50"/>
            </a:p>
          </p:txBody>
        </p:sp>
        <p:sp>
          <p:nvSpPr>
            <p:cNvPr id="7" name="矩形 6"/>
            <p:cNvSpPr/>
            <p:nvPr userDrawn="1">
              <p:custDataLst>
                <p:tags r:id="rId2"/>
              </p:custDataLst>
            </p:nvPr>
          </p:nvSpPr>
          <p:spPr>
            <a:xfrm>
              <a:off x="3079750" y="2298700"/>
              <a:ext cx="876300" cy="876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50"/>
            </a:p>
          </p:txBody>
        </p:sp>
        <p:sp>
          <p:nvSpPr>
            <p:cNvPr id="8" name="矩形 7"/>
            <p:cNvSpPr/>
            <p:nvPr userDrawn="1">
              <p:custDataLst>
                <p:tags r:id="rId3"/>
              </p:custDataLst>
            </p:nvPr>
          </p:nvSpPr>
          <p:spPr>
            <a:xfrm>
              <a:off x="4146550" y="2298700"/>
              <a:ext cx="876300" cy="876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50"/>
            </a:p>
          </p:txBody>
        </p:sp>
        <p:sp>
          <p:nvSpPr>
            <p:cNvPr id="9" name="矩形 8"/>
            <p:cNvSpPr/>
            <p:nvPr userDrawn="1">
              <p:custDataLst>
                <p:tags r:id="rId4"/>
              </p:custDataLst>
            </p:nvPr>
          </p:nvSpPr>
          <p:spPr>
            <a:xfrm>
              <a:off x="5213350" y="2298700"/>
              <a:ext cx="876300" cy="876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50"/>
            </a:p>
          </p:txBody>
        </p:sp>
        <p:sp>
          <p:nvSpPr>
            <p:cNvPr id="10" name="矩形 9"/>
            <p:cNvSpPr/>
            <p:nvPr userDrawn="1">
              <p:custDataLst>
                <p:tags r:id="rId5"/>
              </p:custDataLst>
            </p:nvPr>
          </p:nvSpPr>
          <p:spPr>
            <a:xfrm>
              <a:off x="6280150" y="2298700"/>
              <a:ext cx="876300" cy="876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5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9123" y="942858"/>
            <a:ext cx="5145781" cy="974640"/>
          </a:xfrm>
        </p:spPr>
        <p:txBody>
          <a:bodyPr>
            <a:noAutofit/>
          </a:bodyPr>
          <a:lstStyle>
            <a:lvl1pPr algn="ctr">
              <a:defRPr sz="5505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2" y="5302253"/>
            <a:ext cx="2057406" cy="304575"/>
          </a:xfrm>
          <a:prstGeom prst="rect">
            <a:avLst/>
          </a:prstGeom>
        </p:spPr>
        <p:txBody>
          <a:bodyPr/>
          <a:lstStyle/>
          <a:p>
            <a:fld id="{CC86FFC2-83EB-40C4-B79D-DF5BD8F8A3A9}" type="datetimeFigureOut">
              <a:rPr lang="zh-CN" altLang="en-US" smtClean="0"/>
              <a:t>2017/8/19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9" y="5302253"/>
            <a:ext cx="3086109" cy="3045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69" y="5302253"/>
            <a:ext cx="2057406" cy="304575"/>
          </a:xfrm>
          <a:prstGeom prst="rect">
            <a:avLst/>
          </a:prstGeom>
        </p:spPr>
        <p:txBody>
          <a:bodyPr/>
          <a:lstStyle/>
          <a:p>
            <a:fld id="{5851640C-2E9E-4E69-B8A7-2A81BCF42D2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2819C-2719-47CD-BB00-69E3787EF207}" type="datetimeFigureOut">
              <a:rPr lang="zh-CN" altLang="en-US" smtClean="0"/>
              <a:t>2017/8/19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05EA1-3363-4142-8AB6-CAF5B751B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3625211" y="4057051"/>
            <a:ext cx="4917615" cy="486486"/>
          </a:xfrm>
        </p:spPr>
        <p:txBody>
          <a:bodyPr anchor="ctr" anchorCtr="0">
            <a:normAutofit/>
          </a:bodyPr>
          <a:lstStyle>
            <a:lvl1pPr algn="r">
              <a:defRPr sz="167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 rot="20820000">
            <a:off x="1065603" y="609609"/>
            <a:ext cx="4680014" cy="3582577"/>
          </a:xfrm>
        </p:spPr>
        <p:txBody>
          <a:bodyPr anchor="ctr" anchorCtr="0"/>
          <a:lstStyle>
            <a:lvl1pPr marL="0" indent="0">
              <a:buNone/>
              <a:defRPr sz="2670"/>
            </a:lvl1pPr>
            <a:lvl2pPr marL="381000" indent="0">
              <a:buNone/>
              <a:defRPr sz="2335"/>
            </a:lvl2pPr>
            <a:lvl3pPr marL="762635" indent="0">
              <a:buNone/>
              <a:defRPr sz="2000"/>
            </a:lvl3pPr>
            <a:lvl4pPr marL="1143635" indent="0">
              <a:buNone/>
              <a:defRPr sz="1670"/>
            </a:lvl4pPr>
            <a:lvl5pPr marL="1525270" indent="0">
              <a:buNone/>
              <a:defRPr sz="1670"/>
            </a:lvl5pPr>
            <a:lvl6pPr marL="1906270" indent="0">
              <a:buNone/>
              <a:defRPr sz="1670"/>
            </a:lvl6pPr>
            <a:lvl7pPr marL="2288540" indent="0">
              <a:buNone/>
              <a:defRPr sz="1670"/>
            </a:lvl7pPr>
            <a:lvl8pPr marL="2670175" indent="0">
              <a:buNone/>
              <a:defRPr sz="1670"/>
            </a:lvl8pPr>
            <a:lvl9pPr marL="3051175" indent="0">
              <a:buNone/>
              <a:defRPr sz="167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4334413" y="4492486"/>
            <a:ext cx="4208413" cy="726726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1500"/>
            </a:lvl1pPr>
            <a:lvl2pPr marL="381000" indent="0">
              <a:buNone/>
              <a:defRPr sz="1170"/>
            </a:lvl2pPr>
            <a:lvl3pPr marL="762635" indent="0">
              <a:buNone/>
              <a:defRPr sz="1000"/>
            </a:lvl3pPr>
            <a:lvl4pPr marL="1143635" indent="0">
              <a:buNone/>
              <a:defRPr sz="835"/>
            </a:lvl4pPr>
            <a:lvl5pPr marL="1525270" indent="0">
              <a:buNone/>
              <a:defRPr sz="835"/>
            </a:lvl5pPr>
            <a:lvl6pPr marL="1906270" indent="0">
              <a:buNone/>
              <a:defRPr sz="835"/>
            </a:lvl6pPr>
            <a:lvl7pPr marL="2288540" indent="0">
              <a:buNone/>
              <a:defRPr sz="835"/>
            </a:lvl7pPr>
            <a:lvl8pPr marL="2670175" indent="0">
              <a:buNone/>
              <a:defRPr sz="835"/>
            </a:lvl8pPr>
            <a:lvl9pPr marL="3051175" indent="0">
              <a:buNone/>
              <a:defRPr sz="835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2819C-2719-47CD-BB00-69E3787EF207}" type="datetimeFigureOut">
              <a:rPr lang="zh-CN" altLang="en-US" smtClean="0"/>
              <a:t>2017/8/19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05EA1-3363-4142-8AB6-CAF5B751B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90" y="304575"/>
            <a:ext cx="886886" cy="48480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6" y="304575"/>
            <a:ext cx="5949970" cy="484803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2819C-2719-47CD-BB00-69E3787EF207}" type="datetimeFigureOut">
              <a:rPr lang="zh-CN" altLang="en-US" smtClean="0"/>
              <a:t>2017/8/19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05EA1-3363-4142-8AB6-CAF5B751B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2"/>
          <a:srcRect t="57182" r="57361"/>
          <a:stretch>
            <a:fillRect/>
          </a:stretch>
        </p:blipFill>
        <p:spPr>
          <a:xfrm>
            <a:off x="-1057" y="4126328"/>
            <a:ext cx="2523812" cy="15943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2"/>
          <a:srcRect l="55190" b="56333"/>
          <a:stretch>
            <a:fillRect/>
          </a:stretch>
        </p:blipFill>
        <p:spPr>
          <a:xfrm>
            <a:off x="6588734" y="-4128"/>
            <a:ext cx="2555294" cy="1566553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9099" y="135600"/>
            <a:ext cx="8292070" cy="5835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19100" y="856368"/>
            <a:ext cx="8292070" cy="43320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2" y="5302253"/>
            <a:ext cx="2057406" cy="3045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2819C-2719-47CD-BB00-69E3787EF207}" type="datetimeFigureOut">
              <a:rPr lang="zh-CN" altLang="en-US" smtClean="0"/>
              <a:t>2017/8/19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9" y="5302253"/>
            <a:ext cx="3086109" cy="3045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69" y="5302253"/>
            <a:ext cx="2057406" cy="3045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05EA1-3363-4142-8AB6-CAF5B751B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762635" rtl="0" eaLnBrk="1" latinLnBrk="0" hangingPunct="1">
        <a:lnSpc>
          <a:spcPct val="90000"/>
        </a:lnSpc>
        <a:spcBef>
          <a:spcPct val="0"/>
        </a:spcBef>
        <a:buNone/>
        <a:defRPr sz="2670" b="1" i="0" kern="1200" baseline="0">
          <a:solidFill>
            <a:schemeClr val="accent1">
              <a:lumMod val="75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97815" indent="-296545" algn="just" defTabSz="762635" rtl="0" eaLnBrk="1" latinLnBrk="0" hangingPunct="1">
        <a:lnSpc>
          <a:spcPct val="110000"/>
        </a:lnSpc>
        <a:spcBef>
          <a:spcPts val="1500"/>
        </a:spcBef>
        <a:spcAft>
          <a:spcPts val="0"/>
        </a:spcAft>
        <a:buClr>
          <a:schemeClr val="accent1">
            <a:lumMod val="75000"/>
          </a:schemeClr>
        </a:buClr>
        <a:buSzPct val="100000"/>
        <a:buFont typeface="Wingdings 2" panose="05020102010507070707" pitchFamily="18" charset="2"/>
        <a:buChar char=""/>
        <a:defRPr sz="2000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480060" indent="-190500" algn="just" defTabSz="762635" rtl="0" eaLnBrk="1" latinLnBrk="0" hangingPunct="1">
        <a:lnSpc>
          <a:spcPct val="130000"/>
        </a:lnSpc>
        <a:spcBef>
          <a:spcPct val="84000"/>
        </a:spcBef>
        <a:spcAft>
          <a:spcPts val="0"/>
        </a:spcAft>
        <a:buClr>
          <a:schemeClr val="tx1">
            <a:lumMod val="50000"/>
          </a:schemeClr>
        </a:buClr>
        <a:buFont typeface="Arial" panose="020B0604020202020204" pitchFamily="34" charset="0"/>
        <a:buChar char="•"/>
        <a:defRPr sz="167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953135" indent="-189230" algn="l" defTabSz="762635" rtl="0" eaLnBrk="1" latinLnBrk="0" hangingPunct="1">
        <a:lnSpc>
          <a:spcPct val="90000"/>
        </a:lnSpc>
        <a:spcBef>
          <a:spcPct val="84000"/>
        </a:spcBef>
        <a:buClr>
          <a:schemeClr val="tx1">
            <a:lumMod val="50000"/>
          </a:schemeClr>
        </a:buClr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334770" indent="-189230" algn="l" defTabSz="762635" rtl="0" eaLnBrk="1" latinLnBrk="0" hangingPunct="1">
        <a:lnSpc>
          <a:spcPct val="90000"/>
        </a:lnSpc>
        <a:spcBef>
          <a:spcPct val="84000"/>
        </a:spcBef>
        <a:buClr>
          <a:schemeClr val="tx1">
            <a:lumMod val="50000"/>
          </a:schemeClr>
        </a:buClr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4pPr>
      <a:lvl5pPr marL="1715770" indent="-189230" algn="l" defTabSz="762635" rtl="0" eaLnBrk="1" latinLnBrk="0" hangingPunct="1">
        <a:lnSpc>
          <a:spcPct val="90000"/>
        </a:lnSpc>
        <a:spcBef>
          <a:spcPct val="84000"/>
        </a:spcBef>
        <a:buClr>
          <a:schemeClr val="tx1">
            <a:lumMod val="50000"/>
          </a:schemeClr>
        </a:buClr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5pPr>
      <a:lvl6pPr marL="2098040" indent="-189230" algn="l" defTabSz="762635" rtl="0" eaLnBrk="1" latinLnBrk="0" hangingPunct="1">
        <a:lnSpc>
          <a:spcPct val="90000"/>
        </a:lnSpc>
        <a:spcBef>
          <a:spcPct val="84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9040" indent="-189230" algn="l" defTabSz="762635" rtl="0" eaLnBrk="1" latinLnBrk="0" hangingPunct="1">
        <a:lnSpc>
          <a:spcPct val="90000"/>
        </a:lnSpc>
        <a:spcBef>
          <a:spcPct val="84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60675" indent="-189230" algn="l" defTabSz="762635" rtl="0" eaLnBrk="1" latinLnBrk="0" hangingPunct="1">
        <a:lnSpc>
          <a:spcPct val="90000"/>
        </a:lnSpc>
        <a:spcBef>
          <a:spcPct val="84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41675" indent="-189230" algn="l" defTabSz="762635" rtl="0" eaLnBrk="1" latinLnBrk="0" hangingPunct="1">
        <a:lnSpc>
          <a:spcPct val="90000"/>
        </a:lnSpc>
        <a:spcBef>
          <a:spcPct val="84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2635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635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5270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6270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8540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70175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51175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3" descr="背景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1492"/>
            <a:ext cx="9143999" cy="5811480"/>
          </a:xfrm>
          <a:prstGeom prst="rect">
            <a:avLst/>
          </a:prstGeom>
        </p:spPr>
      </p:pic>
      <p:sp>
        <p:nvSpPr>
          <p:cNvPr id="10" name="文本框 4"/>
          <p:cNvSpPr txBox="1"/>
          <p:nvPr/>
        </p:nvSpPr>
        <p:spPr>
          <a:xfrm>
            <a:off x="1262745" y="1308907"/>
            <a:ext cx="65749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从曼彻斯特看第一次工业革命给英国带来的影响</a:t>
            </a:r>
            <a:endParaRPr lang="zh-CN" altLang="en-US" sz="44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中宋简" panose="02010609000101010101" charset="-122"/>
              <a:ea typeface="经典中宋简" panose="02010609000101010101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3124190" y="3001037"/>
            <a:ext cx="3004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制作人 李志玲</a:t>
            </a:r>
            <a:endParaRPr lang="zh-CN" altLang="en-US" sz="3200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95"/>
    </mc:Choice>
    <mc:Fallback xmlns="">
      <p:transition spd="slow" advTm="6295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0" y="1170305"/>
            <a:ext cx="8656320" cy="1516380"/>
          </a:xfrm>
          <a:prstGeom prst="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在曼彻斯特,“1794—1811年间19岁以下的财产犯罪人数占总犯罪人数的26%,到了 1820—1822年间这个数字则上升为48%”。</a:t>
            </a:r>
          </a:p>
          <a:p>
            <a:pPr algn="r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——Peter King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Crime and Law in England </a:t>
            </a:r>
          </a:p>
        </p:txBody>
      </p:sp>
      <p:sp>
        <p:nvSpPr>
          <p:cNvPr id="8" name="文本框 4"/>
          <p:cNvSpPr txBox="1"/>
          <p:nvPr/>
        </p:nvSpPr>
        <p:spPr>
          <a:xfrm>
            <a:off x="2589116" y="124787"/>
            <a:ext cx="3842645" cy="597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城市中的问题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54918" y="2923033"/>
            <a:ext cx="4557337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工业革命使贫富差距悬殊</a:t>
            </a:r>
          </a:p>
        </p:txBody>
      </p:sp>
      <p:sp>
        <p:nvSpPr>
          <p:cNvPr id="34" name="右箭头 33"/>
          <p:cNvSpPr/>
          <p:nvPr/>
        </p:nvSpPr>
        <p:spPr>
          <a:xfrm>
            <a:off x="978696" y="3056912"/>
            <a:ext cx="979170" cy="48577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695"/>
    </mc:Choice>
    <mc:Fallback xmlns="">
      <p:transition spd="slow" advTm="536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10082" y="1261132"/>
            <a:ext cx="4666175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rPr>
              <a:t>死亡的平均年龄表</a:t>
            </a:r>
          </a:p>
        </p:txBody>
      </p:sp>
      <p:graphicFrame>
        <p:nvGraphicFramePr>
          <p:cNvPr id="2" name="表格 1"/>
          <p:cNvGraphicFramePr/>
          <p:nvPr/>
        </p:nvGraphicFramePr>
        <p:xfrm>
          <a:off x="380365" y="1752600"/>
          <a:ext cx="8444865" cy="34404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10740"/>
                <a:gridCol w="2112010"/>
                <a:gridCol w="2111375"/>
                <a:gridCol w="2110740"/>
              </a:tblGrid>
              <a:tr h="465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城镇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士绅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/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专业人员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农民</a:t>
                      </a:r>
                      <a:r>
                        <a:rPr lang="en-US" altLang="zh-CN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/</a:t>
                      </a:r>
                      <a:r>
                        <a:rPr lang="zh-CN" altLang="en-US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商人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工人</a:t>
                      </a:r>
                      <a:r>
                        <a:rPr lang="en-US" altLang="zh-CN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/</a:t>
                      </a:r>
                      <a:r>
                        <a:rPr lang="zh-CN" altLang="en-US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技工</a:t>
                      </a:r>
                    </a:p>
                  </a:txBody>
                  <a:tcPr/>
                </a:tc>
              </a:tr>
              <a:tr h="495935">
                <a:tc gridSpan="4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农村地区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959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拉特兰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38</a:t>
                      </a:r>
                    </a:p>
                  </a:txBody>
                  <a:tcPr/>
                </a:tc>
              </a:tr>
              <a:tr h="4959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巴斯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25</a:t>
                      </a:r>
                    </a:p>
                  </a:txBody>
                  <a:tcPr/>
                </a:tc>
              </a:tr>
              <a:tr h="495300">
                <a:tc gridSpan="4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工业区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959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利兹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19</a:t>
                      </a:r>
                    </a:p>
                  </a:txBody>
                  <a:tcPr/>
                </a:tc>
              </a:tr>
              <a:tr h="4959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</a:rPr>
                        <a:t>曼彻斯特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</a:rPr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</a:rPr>
                        <a:t>17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148840" y="170180"/>
            <a:ext cx="6926580" cy="1041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rPr>
              <a:t>1843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rPr>
              <a:t>年，创办和主编医学杂志《柳叶刀》的医疗改革者托马斯·奥克利的统计结果，如下</a:t>
            </a:r>
          </a:p>
        </p:txBody>
      </p:sp>
      <p:sp>
        <p:nvSpPr>
          <p:cNvPr id="7" name="右箭头 6"/>
          <p:cNvSpPr/>
          <p:nvPr/>
        </p:nvSpPr>
        <p:spPr>
          <a:xfrm>
            <a:off x="1143161" y="5180352"/>
            <a:ext cx="979170" cy="48577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119053" y="5109973"/>
            <a:ext cx="4557337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工业革命带来环境污染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131"/>
    </mc:Choice>
    <mc:Fallback xmlns="">
      <p:transition spd="slow" advTm="541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 bldLvl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12641" y="188766"/>
            <a:ext cx="2057766" cy="52452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归纳总结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37908" y="200468"/>
            <a:ext cx="4801314" cy="572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第一次工业革命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给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英国带来的影响</a:t>
            </a:r>
          </a:p>
        </p:txBody>
      </p:sp>
      <p:sp>
        <p:nvSpPr>
          <p:cNvPr id="5" name="文本框 32"/>
          <p:cNvSpPr txBox="1"/>
          <p:nvPr/>
        </p:nvSpPr>
        <p:spPr>
          <a:xfrm>
            <a:off x="-12579" y="945250"/>
            <a:ext cx="3848100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、大大提高社会生产力</a:t>
            </a:r>
          </a:p>
        </p:txBody>
      </p:sp>
      <p:sp>
        <p:nvSpPr>
          <p:cNvPr id="6" name="文本框 4"/>
          <p:cNvSpPr txBox="1"/>
          <p:nvPr/>
        </p:nvSpPr>
        <p:spPr>
          <a:xfrm>
            <a:off x="1391" y="1446265"/>
            <a:ext cx="7905750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、生产组织形式</a:t>
            </a:r>
            <a:r>
              <a:rPr lang="en-US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工厂（工厂制）出现</a:t>
            </a:r>
          </a:p>
        </p:txBody>
      </p:sp>
      <p:sp>
        <p:nvSpPr>
          <p:cNvPr id="7" name="文本框 5"/>
          <p:cNvSpPr txBox="1"/>
          <p:nvPr/>
        </p:nvSpPr>
        <p:spPr>
          <a:xfrm>
            <a:off x="1391" y="2324762"/>
            <a:ext cx="741553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、生活方式：推动了城市化浪潮</a:t>
            </a:r>
          </a:p>
        </p:txBody>
      </p:sp>
      <p:sp>
        <p:nvSpPr>
          <p:cNvPr id="8" name="文本框 9"/>
          <p:cNvSpPr txBox="1"/>
          <p:nvPr/>
        </p:nvSpPr>
        <p:spPr>
          <a:xfrm>
            <a:off x="-23374" y="1902705"/>
            <a:ext cx="799274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400" b="1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b="1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经济结构</a:t>
            </a:r>
            <a:r>
              <a:rPr lang="zh-CN" altLang="en-US" sz="2400" b="1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z="2400" b="1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农业比重相对减少，工业发挥了重要作用</a:t>
            </a:r>
            <a:endParaRPr lang="zh-CN" altLang="en-US" sz="2400" b="1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-29808" y="2758897"/>
            <a:ext cx="7999095" cy="5724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、工业无产阶级和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工业资产阶级成为社会的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两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大对立阶级</a:t>
            </a:r>
            <a:endParaRPr lang="zh-CN" altLang="en-US" sz="2400" b="1" dirty="0" smtClean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13"/>
          <p:cNvSpPr txBox="1"/>
          <p:nvPr/>
        </p:nvSpPr>
        <p:spPr>
          <a:xfrm>
            <a:off x="-34780" y="3641773"/>
            <a:ext cx="8731885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7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、经济思想：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自由主义经济思想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的传播</a:t>
            </a:r>
          </a:p>
        </p:txBody>
      </p:sp>
      <p:sp>
        <p:nvSpPr>
          <p:cNvPr id="11" name="文本框 19"/>
          <p:cNvSpPr txBox="1"/>
          <p:nvPr/>
        </p:nvSpPr>
        <p:spPr>
          <a:xfrm>
            <a:off x="-63954" y="4092755"/>
            <a:ext cx="3094355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8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、贫富差距悬殊</a:t>
            </a:r>
          </a:p>
        </p:txBody>
      </p:sp>
      <p:sp>
        <p:nvSpPr>
          <p:cNvPr id="12" name="文本框 20"/>
          <p:cNvSpPr txBox="1"/>
          <p:nvPr/>
        </p:nvSpPr>
        <p:spPr>
          <a:xfrm>
            <a:off x="-62049" y="4556940"/>
            <a:ext cx="3094355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、环境污染问题</a:t>
            </a:r>
          </a:p>
        </p:txBody>
      </p:sp>
      <p:sp>
        <p:nvSpPr>
          <p:cNvPr id="13" name="文本框 2"/>
          <p:cNvSpPr txBox="1"/>
          <p:nvPr/>
        </p:nvSpPr>
        <p:spPr>
          <a:xfrm>
            <a:off x="-38285" y="3186759"/>
            <a:ext cx="7972425" cy="5664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defTabSz="762635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、经济实力增强的工业资产阶级要求获得更多的政治权利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25149" y="1171347"/>
            <a:ext cx="363984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工业文明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171"/>
    </mc:Choice>
    <mc:Fallback xmlns="">
      <p:transition spd="slow" advTm="241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音频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4894263"/>
            <a:ext cx="609600" cy="609600"/>
          </a:xfrm>
          <a:prstGeom prst="rect">
            <a:avLst/>
          </a:prstGeom>
        </p:spPr>
      </p:pic>
      <p:pic>
        <p:nvPicPr>
          <p:cNvPr id="5" name="内容占位符 3" descr="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7197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4"/>
    </mc:Choice>
    <mc:Fallback xmlns="">
      <p:transition spd="slow" advTm="7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2056" y="895908"/>
            <a:ext cx="7403977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1780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年后成为英国</a:t>
            </a:r>
            <a:r>
              <a:rPr lang="zh-CN" altLang="en-US" sz="40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的棉纺业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之都</a:t>
            </a:r>
          </a:p>
        </p:txBody>
      </p:sp>
      <p:pic>
        <p:nvPicPr>
          <p:cNvPr id="6" name="图片 5" descr="2ZP]51SGFE%{X2THXU(YGK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007" y="2670811"/>
            <a:ext cx="5346065" cy="2658745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1269507" y="1678264"/>
            <a:ext cx="681805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1841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年成为英国</a:t>
            </a:r>
            <a:r>
              <a:rPr lang="zh-CN" altLang="en-US" sz="40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的第二大城市</a:t>
            </a:r>
            <a:endParaRPr lang="zh-CN" altLang="en-US" sz="4000" b="1" dirty="0" smtClean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363360" y="108124"/>
            <a:ext cx="2324251" cy="707886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5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曼彻斯特</a:t>
            </a:r>
            <a:endParaRPr lang="zh-CN" altLang="en-US" sz="4000" b="1" dirty="0" smtClean="0">
              <a:solidFill>
                <a:schemeClr val="tx1">
                  <a:lumMod val="50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44"/>
    </mc:Choice>
    <mc:Fallback xmlns="">
      <p:transition spd="slow" advTm="6444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35045" y="94811"/>
            <a:ext cx="5150134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有人说</a:t>
            </a: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蒸汽机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是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工业城市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之母</a:t>
            </a: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</a:p>
        </p:txBody>
      </p:sp>
      <p:pic>
        <p:nvPicPr>
          <p:cNvPr id="4" name="图片 3" descr="U0NMH244VDO9YCJMR]4K2VJ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20" y="-16505"/>
            <a:ext cx="3488029" cy="2690727"/>
          </a:xfrm>
          <a:prstGeom prst="rect">
            <a:avLst/>
          </a:prstGeom>
        </p:spPr>
      </p:pic>
      <p:pic>
        <p:nvPicPr>
          <p:cNvPr id="5" name="图片 4" descr="2{`{`V6()9DCI@CJ]%T2HR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27" y="2674222"/>
            <a:ext cx="3452882" cy="304554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536017" y="3341030"/>
            <a:ext cx="4189095" cy="1041400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18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世纪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80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年代，第一家蒸汽动力棉纺厂在曼彻斯特建立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535045" y="4462463"/>
            <a:ext cx="5393055" cy="1041400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18</a:t>
            </a:r>
            <a:r>
              <a:rPr lang="en-US" sz="24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30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年，曼彻斯特的棉织厂已达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99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家，产量占据英国棉纺织工业的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50%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756914" y="845208"/>
            <a:ext cx="265687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新的生产组织形式</a:t>
            </a:r>
            <a:r>
              <a:rPr lang="en-US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工厂制出现</a:t>
            </a:r>
          </a:p>
        </p:txBody>
      </p:sp>
      <p:sp>
        <p:nvSpPr>
          <p:cNvPr id="17" name="文本框 32"/>
          <p:cNvSpPr txBox="1"/>
          <p:nvPr/>
        </p:nvSpPr>
        <p:spPr>
          <a:xfrm>
            <a:off x="3535045" y="1069351"/>
            <a:ext cx="1514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机器生产</a:t>
            </a:r>
          </a:p>
        </p:txBody>
      </p:sp>
      <p:sp>
        <p:nvSpPr>
          <p:cNvPr id="18" name="右箭头 17"/>
          <p:cNvSpPr/>
          <p:nvPr/>
        </p:nvSpPr>
        <p:spPr>
          <a:xfrm>
            <a:off x="4876146" y="1128618"/>
            <a:ext cx="979170" cy="48577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 rot="5400000">
            <a:off x="6113572" y="1853400"/>
            <a:ext cx="707903" cy="48577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" y="378709"/>
            <a:ext cx="3488028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467523" y="1760907"/>
            <a:ext cx="1800493" cy="4524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蒸汽机广泛应用</a:t>
            </a:r>
          </a:p>
        </p:txBody>
      </p:sp>
      <p:sp>
        <p:nvSpPr>
          <p:cNvPr id="22" name="文本框 32"/>
          <p:cNvSpPr txBox="1"/>
          <p:nvPr/>
        </p:nvSpPr>
        <p:spPr>
          <a:xfrm>
            <a:off x="5855314" y="2318440"/>
            <a:ext cx="265836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工厂集中，工业城市逐渐形成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110"/>
    </mc:Choice>
    <mc:Fallback xmlns="">
      <p:transition spd="slow" advTm="901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 bldLvl="0" animBg="1"/>
      <p:bldP spid="31" grpId="0" bldLvl="0" animBg="1"/>
      <p:bldP spid="33" grpId="0"/>
      <p:bldP spid="17" grpId="0"/>
      <p:bldP spid="18" grpId="0" bldLvl="0" animBg="1"/>
      <p:bldP spid="19" grpId="0" bldLvl="0" animBg="1"/>
      <p:bldP spid="13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21157" y="152422"/>
            <a:ext cx="466617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城市中的人口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0718" y="749637"/>
            <a:ext cx="8487052" cy="2012859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曼彻斯特在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世纪后半期，只有</a:t>
            </a:r>
            <a:r>
              <a:rPr lang="en-US" altLang="zh-CN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2000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……1801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年，曼彻斯特已经发展到</a:t>
            </a:r>
            <a:r>
              <a:rPr lang="en-US" altLang="zh-CN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9.5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万人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1841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年时是</a:t>
            </a:r>
            <a:r>
              <a:rPr lang="en-US" altLang="zh-CN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31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万人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，成为当时英国第二大城市。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Sweet, R.P., 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The English Town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1680 -1840</a:t>
            </a:r>
            <a:endParaRPr lang="zh-CN" altLang="en-US" sz="2400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70407" y="4977765"/>
            <a:ext cx="5544185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生活方式：工业革命推动了城市化浪潮</a:t>
            </a:r>
          </a:p>
        </p:txBody>
      </p:sp>
      <p:sp>
        <p:nvSpPr>
          <p:cNvPr id="34" name="右箭头 33"/>
          <p:cNvSpPr/>
          <p:nvPr/>
        </p:nvSpPr>
        <p:spPr>
          <a:xfrm>
            <a:off x="1126467" y="5018088"/>
            <a:ext cx="979170" cy="48577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"/>
          <p:cNvSpPr txBox="1"/>
          <p:nvPr/>
        </p:nvSpPr>
        <p:spPr>
          <a:xfrm>
            <a:off x="310718" y="2902903"/>
            <a:ext cx="8487052" cy="1532727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在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1801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年，英国城市人口仅占全国人口的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32%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，到了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1851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年，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万居民以上的城市的总人口就占全国人口一半了。</a:t>
            </a:r>
          </a:p>
          <a:p>
            <a:pPr algn="r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马克思恩格斯全集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806"/>
    </mc:Choice>
    <mc:Fallback xmlns="">
      <p:transition spd="slow" advTm="448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/>
      <p:bldP spid="34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右箭头 33"/>
          <p:cNvSpPr/>
          <p:nvPr/>
        </p:nvSpPr>
        <p:spPr>
          <a:xfrm>
            <a:off x="538006" y="4382157"/>
            <a:ext cx="979170" cy="48577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49477" y="154962"/>
            <a:ext cx="4666175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5959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城市人的职业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3190" y="1024890"/>
            <a:ext cx="8852535" cy="1041400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1760</a:t>
            </a:r>
            <a:r>
              <a:rPr lang="zh-CN" altLang="en-US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年前，城市居民有的还从事农业，有的虽是手工业工人，但在自己家里劳动</a:t>
            </a:r>
            <a:r>
              <a:rPr lang="en-US" altLang="zh-CN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一般还租几英亩地，把农活作为一种副业。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2555" y="2322830"/>
            <a:ext cx="8879205" cy="1532727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工业革命后，工人阶级占居民的四分之三左右</a:t>
            </a:r>
            <a:r>
              <a:rPr lang="en-US" altLang="zh-CN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工业家、金融家、靠年金或红利过活者、房地产主等，约占居民的四分之一左右。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631315" y="4308475"/>
            <a:ext cx="6749415" cy="1041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经济结构：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农业比重相对减少，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工业（轻工业为主）发挥了重要作用</a:t>
            </a:r>
            <a:endParaRPr lang="zh-CN" altLang="en-US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799643" y="1024890"/>
            <a:ext cx="1544714" cy="5207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940640" y="1545590"/>
            <a:ext cx="2777231" cy="5207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972323" y="2322830"/>
            <a:ext cx="1544714" cy="5207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773786" y="2351818"/>
            <a:ext cx="1420303" cy="5207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12751" y="3429770"/>
            <a:ext cx="5724644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595959">
                    <a:lumMod val="50000"/>
                  </a:srgbClr>
                </a:solidFill>
                <a:ea typeface="微软雅黑" panose="020B0503020204020204" pitchFamily="34" charset="-122"/>
              </a:rPr>
              <a:t>——</a:t>
            </a:r>
            <a:r>
              <a:rPr lang="zh-CN" altLang="en-US" b="1" dirty="0" smtClean="0">
                <a:solidFill>
                  <a:srgbClr val="595959">
                    <a:lumMod val="50000"/>
                  </a:srgbClr>
                </a:solidFill>
                <a:ea typeface="微软雅黑" panose="020B0503020204020204" pitchFamily="34" charset="-122"/>
              </a:rPr>
              <a:t>材料来源庄解忧</a:t>
            </a:r>
            <a:r>
              <a:rPr lang="en-US" altLang="zh-CN" b="1" dirty="0" smtClean="0">
                <a:solidFill>
                  <a:srgbClr val="595959">
                    <a:lumMod val="50000"/>
                  </a:srgbClr>
                </a:solidFill>
                <a:ea typeface="微软雅黑" panose="020B0503020204020204" pitchFamily="34" charset="-122"/>
              </a:rPr>
              <a:t>《</a:t>
            </a:r>
            <a:r>
              <a:rPr lang="zh-CN" altLang="en-US" b="1" dirty="0" smtClean="0">
                <a:solidFill>
                  <a:srgbClr val="595959">
                    <a:lumMod val="50000"/>
                  </a:srgbClr>
                </a:solidFill>
                <a:ea typeface="微软雅黑" panose="020B0503020204020204" pitchFamily="34" charset="-122"/>
              </a:rPr>
              <a:t>英国工业革命时期城市的发展</a:t>
            </a:r>
            <a:r>
              <a:rPr lang="en-US" altLang="zh-CN" b="1" dirty="0" smtClean="0">
                <a:solidFill>
                  <a:srgbClr val="595959">
                    <a:lumMod val="50000"/>
                  </a:srgbClr>
                </a:solidFill>
                <a:ea typeface="微软雅黑" panose="020B0503020204020204" pitchFamily="34" charset="-122"/>
              </a:rPr>
              <a:t>》</a:t>
            </a:r>
            <a:endParaRPr lang="zh-CN" altLang="en-US" b="1" dirty="0" smtClean="0">
              <a:solidFill>
                <a:srgbClr val="595959">
                  <a:lumMod val="50000"/>
                </a:srgbClr>
              </a:solidFill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339"/>
    </mc:Choice>
    <mc:Fallback xmlns="">
      <p:transition spd="slow" advTm="97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6" grpId="0" bldLvl="0" animBg="1"/>
      <p:bldP spid="8" grpId="0" bldLvl="0" animBg="1"/>
      <p:bldP spid="10" grpId="0"/>
      <p:bldP spid="15" grpId="0" animBg="1"/>
      <p:bldP spid="17" grpId="0" animBg="1"/>
      <p:bldP spid="18" grpId="0" animBg="1"/>
      <p:bldP spid="19" grpId="0" animBg="1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9427" y="1351034"/>
            <a:ext cx="4008047" cy="30175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曼彻斯特人民历史博物馆中一块展牌上写着：“秘密社团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：在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 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 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世纪早期，有技能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的男工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组建社团以改善劳动条件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这些社团是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非法的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，只能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秘密聚会。所以，嘘！不要告诉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任何人。”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0409" y="713295"/>
            <a:ext cx="757110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工业无产阶级和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工业资产阶级成为社会的两</a:t>
            </a:r>
            <a:r>
              <a:rPr lang="zh-CN" altLang="en-US" sz="2400" b="1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大阶级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6727" y="4416136"/>
            <a:ext cx="38404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秘密社团由哪个阶级组成？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52867" y="5045421"/>
            <a:ext cx="20116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工业无产阶级</a:t>
            </a:r>
          </a:p>
        </p:txBody>
      </p:sp>
      <p:sp>
        <p:nvSpPr>
          <p:cNvPr id="10" name="文本框 2"/>
          <p:cNvSpPr txBox="1"/>
          <p:nvPr/>
        </p:nvSpPr>
        <p:spPr>
          <a:xfrm>
            <a:off x="2203450" y="154962"/>
            <a:ext cx="4666175" cy="597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5959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城市中的主要阶级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081"/>
    </mc:Choice>
    <mc:Fallback xmlns="">
      <p:transition spd="slow" advTm="750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9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9427" y="1200108"/>
            <a:ext cx="4008047" cy="30175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曼彻斯特人民历史博物馆中一块展牌上写着：“秘密社团</a:t>
            </a:r>
            <a:r>
              <a:rPr lang="zh-CN" altLang="en-US" sz="2400" b="1" dirty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：在</a:t>
            </a:r>
            <a:r>
              <a:rPr lang="en-US" altLang="zh-CN" sz="2400" b="1" dirty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 </a:t>
            </a:r>
            <a:r>
              <a:rPr lang="zh-CN" altLang="en-US" sz="2400" b="1" dirty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400" b="1" dirty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 </a:t>
            </a:r>
            <a:r>
              <a:rPr lang="zh-CN" altLang="en-US" sz="2400" b="1" dirty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世纪早期，有技能</a:t>
            </a:r>
            <a:r>
              <a:rPr lang="zh-CN" altLang="en-US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的男工</a:t>
            </a:r>
            <a:r>
              <a:rPr lang="zh-CN" altLang="en-US" sz="2400" b="1" dirty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组建社团以改善劳动条件</a:t>
            </a:r>
            <a:r>
              <a:rPr lang="zh-CN" altLang="en-US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</a:t>
            </a:r>
            <a:r>
              <a:rPr lang="zh-CN" altLang="en-US" sz="2400" b="1" dirty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这些社团是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非法的</a:t>
            </a:r>
            <a:r>
              <a:rPr lang="zh-CN" altLang="en-US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，只能</a:t>
            </a:r>
            <a:r>
              <a:rPr lang="zh-CN" altLang="en-US" sz="2400" b="1" dirty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秘密聚会。所以，嘘！不要告诉</a:t>
            </a:r>
            <a:r>
              <a:rPr lang="zh-CN" altLang="en-US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任何人。”</a:t>
            </a:r>
            <a:endParaRPr lang="zh-CN" altLang="en-US" sz="2400" b="1" dirty="0">
              <a:solidFill>
                <a:srgbClr val="595959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3110" y="518891"/>
            <a:ext cx="7947025" cy="725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595959"/>
                </a:solidFill>
                <a:ea typeface="微软雅黑" panose="020B0503020204020204" pitchFamily="34" charset="-122"/>
                <a:sym typeface="+mn-ea"/>
              </a:rPr>
              <a:t>工业无产阶级和</a:t>
            </a:r>
            <a:r>
              <a:rPr lang="zh-CN" altLang="en-US" sz="2400" b="1" dirty="0">
                <a:solidFill>
                  <a:srgbClr val="595959"/>
                </a:solidFill>
                <a:ea typeface="微软雅黑" panose="020B0503020204020204" pitchFamily="34" charset="-122"/>
                <a:sym typeface="+mn-ea"/>
              </a:rPr>
              <a:t>工业资产阶级成为社会的</a:t>
            </a: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两</a:t>
            </a:r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大</a:t>
            </a:r>
            <a:r>
              <a:rPr lang="zh-CN" altLang="en-US" sz="3200" b="1" dirty="0" smtClean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对立</a:t>
            </a:r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阶级</a:t>
            </a:r>
            <a:endParaRPr lang="zh-CN" altLang="en-US" sz="2400" b="1" dirty="0" smtClean="0">
              <a:solidFill>
                <a:srgbClr val="C00000"/>
              </a:solidFill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6727" y="4416136"/>
            <a:ext cx="38404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595959">
                    <a:lumMod val="50000"/>
                  </a:srgbClr>
                </a:solidFill>
                <a:ea typeface="微软雅黑" panose="020B0503020204020204" pitchFamily="34" charset="-122"/>
              </a:rPr>
              <a:t>秘密社团由哪个阶级组成？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52867" y="5045421"/>
            <a:ext cx="20116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工业无产阶级</a:t>
            </a:r>
          </a:p>
        </p:txBody>
      </p:sp>
      <p:sp>
        <p:nvSpPr>
          <p:cNvPr id="7" name="矩形 6"/>
          <p:cNvSpPr/>
          <p:nvPr/>
        </p:nvSpPr>
        <p:spPr>
          <a:xfrm>
            <a:off x="4482465" y="1199610"/>
            <a:ext cx="4546600" cy="82296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在1832年之前</a:t>
            </a:r>
            <a:r>
              <a:rPr sz="2400" b="1" dirty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,兰开郡仅4位议员与纺织业利益有关联</a:t>
            </a:r>
            <a:endParaRPr lang="zh-CN" altLang="en-US" sz="2400" b="1" dirty="0">
              <a:solidFill>
                <a:srgbClr val="595959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69765" y="2092660"/>
            <a:ext cx="4550410" cy="2252924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1832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年后</a:t>
            </a:r>
            <a:r>
              <a:rPr lang="zh-CN" altLang="en-US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兰开郡在1832-18</a:t>
            </a:r>
            <a:r>
              <a:rPr lang="en-US" altLang="zh-CN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59</a:t>
            </a:r>
            <a:r>
              <a:rPr lang="zh-CN" altLang="en-US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年期间选出的议员大约有31人是棉纺织业主,</a:t>
            </a:r>
            <a:r>
              <a:rPr lang="en-US" altLang="zh-CN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29</a:t>
            </a:r>
            <a:r>
              <a:rPr lang="zh-CN" altLang="en-US" sz="2400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位是土地贵族。</a:t>
            </a:r>
            <a:endParaRPr lang="en-US" altLang="zh-CN" sz="2400" b="1" dirty="0" smtClean="0">
              <a:solidFill>
                <a:srgbClr val="595959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材料来源韩克秀</a:t>
            </a:r>
            <a:r>
              <a:rPr lang="en-US" altLang="zh-CN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英格兰棉纺织业的起源于发展研究（</a:t>
            </a:r>
            <a:r>
              <a:rPr lang="en-US" altLang="zh-CN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1740</a:t>
            </a:r>
            <a:r>
              <a:rPr lang="zh-CN" altLang="en-US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—1840</a:t>
            </a:r>
            <a:r>
              <a:rPr lang="zh-CN" altLang="en-US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年）</a:t>
            </a:r>
            <a:r>
              <a:rPr lang="en-US" altLang="zh-CN" b="1" dirty="0" smtClean="0">
                <a:solidFill>
                  <a:srgbClr val="59595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b="1" dirty="0" smtClean="0">
              <a:solidFill>
                <a:srgbClr val="595959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17414" y="4570441"/>
            <a:ext cx="4417695" cy="1041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ea typeface="微软雅黑" panose="020B0503020204020204" pitchFamily="34" charset="-122"/>
                <a:sym typeface="+mn-ea"/>
              </a:rPr>
              <a:t>经济实力增强的工业资产阶级要求获得更多的政治权利</a:t>
            </a:r>
          </a:p>
        </p:txBody>
      </p:sp>
      <p:sp>
        <p:nvSpPr>
          <p:cNvPr id="11" name="右箭头 10"/>
          <p:cNvSpPr/>
          <p:nvPr/>
        </p:nvSpPr>
        <p:spPr>
          <a:xfrm rot="5400000">
            <a:off x="6453082" y="4266435"/>
            <a:ext cx="296022" cy="48577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2649477" y="154962"/>
            <a:ext cx="4666175" cy="597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5959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城市中的主要阶级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092"/>
    </mc:Choice>
    <mc:Fallback xmlns="">
      <p:transition spd="slow" advTm="660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7"/>
          <p:cNvSpPr txBox="1"/>
          <p:nvPr/>
        </p:nvSpPr>
        <p:spPr>
          <a:xfrm>
            <a:off x="3339050" y="4626599"/>
            <a:ext cx="3570208" cy="572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自由主义经济思想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的传播</a:t>
            </a:r>
          </a:p>
        </p:txBody>
      </p:sp>
      <p:sp>
        <p:nvSpPr>
          <p:cNvPr id="5" name="右箭头 4"/>
          <p:cNvSpPr/>
          <p:nvPr/>
        </p:nvSpPr>
        <p:spPr>
          <a:xfrm>
            <a:off x="2359880" y="4669943"/>
            <a:ext cx="979170" cy="48577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106" y="2102344"/>
            <a:ext cx="8266424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</a:rPr>
              <a:t>曼彻斯特学派：主要由商人和工业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</a:rPr>
              <a:t>家组成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</a:rPr>
              <a:t>的，主张废除谷物法并实行</a:t>
            </a:r>
            <a:r>
              <a:rPr lang="zh-CN" altLang="en-US" sz="2400" b="1" dirty="0">
                <a:solidFill>
                  <a:srgbClr val="C00000"/>
                </a:solidFill>
              </a:rPr>
              <a:t>自由贸易的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经济自由主义</a:t>
            </a:r>
            <a:r>
              <a:rPr lang="zh-CN" altLang="en-US" sz="2400" b="1" dirty="0">
                <a:solidFill>
                  <a:srgbClr val="C00000"/>
                </a:solidFill>
              </a:rPr>
              <a:t>政策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</a:rPr>
              <a:t>的派别</a:t>
            </a:r>
          </a:p>
        </p:txBody>
      </p:sp>
      <p:sp>
        <p:nvSpPr>
          <p:cNvPr id="7" name="矩形 6"/>
          <p:cNvSpPr/>
          <p:nvPr/>
        </p:nvSpPr>
        <p:spPr>
          <a:xfrm>
            <a:off x="355106" y="367980"/>
            <a:ext cx="8572993" cy="460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+mj-ea"/>
                <a:ea typeface="+mj-ea"/>
              </a:rPr>
              <a:t>1815</a:t>
            </a:r>
            <a:r>
              <a:rPr lang="zh-CN" altLang="en-US" sz="2400" b="1" dirty="0" smtClean="0">
                <a:solidFill>
                  <a:srgbClr val="C00000"/>
                </a:solidFill>
                <a:latin typeface="+mj-ea"/>
                <a:ea typeface="+mj-ea"/>
              </a:rPr>
              <a:t>年谷物</a:t>
            </a:r>
            <a:r>
              <a:rPr lang="zh-CN" altLang="en-US" sz="2400" b="1" dirty="0">
                <a:solidFill>
                  <a:srgbClr val="C00000"/>
                </a:solidFill>
                <a:latin typeface="+mj-ea"/>
                <a:ea typeface="+mj-ea"/>
              </a:rPr>
              <a:t>法：小麦</a:t>
            </a:r>
            <a:r>
              <a:rPr lang="zh-CN" altLang="en-US" sz="2400" b="1" dirty="0" smtClean="0">
                <a:solidFill>
                  <a:srgbClr val="C00000"/>
                </a:solidFill>
                <a:latin typeface="+mj-ea"/>
                <a:ea typeface="+mj-ea"/>
              </a:rPr>
              <a:t>价格低于</a:t>
            </a:r>
            <a:r>
              <a:rPr lang="zh-CN" altLang="en-US" sz="2400" b="1" dirty="0">
                <a:solidFill>
                  <a:srgbClr val="C00000"/>
                </a:solidFill>
                <a:latin typeface="+mj-ea"/>
                <a:ea typeface="+mj-ea"/>
              </a:rPr>
              <a:t>每夸特８０先令时，不得</a:t>
            </a:r>
            <a:r>
              <a:rPr lang="zh-CN" altLang="en-US" sz="2400" b="1" dirty="0" smtClean="0">
                <a:solidFill>
                  <a:srgbClr val="C00000"/>
                </a:solidFill>
                <a:latin typeface="+mj-ea"/>
                <a:ea typeface="+mj-ea"/>
              </a:rPr>
              <a:t>进口。</a:t>
            </a:r>
            <a:endParaRPr lang="zh-CN" altLang="en-US" sz="24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5106" y="944711"/>
            <a:ext cx="1415772" cy="572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粮价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上升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23278" y="944711"/>
            <a:ext cx="1415772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地租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上升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43669" y="945284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工人工资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上升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0841" y="1470300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生产成本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上升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92829" y="1470300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工厂利润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下降</a:t>
            </a:r>
            <a:endParaRPr lang="zh-CN" altLang="en-US" sz="2400" b="1" dirty="0" smtClean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5106" y="2980356"/>
            <a:ext cx="306279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外国谷物进口量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增加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40529" y="2962027"/>
            <a:ext cx="395691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英国工业品的市场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更加广阔</a:t>
            </a:r>
          </a:p>
        </p:txBody>
      </p:sp>
      <p:sp>
        <p:nvSpPr>
          <p:cNvPr id="18" name="右箭头 17"/>
          <p:cNvSpPr/>
          <p:nvPr/>
        </p:nvSpPr>
        <p:spPr>
          <a:xfrm>
            <a:off x="159795" y="1489920"/>
            <a:ext cx="711046" cy="48577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advTm="6177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bldLvl="0" animBg="1"/>
      <p:bldP spid="8" grpId="0"/>
      <p:bldP spid="11" grpId="0"/>
      <p:bldP spid="12" grpId="0"/>
      <p:bldP spid="13" grpId="0"/>
      <p:bldP spid="14" grpId="0"/>
      <p:bldP spid="15" grpId="0"/>
      <p:bldP spid="16" grpId="0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359" y="560076"/>
            <a:ext cx="5375676" cy="462521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96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701*i*0"/>
  <p:tag name="KSO_WM_TEMPLATE_CATEGORY" val="custom"/>
  <p:tag name="KSO_WM_TEMPLATE_INDEX" val="19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6.1|7.8|16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|0.9|41.3|1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90"/>
  <p:tag name="TIMING" val="|6.9|3|1|0.8|0.8|0.7|1.6|4.2|10.4|5.7|19.7|1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90"/>
  <p:tag name="TIMING" val="|9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37.2|11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0.6|0.6|27.1|1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8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701*i*1"/>
  <p:tag name="KSO_WM_TEMPLATE_CATEGORY" val="custom"/>
  <p:tag name="KSO_WM_TEMPLATE_INDEX" val="19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701*i*2"/>
  <p:tag name="KSO_WM_TEMPLATE_CATEGORY" val="custom"/>
  <p:tag name="KSO_WM_TEMPLATE_INDEX" val="19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701*i*3"/>
  <p:tag name="KSO_WM_TEMPLATE_CATEGORY" val="custom"/>
  <p:tag name="KSO_WM_TEMPLATE_INDEX" val="19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701*i*4"/>
  <p:tag name="KSO_WM_TEMPLATE_CATEGORY" val="custom"/>
  <p:tag name="KSO_WM_TEMPLATE_INDEX" val="19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90"/>
  <p:tag name="TIMING" val="|1.7|10.5|2.2|19.2|1.2|8.6|1.9|11.8|4.8|0.6|4.4|6.4|3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90"/>
  <p:tag name="TIMING" val="|11.7|12.4|14.1|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14.3|1|14.5|14.8|0.9|27.4|13.1"/>
</p:tagLst>
</file>

<file path=ppt/theme/theme1.xml><?xml version="1.0" encoding="utf-8"?>
<a:theme xmlns:a="http://schemas.openxmlformats.org/drawingml/2006/main" name="A000120140530A99PPBG">
  <a:themeElements>
    <a:clrScheme name="自定义 1">
      <a:dk1>
        <a:srgbClr val="595959"/>
      </a:dk1>
      <a:lt1>
        <a:sysClr val="window" lastClr="FFFFFF"/>
      </a:lt1>
      <a:dk2>
        <a:srgbClr val="595959"/>
      </a:dk2>
      <a:lt2>
        <a:srgbClr val="FFFFFF"/>
      </a:lt2>
      <a:accent1>
        <a:srgbClr val="5E8CB6"/>
      </a:accent1>
      <a:accent2>
        <a:srgbClr val="706D95"/>
      </a:accent2>
      <a:accent3>
        <a:srgbClr val="3D92DF"/>
      </a:accent3>
      <a:accent4>
        <a:srgbClr val="967926"/>
      </a:accent4>
      <a:accent5>
        <a:srgbClr val="50407C"/>
      </a:accent5>
      <a:accent6>
        <a:srgbClr val="9E6C50"/>
      </a:accent6>
      <a:hlink>
        <a:srgbClr val="D5B737"/>
      </a:hlink>
      <a:folHlink>
        <a:srgbClr val="C74227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803</Words>
  <Application>Microsoft Office PowerPoint</Application>
  <PresentationFormat>自定义</PresentationFormat>
  <Paragraphs>89</Paragraphs>
  <Slides>13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202</cp:revision>
  <dcterms:created xsi:type="dcterms:W3CDTF">2016-04-06T13:27:00Z</dcterms:created>
  <dcterms:modified xsi:type="dcterms:W3CDTF">2017-08-19T01:52:58Z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