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7" r:id="rId2"/>
    <p:sldId id="266" r:id="rId3"/>
    <p:sldId id="285" r:id="rId4"/>
    <p:sldId id="268" r:id="rId5"/>
    <p:sldId id="269"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65" r:id="rId21"/>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54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BB588AEC-2C6A-4D72-9EDB-3494CC4F01B4}" type="datetimeFigureOut">
              <a:rPr lang="zh-CN" altLang="en-US" smtClean="0"/>
              <a:t>2017/7/28 Friday</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354F9EA8-0DA5-4F2B-A109-EC5223447C08}" type="slidenum">
              <a:rPr lang="zh-CN" altLang="en-US" smtClean="0"/>
              <a:t>‹#›</a:t>
            </a:fld>
            <a:endParaRPr lang="zh-CN" altLang="en-US"/>
          </a:p>
        </p:txBody>
      </p:sp>
    </p:spTree>
    <p:extLst>
      <p:ext uri="{BB962C8B-B14F-4D97-AF65-F5344CB8AC3E}">
        <p14:creationId xmlns:p14="http://schemas.microsoft.com/office/powerpoint/2010/main" val="3179942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16386"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638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C8EA9369-11FD-414D-B383-0A44E1B330F3}" type="slidenum">
              <a:rPr lang="zh-CN" altLang="en-US" smtClean="0"/>
              <a:pPr/>
              <a:t>2</a:t>
            </a:fld>
            <a:endParaRPr lang="zh-CN" altLang="en-US" smtClean="0"/>
          </a:p>
        </p:txBody>
      </p:sp>
    </p:spTree>
    <p:extLst>
      <p:ext uri="{BB962C8B-B14F-4D97-AF65-F5344CB8AC3E}">
        <p14:creationId xmlns:p14="http://schemas.microsoft.com/office/powerpoint/2010/main" val="507736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noChangeArrowheads="1"/>
          </p:cNvSpPr>
          <p:nvPr>
            <p:ph type="sldImg" idx="4294967295"/>
          </p:nvPr>
        </p:nvSpPr>
        <p:spPr bwMode="auto">
          <a:ln>
            <a:solidFill>
              <a:srgbClr val="000000"/>
            </a:solidFill>
            <a:miter lim="800000"/>
            <a:headEnd/>
            <a:tailEnd/>
          </a:ln>
        </p:spPr>
      </p:sp>
      <p:sp>
        <p:nvSpPr>
          <p:cNvPr id="36866" name="文本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其中一个明显的例子即戈尔巴乔夫提倡的“人道的民主的社会主义”的大肆蔓延，致使党内发生大规模思想混乱，党员对自我信仰和国家前途产生怀疑。</a:t>
            </a:r>
          </a:p>
        </p:txBody>
      </p:sp>
    </p:spTree>
    <p:extLst>
      <p:ext uri="{BB962C8B-B14F-4D97-AF65-F5344CB8AC3E}">
        <p14:creationId xmlns:p14="http://schemas.microsoft.com/office/powerpoint/2010/main" val="108106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8914"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smtClean="0"/>
              <a:t>教材指出，东欧国家的剧变不是偶然的，它是各国长期积累起来的各种矛盾的总爆发，是各种因素综合作用的结果。</a:t>
            </a:r>
          </a:p>
        </p:txBody>
      </p:sp>
      <p:sp>
        <p:nvSpPr>
          <p:cNvPr id="3891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6FE8A101-1E56-4BC1-99B7-CF4FEFC6A57A}" type="slidenum">
              <a:rPr lang="zh-CN" altLang="en-US" smtClean="0"/>
              <a:pPr/>
              <a:t>14</a:t>
            </a:fld>
            <a:endParaRPr lang="zh-CN" altLang="en-US" smtClean="0"/>
          </a:p>
        </p:txBody>
      </p:sp>
    </p:spTree>
    <p:extLst>
      <p:ext uri="{BB962C8B-B14F-4D97-AF65-F5344CB8AC3E}">
        <p14:creationId xmlns:p14="http://schemas.microsoft.com/office/powerpoint/2010/main" val="3838655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43010"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301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6FFF5BE3-F090-4D4C-A91A-FBE13A781F70}" type="slidenum">
              <a:rPr lang="zh-CN" altLang="en-US" smtClean="0"/>
              <a:pPr/>
              <a:t>17</a:t>
            </a:fld>
            <a:endParaRPr lang="zh-CN" altLang="en-US" smtClean="0"/>
          </a:p>
        </p:txBody>
      </p:sp>
    </p:spTree>
    <p:extLst>
      <p:ext uri="{BB962C8B-B14F-4D97-AF65-F5344CB8AC3E}">
        <p14:creationId xmlns:p14="http://schemas.microsoft.com/office/powerpoint/2010/main" val="704702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幻灯片图像占位符 1"/>
          <p:cNvSpPr>
            <a:spLocks noGrp="1" noRot="1" noChangeAspect="1" noChangeArrowheads="1"/>
          </p:cNvSpPr>
          <p:nvPr>
            <p:ph type="sldImg" idx="4294967295"/>
          </p:nvPr>
        </p:nvSpPr>
        <p:spPr bwMode="auto">
          <a:ln>
            <a:solidFill>
              <a:srgbClr val="000000"/>
            </a:solidFill>
            <a:miter lim="800000"/>
            <a:headEnd/>
            <a:tailEnd/>
          </a:ln>
        </p:spPr>
      </p:sp>
      <p:sp>
        <p:nvSpPr>
          <p:cNvPr id="18434" name="文本占位符 2"/>
          <p:cNvSpPr>
            <a:spLocks noGrp="1" noChangeArrowheads="1"/>
          </p:cNvSpPr>
          <p:nvPr>
            <p:ph type="body" idx="4294967295"/>
          </p:nvPr>
        </p:nvSpPr>
        <p:spPr bwMode="auto"/>
        <p:txBody>
          <a:bodyPr wrap="square" numCol="1" anchor="t" anchorCtr="0" compatLnSpc="1">
            <a:prstTxWarp prst="textNoShape">
              <a:avLst/>
            </a:prstTxWarp>
          </a:bodyPr>
          <a:lstStyle/>
          <a:p>
            <a:endParaRPr lang="zh-CN" altLang="en-US" smtClean="0"/>
          </a:p>
        </p:txBody>
      </p:sp>
    </p:spTree>
    <p:extLst>
      <p:ext uri="{BB962C8B-B14F-4D97-AF65-F5344CB8AC3E}">
        <p14:creationId xmlns:p14="http://schemas.microsoft.com/office/powerpoint/2010/main" val="121891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1506"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150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2A1460CA-0F62-4EC2-B899-D8B0964347B8}" type="slidenum">
              <a:rPr lang="zh-CN" altLang="en-US" smtClean="0"/>
              <a:pPr/>
              <a:t>5</a:t>
            </a:fld>
            <a:endParaRPr lang="zh-CN" altLang="en-US" smtClean="0"/>
          </a:p>
        </p:txBody>
      </p:sp>
    </p:spTree>
    <p:extLst>
      <p:ext uri="{BB962C8B-B14F-4D97-AF65-F5344CB8AC3E}">
        <p14:creationId xmlns:p14="http://schemas.microsoft.com/office/powerpoint/2010/main" val="4024849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3554"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3555"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6DC1D38C-786F-4AD0-B9CB-B3AA06644CD8}" type="slidenum">
              <a:rPr lang="zh-CN" altLang="en-US" smtClean="0"/>
              <a:pPr/>
              <a:t>6</a:t>
            </a:fld>
            <a:endParaRPr lang="zh-CN" altLang="en-US" smtClean="0"/>
          </a:p>
        </p:txBody>
      </p:sp>
    </p:spTree>
    <p:extLst>
      <p:ext uri="{BB962C8B-B14F-4D97-AF65-F5344CB8AC3E}">
        <p14:creationId xmlns:p14="http://schemas.microsoft.com/office/powerpoint/2010/main" val="712243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25602"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560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77D6080A-34D1-45E5-B369-B728E34F5E72}" type="slidenum">
              <a:rPr lang="zh-CN" altLang="en-US" smtClean="0"/>
              <a:pPr/>
              <a:t>7</a:t>
            </a:fld>
            <a:endParaRPr lang="zh-CN" altLang="en-US" smtClean="0"/>
          </a:p>
        </p:txBody>
      </p:sp>
    </p:spTree>
    <p:extLst>
      <p:ext uri="{BB962C8B-B14F-4D97-AF65-F5344CB8AC3E}">
        <p14:creationId xmlns:p14="http://schemas.microsoft.com/office/powerpoint/2010/main" val="41858892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noChangeArrowheads="1"/>
          </p:cNvSpPr>
          <p:nvPr>
            <p:ph type="sldImg" idx="4294967295"/>
          </p:nvPr>
        </p:nvSpPr>
        <p:spPr bwMode="auto">
          <a:ln>
            <a:solidFill>
              <a:srgbClr val="000000"/>
            </a:solidFill>
            <a:miter lim="800000"/>
            <a:headEnd/>
            <a:tailEnd/>
          </a:ln>
        </p:spPr>
      </p:sp>
      <p:sp>
        <p:nvSpPr>
          <p:cNvPr id="27650" name="文本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smtClean="0"/>
              <a:t>在促成苏联解体过程中，西方敌对势力产生的作用不容忽视，它就是这样通过“思想上谋杀、政治上捧杀、经济上扼杀”[1]一步步将苏联推向万劫不复</a:t>
            </a:r>
          </a:p>
          <a:p>
            <a:r>
              <a:rPr lang="zh-CN" altLang="en-US" smtClean="0"/>
              <a:t>[1]周新城，张旭.苏联演变的原因与教训―一颗灿烂 红星的陨落[M].北京：社会科学文献出版社，2008.</a:t>
            </a:r>
          </a:p>
          <a:p>
            <a:endParaRPr lang="zh-CN" altLang="en-US" smtClean="0"/>
          </a:p>
        </p:txBody>
      </p:sp>
    </p:spTree>
    <p:extLst>
      <p:ext uri="{BB962C8B-B14F-4D97-AF65-F5344CB8AC3E}">
        <p14:creationId xmlns:p14="http://schemas.microsoft.com/office/powerpoint/2010/main" val="36312138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noChangeArrowheads="1" noTextEdit="1"/>
          </p:cNvSpPr>
          <p:nvPr>
            <p:ph type="sldImg" idx="4294967295"/>
          </p:nvPr>
        </p:nvSpPr>
        <p:spPr bwMode="auto">
          <a:ln>
            <a:solidFill>
              <a:srgbClr val="000000"/>
            </a:solidFill>
            <a:miter lim="800000"/>
            <a:headEnd/>
            <a:tailEnd/>
          </a:ln>
        </p:spPr>
      </p:sp>
      <p:sp>
        <p:nvSpPr>
          <p:cNvPr id="30722" name="备注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0723"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5A488773-4BB3-402B-99AF-634F80E53057}" type="slidenum">
              <a:rPr lang="zh-CN" altLang="en-US" smtClean="0"/>
              <a:pPr/>
              <a:t>10</a:t>
            </a:fld>
            <a:endParaRPr lang="zh-CN" altLang="en-US" smtClean="0"/>
          </a:p>
        </p:txBody>
      </p:sp>
    </p:spTree>
    <p:extLst>
      <p:ext uri="{BB962C8B-B14F-4D97-AF65-F5344CB8AC3E}">
        <p14:creationId xmlns:p14="http://schemas.microsoft.com/office/powerpoint/2010/main" val="37501448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fld id="{95CC87C0-565F-4763-8612-EF15911585BF}" type="slidenum">
              <a:rPr lang="zh-CN" altLang="en-US" smtClean="0"/>
              <a:pPr/>
              <a:t>11</a:t>
            </a:fld>
            <a:endParaRPr lang="zh-CN" altLang="en-US" smtClean="0"/>
          </a:p>
        </p:txBody>
      </p:sp>
      <p:sp>
        <p:nvSpPr>
          <p:cNvPr id="32770" name="Rectangle 2"/>
          <p:cNvSpPr>
            <a:spLocks noGrp="1" noRot="1" noChangeAspect="1" noChangeArrowheads="1" noTextEdit="1"/>
          </p:cNvSpPr>
          <p:nvPr>
            <p:ph type="sldImg" idx="4294967295"/>
          </p:nvPr>
        </p:nvSpPr>
        <p:spPr bwMode="auto">
          <a:ln>
            <a:solidFill>
              <a:srgbClr val="000000"/>
            </a:solidFill>
            <a:miter lim="800000"/>
            <a:headEnd/>
            <a:tailEnd/>
          </a:ln>
        </p:spPr>
      </p:sp>
      <p:sp>
        <p:nvSpPr>
          <p:cNvPr id="32771" name="Rectangle 3"/>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zh-CN" altLang="en-US" smtClean="0"/>
              <a:t>　　米哈伊尔</a:t>
            </a:r>
            <a:r>
              <a:rPr lang="en-US" altLang="zh-CN" smtClean="0"/>
              <a:t>·</a:t>
            </a:r>
            <a:r>
              <a:rPr lang="zh-CN" altLang="en-US" smtClean="0"/>
              <a:t>谢尔盖耶维奇</a:t>
            </a:r>
            <a:r>
              <a:rPr lang="en-US" altLang="zh-CN" smtClean="0"/>
              <a:t>·</a:t>
            </a:r>
            <a:r>
              <a:rPr lang="zh-CN" altLang="en-US" smtClean="0"/>
              <a:t>戈尔巴乔夫：末代苏共中央总书记（</a:t>
            </a:r>
            <a:r>
              <a:rPr lang="en-US" altLang="zh-CN" smtClean="0"/>
              <a:t>1985</a:t>
            </a:r>
            <a:r>
              <a:rPr lang="zh-CN" altLang="en-US" smtClean="0"/>
              <a:t>～</a:t>
            </a:r>
            <a:r>
              <a:rPr lang="en-US" altLang="zh-CN" smtClean="0"/>
              <a:t>1991</a:t>
            </a:r>
            <a:r>
              <a:rPr lang="zh-CN" altLang="en-US" smtClean="0"/>
              <a:t>）、第一位兼最后一位苏联总统（</a:t>
            </a:r>
            <a:r>
              <a:rPr lang="en-US" altLang="zh-CN" smtClean="0"/>
              <a:t>1990</a:t>
            </a:r>
            <a:r>
              <a:rPr lang="zh-CN" altLang="en-US" smtClean="0"/>
              <a:t>～</a:t>
            </a:r>
            <a:r>
              <a:rPr lang="en-US" altLang="zh-CN" smtClean="0"/>
              <a:t>1991</a:t>
            </a:r>
            <a:r>
              <a:rPr lang="zh-CN" altLang="en-US" smtClean="0"/>
              <a:t>）。苏联的改革和“公开性”的创始人。</a:t>
            </a:r>
            <a:r>
              <a:rPr lang="en-US" altLang="zh-CN" smtClean="0"/>
              <a:t>1990</a:t>
            </a:r>
            <a:r>
              <a:rPr lang="zh-CN" altLang="en-US" smtClean="0"/>
              <a:t>年获诺贝尔和平奖。</a:t>
            </a:r>
            <a:r>
              <a:rPr lang="en-US" altLang="zh-CN" smtClean="0"/>
              <a:t>1985</a:t>
            </a:r>
            <a:r>
              <a:rPr lang="zh-CN" altLang="en-US" smtClean="0"/>
              <a:t>年</a:t>
            </a:r>
            <a:r>
              <a:rPr lang="en-US" altLang="zh-CN" smtClean="0"/>
              <a:t>3</a:t>
            </a:r>
            <a:r>
              <a:rPr lang="zh-CN" altLang="en-US" smtClean="0"/>
              <a:t>月戈尔巴乔夫同志出任苏共中央总书记后，提出“加速战略”以及“民主化”、“公开性”、“新思维”、“人类的利益高于一切”等口号，并采取一系列积极行动缓和与西方的关系。</a:t>
            </a:r>
          </a:p>
        </p:txBody>
      </p:sp>
    </p:spTree>
    <p:extLst>
      <p:ext uri="{BB962C8B-B14F-4D97-AF65-F5344CB8AC3E}">
        <p14:creationId xmlns:p14="http://schemas.microsoft.com/office/powerpoint/2010/main" val="24679509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noChangeArrowheads="1"/>
          </p:cNvSpPr>
          <p:nvPr>
            <p:ph type="sldImg" idx="4294967295"/>
          </p:nvPr>
        </p:nvSpPr>
        <p:spPr bwMode="auto">
          <a:ln>
            <a:solidFill>
              <a:srgbClr val="000000"/>
            </a:solidFill>
            <a:miter lim="800000"/>
            <a:headEnd/>
            <a:tailEnd/>
          </a:ln>
        </p:spPr>
      </p:sp>
      <p:sp>
        <p:nvSpPr>
          <p:cNvPr id="34818" name="文本占位符 2"/>
          <p:cNvSpPr>
            <a:spLocks noGrp="1" noChangeArrowheads="1"/>
          </p:cNvSpPr>
          <p:nvPr>
            <p:ph type="body" idx="4294967295"/>
          </p:nvPr>
        </p:nvSpPr>
        <p:spPr bwMode="auto">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zh-CN" altLang="en-US" b="1" smtClean="0">
                <a:sym typeface="宋体" panose="02010600030101010101" pitchFamily="2" charset="-122"/>
              </a:rPr>
              <a:t>什么是的人道的、民主的社会主义？看材料</a:t>
            </a:r>
            <a:endParaRPr lang="zh-CN" altLang="en-US" smtClean="0"/>
          </a:p>
        </p:txBody>
      </p:sp>
    </p:spTree>
    <p:extLst>
      <p:ext uri="{BB962C8B-B14F-4D97-AF65-F5344CB8AC3E}">
        <p14:creationId xmlns:p14="http://schemas.microsoft.com/office/powerpoint/2010/main" val="20258844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2017/7/28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2017/7/28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2017/7/28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2017/7/28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2017/7/28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2017/7/28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2017/7/28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2017/7/28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2017/7/28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2017/7/28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2017/7/28 Friday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0.xml"/><Relationship Id="rId5" Type="http://schemas.openxmlformats.org/officeDocument/2006/relationships/image" Target="../media/image10.pn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背景_"/>
          <p:cNvPicPr>
            <a:picLocks noGrp="1" noChangeAspect="1"/>
          </p:cNvPicPr>
          <p:nvPr>
            <p:ph idx="1"/>
          </p:nvPr>
        </p:nvPicPr>
        <p:blipFill>
          <a:blip r:embed="rId2"/>
          <a:stretch>
            <a:fillRect/>
          </a:stretch>
        </p:blipFill>
        <p:spPr>
          <a:xfrm>
            <a:off x="-8255" y="-37465"/>
            <a:ext cx="12212955" cy="6870700"/>
          </a:xfrm>
          <a:prstGeom prst="rect">
            <a:avLst/>
          </a:prstGeom>
        </p:spPr>
      </p:pic>
      <p:sp>
        <p:nvSpPr>
          <p:cNvPr id="6" name="文本框 5"/>
          <p:cNvSpPr txBox="1"/>
          <p:nvPr/>
        </p:nvSpPr>
        <p:spPr>
          <a:xfrm>
            <a:off x="4392613" y="4923429"/>
            <a:ext cx="3134191" cy="584775"/>
          </a:xfrm>
          <a:prstGeom prst="rect">
            <a:avLst/>
          </a:prstGeom>
          <a:noFill/>
        </p:spPr>
        <p:txBody>
          <a:bodyPr wrap="none" rtlCol="0">
            <a:spAutoFit/>
          </a:bodyPr>
          <a:lstStyle/>
          <a:p>
            <a:r>
              <a:rPr lang="zh-CN" altLang="en-US" sz="3200" dirty="0" smtClean="0">
                <a:solidFill>
                  <a:srgbClr val="800000"/>
                </a:solidFill>
                <a:latin typeface="微软雅黑" panose="020B0503020204020204" charset="-122"/>
                <a:ea typeface="微软雅黑" panose="020B0503020204020204" charset="-122"/>
              </a:rPr>
              <a:t>合肥一中    </a:t>
            </a:r>
            <a:r>
              <a:rPr lang="zh-CN" altLang="en-US" sz="3200" dirty="0" smtClean="0">
                <a:solidFill>
                  <a:srgbClr val="800000"/>
                </a:solidFill>
                <a:latin typeface="微软雅黑" panose="020B0503020204020204" charset="-122"/>
                <a:ea typeface="微软雅黑" panose="020B0503020204020204" charset="-122"/>
              </a:rPr>
              <a:t>窦艳</a:t>
            </a:r>
            <a:endParaRPr lang="zh-CN" altLang="en-US" sz="3200" dirty="0">
              <a:solidFill>
                <a:srgbClr val="800000"/>
              </a:solidFill>
              <a:latin typeface="微软雅黑" panose="020B0503020204020204" charset="-122"/>
              <a:ea typeface="微软雅黑" panose="020B0503020204020204" charset="-122"/>
            </a:endParaRPr>
          </a:p>
        </p:txBody>
      </p:sp>
      <p:sp>
        <p:nvSpPr>
          <p:cNvPr id="7" name="WordArt 16"/>
          <p:cNvSpPr>
            <a:spLocks noChangeArrowheads="1" noChangeShapeType="1" noTextEdit="1"/>
          </p:cNvSpPr>
          <p:nvPr/>
        </p:nvSpPr>
        <p:spPr bwMode="auto">
          <a:xfrm>
            <a:off x="900113" y="3500438"/>
            <a:ext cx="6985000" cy="6635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Deflate">
              <a:avLst>
                <a:gd name="adj" fmla="val 0"/>
              </a:avLst>
            </a:prstTxWarp>
          </a:bodyPr>
          <a:lstStyle/>
          <a:p>
            <a:endParaRPr lang="zh-CN" altLang="en-US" sz="3600" b="1">
              <a:solidFill>
                <a:srgbClr val="FF0000"/>
              </a:solidFill>
              <a:effectLst>
                <a:prstShdw prst="shdw17" dist="17961" dir="2700000">
                  <a:srgbClr val="990000"/>
                </a:prstShdw>
              </a:effectLst>
              <a:latin typeface="黑体" panose="02010609060101010101" pitchFamily="49" charset="-122"/>
              <a:ea typeface="黑体" panose="02010609060101010101" pitchFamily="49" charset="-122"/>
            </a:endParaRPr>
          </a:p>
        </p:txBody>
      </p:sp>
      <p:sp>
        <p:nvSpPr>
          <p:cNvPr id="8" name="WordArt 16"/>
          <p:cNvSpPr>
            <a:spLocks noChangeArrowheads="1" noChangeShapeType="1" noTextEdit="1"/>
          </p:cNvSpPr>
          <p:nvPr/>
        </p:nvSpPr>
        <p:spPr bwMode="auto">
          <a:xfrm>
            <a:off x="6517481" y="3839398"/>
            <a:ext cx="3527425" cy="66357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Deflate">
              <a:avLst>
                <a:gd name="adj" fmla="val 0"/>
              </a:avLst>
            </a:prstTxWarp>
          </a:bodyPr>
          <a:lstStyle/>
          <a:p>
            <a:r>
              <a:rPr lang="en-US" altLang="zh-CN" sz="3600" b="1" dirty="0">
                <a:solidFill>
                  <a:srgbClr val="FF0000"/>
                </a:solidFill>
                <a:effectLst>
                  <a:prstShdw prst="shdw17" dist="17961" dir="2700000">
                    <a:srgbClr val="990000"/>
                  </a:prstShdw>
                </a:effectLst>
                <a:latin typeface="黑体" panose="02010609060101010101" pitchFamily="49" charset="-122"/>
                <a:ea typeface="黑体" panose="02010609060101010101" pitchFamily="49" charset="-122"/>
              </a:rPr>
              <a:t>—</a:t>
            </a:r>
            <a:r>
              <a:rPr lang="zh-CN" altLang="en-US" sz="3600" b="1" dirty="0">
                <a:solidFill>
                  <a:srgbClr val="FF0000"/>
                </a:solidFill>
                <a:effectLst>
                  <a:prstShdw prst="shdw17" dist="17961" dir="2700000">
                    <a:srgbClr val="990000"/>
                  </a:prstShdw>
                </a:effectLst>
                <a:latin typeface="黑体" panose="02010609060101010101" pitchFamily="49" charset="-122"/>
                <a:ea typeface="黑体" panose="02010609060101010101" pitchFamily="49" charset="-122"/>
              </a:rPr>
              <a:t>苏联模式的失败</a:t>
            </a:r>
          </a:p>
        </p:txBody>
      </p:sp>
      <p:sp>
        <p:nvSpPr>
          <p:cNvPr id="10" name="WordArt 4"/>
          <p:cNvSpPr>
            <a:spLocks noChangeArrowheads="1" noChangeShapeType="1" noTextEdit="1"/>
          </p:cNvSpPr>
          <p:nvPr/>
        </p:nvSpPr>
        <p:spPr bwMode="auto">
          <a:xfrm>
            <a:off x="3320050" y="1175573"/>
            <a:ext cx="5832475" cy="2663825"/>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CanUp">
              <a:avLst>
                <a:gd name="adj" fmla="val 85713"/>
              </a:avLst>
            </a:prstTxWarp>
          </a:bodyPr>
          <a:lstStyle/>
          <a:p>
            <a:r>
              <a:rPr lang="zh-CN" altLang="en-US" sz="3600" b="1" dirty="0">
                <a:ln>
                  <a:solidFill>
                    <a:schemeClr val="tx1"/>
                  </a:solidFill>
                </a:ln>
                <a:solidFill>
                  <a:srgbClr val="FFFF00"/>
                </a:solidFill>
                <a:effectLst>
                  <a:prstShdw prst="shdw17" dist="17961" dir="2700000">
                    <a:srgbClr val="990099"/>
                  </a:prstShdw>
                </a:effectLst>
                <a:latin typeface="楷体" panose="02010609060101010101" pitchFamily="49" charset="-122"/>
                <a:ea typeface="楷体" panose="02010609060101010101" pitchFamily="49" charset="-122"/>
              </a:rPr>
              <a:t>东欧剧变和苏联解体</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52" descr="water"/>
          <p:cNvPicPr>
            <a:picLocks noChangeAspect="1" noChangeArrowheads="1"/>
          </p:cNvPicPr>
          <p:nvPr/>
        </p:nvPicPr>
        <p:blipFill>
          <a:blip r:embed="rId3">
            <a:extLst>
              <a:ext uri="{28A0092B-C50C-407E-A947-70E740481C1C}">
                <a14:useLocalDpi xmlns:a14="http://schemas.microsoft.com/office/drawing/2010/main" val="0"/>
              </a:ext>
            </a:extLst>
          </a:blip>
          <a:srcRect l="22409" t="16374" b="27486"/>
          <a:stretch>
            <a:fillRect/>
          </a:stretch>
        </p:blipFill>
        <p:spPr bwMode="auto">
          <a:xfrm rot="786797">
            <a:off x="8607425" y="-285750"/>
            <a:ext cx="1906588"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8" name="Picture 20" descr="C:\Users\lx\Desktop\2.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4831"/>
          <a:stretch>
            <a:fillRect/>
          </a:stretch>
        </p:blipFill>
        <p:spPr bwMode="auto">
          <a:xfrm>
            <a:off x="1870076" y="622300"/>
            <a:ext cx="2384425" cy="514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TextBox 25"/>
          <p:cNvSpPr txBox="1">
            <a:spLocks noChangeArrowheads="1"/>
          </p:cNvSpPr>
          <p:nvPr/>
        </p:nvSpPr>
        <p:spPr bwMode="auto">
          <a:xfrm>
            <a:off x="4508501" y="1920875"/>
            <a:ext cx="5083175"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4800" b="1">
                <a:solidFill>
                  <a:srgbClr val="FF0000"/>
                </a:solidFill>
                <a:latin typeface="楷体" panose="02010609060101010101" pitchFamily="49" charset="-122"/>
                <a:ea typeface="楷体" panose="02010609060101010101" pitchFamily="49" charset="-122"/>
              </a:rPr>
              <a:t> 观点二：</a:t>
            </a:r>
          </a:p>
          <a:p>
            <a:pPr algn="ctr"/>
            <a:r>
              <a:rPr lang="zh-CN" altLang="en-US" sz="4800" b="1">
                <a:solidFill>
                  <a:srgbClr val="FF0000"/>
                </a:solidFill>
                <a:latin typeface="楷体" panose="02010609060101010101" pitchFamily="49" charset="-122"/>
                <a:ea typeface="楷体" panose="02010609060101010101" pitchFamily="49" charset="-122"/>
              </a:rPr>
              <a:t>“戈尔巴乔夫是造成伟大国家解体的罪人”</a:t>
            </a:r>
          </a:p>
        </p:txBody>
      </p:sp>
    </p:spTree>
    <p:extLst>
      <p:ext uri="{BB962C8B-B14F-4D97-AF65-F5344CB8AC3E}">
        <p14:creationId xmlns:p14="http://schemas.microsoft.com/office/powerpoint/2010/main" val="27834616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6" descr="米哈伊尔·谢尔盖耶维奇·戈尔巴乔夫"/>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0375" y="384176"/>
            <a:ext cx="3906838" cy="472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6" name="Rectangle 7"/>
          <p:cNvSpPr>
            <a:spLocks noChangeArrowheads="1"/>
          </p:cNvSpPr>
          <p:nvPr/>
        </p:nvSpPr>
        <p:spPr bwMode="auto">
          <a:xfrm>
            <a:off x="1608699" y="5183189"/>
            <a:ext cx="4151778" cy="75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2000" dirty="0">
                <a:solidFill>
                  <a:srgbClr val="663300"/>
                </a:solidFill>
                <a:latin typeface="Times New Roman" panose="02020603050405020304" pitchFamily="18" charset="0"/>
                <a:ea typeface="黑体" panose="02010609060101010101" pitchFamily="49" charset="-122"/>
              </a:rPr>
              <a:t>米哈伊尔</a:t>
            </a:r>
            <a:r>
              <a:rPr lang="en-US" altLang="zh-CN" sz="2000" dirty="0">
                <a:solidFill>
                  <a:srgbClr val="663300"/>
                </a:solidFill>
                <a:latin typeface="Times New Roman" panose="02020603050405020304" pitchFamily="18" charset="0"/>
                <a:ea typeface="黑体" panose="02010609060101010101" pitchFamily="49" charset="-122"/>
              </a:rPr>
              <a:t>·</a:t>
            </a:r>
            <a:r>
              <a:rPr lang="zh-CN" altLang="en-US" sz="2000" dirty="0">
                <a:solidFill>
                  <a:srgbClr val="663300"/>
                </a:solidFill>
                <a:latin typeface="Times New Roman" panose="02020603050405020304" pitchFamily="18" charset="0"/>
                <a:ea typeface="黑体" panose="02010609060101010101" pitchFamily="49" charset="-122"/>
              </a:rPr>
              <a:t>谢尔盖耶维奇</a:t>
            </a:r>
            <a:r>
              <a:rPr lang="en-US" altLang="zh-CN" sz="2000" dirty="0">
                <a:solidFill>
                  <a:srgbClr val="663300"/>
                </a:solidFill>
                <a:latin typeface="Times New Roman" panose="02020603050405020304" pitchFamily="18" charset="0"/>
                <a:ea typeface="黑体" panose="02010609060101010101" pitchFamily="49" charset="-122"/>
              </a:rPr>
              <a:t>·</a:t>
            </a:r>
            <a:r>
              <a:rPr lang="zh-CN" altLang="en-US" sz="2000" dirty="0">
                <a:solidFill>
                  <a:srgbClr val="663300"/>
                </a:solidFill>
                <a:latin typeface="Times New Roman" panose="02020603050405020304" pitchFamily="18" charset="0"/>
                <a:ea typeface="黑体" panose="02010609060101010101" pitchFamily="49" charset="-122"/>
              </a:rPr>
              <a:t>戈尔巴乔夫</a:t>
            </a:r>
          </a:p>
          <a:p>
            <a:pPr algn="ctr">
              <a:lnSpc>
                <a:spcPct val="90000"/>
              </a:lnSpc>
            </a:pPr>
            <a:endParaRPr lang="en-US" altLang="zh-CN" sz="1600" b="1" dirty="0" smtClean="0">
              <a:latin typeface="楷体_GB2312" pitchFamily="49" charset="-122"/>
              <a:ea typeface="楷体_GB2312" pitchFamily="49" charset="-122"/>
            </a:endParaRPr>
          </a:p>
          <a:p>
            <a:pPr algn="ctr">
              <a:lnSpc>
                <a:spcPct val="90000"/>
              </a:lnSpc>
            </a:pPr>
            <a:r>
              <a:rPr lang="en-US" altLang="zh-CN" sz="1600" b="1" dirty="0" smtClean="0">
                <a:latin typeface="楷体_GB2312" pitchFamily="49" charset="-122"/>
                <a:ea typeface="楷体_GB2312" pitchFamily="49" charset="-122"/>
              </a:rPr>
              <a:t>1985.3.11</a:t>
            </a:r>
            <a:r>
              <a:rPr lang="en-US" altLang="en-US" sz="1600" b="1" dirty="0">
                <a:latin typeface="楷体_GB2312" pitchFamily="49" charset="-122"/>
                <a:ea typeface="楷体_GB2312" pitchFamily="49" charset="-122"/>
              </a:rPr>
              <a:t>～</a:t>
            </a:r>
            <a:r>
              <a:rPr lang="en-US" altLang="zh-CN" sz="1600" b="1" dirty="0">
                <a:latin typeface="楷体_GB2312" pitchFamily="49" charset="-122"/>
                <a:ea typeface="楷体_GB2312" pitchFamily="49" charset="-122"/>
              </a:rPr>
              <a:t>1991.12.25第8任苏共中央总书记</a:t>
            </a:r>
            <a:endParaRPr lang="zh-CN" altLang="en-US" sz="1600" b="1" dirty="0">
              <a:latin typeface="楷体_GB2312" pitchFamily="49" charset="-122"/>
              <a:ea typeface="楷体_GB2312" pitchFamily="49" charset="-122"/>
            </a:endParaRPr>
          </a:p>
        </p:txBody>
      </p:sp>
      <p:sp>
        <p:nvSpPr>
          <p:cNvPr id="31747" name="Rectangle 10"/>
          <p:cNvSpPr>
            <a:spLocks noChangeArrowheads="1"/>
          </p:cNvSpPr>
          <p:nvPr/>
        </p:nvSpPr>
        <p:spPr bwMode="auto">
          <a:xfrm>
            <a:off x="5637634" y="2178051"/>
            <a:ext cx="500137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1">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000">
                <a:solidFill>
                  <a:schemeClr val="hlink"/>
                </a:solidFill>
                <a:latin typeface="Times New Roman" panose="02020603050405020304" pitchFamily="18" charset="0"/>
                <a:ea typeface="华文隶书" panose="02010800040101010101" pitchFamily="2" charset="-122"/>
              </a:rPr>
              <a:t>“</a:t>
            </a:r>
            <a:r>
              <a:rPr lang="zh-CN" altLang="en-US" sz="3000" b="1">
                <a:solidFill>
                  <a:schemeClr val="hlink"/>
                </a:solidFill>
                <a:latin typeface="Times New Roman" panose="02020603050405020304" pitchFamily="18" charset="0"/>
                <a:ea typeface="华文隶书" panose="02010800040101010101" pitchFamily="2" charset="-122"/>
              </a:rPr>
              <a:t>人道的、民主的社会主义”</a:t>
            </a:r>
          </a:p>
        </p:txBody>
      </p:sp>
      <p:sp>
        <p:nvSpPr>
          <p:cNvPr id="31748" name="Rectangle 13"/>
          <p:cNvSpPr>
            <a:spLocks noChangeArrowheads="1"/>
          </p:cNvSpPr>
          <p:nvPr/>
        </p:nvSpPr>
        <p:spPr bwMode="auto">
          <a:xfrm>
            <a:off x="5913438" y="368300"/>
            <a:ext cx="1816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chemeClr val="accent2"/>
                </a:solidFill>
                <a:latin typeface="Times New Roman" panose="02020603050405020304" pitchFamily="18" charset="0"/>
              </a:rPr>
              <a:t>经济改革</a:t>
            </a:r>
          </a:p>
        </p:txBody>
      </p:sp>
      <p:sp>
        <p:nvSpPr>
          <p:cNvPr id="31749" name="Rectangle 14"/>
          <p:cNvSpPr>
            <a:spLocks noChangeArrowheads="1"/>
          </p:cNvSpPr>
          <p:nvPr/>
        </p:nvSpPr>
        <p:spPr bwMode="auto">
          <a:xfrm>
            <a:off x="5916613" y="1508125"/>
            <a:ext cx="18161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chemeClr val="accent2"/>
                </a:solidFill>
                <a:latin typeface="Times New Roman" panose="02020603050405020304" pitchFamily="18" charset="0"/>
              </a:rPr>
              <a:t>政治改革</a:t>
            </a:r>
          </a:p>
        </p:txBody>
      </p:sp>
      <p:sp>
        <p:nvSpPr>
          <p:cNvPr id="31750" name="AutoShape 18"/>
          <p:cNvSpPr>
            <a:spLocks noChangeArrowheads="1"/>
          </p:cNvSpPr>
          <p:nvPr/>
        </p:nvSpPr>
        <p:spPr bwMode="auto">
          <a:xfrm>
            <a:off x="6107114" y="955675"/>
            <a:ext cx="485775" cy="573088"/>
          </a:xfrm>
          <a:prstGeom prst="downArrow">
            <a:avLst>
              <a:gd name="adj1" fmla="val 41176"/>
              <a:gd name="adj2" fmla="val 33612"/>
            </a:avLst>
          </a:prstGeom>
          <a:solidFill>
            <a:schemeClr val="accent1"/>
          </a:solidFill>
          <a:ln w="9525">
            <a:solidFill>
              <a:schemeClr val="tx1"/>
            </a:solidFill>
            <a:miter lim="800000"/>
            <a:headEnd/>
            <a:tailEnd/>
          </a:ln>
        </p:spPr>
        <p:txBody>
          <a:bodyPr vert="eaVert"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latin typeface="Times New Roman" panose="02020603050405020304" pitchFamily="18" charset="0"/>
            </a:endParaRPr>
          </a:p>
        </p:txBody>
      </p:sp>
    </p:spTree>
    <p:extLst>
      <p:ext uri="{BB962C8B-B14F-4D97-AF65-F5344CB8AC3E}">
        <p14:creationId xmlns:p14="http://schemas.microsoft.com/office/powerpoint/2010/main" val="28895960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1"/>
          <p:cNvSpPr txBox="1">
            <a:spLocks noChangeArrowheads="1"/>
          </p:cNvSpPr>
          <p:nvPr/>
        </p:nvSpPr>
        <p:spPr bwMode="auto">
          <a:xfrm>
            <a:off x="157162" y="846635"/>
            <a:ext cx="11719774"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smtClean="0">
                <a:sym typeface="黑体" panose="02010609060101010101" pitchFamily="49" charset="-122"/>
              </a:rPr>
              <a:t>     我们</a:t>
            </a:r>
            <a:r>
              <a:rPr lang="zh-CN" altLang="en-US" sz="2400" b="1" dirty="0">
                <a:sym typeface="黑体" panose="02010609060101010101" pitchFamily="49" charset="-122"/>
              </a:rPr>
              <a:t>所理解的人道的、民主的社会主义，是这样一种社会：</a:t>
            </a:r>
          </a:p>
          <a:p>
            <a:r>
              <a:rPr lang="zh-CN" altLang="en-US" sz="2400" b="1" dirty="0">
                <a:sym typeface="黑体" panose="02010609060101010101" pitchFamily="49" charset="-122"/>
              </a:rPr>
              <a:t>──人是社会发展的目标；为人创造无愧于现代文明的生活条件和劳动条件，克服人与政权，与他所创造的物质和精神财富的疏远，确保人能积极参加社会进程；</a:t>
            </a:r>
            <a:endParaRPr lang="zh-CN" altLang="en-US" sz="2400" b="1" dirty="0"/>
          </a:p>
          <a:p>
            <a:r>
              <a:rPr lang="zh-CN" altLang="en-US" sz="2400" b="1" dirty="0">
                <a:sym typeface="黑体" panose="02010609060101010101" pitchFamily="49" charset="-122"/>
              </a:rPr>
              <a:t>──在多种所有制形式和经营形式的基础上，确保使劳动者变成生产的主人，有高效率劳动的强烈愿望，为生产力进步和合理利用自然资源提供最佳条件，保证社会公正和劳动者的社会保护；</a:t>
            </a:r>
            <a:endParaRPr lang="zh-CN" altLang="en-US" sz="2400" b="1" dirty="0"/>
          </a:p>
          <a:p>
            <a:r>
              <a:rPr lang="zh-CN" altLang="en-US" sz="2400" b="1" dirty="0">
                <a:sym typeface="黑体" panose="02010609060101010101" pitchFamily="49" charset="-122"/>
              </a:rPr>
              <a:t>──人民的自主意志是权力的惟一源泉，受社会监督和国家保证保护人的权利和自由，尊严与人格，而不管其社会地位、性别、年龄、民族和宗教信仰；</a:t>
            </a:r>
            <a:endParaRPr lang="zh-CN" altLang="en-US" sz="2400" b="1" dirty="0"/>
          </a:p>
          <a:p>
            <a:r>
              <a:rPr lang="zh-CN" altLang="en-US" sz="2400" b="1" dirty="0">
                <a:sym typeface="黑体" panose="02010609060101010101" pitchFamily="49" charset="-122"/>
              </a:rPr>
              <a:t>──在法律范围内行动的所有社会政治力量自由竞争。这是坚定不移地主张各族人民和睦、平等合作，主张尊重每个民族决定自己命运权利的社会。</a:t>
            </a:r>
            <a:endParaRPr lang="zh-CN" altLang="en-US" sz="2400" b="1" dirty="0"/>
          </a:p>
          <a:p>
            <a:r>
              <a:rPr lang="zh-CN" altLang="en-US" sz="2400" b="1" dirty="0">
                <a:sym typeface="黑体" panose="02010609060101010101" pitchFamily="49" charset="-122"/>
              </a:rPr>
              <a:t>                           ──</a:t>
            </a:r>
            <a:r>
              <a:rPr lang="zh-CN" altLang="en-US" sz="2400" b="1" dirty="0"/>
              <a:t>戈尔巴乔夫</a:t>
            </a:r>
            <a:r>
              <a:rPr lang="zh-CN" altLang="en-US" sz="2400" b="1" dirty="0">
                <a:sym typeface="黑体" panose="02010609060101010101" pitchFamily="49" charset="-122"/>
              </a:rPr>
              <a:t>《走向人道的、民主的社会主义》</a:t>
            </a:r>
            <a:endParaRPr lang="zh-CN" altLang="en-US" sz="2400" b="1" dirty="0"/>
          </a:p>
        </p:txBody>
      </p:sp>
      <p:sp>
        <p:nvSpPr>
          <p:cNvPr id="32770" name="文本框 2"/>
          <p:cNvSpPr txBox="1">
            <a:spLocks noChangeArrowheads="1"/>
          </p:cNvSpPr>
          <p:nvPr/>
        </p:nvSpPr>
        <p:spPr bwMode="auto">
          <a:xfrm>
            <a:off x="722223" y="5001619"/>
            <a:ext cx="9072562" cy="1189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0033CC"/>
                </a:solidFill>
                <a:sym typeface="黑体" panose="02010609060101010101" pitchFamily="49" charset="-122"/>
              </a:rPr>
              <a:t>人是社会发展的目标；人是生产的主人；人的自主意志是权力的惟一源泉；各种社会政治力量在法律范围内自由竞争等。</a:t>
            </a:r>
          </a:p>
          <a:p>
            <a:endParaRPr lang="zh-CN" altLang="en-US" sz="2400" b="1">
              <a:solidFill>
                <a:srgbClr val="0033CC"/>
              </a:solidFill>
              <a:sym typeface="黑体" panose="02010609060101010101" pitchFamily="49" charset="-122"/>
            </a:endParaRPr>
          </a:p>
        </p:txBody>
      </p:sp>
      <p:sp>
        <p:nvSpPr>
          <p:cNvPr id="33795" name="文本框 3"/>
          <p:cNvSpPr txBox="1">
            <a:spLocks noChangeArrowheads="1"/>
          </p:cNvSpPr>
          <p:nvPr/>
        </p:nvSpPr>
        <p:spPr bwMode="auto">
          <a:xfrm>
            <a:off x="157162" y="263822"/>
            <a:ext cx="93567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FF0000"/>
                </a:solidFill>
                <a:sym typeface="黑体" panose="02010609060101010101" pitchFamily="49" charset="-122"/>
              </a:rPr>
              <a:t>什么是</a:t>
            </a:r>
            <a:r>
              <a:rPr lang="en-US" altLang="zh-CN" sz="2800" b="1" dirty="0">
                <a:solidFill>
                  <a:srgbClr val="FF0000"/>
                </a:solidFill>
                <a:sym typeface="黑体" panose="02010609060101010101" pitchFamily="49" charset="-122"/>
              </a:rPr>
              <a:t>“</a:t>
            </a:r>
            <a:r>
              <a:rPr lang="zh-CN" altLang="en-US" sz="2800" b="1" dirty="0">
                <a:solidFill>
                  <a:srgbClr val="FF0000"/>
                </a:solidFill>
                <a:sym typeface="黑体" panose="02010609060101010101" pitchFamily="49" charset="-122"/>
              </a:rPr>
              <a:t>人道的、民主的社会主义</a:t>
            </a:r>
            <a:r>
              <a:rPr lang="en-US" altLang="zh-CN" sz="2800" b="1" dirty="0">
                <a:solidFill>
                  <a:srgbClr val="FF0000"/>
                </a:solidFill>
                <a:sym typeface="黑体" panose="02010609060101010101" pitchFamily="49" charset="-122"/>
              </a:rPr>
              <a:t>”</a:t>
            </a:r>
            <a:r>
              <a:rPr lang="zh-CN" altLang="en-US" sz="2800" b="1" dirty="0">
                <a:solidFill>
                  <a:srgbClr val="FF0000"/>
                </a:solidFill>
                <a:sym typeface="黑体" panose="02010609060101010101" pitchFamily="49" charset="-122"/>
              </a:rPr>
              <a:t>？它的的实质是什么？</a:t>
            </a:r>
          </a:p>
        </p:txBody>
      </p:sp>
      <p:sp>
        <p:nvSpPr>
          <p:cNvPr id="3" name="直接连接符 2"/>
          <p:cNvSpPr>
            <a:spLocks noChangeShapeType="1"/>
          </p:cNvSpPr>
          <p:nvPr/>
        </p:nvSpPr>
        <p:spPr bwMode="auto">
          <a:xfrm flipH="1">
            <a:off x="1036638" y="2368192"/>
            <a:ext cx="2089150" cy="1588"/>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 name="直接连接符 1"/>
          <p:cNvSpPr>
            <a:spLocks noChangeShapeType="1"/>
          </p:cNvSpPr>
          <p:nvPr/>
        </p:nvSpPr>
        <p:spPr bwMode="auto">
          <a:xfrm flipH="1">
            <a:off x="3125787" y="4546242"/>
            <a:ext cx="4073502" cy="9216"/>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 name="直接连接符 3"/>
          <p:cNvSpPr>
            <a:spLocks noChangeShapeType="1"/>
          </p:cNvSpPr>
          <p:nvPr/>
        </p:nvSpPr>
        <p:spPr bwMode="auto">
          <a:xfrm flipH="1" flipV="1">
            <a:off x="3457485" y="4182102"/>
            <a:ext cx="3602038" cy="17463"/>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文本框 5"/>
          <p:cNvSpPr txBox="1">
            <a:spLocks noChangeArrowheads="1"/>
          </p:cNvSpPr>
          <p:nvPr/>
        </p:nvSpPr>
        <p:spPr bwMode="auto">
          <a:xfrm>
            <a:off x="373487" y="5900738"/>
            <a:ext cx="11603865" cy="8239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0033CC"/>
                </a:solidFill>
              </a:rPr>
              <a:t>你怎样理解</a:t>
            </a:r>
            <a:r>
              <a:rPr lang="en-US" altLang="zh-CN" sz="2400" b="1">
                <a:solidFill>
                  <a:srgbClr val="0033CC"/>
                </a:solidFill>
              </a:rPr>
              <a:t>“</a:t>
            </a:r>
            <a:r>
              <a:rPr lang="zh-CN" altLang="en-US" sz="2400" b="1">
                <a:solidFill>
                  <a:srgbClr val="0033CC"/>
                </a:solidFill>
                <a:sym typeface="黑体" panose="02010609060101010101" pitchFamily="49" charset="-122"/>
              </a:rPr>
              <a:t>多种所有制形式</a:t>
            </a:r>
            <a:r>
              <a:rPr lang="en-US" altLang="zh-CN" sz="2400" b="1">
                <a:solidFill>
                  <a:srgbClr val="0033CC"/>
                </a:solidFill>
              </a:rPr>
              <a:t>”</a:t>
            </a:r>
            <a:r>
              <a:rPr lang="zh-CN" altLang="en-US" sz="2400" b="1">
                <a:solidFill>
                  <a:srgbClr val="0033CC"/>
                </a:solidFill>
              </a:rPr>
              <a:t>、</a:t>
            </a:r>
            <a:r>
              <a:rPr lang="en-US" altLang="zh-CN" sz="2400" b="1">
                <a:solidFill>
                  <a:srgbClr val="0033CC"/>
                </a:solidFill>
              </a:rPr>
              <a:t>“</a:t>
            </a:r>
            <a:r>
              <a:rPr lang="zh-CN" altLang="en-US" sz="2400" b="1">
                <a:solidFill>
                  <a:srgbClr val="0033CC"/>
                </a:solidFill>
                <a:sym typeface="黑体" panose="02010609060101010101" pitchFamily="49" charset="-122"/>
              </a:rPr>
              <a:t>所有社会政治力量自由竞争</a:t>
            </a:r>
            <a:r>
              <a:rPr lang="en-US" altLang="zh-CN" sz="2400" b="1">
                <a:solidFill>
                  <a:srgbClr val="0033CC"/>
                </a:solidFill>
              </a:rPr>
              <a:t>”</a:t>
            </a:r>
            <a:r>
              <a:rPr lang="zh-CN" altLang="en-US" sz="2400" b="1">
                <a:solidFill>
                  <a:srgbClr val="0033CC"/>
                </a:solidFill>
              </a:rPr>
              <a:t>和</a:t>
            </a:r>
            <a:r>
              <a:rPr lang="en-US" altLang="zh-CN" sz="2400" b="1">
                <a:solidFill>
                  <a:srgbClr val="0033CC"/>
                </a:solidFill>
              </a:rPr>
              <a:t>“</a:t>
            </a:r>
            <a:r>
              <a:rPr lang="zh-CN" altLang="en-US" sz="2400" b="1">
                <a:solidFill>
                  <a:srgbClr val="0033CC"/>
                </a:solidFill>
                <a:sym typeface="黑体" panose="02010609060101010101" pitchFamily="49" charset="-122"/>
              </a:rPr>
              <a:t>每个民族决定自己命运权利的社会</a:t>
            </a:r>
            <a:r>
              <a:rPr lang="en-US" altLang="zh-CN" sz="2400" b="1">
                <a:solidFill>
                  <a:srgbClr val="0033CC"/>
                </a:solidFill>
              </a:rPr>
              <a:t>”</a:t>
            </a:r>
            <a:r>
              <a:rPr lang="zh-CN" altLang="en-US" sz="2400" b="1">
                <a:solidFill>
                  <a:srgbClr val="0033CC"/>
                </a:solidFill>
              </a:rPr>
              <a:t>？</a:t>
            </a:r>
          </a:p>
        </p:txBody>
      </p:sp>
    </p:spTree>
    <p:extLst>
      <p:ext uri="{BB962C8B-B14F-4D97-AF65-F5344CB8AC3E}">
        <p14:creationId xmlns:p14="http://schemas.microsoft.com/office/powerpoint/2010/main" val="28559427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childTnLst>
                                </p:cTn>
                              </p:par>
                            </p:childTnLst>
                          </p:cTn>
                        </p:par>
                        <p:par>
                          <p:cTn id="7" fill="hold" nodeType="afterGroup">
                            <p:stCondLst>
                              <p:cond delay="1"/>
                            </p:stCondLst>
                            <p:childTnLst>
                              <p:par>
                                <p:cTn id="8" presetID="3" presetClass="entr" presetSubtype="1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childTnLst>
                          </p:cTn>
                        </p:par>
                        <p:par>
                          <p:cTn id="11" fill="hold" nodeType="afterGroup">
                            <p:stCondLst>
                              <p:cond delay="501"/>
                            </p:stCondLst>
                            <p:childTnLst>
                              <p:par>
                                <p:cTn id="12" presetID="3" presetClass="entr" presetSubtype="1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childTnLst>
                          </p:cTn>
                        </p:par>
                        <p:par>
                          <p:cTn id="15" fill="hold" nodeType="afterGroup">
                            <p:stCondLst>
                              <p:cond delay="1001"/>
                            </p:stCondLst>
                            <p:childTnLst>
                              <p:par>
                                <p:cTn id="16" presetID="3" presetClass="entr" presetSubtype="1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linds(horizontal)">
                                      <p:cBhvr>
                                        <p:cTn id="18" dur="500"/>
                                        <p:tgtEl>
                                          <p:spTgt spid="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 grpId="0" animBg="1"/>
      <p:bldP spid="2" grpId="0" animBg="1"/>
      <p:bldP spid="4" grpId="0" animBg="1"/>
      <p:bldP spid="6"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框 1"/>
          <p:cNvSpPr txBox="1">
            <a:spLocks noChangeArrowheads="1"/>
          </p:cNvSpPr>
          <p:nvPr/>
        </p:nvSpPr>
        <p:spPr bwMode="auto">
          <a:xfrm>
            <a:off x="247645" y="929820"/>
            <a:ext cx="11696710" cy="2246769"/>
          </a:xfrm>
          <a:prstGeom prst="rect">
            <a:avLst/>
          </a:pr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dirty="0"/>
              <a:t>    </a:t>
            </a:r>
            <a:r>
              <a:rPr lang="zh-CN" altLang="en-US" sz="2400" b="1" dirty="0"/>
              <a:t>材料一：戈尔巴乔夫的 “公开性”成了“无限制的，专门揭露党和国家的阴暗面，抨击苏共、苏联国家的工具。……严重损害了苏共的形象。……社会主义和共产主义的共同理想面临坍塌，马列主义指导思想被抛弃。苏共和国家在不明真相的群众心中的地位一落千丈，人民对国家前途和苏共的领导产生深刻的怀疑，这一切无疑在推动着风雨飘摇的苏联国家走向灭亡。</a:t>
            </a:r>
          </a:p>
          <a:p>
            <a:pPr algn="r"/>
            <a:r>
              <a:rPr lang="zh-CN" altLang="en-US" sz="2000" b="1" dirty="0">
                <a:sym typeface="黑体" panose="02010609060101010101" pitchFamily="49" charset="-122"/>
              </a:rPr>
              <a:t>──</a:t>
            </a:r>
            <a:r>
              <a:rPr lang="zh-CN" altLang="en-US" sz="2000" b="1" dirty="0"/>
              <a:t>冯绍雷《苏联解体的原因及思考》</a:t>
            </a:r>
          </a:p>
        </p:txBody>
      </p:sp>
      <p:sp>
        <p:nvSpPr>
          <p:cNvPr id="35842" name="文本框 3"/>
          <p:cNvSpPr txBox="1">
            <a:spLocks noChangeArrowheads="1"/>
          </p:cNvSpPr>
          <p:nvPr/>
        </p:nvSpPr>
        <p:spPr bwMode="auto">
          <a:xfrm>
            <a:off x="267763" y="245826"/>
            <a:ext cx="110398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800" b="1" dirty="0">
                <a:solidFill>
                  <a:srgbClr val="FF0000"/>
                </a:solidFill>
                <a:sym typeface="黑体" panose="02010609060101010101" pitchFamily="49" charset="-122"/>
              </a:rPr>
              <a:t>“</a:t>
            </a:r>
            <a:r>
              <a:rPr lang="zh-CN" altLang="en-US" sz="2800" b="1" dirty="0">
                <a:solidFill>
                  <a:srgbClr val="FF0000"/>
                </a:solidFill>
                <a:sym typeface="黑体" panose="02010609060101010101" pitchFamily="49" charset="-122"/>
              </a:rPr>
              <a:t>人道的、民主的社会主义</a:t>
            </a:r>
            <a:r>
              <a:rPr lang="en-US" altLang="zh-CN" sz="2800" b="1" dirty="0">
                <a:solidFill>
                  <a:srgbClr val="FF0000"/>
                </a:solidFill>
                <a:sym typeface="黑体" panose="02010609060101010101" pitchFamily="49" charset="-122"/>
              </a:rPr>
              <a:t>”</a:t>
            </a:r>
            <a:r>
              <a:rPr lang="zh-CN" altLang="en-US" sz="2800" b="1" dirty="0">
                <a:solidFill>
                  <a:srgbClr val="FF0000"/>
                </a:solidFill>
                <a:sym typeface="黑体" panose="02010609060101010101" pitchFamily="49" charset="-122"/>
              </a:rPr>
              <a:t>对苏联解体和东欧剧变产生了什么影响？</a:t>
            </a:r>
          </a:p>
        </p:txBody>
      </p:sp>
      <p:sp>
        <p:nvSpPr>
          <p:cNvPr id="34819" name="文本框 1"/>
          <p:cNvSpPr txBox="1">
            <a:spLocks noChangeArrowheads="1"/>
          </p:cNvSpPr>
          <p:nvPr/>
        </p:nvSpPr>
        <p:spPr bwMode="auto">
          <a:xfrm>
            <a:off x="922221" y="3240088"/>
            <a:ext cx="10385430"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0033CC"/>
                </a:solidFill>
                <a:sym typeface="黑体" panose="02010609060101010101" pitchFamily="49" charset="-122"/>
              </a:rPr>
              <a:t>严重损害苏共形象；造成人民思想混乱；促使苏联政局动荡，导致苏联解体；</a:t>
            </a:r>
          </a:p>
        </p:txBody>
      </p:sp>
      <p:sp>
        <p:nvSpPr>
          <p:cNvPr id="35844" name="文本框 1"/>
          <p:cNvSpPr txBox="1">
            <a:spLocks noChangeArrowheads="1"/>
          </p:cNvSpPr>
          <p:nvPr/>
        </p:nvSpPr>
        <p:spPr bwMode="auto">
          <a:xfrm>
            <a:off x="302687" y="3811588"/>
            <a:ext cx="11641667" cy="1877437"/>
          </a:xfrm>
          <a:prstGeom prst="rect">
            <a:avLst/>
          </a:pr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dirty="0"/>
              <a:t>   </a:t>
            </a:r>
            <a:r>
              <a:rPr lang="zh-CN" altLang="en-US" sz="2400" b="1" dirty="0"/>
              <a:t>材料二（</a:t>
            </a:r>
            <a:r>
              <a:rPr lang="zh-CN" altLang="en-US" sz="2400" b="1" dirty="0">
                <a:sym typeface="黑体" panose="02010609060101010101" pitchFamily="49" charset="-122"/>
              </a:rPr>
              <a:t>戈尔巴乔夫</a:t>
            </a:r>
            <a:r>
              <a:rPr lang="zh-CN" altLang="en-US" sz="2400" b="1" dirty="0"/>
              <a:t>）把苏联的激进改革政策传递给东欧各国，</a:t>
            </a:r>
            <a:r>
              <a:rPr lang="zh-CN" altLang="en-US" sz="2400" b="1" dirty="0">
                <a:sym typeface="黑体" panose="02010609060101010101" pitchFamily="49" charset="-122"/>
              </a:rPr>
              <a:t>……</a:t>
            </a:r>
            <a:r>
              <a:rPr lang="zh-CN" altLang="en-US" sz="2400" b="1" dirty="0"/>
              <a:t>尽管他说不想支持改革争论中的任何一方。而对东欧国家中那些主张改革要结合本国实际的领导人，戈尔巴乔夫常常持批评态度，这也就等于支持了东欧国家的反对派，从而给东欧社会造成了思想混乱，正如他在自己国家正在造成的混乱一样。</a:t>
            </a:r>
          </a:p>
          <a:p>
            <a:pPr algn="r"/>
            <a:r>
              <a:rPr lang="zh-CN" altLang="en-US" sz="2000" b="1" dirty="0">
                <a:sym typeface="黑体" panose="02010609060101010101" pitchFamily="49" charset="-122"/>
              </a:rPr>
              <a:t>──</a:t>
            </a:r>
            <a:r>
              <a:rPr lang="zh-CN" altLang="en-US" sz="2000" b="1" dirty="0"/>
              <a:t>刘祖熙《东欧剧变的根源和教训》</a:t>
            </a:r>
          </a:p>
        </p:txBody>
      </p:sp>
      <p:sp>
        <p:nvSpPr>
          <p:cNvPr id="2" name="文本框 1"/>
          <p:cNvSpPr txBox="1">
            <a:spLocks noChangeArrowheads="1"/>
          </p:cNvSpPr>
          <p:nvPr/>
        </p:nvSpPr>
        <p:spPr bwMode="auto">
          <a:xfrm>
            <a:off x="922222" y="5908525"/>
            <a:ext cx="10385430" cy="8309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a:solidFill>
                  <a:srgbClr val="0033CC"/>
                </a:solidFill>
                <a:sym typeface="黑体" panose="02010609060101010101" pitchFamily="49" charset="-122"/>
              </a:rPr>
              <a:t> 推动东欧各党的改组、蜕变；使反对派借势突起；造成人民思想混乱；催化了东欧各国剧变</a:t>
            </a:r>
          </a:p>
        </p:txBody>
      </p:sp>
      <p:sp>
        <p:nvSpPr>
          <p:cNvPr id="26638" name="直接连接符 26637"/>
          <p:cNvSpPr>
            <a:spLocks noChangeShapeType="1"/>
          </p:cNvSpPr>
          <p:nvPr/>
        </p:nvSpPr>
        <p:spPr bwMode="auto">
          <a:xfrm flipH="1">
            <a:off x="3175001" y="1694556"/>
            <a:ext cx="917575" cy="17463"/>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 name="直接连接符 2"/>
          <p:cNvSpPr>
            <a:spLocks noChangeShapeType="1"/>
          </p:cNvSpPr>
          <p:nvPr/>
        </p:nvSpPr>
        <p:spPr bwMode="auto">
          <a:xfrm flipH="1" flipV="1">
            <a:off x="2821781" y="4941262"/>
            <a:ext cx="1290637" cy="17462"/>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 name="直接连接符 3"/>
          <p:cNvSpPr>
            <a:spLocks noChangeShapeType="1"/>
          </p:cNvSpPr>
          <p:nvPr/>
        </p:nvSpPr>
        <p:spPr bwMode="auto">
          <a:xfrm flipH="1">
            <a:off x="10577581" y="1335066"/>
            <a:ext cx="917575" cy="17463"/>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直接连接符 4"/>
          <p:cNvSpPr>
            <a:spLocks noChangeShapeType="1"/>
          </p:cNvSpPr>
          <p:nvPr/>
        </p:nvSpPr>
        <p:spPr bwMode="auto">
          <a:xfrm flipH="1">
            <a:off x="396759" y="1711685"/>
            <a:ext cx="525462" cy="4762"/>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直接连接符 5"/>
          <p:cNvSpPr>
            <a:spLocks noChangeShapeType="1"/>
          </p:cNvSpPr>
          <p:nvPr/>
        </p:nvSpPr>
        <p:spPr bwMode="auto">
          <a:xfrm flipH="1">
            <a:off x="2510197" y="2078962"/>
            <a:ext cx="525462" cy="4763"/>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直接连接符 6"/>
          <p:cNvSpPr>
            <a:spLocks noChangeShapeType="1"/>
          </p:cNvSpPr>
          <p:nvPr/>
        </p:nvSpPr>
        <p:spPr bwMode="auto">
          <a:xfrm flipH="1">
            <a:off x="4956968" y="1711685"/>
            <a:ext cx="1083223" cy="9065"/>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直接连接符 7"/>
          <p:cNvSpPr>
            <a:spLocks noChangeShapeType="1"/>
          </p:cNvSpPr>
          <p:nvPr/>
        </p:nvSpPr>
        <p:spPr bwMode="auto">
          <a:xfrm flipH="1">
            <a:off x="7232650" y="3176589"/>
            <a:ext cx="1111250" cy="1587"/>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直接连接符 8"/>
          <p:cNvSpPr>
            <a:spLocks noChangeShapeType="1"/>
          </p:cNvSpPr>
          <p:nvPr/>
        </p:nvSpPr>
        <p:spPr bwMode="auto">
          <a:xfrm flipH="1">
            <a:off x="7628207" y="2457451"/>
            <a:ext cx="1111250" cy="3175"/>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直接连接符 9"/>
          <p:cNvSpPr>
            <a:spLocks noChangeShapeType="1"/>
          </p:cNvSpPr>
          <p:nvPr/>
        </p:nvSpPr>
        <p:spPr bwMode="auto">
          <a:xfrm flipH="1">
            <a:off x="1253332" y="2422526"/>
            <a:ext cx="1111250" cy="3175"/>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10"/>
          <p:cNvSpPr>
            <a:spLocks noChangeShapeType="1"/>
          </p:cNvSpPr>
          <p:nvPr/>
        </p:nvSpPr>
        <p:spPr bwMode="auto">
          <a:xfrm flipH="1">
            <a:off x="9447213" y="2101851"/>
            <a:ext cx="525462" cy="4763"/>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直接连接符 11"/>
          <p:cNvSpPr>
            <a:spLocks noChangeShapeType="1"/>
          </p:cNvSpPr>
          <p:nvPr/>
        </p:nvSpPr>
        <p:spPr bwMode="auto">
          <a:xfrm flipH="1">
            <a:off x="4047389" y="2808356"/>
            <a:ext cx="525462" cy="4763"/>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直接连接符 12"/>
          <p:cNvSpPr>
            <a:spLocks noChangeShapeType="1"/>
          </p:cNvSpPr>
          <p:nvPr/>
        </p:nvSpPr>
        <p:spPr bwMode="auto">
          <a:xfrm flipH="1">
            <a:off x="6014433" y="4958724"/>
            <a:ext cx="525462" cy="4763"/>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直接连接符 13"/>
          <p:cNvSpPr>
            <a:spLocks noChangeShapeType="1"/>
          </p:cNvSpPr>
          <p:nvPr/>
        </p:nvSpPr>
        <p:spPr bwMode="auto">
          <a:xfrm flipH="1">
            <a:off x="1398947" y="5312738"/>
            <a:ext cx="1111250" cy="1587"/>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直接连接符 14"/>
          <p:cNvSpPr>
            <a:spLocks noChangeShapeType="1"/>
          </p:cNvSpPr>
          <p:nvPr/>
        </p:nvSpPr>
        <p:spPr bwMode="auto">
          <a:xfrm flipH="1" flipV="1">
            <a:off x="8407099" y="4941262"/>
            <a:ext cx="835025" cy="1270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36258190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6638"/>
                                        </p:tgtEl>
                                        <p:attrNameLst>
                                          <p:attrName>style.visibility</p:attrName>
                                        </p:attrNameLst>
                                      </p:cBhvr>
                                      <p:to>
                                        <p:strVal val="visible"/>
                                      </p:to>
                                    </p:set>
                                    <p:animEffect transition="in" filter="blinds(horizontal)">
                                      <p:cBhvr>
                                        <p:cTn id="7" dur="500"/>
                                        <p:tgtEl>
                                          <p:spTgt spid="26638"/>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linds(horizontal)">
                                      <p:cBhvr>
                                        <p:cTn id="11" dur="500"/>
                                        <p:tgtEl>
                                          <p:spTgt spid="4"/>
                                        </p:tgtEl>
                                      </p:cBhvr>
                                    </p:animEffect>
                                  </p:childTnLst>
                                </p:cTn>
                              </p:par>
                            </p:childTnLst>
                          </p:cTn>
                        </p:par>
                        <p:par>
                          <p:cTn id="12" fill="hold" nodeType="afterGroup">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par>
                          <p:cTn id="16" fill="hold" nodeType="afterGroup">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par>
                          <p:cTn id="20" fill="hold" nodeType="afterGroup">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par>
                          <p:cTn id="24" fill="hold" nodeType="afterGroup">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par>
                          <p:cTn id="28" fill="hold" nodeType="afterGroup">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blinds(horizontal)">
                                      <p:cBhvr>
                                        <p:cTn id="31" dur="500"/>
                                        <p:tgtEl>
                                          <p:spTgt spid="9"/>
                                        </p:tgtEl>
                                      </p:cBhvr>
                                    </p:animEffect>
                                  </p:childTnLst>
                                </p:cTn>
                              </p:par>
                            </p:childTnLst>
                          </p:cTn>
                        </p:par>
                        <p:par>
                          <p:cTn id="32" fill="hold" nodeType="afterGroup">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blinds(horizontal)">
                                      <p:cBhvr>
                                        <p:cTn id="35" dur="500"/>
                                        <p:tgtEl>
                                          <p:spTgt spid="10"/>
                                        </p:tgtEl>
                                      </p:cBhvr>
                                    </p:animEffect>
                                  </p:childTnLst>
                                </p:cTn>
                              </p:par>
                            </p:childTnLst>
                          </p:cTn>
                        </p:par>
                        <p:par>
                          <p:cTn id="36" fill="hold" nodeType="afterGroup">
                            <p:stCondLst>
                              <p:cond delay="4000"/>
                            </p:stCondLst>
                            <p:childTnLst>
                              <p:par>
                                <p:cTn id="37" presetID="3" presetClass="entr" presetSubtype="1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blinds(horizontal)">
                                      <p:cBhvr>
                                        <p:cTn id="39" dur="500"/>
                                        <p:tgtEl>
                                          <p:spTgt spid="11"/>
                                        </p:tgtEl>
                                      </p:cBhvr>
                                    </p:animEffect>
                                  </p:childTnLst>
                                </p:cTn>
                              </p:par>
                            </p:childTnLst>
                          </p:cTn>
                        </p:par>
                        <p:par>
                          <p:cTn id="40" fill="hold" nodeType="afterGroup">
                            <p:stCondLst>
                              <p:cond delay="4500"/>
                            </p:stCondLst>
                            <p:childTnLst>
                              <p:par>
                                <p:cTn id="41" presetID="3" presetClass="entr" presetSubtype="1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linds(horizontal)">
                                      <p:cBhvr>
                                        <p:cTn id="43" dur="500"/>
                                        <p:tgtEl>
                                          <p:spTgt spid="12"/>
                                        </p:tgtEl>
                                      </p:cBhvr>
                                    </p:animEffect>
                                  </p:childTnLst>
                                </p:cTn>
                              </p:par>
                            </p:childTnLst>
                          </p:cTn>
                        </p:par>
                        <p:par>
                          <p:cTn id="44" fill="hold" nodeType="afterGroup">
                            <p:stCondLst>
                              <p:cond delay="5000"/>
                            </p:stCondLst>
                            <p:childTnLst>
                              <p:par>
                                <p:cTn id="45" presetID="1" presetClass="entr" presetSubtype="0" fill="hold" grpId="0" nodeType="afterEffect">
                                  <p:stCondLst>
                                    <p:cond delay="0"/>
                                  </p:stCondLst>
                                  <p:childTnLst>
                                    <p:set>
                                      <p:cBhvr>
                                        <p:cTn id="46" dur="1" fill="hold">
                                          <p:stCondLst>
                                            <p:cond delay="0"/>
                                          </p:stCondLst>
                                        </p:cTn>
                                        <p:tgtEl>
                                          <p:spTgt spid="34819"/>
                                        </p:tgtEl>
                                        <p:attrNameLst>
                                          <p:attrName>style.visibility</p:attrName>
                                        </p:attrNameLst>
                                      </p:cBhvr>
                                      <p:to>
                                        <p:strVal val="visible"/>
                                      </p:to>
                                    </p:set>
                                  </p:childTnLst>
                                </p:cTn>
                              </p:par>
                            </p:childTnLst>
                          </p:cTn>
                        </p:par>
                        <p:par>
                          <p:cTn id="47" fill="hold" nodeType="afterGroup">
                            <p:stCondLst>
                              <p:cond delay="5001"/>
                            </p:stCondLst>
                            <p:childTnLst>
                              <p:par>
                                <p:cTn id="48" presetID="3" presetClass="entr" presetSubtype="10" fill="hold" grpId="0"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blinds(horizontal)">
                                      <p:cBhvr>
                                        <p:cTn id="50" dur="500"/>
                                        <p:tgtEl>
                                          <p:spTgt spid="3"/>
                                        </p:tgtEl>
                                      </p:cBhvr>
                                    </p:animEffect>
                                  </p:childTnLst>
                                </p:cTn>
                              </p:par>
                            </p:childTnLst>
                          </p:cTn>
                        </p:par>
                        <p:par>
                          <p:cTn id="51" fill="hold" nodeType="afterGroup">
                            <p:stCondLst>
                              <p:cond delay="5501"/>
                            </p:stCondLst>
                            <p:childTnLst>
                              <p:par>
                                <p:cTn id="52" presetID="3" presetClass="entr" presetSubtype="10" fill="hold" grpId="0" nodeType="after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blinds(horizontal)">
                                      <p:cBhvr>
                                        <p:cTn id="54" dur="500"/>
                                        <p:tgtEl>
                                          <p:spTgt spid="13"/>
                                        </p:tgtEl>
                                      </p:cBhvr>
                                    </p:animEffect>
                                  </p:childTnLst>
                                </p:cTn>
                              </p:par>
                            </p:childTnLst>
                          </p:cTn>
                        </p:par>
                        <p:par>
                          <p:cTn id="55" fill="hold" nodeType="afterGroup">
                            <p:stCondLst>
                              <p:cond delay="6001"/>
                            </p:stCondLst>
                            <p:childTnLst>
                              <p:par>
                                <p:cTn id="56" presetID="3" presetClass="entr" presetSubtype="10"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blinds(horizontal)">
                                      <p:cBhvr>
                                        <p:cTn id="58" dur="500"/>
                                        <p:tgtEl>
                                          <p:spTgt spid="14"/>
                                        </p:tgtEl>
                                      </p:cBhvr>
                                    </p:animEffect>
                                  </p:childTnLst>
                                </p:cTn>
                              </p:par>
                            </p:childTnLst>
                          </p:cTn>
                        </p:par>
                        <p:par>
                          <p:cTn id="59" fill="hold" nodeType="afterGroup">
                            <p:stCondLst>
                              <p:cond delay="6501"/>
                            </p:stCondLst>
                            <p:childTnLst>
                              <p:par>
                                <p:cTn id="60" presetID="3" presetClass="entr" presetSubtype="1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ldLvl="0" animBg="1"/>
      <p:bldP spid="2" grpId="0" bldLvl="0" animBg="1"/>
      <p:bldP spid="26638"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52" descr="water"/>
          <p:cNvPicPr>
            <a:picLocks noChangeAspect="1" noChangeArrowheads="1"/>
          </p:cNvPicPr>
          <p:nvPr/>
        </p:nvPicPr>
        <p:blipFill>
          <a:blip r:embed="rId3">
            <a:extLst>
              <a:ext uri="{28A0092B-C50C-407E-A947-70E740481C1C}">
                <a14:useLocalDpi xmlns:a14="http://schemas.microsoft.com/office/drawing/2010/main" val="0"/>
              </a:ext>
            </a:extLst>
          </a:blip>
          <a:srcRect l="22409" t="16374" b="27486"/>
          <a:stretch>
            <a:fillRect/>
          </a:stretch>
        </p:blipFill>
        <p:spPr bwMode="auto">
          <a:xfrm rot="786797">
            <a:off x="8607425" y="-285750"/>
            <a:ext cx="1906588"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0" name="Picture 20" descr="C:\Users\lx\Desktop\2.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4831"/>
          <a:stretch>
            <a:fillRect/>
          </a:stretch>
        </p:blipFill>
        <p:spPr bwMode="auto">
          <a:xfrm>
            <a:off x="1870076" y="622300"/>
            <a:ext cx="2384425" cy="514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1" name="TextBox 25"/>
          <p:cNvSpPr txBox="1">
            <a:spLocks noChangeArrowheads="1"/>
          </p:cNvSpPr>
          <p:nvPr/>
        </p:nvSpPr>
        <p:spPr bwMode="auto">
          <a:xfrm>
            <a:off x="4567239" y="1855788"/>
            <a:ext cx="5138737"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4800" b="1">
                <a:solidFill>
                  <a:srgbClr val="FF0000"/>
                </a:solidFill>
                <a:latin typeface="楷体" panose="02010609060101010101" pitchFamily="49" charset="-122"/>
                <a:ea typeface="楷体" panose="02010609060101010101" pitchFamily="49" charset="-122"/>
              </a:rPr>
              <a:t> 观点三：</a:t>
            </a:r>
          </a:p>
          <a:p>
            <a:pPr algn="ctr"/>
            <a:r>
              <a:rPr lang="zh-CN" altLang="en-US" sz="4800" b="1">
                <a:solidFill>
                  <a:srgbClr val="FF0000"/>
                </a:solidFill>
                <a:latin typeface="楷体" panose="02010609060101010101" pitchFamily="49" charset="-122"/>
                <a:ea typeface="楷体" panose="02010609060101010101" pitchFamily="49" charset="-122"/>
              </a:rPr>
              <a:t>斯大林模式产生的弊端</a:t>
            </a:r>
          </a:p>
        </p:txBody>
      </p:sp>
    </p:spTree>
    <p:extLst>
      <p:ext uri="{BB962C8B-B14F-4D97-AF65-F5344CB8AC3E}">
        <p14:creationId xmlns:p14="http://schemas.microsoft.com/office/powerpoint/2010/main" val="12387015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文本框 1"/>
          <p:cNvSpPr txBox="1">
            <a:spLocks noChangeArrowheads="1"/>
          </p:cNvSpPr>
          <p:nvPr/>
        </p:nvSpPr>
        <p:spPr bwMode="auto">
          <a:xfrm>
            <a:off x="347731" y="1127328"/>
            <a:ext cx="11552348" cy="1200329"/>
          </a:xfrm>
          <a:prstGeom prst="rect">
            <a:avLst/>
          </a:pr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a:t>    </a:t>
            </a:r>
            <a:r>
              <a:rPr lang="zh-CN" altLang="en-US" sz="2400" b="1"/>
              <a:t>材料一（波兰）在战后有限主权和斯大林主义占上风的条件下产生的社会经济制度未能满足社会的需要，未能确保实现应当释放出来的价值……</a:t>
            </a:r>
          </a:p>
          <a:p>
            <a:pPr algn="r"/>
            <a:r>
              <a:rPr lang="zh-CN" altLang="en-US" sz="2400" b="1"/>
              <a:t> </a:t>
            </a:r>
            <a:r>
              <a:rPr lang="zh-CN" altLang="en-US" sz="2000" b="1"/>
              <a:t>──《关于波兰统一工人党停止活动的决议》（1990年1月29日）</a:t>
            </a:r>
          </a:p>
        </p:txBody>
      </p:sp>
      <p:sp>
        <p:nvSpPr>
          <p:cNvPr id="39938" name="文本框 2"/>
          <p:cNvSpPr txBox="1">
            <a:spLocks noChangeArrowheads="1"/>
          </p:cNvSpPr>
          <p:nvPr/>
        </p:nvSpPr>
        <p:spPr bwMode="auto">
          <a:xfrm>
            <a:off x="244699" y="363720"/>
            <a:ext cx="10407426"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FF0000"/>
                </a:solidFill>
              </a:rPr>
              <a:t>为什么说斯大林模式是导致东欧剧变、苏联解体的历史根源? </a:t>
            </a:r>
          </a:p>
          <a:p>
            <a:endParaRPr lang="zh-CN" altLang="en-US" sz="2800" b="1" dirty="0">
              <a:solidFill>
                <a:srgbClr val="FF0000"/>
              </a:solidFill>
            </a:endParaRPr>
          </a:p>
        </p:txBody>
      </p:sp>
      <p:sp>
        <p:nvSpPr>
          <p:cNvPr id="39939" name="文本框 4"/>
          <p:cNvSpPr txBox="1">
            <a:spLocks noChangeArrowheads="1"/>
          </p:cNvSpPr>
          <p:nvPr/>
        </p:nvSpPr>
        <p:spPr bwMode="auto">
          <a:xfrm>
            <a:off x="347732" y="2603476"/>
            <a:ext cx="11552347" cy="1569660"/>
          </a:xfrm>
          <a:prstGeom prst="rect">
            <a:avLst/>
          </a:pr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dirty="0"/>
              <a:t>    </a:t>
            </a:r>
            <a:r>
              <a:rPr lang="zh-CN" altLang="en-US" sz="2400" b="1" dirty="0"/>
              <a:t>材料二（苏联解体前不久）苏联社会科学院曾进行过一次问卷调查，被调查者认为苏共仍然能代表全体人民的占</a:t>
            </a:r>
            <a:r>
              <a:rPr lang="en-US" altLang="zh-CN" sz="2400" b="1" dirty="0"/>
              <a:t>7</a:t>
            </a:r>
            <a:r>
              <a:rPr lang="en-US" altLang="zh-CN" sz="2400" b="1" dirty="0">
                <a:latin typeface="宋体" panose="02010600030101010101" pitchFamily="2" charset="-122"/>
              </a:rPr>
              <a:t>％</a:t>
            </a:r>
            <a:r>
              <a:rPr lang="en-US" altLang="zh-CN" sz="2400" b="1" dirty="0"/>
              <a:t>……</a:t>
            </a:r>
            <a:r>
              <a:rPr lang="zh-CN" altLang="en-US" sz="2400" b="1" dirty="0"/>
              <a:t>而认为苏共代表干部、代表机关工作人员的占</a:t>
            </a:r>
            <a:r>
              <a:rPr lang="en-US" altLang="zh-CN" sz="2400" b="1" dirty="0"/>
              <a:t>85</a:t>
            </a:r>
            <a:r>
              <a:rPr lang="en-US" altLang="zh-CN" sz="2400" b="1" dirty="0">
                <a:latin typeface="宋体" panose="02010600030101010101" pitchFamily="2" charset="-122"/>
                <a:sym typeface="黑体" panose="02010609060101010101" pitchFamily="49" charset="-122"/>
              </a:rPr>
              <a:t>％</a:t>
            </a:r>
          </a:p>
          <a:p>
            <a:pPr algn="r"/>
            <a:r>
              <a:rPr lang="zh-CN" altLang="en-US" sz="2400" b="1" dirty="0">
                <a:sym typeface="黑体" panose="02010609060101010101" pitchFamily="49" charset="-122"/>
              </a:rPr>
              <a:t>──</a:t>
            </a:r>
            <a:r>
              <a:rPr lang="zh-CN" altLang="en-US" sz="2400" b="1" dirty="0"/>
              <a:t>黄苇町《苏共亡党十年祭》</a:t>
            </a:r>
          </a:p>
        </p:txBody>
      </p:sp>
      <p:sp>
        <p:nvSpPr>
          <p:cNvPr id="26638" name="直接连接符 26637"/>
          <p:cNvSpPr>
            <a:spLocks noChangeShapeType="1"/>
          </p:cNvSpPr>
          <p:nvPr/>
        </p:nvSpPr>
        <p:spPr bwMode="auto">
          <a:xfrm flipH="1">
            <a:off x="469567" y="1895944"/>
            <a:ext cx="915987" cy="1905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 name="直接连接符 1"/>
          <p:cNvSpPr>
            <a:spLocks noChangeShapeType="1"/>
          </p:cNvSpPr>
          <p:nvPr/>
        </p:nvSpPr>
        <p:spPr bwMode="auto">
          <a:xfrm flipH="1" flipV="1">
            <a:off x="3538717" y="1868689"/>
            <a:ext cx="1793137" cy="14085"/>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 name="直接连接符 3"/>
          <p:cNvSpPr>
            <a:spLocks noChangeShapeType="1"/>
          </p:cNvSpPr>
          <p:nvPr/>
        </p:nvSpPr>
        <p:spPr bwMode="auto">
          <a:xfrm flipH="1" flipV="1">
            <a:off x="2643814" y="1894448"/>
            <a:ext cx="544512" cy="3175"/>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直接连接符 4"/>
          <p:cNvSpPr>
            <a:spLocks noChangeShapeType="1"/>
          </p:cNvSpPr>
          <p:nvPr/>
        </p:nvSpPr>
        <p:spPr bwMode="auto">
          <a:xfrm flipH="1">
            <a:off x="7624764" y="1896907"/>
            <a:ext cx="365125" cy="3175"/>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直接连接符 5"/>
          <p:cNvSpPr>
            <a:spLocks noChangeShapeType="1"/>
          </p:cNvSpPr>
          <p:nvPr/>
        </p:nvSpPr>
        <p:spPr bwMode="auto">
          <a:xfrm flipH="1">
            <a:off x="4435285" y="3386719"/>
            <a:ext cx="365125" cy="1587"/>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直接连接符 6"/>
          <p:cNvSpPr>
            <a:spLocks noChangeShapeType="1"/>
          </p:cNvSpPr>
          <p:nvPr/>
        </p:nvSpPr>
        <p:spPr bwMode="auto">
          <a:xfrm flipH="1">
            <a:off x="469567" y="3731610"/>
            <a:ext cx="365125" cy="1588"/>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46" name="文本框 7"/>
          <p:cNvSpPr txBox="1">
            <a:spLocks noChangeArrowheads="1"/>
          </p:cNvSpPr>
          <p:nvPr/>
        </p:nvSpPr>
        <p:spPr bwMode="auto">
          <a:xfrm>
            <a:off x="469567" y="4261167"/>
            <a:ext cx="114305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0033CC"/>
                </a:solidFill>
              </a:rPr>
              <a:t>材料一中</a:t>
            </a:r>
            <a:r>
              <a:rPr lang="en-US" altLang="zh-CN" sz="2400" b="1" dirty="0">
                <a:solidFill>
                  <a:srgbClr val="0033CC"/>
                </a:solidFill>
              </a:rPr>
              <a:t>“</a:t>
            </a:r>
            <a:r>
              <a:rPr lang="zh-CN" altLang="en-US" sz="2400" b="1" dirty="0">
                <a:solidFill>
                  <a:srgbClr val="0033CC"/>
                </a:solidFill>
              </a:rPr>
              <a:t>未能满足</a:t>
            </a:r>
            <a:r>
              <a:rPr lang="en-US" altLang="zh-CN" sz="2400" b="1" dirty="0">
                <a:solidFill>
                  <a:srgbClr val="0033CC"/>
                </a:solidFill>
              </a:rPr>
              <a:t>”“</a:t>
            </a:r>
            <a:r>
              <a:rPr lang="zh-CN" altLang="en-US" sz="2400" b="1" dirty="0">
                <a:solidFill>
                  <a:srgbClr val="0033CC"/>
                </a:solidFill>
              </a:rPr>
              <a:t>未能确保</a:t>
            </a:r>
            <a:r>
              <a:rPr lang="en-US" altLang="zh-CN" sz="2400" b="1" dirty="0">
                <a:solidFill>
                  <a:srgbClr val="0033CC"/>
                </a:solidFill>
              </a:rPr>
              <a:t>”</a:t>
            </a:r>
            <a:r>
              <a:rPr lang="zh-CN" altLang="en-US" sz="2400" b="1" dirty="0">
                <a:solidFill>
                  <a:srgbClr val="0033CC"/>
                </a:solidFill>
              </a:rPr>
              <a:t>反映了什么问题</a:t>
            </a:r>
            <a:r>
              <a:rPr lang="zh-CN" altLang="en-US" sz="2400" b="1" dirty="0" smtClean="0">
                <a:solidFill>
                  <a:srgbClr val="0033CC"/>
                </a:solidFill>
              </a:rPr>
              <a:t>？</a:t>
            </a:r>
            <a:endParaRPr lang="zh-CN" altLang="en-US" sz="2400" b="1" dirty="0">
              <a:solidFill>
                <a:srgbClr val="0033CC"/>
              </a:solidFill>
            </a:endParaRPr>
          </a:p>
          <a:p>
            <a:r>
              <a:rPr lang="zh-CN" altLang="en-US" sz="2400" b="1" dirty="0">
                <a:solidFill>
                  <a:srgbClr val="0033CC"/>
                </a:solidFill>
              </a:rPr>
              <a:t>材料二中问卷调查结果反映了什么问题？</a:t>
            </a:r>
          </a:p>
        </p:txBody>
      </p:sp>
      <p:sp>
        <p:nvSpPr>
          <p:cNvPr id="38915" name="文本框 3"/>
          <p:cNvSpPr txBox="1">
            <a:spLocks noChangeArrowheads="1"/>
          </p:cNvSpPr>
          <p:nvPr/>
        </p:nvSpPr>
        <p:spPr bwMode="auto">
          <a:xfrm>
            <a:off x="469567" y="5180195"/>
            <a:ext cx="11430512" cy="830997"/>
          </a:xfrm>
          <a:prstGeom prst="rect">
            <a:avLst/>
          </a:prstGeom>
          <a:noFill/>
          <a:ln>
            <a:noFill/>
          </a:ln>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t>政治体制僵化，缺乏民主，人民与政府和党的关系疏远；经济上推行片面发展重工业和高速度、高积累、高投资的发展方针，人民生活水平长期得不到提高。</a:t>
            </a:r>
          </a:p>
        </p:txBody>
      </p:sp>
    </p:spTree>
    <p:extLst>
      <p:ext uri="{BB962C8B-B14F-4D97-AF65-F5344CB8AC3E}">
        <p14:creationId xmlns:p14="http://schemas.microsoft.com/office/powerpoint/2010/main" val="38123040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6638"/>
                                        </p:tgtEl>
                                        <p:attrNameLst>
                                          <p:attrName>style.visibility</p:attrName>
                                        </p:attrNameLst>
                                      </p:cBhvr>
                                      <p:to>
                                        <p:strVal val="visible"/>
                                      </p:to>
                                    </p:set>
                                    <p:animEffect transition="in" filter="blinds(horizontal)">
                                      <p:cBhvr>
                                        <p:cTn id="11" dur="500"/>
                                        <p:tgtEl>
                                          <p:spTgt spid="26638"/>
                                        </p:tgtEl>
                                      </p:cBhvr>
                                    </p:animEffect>
                                  </p:childTnLst>
                                </p:cTn>
                              </p:par>
                            </p:childTnLst>
                          </p:cTn>
                        </p:par>
                        <p:par>
                          <p:cTn id="12" fill="hold" nodeType="afterGroup">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par>
                          <p:cTn id="16" fill="hold" nodeType="afterGroup">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linds(horizontal)">
                                      <p:cBhvr>
                                        <p:cTn id="19" dur="500"/>
                                        <p:tgtEl>
                                          <p:spTgt spid="5"/>
                                        </p:tgtEl>
                                      </p:cBhvr>
                                    </p:animEffect>
                                  </p:childTnLst>
                                </p:cTn>
                              </p:par>
                            </p:childTnLst>
                          </p:cTn>
                        </p:par>
                        <p:par>
                          <p:cTn id="20" fill="hold" nodeType="afterGroup">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linds(horizontal)">
                                      <p:cBhvr>
                                        <p:cTn id="23" dur="500"/>
                                        <p:tgtEl>
                                          <p:spTgt spid="6"/>
                                        </p:tgtEl>
                                      </p:cBhvr>
                                    </p:animEffect>
                                  </p:childTnLst>
                                </p:cTn>
                              </p:par>
                            </p:childTnLst>
                          </p:cTn>
                        </p:par>
                        <p:par>
                          <p:cTn id="24" fill="hold" nodeType="afterGroup">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89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8" grpId="0" animBg="1"/>
      <p:bldP spid="2" grpId="0" animBg="1"/>
      <p:bldP spid="4" grpId="0" animBg="1"/>
      <p:bldP spid="5" grpId="0" animBg="1"/>
      <p:bldP spid="6" grpId="0" animBg="1"/>
      <p:bldP spid="7" grpId="0" animBg="1"/>
      <p:bldP spid="38915" grpId="0" bldLvl="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文本框 51203"/>
          <p:cNvSpPr txBox="1">
            <a:spLocks noChangeArrowheads="1"/>
          </p:cNvSpPr>
          <p:nvPr/>
        </p:nvSpPr>
        <p:spPr bwMode="auto">
          <a:xfrm>
            <a:off x="6311900" y="1419226"/>
            <a:ext cx="4027488" cy="5032375"/>
          </a:xfrm>
          <a:prstGeom prst="rect">
            <a:avLst/>
          </a:prstGeom>
          <a:noFill/>
          <a:ln w="57150">
            <a:solidFill>
              <a:srgbClr val="00CC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600" b="1" dirty="0">
                <a:solidFill>
                  <a:srgbClr val="3333FF"/>
                </a:solidFill>
                <a:latin typeface="Verdana" panose="020B0604030504040204" pitchFamily="34" charset="0"/>
                <a:ea typeface="黑体" panose="02010609060101010101" pitchFamily="49" charset="-122"/>
              </a:rPr>
              <a:t>历史原因</a:t>
            </a:r>
            <a:r>
              <a:rPr lang="en-US" altLang="zh-CN" sz="3600" b="1" dirty="0">
                <a:latin typeface="Verdana" panose="020B0604030504040204" pitchFamily="34" charset="0"/>
                <a:ea typeface="黑体" panose="02010609060101010101" pitchFamily="49" charset="-122"/>
              </a:rPr>
              <a:t>----</a:t>
            </a:r>
            <a:r>
              <a:rPr lang="zh-CN" altLang="en-US" sz="3600" b="1" dirty="0">
                <a:latin typeface="Verdana" panose="020B0604030504040204" pitchFamily="34" charset="0"/>
                <a:ea typeface="黑体" panose="02010609060101010101" pitchFamily="49" charset="-122"/>
              </a:rPr>
              <a:t>斯大林模式造成经济困难和政治危机（</a:t>
            </a:r>
            <a:r>
              <a:rPr lang="zh-CN" altLang="en-US" sz="3600" b="1" dirty="0">
                <a:solidFill>
                  <a:srgbClr val="FF0000"/>
                </a:solidFill>
                <a:latin typeface="Verdana" panose="020B0604030504040204" pitchFamily="34" charset="0"/>
                <a:ea typeface="黑体" panose="02010609060101010101" pitchFamily="49" charset="-122"/>
              </a:rPr>
              <a:t>根本）</a:t>
            </a:r>
          </a:p>
          <a:p>
            <a:r>
              <a:rPr lang="zh-CN" altLang="en-US" sz="3600" b="1" dirty="0">
                <a:solidFill>
                  <a:srgbClr val="3333FF"/>
                </a:solidFill>
                <a:latin typeface="Verdana" panose="020B0604030504040204" pitchFamily="34" charset="0"/>
                <a:ea typeface="黑体" panose="02010609060101010101" pitchFamily="49" charset="-122"/>
              </a:rPr>
              <a:t>现实原因</a:t>
            </a:r>
            <a:r>
              <a:rPr lang="en-US" altLang="zh-CN" sz="3600" b="1" dirty="0">
                <a:latin typeface="Verdana" panose="020B0604030504040204" pitchFamily="34" charset="0"/>
                <a:ea typeface="黑体" panose="02010609060101010101" pitchFamily="49" charset="-122"/>
              </a:rPr>
              <a:t>----</a:t>
            </a:r>
            <a:r>
              <a:rPr lang="zh-CN" altLang="en-US" sz="3600" b="1" dirty="0">
                <a:latin typeface="Verdana" panose="020B0604030504040204" pitchFamily="34" charset="0"/>
                <a:ea typeface="黑体" panose="02010609060101010101" pitchFamily="49" charset="-122"/>
              </a:rPr>
              <a:t>戈尔巴乔夫的改革（</a:t>
            </a:r>
            <a:r>
              <a:rPr lang="zh-CN" altLang="en-US" sz="3600" b="1" dirty="0">
                <a:solidFill>
                  <a:srgbClr val="FF0000"/>
                </a:solidFill>
                <a:latin typeface="Verdana" panose="020B0604030504040204" pitchFamily="34" charset="0"/>
                <a:ea typeface="黑体" panose="02010609060101010101" pitchFamily="49" charset="-122"/>
              </a:rPr>
              <a:t>直接和重要原因）</a:t>
            </a:r>
            <a:r>
              <a:rPr lang="zh-CN" altLang="en-US" sz="3600" b="1" dirty="0">
                <a:latin typeface="Verdana" panose="020B0604030504040204" pitchFamily="34" charset="0"/>
                <a:ea typeface="黑体" panose="02010609060101010101" pitchFamily="49" charset="-122"/>
              </a:rPr>
              <a:t>；</a:t>
            </a:r>
          </a:p>
          <a:p>
            <a:r>
              <a:rPr lang="zh-CN" altLang="en-US" sz="3600" b="1" dirty="0">
                <a:solidFill>
                  <a:srgbClr val="3333FF"/>
                </a:solidFill>
                <a:latin typeface="Verdana" panose="020B0604030504040204" pitchFamily="34" charset="0"/>
                <a:ea typeface="黑体" panose="02010609060101010101" pitchFamily="49" charset="-122"/>
              </a:rPr>
              <a:t>外部因素</a:t>
            </a:r>
            <a:r>
              <a:rPr lang="en-US" altLang="zh-CN" sz="3600" b="1" dirty="0">
                <a:latin typeface="Verdana" panose="020B0604030504040204" pitchFamily="34" charset="0"/>
                <a:ea typeface="黑体" panose="02010609060101010101" pitchFamily="49" charset="-122"/>
              </a:rPr>
              <a:t>----</a:t>
            </a:r>
            <a:r>
              <a:rPr lang="zh-CN" altLang="en-US" sz="3600" b="1" dirty="0">
                <a:latin typeface="Verdana" panose="020B0604030504040204" pitchFamily="34" charset="0"/>
                <a:ea typeface="黑体" panose="02010609060101010101" pitchFamily="49" charset="-122"/>
              </a:rPr>
              <a:t>西方国家的“和平演变”</a:t>
            </a:r>
            <a:r>
              <a:rPr lang="zh-CN" altLang="en-US" sz="3600" b="1" dirty="0">
                <a:solidFill>
                  <a:srgbClr val="CC0000"/>
                </a:solidFill>
                <a:latin typeface="Verdana" panose="020B0604030504040204" pitchFamily="34" charset="0"/>
                <a:ea typeface="华文新魏" panose="02010800040101010101" pitchFamily="2" charset="-122"/>
              </a:rPr>
              <a:t>   </a:t>
            </a:r>
          </a:p>
        </p:txBody>
      </p:sp>
      <p:sp>
        <p:nvSpPr>
          <p:cNvPr id="40962" name="文本框 1"/>
          <p:cNvSpPr txBox="1">
            <a:spLocks noChangeArrowheads="1"/>
          </p:cNvSpPr>
          <p:nvPr/>
        </p:nvSpPr>
        <p:spPr bwMode="auto">
          <a:xfrm>
            <a:off x="6688138" y="552450"/>
            <a:ext cx="323691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latin typeface="Verdana" panose="020B0604030504040204" pitchFamily="34" charset="0"/>
                <a:ea typeface="黑体" panose="02010609060101010101" pitchFamily="49" charset="-122"/>
              </a:rPr>
              <a:t>苏联解体的原因</a:t>
            </a:r>
          </a:p>
        </p:txBody>
      </p:sp>
      <p:sp>
        <p:nvSpPr>
          <p:cNvPr id="40963" name="文本框 51203"/>
          <p:cNvSpPr txBox="1">
            <a:spLocks noChangeArrowheads="1"/>
          </p:cNvSpPr>
          <p:nvPr/>
        </p:nvSpPr>
        <p:spPr bwMode="auto">
          <a:xfrm>
            <a:off x="1596980" y="1419226"/>
            <a:ext cx="4211392" cy="5033963"/>
          </a:xfrm>
          <a:prstGeom prst="rect">
            <a:avLst/>
          </a:prstGeom>
          <a:noFill/>
          <a:ln w="57150">
            <a:solidFill>
              <a:srgbClr val="00CC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600" b="1" dirty="0">
                <a:solidFill>
                  <a:srgbClr val="0000CC"/>
                </a:solidFill>
                <a:latin typeface="黑体" panose="02010609060101010101" pitchFamily="49" charset="-122"/>
                <a:ea typeface="黑体" panose="02010609060101010101" pitchFamily="49" charset="-122"/>
              </a:rPr>
              <a:t>内因</a:t>
            </a:r>
            <a:r>
              <a:rPr lang="en-US" altLang="zh-CN" sz="3600" b="1" dirty="0">
                <a:latin typeface="Verdana" panose="020B0604030504040204" pitchFamily="34" charset="0"/>
                <a:ea typeface="黑体" panose="02010609060101010101" pitchFamily="49" charset="-122"/>
                <a:sym typeface="黑体" panose="02010609060101010101" pitchFamily="49" charset="-122"/>
              </a:rPr>
              <a:t>----</a:t>
            </a:r>
            <a:r>
              <a:rPr lang="zh-CN" altLang="en-US" sz="3600" b="1" dirty="0">
                <a:latin typeface="黑体" panose="02010609060101010101" pitchFamily="49" charset="-122"/>
                <a:ea typeface="黑体" panose="02010609060101010101" pitchFamily="49" charset="-122"/>
              </a:rPr>
              <a:t>照搬斯大林模式，经济困难，忽视民主法制</a:t>
            </a:r>
            <a:r>
              <a:rPr lang="zh-CN" altLang="en-US" sz="3600" b="1" dirty="0">
                <a:latin typeface="Verdana" panose="020B0604030504040204" pitchFamily="34" charset="0"/>
                <a:ea typeface="黑体" panose="02010609060101010101" pitchFamily="49" charset="-122"/>
                <a:sym typeface="黑体" panose="02010609060101010101" pitchFamily="49" charset="-122"/>
              </a:rPr>
              <a:t>（</a:t>
            </a:r>
            <a:r>
              <a:rPr lang="zh-CN" altLang="en-US" sz="3600" b="1" dirty="0">
                <a:solidFill>
                  <a:srgbClr val="FF0000"/>
                </a:solidFill>
                <a:latin typeface="Verdana" panose="020B0604030504040204" pitchFamily="34" charset="0"/>
                <a:ea typeface="黑体" panose="02010609060101010101" pitchFamily="49" charset="-122"/>
                <a:sym typeface="黑体" panose="02010609060101010101" pitchFamily="49" charset="-122"/>
              </a:rPr>
              <a:t>根本）</a:t>
            </a:r>
          </a:p>
          <a:p>
            <a:r>
              <a:rPr lang="zh-CN" altLang="en-US" sz="3600" b="1" dirty="0">
                <a:solidFill>
                  <a:srgbClr val="0000CC"/>
                </a:solidFill>
                <a:latin typeface="黑体" panose="02010609060101010101" pitchFamily="49" charset="-122"/>
                <a:ea typeface="黑体" panose="02010609060101010101" pitchFamily="49" charset="-122"/>
              </a:rPr>
              <a:t>外因</a:t>
            </a:r>
            <a:r>
              <a:rPr lang="en-US" altLang="zh-CN" sz="3600" b="1" dirty="0">
                <a:latin typeface="Verdana" panose="020B0604030504040204" pitchFamily="34" charset="0"/>
                <a:ea typeface="黑体" panose="02010609060101010101" pitchFamily="49" charset="-122"/>
                <a:sym typeface="黑体" panose="02010609060101010101" pitchFamily="49" charset="-122"/>
              </a:rPr>
              <a:t>----</a:t>
            </a:r>
            <a:r>
              <a:rPr lang="zh-CN" altLang="en-US" sz="3600" b="1" dirty="0">
                <a:latin typeface="黑体" panose="02010609060101010101" pitchFamily="49" charset="-122"/>
                <a:ea typeface="黑体" panose="02010609060101010101" pitchFamily="49" charset="-122"/>
              </a:rPr>
              <a:t>戈尔巴乔夫改革的影响</a:t>
            </a:r>
          </a:p>
          <a:p>
            <a:r>
              <a:rPr lang="zh-CN" altLang="en-US" sz="3600" b="1" dirty="0">
                <a:latin typeface="黑体" panose="02010609060101010101" pitchFamily="49" charset="-122"/>
                <a:ea typeface="黑体" panose="02010609060101010101" pitchFamily="49" charset="-122"/>
              </a:rPr>
              <a:t>        西方的“和平演变”</a:t>
            </a:r>
          </a:p>
          <a:p>
            <a:pPr algn="ctr"/>
            <a:r>
              <a:rPr lang="zh-CN" altLang="en-US" sz="3600" b="1" dirty="0">
                <a:solidFill>
                  <a:srgbClr val="CC0000"/>
                </a:solidFill>
                <a:latin typeface="Verdana" panose="020B0604030504040204" pitchFamily="34" charset="0"/>
                <a:ea typeface="华文新魏" panose="02010800040101010101" pitchFamily="2" charset="-122"/>
              </a:rPr>
              <a:t>  </a:t>
            </a:r>
          </a:p>
        </p:txBody>
      </p:sp>
      <p:sp>
        <p:nvSpPr>
          <p:cNvPr id="40964" name="文本框 4"/>
          <p:cNvSpPr txBox="1">
            <a:spLocks noChangeArrowheads="1"/>
          </p:cNvSpPr>
          <p:nvPr/>
        </p:nvSpPr>
        <p:spPr bwMode="auto">
          <a:xfrm>
            <a:off x="2030413" y="552450"/>
            <a:ext cx="323691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200" b="1">
                <a:solidFill>
                  <a:srgbClr val="FF0000"/>
                </a:solidFill>
                <a:latin typeface="Verdana" panose="020B0604030504040204" pitchFamily="34" charset="0"/>
                <a:ea typeface="黑体" panose="02010609060101010101" pitchFamily="49" charset="-122"/>
                <a:sym typeface="黑体" panose="02010609060101010101" pitchFamily="49" charset="-122"/>
              </a:rPr>
              <a:t>东欧剧变的原因</a:t>
            </a:r>
          </a:p>
        </p:txBody>
      </p:sp>
    </p:spTree>
    <p:extLst>
      <p:ext uri="{BB962C8B-B14F-4D97-AF65-F5344CB8AC3E}">
        <p14:creationId xmlns:p14="http://schemas.microsoft.com/office/powerpoint/2010/main" val="59697988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AutoShape 2"/>
          <p:cNvSpPr>
            <a:spLocks noChangeArrowheads="1"/>
          </p:cNvSpPr>
          <p:nvPr/>
        </p:nvSpPr>
        <p:spPr bwMode="auto">
          <a:xfrm>
            <a:off x="5661653" y="765176"/>
            <a:ext cx="5184775" cy="5039504"/>
          </a:xfrm>
          <a:prstGeom prst="wedgeEllipseCallout">
            <a:avLst>
              <a:gd name="adj1" fmla="val -40935"/>
              <a:gd name="adj2" fmla="val 6147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a:p>
        </p:txBody>
      </p:sp>
      <p:pic>
        <p:nvPicPr>
          <p:cNvPr id="41986" name="Picture 4" descr="3f734520a0dbe7cfd6cae253"/>
          <p:cNvPicPr>
            <a:picLocks noChangeAspect="1" noChangeArrowheads="1"/>
          </p:cNvPicPr>
          <p:nvPr/>
        </p:nvPicPr>
        <p:blipFill>
          <a:blip r:embed="rId3">
            <a:extLst>
              <a:ext uri="{28A0092B-C50C-407E-A947-70E740481C1C}">
                <a14:useLocalDpi xmlns:a14="http://schemas.microsoft.com/office/drawing/2010/main" val="0"/>
              </a:ext>
            </a:extLst>
          </a:blip>
          <a:srcRect l="15967" t="3728" r="12761" b="6590"/>
          <a:stretch>
            <a:fillRect/>
          </a:stretch>
        </p:blipFill>
        <p:spPr bwMode="auto">
          <a:xfrm>
            <a:off x="1459381" y="426300"/>
            <a:ext cx="4035583" cy="6431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TextBox 25"/>
          <p:cNvSpPr txBox="1">
            <a:spLocks noChangeArrowheads="1"/>
          </p:cNvSpPr>
          <p:nvPr/>
        </p:nvSpPr>
        <p:spPr bwMode="auto">
          <a:xfrm>
            <a:off x="6321259" y="1814915"/>
            <a:ext cx="3865562"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4800" b="1" dirty="0">
                <a:solidFill>
                  <a:schemeClr val="bg1"/>
                </a:solidFill>
                <a:latin typeface="楷体" panose="02010609060101010101" pitchFamily="49" charset="-122"/>
                <a:ea typeface="楷体" panose="02010609060101010101" pitchFamily="49" charset="-122"/>
              </a:rPr>
              <a:t>东欧剧变和苏联解体产生了什么影响</a:t>
            </a:r>
          </a:p>
        </p:txBody>
      </p:sp>
    </p:spTree>
    <p:extLst>
      <p:ext uri="{BB962C8B-B14F-4D97-AF65-F5344CB8AC3E}">
        <p14:creationId xmlns:p14="http://schemas.microsoft.com/office/powerpoint/2010/main" val="41116471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文本框 1"/>
          <p:cNvSpPr txBox="1">
            <a:spLocks noChangeArrowheads="1"/>
          </p:cNvSpPr>
          <p:nvPr/>
        </p:nvSpPr>
        <p:spPr bwMode="auto">
          <a:xfrm>
            <a:off x="0" y="4704141"/>
            <a:ext cx="12192000" cy="1200329"/>
          </a:xfrm>
          <a:prstGeom prst="rect">
            <a:avLst/>
          </a:pr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dirty="0"/>
              <a:t>   </a:t>
            </a:r>
            <a:r>
              <a:rPr lang="zh-CN" altLang="en-US" sz="2400" b="1" dirty="0"/>
              <a:t>材料三：“马克思去世以后一百多年，究竟发生了什么变化，在变化的条件下，如何认识和发展马克思主义，没有搞清楚。”“固定的模式是没有的，也不可能有，墨守成规的观点只能导致落后，甚至失败。”                                                                   </a:t>
            </a:r>
            <a:r>
              <a:rPr lang="zh-CN" altLang="en-US" sz="2000" b="1" dirty="0">
                <a:sym typeface="黑体" panose="02010609060101010101" pitchFamily="49" charset="-122"/>
              </a:rPr>
              <a:t>―邓小平</a:t>
            </a:r>
            <a:r>
              <a:rPr lang="zh-CN" altLang="en-US" sz="2400" b="1" dirty="0"/>
              <a:t>                                                              </a:t>
            </a:r>
          </a:p>
        </p:txBody>
      </p:sp>
      <p:sp>
        <p:nvSpPr>
          <p:cNvPr id="44034" name="文本框 1"/>
          <p:cNvSpPr txBox="1">
            <a:spLocks noChangeArrowheads="1"/>
          </p:cNvSpPr>
          <p:nvPr/>
        </p:nvSpPr>
        <p:spPr bwMode="auto">
          <a:xfrm>
            <a:off x="0" y="235309"/>
            <a:ext cx="12192000" cy="1569660"/>
          </a:xfrm>
          <a:prstGeom prst="rect">
            <a:avLst/>
          </a:pr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a:t>    </a:t>
            </a:r>
            <a:r>
              <a:rPr lang="zh-CN" altLang="en-US" sz="2400" b="1"/>
              <a:t>材料一：东欧剧变并未给人民带来“天堂般的生活”，人民生活在不断恶化。如波兰在1991年前9个月物价上涨了46％，生产下降了11％，失业人数已达197万人，失业率约为10.5％；匈牙利在1991年度国民生产总值下降7％，失业率达8％。直到近年来经济才出现复苏。                             </a:t>
            </a:r>
            <a:r>
              <a:rPr lang="zh-CN" altLang="en-US" sz="2000" b="1">
                <a:sym typeface="黑体" panose="02010609060101010101" pitchFamily="49" charset="-122"/>
              </a:rPr>
              <a:t>──</a:t>
            </a:r>
            <a:r>
              <a:rPr lang="zh-CN" altLang="en-US" sz="2000" b="1"/>
              <a:t>刘祖熙《东欧剧变的根源和教训》</a:t>
            </a:r>
            <a:endParaRPr lang="zh-CN" altLang="en-US" sz="2400" b="1"/>
          </a:p>
        </p:txBody>
      </p:sp>
      <p:sp>
        <p:nvSpPr>
          <p:cNvPr id="44035" name="文本框 3"/>
          <p:cNvSpPr txBox="1">
            <a:spLocks noChangeArrowheads="1"/>
          </p:cNvSpPr>
          <p:nvPr/>
        </p:nvSpPr>
        <p:spPr bwMode="auto">
          <a:xfrm>
            <a:off x="0" y="1896040"/>
            <a:ext cx="12093262" cy="2246769"/>
          </a:xfrm>
          <a:prstGeom prst="rect">
            <a:avLst/>
          </a:pr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dirty="0"/>
              <a:t>    </a:t>
            </a:r>
            <a:r>
              <a:rPr lang="zh-CN" altLang="en-US" sz="2400" b="1" dirty="0"/>
              <a:t>材料二：在苏联解体后，除了波罗的海三国外，其他苏联加盟共和国三年内生产下降了1/2，投资减少了3/4，人民生活水平下降了2/3。……苏联解体后走向资本主义的各国，贫富差距迅速拉大。以俄罗斯为例， 1991年，俄罗斯10%的最高收入者与0%的最低收入者收入之比为4.5∶1，1992年扩大到7.5―8倍，1995年达到13.5倍，2010年第一季度则升至15倍。</a:t>
            </a:r>
          </a:p>
          <a:p>
            <a:pPr algn="r"/>
            <a:r>
              <a:rPr lang="zh-CN" altLang="en-US" sz="2000" b="1" dirty="0">
                <a:sym typeface="黑体" panose="02010609060101010101" pitchFamily="49" charset="-122"/>
              </a:rPr>
              <a:t>──</a:t>
            </a:r>
            <a:r>
              <a:rPr lang="zh-CN" altLang="en-US" sz="2000" b="1" dirty="0"/>
              <a:t>冯绍雷《苏联解体的原因及思考》</a:t>
            </a:r>
            <a:endParaRPr lang="zh-CN" altLang="en-US" sz="2400" b="1" dirty="0"/>
          </a:p>
        </p:txBody>
      </p:sp>
      <p:sp>
        <p:nvSpPr>
          <p:cNvPr id="26638" name="直接连接符 26637"/>
          <p:cNvSpPr>
            <a:spLocks noChangeShapeType="1"/>
          </p:cNvSpPr>
          <p:nvPr/>
        </p:nvSpPr>
        <p:spPr bwMode="auto">
          <a:xfrm flipH="1" flipV="1">
            <a:off x="7972023" y="626278"/>
            <a:ext cx="2443566" cy="8731"/>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 name="直接连接符 8"/>
          <p:cNvSpPr>
            <a:spLocks noChangeShapeType="1"/>
          </p:cNvSpPr>
          <p:nvPr/>
        </p:nvSpPr>
        <p:spPr bwMode="auto">
          <a:xfrm flipH="1" flipV="1">
            <a:off x="2222501" y="1001019"/>
            <a:ext cx="1300162" cy="1"/>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 name="直接连接符 1"/>
          <p:cNvSpPr>
            <a:spLocks noChangeShapeType="1"/>
          </p:cNvSpPr>
          <p:nvPr/>
        </p:nvSpPr>
        <p:spPr bwMode="auto">
          <a:xfrm flipH="1">
            <a:off x="7137401" y="962383"/>
            <a:ext cx="1198563"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 name="直接连接符 2"/>
          <p:cNvSpPr>
            <a:spLocks noChangeShapeType="1"/>
          </p:cNvSpPr>
          <p:nvPr/>
        </p:nvSpPr>
        <p:spPr bwMode="auto">
          <a:xfrm flipH="1" flipV="1">
            <a:off x="10415589" y="1001019"/>
            <a:ext cx="842963" cy="1588"/>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 name="直接连接符 3"/>
          <p:cNvSpPr>
            <a:spLocks noChangeShapeType="1"/>
          </p:cNvSpPr>
          <p:nvPr/>
        </p:nvSpPr>
        <p:spPr bwMode="auto">
          <a:xfrm flipH="1" flipV="1">
            <a:off x="7129060" y="1349109"/>
            <a:ext cx="842963"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直接连接符 4"/>
          <p:cNvSpPr>
            <a:spLocks noChangeShapeType="1"/>
          </p:cNvSpPr>
          <p:nvPr/>
        </p:nvSpPr>
        <p:spPr bwMode="auto">
          <a:xfrm flipH="1" flipV="1">
            <a:off x="4718049" y="1001019"/>
            <a:ext cx="1219112" cy="655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 name="直接连接符 6"/>
          <p:cNvSpPr>
            <a:spLocks noChangeShapeType="1"/>
          </p:cNvSpPr>
          <p:nvPr/>
        </p:nvSpPr>
        <p:spPr bwMode="auto">
          <a:xfrm flipH="1">
            <a:off x="5769770" y="1336230"/>
            <a:ext cx="525462" cy="4763"/>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 name="直接连接符 7"/>
          <p:cNvSpPr>
            <a:spLocks noChangeShapeType="1"/>
          </p:cNvSpPr>
          <p:nvPr/>
        </p:nvSpPr>
        <p:spPr bwMode="auto">
          <a:xfrm flipH="1">
            <a:off x="-11112" y="3042634"/>
            <a:ext cx="28194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直接连接符 9"/>
          <p:cNvSpPr>
            <a:spLocks noChangeShapeType="1"/>
          </p:cNvSpPr>
          <p:nvPr/>
        </p:nvSpPr>
        <p:spPr bwMode="auto">
          <a:xfrm flipH="1">
            <a:off x="1139031" y="2645938"/>
            <a:ext cx="1112837" cy="1588"/>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直接连接符 10"/>
          <p:cNvSpPr>
            <a:spLocks noChangeShapeType="1"/>
          </p:cNvSpPr>
          <p:nvPr/>
        </p:nvSpPr>
        <p:spPr bwMode="auto">
          <a:xfrm flipH="1">
            <a:off x="10702927" y="2266420"/>
            <a:ext cx="1111250" cy="1588"/>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直接连接符 11"/>
          <p:cNvSpPr>
            <a:spLocks noChangeShapeType="1"/>
          </p:cNvSpPr>
          <p:nvPr/>
        </p:nvSpPr>
        <p:spPr bwMode="auto">
          <a:xfrm flipH="1">
            <a:off x="3475832" y="2645938"/>
            <a:ext cx="28194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 name="直接连接符 13"/>
          <p:cNvSpPr>
            <a:spLocks noChangeShapeType="1"/>
          </p:cNvSpPr>
          <p:nvPr/>
        </p:nvSpPr>
        <p:spPr bwMode="auto">
          <a:xfrm flipH="1" flipV="1">
            <a:off x="212057" y="5475194"/>
            <a:ext cx="3140075" cy="17463"/>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 name="直接连接符 14"/>
          <p:cNvSpPr>
            <a:spLocks noChangeShapeType="1"/>
          </p:cNvSpPr>
          <p:nvPr/>
        </p:nvSpPr>
        <p:spPr bwMode="auto">
          <a:xfrm flipH="1" flipV="1">
            <a:off x="10575131" y="5483923"/>
            <a:ext cx="1239045" cy="8733"/>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直接连接符 15"/>
          <p:cNvSpPr>
            <a:spLocks noChangeShapeType="1"/>
          </p:cNvSpPr>
          <p:nvPr/>
        </p:nvSpPr>
        <p:spPr bwMode="auto">
          <a:xfrm flipH="1">
            <a:off x="7736682" y="5464082"/>
            <a:ext cx="523875" cy="4762"/>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直接连接符 16"/>
          <p:cNvSpPr>
            <a:spLocks noChangeShapeType="1"/>
          </p:cNvSpPr>
          <p:nvPr/>
        </p:nvSpPr>
        <p:spPr bwMode="auto">
          <a:xfrm flipH="1">
            <a:off x="1989930" y="5809243"/>
            <a:ext cx="523875" cy="4762"/>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直接连接符 17"/>
          <p:cNvSpPr>
            <a:spLocks noChangeShapeType="1"/>
          </p:cNvSpPr>
          <p:nvPr/>
        </p:nvSpPr>
        <p:spPr bwMode="auto">
          <a:xfrm flipH="1">
            <a:off x="9193806" y="5481543"/>
            <a:ext cx="755650" cy="4763"/>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直接连接符 18"/>
          <p:cNvSpPr>
            <a:spLocks noChangeShapeType="1"/>
          </p:cNvSpPr>
          <p:nvPr/>
        </p:nvSpPr>
        <p:spPr bwMode="auto">
          <a:xfrm flipH="1">
            <a:off x="3352132" y="5488073"/>
            <a:ext cx="1112838" cy="3175"/>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直接连接符 19"/>
          <p:cNvSpPr>
            <a:spLocks noChangeShapeType="1"/>
          </p:cNvSpPr>
          <p:nvPr/>
        </p:nvSpPr>
        <p:spPr bwMode="auto">
          <a:xfrm flipH="1">
            <a:off x="151183" y="5795493"/>
            <a:ext cx="557154" cy="13593"/>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直接连接符 20"/>
          <p:cNvSpPr>
            <a:spLocks noChangeShapeType="1"/>
          </p:cNvSpPr>
          <p:nvPr/>
        </p:nvSpPr>
        <p:spPr bwMode="auto">
          <a:xfrm flipH="1">
            <a:off x="5644357" y="5468844"/>
            <a:ext cx="2092325" cy="635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文本框 21"/>
          <p:cNvSpPr txBox="1">
            <a:spLocks noChangeArrowheads="1"/>
          </p:cNvSpPr>
          <p:nvPr/>
        </p:nvSpPr>
        <p:spPr bwMode="auto">
          <a:xfrm>
            <a:off x="313722" y="4202570"/>
            <a:ext cx="10494582"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0000CC"/>
                </a:solidFill>
              </a:rPr>
              <a:t>材料一、二反映了东欧剧变和苏联解体后，东欧和前苏联加盟国的状况如何？</a:t>
            </a:r>
          </a:p>
        </p:txBody>
      </p:sp>
      <p:sp>
        <p:nvSpPr>
          <p:cNvPr id="24" name="文本框 23"/>
          <p:cNvSpPr txBox="1">
            <a:spLocks noChangeArrowheads="1"/>
          </p:cNvSpPr>
          <p:nvPr/>
        </p:nvSpPr>
        <p:spPr bwMode="auto">
          <a:xfrm>
            <a:off x="284601" y="5943107"/>
            <a:ext cx="11001921" cy="8309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solidFill>
                  <a:srgbClr val="0000CC"/>
                </a:solidFill>
              </a:rPr>
              <a:t>材料三反映了面对东欧剧变和苏联解体，中共领导人在不断反思和总结经验教训，这会对中国的社会主义建设产生什么影响？</a:t>
            </a:r>
          </a:p>
        </p:txBody>
      </p:sp>
      <p:sp>
        <p:nvSpPr>
          <p:cNvPr id="27" name="直接连接符 26"/>
          <p:cNvSpPr>
            <a:spLocks noChangeShapeType="1"/>
          </p:cNvSpPr>
          <p:nvPr/>
        </p:nvSpPr>
        <p:spPr bwMode="auto">
          <a:xfrm flipH="1">
            <a:off x="3475832" y="5797527"/>
            <a:ext cx="523875" cy="4762"/>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35581651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6638"/>
                                        </p:tgtEl>
                                        <p:attrNameLst>
                                          <p:attrName>style.visibility</p:attrName>
                                        </p:attrNameLst>
                                      </p:cBhvr>
                                      <p:to>
                                        <p:strVal val="visible"/>
                                      </p:to>
                                    </p:set>
                                    <p:animEffect transition="in" filter="blinds(horizontal)">
                                      <p:cBhvr>
                                        <p:cTn id="7" dur="500"/>
                                        <p:tgtEl>
                                          <p:spTgt spid="26638"/>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par>
                          <p:cTn id="12" fill="hold" nodeType="afterGroup">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linds(horizontal)">
                                      <p:cBhvr>
                                        <p:cTn id="15" dur="500"/>
                                        <p:tgtEl>
                                          <p:spTgt spid="2"/>
                                        </p:tgtEl>
                                      </p:cBhvr>
                                    </p:animEffect>
                                  </p:childTnLst>
                                </p:cTn>
                              </p:par>
                            </p:childTnLst>
                          </p:cTn>
                        </p:par>
                        <p:par>
                          <p:cTn id="16" fill="hold" nodeType="afterGroup">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linds(horizontal)">
                                      <p:cBhvr>
                                        <p:cTn id="19" dur="500"/>
                                        <p:tgtEl>
                                          <p:spTgt spid="3"/>
                                        </p:tgtEl>
                                      </p:cBhvr>
                                    </p:animEffect>
                                  </p:childTnLst>
                                </p:cTn>
                              </p:par>
                            </p:childTnLst>
                          </p:cTn>
                        </p:par>
                        <p:par>
                          <p:cTn id="20" fill="hold" nodeType="afterGroup">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blinds(horizontal)">
                                      <p:cBhvr>
                                        <p:cTn id="23" dur="500"/>
                                        <p:tgtEl>
                                          <p:spTgt spid="4"/>
                                        </p:tgtEl>
                                      </p:cBhvr>
                                    </p:animEffect>
                                  </p:childTnLst>
                                </p:cTn>
                              </p:par>
                            </p:childTnLst>
                          </p:cTn>
                        </p:par>
                        <p:par>
                          <p:cTn id="24" fill="hold" nodeType="afterGroup">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blinds(horizontal)">
                                      <p:cBhvr>
                                        <p:cTn id="27" dur="500"/>
                                        <p:tgtEl>
                                          <p:spTgt spid="5"/>
                                        </p:tgtEl>
                                      </p:cBhvr>
                                    </p:animEffect>
                                  </p:childTnLst>
                                </p:cTn>
                              </p:par>
                            </p:childTnLst>
                          </p:cTn>
                        </p:par>
                        <p:par>
                          <p:cTn id="28" fill="hold" nodeType="afterGroup">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blinds(horizontal)">
                                      <p:cBhvr>
                                        <p:cTn id="31" dur="500"/>
                                        <p:tgtEl>
                                          <p:spTgt spid="7"/>
                                        </p:tgtEl>
                                      </p:cBhvr>
                                    </p:animEffect>
                                  </p:childTnLst>
                                </p:cTn>
                              </p:par>
                            </p:childTnLst>
                          </p:cTn>
                        </p:par>
                        <p:par>
                          <p:cTn id="32" fill="hold" nodeType="afterGroup">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linds(horizontal)">
                                      <p:cBhvr>
                                        <p:cTn id="35" dur="500"/>
                                        <p:tgtEl>
                                          <p:spTgt spid="8"/>
                                        </p:tgtEl>
                                      </p:cBhvr>
                                    </p:animEffect>
                                  </p:childTnLst>
                                </p:cTn>
                              </p:par>
                            </p:childTnLst>
                          </p:cTn>
                        </p:par>
                        <p:par>
                          <p:cTn id="36" fill="hold" nodeType="afterGroup">
                            <p:stCondLst>
                              <p:cond delay="4000"/>
                            </p:stCondLst>
                            <p:childTnLst>
                              <p:par>
                                <p:cTn id="37" presetID="3" presetClass="entr" presetSubtype="1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linds(horizontal)">
                                      <p:cBhvr>
                                        <p:cTn id="39" dur="500"/>
                                        <p:tgtEl>
                                          <p:spTgt spid="10"/>
                                        </p:tgtEl>
                                      </p:cBhvr>
                                    </p:animEffect>
                                  </p:childTnLst>
                                </p:cTn>
                              </p:par>
                            </p:childTnLst>
                          </p:cTn>
                        </p:par>
                        <p:par>
                          <p:cTn id="40" fill="hold" nodeType="afterGroup">
                            <p:stCondLst>
                              <p:cond delay="4500"/>
                            </p:stCondLst>
                            <p:childTnLst>
                              <p:par>
                                <p:cTn id="41" presetID="3" presetClass="entr" presetSubtype="1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blinds(horizontal)">
                                      <p:cBhvr>
                                        <p:cTn id="43" dur="500"/>
                                        <p:tgtEl>
                                          <p:spTgt spid="11"/>
                                        </p:tgtEl>
                                      </p:cBhvr>
                                    </p:animEffect>
                                  </p:childTnLst>
                                </p:cTn>
                              </p:par>
                            </p:childTnLst>
                          </p:cTn>
                        </p:par>
                        <p:par>
                          <p:cTn id="44" fill="hold" nodeType="afterGroup">
                            <p:stCondLst>
                              <p:cond delay="5000"/>
                            </p:stCondLst>
                            <p:childTnLst>
                              <p:par>
                                <p:cTn id="45" presetID="3" presetClass="entr" presetSubtype="1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par>
                          <p:cTn id="48" fill="hold" nodeType="afterGroup">
                            <p:stCondLst>
                              <p:cond delay="5500"/>
                            </p:stCondLst>
                            <p:childTnLst>
                              <p:par>
                                <p:cTn id="49" presetID="3" presetClass="entr" presetSubtype="1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blinds(horizontal)">
                                      <p:cBhvr>
                                        <p:cTn id="51" dur="500"/>
                                        <p:tgtEl>
                                          <p:spTgt spid="14"/>
                                        </p:tgtEl>
                                      </p:cBhvr>
                                    </p:animEffect>
                                  </p:childTnLst>
                                </p:cTn>
                              </p:par>
                            </p:childTnLst>
                          </p:cTn>
                        </p:par>
                        <p:par>
                          <p:cTn id="52" fill="hold" nodeType="afterGroup">
                            <p:stCondLst>
                              <p:cond delay="6000"/>
                            </p:stCondLst>
                            <p:childTnLst>
                              <p:par>
                                <p:cTn id="53" presetID="3" presetClass="entr" presetSubtype="1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blinds(horizontal)">
                                      <p:cBhvr>
                                        <p:cTn id="55" dur="500"/>
                                        <p:tgtEl>
                                          <p:spTgt spid="15"/>
                                        </p:tgtEl>
                                      </p:cBhvr>
                                    </p:animEffect>
                                  </p:childTnLst>
                                </p:cTn>
                              </p:par>
                            </p:childTnLst>
                          </p:cTn>
                        </p:par>
                        <p:par>
                          <p:cTn id="56" fill="hold" nodeType="afterGroup">
                            <p:stCondLst>
                              <p:cond delay="6500"/>
                            </p:stCondLst>
                            <p:childTnLst>
                              <p:par>
                                <p:cTn id="57" presetID="3" presetClass="entr" presetSubtype="1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blinds(horizontal)">
                                      <p:cBhvr>
                                        <p:cTn id="59" dur="500"/>
                                        <p:tgtEl>
                                          <p:spTgt spid="16"/>
                                        </p:tgtEl>
                                      </p:cBhvr>
                                    </p:animEffect>
                                  </p:childTnLst>
                                </p:cTn>
                              </p:par>
                            </p:childTnLst>
                          </p:cTn>
                        </p:par>
                        <p:par>
                          <p:cTn id="60" fill="hold" nodeType="afterGroup">
                            <p:stCondLst>
                              <p:cond delay="7000"/>
                            </p:stCondLst>
                            <p:childTnLst>
                              <p:par>
                                <p:cTn id="61" presetID="3" presetClass="entr" presetSubtype="10"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Effect transition="in" filter="blinds(horizontal)">
                                      <p:cBhvr>
                                        <p:cTn id="63" dur="500"/>
                                        <p:tgtEl>
                                          <p:spTgt spid="17"/>
                                        </p:tgtEl>
                                      </p:cBhvr>
                                    </p:animEffect>
                                  </p:childTnLst>
                                </p:cTn>
                              </p:par>
                            </p:childTnLst>
                          </p:cTn>
                        </p:par>
                        <p:par>
                          <p:cTn id="64" fill="hold" nodeType="afterGroup">
                            <p:stCondLst>
                              <p:cond delay="7500"/>
                            </p:stCondLst>
                            <p:childTnLst>
                              <p:par>
                                <p:cTn id="65" presetID="3" presetClass="entr" presetSubtype="10" fill="hold" grpId="0" nodeType="after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blinds(horizontal)">
                                      <p:cBhvr>
                                        <p:cTn id="67" dur="500"/>
                                        <p:tgtEl>
                                          <p:spTgt spid="18"/>
                                        </p:tgtEl>
                                      </p:cBhvr>
                                    </p:animEffect>
                                  </p:childTnLst>
                                </p:cTn>
                              </p:par>
                            </p:childTnLst>
                          </p:cTn>
                        </p:par>
                        <p:par>
                          <p:cTn id="68" fill="hold" nodeType="afterGroup">
                            <p:stCondLst>
                              <p:cond delay="8000"/>
                            </p:stCondLst>
                            <p:childTnLst>
                              <p:par>
                                <p:cTn id="69" presetID="3" presetClass="entr" presetSubtype="1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blinds(horizontal)">
                                      <p:cBhvr>
                                        <p:cTn id="71" dur="500"/>
                                        <p:tgtEl>
                                          <p:spTgt spid="19"/>
                                        </p:tgtEl>
                                      </p:cBhvr>
                                    </p:animEffect>
                                  </p:childTnLst>
                                </p:cTn>
                              </p:par>
                            </p:childTnLst>
                          </p:cTn>
                        </p:par>
                        <p:par>
                          <p:cTn id="72" fill="hold" nodeType="afterGroup">
                            <p:stCondLst>
                              <p:cond delay="8500"/>
                            </p:stCondLst>
                            <p:childTnLst>
                              <p:par>
                                <p:cTn id="73" presetID="3" presetClass="entr" presetSubtype="10"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Effect transition="in" filter="blinds(horizontal)">
                                      <p:cBhvr>
                                        <p:cTn id="75" dur="500"/>
                                        <p:tgtEl>
                                          <p:spTgt spid="20"/>
                                        </p:tgtEl>
                                      </p:cBhvr>
                                    </p:animEffect>
                                  </p:childTnLst>
                                </p:cTn>
                              </p:par>
                            </p:childTnLst>
                          </p:cTn>
                        </p:par>
                        <p:par>
                          <p:cTn id="76" fill="hold" nodeType="afterGroup">
                            <p:stCondLst>
                              <p:cond delay="9000"/>
                            </p:stCondLst>
                            <p:childTnLst>
                              <p:par>
                                <p:cTn id="77" presetID="3" presetClass="entr" presetSubtype="1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blinds(horizontal)">
                                      <p:cBhvr>
                                        <p:cTn id="79" dur="500"/>
                                        <p:tgtEl>
                                          <p:spTgt spid="21"/>
                                        </p:tgtEl>
                                      </p:cBhvr>
                                    </p:animEffect>
                                  </p:childTnLst>
                                </p:cTn>
                              </p:par>
                            </p:childTnLst>
                          </p:cTn>
                        </p:par>
                        <p:par>
                          <p:cTn id="80" fill="hold">
                            <p:stCondLst>
                              <p:cond delay="9500"/>
                            </p:stCondLst>
                            <p:childTnLst>
                              <p:par>
                                <p:cTn id="81" presetID="3" presetClass="entr" presetSubtype="10" fill="hold" grpId="0"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blinds(horizontal)">
                                      <p:cBhvr>
                                        <p:cTn id="8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8" grpId="0" animBg="1"/>
      <p:bldP spid="9" grpId="0" animBg="1"/>
      <p:bldP spid="2" grpId="0" animBg="1"/>
      <p:bldP spid="3" grpId="0" animBg="1"/>
      <p:bldP spid="4" grpId="0" animBg="1"/>
      <p:bldP spid="5" grpId="0" animBg="1"/>
      <p:bldP spid="7" grpId="0" animBg="1"/>
      <p:bldP spid="8" grpId="0" animBg="1"/>
      <p:bldP spid="10" grpId="0" animBg="1"/>
      <p:bldP spid="11" grpId="0" animBg="1"/>
      <p:bldP spid="12" grpId="0" animBg="1"/>
      <p:bldP spid="14" grpId="0" animBg="1"/>
      <p:bldP spid="15" grpId="0" animBg="1"/>
      <p:bldP spid="16" grpId="0" animBg="1"/>
      <p:bldP spid="17" grpId="0" animBg="1"/>
      <p:bldP spid="18" grpId="0" animBg="1"/>
      <p:bldP spid="19" grpId="0" animBg="1"/>
      <p:bldP spid="20" grpId="0" animBg="1"/>
      <p:bldP spid="21" grpId="0" animBg="1"/>
      <p:bldP spid="22" grpId="0" animBg="1"/>
      <p:bldP spid="2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文本框 1"/>
          <p:cNvSpPr txBox="1">
            <a:spLocks noChangeArrowheads="1"/>
          </p:cNvSpPr>
          <p:nvPr/>
        </p:nvSpPr>
        <p:spPr bwMode="auto">
          <a:xfrm>
            <a:off x="2354910" y="792431"/>
            <a:ext cx="84645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3600" b="1" dirty="0">
                <a:solidFill>
                  <a:srgbClr val="FF0000"/>
                </a:solidFill>
                <a:latin typeface="宋体" panose="02010600030101010101" pitchFamily="2" charset="-122"/>
              </a:rPr>
              <a:t>东欧剧变和苏联解体产生了什么影响？</a:t>
            </a:r>
          </a:p>
        </p:txBody>
      </p:sp>
      <p:sp>
        <p:nvSpPr>
          <p:cNvPr id="4098" name="矩形 98306"/>
          <p:cNvSpPr/>
          <p:nvPr/>
        </p:nvSpPr>
        <p:spPr>
          <a:xfrm>
            <a:off x="1911680" y="3378440"/>
            <a:ext cx="8907780" cy="3206116"/>
          </a:xfrm>
          <a:prstGeom prst="rect">
            <a:avLst/>
          </a:prstGeom>
        </p:spPr>
        <p:txBody>
          <a:bodyPr wrap="none" fromWordArt="1">
            <a:prstTxWarp prst="textSlantUp">
              <a:avLst>
                <a:gd name="adj" fmla="val 32056"/>
              </a:avLst>
            </a:prstTxWarp>
            <a:normAutofit/>
          </a:bodyPr>
          <a:lstStyle/>
          <a:p>
            <a:pPr algn="ctr"/>
            <a:r>
              <a:rPr lang="zh-CN" altLang="en-US" sz="3600" noProof="1">
                <a:ln w="12700">
                  <a:solidFill>
                    <a:srgbClr val="FF0000"/>
                  </a:solidFill>
                  <a:prstDash val="solid"/>
                </a:ln>
                <a:solidFill>
                  <a:schemeClr val="bg2">
                    <a:lumMod val="50000"/>
                  </a:schemeClr>
                </a:solidFill>
                <a:effectLst>
                  <a:outerShdw dist="38100" dir="2640000" algn="bl" rotWithShape="0">
                    <a:schemeClr val="accent1"/>
                  </a:outerShdw>
                </a:effectLst>
                <a:cs typeface="+mn-ea"/>
                <a:sym typeface="+mn-ea"/>
              </a:rPr>
              <a:t>苏联模式的失败</a:t>
            </a:r>
            <a:r>
              <a:rPr lang="en-US" altLang="zh-CN" sz="3600" noProof="1">
                <a:ln w="12700">
                  <a:solidFill>
                    <a:srgbClr val="FF0000"/>
                  </a:solidFill>
                  <a:prstDash val="solid"/>
                </a:ln>
                <a:solidFill>
                  <a:schemeClr val="bg2">
                    <a:lumMod val="50000"/>
                  </a:schemeClr>
                </a:solidFill>
                <a:effectLst>
                  <a:outerShdw dist="38100" dir="2640000" algn="bl" rotWithShape="0">
                    <a:schemeClr val="accent1"/>
                  </a:outerShdw>
                </a:effectLst>
                <a:cs typeface="+mn-ea"/>
                <a:sym typeface="+mn-ea"/>
              </a:rPr>
              <a:t>;</a:t>
            </a:r>
          </a:p>
          <a:p>
            <a:pPr algn="ctr"/>
            <a:r>
              <a:rPr lang="en-US" altLang="zh-CN" sz="3600" noProof="1">
                <a:ln w="12700">
                  <a:solidFill>
                    <a:srgbClr val="FF0000"/>
                  </a:solidFill>
                  <a:prstDash val="solid"/>
                </a:ln>
                <a:solidFill>
                  <a:schemeClr val="bg2">
                    <a:lumMod val="50000"/>
                  </a:schemeClr>
                </a:solidFill>
                <a:effectLst>
                  <a:outerShdw dist="38100" dir="2640000" algn="bl" rotWithShape="0">
                    <a:schemeClr val="accent1"/>
                  </a:outerShdw>
                </a:effectLst>
                <a:cs typeface="+mn-ea"/>
                <a:sym typeface="+mn-ea"/>
              </a:rPr>
              <a:t>不</a:t>
            </a:r>
            <a:r>
              <a:rPr lang="zh-CN" altLang="zh-CN" sz="3600" noProof="1">
                <a:ln w="12700">
                  <a:solidFill>
                    <a:srgbClr val="FF0000"/>
                  </a:solidFill>
                  <a:prstDash val="solid"/>
                </a:ln>
                <a:solidFill>
                  <a:schemeClr val="bg2">
                    <a:lumMod val="50000"/>
                  </a:schemeClr>
                </a:solidFill>
                <a:effectLst>
                  <a:outerShdw dist="38100" dir="2640000" algn="bl" rotWithShape="0">
                    <a:schemeClr val="accent1"/>
                  </a:outerShdw>
                </a:effectLst>
                <a:cs typeface="+mn-ea"/>
                <a:sym typeface="+mn-ea"/>
              </a:rPr>
              <a:t>是</a:t>
            </a:r>
            <a:r>
              <a:rPr lang="en-US" altLang="zh-CN" sz="3600" noProof="1">
                <a:ln w="12700">
                  <a:solidFill>
                    <a:srgbClr val="FF0000"/>
                  </a:solidFill>
                  <a:prstDash val="solid"/>
                </a:ln>
                <a:solidFill>
                  <a:schemeClr val="bg2">
                    <a:lumMod val="50000"/>
                  </a:schemeClr>
                </a:solidFill>
                <a:effectLst>
                  <a:outerShdw dist="38100" dir="2640000" algn="bl" rotWithShape="0">
                    <a:schemeClr val="accent1"/>
                  </a:outerShdw>
                </a:effectLst>
                <a:cs typeface="+mn-ea"/>
                <a:sym typeface="+mn-ea"/>
              </a:rPr>
              <a:t>社会主义的失败</a:t>
            </a:r>
          </a:p>
          <a:p>
            <a:pPr algn="ctr"/>
            <a:endParaRPr lang="en-US" altLang="zh-CN" sz="3600" b="1" noProof="1">
              <a:ln w="12700">
                <a:solidFill>
                  <a:srgbClr val="FF0000"/>
                </a:solidFill>
                <a:prstDash val="solid"/>
              </a:ln>
              <a:solidFill>
                <a:schemeClr val="bg2">
                  <a:lumMod val="50000"/>
                </a:schemeClr>
              </a:solidFill>
              <a:effectLst>
                <a:outerShdw dist="38100" dir="2640000" algn="bl" rotWithShape="0">
                  <a:schemeClr val="accent1"/>
                </a:outerShdw>
              </a:effectLst>
              <a:cs typeface="+mn-ea"/>
              <a:sym typeface="+mn-ea"/>
            </a:endParaRPr>
          </a:p>
        </p:txBody>
      </p:sp>
      <p:sp>
        <p:nvSpPr>
          <p:cNvPr id="47105" name="文本框 1"/>
          <p:cNvSpPr txBox="1">
            <a:spLocks noChangeArrowheads="1"/>
          </p:cNvSpPr>
          <p:nvPr/>
        </p:nvSpPr>
        <p:spPr bwMode="auto">
          <a:xfrm>
            <a:off x="257577" y="1220719"/>
            <a:ext cx="11934423"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sz="2800" b="1" dirty="0">
              <a:solidFill>
                <a:srgbClr val="0000CC"/>
              </a:solidFill>
            </a:endParaRPr>
          </a:p>
          <a:p>
            <a:r>
              <a:rPr lang="zh-CN" altLang="en-US" sz="2800" b="1" dirty="0">
                <a:solidFill>
                  <a:srgbClr val="0000CC"/>
                </a:solidFill>
              </a:rPr>
              <a:t>① </a:t>
            </a:r>
            <a:r>
              <a:rPr lang="zh-CN" altLang="en-US" sz="2800" b="1" dirty="0"/>
              <a:t>对世界格局来说：</a:t>
            </a:r>
            <a:r>
              <a:rPr lang="zh-CN" altLang="en-US" sz="2800" b="1" dirty="0">
                <a:solidFill>
                  <a:srgbClr val="0000CC"/>
                </a:solidFill>
              </a:rPr>
              <a:t>两极格局瓦解，有利于世界多极化趋势发展 </a:t>
            </a:r>
          </a:p>
          <a:p>
            <a:r>
              <a:rPr lang="zh-CN" altLang="en-US" sz="2800" b="1" dirty="0">
                <a:solidFill>
                  <a:srgbClr val="0000CC"/>
                </a:solidFill>
              </a:rPr>
              <a:t>② </a:t>
            </a:r>
            <a:r>
              <a:rPr lang="zh-CN" altLang="en-US" sz="2800" b="1" dirty="0"/>
              <a:t>对欧洲来说：</a:t>
            </a:r>
            <a:r>
              <a:rPr lang="zh-CN" altLang="en-US" sz="2800" b="1" dirty="0">
                <a:solidFill>
                  <a:srgbClr val="0000CC"/>
                </a:solidFill>
              </a:rPr>
              <a:t>加速了欧洲一体化的进程，为欧盟和北约扩大创造了条件</a:t>
            </a:r>
          </a:p>
          <a:p>
            <a:r>
              <a:rPr lang="zh-CN" altLang="en-US" sz="2800" b="1" dirty="0">
                <a:solidFill>
                  <a:srgbClr val="0000CC"/>
                </a:solidFill>
              </a:rPr>
              <a:t>③ </a:t>
            </a:r>
            <a:r>
              <a:rPr lang="zh-CN" altLang="en-US" sz="2800" b="1" dirty="0"/>
              <a:t>对东欧各国和前苏联各加盟共和国来说：</a:t>
            </a:r>
            <a:r>
              <a:rPr lang="zh-CN" altLang="en-US" sz="2800" b="1" dirty="0">
                <a:solidFill>
                  <a:srgbClr val="0000CC"/>
                </a:solidFill>
              </a:rPr>
              <a:t>困境依然存在</a:t>
            </a:r>
          </a:p>
          <a:p>
            <a:r>
              <a:rPr lang="zh-CN" altLang="en-US" sz="2800" b="1" dirty="0">
                <a:solidFill>
                  <a:srgbClr val="0000CC"/>
                </a:solidFill>
              </a:rPr>
              <a:t>④ </a:t>
            </a:r>
            <a:r>
              <a:rPr lang="zh-CN" altLang="en-US" sz="2800" b="1" dirty="0"/>
              <a:t>对世界社会主义事业来说：</a:t>
            </a:r>
            <a:r>
              <a:rPr lang="zh-CN" altLang="en-US" sz="2800" b="1" dirty="0">
                <a:solidFill>
                  <a:srgbClr val="0000CC"/>
                </a:solidFill>
              </a:rPr>
              <a:t> 一方面受到严重打击，另一方面获得新发展</a:t>
            </a:r>
          </a:p>
          <a:p>
            <a:endParaRPr lang="zh-CN" altLang="en-US" sz="2800" b="1" dirty="0">
              <a:solidFill>
                <a:srgbClr val="0000CC"/>
              </a:solidFill>
            </a:endParaRPr>
          </a:p>
        </p:txBody>
      </p:sp>
    </p:spTree>
    <p:extLst>
      <p:ext uri="{BB962C8B-B14F-4D97-AF65-F5344CB8AC3E}">
        <p14:creationId xmlns:p14="http://schemas.microsoft.com/office/powerpoint/2010/main" val="31262975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0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4710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AutoShape 2"/>
          <p:cNvSpPr>
            <a:spLocks noChangeArrowheads="1"/>
          </p:cNvSpPr>
          <p:nvPr/>
        </p:nvSpPr>
        <p:spPr bwMode="auto">
          <a:xfrm>
            <a:off x="5262406" y="765176"/>
            <a:ext cx="5184775" cy="4176713"/>
          </a:xfrm>
          <a:prstGeom prst="wedgeEllipseCallout">
            <a:avLst>
              <a:gd name="adj1" fmla="val -40935"/>
              <a:gd name="adj2" fmla="val 6147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a:p>
        </p:txBody>
      </p:sp>
      <p:pic>
        <p:nvPicPr>
          <p:cNvPr id="15362" name="Picture 4" descr="3f734520a0dbe7cfd6cae253"/>
          <p:cNvPicPr>
            <a:picLocks noChangeAspect="1" noChangeArrowheads="1"/>
          </p:cNvPicPr>
          <p:nvPr/>
        </p:nvPicPr>
        <p:blipFill>
          <a:blip r:embed="rId3">
            <a:extLst>
              <a:ext uri="{28A0092B-C50C-407E-A947-70E740481C1C}">
                <a14:useLocalDpi xmlns:a14="http://schemas.microsoft.com/office/drawing/2010/main" val="0"/>
              </a:ext>
            </a:extLst>
          </a:blip>
          <a:srcRect l="15967" t="3728" r="12761" b="6590"/>
          <a:stretch>
            <a:fillRect/>
          </a:stretch>
        </p:blipFill>
        <p:spPr bwMode="auto">
          <a:xfrm>
            <a:off x="964228" y="323271"/>
            <a:ext cx="4091010" cy="5948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extBox 25"/>
          <p:cNvSpPr txBox="1">
            <a:spLocks noChangeArrowheads="1"/>
          </p:cNvSpPr>
          <p:nvPr/>
        </p:nvSpPr>
        <p:spPr bwMode="auto">
          <a:xfrm>
            <a:off x="4848069" y="1854200"/>
            <a:ext cx="5868987"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4800" b="1" dirty="0">
                <a:solidFill>
                  <a:schemeClr val="bg1"/>
                </a:solidFill>
                <a:latin typeface="楷体" panose="02010609060101010101" pitchFamily="49" charset="-122"/>
                <a:ea typeface="楷体" panose="02010609060101010101" pitchFamily="49" charset="-122"/>
              </a:rPr>
              <a:t> 什么是东欧剧变</a:t>
            </a:r>
          </a:p>
          <a:p>
            <a:r>
              <a:rPr lang="zh-CN" altLang="en-US" sz="4800" b="1" dirty="0">
                <a:solidFill>
                  <a:schemeClr val="bg1"/>
                </a:solidFill>
                <a:latin typeface="楷体" panose="02010609060101010101" pitchFamily="49" charset="-122"/>
                <a:ea typeface="楷体" panose="02010609060101010101" pitchFamily="49" charset="-122"/>
              </a:rPr>
              <a:t>   什么是苏联解体</a:t>
            </a:r>
            <a:endParaRPr lang="en-US" altLang="zh-CN" sz="4800" b="1" dirty="0">
              <a:solidFill>
                <a:schemeClr val="bg1"/>
              </a:solidFill>
              <a:latin typeface="楷体" panose="02010609060101010101" pitchFamily="49" charset="-122"/>
              <a:ea typeface="楷体" panose="02010609060101010101" pitchFamily="49" charset="-122"/>
            </a:endParaRPr>
          </a:p>
          <a:p>
            <a:pPr algn="ctr"/>
            <a:endParaRPr lang="zh-CN" altLang="en-US" sz="4800" b="1" dirty="0">
              <a:solidFill>
                <a:schemeClr val="bg1"/>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2325620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descr="03"/>
          <p:cNvPicPr>
            <a:picLocks noGrp="1" noChangeAspect="1"/>
          </p:cNvPicPr>
          <p:nvPr>
            <p:ph idx="1"/>
          </p:nvPr>
        </p:nvPicPr>
        <p:blipFill>
          <a:blip r:embed="rId2"/>
          <a:stretch>
            <a:fillRect/>
          </a:stretch>
        </p:blipFill>
        <p:spPr>
          <a:xfrm>
            <a:off x="-24130" y="-5080"/>
            <a:ext cx="12229465" cy="683895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963" y="46909"/>
            <a:ext cx="6281738" cy="683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0" name="图片 205828" descr="东欧剧变后的地图"/>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9365" y="46910"/>
            <a:ext cx="5763897" cy="6253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图片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54880" y="38637"/>
            <a:ext cx="3889375"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文本框 206853"/>
          <p:cNvSpPr txBox="1">
            <a:spLocks noChangeArrowheads="1"/>
          </p:cNvSpPr>
          <p:nvPr/>
        </p:nvSpPr>
        <p:spPr bwMode="auto">
          <a:xfrm>
            <a:off x="7129465" y="4779248"/>
            <a:ext cx="1447546" cy="731837"/>
          </a:xfrm>
          <a:prstGeom prst="rect">
            <a:avLst/>
          </a:prstGeom>
          <a:solidFill>
            <a:srgbClr val="FF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1400" b="1"/>
              <a:t>1990</a:t>
            </a:r>
            <a:r>
              <a:rPr lang="zh-CN" altLang="en-US" sz="1400" b="1"/>
              <a:t>年南联盟分裂为五个独立的国家</a:t>
            </a:r>
          </a:p>
        </p:txBody>
      </p:sp>
      <p:sp>
        <p:nvSpPr>
          <p:cNvPr id="17413" name="文本框 206854"/>
          <p:cNvSpPr txBox="1">
            <a:spLocks noChangeArrowheads="1"/>
          </p:cNvSpPr>
          <p:nvPr/>
        </p:nvSpPr>
        <p:spPr bwMode="auto">
          <a:xfrm>
            <a:off x="6648450" y="1058147"/>
            <a:ext cx="1612279" cy="523220"/>
          </a:xfrm>
          <a:prstGeom prst="rect">
            <a:avLst/>
          </a:prstGeom>
          <a:solidFill>
            <a:srgbClr val="FF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1400" b="1"/>
              <a:t>1990</a:t>
            </a:r>
            <a:r>
              <a:rPr lang="zh-CN" altLang="en-US" sz="1400" b="1"/>
              <a:t>年民主德国并入联邦德国</a:t>
            </a:r>
          </a:p>
        </p:txBody>
      </p:sp>
      <p:sp>
        <p:nvSpPr>
          <p:cNvPr id="17414" name="文本框 206851"/>
          <p:cNvSpPr txBox="1">
            <a:spLocks noChangeArrowheads="1"/>
          </p:cNvSpPr>
          <p:nvPr/>
        </p:nvSpPr>
        <p:spPr bwMode="auto">
          <a:xfrm>
            <a:off x="8794751" y="1637584"/>
            <a:ext cx="3042300" cy="523220"/>
          </a:xfrm>
          <a:prstGeom prst="rect">
            <a:avLst/>
          </a:prstGeom>
          <a:solidFill>
            <a:srgbClr val="FF99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1400" b="1"/>
              <a:t>1993</a:t>
            </a:r>
            <a:r>
              <a:rPr lang="zh-CN" altLang="en-US" sz="1400" b="1"/>
              <a:t>年国家分裂为捷克共和国和斯洛伐克共和国</a:t>
            </a:r>
          </a:p>
        </p:txBody>
      </p:sp>
      <p:sp>
        <p:nvSpPr>
          <p:cNvPr id="17415" name="文本框 5"/>
          <p:cNvSpPr txBox="1">
            <a:spLocks noChangeArrowheads="1"/>
          </p:cNvSpPr>
          <p:nvPr/>
        </p:nvSpPr>
        <p:spPr bwMode="auto">
          <a:xfrm>
            <a:off x="8737078" y="5950723"/>
            <a:ext cx="651922"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dirty="0">
                <a:solidFill>
                  <a:srgbClr val="FF0000"/>
                </a:solidFill>
              </a:rPr>
              <a:t>图</a:t>
            </a:r>
            <a:r>
              <a:rPr lang="en-US" altLang="zh-CN" b="1" dirty="0">
                <a:solidFill>
                  <a:srgbClr val="FF0000"/>
                </a:solidFill>
              </a:rPr>
              <a:t>2</a:t>
            </a:r>
          </a:p>
        </p:txBody>
      </p:sp>
      <p:sp>
        <p:nvSpPr>
          <p:cNvPr id="17416" name="文本框 6"/>
          <p:cNvSpPr txBox="1">
            <a:spLocks noChangeArrowheads="1"/>
          </p:cNvSpPr>
          <p:nvPr/>
        </p:nvSpPr>
        <p:spPr bwMode="auto">
          <a:xfrm>
            <a:off x="3289301" y="6334997"/>
            <a:ext cx="8261350" cy="519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0033CC"/>
                </a:solidFill>
              </a:rPr>
              <a:t>通过对两幅图的比较，大家发现有什么样的变化？</a:t>
            </a:r>
          </a:p>
        </p:txBody>
      </p:sp>
      <p:sp>
        <p:nvSpPr>
          <p:cNvPr id="17417" name="文本框 21"/>
          <p:cNvSpPr txBox="1">
            <a:spLocks noChangeArrowheads="1"/>
          </p:cNvSpPr>
          <p:nvPr/>
        </p:nvSpPr>
        <p:spPr bwMode="auto">
          <a:xfrm>
            <a:off x="2781301" y="5960347"/>
            <a:ext cx="590550"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a:solidFill>
                  <a:srgbClr val="FF0000"/>
                </a:solidFill>
              </a:rPr>
              <a:t>图</a:t>
            </a:r>
            <a:r>
              <a:rPr lang="en-US" altLang="zh-CN" b="1">
                <a:solidFill>
                  <a:srgbClr val="FF0000"/>
                </a:solidFill>
              </a:rPr>
              <a:t>1</a:t>
            </a:r>
          </a:p>
        </p:txBody>
      </p:sp>
      <p:sp>
        <p:nvSpPr>
          <p:cNvPr id="16430" name="文本框 2"/>
          <p:cNvSpPr txBox="1">
            <a:spLocks noChangeArrowheads="1"/>
          </p:cNvSpPr>
          <p:nvPr/>
        </p:nvSpPr>
        <p:spPr bwMode="auto">
          <a:xfrm>
            <a:off x="2295527" y="3721972"/>
            <a:ext cx="9142413" cy="519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t>实质是社会主义制度发生根本变化，转向资本主义制度</a:t>
            </a:r>
          </a:p>
        </p:txBody>
      </p:sp>
      <p:sp>
        <p:nvSpPr>
          <p:cNvPr id="2" name="文本框 2"/>
          <p:cNvSpPr txBox="1">
            <a:spLocks noChangeArrowheads="1"/>
          </p:cNvSpPr>
          <p:nvPr/>
        </p:nvSpPr>
        <p:spPr bwMode="auto">
          <a:xfrm>
            <a:off x="2439988" y="6325472"/>
            <a:ext cx="9653274"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a:solidFill>
                  <a:srgbClr val="0033CC"/>
                </a:solidFill>
              </a:rPr>
              <a:t>东欧剧变仅仅限于地域吗？实质是什么？</a:t>
            </a:r>
            <a:endParaRPr lang="zh-CN" altLang="en-US" sz="2800" b="1"/>
          </a:p>
        </p:txBody>
      </p:sp>
    </p:spTree>
    <p:extLst>
      <p:ext uri="{BB962C8B-B14F-4D97-AF65-F5344CB8AC3E}">
        <p14:creationId xmlns:p14="http://schemas.microsoft.com/office/powerpoint/2010/main" val="243003914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4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30" grpId="0" bldLvl="0" animBg="1"/>
      <p:bldP spid="2"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图片 2" descr="W020100825479170071797[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66850" y="119377"/>
            <a:ext cx="6490692" cy="603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8" name="图片 3" descr="W02013123053549415598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033" y="112713"/>
            <a:ext cx="5187481" cy="582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内容占位符 6" descr="W020131230535494158544[1]"/>
          <p:cNvPicPr>
            <a:picLocks noGrp="1" noChangeAspect="1" noChangeArrowheads="1"/>
          </p:cNvPicPr>
          <p:nvPr>
            <p:ph/>
          </p:nvPr>
        </p:nvPicPr>
        <p:blipFill>
          <a:blip r:embed="rId4">
            <a:extLst>
              <a:ext uri="{28A0092B-C50C-407E-A947-70E740481C1C}">
                <a14:useLocalDpi xmlns:a14="http://schemas.microsoft.com/office/drawing/2010/main" val="0"/>
              </a:ext>
            </a:extLst>
          </a:blip>
          <a:srcRect/>
          <a:stretch>
            <a:fillRect/>
          </a:stretch>
        </p:blipFill>
        <p:spPr>
          <a:xfrm>
            <a:off x="3576639" y="184151"/>
            <a:ext cx="1743075" cy="1743075"/>
          </a:xfrm>
        </p:spPr>
      </p:pic>
      <p:pic>
        <p:nvPicPr>
          <p:cNvPr id="19460" name="图片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70286" y="119377"/>
            <a:ext cx="1682750" cy="174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文本框 8"/>
          <p:cNvSpPr txBox="1">
            <a:spLocks noChangeArrowheads="1"/>
          </p:cNvSpPr>
          <p:nvPr/>
        </p:nvSpPr>
        <p:spPr bwMode="auto">
          <a:xfrm>
            <a:off x="1581150" y="5359401"/>
            <a:ext cx="590550" cy="3667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a:solidFill>
                  <a:srgbClr val="FF0000"/>
                </a:solidFill>
              </a:rPr>
              <a:t>图</a:t>
            </a:r>
            <a:r>
              <a:rPr lang="en-US" altLang="zh-CN" b="1">
                <a:solidFill>
                  <a:srgbClr val="FF0000"/>
                </a:solidFill>
              </a:rPr>
              <a:t>1</a:t>
            </a:r>
          </a:p>
        </p:txBody>
      </p:sp>
      <p:sp>
        <p:nvSpPr>
          <p:cNvPr id="19462" name="文本框 9"/>
          <p:cNvSpPr txBox="1">
            <a:spLocks noChangeArrowheads="1"/>
          </p:cNvSpPr>
          <p:nvPr/>
        </p:nvSpPr>
        <p:spPr bwMode="auto">
          <a:xfrm>
            <a:off x="10048875" y="5461000"/>
            <a:ext cx="590550"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b="1">
                <a:solidFill>
                  <a:srgbClr val="FF0000"/>
                </a:solidFill>
              </a:rPr>
              <a:t>图</a:t>
            </a:r>
            <a:r>
              <a:rPr lang="en-US" altLang="zh-CN" b="1">
                <a:solidFill>
                  <a:srgbClr val="FF0000"/>
                </a:solidFill>
              </a:rPr>
              <a:t>2</a:t>
            </a:r>
          </a:p>
        </p:txBody>
      </p:sp>
      <p:sp>
        <p:nvSpPr>
          <p:cNvPr id="19463" name="文本框 10"/>
          <p:cNvSpPr txBox="1">
            <a:spLocks noChangeArrowheads="1"/>
          </p:cNvSpPr>
          <p:nvPr/>
        </p:nvSpPr>
        <p:spPr bwMode="auto">
          <a:xfrm>
            <a:off x="263032" y="5887217"/>
            <a:ext cx="11590003" cy="954107"/>
          </a:xfrm>
          <a:prstGeom prst="rect">
            <a:avLst/>
          </a:prstGeom>
          <a:solidFill>
            <a:schemeClr val="bg1"/>
          </a:solid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33CC"/>
                </a:solidFill>
              </a:rPr>
              <a:t>观察地图，指出图</a:t>
            </a:r>
            <a:r>
              <a:rPr lang="en-US" altLang="zh-CN" sz="2800" b="1" dirty="0">
                <a:solidFill>
                  <a:srgbClr val="0033CC"/>
                </a:solidFill>
              </a:rPr>
              <a:t>1“</a:t>
            </a:r>
            <a:r>
              <a:rPr lang="zh-CN" altLang="en-US" sz="2800" b="1" dirty="0">
                <a:solidFill>
                  <a:srgbClr val="0033CC"/>
                </a:solidFill>
              </a:rPr>
              <a:t>苏联</a:t>
            </a:r>
            <a:r>
              <a:rPr lang="en-US" altLang="zh-CN" sz="2800" b="1" dirty="0">
                <a:solidFill>
                  <a:srgbClr val="0033CC"/>
                </a:solidFill>
              </a:rPr>
              <a:t>”</a:t>
            </a:r>
            <a:r>
              <a:rPr lang="zh-CN" altLang="en-US" sz="2800" b="1" dirty="0">
                <a:solidFill>
                  <a:srgbClr val="0033CC"/>
                </a:solidFill>
              </a:rPr>
              <a:t>和图</a:t>
            </a:r>
            <a:r>
              <a:rPr lang="en-US" altLang="zh-CN" sz="2800" b="1" dirty="0">
                <a:solidFill>
                  <a:srgbClr val="0033CC"/>
                </a:solidFill>
              </a:rPr>
              <a:t>2“</a:t>
            </a:r>
            <a:r>
              <a:rPr lang="zh-CN" altLang="en-US" sz="2800" b="1" dirty="0">
                <a:solidFill>
                  <a:srgbClr val="0033CC"/>
                </a:solidFill>
              </a:rPr>
              <a:t>独联体</a:t>
            </a:r>
            <a:r>
              <a:rPr lang="en-US" altLang="zh-CN" sz="2800" b="1" dirty="0">
                <a:solidFill>
                  <a:srgbClr val="0033CC"/>
                </a:solidFill>
              </a:rPr>
              <a:t>”</a:t>
            </a:r>
            <a:r>
              <a:rPr lang="zh-CN" altLang="en-US" sz="2800" b="1" dirty="0">
                <a:solidFill>
                  <a:srgbClr val="0033CC"/>
                </a:solidFill>
              </a:rPr>
              <a:t>的不同？两幅图的变化反映了什么？</a:t>
            </a:r>
          </a:p>
        </p:txBody>
      </p:sp>
      <p:sp>
        <p:nvSpPr>
          <p:cNvPr id="19464" name="Oval 3"/>
          <p:cNvSpPr>
            <a:spLocks noChangeArrowheads="1"/>
          </p:cNvSpPr>
          <p:nvPr/>
        </p:nvSpPr>
        <p:spPr bwMode="auto">
          <a:xfrm>
            <a:off x="6715572" y="295275"/>
            <a:ext cx="1728788" cy="928218"/>
          </a:xfrm>
          <a:prstGeom prst="ellipse">
            <a:avLst/>
          </a:prstGeom>
          <a:noFill/>
          <a:ln w="635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Tree>
    <p:extLst>
      <p:ext uri="{BB962C8B-B14F-4D97-AF65-F5344CB8AC3E}">
        <p14:creationId xmlns:p14="http://schemas.microsoft.com/office/powerpoint/2010/main" val="44585865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AutoShape 2"/>
          <p:cNvSpPr>
            <a:spLocks noChangeArrowheads="1"/>
          </p:cNvSpPr>
          <p:nvPr/>
        </p:nvSpPr>
        <p:spPr bwMode="auto">
          <a:xfrm>
            <a:off x="5223771" y="765176"/>
            <a:ext cx="5184775" cy="4176713"/>
          </a:xfrm>
          <a:prstGeom prst="wedgeEllipseCallout">
            <a:avLst>
              <a:gd name="adj1" fmla="val -40935"/>
              <a:gd name="adj2" fmla="val 61477"/>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a:p>
        </p:txBody>
      </p:sp>
      <p:sp>
        <p:nvSpPr>
          <p:cNvPr id="20483" name="TextBox 25"/>
          <p:cNvSpPr txBox="1">
            <a:spLocks noChangeArrowheads="1"/>
          </p:cNvSpPr>
          <p:nvPr/>
        </p:nvSpPr>
        <p:spPr bwMode="auto">
          <a:xfrm>
            <a:off x="5569845" y="1497014"/>
            <a:ext cx="4279900" cy="3017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4800" b="1" dirty="0">
                <a:solidFill>
                  <a:schemeClr val="bg1"/>
                </a:solidFill>
                <a:latin typeface="楷体" panose="02010609060101010101" pitchFamily="49" charset="-122"/>
                <a:ea typeface="楷体" panose="02010609060101010101" pitchFamily="49" charset="-122"/>
              </a:rPr>
              <a:t> 为什么会出现东欧剧变和</a:t>
            </a:r>
          </a:p>
          <a:p>
            <a:pPr algn="ctr"/>
            <a:r>
              <a:rPr lang="zh-CN" altLang="en-US" sz="4800" b="1" dirty="0">
                <a:solidFill>
                  <a:schemeClr val="bg1"/>
                </a:solidFill>
                <a:latin typeface="楷体" panose="02010609060101010101" pitchFamily="49" charset="-122"/>
                <a:ea typeface="楷体" panose="02010609060101010101" pitchFamily="49" charset="-122"/>
              </a:rPr>
              <a:t>苏联解体</a:t>
            </a:r>
            <a:endParaRPr lang="en-US" altLang="zh-CN" sz="4800" b="1" dirty="0">
              <a:solidFill>
                <a:schemeClr val="bg1"/>
              </a:solidFill>
              <a:latin typeface="楷体" panose="02010609060101010101" pitchFamily="49" charset="-122"/>
              <a:ea typeface="楷体" panose="02010609060101010101" pitchFamily="49" charset="-122"/>
            </a:endParaRPr>
          </a:p>
          <a:p>
            <a:pPr algn="ctr"/>
            <a:endParaRPr lang="zh-CN" altLang="en-US" sz="4800" b="1" dirty="0">
              <a:solidFill>
                <a:schemeClr val="bg1"/>
              </a:solidFill>
              <a:latin typeface="楷体" panose="02010609060101010101" pitchFamily="49" charset="-122"/>
              <a:ea typeface="楷体" panose="02010609060101010101" pitchFamily="49" charset="-122"/>
            </a:endParaRPr>
          </a:p>
        </p:txBody>
      </p:sp>
      <p:pic>
        <p:nvPicPr>
          <p:cNvPr id="5" name="Picture 4" descr="3f734520a0dbe7cfd6cae253"/>
          <p:cNvPicPr>
            <a:picLocks noChangeAspect="1" noChangeArrowheads="1"/>
          </p:cNvPicPr>
          <p:nvPr/>
        </p:nvPicPr>
        <p:blipFill>
          <a:blip r:embed="rId3">
            <a:extLst>
              <a:ext uri="{28A0092B-C50C-407E-A947-70E740481C1C}">
                <a14:useLocalDpi xmlns:a14="http://schemas.microsoft.com/office/drawing/2010/main" val="0"/>
              </a:ext>
            </a:extLst>
          </a:blip>
          <a:srcRect l="15967" t="3728" r="12761" b="6590"/>
          <a:stretch>
            <a:fillRect/>
          </a:stretch>
        </p:blipFill>
        <p:spPr bwMode="auto">
          <a:xfrm>
            <a:off x="965916" y="245996"/>
            <a:ext cx="4091010" cy="626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982597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52" descr="water"/>
          <p:cNvPicPr>
            <a:picLocks noChangeAspect="1" noChangeArrowheads="1"/>
          </p:cNvPicPr>
          <p:nvPr/>
        </p:nvPicPr>
        <p:blipFill>
          <a:blip r:embed="rId3">
            <a:extLst>
              <a:ext uri="{28A0092B-C50C-407E-A947-70E740481C1C}">
                <a14:useLocalDpi xmlns:a14="http://schemas.microsoft.com/office/drawing/2010/main" val="0"/>
              </a:ext>
            </a:extLst>
          </a:blip>
          <a:srcRect l="22409" t="16374" b="27486"/>
          <a:stretch>
            <a:fillRect/>
          </a:stretch>
        </p:blipFill>
        <p:spPr bwMode="auto">
          <a:xfrm rot="786797">
            <a:off x="8607425" y="-285750"/>
            <a:ext cx="1906588"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0" name="Picture 20" descr="C:\Users\lx\Desktop\2.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4831"/>
          <a:stretch>
            <a:fillRect/>
          </a:stretch>
        </p:blipFill>
        <p:spPr bwMode="auto">
          <a:xfrm>
            <a:off x="1870076" y="622300"/>
            <a:ext cx="2384425" cy="514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Box 25"/>
          <p:cNvSpPr txBox="1">
            <a:spLocks noChangeArrowheads="1"/>
          </p:cNvSpPr>
          <p:nvPr/>
        </p:nvSpPr>
        <p:spPr bwMode="auto">
          <a:xfrm>
            <a:off x="4073526" y="985838"/>
            <a:ext cx="628332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600" b="1">
                <a:solidFill>
                  <a:srgbClr val="FF0000"/>
                </a:solidFill>
                <a:latin typeface="楷体" panose="02010609060101010101" pitchFamily="49" charset="-122"/>
                <a:ea typeface="楷体" panose="02010609060101010101" pitchFamily="49" charset="-122"/>
              </a:rPr>
              <a:t> 观点一：</a:t>
            </a:r>
          </a:p>
          <a:p>
            <a:pPr algn="ctr"/>
            <a:r>
              <a:rPr lang="zh-CN" altLang="en-US" sz="3600" b="1">
                <a:solidFill>
                  <a:srgbClr val="FF0000"/>
                </a:solidFill>
                <a:latin typeface="楷体" panose="02010609060101010101" pitchFamily="49" charset="-122"/>
                <a:ea typeface="楷体" panose="02010609060101010101" pitchFamily="49" charset="-122"/>
              </a:rPr>
              <a:t>西方</a:t>
            </a:r>
            <a:r>
              <a:rPr lang="en-US" altLang="zh-CN" sz="3600" b="1">
                <a:solidFill>
                  <a:srgbClr val="FF0000"/>
                </a:solidFill>
                <a:latin typeface="楷体" panose="02010609060101010101" pitchFamily="49" charset="-122"/>
                <a:ea typeface="楷体" panose="02010609060101010101" pitchFamily="49" charset="-122"/>
              </a:rPr>
              <a:t>“</a:t>
            </a:r>
            <a:r>
              <a:rPr lang="zh-CN" altLang="en-US" sz="3600" b="1">
                <a:solidFill>
                  <a:srgbClr val="FF0000"/>
                </a:solidFill>
                <a:latin typeface="楷体" panose="02010609060101010101" pitchFamily="49" charset="-122"/>
                <a:ea typeface="楷体" panose="02010609060101010101" pitchFamily="49" charset="-122"/>
              </a:rPr>
              <a:t>和平演变</a:t>
            </a:r>
            <a:r>
              <a:rPr lang="en-US" altLang="zh-CN" sz="3600" b="1">
                <a:solidFill>
                  <a:srgbClr val="FF0000"/>
                </a:solidFill>
                <a:latin typeface="楷体" panose="02010609060101010101" pitchFamily="49" charset="-122"/>
                <a:ea typeface="楷体" panose="02010609060101010101" pitchFamily="49" charset="-122"/>
              </a:rPr>
              <a:t>”</a:t>
            </a:r>
            <a:r>
              <a:rPr lang="zh-CN" altLang="en-US" sz="3600" b="1">
                <a:solidFill>
                  <a:srgbClr val="FF0000"/>
                </a:solidFill>
                <a:latin typeface="楷体" panose="02010609060101010101" pitchFamily="49" charset="-122"/>
                <a:ea typeface="楷体" panose="02010609060101010101" pitchFamily="49" charset="-122"/>
              </a:rPr>
              <a:t>的胜利</a:t>
            </a:r>
          </a:p>
          <a:p>
            <a:pPr algn="ctr"/>
            <a:endParaRPr lang="zh-CN" altLang="en-US" sz="3600" b="1">
              <a:solidFill>
                <a:srgbClr val="FF0000"/>
              </a:solidFill>
              <a:latin typeface="楷体" panose="02010609060101010101" pitchFamily="49" charset="-122"/>
              <a:ea typeface="楷体" panose="02010609060101010101" pitchFamily="49" charset="-122"/>
            </a:endParaRPr>
          </a:p>
        </p:txBody>
      </p:sp>
      <p:sp>
        <p:nvSpPr>
          <p:cNvPr id="22532" name="TextBox 25"/>
          <p:cNvSpPr txBox="1">
            <a:spLocks noChangeArrowheads="1"/>
          </p:cNvSpPr>
          <p:nvPr/>
        </p:nvSpPr>
        <p:spPr bwMode="auto">
          <a:xfrm>
            <a:off x="4602164" y="2489200"/>
            <a:ext cx="508158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3600" b="1">
                <a:solidFill>
                  <a:srgbClr val="FF0000"/>
                </a:solidFill>
                <a:latin typeface="楷体" panose="02010609060101010101" pitchFamily="49" charset="-122"/>
                <a:ea typeface="楷体" panose="02010609060101010101" pitchFamily="49" charset="-122"/>
              </a:rPr>
              <a:t> 观点二：</a:t>
            </a:r>
          </a:p>
          <a:p>
            <a:pPr algn="ctr"/>
            <a:r>
              <a:rPr lang="zh-CN" altLang="en-US" sz="3600" b="1">
                <a:solidFill>
                  <a:srgbClr val="FF0000"/>
                </a:solidFill>
                <a:latin typeface="楷体" panose="02010609060101010101" pitchFamily="49" charset="-122"/>
                <a:ea typeface="楷体" panose="02010609060101010101" pitchFamily="49" charset="-122"/>
              </a:rPr>
              <a:t>“戈尔巴乔夫是造成伟大国家解体的罪人”</a:t>
            </a:r>
          </a:p>
        </p:txBody>
      </p:sp>
      <p:sp>
        <p:nvSpPr>
          <p:cNvPr id="22533" name="TextBox 25"/>
          <p:cNvSpPr txBox="1">
            <a:spLocks noChangeArrowheads="1"/>
          </p:cNvSpPr>
          <p:nvPr/>
        </p:nvSpPr>
        <p:spPr bwMode="auto">
          <a:xfrm>
            <a:off x="4567239" y="4367213"/>
            <a:ext cx="5138737"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4800" b="1">
                <a:solidFill>
                  <a:srgbClr val="FF0000"/>
                </a:solidFill>
                <a:latin typeface="楷体" panose="02010609060101010101" pitchFamily="49" charset="-122"/>
                <a:ea typeface="楷体" panose="02010609060101010101" pitchFamily="49" charset="-122"/>
              </a:rPr>
              <a:t> </a:t>
            </a:r>
            <a:r>
              <a:rPr lang="zh-CN" altLang="en-US" sz="3600" b="1">
                <a:solidFill>
                  <a:srgbClr val="FF0000"/>
                </a:solidFill>
                <a:latin typeface="楷体" panose="02010609060101010101" pitchFamily="49" charset="-122"/>
                <a:ea typeface="楷体" panose="02010609060101010101" pitchFamily="49" charset="-122"/>
              </a:rPr>
              <a:t>观点三：</a:t>
            </a:r>
          </a:p>
          <a:p>
            <a:pPr algn="ctr"/>
            <a:r>
              <a:rPr lang="zh-CN" altLang="en-US" sz="3600" b="1">
                <a:solidFill>
                  <a:srgbClr val="FF0000"/>
                </a:solidFill>
                <a:latin typeface="楷体" panose="02010609060101010101" pitchFamily="49" charset="-122"/>
                <a:ea typeface="楷体" panose="02010609060101010101" pitchFamily="49" charset="-122"/>
              </a:rPr>
              <a:t>斯大林模式产生的弊端</a:t>
            </a:r>
          </a:p>
        </p:txBody>
      </p:sp>
    </p:spTree>
    <p:extLst>
      <p:ext uri="{BB962C8B-B14F-4D97-AF65-F5344CB8AC3E}">
        <p14:creationId xmlns:p14="http://schemas.microsoft.com/office/powerpoint/2010/main" val="16752423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52" descr="water"/>
          <p:cNvPicPr>
            <a:picLocks noChangeAspect="1" noChangeArrowheads="1"/>
          </p:cNvPicPr>
          <p:nvPr/>
        </p:nvPicPr>
        <p:blipFill>
          <a:blip r:embed="rId3">
            <a:extLst>
              <a:ext uri="{28A0092B-C50C-407E-A947-70E740481C1C}">
                <a14:useLocalDpi xmlns:a14="http://schemas.microsoft.com/office/drawing/2010/main" val="0"/>
              </a:ext>
            </a:extLst>
          </a:blip>
          <a:srcRect l="22409" t="16374" b="27486"/>
          <a:stretch>
            <a:fillRect/>
          </a:stretch>
        </p:blipFill>
        <p:spPr bwMode="auto">
          <a:xfrm rot="786797">
            <a:off x="8607425" y="-285750"/>
            <a:ext cx="1906588"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8" name="Picture 20" descr="C:\Users\lx\Desktop\2.jpg"/>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b="4831"/>
          <a:stretch>
            <a:fillRect/>
          </a:stretch>
        </p:blipFill>
        <p:spPr bwMode="auto">
          <a:xfrm>
            <a:off x="1870076" y="622300"/>
            <a:ext cx="2384425" cy="514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TextBox 25"/>
          <p:cNvSpPr txBox="1">
            <a:spLocks noChangeArrowheads="1"/>
          </p:cNvSpPr>
          <p:nvPr/>
        </p:nvSpPr>
        <p:spPr bwMode="auto">
          <a:xfrm>
            <a:off x="4740275" y="1920875"/>
            <a:ext cx="5456238"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altLang="en-US" sz="4800" b="1">
                <a:solidFill>
                  <a:srgbClr val="FF0000"/>
                </a:solidFill>
                <a:latin typeface="楷体" panose="02010609060101010101" pitchFamily="49" charset="-122"/>
                <a:ea typeface="楷体" panose="02010609060101010101" pitchFamily="49" charset="-122"/>
              </a:rPr>
              <a:t> 观点一：</a:t>
            </a:r>
          </a:p>
          <a:p>
            <a:pPr algn="ctr"/>
            <a:r>
              <a:rPr lang="zh-CN" altLang="en-US" sz="4800" b="1">
                <a:solidFill>
                  <a:srgbClr val="FF0000"/>
                </a:solidFill>
                <a:latin typeface="楷体" panose="02010609060101010101" pitchFamily="49" charset="-122"/>
                <a:ea typeface="楷体" panose="02010609060101010101" pitchFamily="49" charset="-122"/>
              </a:rPr>
              <a:t>西方</a:t>
            </a:r>
            <a:r>
              <a:rPr lang="en-US" altLang="zh-CN" sz="4800" b="1">
                <a:solidFill>
                  <a:srgbClr val="FF0000"/>
                </a:solidFill>
                <a:latin typeface="楷体" panose="02010609060101010101" pitchFamily="49" charset="-122"/>
                <a:ea typeface="楷体" panose="02010609060101010101" pitchFamily="49" charset="-122"/>
              </a:rPr>
              <a:t>“</a:t>
            </a:r>
            <a:r>
              <a:rPr lang="zh-CN" altLang="en-US" sz="4800" b="1">
                <a:solidFill>
                  <a:srgbClr val="FF0000"/>
                </a:solidFill>
                <a:latin typeface="楷体" panose="02010609060101010101" pitchFamily="49" charset="-122"/>
                <a:ea typeface="楷体" panose="02010609060101010101" pitchFamily="49" charset="-122"/>
              </a:rPr>
              <a:t>和平演变</a:t>
            </a:r>
            <a:r>
              <a:rPr lang="en-US" altLang="zh-CN" sz="4800" b="1">
                <a:solidFill>
                  <a:srgbClr val="FF0000"/>
                </a:solidFill>
                <a:latin typeface="楷体" panose="02010609060101010101" pitchFamily="49" charset="-122"/>
                <a:ea typeface="楷体" panose="02010609060101010101" pitchFamily="49" charset="-122"/>
              </a:rPr>
              <a:t>”</a:t>
            </a:r>
            <a:r>
              <a:rPr lang="zh-CN" altLang="en-US" sz="4800" b="1">
                <a:solidFill>
                  <a:srgbClr val="FF0000"/>
                </a:solidFill>
                <a:latin typeface="楷体" panose="02010609060101010101" pitchFamily="49" charset="-122"/>
                <a:ea typeface="楷体" panose="02010609060101010101" pitchFamily="49" charset="-122"/>
              </a:rPr>
              <a:t>的胜利</a:t>
            </a:r>
          </a:p>
          <a:p>
            <a:pPr algn="ctr"/>
            <a:endParaRPr lang="zh-CN" altLang="en-US" sz="4800" b="1">
              <a:solidFill>
                <a:srgbClr val="FF0000"/>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0057330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文本框 1"/>
          <p:cNvSpPr txBox="1">
            <a:spLocks noChangeArrowheads="1"/>
          </p:cNvSpPr>
          <p:nvPr/>
        </p:nvSpPr>
        <p:spPr bwMode="auto">
          <a:xfrm>
            <a:off x="244699" y="2599609"/>
            <a:ext cx="11784169" cy="1938992"/>
          </a:xfrm>
          <a:prstGeom prst="rect">
            <a:avLst/>
          </a:pr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a:t>      </a:t>
            </a:r>
            <a:r>
              <a:rPr lang="zh-CN" altLang="en-US" sz="2400" b="1"/>
              <a:t>1989年基督教箴言报文章:"对苏联的伟大美元攻势正成功的发展，3万颗核弹头和用最新科技成果装备的世界上最大的军队却不能掩护自己的国家领土拒绝渗透的美元。它已经把俄国的工业消灭一半，打垮了共产主义意识形态并瓦解了苏联社会，苏联已不能抵抗。所以专家们预言说，它的覆灭是两至三年的事。</a:t>
            </a:r>
          </a:p>
          <a:p>
            <a:pPr algn="r"/>
            <a:r>
              <a:rPr lang="zh-CN" altLang="en-US" sz="2400" b="1">
                <a:sym typeface="黑体" panose="02010609060101010101" pitchFamily="49" charset="-122"/>
              </a:rPr>
              <a:t>──纪录片《无声较量》</a:t>
            </a:r>
            <a:endParaRPr lang="en-US" altLang="zh-CN" sz="2400" b="1">
              <a:sym typeface="黑体" panose="02010609060101010101" pitchFamily="49" charset="-122"/>
            </a:endParaRPr>
          </a:p>
        </p:txBody>
      </p:sp>
      <p:sp>
        <p:nvSpPr>
          <p:cNvPr id="26626" name="文本框 2"/>
          <p:cNvSpPr txBox="1">
            <a:spLocks noChangeArrowheads="1"/>
          </p:cNvSpPr>
          <p:nvPr/>
        </p:nvSpPr>
        <p:spPr bwMode="auto">
          <a:xfrm>
            <a:off x="67435" y="197506"/>
            <a:ext cx="8553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rgbClr val="FF0000"/>
                </a:solidFill>
              </a:rPr>
              <a:t>什么是西方</a:t>
            </a:r>
            <a:r>
              <a:rPr lang="en-US" altLang="zh-CN" sz="2800" b="1" dirty="0">
                <a:solidFill>
                  <a:srgbClr val="FF0000"/>
                </a:solidFill>
              </a:rPr>
              <a:t>“</a:t>
            </a:r>
            <a:r>
              <a:rPr lang="zh-CN" altLang="zh-CN" sz="2800" b="1" dirty="0">
                <a:solidFill>
                  <a:srgbClr val="FF0000"/>
                </a:solidFill>
              </a:rPr>
              <a:t>和平演变</a:t>
            </a:r>
            <a:r>
              <a:rPr lang="en-US" altLang="zh-CN" sz="2800" b="1" dirty="0">
                <a:solidFill>
                  <a:srgbClr val="FF0000"/>
                </a:solidFill>
              </a:rPr>
              <a:t>”</a:t>
            </a:r>
            <a:r>
              <a:rPr lang="zh-CN" altLang="zh-CN" sz="2800" b="1" dirty="0">
                <a:solidFill>
                  <a:srgbClr val="FF0000"/>
                </a:solidFill>
              </a:rPr>
              <a:t>？</a:t>
            </a:r>
          </a:p>
        </p:txBody>
      </p:sp>
      <p:sp>
        <p:nvSpPr>
          <p:cNvPr id="26627" name="文本框 3"/>
          <p:cNvSpPr txBox="1">
            <a:spLocks noChangeArrowheads="1"/>
          </p:cNvSpPr>
          <p:nvPr/>
        </p:nvSpPr>
        <p:spPr bwMode="auto">
          <a:xfrm>
            <a:off x="244699" y="902572"/>
            <a:ext cx="11784169" cy="1200329"/>
          </a:xfrm>
          <a:prstGeom prst="rect">
            <a:avLst/>
          </a:pr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a:sym typeface="黑体" panose="02010609060101010101" pitchFamily="49" charset="-122"/>
              </a:rPr>
              <a:t>       </a:t>
            </a:r>
            <a:r>
              <a:rPr lang="zh-CN" altLang="en-US" sz="2400" b="1">
                <a:sym typeface="黑体" panose="02010609060101010101" pitchFamily="49" charset="-122"/>
              </a:rPr>
              <a:t>我们应继续利用现代化大众传媒手段，打破东欧政权对其人民的控制。我们还应向在铁幕后面、正在为和平演变施加压力的人们提供物质上的支持。</a:t>
            </a:r>
            <a:endParaRPr lang="zh-CN" altLang="en-US" sz="2400" b="1"/>
          </a:p>
          <a:p>
            <a:pPr algn="r"/>
            <a:r>
              <a:rPr lang="zh-CN" altLang="en-US" sz="2400" b="1">
                <a:sym typeface="黑体" panose="02010609060101010101" pitchFamily="49" charset="-122"/>
              </a:rPr>
              <a:t>──尼克松《美国的对外政策：布什的日程》（1989年）</a:t>
            </a:r>
            <a:r>
              <a:rPr lang="zh-CN" altLang="en-US" sz="2400" b="1"/>
              <a:t>    </a:t>
            </a:r>
          </a:p>
        </p:txBody>
      </p:sp>
      <p:sp>
        <p:nvSpPr>
          <p:cNvPr id="25604" name="文本框 4"/>
          <p:cNvSpPr txBox="1">
            <a:spLocks noChangeArrowheads="1"/>
          </p:cNvSpPr>
          <p:nvPr/>
        </p:nvSpPr>
        <p:spPr bwMode="auto">
          <a:xfrm>
            <a:off x="244699" y="4723329"/>
            <a:ext cx="1161548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dirty="0">
                <a:solidFill>
                  <a:srgbClr val="0033CC"/>
                </a:solidFill>
              </a:rPr>
              <a:t>       </a:t>
            </a:r>
            <a:r>
              <a:rPr lang="zh-CN" altLang="en-US" sz="2400" b="1" dirty="0">
                <a:solidFill>
                  <a:srgbClr val="0033CC"/>
                </a:solidFill>
              </a:rPr>
              <a:t>和平演变就是国际敌对势力采取</a:t>
            </a:r>
            <a:r>
              <a:rPr lang="zh-CN" altLang="en-US" sz="2400" b="1" dirty="0">
                <a:solidFill>
                  <a:srgbClr val="FF0000"/>
                </a:solidFill>
              </a:rPr>
              <a:t>非军事手段</a:t>
            </a:r>
            <a:r>
              <a:rPr lang="zh-CN" altLang="en-US" sz="2400" b="1" dirty="0">
                <a:solidFill>
                  <a:srgbClr val="0033CC"/>
                </a:solidFill>
              </a:rPr>
              <a:t>改变社会主义国家政权性质的一种战略。主要手段有：一是利用经济和贸易达到政治目的；二是利用新闻媒体进行思想文化宣传、渗透；三是宣扬西方人权观、宗教观，影响社会主义国家的人民 </a:t>
            </a:r>
          </a:p>
          <a:p>
            <a:r>
              <a:rPr lang="zh-CN" altLang="en-US" sz="2400" b="1" dirty="0">
                <a:solidFill>
                  <a:srgbClr val="0033CC"/>
                </a:solidFill>
              </a:rPr>
              <a:t> </a:t>
            </a:r>
          </a:p>
        </p:txBody>
      </p:sp>
      <p:sp>
        <p:nvSpPr>
          <p:cNvPr id="26629" name="直接连接符 3"/>
          <p:cNvSpPr>
            <a:spLocks noChangeShapeType="1"/>
          </p:cNvSpPr>
          <p:nvPr/>
        </p:nvSpPr>
        <p:spPr bwMode="auto">
          <a:xfrm flipH="1">
            <a:off x="10775237" y="3373370"/>
            <a:ext cx="1084945" cy="1588"/>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638" name="直接连接符 26637"/>
          <p:cNvSpPr>
            <a:spLocks noChangeShapeType="1"/>
          </p:cNvSpPr>
          <p:nvPr/>
        </p:nvSpPr>
        <p:spPr bwMode="auto">
          <a:xfrm flipH="1">
            <a:off x="3010756" y="1330324"/>
            <a:ext cx="3705504"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 name="直接连接符 2"/>
          <p:cNvSpPr>
            <a:spLocks noChangeShapeType="1"/>
          </p:cNvSpPr>
          <p:nvPr/>
        </p:nvSpPr>
        <p:spPr bwMode="auto">
          <a:xfrm flipH="1">
            <a:off x="5690627" y="1708776"/>
            <a:ext cx="3705504"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 name="直接连接符 4"/>
          <p:cNvSpPr>
            <a:spLocks noChangeShapeType="1"/>
          </p:cNvSpPr>
          <p:nvPr/>
        </p:nvSpPr>
        <p:spPr bwMode="auto">
          <a:xfrm flipH="1">
            <a:off x="4534108" y="3753833"/>
            <a:ext cx="3705504"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直接连接符 5"/>
          <p:cNvSpPr>
            <a:spLocks noChangeShapeType="1"/>
          </p:cNvSpPr>
          <p:nvPr/>
        </p:nvSpPr>
        <p:spPr bwMode="auto">
          <a:xfrm flipH="1">
            <a:off x="6222667" y="2909105"/>
            <a:ext cx="1320712" cy="1587"/>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31956870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6638"/>
                                        </p:tgtEl>
                                        <p:attrNameLst>
                                          <p:attrName>style.visibility</p:attrName>
                                        </p:attrNameLst>
                                      </p:cBhvr>
                                      <p:to>
                                        <p:strVal val="visible"/>
                                      </p:to>
                                    </p:set>
                                    <p:animEffect transition="in" filter="blinds(horizontal)">
                                      <p:cBhvr>
                                        <p:cTn id="7" dur="500"/>
                                        <p:tgtEl>
                                          <p:spTgt spid="26638"/>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linds(horizontal)">
                                      <p:cBhvr>
                                        <p:cTn id="11" dur="500"/>
                                        <p:tgtEl>
                                          <p:spTgt spid="3"/>
                                        </p:tgtEl>
                                      </p:cBhvr>
                                    </p:animEffect>
                                  </p:childTnLst>
                                </p:cTn>
                              </p:par>
                            </p:childTnLst>
                          </p:cTn>
                        </p:par>
                        <p:par>
                          <p:cTn id="12" fill="hold" nodeType="afterGroup">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par>
                          <p:cTn id="16" fill="hold" nodeType="afterGroup">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linds(horizontal)">
                                      <p:cBhvr>
                                        <p:cTn id="19" dur="500"/>
                                        <p:tgtEl>
                                          <p:spTgt spid="6"/>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56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p:bldP spid="26638" grpId="0" animBg="1"/>
      <p:bldP spid="3" grpId="0" animBg="1"/>
      <p:bldP spid="5"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文本框 2"/>
          <p:cNvSpPr txBox="1">
            <a:spLocks noChangeArrowheads="1"/>
          </p:cNvSpPr>
          <p:nvPr/>
        </p:nvSpPr>
        <p:spPr bwMode="auto">
          <a:xfrm>
            <a:off x="135990" y="1049395"/>
            <a:ext cx="11776969"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en-US" altLang="zh-CN" sz="2400" b="1" dirty="0"/>
              <a:t>       </a:t>
            </a:r>
            <a:r>
              <a:rPr lang="zh-CN" altLang="en-US" sz="2800" b="1" dirty="0"/>
              <a:t>曾参与执行美国和平演变政策的原美国驻苏大使马特洛克说：造成苏联解体的，并不是西方的政策，而是苏联自身政治进程的失败，……美国和西方对苏联的解体没起多少作用，其作用仅仅在于，他们所支持的政策有助于创造使苏联解体的条件。</a:t>
            </a:r>
          </a:p>
          <a:p>
            <a:pPr algn="r"/>
            <a:r>
              <a:rPr lang="zh-CN" altLang="en-US" sz="2400" b="1" dirty="0"/>
              <a:t>        </a:t>
            </a:r>
          </a:p>
          <a:p>
            <a:pPr algn="r"/>
            <a:r>
              <a:rPr lang="zh-CN" altLang="en-US" sz="2400" b="1" dirty="0">
                <a:sym typeface="黑体" panose="02010609060101010101" pitchFamily="49" charset="-122"/>
              </a:rPr>
              <a:t>                   ──</a:t>
            </a:r>
            <a:r>
              <a:rPr lang="zh-CN" altLang="en-US" sz="2400" b="1" dirty="0"/>
              <a:t>汪亭友</a:t>
            </a:r>
            <a:r>
              <a:rPr lang="zh-CN" altLang="en-US" sz="2400" b="1" dirty="0" smtClean="0"/>
              <a:t>《论西方和平演变战略在苏联演变中的作用》 </a:t>
            </a:r>
            <a:endParaRPr lang="zh-CN" altLang="en-US" sz="2400" b="1" dirty="0"/>
          </a:p>
        </p:txBody>
      </p:sp>
      <p:sp>
        <p:nvSpPr>
          <p:cNvPr id="28674" name="文本框 3"/>
          <p:cNvSpPr txBox="1">
            <a:spLocks noChangeArrowheads="1"/>
          </p:cNvSpPr>
          <p:nvPr/>
        </p:nvSpPr>
        <p:spPr bwMode="auto">
          <a:xfrm>
            <a:off x="0" y="331208"/>
            <a:ext cx="89122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zh-CN" sz="2800" b="1" dirty="0">
                <a:solidFill>
                  <a:srgbClr val="FF0000"/>
                </a:solidFill>
              </a:rPr>
              <a:t>西方</a:t>
            </a:r>
            <a:r>
              <a:rPr lang="en-US" altLang="zh-CN" sz="2800" b="1" dirty="0">
                <a:solidFill>
                  <a:srgbClr val="FF0000"/>
                </a:solidFill>
              </a:rPr>
              <a:t>“</a:t>
            </a:r>
            <a:r>
              <a:rPr lang="zh-CN" altLang="zh-CN" sz="2800" b="1" dirty="0">
                <a:solidFill>
                  <a:srgbClr val="FF0000"/>
                </a:solidFill>
              </a:rPr>
              <a:t>和平演变</a:t>
            </a:r>
            <a:r>
              <a:rPr lang="en-US" altLang="zh-CN" sz="2800" b="1" dirty="0">
                <a:solidFill>
                  <a:srgbClr val="FF0000"/>
                </a:solidFill>
              </a:rPr>
              <a:t>”</a:t>
            </a:r>
            <a:r>
              <a:rPr lang="zh-CN" altLang="zh-CN" sz="2800" b="1" dirty="0">
                <a:solidFill>
                  <a:srgbClr val="FF0000"/>
                </a:solidFill>
              </a:rPr>
              <a:t>对东欧剧变和苏联解体起到什么作用？</a:t>
            </a:r>
          </a:p>
        </p:txBody>
      </p:sp>
      <p:sp>
        <p:nvSpPr>
          <p:cNvPr id="27651" name="文本框 1"/>
          <p:cNvSpPr txBox="1">
            <a:spLocks noChangeArrowheads="1"/>
          </p:cNvSpPr>
          <p:nvPr/>
        </p:nvSpPr>
        <p:spPr bwMode="auto">
          <a:xfrm>
            <a:off x="1963496" y="3962258"/>
            <a:ext cx="757890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800" b="1" dirty="0">
                <a:solidFill>
                  <a:srgbClr val="0033CC"/>
                </a:solidFill>
              </a:rPr>
              <a:t>对东欧剧变和苏联解体起到推动作用，</a:t>
            </a:r>
          </a:p>
          <a:p>
            <a:r>
              <a:rPr lang="zh-CN" altLang="en-US" sz="2800" b="1" dirty="0">
                <a:solidFill>
                  <a:srgbClr val="0033CC"/>
                </a:solidFill>
              </a:rPr>
              <a:t>并不起决定作用</a:t>
            </a:r>
          </a:p>
        </p:txBody>
      </p:sp>
      <p:sp>
        <p:nvSpPr>
          <p:cNvPr id="26638" name="直接连接符 26637"/>
          <p:cNvSpPr>
            <a:spLocks noChangeShapeType="1"/>
          </p:cNvSpPr>
          <p:nvPr/>
        </p:nvSpPr>
        <p:spPr bwMode="auto">
          <a:xfrm flipH="1">
            <a:off x="4163773" y="2820473"/>
            <a:ext cx="807473" cy="843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 name="直接连接符 1"/>
          <p:cNvSpPr>
            <a:spLocks noChangeShapeType="1"/>
          </p:cNvSpPr>
          <p:nvPr/>
        </p:nvSpPr>
        <p:spPr bwMode="auto">
          <a:xfrm flipH="1">
            <a:off x="135989" y="2820473"/>
            <a:ext cx="1139019" cy="843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 name="直接连接符 2"/>
          <p:cNvSpPr>
            <a:spLocks noChangeShapeType="1"/>
          </p:cNvSpPr>
          <p:nvPr/>
        </p:nvSpPr>
        <p:spPr bwMode="auto">
          <a:xfrm flipH="1">
            <a:off x="3358777" y="2384473"/>
            <a:ext cx="2374975" cy="648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 name="直接连接符 3"/>
          <p:cNvSpPr>
            <a:spLocks noChangeShapeType="1"/>
          </p:cNvSpPr>
          <p:nvPr/>
        </p:nvSpPr>
        <p:spPr bwMode="auto">
          <a:xfrm flipH="1" flipV="1">
            <a:off x="6629317" y="1905113"/>
            <a:ext cx="715538" cy="2326"/>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r>
              <a:rPr lang="en-US" altLang="zh-CN" dirty="0" smtClean="0"/>
              <a:t> </a:t>
            </a:r>
            <a:endParaRPr lang="zh-CN" altLang="en-US" dirty="0"/>
          </a:p>
        </p:txBody>
      </p:sp>
      <p:sp>
        <p:nvSpPr>
          <p:cNvPr id="5" name="直接连接符 4"/>
          <p:cNvSpPr>
            <a:spLocks noChangeShapeType="1"/>
          </p:cNvSpPr>
          <p:nvPr/>
        </p:nvSpPr>
        <p:spPr bwMode="auto">
          <a:xfrm flipH="1" flipV="1">
            <a:off x="1870247" y="1910904"/>
            <a:ext cx="1254632" cy="17462"/>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直接连接符 5"/>
          <p:cNvSpPr>
            <a:spLocks noChangeShapeType="1"/>
          </p:cNvSpPr>
          <p:nvPr/>
        </p:nvSpPr>
        <p:spPr bwMode="auto">
          <a:xfrm flipH="1">
            <a:off x="9144404" y="1930581"/>
            <a:ext cx="795992" cy="2616"/>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extLst>
      <p:ext uri="{BB962C8B-B14F-4D97-AF65-F5344CB8AC3E}">
        <p14:creationId xmlns:p14="http://schemas.microsoft.com/office/powerpoint/2010/main" val="13330701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6638"/>
                                        </p:tgtEl>
                                        <p:attrNameLst>
                                          <p:attrName>style.visibility</p:attrName>
                                        </p:attrNameLst>
                                      </p:cBhvr>
                                      <p:to>
                                        <p:strVal val="visible"/>
                                      </p:to>
                                    </p:set>
                                    <p:animEffect transition="in" filter="blinds(horizontal)">
                                      <p:cBhvr>
                                        <p:cTn id="7" dur="500"/>
                                        <p:tgtEl>
                                          <p:spTgt spid="26638"/>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par>
                          <p:cTn id="12" fill="hold" nodeType="afterGroup">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linds(horizontal)">
                                      <p:cBhvr>
                                        <p:cTn id="15" dur="500"/>
                                        <p:tgtEl>
                                          <p:spTgt spid="3"/>
                                        </p:tgtEl>
                                      </p:cBhvr>
                                    </p:animEffect>
                                  </p:childTnLst>
                                </p:cTn>
                              </p:par>
                            </p:childTnLst>
                          </p:cTn>
                        </p:par>
                        <p:par>
                          <p:cTn id="16" fill="hold" nodeType="afterGroup">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linds(horizontal)">
                                      <p:cBhvr>
                                        <p:cTn id="19" dur="500"/>
                                        <p:tgtEl>
                                          <p:spTgt spid="4"/>
                                        </p:tgtEl>
                                      </p:cBhvr>
                                    </p:animEffect>
                                  </p:childTnLst>
                                </p:cTn>
                              </p:par>
                            </p:childTnLst>
                          </p:cTn>
                        </p:par>
                        <p:par>
                          <p:cTn id="20" fill="hold" nodeType="afterGroup">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linds(horizontal)">
                                      <p:cBhvr>
                                        <p:cTn id="23" dur="500"/>
                                        <p:tgtEl>
                                          <p:spTgt spid="5"/>
                                        </p:tgtEl>
                                      </p:cBhvr>
                                    </p:animEffect>
                                  </p:childTnLst>
                                </p:cTn>
                              </p:par>
                            </p:childTnLst>
                          </p:cTn>
                        </p:par>
                        <p:par>
                          <p:cTn id="24" fill="hold" nodeType="afterGroup">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linds(horizontal)">
                                      <p:cBhvr>
                                        <p:cTn id="27" dur="500"/>
                                        <p:tgtEl>
                                          <p:spTgt spid="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76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p:bldP spid="26638" grpId="0" animBg="1"/>
      <p:bldP spid="2" grpId="0" animBg="1"/>
      <p:bldP spid="3" grpId="0" animBg="1"/>
      <p:bldP spid="4" grpId="0" animBg="1"/>
      <p:bldP spid="5" grpId="0" animBg="1"/>
      <p:bldP spid="6"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2767</TotalTime>
  <Words>1811</Words>
  <Application>Microsoft Office PowerPoint</Application>
  <PresentationFormat>宽屏</PresentationFormat>
  <Paragraphs>112</Paragraphs>
  <Slides>20</Slides>
  <Notes>12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20</vt:i4>
      </vt:variant>
    </vt:vector>
  </HeadingPairs>
  <TitlesOfParts>
    <vt:vector size="33" baseType="lpstr">
      <vt:lpstr>黑体</vt:lpstr>
      <vt:lpstr>华文隶书</vt:lpstr>
      <vt:lpstr>华文新魏</vt:lpstr>
      <vt:lpstr>楷体</vt:lpstr>
      <vt:lpstr>楷体_GB2312</vt:lpstr>
      <vt:lpstr>宋体</vt:lpstr>
      <vt:lpstr>微软雅黑</vt:lpstr>
      <vt:lpstr>Arial</vt:lpstr>
      <vt:lpstr>Calibri</vt:lpstr>
      <vt:lpstr>Calibri Light</vt:lpstr>
      <vt:lpstr>Times New Roman</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zhangxiaomin</dc:creator>
  <cp:lastModifiedBy>艳</cp:lastModifiedBy>
  <cp:revision>37</cp:revision>
  <dcterms:created xsi:type="dcterms:W3CDTF">2017-06-05T01:52:00Z</dcterms:created>
  <dcterms:modified xsi:type="dcterms:W3CDTF">2017-07-30T00:01:35Z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2052-10.1.0.6489</vt:lpwstr>
  </property>
</Properties>
</file>