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82" r:id="rId2"/>
    <p:sldId id="258" r:id="rId3"/>
    <p:sldId id="260" r:id="rId4"/>
    <p:sldId id="267" r:id="rId5"/>
    <p:sldId id="269" r:id="rId6"/>
    <p:sldId id="268" r:id="rId7"/>
    <p:sldId id="274" r:id="rId8"/>
    <p:sldId id="279" r:id="rId9"/>
    <p:sldId id="273" r:id="rId10"/>
    <p:sldId id="275" r:id="rId11"/>
    <p:sldId id="261" r:id="rId12"/>
    <p:sldId id="276" r:id="rId13"/>
    <p:sldId id="277" r:id="rId14"/>
    <p:sldId id="283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5B9BD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4A474C-B57C-423D-9C38-2AC7E4D56078}" type="datetimeFigureOut">
              <a:rPr lang="zh-CN" altLang="en-US" smtClean="0"/>
              <a:t>2017/7/13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2035E-B3B4-45F6-8BE4-A8BA5FE572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71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BA43E-EBA3-4F4A-BD96-19A0604C619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424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slide" Target="slide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microsoft.com/office/2007/relationships/hdphoto" Target="../media/hdphoto1.wdp"/><Relationship Id="rId7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背景_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8255" y="-37465"/>
            <a:ext cx="12212955" cy="6870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71900" y="2247900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郑和下西洋的影响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62145" y="3474720"/>
            <a:ext cx="28905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制作人  崔应忠</a:t>
            </a:r>
          </a:p>
        </p:txBody>
      </p:sp>
    </p:spTree>
    <p:extLst>
      <p:ext uri="{BB962C8B-B14F-4D97-AF65-F5344CB8AC3E}">
        <p14:creationId xmlns:p14="http://schemas.microsoft.com/office/powerpoint/2010/main" val="11818310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 trans="44000" pressure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0032437" y="3115416"/>
            <a:ext cx="812800" cy="697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7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火柴体" panose="020B0602010101010101" pitchFamily="33" charset="-122"/>
                <a:ea typeface="文鼎火柴体" panose="020B0602010101010101" pitchFamily="33" charset="-122"/>
              </a:rPr>
              <a:t>B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021288"/>
            <a:ext cx="12192000" cy="53860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121917" tIns="60958" rIns="121917" bIns="60958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侧重点为“用铜钱买易”，材料侧重反映郑和下西洋经济方面的影响</a:t>
            </a:r>
            <a:r>
              <a:rPr lang="en-US" altLang="zh-CN" sz="2700" b="1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700" b="1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故选择 </a:t>
            </a:r>
            <a:r>
              <a:rPr lang="en-US" altLang="zh-CN" sz="2700" b="1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sz="2700" b="1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58906" y="1337347"/>
            <a:ext cx="11083204" cy="4411222"/>
            <a:chOff x="658906" y="2023147"/>
            <a:chExt cx="11083204" cy="4411222"/>
          </a:xfrm>
        </p:grpSpPr>
        <p:sp>
          <p:nvSpPr>
            <p:cNvPr id="41986" name="Text Box 2" descr="蓝色面巾纸"/>
            <p:cNvSpPr txBox="1">
              <a:spLocks noChangeArrowheads="1"/>
            </p:cNvSpPr>
            <p:nvPr/>
          </p:nvSpPr>
          <p:spPr bwMode="auto">
            <a:xfrm>
              <a:off x="3507550" y="2045988"/>
              <a:ext cx="8234560" cy="4388381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lnSpc>
                  <a:spcPts val="48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【</a:t>
              </a:r>
              <a:r>
                <a:rPr lang="zh-CN" altLang="en-US" sz="37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做一做</a:t>
              </a:r>
              <a:r>
                <a:rPr lang="en-US" altLang="zh-CN" sz="37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】</a:t>
              </a:r>
            </a:p>
            <a:p>
              <a:pPr eaLnBrk="1" fontAlgn="base" hangingPunct="1">
                <a:lnSpc>
                  <a:spcPts val="4133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7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 史书记载郑和船队经过爪哇国：“一般国人最喜中国青花瓷器</a:t>
              </a:r>
              <a:r>
                <a:rPr lang="en-US" altLang="zh-CN" sz="27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……</a:t>
              </a:r>
              <a:r>
                <a:rPr lang="zh-CN" altLang="en-US" sz="27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则用铜钱买易。”材料反映郑和下西洋促进了</a:t>
              </a:r>
              <a:r>
                <a:rPr lang="en-US" altLang="zh-CN" sz="27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(</a:t>
              </a:r>
              <a:r>
                <a:rPr lang="zh-CN" altLang="en-US" sz="27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　　</a:t>
              </a:r>
              <a:r>
                <a:rPr lang="en-US" altLang="zh-CN" sz="27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)</a:t>
              </a:r>
            </a:p>
            <a:p>
              <a:pPr eaLnBrk="1" fontAlgn="base" hangingPunct="1">
                <a:lnSpc>
                  <a:spcPts val="4133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A</a:t>
              </a:r>
              <a:r>
                <a:rPr lang="zh-CN" altLang="en-US" sz="27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．明朝国威的树立        </a:t>
              </a:r>
              <a:endParaRPr lang="en-US" altLang="zh-CN" sz="27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eaLnBrk="1" fontAlgn="base" hangingPunct="1">
                <a:lnSpc>
                  <a:spcPts val="4133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B</a:t>
              </a:r>
              <a:r>
                <a:rPr lang="zh-CN" altLang="en-US" sz="27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．明朝航海技术的发展</a:t>
              </a:r>
            </a:p>
            <a:p>
              <a:pPr eaLnBrk="1" fontAlgn="base" hangingPunct="1">
                <a:lnSpc>
                  <a:spcPts val="4133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C</a:t>
              </a:r>
              <a:r>
                <a:rPr lang="zh-CN" altLang="en-US" sz="27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．中国和亚非各国的经济交流 </a:t>
              </a:r>
              <a:endParaRPr lang="en-US" altLang="zh-CN" sz="27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eaLnBrk="1" fontAlgn="base" hangingPunct="1">
                <a:lnSpc>
                  <a:spcPts val="4133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D</a:t>
              </a:r>
              <a:r>
                <a:rPr lang="zh-CN" altLang="en-US" sz="27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．中国和亚非各国的政治交往</a:t>
              </a:r>
            </a:p>
          </p:txBody>
        </p:sp>
        <p:pic>
          <p:nvPicPr>
            <p:cNvPr id="11" name="Picture 2" descr="zh01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28" b="7271"/>
            <a:stretch/>
          </p:blipFill>
          <p:spPr bwMode="auto">
            <a:xfrm>
              <a:off x="658906" y="2023147"/>
              <a:ext cx="2848643" cy="4411222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  <a:extLst/>
          </p:spPr>
        </p:pic>
      </p:grpSp>
      <p:sp>
        <p:nvSpPr>
          <p:cNvPr id="9" name="矩形 8"/>
          <p:cNvSpPr/>
          <p:nvPr/>
        </p:nvSpPr>
        <p:spPr>
          <a:xfrm>
            <a:off x="1448250" y="139626"/>
            <a:ext cx="9293558" cy="1523488"/>
          </a:xfrm>
          <a:prstGeom prst="rect">
            <a:avLst/>
          </a:prstGeom>
          <a:noFill/>
        </p:spPr>
        <p:txBody>
          <a:bodyPr wrap="none" lIns="121914" tIns="60957" rIns="121914" bIns="6095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63000"/>
                        <a:sat val="105000"/>
                      </a:srgbClr>
                    </a:gs>
                    <a:gs pos="90000">
                      <a:srgbClr val="4F81BD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</a:rPr>
              <a:t>郑和下西洋的影响：</a:t>
            </a:r>
            <a:r>
              <a:rPr lang="zh-CN" altLang="en-US" sz="4800" b="1" dirty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63000"/>
                        <a:sat val="105000"/>
                      </a:srgbClr>
                    </a:gs>
                    <a:gs pos="90000">
                      <a:srgbClr val="4F81BD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一</a:t>
            </a:r>
            <a:r>
              <a:rPr lang="en-US" altLang="zh-CN" sz="4800" b="1" dirty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63000"/>
                        <a:sat val="105000"/>
                      </a:srgbClr>
                    </a:gs>
                    <a:gs pos="90000">
                      <a:srgbClr val="4F81BD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</a:rPr>
              <a:t>---</a:t>
            </a:r>
            <a:r>
              <a:rPr lang="zh-CN" altLang="en-US" sz="4800" b="1" dirty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63000"/>
                        <a:sat val="105000"/>
                      </a:srgbClr>
                    </a:gs>
                    <a:gs pos="90000">
                      <a:srgbClr val="4F81BD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二</a:t>
            </a:r>
            <a:r>
              <a:rPr lang="en-US" altLang="zh-CN" sz="4800" b="1" dirty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63000"/>
                        <a:sat val="105000"/>
                      </a:srgbClr>
                    </a:gs>
                    <a:gs pos="90000">
                      <a:srgbClr val="4F81BD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</a:rPr>
              <a:t>---</a:t>
            </a:r>
            <a:r>
              <a:rPr lang="zh-CN" altLang="en-US" sz="4800" b="1" dirty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63000"/>
                        <a:sat val="105000"/>
                      </a:srgbClr>
                    </a:gs>
                    <a:gs pos="90000">
                      <a:srgbClr val="4F81BD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三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300" b="1" dirty="0">
              <a:ln w="17780" cmpd="sng">
                <a:solidFill>
                  <a:srgbClr val="4F81BD">
                    <a:tint val="3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63000"/>
                      <a:sat val="105000"/>
                    </a:srgbClr>
                  </a:gs>
                  <a:gs pos="90000">
                    <a:srgbClr val="4F81BD">
                      <a:shade val="50000"/>
                      <a:satMod val="100000"/>
                    </a:srgb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58000" dir="5400000" sy="-100000" algn="bl" rotWithShape="0"/>
              </a:effectLst>
              <a:latin typeface="黑体-繁" panose="020B0604000101010104" pitchFamily="34" charset="-122"/>
              <a:ea typeface="黑体-繁" panose="020B06040001010101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7355" y="3078940"/>
            <a:ext cx="547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C</a:t>
            </a:r>
            <a:endParaRPr lang="zh-CN" altLang="en-US" sz="3600" b="1" dirty="0">
              <a:latin typeface="FZTL" panose="02010609010101010101" pitchFamily="49" charset="-122"/>
              <a:ea typeface="FZTL" panose="02010609010101010101" pitchFamily="49" charset="-122"/>
              <a:cs typeface="FZTL" panose="0201060901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275914" y="465391"/>
            <a:ext cx="3609020" cy="1743911"/>
            <a:chOff x="1222483" y="5114089"/>
            <a:chExt cx="3609020" cy="174391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 b="49143"/>
            <a:stretch/>
          </p:blipFill>
          <p:spPr>
            <a:xfrm>
              <a:off x="1222483" y="5114089"/>
              <a:ext cx="1714500" cy="1743911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2694303" y="5986044"/>
              <a:ext cx="2137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FB8C1D"/>
                  </a:solidFill>
                  <a:latin typeface="迷你简萝卜" panose="02010604000101010101" pitchFamily="2" charset="-122"/>
                  <a:ea typeface="迷你简萝卜" panose="02010604000101010101" pitchFamily="2" charset="-122"/>
                </a:rPr>
                <a:t>暂停</a:t>
              </a:r>
              <a:r>
                <a:rPr lang="zh-CN" altLang="en-US" sz="2800" dirty="0">
                  <a:solidFill>
                    <a:srgbClr val="FB8C1D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半</a:t>
              </a:r>
              <a:r>
                <a:rPr lang="zh-CN" altLang="en-US" sz="2800" dirty="0">
                  <a:solidFill>
                    <a:srgbClr val="FB8C1D"/>
                  </a:solidFill>
                  <a:latin typeface="迷你简萝卜" panose="02010604000101010101" pitchFamily="2" charset="-122"/>
                  <a:ea typeface="迷你简萝卜" panose="02010604000101010101" pitchFamily="2" charset="-122"/>
                </a:rPr>
                <a:t>分钟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7098044"/>
      </p:ext>
    </p:ext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" grpId="0" build="p" animBg="1"/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44000" pressure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48598" y="2072887"/>
            <a:ext cx="10803971" cy="3841797"/>
            <a:chOff x="1430826" y="1171938"/>
            <a:chExt cx="10646180" cy="3841797"/>
          </a:xfrm>
        </p:grpSpPr>
        <p:sp>
          <p:nvSpPr>
            <p:cNvPr id="41986" name="Text Box 2" descr="蓝色面巾纸"/>
            <p:cNvSpPr txBox="1">
              <a:spLocks noChangeArrowheads="1"/>
            </p:cNvSpPr>
            <p:nvPr/>
          </p:nvSpPr>
          <p:spPr bwMode="auto">
            <a:xfrm>
              <a:off x="3842447" y="1171938"/>
              <a:ext cx="8234559" cy="3785652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lnSpc>
                  <a:spcPts val="48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0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【</a:t>
              </a:r>
              <a:r>
                <a:rPr lang="zh-CN" altLang="en-US" sz="40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想一想：</a:t>
              </a:r>
              <a:r>
                <a:rPr lang="zh-CN" altLang="en-US" sz="3600" b="1" dirty="0">
                  <a:solidFill>
                    <a:schemeClr val="bg1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郑和之后再无郑和</a:t>
              </a:r>
              <a:r>
                <a:rPr lang="en-US" altLang="zh-CN" sz="40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】</a:t>
              </a:r>
            </a:p>
            <a:p>
              <a:pPr eaLnBrk="1" fontAlgn="base" hangingPunct="1">
                <a:lnSpc>
                  <a:spcPts val="48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梁启超曾说：</a:t>
              </a:r>
              <a:endParaRPr lang="en-US" altLang="zh-CN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eaLnBrk="1" fontAlgn="base" hangingPunct="1">
                <a:lnSpc>
                  <a:spcPts val="48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FFC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“哥伦布之后有无数哥伦布，郑和之后再无郑和！” </a:t>
              </a:r>
              <a:endParaRPr lang="en-US" altLang="zh-CN" sz="2800" b="1" dirty="0">
                <a:solidFill>
                  <a:srgbClr val="FFC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eaLnBrk="1" fontAlgn="base" hangingPunct="1">
                <a:lnSpc>
                  <a:spcPts val="48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</a:t>
              </a:r>
              <a:r>
                <a:rPr lang="zh-CN" altLang="en-US" sz="2800" b="1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领先世界的远航在郑和去世后戛然而止。中国这样一个航海方面的武林高手，为什么会自废武功呢？对中国又产生了什么影响呢？</a:t>
              </a:r>
            </a:p>
          </p:txBody>
        </p:sp>
        <p:pic>
          <p:nvPicPr>
            <p:cNvPr id="17" name="Picture 2" descr="zh01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28" b="7271"/>
            <a:stretch/>
          </p:blipFill>
          <p:spPr bwMode="auto">
            <a:xfrm>
              <a:off x="1430826" y="1171938"/>
              <a:ext cx="2411622" cy="3841797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  <a:extLst/>
          </p:spPr>
        </p:pic>
      </p:grpSp>
      <p:sp>
        <p:nvSpPr>
          <p:cNvPr id="18" name="矩形 17"/>
          <p:cNvSpPr/>
          <p:nvPr/>
        </p:nvSpPr>
        <p:spPr>
          <a:xfrm>
            <a:off x="1340673" y="368226"/>
            <a:ext cx="9293558" cy="1523488"/>
          </a:xfrm>
          <a:prstGeom prst="rect">
            <a:avLst/>
          </a:prstGeom>
          <a:noFill/>
        </p:spPr>
        <p:txBody>
          <a:bodyPr wrap="none" lIns="121914" tIns="60957" rIns="121914" bIns="6095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63000"/>
                        <a:sat val="105000"/>
                      </a:srgbClr>
                    </a:gs>
                    <a:gs pos="90000">
                      <a:srgbClr val="4F81BD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</a:rPr>
              <a:t>郑和下西洋的影响：</a:t>
            </a:r>
            <a:r>
              <a:rPr lang="zh-CN" altLang="en-US" sz="4800" b="1" dirty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63000"/>
                        <a:sat val="105000"/>
                      </a:srgbClr>
                    </a:gs>
                    <a:gs pos="90000">
                      <a:srgbClr val="4F81BD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一</a:t>
            </a:r>
            <a:r>
              <a:rPr lang="en-US" altLang="zh-CN" sz="4800" b="1" dirty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63000"/>
                        <a:sat val="105000"/>
                      </a:srgbClr>
                    </a:gs>
                    <a:gs pos="90000">
                      <a:srgbClr val="4F81BD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</a:rPr>
              <a:t>---</a:t>
            </a:r>
            <a:r>
              <a:rPr lang="zh-CN" altLang="en-US" sz="4800" b="1" dirty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63000"/>
                        <a:sat val="105000"/>
                      </a:srgbClr>
                    </a:gs>
                    <a:gs pos="90000">
                      <a:srgbClr val="4F81BD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二</a:t>
            </a:r>
            <a:r>
              <a:rPr lang="en-US" altLang="zh-CN" sz="4800" b="1" dirty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63000"/>
                        <a:sat val="105000"/>
                      </a:srgbClr>
                    </a:gs>
                    <a:gs pos="90000">
                      <a:srgbClr val="4F81BD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</a:rPr>
              <a:t>---</a:t>
            </a:r>
            <a:r>
              <a:rPr lang="zh-CN" altLang="en-US" sz="4800" b="1" dirty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63000"/>
                        <a:sat val="105000"/>
                      </a:srgbClr>
                    </a:gs>
                    <a:gs pos="90000">
                      <a:srgbClr val="4F81BD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三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300" b="1" dirty="0">
              <a:ln w="17780" cmpd="sng">
                <a:solidFill>
                  <a:srgbClr val="4F81BD">
                    <a:tint val="3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63000"/>
                      <a:sat val="105000"/>
                    </a:srgbClr>
                  </a:gs>
                  <a:gs pos="90000">
                    <a:srgbClr val="4F81BD">
                      <a:shade val="50000"/>
                      <a:satMod val="100000"/>
                    </a:srgb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58000" dir="5400000" sy="-100000" algn="bl" rotWithShape="0"/>
              </a:effectLst>
              <a:latin typeface="黑体-繁" panose="020B0604000101010104" pitchFamily="34" charset="-122"/>
              <a:ea typeface="黑体-繁" panose="020B06040001010101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6227504"/>
      </p:ext>
    </p:ext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44000" pressure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79040" y="620688"/>
            <a:ext cx="11661643" cy="2232248"/>
          </a:xfr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zh-CN" altLang="en-US" sz="9800" dirty="0">
                <a:solidFill>
                  <a:schemeClr val="bg1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  <a:cs typeface="方正静蕾简体" panose="03000509000000000000" pitchFamily="65" charset="-122"/>
              </a:rPr>
              <a:t>想了解更多郑和故事</a:t>
            </a:r>
            <a:br>
              <a:rPr lang="en-US" altLang="zh-CN" sz="9800" dirty="0">
                <a:solidFill>
                  <a:schemeClr val="bg1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  <a:cs typeface="方正静蕾简体" panose="03000509000000000000" pitchFamily="65" charset="-122"/>
              </a:rPr>
            </a:br>
            <a:r>
              <a:rPr lang="zh-CN" altLang="en-US" sz="9600" dirty="0">
                <a:solidFill>
                  <a:schemeClr val="bg1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  <a:cs typeface="方正静蕾简体" panose="03000509000000000000" pitchFamily="65" charset="-122"/>
              </a:rPr>
              <a:t>请点我！</a:t>
            </a:r>
          </a:p>
        </p:txBody>
      </p:sp>
      <p:pic>
        <p:nvPicPr>
          <p:cNvPr id="7" name="Picture 2" descr="下西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3" b="21"/>
          <a:stretch>
            <a:fillRect/>
          </a:stretch>
        </p:blipFill>
        <p:spPr bwMode="auto">
          <a:xfrm>
            <a:off x="1658662" y="3026230"/>
            <a:ext cx="9036272" cy="38317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0520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44000" pressure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563500"/>
            <a:ext cx="12192000" cy="620748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4800" b="1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推荐书籍：</a:t>
            </a:r>
            <a:endParaRPr lang="en-US" altLang="zh-CN" sz="4800" b="1" dirty="0"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  <a:p>
            <a:pPr marL="0" indent="0">
              <a:buNone/>
            </a:pPr>
            <a:r>
              <a:rPr lang="en-US" altLang="zh-CN" sz="48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《</a:t>
            </a:r>
            <a:r>
              <a:rPr lang="zh-CN" altLang="en-US" sz="48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海殇</a:t>
            </a:r>
            <a:r>
              <a:rPr lang="en-US" altLang="zh-CN" sz="48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》</a:t>
            </a:r>
            <a:r>
              <a:rPr lang="en-US" altLang="zh-CN" sz="24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 </a:t>
            </a:r>
            <a:endParaRPr lang="en-US" altLang="zh-CN" sz="4800" dirty="0"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  <a:p>
            <a:pPr marL="0" indent="0">
              <a:buNone/>
            </a:pPr>
            <a:endParaRPr lang="en-US" altLang="zh-CN" sz="3200" dirty="0"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  <a:p>
            <a:pPr marL="0" indent="0">
              <a:buNone/>
            </a:pPr>
            <a:r>
              <a:rPr lang="zh-CN" altLang="en-US" sz="4800" b="1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推荐网站及视频：      </a:t>
            </a:r>
            <a:endParaRPr lang="en-US" altLang="zh-CN" sz="4800" b="1" dirty="0"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  <a:p>
            <a:pPr marL="0" indent="0">
              <a:buNone/>
            </a:pPr>
            <a:r>
              <a:rPr lang="en-US" altLang="zh-CN" sz="5300" dirty="0">
                <a:latin typeface="迷你简毡笔黑" panose="03000509000000000000" pitchFamily="65" charset="-122"/>
                <a:ea typeface="迷你简毡笔黑" panose="03000509000000000000" pitchFamily="65" charset="-122"/>
                <a:cs typeface="Calista" panose="02000500000000000000" pitchFamily="2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Calista" panose="02000500000000000000" pitchFamily="2" charset="-122"/>
                <a:ea typeface="Calista" panose="02000500000000000000" pitchFamily="2" charset="-122"/>
                <a:cs typeface="Calista" panose="02000500000000000000" pitchFamily="2" charset="-122"/>
              </a:rPr>
              <a:t>http://cctv4asia.cntv.cn/special/hssczl/</a:t>
            </a:r>
          </a:p>
          <a:p>
            <a:pPr marL="0" indent="0">
              <a:buNone/>
            </a:pPr>
            <a:r>
              <a:rPr lang="zh-CN" altLang="en-US" sz="37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     </a:t>
            </a:r>
            <a:r>
              <a:rPr lang="zh-CN" altLang="en-US" sz="48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纪录片：</a:t>
            </a:r>
            <a:r>
              <a:rPr lang="en-US" altLang="zh-CN" sz="48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《1405·</a:t>
            </a:r>
            <a:r>
              <a:rPr lang="zh-CN" altLang="en-US" sz="48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郑和下西洋</a:t>
            </a:r>
            <a:r>
              <a:rPr lang="en-US" altLang="zh-CN" sz="48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》</a:t>
            </a:r>
            <a:r>
              <a:rPr lang="en-US" altLang="zh-CN" sz="24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(</a:t>
            </a:r>
            <a:r>
              <a:rPr lang="en-US" altLang="zh-CN" sz="3200" dirty="0">
                <a:latin typeface="Hakuu" panose="02000609000000000000" pitchFamily="49" charset="-128"/>
                <a:ea typeface="Hakuu" panose="02000609000000000000" pitchFamily="49" charset="-128"/>
              </a:rPr>
              <a:t>CCTV</a:t>
            </a:r>
            <a:r>
              <a:rPr lang="zh-CN" altLang="en-US" sz="24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出品）</a:t>
            </a:r>
            <a:r>
              <a:rPr lang="en-US" altLang="zh-CN" sz="32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 </a:t>
            </a:r>
            <a:endParaRPr lang="en-US" altLang="zh-CN" sz="4800" dirty="0"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  <a:p>
            <a:pPr marL="0" indent="0">
              <a:buNone/>
            </a:pPr>
            <a:r>
              <a:rPr lang="en-US" altLang="zh-CN" sz="3200" dirty="0">
                <a:solidFill>
                  <a:srgbClr val="FF0000"/>
                </a:solidFill>
                <a:latin typeface="Calista" panose="02000500000000000000" pitchFamily="2" charset="-122"/>
                <a:ea typeface="Calista" panose="02000500000000000000" pitchFamily="2" charset="-122"/>
                <a:cs typeface="Calista" panose="02000500000000000000" pitchFamily="2" charset="-122"/>
              </a:rPr>
              <a:t>http://jishi.cntv.cn/program/C31740/shouye/index.shtml</a:t>
            </a:r>
          </a:p>
          <a:p>
            <a:pPr marL="0" indent="0">
              <a:buNone/>
            </a:pPr>
            <a:r>
              <a:rPr lang="zh-CN" altLang="en-US" sz="32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    </a:t>
            </a:r>
            <a:r>
              <a:rPr lang="zh-CN" altLang="en-US" sz="44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纪录片：</a:t>
            </a:r>
            <a:r>
              <a:rPr lang="en-US" altLang="zh-CN" sz="44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《</a:t>
            </a:r>
            <a:r>
              <a:rPr lang="zh-CN" altLang="en-US" sz="44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华彩中国：郑和下西洋（上、下）</a:t>
            </a:r>
            <a:r>
              <a:rPr lang="en-US" altLang="zh-CN" sz="44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》      </a:t>
            </a:r>
          </a:p>
          <a:p>
            <a:pPr marL="0" indent="0">
              <a:buNone/>
            </a:pPr>
            <a:r>
              <a:rPr lang="en-US" altLang="zh-CN" sz="44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                                                                 </a:t>
            </a:r>
            <a:r>
              <a:rPr lang="zh-CN" altLang="en-US" sz="24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（寰宇地理出品）</a:t>
            </a:r>
          </a:p>
        </p:txBody>
      </p:sp>
    </p:spTree>
    <p:extLst>
      <p:ext uri="{BB962C8B-B14F-4D97-AF65-F5344CB8AC3E}">
        <p14:creationId xmlns:p14="http://schemas.microsoft.com/office/powerpoint/2010/main" val="1974797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0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4130" y="-5080"/>
            <a:ext cx="12229465" cy="683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187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44000" pressure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666675"/>
            <a:ext cx="12191999" cy="1631216"/>
          </a:xfrm>
          <a:prstGeom prst="rect">
            <a:avLst/>
          </a:prstGeom>
          <a:solidFill>
            <a:srgbClr val="FFFFFF">
              <a:alpha val="36078"/>
            </a:srgb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zh-CN" sz="4000" b="1" dirty="0">
                <a:solidFill>
                  <a:srgbClr val="D778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  <a:cs typeface="hakuyoxingshu7000" panose="02000600000000000000" pitchFamily="2" charset="-122"/>
              </a:rPr>
              <a:t>     </a:t>
            </a:r>
            <a:r>
              <a:rPr lang="en-US" altLang="zh-CN" sz="4000" b="1" dirty="0">
                <a:solidFill>
                  <a:srgbClr val="FF6600"/>
                </a:solidFill>
                <a:latin typeface="迷你简剪纸" panose="03000509000000000000" pitchFamily="65" charset="-122"/>
                <a:ea typeface="迷你简剪纸" panose="03000509000000000000" pitchFamily="65" charset="-122"/>
                <a:cs typeface="hakuyoxingshu7000" panose="02000600000000000000" pitchFamily="2" charset="-122"/>
              </a:rPr>
              <a:t>15</a:t>
            </a:r>
            <a:r>
              <a:rPr lang="zh-CN" altLang="en-US" sz="4000" b="1" dirty="0">
                <a:solidFill>
                  <a:srgbClr val="FF6600"/>
                </a:solidFill>
                <a:latin typeface="迷你简剪纸" panose="03000509000000000000" pitchFamily="65" charset="-122"/>
                <a:ea typeface="迷你简剪纸" panose="03000509000000000000" pitchFamily="65" charset="-122"/>
                <a:cs typeface="hakuyoxingshu7000" panose="02000600000000000000" pitchFamily="2" charset="-122"/>
              </a:rPr>
              <a:t>世纪 </a:t>
            </a:r>
            <a:r>
              <a:rPr lang="zh-CN" altLang="en-US" sz="4000" b="1" dirty="0">
                <a:solidFill>
                  <a:schemeClr val="tx2">
                    <a:lumMod val="50000"/>
                  </a:schemeClr>
                </a:solidFill>
                <a:latin typeface="迷你简剪纸" panose="03000509000000000000" pitchFamily="65" charset="-122"/>
                <a:ea typeface="迷你简剪纸" panose="03000509000000000000" pitchFamily="65" charset="-122"/>
                <a:cs typeface="hakuyoxingshu7000" panose="02000600000000000000" pitchFamily="2" charset="-122"/>
              </a:rPr>
              <a:t>人类生活的舞台开始由大陆转向海洋  </a:t>
            </a:r>
            <a:endParaRPr lang="en-US" altLang="zh-CN" sz="4000" b="1" dirty="0">
              <a:solidFill>
                <a:schemeClr val="tx2">
                  <a:lumMod val="50000"/>
                </a:schemeClr>
              </a:solidFill>
              <a:latin typeface="迷你简剪纸" panose="03000509000000000000" pitchFamily="65" charset="-122"/>
              <a:ea typeface="迷你简剪纸" panose="03000509000000000000" pitchFamily="65" charset="-122"/>
              <a:cs typeface="hakuyoxingshu7000" panose="02000600000000000000" pitchFamily="2" charset="-122"/>
            </a:endParaRPr>
          </a:p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4000" b="1" dirty="0">
                <a:solidFill>
                  <a:schemeClr val="tx2">
                    <a:lumMod val="50000"/>
                  </a:schemeClr>
                </a:solidFill>
                <a:latin typeface="迷你简剪纸" panose="03000509000000000000" pitchFamily="65" charset="-122"/>
                <a:ea typeface="迷你简剪纸" panose="03000509000000000000" pitchFamily="65" charset="-122"/>
                <a:cs typeface="hakuyoxingshu7000" panose="02000600000000000000" pitchFamily="2" charset="-122"/>
              </a:rPr>
              <a:t>出现了人类文明史上的 </a:t>
            </a:r>
            <a:r>
              <a:rPr lang="zh-CN" altLang="en-US" sz="4000" b="1" dirty="0">
                <a:solidFill>
                  <a:srgbClr val="FF6600"/>
                </a:solidFill>
                <a:latin typeface="迷你简剪纸" panose="03000509000000000000" pitchFamily="65" charset="-122"/>
                <a:ea typeface="迷你简剪纸" panose="03000509000000000000" pitchFamily="65" charset="-122"/>
                <a:cs typeface="hakuyoxingshu7000" panose="02000600000000000000" pitchFamily="2" charset="-122"/>
              </a:rPr>
              <a:t>大航海时代 </a:t>
            </a:r>
          </a:p>
        </p:txBody>
      </p:sp>
      <p:sp>
        <p:nvSpPr>
          <p:cNvPr id="13317" name="矩形 1"/>
          <p:cNvSpPr>
            <a:spLocks noChangeArrowheads="1"/>
          </p:cNvSpPr>
          <p:nvPr/>
        </p:nvSpPr>
        <p:spPr bwMode="auto">
          <a:xfrm>
            <a:off x="3008580" y="2708276"/>
            <a:ext cx="31358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SzPct val="200000"/>
              <a:defRPr sz="2400" b="1">
                <a:solidFill>
                  <a:schemeClr val="bg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200000"/>
              <a:defRPr sz="2000" b="1">
                <a:solidFill>
                  <a:schemeClr val="bg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200000"/>
              <a:defRPr b="1">
                <a:solidFill>
                  <a:schemeClr val="bg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</a:pP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郑和七次下西洋</a:t>
            </a:r>
          </a:p>
        </p:txBody>
      </p:sp>
      <p:sp>
        <p:nvSpPr>
          <p:cNvPr id="13318" name="矩形 1"/>
          <p:cNvSpPr>
            <a:spLocks noChangeArrowheads="1"/>
          </p:cNvSpPr>
          <p:nvPr/>
        </p:nvSpPr>
        <p:spPr bwMode="auto">
          <a:xfrm>
            <a:off x="3739669" y="3474384"/>
            <a:ext cx="36751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SzPct val="200000"/>
              <a:defRPr sz="2400" b="1">
                <a:solidFill>
                  <a:schemeClr val="bg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200000"/>
              <a:defRPr sz="2000" b="1">
                <a:solidFill>
                  <a:schemeClr val="bg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200000"/>
              <a:defRPr b="1">
                <a:solidFill>
                  <a:schemeClr val="bg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</a:pP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迪亚士发现好望角</a:t>
            </a:r>
          </a:p>
        </p:txBody>
      </p:sp>
      <p:sp>
        <p:nvSpPr>
          <p:cNvPr id="13319" name="矩形 1"/>
          <p:cNvSpPr>
            <a:spLocks noChangeArrowheads="1"/>
          </p:cNvSpPr>
          <p:nvPr/>
        </p:nvSpPr>
        <p:spPr bwMode="auto">
          <a:xfrm>
            <a:off x="4664283" y="4190533"/>
            <a:ext cx="31071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SzPct val="200000"/>
              <a:defRPr sz="2400" b="1">
                <a:solidFill>
                  <a:schemeClr val="bg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200000"/>
              <a:defRPr sz="2000" b="1">
                <a:solidFill>
                  <a:schemeClr val="bg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200000"/>
              <a:defRPr b="1">
                <a:solidFill>
                  <a:schemeClr val="bg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</a:pP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哥伦布发现美洲</a:t>
            </a:r>
          </a:p>
        </p:txBody>
      </p:sp>
      <p:sp>
        <p:nvSpPr>
          <p:cNvPr id="13320" name="矩形 1"/>
          <p:cNvSpPr>
            <a:spLocks noChangeArrowheads="1"/>
          </p:cNvSpPr>
          <p:nvPr/>
        </p:nvSpPr>
        <p:spPr bwMode="auto">
          <a:xfrm>
            <a:off x="6534172" y="5613211"/>
            <a:ext cx="39833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SzPct val="200000"/>
              <a:defRPr sz="2400" b="1">
                <a:solidFill>
                  <a:schemeClr val="bg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200000"/>
              <a:defRPr sz="2000" b="1">
                <a:solidFill>
                  <a:schemeClr val="bg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200000"/>
              <a:defRPr b="1">
                <a:solidFill>
                  <a:schemeClr val="bg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</a:pP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麦哲伦船队环球航行</a:t>
            </a:r>
          </a:p>
        </p:txBody>
      </p:sp>
      <p:sp>
        <p:nvSpPr>
          <p:cNvPr id="13321" name="矩形 1"/>
          <p:cNvSpPr>
            <a:spLocks noChangeArrowheads="1"/>
          </p:cNvSpPr>
          <p:nvPr/>
        </p:nvSpPr>
        <p:spPr bwMode="auto">
          <a:xfrm>
            <a:off x="5734133" y="4887631"/>
            <a:ext cx="34493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SzPct val="200000"/>
              <a:defRPr sz="2400" b="1">
                <a:solidFill>
                  <a:schemeClr val="bg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200000"/>
              <a:defRPr sz="2000" b="1">
                <a:solidFill>
                  <a:schemeClr val="bg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200000"/>
              <a:defRPr b="1">
                <a:solidFill>
                  <a:schemeClr val="bg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200000"/>
              <a:defRPr sz="1600" b="1">
                <a:solidFill>
                  <a:schemeClr val="bg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</a:pP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达</a:t>
            </a:r>
            <a:r>
              <a:rPr lang="en-US" altLang="zh-CN" sz="3200" dirty="0">
                <a:solidFill>
                  <a:schemeClr val="tx2">
                    <a:lumMod val="50000"/>
                  </a:schemeClr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·</a:t>
            </a: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伽马到达印度</a:t>
            </a:r>
          </a:p>
        </p:txBody>
      </p:sp>
    </p:spTree>
    <p:extLst>
      <p:ext uri="{BB962C8B-B14F-4D97-AF65-F5344CB8AC3E}">
        <p14:creationId xmlns:p14="http://schemas.microsoft.com/office/powerpoint/2010/main" val="235881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317" grpId="0"/>
      <p:bldP spid="13318" grpId="0"/>
      <p:bldP spid="13319" grpId="0"/>
      <p:bldP spid="13320" grpId="0"/>
      <p:bldP spid="133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44000" pressure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991740"/>
              </p:ext>
            </p:extLst>
          </p:nvPr>
        </p:nvGraphicFramePr>
        <p:xfrm>
          <a:off x="190499" y="1472315"/>
          <a:ext cx="11811001" cy="5677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2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52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898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03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7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097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船队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rgbClr val="FF0000"/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郑和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哥伦布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达</a:t>
                      </a:r>
                      <a:r>
                        <a:rPr lang="en-US" altLang="zh-CN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·</a:t>
                      </a:r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伽马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rgbClr val="FF0000"/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中国特色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94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时间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rgbClr val="FF0000"/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1405-1433</a:t>
                      </a:r>
                      <a:r>
                        <a:rPr lang="zh-CN" altLang="en-US" sz="2800" dirty="0">
                          <a:solidFill>
                            <a:srgbClr val="FF0000"/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1492-1504</a:t>
                      </a:r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1497-1498</a:t>
                      </a:r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黑体-繁" panose="020B0604000101010104" pitchFamily="34" charset="-122"/>
                        <a:ea typeface="黑体-繁" panose="020B06040001010101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7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次数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rgbClr val="FF0000"/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7</a:t>
                      </a:r>
                      <a:r>
                        <a:rPr lang="zh-CN" altLang="en-US" sz="2800" dirty="0">
                          <a:solidFill>
                            <a:srgbClr val="FF0000"/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次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4</a:t>
                      </a:r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次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1</a:t>
                      </a:r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次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黑体-繁" panose="020B0604000101010104" pitchFamily="34" charset="-122"/>
                        <a:ea typeface="黑体-繁" panose="020B06040001010101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7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船数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rgbClr val="FF0000"/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200</a:t>
                      </a:r>
                      <a:r>
                        <a:rPr lang="zh-CN" altLang="en-US" sz="2800" dirty="0">
                          <a:solidFill>
                            <a:srgbClr val="FF0000"/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多艘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17</a:t>
                      </a:r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艘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4</a:t>
                      </a:r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艘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黑体-繁" panose="020B0604000101010104" pitchFamily="34" charset="-122"/>
                        <a:ea typeface="黑体-繁" panose="020B06040001010101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922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船只规模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rgbClr val="FF0000"/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长</a:t>
                      </a:r>
                      <a:r>
                        <a:rPr lang="en-US" altLang="zh-CN" sz="2800" dirty="0">
                          <a:solidFill>
                            <a:srgbClr val="FF0000"/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150</a:t>
                      </a:r>
                      <a:r>
                        <a:rPr lang="zh-CN" altLang="en-US" sz="2800" dirty="0">
                          <a:solidFill>
                            <a:srgbClr val="FF0000"/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米，宽</a:t>
                      </a:r>
                      <a:r>
                        <a:rPr lang="en-US" altLang="zh-CN" sz="2800" dirty="0">
                          <a:solidFill>
                            <a:srgbClr val="FF0000"/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60</a:t>
                      </a:r>
                      <a:r>
                        <a:rPr lang="zh-CN" altLang="en-US" sz="2800" dirty="0">
                          <a:solidFill>
                            <a:srgbClr val="FF0000"/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长</a:t>
                      </a:r>
                      <a:r>
                        <a:rPr lang="en-US" altLang="zh-CN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24.5</a:t>
                      </a:r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米，宽</a:t>
                      </a:r>
                      <a:r>
                        <a:rPr lang="en-US" altLang="zh-CN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6</a:t>
                      </a:r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黑体-繁" panose="020B0604000101010104" pitchFamily="34" charset="-122"/>
                        <a:ea typeface="黑体-繁" panose="020B06040001010101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黑体-繁" panose="020B0604000101010104" pitchFamily="34" charset="-122"/>
                        <a:ea typeface="黑体-繁" panose="020B06040001010101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97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人数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rgbClr val="FF0000"/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27000</a:t>
                      </a:r>
                      <a:r>
                        <a:rPr lang="zh-CN" altLang="en-US" sz="2800" dirty="0">
                          <a:solidFill>
                            <a:srgbClr val="FF0000"/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人左右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1000</a:t>
                      </a:r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人</a:t>
                      </a:r>
                      <a:r>
                        <a:rPr lang="en-US" altLang="zh-CN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----1500</a:t>
                      </a:r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160</a:t>
                      </a:r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黑体-繁" panose="020B0604000101010104" pitchFamily="34" charset="-122"/>
                        <a:ea typeface="黑体-繁" panose="020B06040001010101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1318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范围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rgbClr val="FF0000"/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最远达红海沿岸和非洲东海岸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到达美洲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黑体-繁" panose="020B0604000101010104" pitchFamily="34" charset="-122"/>
                          <a:ea typeface="黑体-繁" panose="020B0604000101010104" pitchFamily="34" charset="-122"/>
                        </a:rPr>
                        <a:t>绕过非洲南端到达印度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黑体-繁" panose="020B0604000101010104" pitchFamily="34" charset="-122"/>
                        <a:ea typeface="黑体-繁" panose="020B06040001010101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5098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752873" y="201705"/>
            <a:ext cx="1015053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hlink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  <a:buFontTx/>
              <a:buNone/>
            </a:pPr>
            <a:r>
              <a:rPr kumimoji="0" lang="zh-CN" altLang="en-US" sz="2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剪纸" panose="03000509000000000000" pitchFamily="65" charset="-122"/>
                <a:ea typeface="迷你简剪纸" panose="03000509000000000000" pitchFamily="65" charset="-122"/>
              </a:rPr>
              <a:t> </a:t>
            </a:r>
            <a:r>
              <a:rPr lang="zh-CN" altLang="en-US" sz="4800" b="1" dirty="0">
                <a:latin typeface="迷你简剪纸" panose="03000509000000000000" pitchFamily="65" charset="-122"/>
                <a:ea typeface="迷你简剪纸" panose="03000509000000000000" pitchFamily="65" charset="-122"/>
              </a:rPr>
              <a:t>郑和下西洋与欧洲航海家远航比较表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870042" y="2106241"/>
            <a:ext cx="540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-繁" panose="020B0604000101010104" pitchFamily="34" charset="-122"/>
                <a:ea typeface="黑体-繁" panose="020B0604000101010104" pitchFamily="34" charset="-122"/>
                <a:cs typeface="hakuyoxingshu7000" panose="02000600000000000000" pitchFamily="2" charset="-122"/>
              </a:rPr>
              <a:t>早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870042" y="2711404"/>
            <a:ext cx="540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-繁" panose="020B0604000101010104" pitchFamily="34" charset="-122"/>
                <a:ea typeface="黑体-繁" panose="020B0604000101010104" pitchFamily="34" charset="-122"/>
                <a:cs typeface="hakuyoxingshu7000" panose="02000600000000000000" pitchFamily="2" charset="-122"/>
              </a:rPr>
              <a:t>多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883779" y="3960542"/>
            <a:ext cx="540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-繁" panose="020B0604000101010104" pitchFamily="34" charset="-122"/>
                <a:ea typeface="黑体-繁" panose="020B0604000101010104" pitchFamily="34" charset="-122"/>
                <a:cs typeface="hakuyoxingshu7000" panose="02000600000000000000" pitchFamily="2" charset="-122"/>
              </a:rPr>
              <a:t>大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70042" y="3324783"/>
            <a:ext cx="540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-繁" panose="020B0604000101010104" pitchFamily="34" charset="-122"/>
                <a:ea typeface="黑体-繁" panose="020B0604000101010104" pitchFamily="34" charset="-122"/>
                <a:cs typeface="hakuyoxingshu7000" panose="02000600000000000000" pitchFamily="2" charset="-122"/>
              </a:rPr>
              <a:t>多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03409" y="5460280"/>
            <a:ext cx="540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-繁" panose="020B0604000101010104" pitchFamily="34" charset="-122"/>
                <a:ea typeface="黑体-繁" panose="020B0604000101010104" pitchFamily="34" charset="-122"/>
                <a:cs typeface="hakuyoxingshu7000" panose="02000600000000000000" pitchFamily="2" charset="-122"/>
              </a:rPr>
              <a:t>广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883779" y="4655337"/>
            <a:ext cx="540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-繁" panose="020B0604000101010104" pitchFamily="34" charset="-122"/>
                <a:ea typeface="黑体-繁" panose="020B0604000101010104" pitchFamily="34" charset="-122"/>
                <a:cs typeface="hakuyoxingshu7000" panose="02000600000000000000" pitchFamily="2" charset="-122"/>
              </a:rPr>
              <a:t>多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3861" y="21590"/>
            <a:ext cx="12552218" cy="1066800"/>
          </a:xfrm>
          <a:prstGeom prst="rect">
            <a:avLst/>
          </a:prstGeom>
          <a:ln/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pPr algn="ctr" eaLnBrk="0" hangingPunct="0">
              <a:defRPr/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一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-繁" panose="020B0604000101010104" pitchFamily="34" charset="-122"/>
                <a:ea typeface="黑体-繁" panose="020B0604000101010104" pitchFamily="34" charset="-122"/>
              </a:rPr>
              <a:t>、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毡笔黑" panose="03000509000000000000" pitchFamily="65" charset="-122"/>
                <a:ea typeface="迷你简毡笔黑" panose="03000509000000000000" pitchFamily="65" charset="-122"/>
              </a:rPr>
              <a:t>郑和下西洋是世界航海史上的壮举。</a:t>
            </a:r>
            <a:endParaRPr lang="en-US" altLang="zh-CN" sz="54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</p:txBody>
      </p:sp>
      <p:pic>
        <p:nvPicPr>
          <p:cNvPr id="13" name="Picture 2" descr="http://www.86ps.com/UploadFiles/Article/2015-6/0601/02/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29242">
            <a:off x="-844414" y="-169204"/>
            <a:ext cx="386059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04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8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85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00625 C 0.00131 -0.00787 0.00248 -0.00973 0.00378 -0.01111 C 0.00495 -0.0125 0.00638 -0.0125 0.00756 -0.01389 C 0.0086 -0.01505 0.00899 -0.01806 0.01016 -0.01898 C 0.01472 -0.02223 0.01953 -0.02223 0.02422 -0.02431 C 0.02552 -0.02593 0.02657 -0.0294 0.028 -0.0294 C 0.03946 -0.0294 0.04766 0.00185 0.0586 0.00949 C 0.06485 0.02152 0.07045 0.01643 0.07904 0.01458 C 0.08907 0.0074 0.09805 -0.00648 0.10847 -0.01111 C 0.11172 -0.01482 0.11602 -0.01598 0.11862 -0.02153 C 0.11953 -0.02338 0.12006 -0.02593 0.1211 -0.02685 C 0.12227 -0.02848 0.12383 -0.02801 0.125 -0.0294 C 0.13334 -0.03704 0.1375 -0.04236 0.14545 -0.04769 C 0.15131 -0.05579 0.15808 -0.06181 0.16459 -0.06806 C 0.17266 -0.05741 0.16446 -0.0706 0.17084 -0.05278 C 0.17227 -0.04885 0.17448 -0.0463 0.17591 -0.04236 C 0.1862 -0.01528 0.178 -0.02755 0.18633 -0.01644 C 0.18933 0.00069 0.19466 -0.00857 0.2017 -0.01111 C 0.2069 -0.01852 0.20769 -0.0213 0.21446 -0.02431 C 0.21836 -0.03172 0.21914 -0.03473 0.22461 -0.03727 C 0.22839 -0.04236 0.23177 -0.04468 0.2362 -0.04769 C 0.23933 -0.05417 0.24336 -0.05695 0.24766 -0.06065 C 0.25013 -0.0625 0.25521 -0.06574 0.25521 -0.06551 C 0.25951 -0.06389 0.26394 -0.06389 0.2681 -0.06065 C 0.27201 -0.05741 0.2724 -0.04838 0.27435 -0.04236 C 0.27917 -0.02755 0.28633 -0.01574 0.29479 -0.01111 C 0.3 -0.01204 0.30508 -0.01204 0.31016 -0.01389 C 0.31211 -0.01459 0.31354 -0.01736 0.31524 -0.01898 C 0.32396 -0.02593 0.33256 -0.03079 0.34076 -0.03959 C 0.34258 -0.04167 0.34401 -0.0456 0.34584 -0.04769 C 0.34909 -0.05 0.35274 -0.05047 0.35612 -0.05278 C 0.35873 -0.05486 0.36107 -0.05834 0.36368 -0.06065 C 0.36993 -0.06528 0.37657 -0.06852 0.38282 -0.07385 C 0.38529 -0.07547 0.38802 -0.07685 0.39063 -0.07848 C 0.39193 -0.0794 0.3944 -0.08125 0.3944 -0.08079 C 0.39597 -0.0794 0.4017 -0.07408 0.40326 -0.07084 C 0.40677 -0.06389 0.40782 -0.05857 0.41224 -0.05278 C 0.41602 -0.03079 0.43073 -0.05417 0.43894 -0.05787 C 0.44479 -0.06389 0.45052 -0.0676 0.45677 -0.07084 C 0.46524 -0.08357 0.46745 -0.08125 0.47865 -0.07848 C 0.48412 -0.07107 0.4875 -0.05996 0.48998 -0.04769 C 0.49102 -0.04236 0.48998 -0.03357 0.49258 -0.03195 C 0.4944 -0.03148 0.49597 -0.0301 0.49779 -0.0294 C 0.49909 -0.03195 0.50013 -0.03496 0.50157 -0.03727 C 0.50391 -0.04121 0.50912 -0.04769 0.50912 -0.04746 C 0.51381 -0.04537 0.51433 -0.04699 0.51693 -0.03959 C 0.5194 -0.03287 0.52058 -0.02223 0.52448 -0.01898 C 0.52657 -0.01713 0.52878 -0.01736 0.53099 -0.01644 C 0.56159 -0.01736 0.59232 -0.01736 0.62292 -0.01898 C 0.63464 -0.01945 0.64571 -0.0294 0.65743 -0.03195 C 0.66433 -0.03519 0.67071 -0.0426 0.67774 -0.04491 C 0.69037 -0.04908 0.70326 -0.04792 0.71602 -0.05 C 0.74245 -0.05903 0.76836 -0.06667 0.79519 -0.07084 C 0.82136 -0.08218 0.84818 -0.08704 0.87422 -0.09931 C 0.91602 -0.11852 0.88841 -0.11158 0.91498 -0.11713 C 0.94466 -0.13912 0.97722 -0.1507 1.00847 -0.15602 C 1.02696 -0.16528 1.01029 -0.15648 1.02748 -0.16644 C 1.02917 -0.16736 1.03086 -0.16806 1.03256 -0.16898 C 1.03477 -0.16991 1.03907 -0.17153 1.03907 -0.17107 " pathEditMode="relative" rAng="0" ptsTypes="ffffffffffffffffffffffffffffffffffffffffffffffffffffffffffA">
                                      <p:cBhvr>
                                        <p:cTn id="6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3" y="-6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 trans="44000" pressure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" y="-14263"/>
            <a:ext cx="12192000" cy="6858000"/>
          </a:xfrm>
          <a:prstGeom prst="rect">
            <a:avLst/>
          </a:prstGeom>
        </p:spPr>
      </p:pic>
      <p:pic>
        <p:nvPicPr>
          <p:cNvPr id="14338" name="Picture 2" descr="下西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3" b="21"/>
          <a:stretch>
            <a:fillRect/>
          </a:stretch>
        </p:blipFill>
        <p:spPr bwMode="auto">
          <a:xfrm>
            <a:off x="406400" y="281313"/>
            <a:ext cx="11582400" cy="4948777"/>
          </a:xfrm>
          <a:prstGeom prst="rect">
            <a:avLst/>
          </a:prstGeom>
          <a:noFill/>
          <a:ln w="76200" cmpd="tri">
            <a:solidFill>
              <a:srgbClr val="FFFFE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0312400" y="501134"/>
            <a:ext cx="88197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b="1" dirty="0">
                <a:solidFill>
                  <a:srgbClr val="A50021"/>
                </a:solidFill>
                <a:latin typeface="Arial" pitchFamily="34" charset="0"/>
              </a:rPr>
              <a:t>刘家港</a:t>
            </a:r>
          </a:p>
        </p:txBody>
      </p:sp>
      <p:sp>
        <p:nvSpPr>
          <p:cNvPr id="14341" name="Text Box 5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9042400" y="2438401"/>
            <a:ext cx="1117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占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城</a:t>
            </a:r>
          </a:p>
        </p:txBody>
      </p:sp>
      <p:sp>
        <p:nvSpPr>
          <p:cNvPr id="14345" name="AutoShape 9"/>
          <p:cNvSpPr>
            <a:spLocks noChangeArrowheads="1"/>
          </p:cNvSpPr>
          <p:nvPr/>
        </p:nvSpPr>
        <p:spPr bwMode="auto">
          <a:xfrm>
            <a:off x="6691745" y="4114800"/>
            <a:ext cx="3214255" cy="419100"/>
          </a:xfrm>
          <a:prstGeom prst="wedgeRectCallout">
            <a:avLst>
              <a:gd name="adj1" fmla="val 13613"/>
              <a:gd name="adj2" fmla="val -71643"/>
            </a:avLst>
          </a:prstGeom>
          <a:ln/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黑体-繁" panose="020B0604000101010104" pitchFamily="34" charset="-122"/>
                <a:ea typeface="黑体-繁" panose="020B0604000101010104" pitchFamily="34" charset="-122"/>
              </a:rPr>
              <a:t>今马来西亚马六甲一带</a:t>
            </a:r>
          </a:p>
        </p:txBody>
      </p:sp>
      <p:sp>
        <p:nvSpPr>
          <p:cNvPr id="14346" name="AutoShape 10"/>
          <p:cNvSpPr>
            <a:spLocks noChangeArrowheads="1"/>
          </p:cNvSpPr>
          <p:nvPr/>
        </p:nvSpPr>
        <p:spPr bwMode="auto">
          <a:xfrm>
            <a:off x="5076123" y="2224954"/>
            <a:ext cx="2494572" cy="397886"/>
          </a:xfrm>
          <a:prstGeom prst="wedgeRectCallout">
            <a:avLst>
              <a:gd name="adj1" fmla="val -22477"/>
              <a:gd name="adj2" fmla="val 79792"/>
            </a:avLst>
          </a:prstGeom>
          <a:ln/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黑体-繁" panose="020B0604000101010104" pitchFamily="34" charset="-122"/>
                <a:ea typeface="黑体-繁" panose="020B0604000101010104" pitchFamily="34" charset="-122"/>
              </a:rPr>
              <a:t>今印度科泽科德</a:t>
            </a:r>
          </a:p>
        </p:txBody>
      </p:sp>
      <p:sp>
        <p:nvSpPr>
          <p:cNvPr id="14347" name="Oval 11"/>
          <p:cNvSpPr>
            <a:spLocks noChangeArrowheads="1"/>
          </p:cNvSpPr>
          <p:nvPr/>
        </p:nvSpPr>
        <p:spPr bwMode="auto">
          <a:xfrm>
            <a:off x="5791200" y="3006435"/>
            <a:ext cx="203200" cy="152400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8" name="Oval 12"/>
          <p:cNvSpPr>
            <a:spLocks noChangeArrowheads="1"/>
          </p:cNvSpPr>
          <p:nvPr/>
        </p:nvSpPr>
        <p:spPr bwMode="auto">
          <a:xfrm>
            <a:off x="8853055" y="3796145"/>
            <a:ext cx="203200" cy="152400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7112000" y="1601788"/>
            <a:ext cx="1289051" cy="366712"/>
          </a:xfrm>
          <a:prstGeom prst="rect">
            <a:avLst/>
          </a:prstGeom>
          <a:solidFill>
            <a:srgbClr val="E7E6C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sz="1800" b="1">
                <a:ea typeface="黑体" pitchFamily="49" charset="-122"/>
              </a:rPr>
              <a:t>榜葛剌</a:t>
            </a:r>
          </a:p>
        </p:txBody>
      </p:sp>
      <p:sp>
        <p:nvSpPr>
          <p:cNvPr id="14350" name="AutoShape 14"/>
          <p:cNvSpPr>
            <a:spLocks noChangeArrowheads="1"/>
          </p:cNvSpPr>
          <p:nvPr/>
        </p:nvSpPr>
        <p:spPr bwMode="auto">
          <a:xfrm>
            <a:off x="5384800" y="1104900"/>
            <a:ext cx="4775200" cy="419100"/>
          </a:xfrm>
          <a:prstGeom prst="wedgeRectCallout">
            <a:avLst>
              <a:gd name="adj1" fmla="val -6431"/>
              <a:gd name="adj2" fmla="val 69884"/>
            </a:avLst>
          </a:prstGeom>
          <a:ln/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黑体-繁" panose="020B0604000101010104" pitchFamily="34" charset="-122"/>
                <a:ea typeface="黑体-繁" panose="020B0604000101010104" pitchFamily="34" charset="-122"/>
              </a:rPr>
              <a:t>今孟加拉国和印度西孟加拉邦一带</a:t>
            </a:r>
          </a:p>
        </p:txBody>
      </p:sp>
      <p:sp>
        <p:nvSpPr>
          <p:cNvPr id="14352" name="Line 16"/>
          <p:cNvSpPr>
            <a:spLocks noChangeShapeType="1"/>
          </p:cNvSpPr>
          <p:nvPr/>
        </p:nvSpPr>
        <p:spPr bwMode="auto">
          <a:xfrm>
            <a:off x="7232651" y="1933575"/>
            <a:ext cx="914400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354" name="Picture 18" descr="郑和下越南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25" y="281313"/>
            <a:ext cx="3923264" cy="4948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8639014" y="5658560"/>
            <a:ext cx="2533972" cy="830997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黑体-繁" panose="020B0604000101010104" pitchFamily="34" charset="-122"/>
                <a:ea typeface="黑体-繁" panose="020B0604000101010104" pitchFamily="34" charset="-122"/>
                <a:cs typeface="FZTL" panose="02010609010101010101" pitchFamily="49" charset="-122"/>
              </a:rPr>
              <a:t>读图说史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6400" y="5271649"/>
            <a:ext cx="76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象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68400" y="5124059"/>
            <a:ext cx="512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aseline="-25000" dirty="0"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+</a:t>
            </a:r>
            <a:endParaRPr lang="zh-CN" altLang="en-US" sz="5400" baseline="-25000" dirty="0">
              <a:latin typeface="FZTL" panose="02010609010101010101" pitchFamily="49" charset="-122"/>
              <a:ea typeface="FZTL" panose="02010609010101010101" pitchFamily="49" charset="-122"/>
              <a:cs typeface="FZTL" panose="02010609010101010101" pitchFamily="49" charset="-122"/>
            </a:endParaRPr>
          </a:p>
        </p:txBody>
      </p:sp>
      <p:pic>
        <p:nvPicPr>
          <p:cNvPr id="24" name="Picture 18" descr="郑和下越南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41" t="18954" r="32245" b="70612"/>
          <a:stretch/>
        </p:blipFill>
        <p:spPr bwMode="auto">
          <a:xfrm>
            <a:off x="2408463" y="1174176"/>
            <a:ext cx="566820" cy="496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虚尾箭头 3"/>
          <p:cNvSpPr/>
          <p:nvPr/>
        </p:nvSpPr>
        <p:spPr>
          <a:xfrm>
            <a:off x="4577200" y="5486392"/>
            <a:ext cx="992331" cy="384721"/>
          </a:xfrm>
          <a:prstGeom prst="striped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5865090" y="5360913"/>
            <a:ext cx="2105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-繁" panose="020B0604000101010104" pitchFamily="34" charset="-122"/>
                <a:ea typeface="黑体-繁" panose="020B0604000101010104" pitchFamily="34" charset="-122"/>
                <a:cs typeface="FZTL" panose="02010609010101010101" pitchFamily="49" charset="-122"/>
              </a:rPr>
              <a:t>东南亚</a:t>
            </a:r>
            <a:endParaRPr lang="zh-CN" altLang="en-US" sz="3200" b="1" dirty="0">
              <a:latin typeface="黑体-繁" panose="020B0604000101010104" pitchFamily="34" charset="-122"/>
              <a:ea typeface="黑体-繁" panose="020B0604000101010104" pitchFamily="34" charset="-122"/>
              <a:cs typeface="FZTL" panose="0201060901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01490" y="5124054"/>
            <a:ext cx="512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aseline="-25000" dirty="0"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+</a:t>
            </a:r>
            <a:endParaRPr lang="zh-CN" altLang="en-US" sz="5400" baseline="-25000" dirty="0">
              <a:latin typeface="FZTL" panose="02010609010101010101" pitchFamily="49" charset="-122"/>
              <a:ea typeface="FZTL" panose="02010609010101010101" pitchFamily="49" charset="-122"/>
              <a:cs typeface="FZTL" panose="02010609010101010101" pitchFamily="49" charset="-122"/>
            </a:endParaRPr>
          </a:p>
        </p:txBody>
      </p:sp>
      <p:pic>
        <p:nvPicPr>
          <p:cNvPr id="29" name="Picture 18" descr="郑和下越南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51" r="75516" b="51162"/>
          <a:stretch/>
        </p:blipFill>
        <p:spPr bwMode="auto">
          <a:xfrm>
            <a:off x="390082" y="1531793"/>
            <a:ext cx="960582" cy="1132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pic>
        <p:nvPicPr>
          <p:cNvPr id="30" name="Picture 18" descr="郑和下越南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5" t="19485" r="47909" b="60446"/>
          <a:stretch/>
        </p:blipFill>
        <p:spPr bwMode="auto">
          <a:xfrm>
            <a:off x="1604898" y="1231756"/>
            <a:ext cx="775855" cy="99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1279235" y="6080049"/>
            <a:ext cx="512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aseline="-25000" dirty="0"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+</a:t>
            </a:r>
            <a:endParaRPr lang="zh-CN" altLang="en-US" sz="5400" baseline="-25000" dirty="0">
              <a:latin typeface="FZTL" panose="02010609010101010101" pitchFamily="49" charset="-122"/>
              <a:ea typeface="FZTL" panose="02010609010101010101" pitchFamily="49" charset="-122"/>
              <a:cs typeface="FZTL" panose="02010609010101010101" pitchFamily="49" charset="-122"/>
            </a:endParaRPr>
          </a:p>
        </p:txBody>
      </p:sp>
      <p:pic>
        <p:nvPicPr>
          <p:cNvPr id="28" name="Picture 18" descr="郑和下越南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7" r="73333" b="77813"/>
          <a:stretch/>
        </p:blipFill>
        <p:spPr bwMode="auto">
          <a:xfrm>
            <a:off x="406400" y="295676"/>
            <a:ext cx="874989" cy="10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32" name="虚尾箭头 31"/>
          <p:cNvSpPr/>
          <p:nvPr/>
        </p:nvSpPr>
        <p:spPr>
          <a:xfrm>
            <a:off x="2657799" y="6210853"/>
            <a:ext cx="992331" cy="384721"/>
          </a:xfrm>
          <a:prstGeom prst="striped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4092033" y="6090882"/>
            <a:ext cx="210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-繁" panose="020B0604000101010104" pitchFamily="34" charset="-122"/>
                <a:ea typeface="黑体-繁" panose="020B0604000101010104" pitchFamily="34" charset="-122"/>
                <a:cs typeface="FZTL" panose="02010609010101010101" pitchFamily="49" charset="-122"/>
              </a:rPr>
              <a:t>友好交流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4792031" y="41233"/>
            <a:ext cx="3609020" cy="1743911"/>
            <a:chOff x="1222483" y="5114089"/>
            <a:chExt cx="3609020" cy="1743911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 b="49143"/>
            <a:stretch/>
          </p:blipFill>
          <p:spPr>
            <a:xfrm>
              <a:off x="1222483" y="5114089"/>
              <a:ext cx="1714500" cy="1743911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2694303" y="5986044"/>
              <a:ext cx="2137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FB8C1D"/>
                  </a:solidFill>
                  <a:latin typeface="迷你简萝卜" panose="02010604000101010101" pitchFamily="2" charset="-122"/>
                  <a:ea typeface="迷你简萝卜" panose="02010604000101010101" pitchFamily="2" charset="-122"/>
                </a:rPr>
                <a:t>暂停</a:t>
              </a:r>
              <a:r>
                <a:rPr lang="zh-CN" altLang="en-US" sz="2800" dirty="0">
                  <a:solidFill>
                    <a:srgbClr val="FB8C1D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半</a:t>
              </a:r>
              <a:r>
                <a:rPr lang="zh-CN" altLang="en-US" sz="2800" dirty="0">
                  <a:solidFill>
                    <a:srgbClr val="FB8C1D"/>
                  </a:solidFill>
                  <a:latin typeface="迷你简萝卜" panose="02010604000101010101" pitchFamily="2" charset="-122"/>
                  <a:ea typeface="迷你简萝卜" panose="02010604000101010101" pitchFamily="2" charset="-122"/>
                </a:rPr>
                <a:t>分钟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254765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44444E-6 C 0.00208 0.0368 0.00065 0.07338 -0.00456 0.10902 C -0.00547 0.12384 -0.00534 0.13819 -0.00912 0.15139 C -0.01107 0.16666 -0.01081 0.18287 -0.01589 0.19583 C -0.01823 0.21157 -0.02084 0.22777 -0.025 0.24236 C -0.02865 0.27083 -0.03242 0.2993 -0.0375 0.32708 C -0.03919 0.33634 -0.04011 0.34537 -0.0431 0.35347 C -0.04505 0.36713 -0.04714 0.37986 -0.04883 0.39375 C -0.04961 0.4 -0.05104 0.40602 -0.05222 0.41203 C -0.05326 0.41736 -0.05456 0.42824 -0.05456 0.42824 C -0.05729 0.47037 -0.06341 0.51065 -0.06927 0.55139 C -0.0707 0.58032 -0.07604 0.60926 -0.07604 0.63819 C -0.07604 0.64027 -0.07565 0.63402 -0.075 0.63217 C -0.07305 0.62662 -0.07044 0.62731 -0.06706 0.62615 C -0.06524 0.62152 -0.06445 0.61597 -0.0625 0.61203 " pathEditMode="relative" ptsTypes="ffffffffffffffA">
                                      <p:cBhvr>
                                        <p:cTn id="4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07407E-6 C 0.00742 0.01783 0.01654 0.02917 0.02513 0.04584 C 0.03177 0.0588 0.03763 0.07223 0.04518 0.0838 C 0.05052 0.09213 0.05677 0.09862 0.06159 0.10764 C 0.07096 0.12524 0.07305 0.13982 0.08542 0.15162 C 0.09557 0.1713 0.10143 0.19399 0.11172 0.21366 C 0.11745 0.24074 0.11068 0.21227 0.1181 0.23357 C 0.12253 0.24607 0.12617 0.25903 0.1306 0.27153 C 0.13307 0.27824 0.13464 0.28403 0.13815 0.28959 C 0.14024 0.29306 0.1444 0.29931 0.1444 0.29954 C 0.14622 0.30718 0.14948 0.31574 0.15326 0.3213 C 0.15495 0.3294 0.15859 0.33565 0.16068 0.34329 C 0.16185 0.34723 0.1625 0.35139 0.16328 0.35556 C 0.16484 0.36274 0.16875 0.37061 0.17083 0.37732 C 0.17344 0.38635 0.1737 0.39329 0.17708 0.40116 C 0.18008 0.42107 0.18203 0.44121 0.18464 0.46112 C 0.1862 0.47338 0.18919 0.48519 0.19102 0.49699 C 0.19323 0.51343 0.19727 0.53334 0.20482 0.54514 C 0.20807 0.56204 0.21524 0.57639 0.21979 0.59283 C 0.22318 0.60579 0.22331 0.61991 0.22604 0.63287 C 0.22578 0.63982 0.22643 0.66459 0.2224 0.67477 C 0.21589 0.69144 0.22279 0.66783 0.21862 0.68287 " pathEditMode="relative" rAng="0" ptsTypes="fffffffffffffffffffffA"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15" y="3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9 2.96296E-6 C -0.00976 0.04004 -0.00911 0.10717 -0.0095 0.14815 C -0.00924 0.2162 -0.01081 0.28588 -0.00729 0.35324 C -0.0069 0.37963 -0.00665 0.40555 -0.00611 0.43171 C -0.00585 0.45046 -0.00351 0.46342 -0.00221 0.48055 C -0.00104 0.4949 -0.00118 0.51018 5E-6 0.52477 C -0.00065 0.63958 -0.00052 0.59375 -0.00052 0.66227 " pathEditMode="relative" rAng="0" ptsTypes="ffffffA">
                                      <p:cBhvr>
                                        <p:cTn id="10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3.7037E-6 C 0.0013 0.01551 0.00365 0.03102 0.0056 0.0463 C 0.00612 0.05579 0.00755 0.06528 0.00794 0.07477 C 0.00898 0.1037 0.01016 0.16157 0.01016 0.16157 C 0.00976 0.24375 0.03216 0.34213 0.00456 0.4081 C 0.00182 0.4338 0.00065 0.45116 -0.00117 0.4787 C -0.00195 0.49074 -0.00352 0.51505 -0.00352 0.51505 C -0.00326 0.53264 -0.00508 0.60833 2.29167E-6 0.63426 C 0.00078 0.64352 0.00195 0.65162 0.00338 0.66042 C 0.00404 0.66458 0.0056 0.67245 0.0056 0.67245 C 0.00521 0.67731 0.00456 0.68194 0.00456 0.68681 C 0.00456 0.69514 0.00677 0.70116 0.00677 0.70903 " pathEditMode="relative" ptsTypes="fffffffffffA">
                                      <p:cBhvr>
                                        <p:cTn id="10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animBg="1" autoUpdateAnimBg="0"/>
      <p:bldP spid="14346" grpId="0" animBg="1" autoUpdateAnimBg="0"/>
      <p:bldP spid="14347" grpId="0" animBg="1"/>
      <p:bldP spid="14348" grpId="0" animBg="1"/>
      <p:bldP spid="14350" grpId="0" animBg="1" autoUpdateAnimBg="0"/>
      <p:bldP spid="14352" grpId="0" animBg="1"/>
      <p:bldP spid="2" grpId="0"/>
      <p:bldP spid="3" grpId="0"/>
      <p:bldP spid="4" grpId="0" animBg="1"/>
      <p:bldP spid="26" grpId="0"/>
      <p:bldP spid="27" grpId="0"/>
      <p:bldP spid="31" grpId="0"/>
      <p:bldP spid="32" grpId="0" animBg="1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 trans="44000" pressure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" y="-14263"/>
            <a:ext cx="12192000" cy="6858000"/>
          </a:xfrm>
          <a:prstGeom prst="rect">
            <a:avLst/>
          </a:prstGeom>
        </p:spPr>
      </p:pic>
      <p:pic>
        <p:nvPicPr>
          <p:cNvPr id="17410" name="Picture 2" descr="下西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3" b="21"/>
          <a:stretch>
            <a:fillRect/>
          </a:stretch>
        </p:blipFill>
        <p:spPr bwMode="auto">
          <a:xfrm>
            <a:off x="304800" y="193964"/>
            <a:ext cx="11582400" cy="4911436"/>
          </a:xfrm>
          <a:prstGeom prst="rect">
            <a:avLst/>
          </a:prstGeom>
          <a:solidFill>
            <a:srgbClr val="FF9900"/>
          </a:solidFill>
          <a:ln w="76200" cmpd="tri">
            <a:solidFill>
              <a:srgbClr val="FFFFE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7411" name="Text Box 3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346200" y="1524001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sz="28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天方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9264651" y="328614"/>
            <a:ext cx="88197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b="1">
                <a:solidFill>
                  <a:srgbClr val="A50021"/>
                </a:solidFill>
                <a:latin typeface="Arial" pitchFamily="34" charset="0"/>
              </a:rPr>
              <a:t>刘家港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9264652" y="333375"/>
            <a:ext cx="21124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刘家港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632641" y="1153135"/>
            <a:ext cx="1117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红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海</a:t>
            </a:r>
          </a:p>
        </p:txBody>
      </p:sp>
      <p:sp>
        <p:nvSpPr>
          <p:cNvPr id="17416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8636000" y="2514600"/>
            <a:ext cx="111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sz="24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占城</a:t>
            </a:r>
          </a:p>
        </p:txBody>
      </p:sp>
      <p:sp>
        <p:nvSpPr>
          <p:cNvPr id="17417" name="AutoShape 9"/>
          <p:cNvSpPr>
            <a:spLocks noChangeArrowheads="1"/>
          </p:cNvSpPr>
          <p:nvPr/>
        </p:nvSpPr>
        <p:spPr bwMode="auto">
          <a:xfrm>
            <a:off x="812795" y="2150917"/>
            <a:ext cx="3149600" cy="457200"/>
          </a:xfrm>
          <a:prstGeom prst="wedgeRectCallout">
            <a:avLst>
              <a:gd name="adj1" fmla="val -29639"/>
              <a:gd name="adj2" fmla="val -88782"/>
            </a:avLst>
          </a:prstGeom>
          <a:ln/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黑体-繁" panose="020B0604000101010104" pitchFamily="34" charset="-122"/>
                <a:ea typeface="黑体-繁" panose="020B0604000101010104" pitchFamily="34" charset="-122"/>
              </a:rPr>
              <a:t>今沙特阿拉伯的麦加</a:t>
            </a:r>
          </a:p>
        </p:txBody>
      </p:sp>
      <p:sp>
        <p:nvSpPr>
          <p:cNvPr id="17418" name="Oval 10"/>
          <p:cNvSpPr>
            <a:spLocks noChangeArrowheads="1"/>
          </p:cNvSpPr>
          <p:nvPr/>
        </p:nvSpPr>
        <p:spPr bwMode="auto">
          <a:xfrm>
            <a:off x="10871200" y="762000"/>
            <a:ext cx="203200" cy="152400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7421" name="Picture 13" descr="郑和下阿拉伯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1811" y="132233"/>
            <a:ext cx="3875389" cy="4975605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17423" name="Oval 15"/>
          <p:cNvSpPr>
            <a:spLocks noChangeArrowheads="1"/>
          </p:cNvSpPr>
          <p:nvPr/>
        </p:nvSpPr>
        <p:spPr bwMode="auto">
          <a:xfrm>
            <a:off x="1219200" y="1759525"/>
            <a:ext cx="203200" cy="152400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 rot="21214279">
            <a:off x="38768" y="139248"/>
            <a:ext cx="2533972" cy="830997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黑体-繁" panose="020B0604000101010104" pitchFamily="34" charset="-122"/>
                <a:ea typeface="黑体-繁" panose="020B0604000101010104" pitchFamily="34" charset="-122"/>
                <a:cs typeface="FZTL" panose="02010609010101010101" pitchFamily="49" charset="-122"/>
              </a:rPr>
              <a:t>读图说史</a:t>
            </a:r>
          </a:p>
        </p:txBody>
      </p:sp>
      <p:pic>
        <p:nvPicPr>
          <p:cNvPr id="18" name="Picture 13" descr="郑和下阿拉伯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78" r="63993" b="57897"/>
          <a:stretch/>
        </p:blipFill>
        <p:spPr bwMode="auto">
          <a:xfrm>
            <a:off x="8030765" y="1403294"/>
            <a:ext cx="1395424" cy="837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14390" y="5708072"/>
            <a:ext cx="70310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2">
                    <a:lumMod val="50000"/>
                  </a:schemeClr>
                </a:solidFill>
                <a:latin typeface="黑体-繁" panose="020B0604000101010104" pitchFamily="34" charset="-122"/>
                <a:ea typeface="黑体-繁" panose="020B0604000101010104" pitchFamily="34" charset="-122"/>
              </a:rPr>
              <a:t>骆驼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50241" y="5336379"/>
            <a:ext cx="406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aseline="-25000" dirty="0"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+</a:t>
            </a:r>
            <a:endParaRPr lang="zh-CN" altLang="en-US" sz="5400" baseline="-25000" dirty="0">
              <a:latin typeface="FZTL" panose="02010609010101010101" pitchFamily="49" charset="-122"/>
              <a:ea typeface="FZTL" panose="02010609010101010101" pitchFamily="49" charset="-122"/>
              <a:cs typeface="FZTL" panose="02010609010101010101" pitchFamily="49" charset="-122"/>
            </a:endParaRPr>
          </a:p>
        </p:txBody>
      </p:sp>
      <p:pic>
        <p:nvPicPr>
          <p:cNvPr id="21" name="Picture 13" descr="郑和下阿拉伯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50" t="5429" r="3933" b="74722"/>
          <a:stretch/>
        </p:blipFill>
        <p:spPr bwMode="auto">
          <a:xfrm>
            <a:off x="10196173" y="430051"/>
            <a:ext cx="1566332" cy="987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虚尾箭头 21"/>
          <p:cNvSpPr/>
          <p:nvPr/>
        </p:nvSpPr>
        <p:spPr>
          <a:xfrm>
            <a:off x="4577200" y="5486392"/>
            <a:ext cx="992331" cy="384721"/>
          </a:xfrm>
          <a:prstGeom prst="striped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865090" y="5360913"/>
            <a:ext cx="3561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-繁" panose="020B0604000101010104" pitchFamily="34" charset="-122"/>
                <a:ea typeface="黑体-繁" panose="020B0604000101010104" pitchFamily="34" charset="-122"/>
                <a:cs typeface="FZTL" panose="02010609010101010101" pitchFamily="49" charset="-122"/>
              </a:rPr>
              <a:t>阿拉伯地区（西亚）</a:t>
            </a:r>
          </a:p>
        </p:txBody>
      </p:sp>
      <p:pic>
        <p:nvPicPr>
          <p:cNvPr id="24" name="Picture 13" descr="郑和下阿拉伯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09" b="6036"/>
          <a:stretch/>
        </p:blipFill>
        <p:spPr bwMode="auto">
          <a:xfrm>
            <a:off x="7984096" y="3303898"/>
            <a:ext cx="3875389" cy="1545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虚尾箭头 24"/>
          <p:cNvSpPr/>
          <p:nvPr/>
        </p:nvSpPr>
        <p:spPr>
          <a:xfrm>
            <a:off x="4577195" y="6137572"/>
            <a:ext cx="992331" cy="384721"/>
          </a:xfrm>
          <a:prstGeom prst="striped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5837375" y="6067513"/>
            <a:ext cx="6022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-繁" panose="020B0604000101010104" pitchFamily="34" charset="-122"/>
                <a:ea typeface="黑体-繁" panose="020B0604000101010104" pitchFamily="34" charset="-122"/>
                <a:cs typeface="FZTL" panose="02010609010101010101" pitchFamily="49" charset="-122"/>
              </a:rPr>
              <a:t>商品贸易（</a:t>
            </a:r>
            <a:r>
              <a:rPr lang="en-US" altLang="zh-CN" sz="3200" b="1" dirty="0">
                <a:solidFill>
                  <a:srgbClr val="FF0000"/>
                </a:solidFill>
                <a:latin typeface="Hakuu" panose="02000609000000000000" pitchFamily="49" charset="-128"/>
                <a:ea typeface="Hakuu" panose="02000609000000000000" pitchFamily="49" charset="-128"/>
                <a:cs typeface="FZTL" panose="02010609010101010101" pitchFamily="49" charset="-122"/>
              </a:rPr>
              <a:t>hot</a:t>
            </a:r>
            <a:r>
              <a:rPr lang="en-US" altLang="zh-CN" sz="2400" b="1" dirty="0">
                <a:solidFill>
                  <a:srgbClr val="FF0000"/>
                </a:solidFill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!</a:t>
            </a:r>
            <a:r>
              <a:rPr lang="en-US" altLang="zh-CN" sz="3200" b="1" dirty="0">
                <a:solidFill>
                  <a:srgbClr val="FF0000"/>
                </a:solidFill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 </a:t>
            </a:r>
            <a:r>
              <a:rPr lang="zh-CN" altLang="en-US" sz="3200" b="1" dirty="0">
                <a:latin typeface="黑体-繁" panose="020B0604000101010104" pitchFamily="34" charset="-122"/>
                <a:ea typeface="黑体-繁" panose="020B0604000101010104" pitchFamily="34" charset="-122"/>
                <a:cs typeface="FZTL" panose="02010609010101010101" pitchFamily="49" charset="-122"/>
              </a:rPr>
              <a:t>丝绸、瓷器）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4792031" y="41233"/>
            <a:ext cx="3609020" cy="1743911"/>
            <a:chOff x="1222483" y="5114089"/>
            <a:chExt cx="3609020" cy="174391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 b="49143"/>
            <a:stretch/>
          </p:blipFill>
          <p:spPr>
            <a:xfrm>
              <a:off x="1222483" y="5114089"/>
              <a:ext cx="1714500" cy="1743911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2694303" y="5986044"/>
              <a:ext cx="2137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FB8C1D"/>
                  </a:solidFill>
                  <a:latin typeface="迷你简萝卜" panose="02010604000101010101" pitchFamily="2" charset="-122"/>
                  <a:ea typeface="迷你简萝卜" panose="02010604000101010101" pitchFamily="2" charset="-122"/>
                </a:rPr>
                <a:t>暂停</a:t>
              </a:r>
              <a:r>
                <a:rPr lang="zh-CN" altLang="en-US" sz="2800" dirty="0">
                  <a:solidFill>
                    <a:srgbClr val="FB8C1D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半</a:t>
              </a:r>
              <a:r>
                <a:rPr lang="zh-CN" altLang="en-US" sz="2800" dirty="0">
                  <a:solidFill>
                    <a:srgbClr val="FB8C1D"/>
                  </a:solidFill>
                  <a:latin typeface="迷你简萝卜" panose="02010604000101010101" pitchFamily="2" charset="-122"/>
                  <a:ea typeface="迷你简萝卜" panose="02010604000101010101" pitchFamily="2" charset="-122"/>
                </a:rPr>
                <a:t>分钟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2246373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11111E-6 C -0.00286 0.00972 -0.00312 0.01134 -0.00911 0.01412 C -0.01406 0.02292 -0.02331 0.04051 -0.02956 0.04445 C -0.03281 0.04653 -0.03646 0.04699 -0.03984 0.04838 C -0.04284 0.05116 -0.0457 0.05463 -0.04896 0.05648 C -0.05143 0.0581 -0.05443 0.05648 -0.0569 0.05857 C -0.0595 0.06065 -0.06107 0.06621 -0.06367 0.06852 C -0.06797 0.07222 -0.08502 0.07593 -0.0875 0.07662 C -0.08867 0.07732 -0.11172 0.0919 -0.11484 0.09491 C -0.11745 0.09746 -0.11914 0.10208 -0.12161 0.10486 C -0.12799 0.11158 -0.13047 0.11227 -0.13646 0.11505 C -0.14349 0.13125 -0.15299 0.13496 -0.16367 0.14121 C -0.16849 0.14861 -0.17448 0.15996 -0.18086 0.16343 C -0.18346 0.17755 -0.19336 0.17917 -0.2 0.18565 C -0.23203 0.21713 -0.19153 0.18287 -0.2194 0.20394 C -0.23568 0.21621 -0.23945 0.22107 -0.2569 0.2382 C -0.25833 0.23958 -0.25885 0.24306 -0.26028 0.24445 C -0.26419 0.24838 -0.26888 0.25023 -0.27278 0.2544 C -0.27539 0.25718 -0.27695 0.26227 -0.27956 0.26458 C -0.28385 0.26852 -0.28893 0.26898 -0.29323 0.27269 C -0.30898 0.28588 -0.32226 0.30208 -0.33867 0.31296 C -0.34088 0.31713 -0.3556 0.33195 -0.35794 0.33333 C -0.36159 0.33542 -0.36562 0.33449 -0.3694 0.33519 C -0.38411 0.34838 -0.39844 0.3581 -0.41367 0.36759 C -0.42396 0.37384 -0.43125 0.38496 -0.44206 0.38773 C -0.46797 0.41852 -0.43854 0.38658 -0.46146 0.40394 C -0.46393 0.40579 -0.46575 0.40996 -0.46823 0.41204 C -0.47448 0.41713 -0.48216 0.41759 -0.48867 0.42222 C -0.49544 0.42708 -0.50091 0.4331 -0.50794 0.43634 C -0.5125 0.44421 -0.50807 0.43773 -0.51706 0.44445 C -0.52929 0.45371 -0.54036 0.46296 -0.55338 0.46852 C -0.55716 0.47523 -0.56211 0.4757 -0.56706 0.47871 C -0.57487 0.4919 -0.56015 0.46829 -0.57617 0.48681 C -0.58164 0.49329 -0.58802 0.49792 -0.5944 0.50093 C -0.60768 0.51852 -0.59101 0.49815 -0.60338 0.50903 C -0.60429 0.50996 -0.60482 0.51204 -0.60573 0.51296 C -0.60924 0.51621 -0.61328 0.51736 -0.61706 0.51898 C -0.61992 0.52408 -0.62239 0.525 -0.62617 0.52708 C -0.63099 0.53634 -0.625 0.52639 -0.63294 0.53333 C -0.63385 0.53426 -0.63437 0.53634 -0.63528 0.53727 C -0.63633 0.53843 -0.63763 0.53843 -0.63867 0.53935 C -0.64336 0.54352 -0.64596 0.55023 -0.65117 0.55347 C -0.65078 0.55671 -0.6513 0.56111 -0.65 0.56343 C -0.64791 0.56713 -0.64414 0.56597 -0.64206 0.56968 " pathEditMode="relative" ptsTypes="fffffffffffffffffffffffffffffffffffffffffffA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22222E-6 C -0.00924 0.00672 -0.01732 0.0169 -0.02708 0.02246 C -0.03815 0.03959 -0.0487 0.05695 -0.06289 0.06528 C -0.06536 0.06968 -0.06771 0.07477 -0.0707 0.07778 C -0.07838 0.08588 -0.0944 0.09815 -0.0944 0.09838 C -0.09583 0.1044 -0.09609 0.11204 -0.0987 0.1169 C -0.10195 0.12269 -0.10612 0.12639 -0.10989 0.13102 C -0.11185 0.1338 -0.1125 0.13866 -0.11445 0.14121 C -0.11628 0.14375 -0.11888 0.14398 -0.12122 0.14537 C -0.12643 0.15255 -0.13516 0.15672 -0.13906 0.16597 C -0.14635 0.18264 -0.15625 0.19005 -0.16614 0.2007 C -0.17539 0.21042 -0.16654 0.20463 -0.17396 0.2088 C -0.18073 0.22199 -0.16966 0.20185 -0.1806 0.21713 C -0.18268 0.22014 -0.18411 0.22454 -0.18633 0.22732 C -0.18802 0.2294 -0.19023 0.2294 -0.19193 0.23148 C -0.20859 0.24908 -0.19245 0.23634 -0.20534 0.2456 C -0.21289 0.25718 -0.22135 0.26435 -0.23008 0.27246 C -0.23151 0.27384 -0.23216 0.27685 -0.23333 0.27847 C -0.24297 0.29005 -0.25325 0.30047 -0.2638 0.30926 C -0.27109 0.31551 -0.28021 0.32871 -0.28724 0.33403 C -0.29049 0.33634 -0.29414 0.33658 -0.29739 0.33797 C -0.30495 0.34722 -0.31315 0.35232 -0.32096 0.36042 C -0.32904 0.36898 -0.33568 0.37685 -0.34453 0.3831 C -0.35299 0.3963 -0.36159 0.40672 -0.37148 0.41597 C -0.37318 0.425 -0.38268 0.43634 -0.38268 0.43658 C -0.38737 0.4507 -0.39206 0.45324 -0.39961 0.4632 C -0.40651 0.47222 -0.39935 0.46713 -0.40625 0.47107 C -0.40794 0.47408 -0.41042 0.4757 -0.41198 0.4794 C -0.41263 0.48102 -0.41224 0.48403 -0.41302 0.48565 C -0.41536 0.49097 -0.4194 0.49283 -0.42213 0.49792 C -0.42864 0.50972 -0.41875 0.49884 -0.42878 0.5081 C -0.4319 0.51667 -0.43685 0.52014 -0.44114 0.52639 C -0.44401 0.53079 -0.44753 0.5338 -0.45013 0.53866 C -0.45091 0.54005 -0.45378 0.54584 -0.45456 0.54699 C -0.46237 0.55625 -0.45599 0.54537 -0.46471 0.55718 C -0.47461 0.57084 -0.45885 0.55509 -0.47487 0.56945 C -0.47786 0.57547 -0.48177 0.57732 -0.48594 0.57986 C -0.49258 0.59097 -0.50078 0.59445 -0.50846 0.60232 C -0.50963 0.60347 -0.51081 0.60486 -0.51185 0.60625 C -0.51341 0.60834 -0.51471 0.61111 -0.51641 0.61273 C -0.52578 0.62222 -0.53659 0.62685 -0.54661 0.6331 C -0.55091 0.64074 -0.55299 0.64097 -0.55898 0.64352 C -0.56667 0.65023 -0.57461 0.65463 -0.58255 0.65972 C -0.58802 0.66297 -0.58776 0.66412 -0.59258 0.66783 C -0.60338 0.67639 -0.61588 0.68195 -0.62747 0.68426 C -0.62917 0.6875 -0.63034 0.69144 -0.63203 0.69468 C -0.63503 0.7 -0.63516 0.69746 -0.63867 0.7007 C -0.63984 0.70185 -0.64101 0.70324 -0.64206 0.70463 C -0.64297 0.70579 -0.64427 0.70903 -0.64427 0.70926 " pathEditMode="relative" rAng="0" ptsTypes="ffffffffffffffffffffffffffffffffffffffffffffffffA">
                                      <p:cBhvr>
                                        <p:cTn id="4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14" y="35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6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44444E-6 C -0.01172 0.00255 -0.02604 0.00394 -0.03698 0.01181 C -0.03984 0.01366 -0.04166 0.01852 -0.04427 0.02037 C -0.06666 0.0345 -0.09023 0.04329 -0.11393 0.04815 C -0.11888 0.05116 -0.12396 0.05301 -0.12864 0.05695 C -0.13034 0.05857 -0.13086 0.06274 -0.13281 0.06366 C -0.13763 0.06575 -0.14271 0.06459 -0.14765 0.06528 C -0.17851 0.07292 -0.20716 0.09908 -0.23841 0.10348 C -0.25052 0.11065 -0.22422 0.09491 -0.24778 0.11412 C -0.25495 0.11991 -0.26328 0.11713 -0.27096 0.11922 C -0.28554 0.12292 -0.29844 0.13264 -0.31315 0.13473 C -0.32578 0.14167 -0.33893 0.14491 -0.35221 0.147 C -0.38125 0.16019 -0.41276 0.15926 -0.44258 0.16065 C -0.44974 0.16482 -0.45612 0.16482 -0.46367 0.16598 C -0.46927 0.16829 -0.47448 0.17362 -0.47969 0.17639 C -0.48828 0.18102 -0.49831 0.18172 -0.50703 0.18334 C -0.50976 0.1845 -0.51289 0.1845 -0.51536 0.18681 C -0.5164 0.1875 -0.51549 0.19098 -0.51653 0.1919 C -0.51979 0.19561 -0.52422 0.19422 -0.52812 0.19561 C -0.53099 0.2 -0.53398 0.20047 -0.53763 0.20255 C -0.54466 0.21389 -0.53646 0.20255 -0.54505 0.2095 C -0.5526 0.21551 -0.54609 0.2125 -0.55234 0.21968 C -0.55456 0.222 -0.55742 0.22269 -0.55976 0.225 C -0.56302 0.22801 -0.56458 0.23172 -0.5681 0.2338 C -0.56849 0.23542 -0.5681 0.23774 -0.56914 0.23866 C -0.57005 0.23982 -0.58164 0.24329 -0.58281 0.24375 C -0.58685 0.247 -0.59075 0.24908 -0.5944 0.25278 C -0.59674 0.25487 -0.59935 0.25857 -0.60195 0.25973 C -0.60429 0.26065 -0.60677 0.26042 -0.60911 0.26135 C -0.61784 0.26412 -0.62565 0.26852 -0.63437 0.26852 " pathEditMode="relative" rAng="0" ptsTypes="fffffffffffffffffffffffffffffA">
                                      <p:cBhvr>
                                        <p:cTn id="7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19" y="1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 animBg="1" autoUpdateAnimBg="0"/>
      <p:bldP spid="17423" grpId="0" animBg="1"/>
      <p:bldP spid="2" grpId="0" animBg="1"/>
      <p:bldP spid="20" grpId="0"/>
      <p:bldP spid="22" grpId="0" animBg="1"/>
      <p:bldP spid="23" grpId="0"/>
      <p:bldP spid="25" grpId="0" animBg="1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 trans="44000" pressure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" y="-408"/>
            <a:ext cx="12192000" cy="6858000"/>
          </a:xfrm>
          <a:prstGeom prst="rect">
            <a:avLst/>
          </a:prstGeom>
        </p:spPr>
      </p:pic>
      <p:pic>
        <p:nvPicPr>
          <p:cNvPr id="162818" name="Picture 2" descr="下西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3" b="21"/>
          <a:stretch>
            <a:fillRect/>
          </a:stretch>
        </p:blipFill>
        <p:spPr bwMode="auto">
          <a:xfrm>
            <a:off x="290945" y="260351"/>
            <a:ext cx="11582400" cy="5033963"/>
          </a:xfrm>
          <a:prstGeom prst="rect">
            <a:avLst/>
          </a:prstGeom>
          <a:noFill/>
          <a:ln w="76200" cmpd="tri">
            <a:solidFill>
              <a:srgbClr val="FFFFE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</p:pic>
      <p:sp>
        <p:nvSpPr>
          <p:cNvPr id="162819" name="Text Box 3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346200" y="1687513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sz="28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天方</a:t>
            </a:r>
          </a:p>
        </p:txBody>
      </p:sp>
      <p:sp>
        <p:nvSpPr>
          <p:cNvPr id="162820" name="Text Box 4"/>
          <p:cNvSpPr txBox="1">
            <a:spLocks noChangeArrowheads="1"/>
          </p:cNvSpPr>
          <p:nvPr/>
        </p:nvSpPr>
        <p:spPr bwMode="auto">
          <a:xfrm>
            <a:off x="812800" y="3367088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sz="240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木骨都束</a:t>
            </a:r>
          </a:p>
        </p:txBody>
      </p:sp>
      <p:sp>
        <p:nvSpPr>
          <p:cNvPr id="162821" name="Text Box 5"/>
          <p:cNvSpPr txBox="1">
            <a:spLocks noChangeArrowheads="1"/>
          </p:cNvSpPr>
          <p:nvPr/>
        </p:nvSpPr>
        <p:spPr bwMode="auto">
          <a:xfrm>
            <a:off x="364067" y="4506913"/>
            <a:ext cx="12618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sz="28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慢八撒</a:t>
            </a:r>
          </a:p>
        </p:txBody>
      </p:sp>
      <p:sp>
        <p:nvSpPr>
          <p:cNvPr id="162822" name="Text Box 6"/>
          <p:cNvSpPr txBox="1">
            <a:spLocks noChangeArrowheads="1"/>
          </p:cNvSpPr>
          <p:nvPr/>
        </p:nvSpPr>
        <p:spPr bwMode="auto">
          <a:xfrm>
            <a:off x="9264651" y="488950"/>
            <a:ext cx="88197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b="1">
                <a:solidFill>
                  <a:srgbClr val="A50021"/>
                </a:solidFill>
                <a:latin typeface="Arial" pitchFamily="34" charset="0"/>
              </a:rPr>
              <a:t>刘家港</a:t>
            </a:r>
          </a:p>
        </p:txBody>
      </p:sp>
      <p:sp>
        <p:nvSpPr>
          <p:cNvPr id="162823" name="Text Box 7"/>
          <p:cNvSpPr txBox="1">
            <a:spLocks noChangeArrowheads="1"/>
          </p:cNvSpPr>
          <p:nvPr/>
        </p:nvSpPr>
        <p:spPr bwMode="auto">
          <a:xfrm>
            <a:off x="9264652" y="493714"/>
            <a:ext cx="21124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刘家港</a:t>
            </a:r>
          </a:p>
        </p:txBody>
      </p:sp>
      <p:sp>
        <p:nvSpPr>
          <p:cNvPr id="162824" name="Text Box 8"/>
          <p:cNvSpPr txBox="1">
            <a:spLocks noChangeArrowheads="1"/>
          </p:cNvSpPr>
          <p:nvPr/>
        </p:nvSpPr>
        <p:spPr bwMode="auto">
          <a:xfrm>
            <a:off x="406400" y="1355725"/>
            <a:ext cx="1117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红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海</a:t>
            </a:r>
          </a:p>
        </p:txBody>
      </p:sp>
      <p:sp>
        <p:nvSpPr>
          <p:cNvPr id="162825" name="Text Box 9"/>
          <p:cNvSpPr txBox="1">
            <a:spLocks noChangeArrowheads="1"/>
          </p:cNvSpPr>
          <p:nvPr/>
        </p:nvSpPr>
        <p:spPr bwMode="auto">
          <a:xfrm>
            <a:off x="406400" y="1355725"/>
            <a:ext cx="1117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红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海</a:t>
            </a:r>
          </a:p>
        </p:txBody>
      </p:sp>
      <p:sp>
        <p:nvSpPr>
          <p:cNvPr id="162826" name="Text Box 10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8636000" y="2681288"/>
            <a:ext cx="111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sz="24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占城</a:t>
            </a:r>
          </a:p>
        </p:txBody>
      </p:sp>
      <p:sp>
        <p:nvSpPr>
          <p:cNvPr id="162827" name="Oval 11"/>
          <p:cNvSpPr>
            <a:spLocks noChangeArrowheads="1"/>
          </p:cNvSpPr>
          <p:nvPr/>
        </p:nvSpPr>
        <p:spPr bwMode="auto">
          <a:xfrm>
            <a:off x="10871200" y="942975"/>
            <a:ext cx="203200" cy="160338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29" name="AutoShape 13"/>
          <p:cNvSpPr>
            <a:spLocks noChangeArrowheads="1"/>
          </p:cNvSpPr>
          <p:nvPr/>
        </p:nvSpPr>
        <p:spPr bwMode="auto">
          <a:xfrm>
            <a:off x="2429164" y="4474153"/>
            <a:ext cx="2392218" cy="458065"/>
          </a:xfrm>
          <a:prstGeom prst="wedgeRectCallout">
            <a:avLst>
              <a:gd name="adj1" fmla="val -89843"/>
              <a:gd name="adj2" fmla="val -24769"/>
            </a:avLst>
          </a:prstGeom>
          <a:ln/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黑体-繁" panose="020B0604000101010104" pitchFamily="34" charset="-122"/>
                <a:ea typeface="黑体-繁" panose="020B0604000101010104" pitchFamily="34" charset="-122"/>
              </a:rPr>
              <a:t>今肯尼亚蒙巴萨</a:t>
            </a:r>
          </a:p>
        </p:txBody>
      </p:sp>
      <p:pic>
        <p:nvPicPr>
          <p:cNvPr id="162831" name="Picture 15" descr="郑和下西洋4-1_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9874" y="183765"/>
            <a:ext cx="3631811" cy="5138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33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162833" name="Oval 17"/>
          <p:cNvSpPr>
            <a:spLocks noChangeArrowheads="1"/>
          </p:cNvSpPr>
          <p:nvPr/>
        </p:nvSpPr>
        <p:spPr bwMode="auto">
          <a:xfrm>
            <a:off x="1117600" y="4448175"/>
            <a:ext cx="203200" cy="160338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 rot="21214279">
            <a:off x="38768" y="139248"/>
            <a:ext cx="2533972" cy="830997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黑体-繁" panose="020B0604000101010104" pitchFamily="34" charset="-122"/>
                <a:ea typeface="黑体-繁" panose="020B0604000101010104" pitchFamily="34" charset="-122"/>
                <a:cs typeface="FZTL" panose="02010609010101010101" pitchFamily="49" charset="-122"/>
              </a:rPr>
              <a:t>读图说史</a:t>
            </a:r>
          </a:p>
        </p:txBody>
      </p:sp>
      <p:sp>
        <p:nvSpPr>
          <p:cNvPr id="20" name="Oval 17"/>
          <p:cNvSpPr>
            <a:spLocks noChangeArrowheads="1"/>
          </p:cNvSpPr>
          <p:nvPr/>
        </p:nvSpPr>
        <p:spPr bwMode="auto">
          <a:xfrm>
            <a:off x="1907330" y="3783130"/>
            <a:ext cx="203200" cy="160338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AutoShape 13"/>
          <p:cNvSpPr>
            <a:spLocks noChangeArrowheads="1"/>
          </p:cNvSpPr>
          <p:nvPr/>
        </p:nvSpPr>
        <p:spPr bwMode="auto">
          <a:xfrm>
            <a:off x="3218916" y="3783130"/>
            <a:ext cx="1602466" cy="393989"/>
          </a:xfrm>
          <a:prstGeom prst="wedgeRectCallout">
            <a:avLst>
              <a:gd name="adj1" fmla="val -89843"/>
              <a:gd name="adj2" fmla="val -24769"/>
            </a:avLst>
          </a:prstGeom>
          <a:ln/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黑体-繁" panose="020B0604000101010104" pitchFamily="34" charset="-122"/>
                <a:ea typeface="黑体-繁" panose="020B0604000101010104" pitchFamily="34" charset="-122"/>
              </a:rPr>
              <a:t>今索马里</a:t>
            </a:r>
          </a:p>
        </p:txBody>
      </p:sp>
      <p:pic>
        <p:nvPicPr>
          <p:cNvPr id="23" name="Picture 15" descr="郑和下西洋4-1_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09" t="63480" r="23669" b="25248"/>
          <a:stretch/>
        </p:blipFill>
        <p:spPr bwMode="auto">
          <a:xfrm>
            <a:off x="10492509" y="3428592"/>
            <a:ext cx="581891" cy="579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33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pic>
        <p:nvPicPr>
          <p:cNvPr id="24" name="Picture 15" descr="郑和下西洋4-1_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78" t="21019" r="1760" b="65347"/>
          <a:stretch/>
        </p:blipFill>
        <p:spPr bwMode="auto">
          <a:xfrm>
            <a:off x="11055920" y="1274610"/>
            <a:ext cx="790340" cy="70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33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667111" y="5336379"/>
            <a:ext cx="406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aseline="-25000" dirty="0"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+</a:t>
            </a:r>
            <a:endParaRPr lang="zh-CN" altLang="en-US" sz="5400" baseline="-25000" dirty="0">
              <a:latin typeface="FZTL" panose="02010609010101010101" pitchFamily="49" charset="-122"/>
              <a:ea typeface="FZTL" panose="02010609010101010101" pitchFamily="49" charset="-122"/>
              <a:cs typeface="FZTL" panose="02010609010101010101" pitchFamily="49" charset="-122"/>
            </a:endParaRPr>
          </a:p>
        </p:txBody>
      </p:sp>
      <p:sp>
        <p:nvSpPr>
          <p:cNvPr id="26" name="虚尾箭头 25"/>
          <p:cNvSpPr/>
          <p:nvPr/>
        </p:nvSpPr>
        <p:spPr>
          <a:xfrm>
            <a:off x="3918297" y="5676690"/>
            <a:ext cx="992331" cy="384721"/>
          </a:xfrm>
          <a:prstGeom prst="striped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5367378" y="5617003"/>
            <a:ext cx="3561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-繁" panose="020B0604000101010104" pitchFamily="34" charset="-122"/>
                <a:ea typeface="黑体-繁" panose="020B0604000101010104" pitchFamily="34" charset="-122"/>
                <a:cs typeface="FZTL" panose="02010609010101010101" pitchFamily="49" charset="-122"/>
              </a:rPr>
              <a:t>非洲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245775" y="5615336"/>
            <a:ext cx="5167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-繁" panose="020B0604000101010104" pitchFamily="34" charset="-122"/>
                <a:ea typeface="黑体-繁" panose="020B0604000101010104" pitchFamily="34" charset="-122"/>
                <a:cs typeface="FZTL" panose="02010609010101010101" pitchFamily="49" charset="-122"/>
              </a:rPr>
              <a:t>迎接？欢送？一起前行呢？</a:t>
            </a:r>
          </a:p>
        </p:txBody>
      </p:sp>
      <p:sp>
        <p:nvSpPr>
          <p:cNvPr id="2" name="矩形 1"/>
          <p:cNvSpPr/>
          <p:nvPr/>
        </p:nvSpPr>
        <p:spPr>
          <a:xfrm>
            <a:off x="8269874" y="997114"/>
            <a:ext cx="3664943" cy="3825548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4792031" y="41233"/>
            <a:ext cx="3609020" cy="1743911"/>
            <a:chOff x="1222483" y="5114089"/>
            <a:chExt cx="3609020" cy="1743911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 b="49143"/>
            <a:stretch/>
          </p:blipFill>
          <p:spPr>
            <a:xfrm>
              <a:off x="1222483" y="5114089"/>
              <a:ext cx="1714500" cy="1743911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2694303" y="5986044"/>
              <a:ext cx="2137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FB8C1D"/>
                  </a:solidFill>
                  <a:latin typeface="迷你简萝卜" panose="02010604000101010101" pitchFamily="2" charset="-122"/>
                  <a:ea typeface="迷你简萝卜" panose="02010604000101010101" pitchFamily="2" charset="-122"/>
                </a:rPr>
                <a:t>暂停</a:t>
              </a:r>
              <a:r>
                <a:rPr lang="zh-CN" altLang="en-US" sz="2800" dirty="0">
                  <a:solidFill>
                    <a:srgbClr val="FB8C1D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半</a:t>
              </a:r>
              <a:r>
                <a:rPr lang="zh-CN" altLang="en-US" sz="2800" dirty="0">
                  <a:solidFill>
                    <a:srgbClr val="FB8C1D"/>
                  </a:solidFill>
                  <a:latin typeface="迷你简萝卜" panose="02010604000101010101" pitchFamily="2" charset="-122"/>
                  <a:ea typeface="迷你简萝卜" panose="02010604000101010101" pitchFamily="2" charset="-122"/>
                </a:rPr>
                <a:t>分钟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73796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54167E-6 -4.07407E-6 C -0.00273 0.00069 -0.00546 0.00046 -0.00807 0.00208 C -0.00911 0.00278 -0.0095 0.00509 -0.01028 0.00625 C -0.01367 0.01111 -0.01394 0.01042 -0.01823 0.01227 C -0.03138 0.03565 -0.00234 -0.01481 -0.03308 0.02847 C -0.05938 0.06551 -0.09439 0.07732 -0.12618 0.09097 C -0.13243 0.09375 -0.13828 0.09954 -0.1444 0.10301 C -0.15 0.10625 -0.15573 0.1088 -0.16146 0.11111 C -0.17448 0.11644 -0.18789 0.11736 -0.20118 0.11921 C -0.21693 0.125 -0.23295 0.12732 -0.24896 0.13148 C -0.25795 0.13681 -0.26706 0.13727 -0.27618 0.14144 C -0.29193 0.14884 -0.31003 0.15671 -0.32618 0.15972 C -0.34623 0.16968 -0.3681 0.17407 -0.38868 0.17593 C -0.39584 0.17801 -0.403 0.18032 -0.41029 0.18194 C -0.41745 0.18357 -0.42474 0.18403 -0.4319 0.18588 C -0.44219 0.18843 -0.45222 0.19375 -0.4625 0.19607 C -0.47292 0.20116 -0.48373 0.20556 -0.4944 0.2081 C -0.50756 0.21968 -0.52409 0.22199 -0.53868 0.22431 C -0.55209 0.23218 -0.56615 0.23657 -0.57956 0.24444 C -0.58646 0.24861 -0.59506 0.25509 -0.60235 0.25671 C -0.60951 0.25833 -0.6168 0.25787 -0.62396 0.25857 C -0.62657 0.25926 -0.6293 0.25926 -0.6319 0.26065 C -0.63321 0.26134 -0.63412 0.26343 -0.63529 0.26482 C -0.63711 0.2669 -0.63894 0.26968 -0.64102 0.27083 C -0.64922 0.275 -0.66237 0.27569 -0.67058 0.27685 C -0.68373 0.2831 -0.69792 0.28843 -0.71146 0.29097 C -0.71537 0.29236 -0.72136 0.29838 -0.725 0.29907 C -0.73334 0.30069 -0.74167 0.30046 -0.75 0.30116 C -0.76146 0.30718 -0.74284 0.29792 -0.77279 0.30509 C -0.77631 0.30602 -0.77956 0.30926 -0.78308 0.31111 C -0.78386 0.3125 -0.78425 0.31505 -0.78529 0.31528 C -0.79453 0.31736 -0.7892 0.31204 -0.79558 0.31111 C -0.79935 0.31065 -0.80313 0.31111 -0.8069 0.31111 " pathEditMode="relative" ptsTypes="ffffffffffffffffffffffffffffffffA">
                                      <p:cBhvr>
                                        <p:cTn id="3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C -0.03776 0.01412 -0.02187 0.00926 -0.04765 0.0162 C -0.08724 0.04352 -0.0707 0.03518 -0.09648 0.04653 C -0.13385 0.08819 -0.07304 0.02315 -0.1181 0.06065 C -0.13164 0.07199 -0.14362 0.08819 -0.15677 0.10116 C -0.16653 0.11065 -0.17838 0.11134 -0.18854 0.11921 C -0.20377 0.13102 -0.21757 0.14815 -0.23294 0.15972 C -0.23802 0.16343 -0.24375 0.16412 -0.24882 0.16782 C -0.26601 0.18032 -0.26224 0.18449 -0.27942 0.2 C -0.31341 0.23079 -0.31002 0.21898 -0.34088 0.25463 C -0.36692 0.28472 -0.39414 0.31852 -0.42382 0.33542 C -0.43658 0.35231 -0.4431 0.35509 -0.45794 0.3618 C -0.46757 0.37847 -0.48151 0.38009 -0.49427 0.38403 C -0.50143 0.39028 -0.50911 0.39097 -0.51692 0.39398 C -0.5263 0.40509 -0.51328 0.39097 -0.52604 0.4 C -0.54023 0.41018 -0.52291 0.40393 -0.53854 0.4081 C -0.54427 0.41157 -0.54987 0.41481 -0.5556 0.41829 C -0.55911 0.42708 -0.5608 0.42824 -0.56692 0.43032 C -0.57435 0.43912 -0.58281 0.44768 -0.59088 0.45463 C -0.60026 0.4713 -0.59023 0.45579 -0.60104 0.46667 C -0.60533 0.47106 -0.60755 0.47824 -0.6125 0.48079 C -0.61614 0.48773 -0.62096 0.49421 -0.62604 0.49699 C -0.63125 0.50625 -0.63385 0.50602 -0.64192 0.50926 C -0.64531 0.51805 -0.6513 0.51968 -0.65677 0.52338 C -0.66432 0.52847 -0.66914 0.53819 -0.67721 0.54143 C -0.67968 0.54838 -0.68086 0.55093 -0.68515 0.5537 C -0.69036 0.56227 -0.69388 0.57315 -0.69882 0.58194 C -0.70091 0.59259 -0.69935 0.58611 -0.70442 0.6 C -0.70507 0.60162 -0.70638 0.60231 -0.70677 0.60417 C -0.70729 0.60671 -0.70677 0.60949 -0.70677 0.61227 " pathEditMode="relative" ptsTypes="fffffffffffffffffffffffffffffA">
                                      <p:cBhvr>
                                        <p:cTn id="3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2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2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2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2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6" dur="500"/>
                                        <p:tgtEl>
                                          <p:spTgt spid="1628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9" grpId="0" animBg="1" autoUpdateAnimBg="0"/>
      <p:bldP spid="162833" grpId="0" animBg="1"/>
      <p:bldP spid="20" grpId="0" animBg="1"/>
      <p:bldP spid="22" grpId="0" animBg="1" autoUpdateAnimBg="0"/>
      <p:bldP spid="25" grpId="0"/>
      <p:bldP spid="26" grpId="0" animBg="1"/>
      <p:bldP spid="27" grpId="0"/>
      <p:bldP spid="29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44000" pressure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18" descr="郑和下越南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10" y="1252940"/>
            <a:ext cx="3923264" cy="4948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3" descr="郑和下阿拉伯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389" y="1226117"/>
            <a:ext cx="3875389" cy="4975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 descr="郑和下西洋4-1_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1314" y="1226117"/>
            <a:ext cx="3516844" cy="4975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33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447965" y="6187434"/>
            <a:ext cx="3794524" cy="595155"/>
            <a:chOff x="447965" y="6187434"/>
            <a:chExt cx="3794524" cy="595155"/>
          </a:xfrm>
        </p:grpSpPr>
        <p:sp>
          <p:nvSpPr>
            <p:cNvPr id="4" name="TextBox 3"/>
            <p:cNvSpPr txBox="1"/>
            <p:nvPr/>
          </p:nvSpPr>
          <p:spPr>
            <a:xfrm>
              <a:off x="447965" y="6197814"/>
              <a:ext cx="21055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黑体-繁" panose="020B0604000101010104" pitchFamily="34" charset="-122"/>
                  <a:ea typeface="黑体-繁" panose="020B0604000101010104" pitchFamily="34" charset="-122"/>
                  <a:cs typeface="FZTL" panose="02010609010101010101" pitchFamily="49" charset="-122"/>
                </a:rPr>
                <a:t>东南亚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136922" y="6187434"/>
              <a:ext cx="21055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黑体-繁" panose="020B0604000101010104" pitchFamily="34" charset="-122"/>
                  <a:ea typeface="黑体-繁" panose="020B0604000101010104" pitchFamily="34" charset="-122"/>
                  <a:cs typeface="FZTL" panose="02010609010101010101" pitchFamily="49" charset="-122"/>
                </a:rPr>
                <a:t>友好交流</a:t>
              </a:r>
            </a:p>
          </p:txBody>
        </p:sp>
        <p:sp>
          <p:nvSpPr>
            <p:cNvPr id="10" name="流程图: 联系 9"/>
            <p:cNvSpPr/>
            <p:nvPr/>
          </p:nvSpPr>
          <p:spPr>
            <a:xfrm>
              <a:off x="1984519" y="6404391"/>
              <a:ext cx="152403" cy="143768"/>
            </a:xfrm>
            <a:prstGeom prst="flowChartConnector">
              <a:avLst/>
            </a:prstGeom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91618" y="6248990"/>
            <a:ext cx="3029282" cy="591557"/>
            <a:chOff x="4791618" y="6248990"/>
            <a:chExt cx="3029282" cy="591557"/>
          </a:xfrm>
        </p:grpSpPr>
        <p:sp>
          <p:nvSpPr>
            <p:cNvPr id="8" name="TextBox 7"/>
            <p:cNvSpPr txBox="1"/>
            <p:nvPr/>
          </p:nvSpPr>
          <p:spPr>
            <a:xfrm>
              <a:off x="4791618" y="6248990"/>
              <a:ext cx="13043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黑体-繁" panose="020B0604000101010104" pitchFamily="34" charset="-122"/>
                  <a:ea typeface="黑体-繁" panose="020B0604000101010104" pitchFamily="34" charset="-122"/>
                  <a:cs typeface="FZTL" panose="02010609010101010101" pitchFamily="49" charset="-122"/>
                </a:rPr>
                <a:t>西亚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980004" y="6255772"/>
              <a:ext cx="18408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黑体-繁" panose="020B0604000101010104" pitchFamily="34" charset="-122"/>
                  <a:ea typeface="黑体-繁" panose="020B0604000101010104" pitchFamily="34" charset="-122"/>
                  <a:cs typeface="FZTL" panose="02010609010101010101" pitchFamily="49" charset="-122"/>
                </a:rPr>
                <a:t>商品贸易</a:t>
              </a:r>
            </a:p>
          </p:txBody>
        </p:sp>
        <p:sp>
          <p:nvSpPr>
            <p:cNvPr id="11" name="流程图: 联系 10"/>
            <p:cNvSpPr/>
            <p:nvPr/>
          </p:nvSpPr>
          <p:spPr>
            <a:xfrm>
              <a:off x="5794639" y="6487516"/>
              <a:ext cx="152403" cy="143768"/>
            </a:xfrm>
            <a:prstGeom prst="flowChartConnector">
              <a:avLst/>
            </a:prstGeom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837273" y="6270559"/>
            <a:ext cx="3385691" cy="604766"/>
            <a:chOff x="8837273" y="6270559"/>
            <a:chExt cx="3385691" cy="604766"/>
          </a:xfrm>
        </p:grpSpPr>
        <p:sp>
          <p:nvSpPr>
            <p:cNvPr id="12" name="TextBox 11"/>
            <p:cNvSpPr txBox="1"/>
            <p:nvPr/>
          </p:nvSpPr>
          <p:spPr>
            <a:xfrm>
              <a:off x="8837273" y="6290550"/>
              <a:ext cx="13043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黑体-繁" panose="020B0604000101010104" pitchFamily="34" charset="-122"/>
                  <a:ea typeface="黑体-繁" panose="020B0604000101010104" pitchFamily="34" charset="-122"/>
                  <a:cs typeface="FZTL" panose="02010609010101010101" pitchFamily="49" charset="-122"/>
                </a:rPr>
                <a:t>非洲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117397" y="6270559"/>
              <a:ext cx="21055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黑体-繁" panose="020B0604000101010104" pitchFamily="34" charset="-122"/>
                  <a:ea typeface="黑体-繁" panose="020B0604000101010104" pitchFamily="34" charset="-122"/>
                  <a:cs typeface="FZTL" panose="02010609010101010101" pitchFamily="49" charset="-122"/>
                </a:rPr>
                <a:t>友好交流</a:t>
              </a:r>
            </a:p>
          </p:txBody>
        </p:sp>
        <p:sp>
          <p:nvSpPr>
            <p:cNvPr id="14" name="流程图: 联系 13"/>
            <p:cNvSpPr/>
            <p:nvPr/>
          </p:nvSpPr>
          <p:spPr>
            <a:xfrm>
              <a:off x="9964994" y="6487516"/>
              <a:ext cx="152403" cy="143768"/>
            </a:xfrm>
            <a:prstGeom prst="flowChartConnector">
              <a:avLst/>
            </a:prstGeom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3861" y="21589"/>
            <a:ext cx="12209103" cy="1456763"/>
          </a:xfrm>
          <a:prstGeom prst="rect">
            <a:avLst/>
          </a:prstGeom>
          <a:ln/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pPr eaLnBrk="0" hangingPunct="0">
              <a:defRPr/>
            </a:pP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二</a:t>
            </a: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-繁" panose="020B0604000101010104" pitchFamily="34" charset="-122"/>
                <a:ea typeface="黑体-繁" panose="020B0604000101010104" pitchFamily="34" charset="-122"/>
              </a:rPr>
              <a:t>、</a:t>
            </a: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毡笔黑" panose="03000509000000000000" pitchFamily="65" charset="-122"/>
                <a:ea typeface="迷你简毡笔黑" panose="03000509000000000000" pitchFamily="65" charset="-122"/>
              </a:rPr>
              <a:t>郑和下西洋，</a:t>
            </a:r>
            <a:endParaRPr lang="en-US" altLang="zh-CN" sz="48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  <a:p>
            <a:pPr eaLnBrk="0" hangingPunct="0">
              <a:defRPr/>
            </a:pPr>
            <a:r>
              <a: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毡笔黑" panose="03000509000000000000" pitchFamily="65" charset="-122"/>
                <a:ea typeface="迷你简毡笔黑" panose="03000509000000000000" pitchFamily="65" charset="-122"/>
              </a:rPr>
              <a:t>促进了中国和亚非各国的经济交流和友好关系</a:t>
            </a:r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毡笔黑" panose="03000509000000000000" pitchFamily="65" charset="-122"/>
                <a:ea typeface="迷你简毡笔黑" panose="03000509000000000000" pitchFamily="65" charset="-122"/>
              </a:rPr>
              <a:t>.</a:t>
            </a:r>
            <a:endParaRPr lang="en-US" altLang="zh-CN" sz="6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</p:txBody>
      </p:sp>
      <p:pic>
        <p:nvPicPr>
          <p:cNvPr id="16" name="Picture 2" descr="http://www.86ps.com/UploadFiles/Article/2015-6/0601/02/1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29242">
            <a:off x="-714707" y="251846"/>
            <a:ext cx="386059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p5.qhimg.com/t01d5d4dbd4ebdb356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1313" y="1226117"/>
            <a:ext cx="3655425" cy="5022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tu.lishiquwen.com/20150610/1433922996311700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3" b="14021"/>
          <a:stretch/>
        </p:blipFill>
        <p:spPr bwMode="auto">
          <a:xfrm>
            <a:off x="157010" y="1252941"/>
            <a:ext cx="8006477" cy="4934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://pic12.nipic.com/20101229/4987983_091005868000_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39"/>
          <a:stretch/>
        </p:blipFill>
        <p:spPr bwMode="auto">
          <a:xfrm>
            <a:off x="146779" y="44857"/>
            <a:ext cx="1211960" cy="129938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  <p:pic>
        <p:nvPicPr>
          <p:cNvPr id="25" name="Picture 2" descr="http://pic12.nipic.com/20101229/4987983_091005868000_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39"/>
          <a:stretch/>
        </p:blipFill>
        <p:spPr bwMode="auto">
          <a:xfrm>
            <a:off x="1192708" y="44856"/>
            <a:ext cx="1211960" cy="129938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  <p:pic>
        <p:nvPicPr>
          <p:cNvPr id="26" name="Picture 2" descr="http://pic12.nipic.com/20101229/4987983_091005868000_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39"/>
          <a:stretch/>
        </p:blipFill>
        <p:spPr bwMode="auto">
          <a:xfrm>
            <a:off x="2404668" y="47032"/>
            <a:ext cx="1211960" cy="129938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  <p:pic>
        <p:nvPicPr>
          <p:cNvPr id="27" name="Picture 2" descr="http://pic12.nipic.com/20101229/4987983_091005868000_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39"/>
          <a:stretch/>
        </p:blipFill>
        <p:spPr bwMode="auto">
          <a:xfrm>
            <a:off x="3625869" y="45211"/>
            <a:ext cx="1211960" cy="129938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  <p:pic>
        <p:nvPicPr>
          <p:cNvPr id="28" name="Picture 2" descr="http://pic12.nipic.com/20101229/4987983_091005868000_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39"/>
          <a:stretch/>
        </p:blipFill>
        <p:spPr bwMode="auto">
          <a:xfrm>
            <a:off x="4837829" y="47033"/>
            <a:ext cx="1211960" cy="129938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  <p:pic>
        <p:nvPicPr>
          <p:cNvPr id="29" name="Picture 2" descr="http://pic12.nipic.com/20101229/4987983_091005868000_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39"/>
          <a:stretch/>
        </p:blipFill>
        <p:spPr bwMode="auto">
          <a:xfrm>
            <a:off x="6059050" y="47034"/>
            <a:ext cx="1211960" cy="129938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  <p:pic>
        <p:nvPicPr>
          <p:cNvPr id="30" name="Picture 2" descr="http://pic12.nipic.com/20101229/4987983_091005868000_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39"/>
          <a:stretch/>
        </p:blipFill>
        <p:spPr bwMode="auto">
          <a:xfrm>
            <a:off x="7262909" y="47035"/>
            <a:ext cx="1211960" cy="129938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  <p:pic>
        <p:nvPicPr>
          <p:cNvPr id="31" name="Picture 2" descr="http://pic12.nipic.com/20101229/4987983_091005868000_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39"/>
          <a:stretch/>
        </p:blipFill>
        <p:spPr bwMode="auto">
          <a:xfrm>
            <a:off x="8418458" y="41565"/>
            <a:ext cx="1211960" cy="129938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  <p:pic>
        <p:nvPicPr>
          <p:cNvPr id="32" name="Picture 2" descr="http://pic12.nipic.com/20101229/4987983_091005868000_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39"/>
          <a:stretch/>
        </p:blipFill>
        <p:spPr bwMode="auto">
          <a:xfrm>
            <a:off x="9615570" y="41917"/>
            <a:ext cx="1211960" cy="129938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  <p:pic>
        <p:nvPicPr>
          <p:cNvPr id="33" name="Picture 2" descr="http://pic12.nipic.com/20101229/4987983_091005868000_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39"/>
          <a:stretch/>
        </p:blipFill>
        <p:spPr bwMode="auto">
          <a:xfrm>
            <a:off x="10814779" y="46683"/>
            <a:ext cx="1211960" cy="129938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31127072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48148E-6 C 0.0026 0.0044 0.0026 0.00556 0.0069 0.00602 C 0.04947 0.00972 0.08932 0.01065 0.1319 0.01204 C 0.14479 0.01389 0.15768 0.01389 0.17044 0.01597 C 0.17812 0.01736 0.18554 0.02083 0.19322 0.02222 C 0.19479 0.02292 0.19635 0.02338 0.19778 0.02407 C 0.20013 0.02523 0.20455 0.02824 0.20455 0.02824 C 0.23619 0.02569 0.26705 0.02708 0.29882 0.02407 C 0.30338 0.01644 0.30729 0.00995 0.31367 0.00995 " pathEditMode="relative" ptsTypes="ffffffffA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6945E-18 4.44444E-6 C -0.12331 -0.00116 -0.23802 -0.00602 -0.36028 -0.00602 " pathEditMode="relative" ptsTypes="fA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8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85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85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5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5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5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850" tmFilter="0,0; .5, 1; 1, 1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3.7037E-6 C 0.0013 -0.00139 0.00248 -0.00348 0.00378 -0.00463 C 0.00495 -0.00602 0.00638 -0.00602 0.00755 -0.00764 C 0.0086 -0.00857 0.00899 -0.01158 0.01016 -0.0125 C 0.01471 -0.01574 0.01953 -0.01574 0.02422 -0.01806 C 0.02552 -0.01945 0.02656 -0.02292 0.028 -0.02292 C 0.03945 -0.02292 0.04766 0.00833 0.0586 0.01597 C 0.06485 0.02777 0.07044 0.02291 0.07904 0.02083 C 0.08906 0.01365 0.09805 -0.00024 0.10846 -0.00463 C 0.11172 -0.00834 0.11602 -0.00949 0.11862 -0.01505 C 0.11953 -0.01713 0.12005 -0.01945 0.1211 -0.02037 C 0.12227 -0.02199 0.12383 -0.02176 0.125 -0.02292 C 0.13333 -0.03056 0.1375 -0.03588 0.14544 -0.04121 C 0.1513 -0.04954 0.15807 -0.05556 0.16458 -0.06158 C 0.17253 -0.05093 0.16445 -0.06412 0.17083 -0.0463 C 0.17227 -0.04236 0.17448 -0.03982 0.17591 -0.03588 C 0.1862 -0.0088 0.178 -0.0213 0.18633 -0.01019 C 0.18932 0.00694 0.19466 -0.00209 0.20169 -0.00463 C 0.2069 -0.01204 0.20768 -0.01482 0.21445 -0.01806 C 0.21836 -0.02524 0.21914 -0.02848 0.22461 -0.03079 C 0.22839 -0.03588 0.23177 -0.03843 0.2362 -0.04121 C 0.23932 -0.04769 0.24336 -0.05047 0.24766 -0.05417 C 0.25013 -0.05625 0.25521 -0.05949 0.25521 -0.05926 C 0.25951 -0.05741 0.26393 -0.05741 0.2681 -0.05417 C 0.27201 -0.05093 0.2724 -0.04213 0.27435 -0.03588 C 0.27917 -0.0213 0.28633 -0.00926 0.29479 -0.00463 C 0.3 -0.00556 0.30508 -0.00556 0.31016 -0.00764 C 0.31211 -0.00811 0.31354 -0.01111 0.31524 -0.0125 C 0.32396 -0.01945 0.33255 -0.02454 0.34076 -0.03311 C 0.34258 -0.03542 0.34401 -0.03912 0.34583 -0.04121 C 0.34909 -0.04352 0.35274 -0.04399 0.35612 -0.0463 C 0.35873 -0.04861 0.36107 -0.05209 0.36367 -0.05417 C 0.36992 -0.05903 0.37643 -0.06204 0.38281 -0.0676 C 0.38516 -0.06922 0.38802 -0.07061 0.39063 -0.07223 C 0.39193 -0.07292 0.3944 -0.07477 0.3944 -0.07454 C 0.39596 -0.07292 0.40169 -0.0676 0.40326 -0.06436 C 0.40677 -0.05741 0.40781 -0.05232 0.41224 -0.0463 C 0.41602 -0.02454 0.43073 -0.04769 0.43893 -0.05139 C 0.44479 -0.05741 0.45052 -0.06111 0.45677 -0.06436 C 0.46524 -0.07732 0.46745 -0.07477 0.47865 -0.07223 C 0.48412 -0.06459 0.4875 -0.05371 0.48998 -0.04121 C 0.49102 -0.03588 0.48998 -0.02709 0.49258 -0.02547 C 0.4944 -0.02524 0.49596 -0.02361 0.49779 -0.02292 C 0.49909 -0.02547 0.50013 -0.02871 0.50156 -0.03079 C 0.50391 -0.03496 0.50912 -0.04121 0.50912 -0.04098 C 0.5138 -0.03889 0.51432 -0.04051 0.51693 -0.03311 C 0.5194 -0.02639 0.52057 -0.01574 0.52448 -0.0125 C 0.52656 -0.01088 0.52878 -0.01111 0.53099 -0.01019 C 0.56159 -0.01111 0.59232 -0.01111 0.62292 -0.0125 C 0.63464 -0.01297 0.6457 -0.02292 0.65742 -0.02547 C 0.66432 -0.02871 0.6707 -0.03611 0.67774 -0.03866 C 0.69037 -0.0426 0.70326 -0.04167 0.71602 -0.04352 C 0.74245 -0.05278 0.76836 -0.06042 0.79518 -0.06436 C 0.82136 -0.07593 0.84818 -0.08079 0.87422 -0.09306 C 0.91602 -0.11227 0.88841 -0.10533 0.91498 -0.11088 C 0.94466 -0.13264 0.97721 -0.14422 1.00846 -0.14954 C 1.02695 -0.1588 1.01029 -0.15 1.02748 -0.15996 C 1.02917 -0.16111 1.03086 -0.16158 1.03255 -0.1625 C 1.03477 -0.16343 1.03906 -0.16505 1.03906 -0.16482 " pathEditMode="relative" rAng="0" ptsTypes="ffffffffffffffffffffffffffffffffffffffffffffffffffffffffffA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3" y="-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00"/>
                            </p:stCondLst>
                            <p:childTnLst>
                              <p:par>
                                <p:cTn id="1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"/>
                            </p:stCondLst>
                            <p:childTnLst>
                              <p:par>
                                <p:cTn id="1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"/>
                            </p:stCondLst>
                            <p:childTnLst>
                              <p:par>
                                <p:cTn id="1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decel="100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" decel="100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" decel="100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" decel="100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" decel="100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" decel="100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" decel="100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" decel="100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00" decel="10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" decel="10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" decel="100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00" decel="100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2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200" decel="1000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00" decel="1000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44000" pressure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9612" y="1345412"/>
            <a:ext cx="823754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爱好和平和自由的东南亚人民是最严正的法官，数百年中，各种郑和庙宇香火旺盛，各种遗迹经久不损，各种传说历久不衰，这正是东南亚人民对来自中国的友好使者怀念、敬仰的表现。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endParaRPr lang="zh-CN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</a:t>
            </a:r>
          </a:p>
          <a:p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</a:t>
            </a:r>
            <a:r>
              <a:rPr lang="zh-CN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——《郑和下西洋》</a:t>
            </a:r>
          </a:p>
          <a:p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99612" y="1137587"/>
            <a:ext cx="8495485" cy="5731357"/>
            <a:chOff x="1489821" y="635653"/>
            <a:chExt cx="8495485" cy="573135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9821" y="635653"/>
              <a:ext cx="8495485" cy="5146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2424545" y="5782235"/>
              <a:ext cx="66778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郑和下西洋后华侨主要聚居地区</a:t>
              </a:r>
            </a:p>
          </p:txBody>
        </p:sp>
      </p:grp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3861" y="21590"/>
            <a:ext cx="12552218" cy="1066800"/>
          </a:xfrm>
          <a:prstGeom prst="rect">
            <a:avLst/>
          </a:prstGeom>
          <a:ln/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pPr algn="ctr" eaLnBrk="0" hangingPunct="0">
              <a:defRPr/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三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-繁" panose="020B0604000101010104" pitchFamily="34" charset="-122"/>
                <a:ea typeface="黑体-繁" panose="020B0604000101010104" pitchFamily="34" charset="-122"/>
              </a:rPr>
              <a:t>、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毡笔黑" panose="03000509000000000000" pitchFamily="65" charset="-122"/>
                <a:ea typeface="迷你简毡笔黑" panose="03000509000000000000" pitchFamily="65" charset="-122"/>
              </a:rPr>
              <a:t>郑和下西洋推动了南洋的开发。</a:t>
            </a:r>
          </a:p>
        </p:txBody>
      </p:sp>
      <p:pic>
        <p:nvPicPr>
          <p:cNvPr id="8" name="Picture 2" descr="http://www.86ps.com/UploadFiles/Article/2015-6/0601/02/1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29242">
            <a:off x="-844414" y="-169204"/>
            <a:ext cx="386059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2154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8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85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00625 C 0.00131 -0.00787 0.00248 -0.00973 0.00378 -0.01111 C 0.00495 -0.0125 0.00638 -0.0125 0.00756 -0.01389 C 0.0086 -0.01505 0.00899 -0.01806 0.01016 -0.01898 C 0.01472 -0.02223 0.01953 -0.02223 0.02422 -0.02431 C 0.02552 -0.02593 0.02657 -0.0294 0.028 -0.0294 C 0.03946 -0.0294 0.04766 0.00185 0.0586 0.00949 C 0.06485 0.02152 0.07045 0.01643 0.07904 0.01458 C 0.08907 0.0074 0.09805 -0.00648 0.10847 -0.01111 C 0.11172 -0.01482 0.11602 -0.01598 0.11862 -0.02153 C 0.11953 -0.02338 0.12006 -0.02593 0.1211 -0.02685 C 0.12227 -0.02848 0.12383 -0.02801 0.125 -0.0294 C 0.13334 -0.03704 0.1375 -0.04236 0.14545 -0.04769 C 0.15131 -0.05579 0.15808 -0.06181 0.16459 -0.06806 C 0.17266 -0.05741 0.16446 -0.0706 0.17084 -0.05278 C 0.17227 -0.04885 0.17448 -0.0463 0.17591 -0.04236 C 0.1862 -0.01528 0.178 -0.02755 0.18633 -0.01644 C 0.18933 0.00069 0.19466 -0.00857 0.2017 -0.01111 C 0.2069 -0.01852 0.20769 -0.0213 0.21446 -0.02431 C 0.21836 -0.03172 0.21914 -0.03473 0.22461 -0.03727 C 0.22839 -0.04236 0.23177 -0.04468 0.2362 -0.04769 C 0.23933 -0.05417 0.24336 -0.05695 0.24766 -0.06065 C 0.25013 -0.0625 0.25521 -0.06574 0.25521 -0.06551 C 0.25951 -0.06389 0.26394 -0.06389 0.2681 -0.06065 C 0.27201 -0.05741 0.2724 -0.04838 0.27435 -0.04236 C 0.27917 -0.02755 0.28633 -0.01574 0.29479 -0.01111 C 0.3 -0.01204 0.30508 -0.01204 0.31016 -0.01389 C 0.31211 -0.01459 0.31354 -0.01736 0.31524 -0.01898 C 0.32396 -0.02593 0.33256 -0.03079 0.34076 -0.03959 C 0.34258 -0.04167 0.34401 -0.0456 0.34584 -0.04769 C 0.34909 -0.05 0.35274 -0.05047 0.35612 -0.05278 C 0.35873 -0.05486 0.36107 -0.05834 0.36368 -0.06065 C 0.36993 -0.06528 0.37657 -0.06852 0.38282 -0.07385 C 0.38529 -0.07547 0.38802 -0.07685 0.39063 -0.07848 C 0.39193 -0.0794 0.3944 -0.08125 0.3944 -0.08079 C 0.39597 -0.0794 0.4017 -0.07408 0.40326 -0.07084 C 0.40677 -0.06389 0.40782 -0.05857 0.41224 -0.05278 C 0.41602 -0.03079 0.43073 -0.05417 0.43894 -0.05787 C 0.44479 -0.06389 0.45052 -0.0676 0.45677 -0.07084 C 0.46524 -0.08357 0.46745 -0.08125 0.47865 -0.07848 C 0.48412 -0.07107 0.4875 -0.05996 0.48998 -0.04769 C 0.49102 -0.04236 0.48998 -0.03357 0.49258 -0.03195 C 0.4944 -0.03148 0.49597 -0.0301 0.49779 -0.0294 C 0.49909 -0.03195 0.50013 -0.03496 0.50157 -0.03727 C 0.50391 -0.04121 0.50912 -0.04769 0.50912 -0.04746 C 0.51381 -0.04537 0.51433 -0.04699 0.51693 -0.03959 C 0.5194 -0.03287 0.52058 -0.02223 0.52448 -0.01898 C 0.52657 -0.01713 0.52878 -0.01736 0.53099 -0.01644 C 0.56159 -0.01736 0.59232 -0.01736 0.62292 -0.01898 C 0.63464 -0.01945 0.64571 -0.0294 0.65743 -0.03195 C 0.66433 -0.03519 0.67071 -0.0426 0.67774 -0.04491 C 0.69037 -0.04908 0.70326 -0.04792 0.71602 -0.05 C 0.74245 -0.05903 0.76836 -0.06667 0.79519 -0.07084 C 0.82136 -0.08218 0.84818 -0.08704 0.87422 -0.09931 C 0.91602 -0.11852 0.88841 -0.11158 0.91498 -0.11713 C 0.94466 -0.13912 0.97722 -0.1507 1.00847 -0.15602 C 1.02696 -0.16528 1.01029 -0.15648 1.02748 -0.16644 C 1.02917 -0.16736 1.03086 -0.16806 1.03256 -0.16898 C 1.03477 -0.16991 1.03907 -0.17153 1.03907 -0.17107 " pathEditMode="relative" rAng="0" ptsTypes="ffffffffffffffffffffffffffffffffffffffffffffffffffffffffffA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3" y="-6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44000" pressure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6434" name="Rectangle 2"/>
          <p:cNvSpPr>
            <a:spLocks noGrp="1" noChangeArrowheads="1"/>
          </p:cNvSpPr>
          <p:nvPr>
            <p:ph idx="1"/>
          </p:nvPr>
        </p:nvSpPr>
        <p:spPr>
          <a:xfrm>
            <a:off x="433312" y="372918"/>
            <a:ext cx="11952651" cy="12481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80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    郑和下西洋的影响</a:t>
            </a:r>
            <a:r>
              <a:rPr lang="en-US" altLang="zh-CN" sz="80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 </a:t>
            </a:r>
            <a:endParaRPr lang="zh-CN" altLang="en-US" sz="80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3000509000000000000" pitchFamily="65" charset="-122"/>
              <a:ea typeface="方正静蕾简体" panose="03000509000000000000" pitchFamily="65" charset="-122"/>
              <a:cs typeface="方正静蕾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9349" y="1621057"/>
            <a:ext cx="11952651" cy="175432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5300" b="1" dirty="0">
                <a:solidFill>
                  <a:schemeClr val="accent5">
                    <a:lumMod val="50000"/>
                  </a:schemeClr>
                </a:solidFill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一</a:t>
            </a:r>
            <a:r>
              <a:rPr lang="zh-CN" altLang="en-US" sz="53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、郑和下西洋是世界航海史上的壮举。</a:t>
            </a:r>
          </a:p>
          <a:p>
            <a:endParaRPr lang="zh-CN" altLang="en-US" sz="5300" b="1" dirty="0">
              <a:solidFill>
                <a:schemeClr val="accent5">
                  <a:lumMod val="50000"/>
                </a:schemeClr>
              </a:solidFill>
              <a:latin typeface="李旭科书法" panose="02000603000000000000" pitchFamily="2" charset="-122"/>
              <a:ea typeface="李旭科书法" panose="02000603000000000000" pitchFamily="2" charset="-122"/>
              <a:cs typeface="Calista" panose="020005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348" y="3140968"/>
            <a:ext cx="12146615" cy="175432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5300" b="1" dirty="0">
                <a:solidFill>
                  <a:schemeClr val="accent5">
                    <a:lumMod val="50000"/>
                  </a:schemeClr>
                </a:solidFill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二</a:t>
            </a:r>
            <a:r>
              <a:rPr lang="zh-CN" altLang="en-US" sz="53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、郑和下西洋促进了中国和亚非各国   </a:t>
            </a:r>
            <a:endParaRPr lang="en-US" altLang="zh-CN" sz="53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3000509000000000000" pitchFamily="65" charset="-122"/>
              <a:ea typeface="方正静蕾简体" panose="03000509000000000000" pitchFamily="65" charset="-122"/>
              <a:cs typeface="方正静蕾简体" panose="03000509000000000000" pitchFamily="65" charset="-122"/>
            </a:endParaRPr>
          </a:p>
          <a:p>
            <a:r>
              <a:rPr lang="en-US" altLang="zh-CN" sz="53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       </a:t>
            </a:r>
            <a:r>
              <a:rPr lang="zh-CN" altLang="en-US" sz="53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的经济交流和友好关系。</a:t>
            </a:r>
            <a:endParaRPr lang="zh-CN" altLang="en-US" sz="5300" b="1" dirty="0">
              <a:solidFill>
                <a:schemeClr val="accent5">
                  <a:lumMod val="50000"/>
                </a:schemeClr>
              </a:solidFill>
              <a:latin typeface="方正字迹－曾正国行楷简体" panose="02010600010101010101" pitchFamily="2" charset="-122"/>
              <a:ea typeface="方正字迹－曾正国行楷简体" panose="0201060001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339" y="5115007"/>
            <a:ext cx="12048661" cy="93871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5300" b="1" dirty="0">
                <a:solidFill>
                  <a:schemeClr val="accent5">
                    <a:lumMod val="50000"/>
                  </a:schemeClr>
                </a:solidFill>
                <a:latin typeface="FZTL" panose="02010609010101010101" pitchFamily="49" charset="-122"/>
                <a:ea typeface="FZTL" panose="02010609010101010101" pitchFamily="49" charset="-122"/>
                <a:cs typeface="FZTL" panose="02010609010101010101" pitchFamily="49" charset="-122"/>
              </a:rPr>
              <a:t>三</a:t>
            </a:r>
            <a:r>
              <a:rPr lang="zh-CN" altLang="en-US" sz="53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、郑和下西洋推动了南洋的开发。</a:t>
            </a:r>
            <a:endParaRPr lang="zh-CN" altLang="en-US" sz="5300" b="1" dirty="0">
              <a:solidFill>
                <a:schemeClr val="accent5">
                  <a:lumMod val="50000"/>
                </a:schemeClr>
              </a:solidFill>
              <a:latin typeface="方正字迹－曾正国行楷简体" panose="02010600010101010101" pitchFamily="2" charset="-122"/>
              <a:ea typeface="方正字迹－曾正国行楷简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814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1041</TotalTime>
  <Words>654</Words>
  <Application>Microsoft Office PowerPoint</Application>
  <PresentationFormat>宽屏</PresentationFormat>
  <Paragraphs>135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5" baseType="lpstr">
      <vt:lpstr>Calista</vt:lpstr>
      <vt:lpstr>FZTL</vt:lpstr>
      <vt:lpstr>Hakuu</vt:lpstr>
      <vt:lpstr>hakuyoxingshu7000</vt:lpstr>
      <vt:lpstr>方正静蕾简体</vt:lpstr>
      <vt:lpstr>方正字迹－曾正国行楷简体</vt:lpstr>
      <vt:lpstr>黑体</vt:lpstr>
      <vt:lpstr>黑体-繁</vt:lpstr>
      <vt:lpstr>华文楷体</vt:lpstr>
      <vt:lpstr>经典中宋简</vt:lpstr>
      <vt:lpstr>李旭科书法</vt:lpstr>
      <vt:lpstr>迷你简剪纸</vt:lpstr>
      <vt:lpstr>迷你简萝卜</vt:lpstr>
      <vt:lpstr>迷你简毡笔黑</vt:lpstr>
      <vt:lpstr>宋体</vt:lpstr>
      <vt:lpstr>微软雅黑</vt:lpstr>
      <vt:lpstr>文鼎火柴体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想了解更多郑和故事 请点我！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郑和下西洋的影响</dc:title>
  <dc:creator>Administrator</dc:creator>
  <cp:lastModifiedBy>Administrator</cp:lastModifiedBy>
  <cp:revision>79</cp:revision>
  <dcterms:created xsi:type="dcterms:W3CDTF">2015-05-05T08:02:14Z</dcterms:created>
  <dcterms:modified xsi:type="dcterms:W3CDTF">2017-07-13T06:43:13Z</dcterms:modified>
</cp:coreProperties>
</file>