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58" r:id="rId3"/>
    <p:sldId id="259" r:id="rId4"/>
    <p:sldId id="260" r:id="rId5"/>
    <p:sldId id="262" r:id="rId6"/>
    <p:sldId id="273" r:id="rId7"/>
    <p:sldId id="270" r:id="rId8"/>
    <p:sldId id="268" r:id="rId9"/>
    <p:sldId id="272" r:id="rId10"/>
    <p:sldId id="265" r:id="rId11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69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2017/8/18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2017/8/18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2017/8/18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2017/8/18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2017/8/18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yu\Desktop\0001.&#21326;&#25968;TV-&#32426;&#24565;&#23385;&#20013;&#23665;&#20808;&#29983;&#35806;&#36784;150&#21608;&#24180;&#22823;&#20250;%5b&#36229;&#28165;&#29256;%5d_baofeng.flv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背景_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8255" y="-37465"/>
            <a:ext cx="12212955" cy="68707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771900" y="2247900"/>
            <a:ext cx="41344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经典中宋简" panose="02010609000101010101" charset="-122"/>
                <a:ea typeface="经典中宋简" panose="02010609000101010101" charset="-122"/>
              </a:rPr>
              <a:t>辛亥革命的评价</a:t>
            </a:r>
            <a:endParaRPr lang="zh-CN" altLang="en-US" sz="4400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经典中宋简" panose="02010609000101010101" charset="-122"/>
              <a:ea typeface="经典中宋简" panose="0201060900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62145" y="3429000"/>
            <a:ext cx="28905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</a:rPr>
              <a:t>制作人  </a:t>
            </a:r>
            <a:r>
              <a:rPr lang="zh-CN" altLang="en-US" sz="3200" dirty="0" smtClean="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</a:rPr>
              <a:t>余晓淳</a:t>
            </a:r>
            <a:endParaRPr lang="zh-CN" altLang="en-US" sz="3200" dirty="0">
              <a:solidFill>
                <a:srgbClr val="8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0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4130" y="-5080"/>
            <a:ext cx="12229465" cy="683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611188" y="692150"/>
            <a:ext cx="2555093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Tx/>
              <a:buNone/>
            </a:pPr>
            <a:r>
              <a:rPr lang="zh-CN" altLang="en-US" sz="3600" dirty="0">
                <a:solidFill>
                  <a:schemeClr val="bg1"/>
                </a:solidFill>
                <a:ea typeface="黑体" pitchFamily="49" charset="-122"/>
              </a:rPr>
              <a:t>论从史</a:t>
            </a:r>
            <a:r>
              <a:rPr lang="zh-CN" altLang="en-US" sz="3600" dirty="0" smtClean="0">
                <a:solidFill>
                  <a:schemeClr val="bg1"/>
                </a:solidFill>
                <a:ea typeface="黑体" pitchFamily="49" charset="-122"/>
              </a:rPr>
              <a:t>出：</a:t>
            </a:r>
            <a:endParaRPr lang="en-US" altLang="zh-CN" sz="3200" dirty="0" smtClean="0">
              <a:solidFill>
                <a:schemeClr val="bg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0640" y="1908014"/>
            <a:ext cx="11750721" cy="830997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bg1"/>
                </a:solidFill>
                <a:latin typeface="+mn-ea"/>
              </a:rPr>
              <a:t>    如果你要评价辛亥革命，会怎样收集史料，收集哪些史料？</a:t>
            </a:r>
          </a:p>
        </p:txBody>
      </p:sp>
      <p:pic>
        <p:nvPicPr>
          <p:cNvPr id="13314" name="Picture 2" descr="http://fs01.bokee.net/userfilespace/2013/10/28/ifwater101996376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508" y="3413675"/>
            <a:ext cx="2597938" cy="1512000"/>
          </a:xfrm>
          <a:prstGeom prst="rect">
            <a:avLst/>
          </a:prstGeom>
          <a:noFill/>
        </p:spPr>
      </p:pic>
      <p:pic>
        <p:nvPicPr>
          <p:cNvPr id="13316" name="Picture 4" descr="http://a4.att.hudong.com/40/34/0130000032909212761434408205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9161" y="5099739"/>
            <a:ext cx="2601271" cy="1512000"/>
          </a:xfrm>
          <a:prstGeom prst="rect">
            <a:avLst/>
          </a:prstGeom>
          <a:noFill/>
        </p:spPr>
      </p:pic>
      <p:pic>
        <p:nvPicPr>
          <p:cNvPr id="13318" name="Picture 6" descr="http://img03.taobaocdn.com/imgextra/etao/i3/11796022870955480/T1IC9xXEtgXXXXXXXX_!!0-item_pic.jpg_220x22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74997" y="3452884"/>
            <a:ext cx="1868951" cy="3016155"/>
          </a:xfrm>
          <a:prstGeom prst="rect">
            <a:avLst/>
          </a:prstGeom>
          <a:noFill/>
        </p:spPr>
      </p:pic>
      <p:pic>
        <p:nvPicPr>
          <p:cNvPr id="13320" name="Picture 8" descr="http://img01.taobaocdn.com/bao/uploaded/i1/T17Px5XmlxXXaEQ4I8_070657.jpg_310x31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196738" y="3453651"/>
            <a:ext cx="1840588" cy="2973677"/>
          </a:xfrm>
          <a:prstGeom prst="rect">
            <a:avLst/>
          </a:prstGeom>
          <a:noFill/>
        </p:spPr>
      </p:pic>
      <p:pic>
        <p:nvPicPr>
          <p:cNvPr id="13321" name="Picture 9" descr="C:\Users\yu\AppData\Roaming\Tencent\Users\891782165\QQ\WinTemp\RichOle\M4]%~A(N_{V2W@MPVSU6TOH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25327" y="3439235"/>
            <a:ext cx="2265540" cy="3166281"/>
          </a:xfrm>
          <a:prstGeom prst="rect">
            <a:avLst/>
          </a:prstGeom>
          <a:noFill/>
        </p:spPr>
      </p:pic>
      <p:pic>
        <p:nvPicPr>
          <p:cNvPr id="13323" name="Picture 11" descr="http://img3x1.ddimg.cn/31/5/22497781-1_w_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04764" y="3411939"/>
            <a:ext cx="2283725" cy="31529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873457" y="1166843"/>
            <a:ext cx="10445086" cy="4524315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bg1"/>
                </a:solidFill>
                <a:latin typeface="+mn-ea"/>
              </a:rPr>
              <a:t>    材料一：</a:t>
            </a:r>
            <a:endParaRPr lang="en-US" altLang="zh-CN" sz="3200" dirty="0" smtClean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bg1"/>
                </a:solidFill>
                <a:latin typeface="+mn-ea"/>
              </a:rPr>
              <a:t>    </a:t>
            </a:r>
            <a:r>
              <a:rPr lang="zh-CN" altLang="en-US" sz="3200" dirty="0" smtClean="0">
                <a:solidFill>
                  <a:schemeClr val="bg1"/>
                </a:solidFill>
                <a:latin typeface="+mn-ea"/>
              </a:rPr>
              <a:t>辛亥革命，似乎是一种民众的联合，其实不然。</a:t>
            </a:r>
            <a:r>
              <a:rPr lang="en-US" altLang="zh-CN" sz="3200" dirty="0" smtClean="0">
                <a:solidFill>
                  <a:schemeClr val="bg1"/>
                </a:solidFill>
                <a:latin typeface="+mn-ea"/>
              </a:rPr>
              <a:t>……</a:t>
            </a:r>
            <a:r>
              <a:rPr lang="zh-CN" altLang="en-US" sz="3200" dirty="0" smtClean="0">
                <a:solidFill>
                  <a:schemeClr val="bg1"/>
                </a:solidFill>
                <a:latin typeface="+mn-ea"/>
              </a:rPr>
              <a:t>与我们民众的大多数，毫没关系。然而我们却有一层觉悟，知道圣文神武的皇帝，也是可以倒去的。大逆不道的民主，也是可以建设的。</a:t>
            </a:r>
          </a:p>
          <a:p>
            <a:pPr algn="r"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bg1"/>
                </a:solidFill>
                <a:latin typeface="+mn-ea"/>
              </a:rPr>
              <a:t></a:t>
            </a:r>
            <a:r>
              <a:rPr lang="en-US" altLang="zh-CN" sz="3200" dirty="0" smtClean="0">
                <a:solidFill>
                  <a:schemeClr val="bg1"/>
                </a:solidFill>
                <a:latin typeface="+mn-ea"/>
              </a:rPr>
              <a:t>——</a:t>
            </a:r>
            <a:r>
              <a:rPr lang="zh-CN" altLang="en-US" sz="3200" dirty="0" smtClean="0">
                <a:solidFill>
                  <a:schemeClr val="bg1"/>
                </a:solidFill>
                <a:latin typeface="+mn-ea"/>
              </a:rPr>
              <a:t>毛泽东</a:t>
            </a:r>
            <a:r>
              <a:rPr lang="en-US" altLang="zh-CN" sz="3200" dirty="0" smtClean="0">
                <a:solidFill>
                  <a:schemeClr val="bg1"/>
                </a:solidFill>
                <a:latin typeface="+mn-ea"/>
              </a:rPr>
              <a:t>《</a:t>
            </a:r>
            <a:r>
              <a:rPr lang="zh-CN" altLang="en-US" sz="3200" dirty="0" smtClean="0">
                <a:solidFill>
                  <a:schemeClr val="bg1"/>
                </a:solidFill>
                <a:latin typeface="+mn-ea"/>
              </a:rPr>
              <a:t>民众的大联合</a:t>
            </a:r>
            <a:r>
              <a:rPr lang="en-US" altLang="zh-CN" sz="3200" dirty="0" smtClean="0">
                <a:solidFill>
                  <a:schemeClr val="bg1"/>
                </a:solidFill>
                <a:latin typeface="+mn-ea"/>
              </a:rPr>
              <a:t>》</a:t>
            </a:r>
            <a:r>
              <a:rPr lang="zh-CN" altLang="en-US" sz="3200" dirty="0" smtClean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3200" dirty="0" smtClean="0">
                <a:solidFill>
                  <a:schemeClr val="bg1"/>
                </a:solidFill>
                <a:latin typeface="+mn-ea"/>
              </a:rPr>
              <a:t>1919</a:t>
            </a:r>
            <a:r>
              <a:rPr lang="zh-CN" altLang="en-US" sz="3200" dirty="0" smtClean="0">
                <a:solidFill>
                  <a:schemeClr val="bg1"/>
                </a:solidFill>
                <a:latin typeface="+mn-ea"/>
              </a:rPr>
              <a:t>年）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2901" y="1536174"/>
            <a:ext cx="10686198" cy="3785652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bg1"/>
                </a:solidFill>
                <a:latin typeface="+mn-ea"/>
              </a:rPr>
              <a:t>    材料二：</a:t>
            </a:r>
            <a:endParaRPr lang="en-US" altLang="zh-CN" sz="3200" dirty="0" smtClean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bg1"/>
                </a:solidFill>
                <a:latin typeface="+mn-ea"/>
              </a:rPr>
              <a:t>    </a:t>
            </a:r>
            <a:r>
              <a:rPr lang="zh-CN" altLang="en-US" sz="3200" dirty="0" smtClean="0">
                <a:solidFill>
                  <a:schemeClr val="bg1"/>
                </a:solidFill>
                <a:latin typeface="+mn-ea"/>
              </a:rPr>
              <a:t>从时间大视野的角度看，辛亥革命开创了完全意义上的中国近代民族民主革命，打开了中国通向近代化与现代化建设目标的大门。  </a:t>
            </a:r>
            <a:endParaRPr lang="en-US" altLang="zh-CN" sz="3200" dirty="0" smtClean="0">
              <a:solidFill>
                <a:schemeClr val="bg1"/>
              </a:solidFill>
              <a:latin typeface="+mn-ea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bg1"/>
                </a:solidFill>
                <a:latin typeface="+mn-ea"/>
              </a:rPr>
              <a:t>——</a:t>
            </a:r>
            <a:r>
              <a:rPr lang="zh-CN" altLang="en-US" sz="3200" dirty="0" smtClean="0">
                <a:solidFill>
                  <a:schemeClr val="bg1"/>
                </a:solidFill>
                <a:latin typeface="+mn-ea"/>
              </a:rPr>
              <a:t>步平（中国社会科学院近代史研究所所长、研究员）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2901" y="1166843"/>
            <a:ext cx="10686198" cy="4524315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bg1"/>
                </a:solidFill>
                <a:latin typeface="+mn-ea"/>
              </a:rPr>
              <a:t>    材料三：</a:t>
            </a:r>
            <a:endParaRPr lang="en-US" altLang="zh-CN" sz="3200" dirty="0" smtClean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bg1"/>
                </a:solidFill>
                <a:latin typeface="+mn-ea"/>
              </a:rPr>
              <a:t>    </a:t>
            </a:r>
            <a:r>
              <a:rPr lang="zh-CN" altLang="en-US" sz="3200" dirty="0" smtClean="0">
                <a:solidFill>
                  <a:schemeClr val="bg1"/>
                </a:solidFill>
                <a:latin typeface="+mn-ea"/>
              </a:rPr>
              <a:t>辛亥革命后，民国政府颁布了剪辫、易服和废止缠足等法令</a:t>
            </a:r>
            <a:r>
              <a:rPr lang="en-US" altLang="zh-CN" sz="3200" dirty="0" smtClean="0">
                <a:solidFill>
                  <a:schemeClr val="bg1"/>
                </a:solidFill>
                <a:latin typeface="+mn-ea"/>
              </a:rPr>
              <a:t>……</a:t>
            </a:r>
            <a:r>
              <a:rPr lang="zh-CN" altLang="en-US" sz="3200" dirty="0" smtClean="0">
                <a:solidFill>
                  <a:schemeClr val="bg1"/>
                </a:solidFill>
                <a:latin typeface="+mn-ea"/>
              </a:rPr>
              <a:t>还废除有损人格的跪拜礼，代之以文明简单的鞠躬、握手礼；取消“老爷”“大人”之类的称谓，代之以“先生” “君”等平等的称呼。           </a:t>
            </a:r>
          </a:p>
          <a:p>
            <a:pPr algn="r"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bg1"/>
                </a:solidFill>
                <a:latin typeface="+mn-ea"/>
              </a:rPr>
              <a:t>                      </a:t>
            </a:r>
            <a:r>
              <a:rPr lang="en-US" altLang="zh-CN" sz="3200" dirty="0" smtClean="0">
                <a:solidFill>
                  <a:schemeClr val="bg1"/>
                </a:solidFill>
                <a:latin typeface="+mn-ea"/>
              </a:rPr>
              <a:t>——</a:t>
            </a:r>
            <a:r>
              <a:rPr lang="zh-CN" altLang="en-US" sz="3200" dirty="0" smtClean="0">
                <a:solidFill>
                  <a:schemeClr val="bg1"/>
                </a:solidFill>
                <a:latin typeface="+mn-ea"/>
              </a:rPr>
              <a:t>人教版八年级历史上册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2901" y="1166843"/>
            <a:ext cx="10686198" cy="4524315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bg1"/>
                </a:solidFill>
                <a:latin typeface="+mn-ea"/>
              </a:rPr>
              <a:t>    材料四：</a:t>
            </a:r>
            <a:endParaRPr lang="en-US" altLang="zh-CN" sz="3200" dirty="0" smtClean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bg1"/>
                </a:solidFill>
                <a:latin typeface="+mn-ea"/>
              </a:rPr>
              <a:t>    </a:t>
            </a:r>
            <a:r>
              <a:rPr lang="zh-CN" altLang="en-US" sz="3200" dirty="0" smtClean="0">
                <a:solidFill>
                  <a:schemeClr val="bg1"/>
                </a:solidFill>
                <a:latin typeface="+mn-ea"/>
              </a:rPr>
              <a:t>“</a:t>
            </a:r>
            <a:r>
              <a:rPr lang="en-US" altLang="zh-CN" sz="3200" dirty="0" smtClean="0">
                <a:solidFill>
                  <a:schemeClr val="bg1"/>
                </a:solidFill>
                <a:latin typeface="+mn-ea"/>
              </a:rPr>
              <a:t>1915</a:t>
            </a:r>
            <a:r>
              <a:rPr lang="zh-CN" altLang="en-US" sz="3200" dirty="0" smtClean="0">
                <a:solidFill>
                  <a:schemeClr val="bg1"/>
                </a:solidFill>
                <a:latin typeface="+mn-ea"/>
              </a:rPr>
              <a:t>年，袁世凯公开复辟帝制，遭到全国人民的强烈反对，</a:t>
            </a:r>
            <a:r>
              <a:rPr lang="en-US" altLang="zh-CN" sz="3200" dirty="0" smtClean="0">
                <a:solidFill>
                  <a:schemeClr val="bg1"/>
                </a:solidFill>
                <a:latin typeface="+mn-ea"/>
              </a:rPr>
              <a:t>83</a:t>
            </a:r>
            <a:r>
              <a:rPr lang="zh-CN" altLang="en-US" sz="3200" dirty="0" smtClean="0">
                <a:solidFill>
                  <a:schemeClr val="bg1"/>
                </a:solidFill>
                <a:latin typeface="+mn-ea"/>
              </a:rPr>
              <a:t>天后被迫取消帝制；</a:t>
            </a:r>
            <a:r>
              <a:rPr lang="en-US" altLang="zh-CN" sz="3200" dirty="0" smtClean="0">
                <a:solidFill>
                  <a:schemeClr val="bg1"/>
                </a:solidFill>
                <a:latin typeface="+mn-ea"/>
              </a:rPr>
              <a:t>1917</a:t>
            </a:r>
            <a:r>
              <a:rPr lang="zh-CN" altLang="en-US" sz="3200" dirty="0" smtClean="0">
                <a:solidFill>
                  <a:schemeClr val="bg1"/>
                </a:solidFill>
                <a:latin typeface="+mn-ea"/>
              </a:rPr>
              <a:t>年，军阀张勋拥戴清朝废帝溥仪登基，在全国人民的怒斥声中，</a:t>
            </a:r>
            <a:r>
              <a:rPr lang="en-US" altLang="zh-CN" sz="3200" dirty="0" smtClean="0">
                <a:solidFill>
                  <a:schemeClr val="bg1"/>
                </a:solidFill>
                <a:latin typeface="+mn-ea"/>
              </a:rPr>
              <a:t>12</a:t>
            </a:r>
            <a:r>
              <a:rPr lang="zh-CN" altLang="en-US" sz="3200" dirty="0" smtClean="0">
                <a:solidFill>
                  <a:schemeClr val="bg1"/>
                </a:solidFill>
                <a:latin typeface="+mn-ea"/>
              </a:rPr>
              <a:t>天后复辟丑剧草草收场。”</a:t>
            </a:r>
          </a:p>
          <a:p>
            <a:pPr algn="r"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bg1"/>
                </a:solidFill>
                <a:latin typeface="+mn-ea"/>
              </a:rPr>
              <a:t>                      </a:t>
            </a:r>
            <a:r>
              <a:rPr lang="en-US" altLang="zh-CN" sz="3200" dirty="0" smtClean="0">
                <a:solidFill>
                  <a:schemeClr val="bg1"/>
                </a:solidFill>
                <a:latin typeface="+mn-ea"/>
              </a:rPr>
              <a:t>——</a:t>
            </a:r>
            <a:r>
              <a:rPr lang="zh-CN" altLang="en-US" sz="3200" dirty="0" smtClean="0">
                <a:solidFill>
                  <a:schemeClr val="bg1"/>
                </a:solidFill>
                <a:latin typeface="+mn-ea"/>
              </a:rPr>
              <a:t>人民版教科书资料卡片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2901" y="54589"/>
            <a:ext cx="10686198" cy="6740307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bg1"/>
                </a:solidFill>
                <a:latin typeface="+mn-ea"/>
              </a:rPr>
              <a:t>    材料五：</a:t>
            </a:r>
            <a:endParaRPr lang="en-US" altLang="zh-CN" sz="3200" dirty="0" smtClean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bg1"/>
                </a:solidFill>
                <a:latin typeface="+mn-ea"/>
              </a:rPr>
              <a:t>    </a:t>
            </a:r>
            <a:r>
              <a:rPr lang="zh-CN" altLang="en-US" sz="3200" dirty="0" smtClean="0">
                <a:solidFill>
                  <a:schemeClr val="bg1"/>
                </a:solidFill>
                <a:latin typeface="+mn-ea"/>
              </a:rPr>
              <a:t>革命后地方不同了一点，绿营制度没有改变多少，守兵当值的，到时照常上衙门听候差遣。马兵仍照旧把马养在家中。街门前钟鼓楼每到晚上仍有三五个吹鼓手奏乐。</a:t>
            </a:r>
          </a:p>
          <a:p>
            <a:pPr algn="r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bg1"/>
                </a:solidFill>
                <a:latin typeface="+mn-ea"/>
              </a:rPr>
              <a:t>——</a:t>
            </a:r>
            <a:r>
              <a:rPr lang="zh-CN" altLang="en-US" sz="3200" dirty="0" smtClean="0">
                <a:solidFill>
                  <a:schemeClr val="bg1"/>
                </a:solidFill>
                <a:latin typeface="+mn-ea"/>
              </a:rPr>
              <a:t>沈从文</a:t>
            </a:r>
            <a:r>
              <a:rPr lang="en-US" altLang="zh-CN" sz="3200" dirty="0" smtClean="0">
                <a:solidFill>
                  <a:schemeClr val="bg1"/>
                </a:solidFill>
                <a:latin typeface="+mn-ea"/>
              </a:rPr>
              <a:t>《</a:t>
            </a:r>
            <a:r>
              <a:rPr lang="zh-CN" altLang="en-US" sz="3200" dirty="0" smtClean="0">
                <a:solidFill>
                  <a:schemeClr val="bg1"/>
                </a:solidFill>
                <a:latin typeface="+mn-ea"/>
              </a:rPr>
              <a:t>辛亥革命的一课</a:t>
            </a:r>
            <a:r>
              <a:rPr lang="en-US" altLang="zh-CN" sz="3200" dirty="0" smtClean="0">
                <a:solidFill>
                  <a:schemeClr val="bg1"/>
                </a:solidFill>
                <a:latin typeface="+mn-ea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bg1"/>
                </a:solidFill>
                <a:latin typeface="+mn-ea"/>
              </a:rPr>
              <a:t>    未庄的人心日见其安静了。据传来的消息，知道革命党虽然进了城，倒还没有什么大异样。知县大老爷还是原官，不过改成了什么</a:t>
            </a:r>
            <a:r>
              <a:rPr lang="en-US" altLang="zh-CN" sz="3200" dirty="0" smtClean="0">
                <a:solidFill>
                  <a:schemeClr val="bg1"/>
                </a:solidFill>
                <a:latin typeface="+mn-ea"/>
              </a:rPr>
              <a:t>……</a:t>
            </a:r>
            <a:r>
              <a:rPr lang="zh-CN" altLang="en-US" sz="3200" dirty="0" smtClean="0">
                <a:solidFill>
                  <a:schemeClr val="bg1"/>
                </a:solidFill>
                <a:latin typeface="+mn-ea"/>
              </a:rPr>
              <a:t>。</a:t>
            </a:r>
          </a:p>
          <a:p>
            <a:pPr algn="r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bg1"/>
                </a:solidFill>
                <a:latin typeface="+mn-ea"/>
              </a:rPr>
              <a:t>——</a:t>
            </a:r>
            <a:r>
              <a:rPr lang="zh-CN" altLang="en-US" sz="3200" dirty="0" smtClean="0">
                <a:solidFill>
                  <a:schemeClr val="bg1"/>
                </a:solidFill>
                <a:latin typeface="+mn-ea"/>
              </a:rPr>
              <a:t>鲁迅</a:t>
            </a:r>
            <a:r>
              <a:rPr lang="en-US" altLang="zh-CN" sz="3200" dirty="0" smtClean="0">
                <a:solidFill>
                  <a:schemeClr val="bg1"/>
                </a:solidFill>
                <a:latin typeface="+mn-ea"/>
              </a:rPr>
              <a:t>《</a:t>
            </a:r>
            <a:r>
              <a:rPr lang="zh-CN" altLang="en-US" sz="3200" dirty="0" smtClean="0">
                <a:solidFill>
                  <a:schemeClr val="bg1"/>
                </a:solidFill>
                <a:latin typeface="+mn-ea"/>
              </a:rPr>
              <a:t>阿</a:t>
            </a:r>
            <a:r>
              <a:rPr lang="en-US" altLang="zh-CN" sz="3200" dirty="0" smtClean="0">
                <a:solidFill>
                  <a:schemeClr val="bg1"/>
                </a:solidFill>
                <a:latin typeface="+mn-ea"/>
              </a:rPr>
              <a:t>Q</a:t>
            </a:r>
            <a:r>
              <a:rPr lang="zh-CN" altLang="en-US" sz="3200" dirty="0" smtClean="0">
                <a:solidFill>
                  <a:schemeClr val="bg1"/>
                </a:solidFill>
                <a:latin typeface="+mn-ea"/>
              </a:rPr>
              <a:t>正传</a:t>
            </a:r>
            <a:r>
              <a:rPr lang="en-US" altLang="zh-CN" sz="3200" dirty="0" smtClean="0">
                <a:solidFill>
                  <a:schemeClr val="bg1"/>
                </a:solidFill>
                <a:latin typeface="+mn-ea"/>
              </a:rPr>
              <a:t>》</a:t>
            </a:r>
            <a:endParaRPr lang="zh-CN" altLang="en-US" sz="3200" dirty="0" smtClean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2901" y="1536174"/>
            <a:ext cx="10686198" cy="3785652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bg1"/>
                </a:solidFill>
                <a:latin typeface="+mn-ea"/>
              </a:rPr>
              <a:t>    材料六：</a:t>
            </a:r>
            <a:endParaRPr lang="en-US" altLang="zh-CN" sz="3200" dirty="0" smtClean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bg1"/>
                </a:solidFill>
                <a:latin typeface="+mn-ea"/>
              </a:rPr>
              <a:t>    </a:t>
            </a:r>
            <a:r>
              <a:rPr lang="zh-CN" altLang="en-US" sz="3200" dirty="0" smtClean="0">
                <a:solidFill>
                  <a:schemeClr val="bg1"/>
                </a:solidFill>
                <a:latin typeface="+mn-ea"/>
              </a:rPr>
              <a:t>此地的下层人士中， 通常谈到孙文博士是新皇帝，他们不了解总统这个专门名词，认为它只不过是更高头衔的委婉的说法。</a:t>
            </a:r>
          </a:p>
          <a:p>
            <a:pPr algn="r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bg1"/>
                </a:solidFill>
                <a:latin typeface="+mn-ea"/>
              </a:rPr>
              <a:t>——</a:t>
            </a:r>
            <a:r>
              <a:rPr lang="zh-CN" altLang="en-US" sz="3200" dirty="0" smtClean="0">
                <a:solidFill>
                  <a:schemeClr val="bg1"/>
                </a:solidFill>
                <a:latin typeface="+mn-ea"/>
              </a:rPr>
              <a:t>英国驻南京领事伟晋颂致朱尔典的信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2901" y="127923"/>
            <a:ext cx="10686198" cy="6001643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bg1"/>
                </a:solidFill>
                <a:latin typeface="+mn-ea"/>
              </a:rPr>
              <a:t>    由于历史进程和社会条件的制约，辛亥革命虽然没有改变旧中国半殖民地半封建的社会性质，没有改变中国人民的悲惨命运，没有完成实现民族独立、人民解放的历史任务，但开创了完全意义上的近代民族民主革命，打开了中国进步闸门，传播了民主共和理念，极大推动了中华民族思想解放，以巨大的震撼力和影响力推动了中国社会变革。</a:t>
            </a:r>
          </a:p>
          <a:p>
            <a:pPr algn="r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bg1"/>
                </a:solidFill>
                <a:latin typeface="+mn-ea"/>
                <a:hlinkClick r:id="rId2" action="ppaction://hlinkfile"/>
              </a:rPr>
              <a:t>——</a:t>
            </a:r>
            <a:r>
              <a:rPr lang="zh-CN" altLang="en-US" sz="3200" dirty="0" smtClean="0">
                <a:solidFill>
                  <a:schemeClr val="bg1"/>
                </a:solidFill>
                <a:latin typeface="+mn-ea"/>
                <a:hlinkClick r:id="rId2" action="ppaction://hlinkfile"/>
              </a:rPr>
              <a:t>习近平</a:t>
            </a:r>
            <a:r>
              <a:rPr lang="en-US" altLang="zh-CN" sz="3200" dirty="0" smtClean="0">
                <a:solidFill>
                  <a:schemeClr val="bg1"/>
                </a:solidFill>
                <a:latin typeface="+mn-ea"/>
                <a:hlinkClick r:id="rId2" action="ppaction://hlinkfile"/>
              </a:rPr>
              <a:t>《</a:t>
            </a:r>
            <a:r>
              <a:rPr lang="zh-CN" altLang="en-US" sz="3200" dirty="0" smtClean="0">
                <a:solidFill>
                  <a:schemeClr val="bg1"/>
                </a:solidFill>
                <a:latin typeface="+mn-ea"/>
                <a:hlinkClick r:id="rId2" action="ppaction://hlinkfile"/>
              </a:rPr>
              <a:t>在纪念孙中山先生诞辰</a:t>
            </a:r>
            <a:r>
              <a:rPr lang="en-US" altLang="zh-CN" sz="3200" dirty="0" smtClean="0">
                <a:solidFill>
                  <a:schemeClr val="bg1"/>
                </a:solidFill>
                <a:latin typeface="+mn-ea"/>
                <a:hlinkClick r:id="rId2" action="ppaction://hlinkfile"/>
              </a:rPr>
              <a:t>150</a:t>
            </a:r>
            <a:r>
              <a:rPr lang="zh-CN" altLang="en-US" sz="3200" dirty="0" smtClean="0">
                <a:solidFill>
                  <a:schemeClr val="bg1"/>
                </a:solidFill>
                <a:latin typeface="+mn-ea"/>
                <a:hlinkClick r:id="rId2" action="ppaction://hlinkfile"/>
              </a:rPr>
              <a:t>周年大会上的讲话</a:t>
            </a:r>
            <a:r>
              <a:rPr lang="en-US" altLang="zh-CN" sz="3200" dirty="0" smtClean="0">
                <a:solidFill>
                  <a:schemeClr val="bg1"/>
                </a:solidFill>
                <a:latin typeface="+mn-ea"/>
                <a:hlinkClick r:id="rId2" action="ppaction://hlinkfile"/>
              </a:rPr>
              <a:t>》</a:t>
            </a:r>
            <a:endParaRPr lang="zh-CN" altLang="en-US" sz="3200" dirty="0" smtClean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648</TotalTime>
  <Words>535</Words>
  <Application>WPS 演示</Application>
  <PresentationFormat>自定义</PresentationFormat>
  <Paragraphs>26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zhangxiaomin</dc:creator>
  <cp:lastModifiedBy>yu</cp:lastModifiedBy>
  <cp:revision>51</cp:revision>
  <dcterms:created xsi:type="dcterms:W3CDTF">2017-06-05T01:52:00Z</dcterms:created>
  <dcterms:modified xsi:type="dcterms:W3CDTF">2017-08-18T07:45:14Z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2052-10.1.0.6489</vt:lpwstr>
  </property>
</Properties>
</file>