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  <p:sldMasterId id="2147483672" r:id="rId4"/>
    <p:sldMasterId id="2147483685" r:id="rId5"/>
    <p:sldMasterId id="2147483697" r:id="rId6"/>
    <p:sldMasterId id="2147483709" r:id="rId7"/>
    <p:sldMasterId id="2147483722" r:id="rId8"/>
  </p:sldMasterIdLst>
  <p:notesMasterIdLst>
    <p:notesMasterId r:id="rId29"/>
  </p:notesMasterIdLst>
  <p:sldIdLst>
    <p:sldId id="257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305" r:id="rId19"/>
    <p:sldId id="306" r:id="rId20"/>
    <p:sldId id="307" r:id="rId21"/>
    <p:sldId id="308" r:id="rId22"/>
    <p:sldId id="309" r:id="rId23"/>
    <p:sldId id="310" r:id="rId24"/>
    <p:sldId id="311" r:id="rId25"/>
    <p:sldId id="312" r:id="rId26"/>
    <p:sldId id="313" r:id="rId27"/>
    <p:sldId id="314" r:id="rId28"/>
    <p:sldId id="316" r:id="rId30"/>
    <p:sldId id="315" r:id="rId31"/>
    <p:sldId id="265" r:id="rId3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2" d="100"/>
          <a:sy n="82" d="100"/>
        </p:scale>
        <p:origin x="-14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3.xml"/><Relationship Id="rId31" Type="http://schemas.openxmlformats.org/officeDocument/2006/relationships/slide" Target="slides/slide22.xml"/><Relationship Id="rId30" Type="http://schemas.openxmlformats.org/officeDocument/2006/relationships/slide" Target="slides/slide21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3794" name="文本占位符 2"/>
          <p:cNvSpPr>
            <a:spLocks noGrp="1"/>
          </p:cNvSpPr>
          <p:nvPr>
            <p:ph type="body"/>
          </p:nvPr>
        </p:nvSpPr>
        <p:spPr/>
        <p:txBody>
          <a:bodyPr anchor="ctr"/>
          <a:lstStyle/>
          <a:p>
            <a:pPr lvl="0" indent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91551" y="365125"/>
            <a:ext cx="2762251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65125"/>
            <a:ext cx="812662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1" i="0" strike="noStrike" kern="1200" cap="none" spc="0" normalizeH="0" baseline="0" noProof="0">
              <a:latin typeface="Times New Roman" panose="02020603050405020304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1" i="0" strike="noStrike" kern="1200" cap="none" spc="0" normalizeH="0" baseline="0" noProof="0">
              <a:latin typeface="Times New Roman" panose="02020603050405020304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 fontAlgn="base"/>
            <a:fld id="{9A0DB2DC-4C9A-4742-B13C-FB6460FD3503}" type="slidenum">
              <a:rPr lang="zh-CN" altLang="en-US" sz="900" strike="noStrike" noProof="1" dirty="0">
                <a:solidFill>
                  <a:srgbClr val="919293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>
              <a:solidFill>
                <a:srgbClr val="919293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91551" y="365125"/>
            <a:ext cx="2762251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65125"/>
            <a:ext cx="812662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1" i="0" strike="noStrike" kern="1200" cap="none" spc="0" normalizeH="0" baseline="0" noProof="0">
              <a:latin typeface="Times New Roman" panose="02020603050405020304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1" i="0" strike="noStrike" kern="1200" cap="none" spc="0" normalizeH="0" baseline="0" noProof="0">
              <a:latin typeface="Times New Roman" panose="02020603050405020304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 fontAlgn="base"/>
            <a:fld id="{9A0DB2DC-4C9A-4742-B13C-FB6460FD3503}" type="slidenum">
              <a:rPr lang="zh-CN" altLang="en-US" sz="900" strike="noStrike" noProof="1" dirty="0">
                <a:solidFill>
                  <a:srgbClr val="919293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>
              <a:solidFill>
                <a:srgbClr val="919293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91551" y="365125"/>
            <a:ext cx="2762251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65125"/>
            <a:ext cx="812662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91551" y="365125"/>
            <a:ext cx="2762251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65125"/>
            <a:ext cx="812662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91551" y="365125"/>
            <a:ext cx="2762251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65125"/>
            <a:ext cx="812662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1" i="0" strike="noStrike" kern="1200" cap="none" spc="0" normalizeH="0" baseline="0" noProof="0">
              <a:latin typeface="Times New Roman" panose="02020603050405020304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1" i="0" strike="noStrike" kern="1200" cap="none" spc="0" normalizeH="0" baseline="0" noProof="0">
              <a:latin typeface="Times New Roman" panose="02020603050405020304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 fontAlgn="base"/>
            <a:fld id="{9A0DB2DC-4C9A-4742-B13C-FB6460FD3503}" type="slidenum">
              <a:rPr lang="zh-CN" altLang="en-US" sz="900" strike="noStrike" noProof="1" dirty="0">
                <a:solidFill>
                  <a:srgbClr val="919293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>
              <a:solidFill>
                <a:srgbClr val="919293"/>
              </a:solidFill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591551" y="365125"/>
            <a:ext cx="2762251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65125"/>
            <a:ext cx="812662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400" y="609600"/>
            <a:ext cx="10363200" cy="54864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1" i="0" strike="noStrike" kern="1200" cap="none" spc="0" normalizeH="0" baseline="0" noProof="0">
              <a:latin typeface="Times New Roman" panose="02020603050405020304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1" i="0" strike="noStrike" kern="1200" cap="none" spc="0" normalizeH="0" baseline="0" noProof="0">
              <a:latin typeface="Times New Roman" panose="02020603050405020304" pitchFamily="2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 fontAlgn="base"/>
            <a:fld id="{9A0DB2DC-4C9A-4742-B13C-FB6460FD3503}" type="slidenum">
              <a:rPr lang="zh-CN" altLang="en-US" sz="900" strike="noStrike" noProof="1" dirty="0">
                <a:solidFill>
                  <a:srgbClr val="919293"/>
                </a:solidFill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>
              <a:solidFill>
                <a:srgbClr val="919293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4" Type="http://schemas.openxmlformats.org/officeDocument/2006/relationships/theme" Target="../theme/theme2.xml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3" Type="http://schemas.openxmlformats.org/officeDocument/2006/relationships/theme" Target="../theme/theme4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3" Type="http://schemas.openxmlformats.org/officeDocument/2006/relationships/theme" Target="../theme/theme5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5.xml"/><Relationship Id="rId8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2.xml"/><Relationship Id="rId5" Type="http://schemas.openxmlformats.org/officeDocument/2006/relationships/slideLayout" Target="../slideLayouts/slideLayout61.xml"/><Relationship Id="rId4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8.xml"/><Relationship Id="rId14" Type="http://schemas.openxmlformats.org/officeDocument/2006/relationships/theme" Target="../theme/theme6.xml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66.xml"/><Relationship Id="rId1" Type="http://schemas.openxmlformats.org/officeDocument/2006/relationships/slideLayout" Target="../slideLayouts/slideLayout57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4" Type="http://schemas.openxmlformats.org/officeDocument/2006/relationships/theme" Target="../theme/theme7.xml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5" descr="bamboo"/>
          <p:cNvPicPr>
            <a:picLocks noChangeAspect="1"/>
          </p:cNvPicPr>
          <p:nvPr/>
        </p:nvPicPr>
        <p:blipFill>
          <a:blip r:embed="rId13"/>
          <a:srcRect r="45976"/>
          <a:stretch>
            <a:fillRect/>
          </a:stretch>
        </p:blipFill>
        <p:spPr>
          <a:xfrm>
            <a:off x="9804400" y="0"/>
            <a:ext cx="2387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304800" y="990600"/>
            <a:ext cx="9956800" cy="7620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 lvl="0" indent="0"/>
            <a:r>
              <a:rPr lang="zh-CN" altLang="en-US"/>
              <a:t>第七课  春秋五霸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025" descr="bamboo"/>
          <p:cNvPicPr>
            <a:picLocks noChangeAspect="1"/>
          </p:cNvPicPr>
          <p:nvPr/>
        </p:nvPicPr>
        <p:blipFill>
          <a:blip r:embed="rId13"/>
          <a:srcRect r="45976"/>
          <a:stretch>
            <a:fillRect/>
          </a:stretch>
        </p:blipFill>
        <p:spPr>
          <a:xfrm>
            <a:off x="9804400" y="0"/>
            <a:ext cx="2387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标题 1026"/>
          <p:cNvSpPr>
            <a:spLocks noGrp="1"/>
          </p:cNvSpPr>
          <p:nvPr>
            <p:ph type="title"/>
          </p:nvPr>
        </p:nvSpPr>
        <p:spPr>
          <a:xfrm>
            <a:off x="304800" y="990600"/>
            <a:ext cx="9956800" cy="7620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 lvl="0" indent="0"/>
            <a:r>
              <a:rPr lang="zh-CN" altLang="en-US"/>
              <a:t>第七课  春秋五霸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025" descr="bamboo"/>
          <p:cNvPicPr>
            <a:picLocks noChangeAspect="1"/>
          </p:cNvPicPr>
          <p:nvPr/>
        </p:nvPicPr>
        <p:blipFill>
          <a:blip r:embed="rId12"/>
          <a:srcRect r="45976"/>
          <a:stretch>
            <a:fillRect/>
          </a:stretch>
        </p:blipFill>
        <p:spPr>
          <a:xfrm>
            <a:off x="9804400" y="0"/>
            <a:ext cx="2387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标题 1026"/>
          <p:cNvSpPr>
            <a:spLocks noGrp="1"/>
          </p:cNvSpPr>
          <p:nvPr>
            <p:ph type="title"/>
          </p:nvPr>
        </p:nvSpPr>
        <p:spPr>
          <a:xfrm>
            <a:off x="304800" y="990600"/>
            <a:ext cx="9956800" cy="7620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 lvl="0" indent="0"/>
            <a:r>
              <a:rPr lang="zh-CN" altLang="en-US"/>
              <a:t>第七课  春秋五霸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025" descr="bamboo"/>
          <p:cNvPicPr>
            <a:picLocks noChangeAspect="1"/>
          </p:cNvPicPr>
          <p:nvPr/>
        </p:nvPicPr>
        <p:blipFill>
          <a:blip r:embed="rId12"/>
          <a:srcRect r="45976"/>
          <a:stretch>
            <a:fillRect/>
          </a:stretch>
        </p:blipFill>
        <p:spPr>
          <a:xfrm>
            <a:off x="9804400" y="0"/>
            <a:ext cx="2387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1026"/>
          <p:cNvSpPr>
            <a:spLocks noGrp="1"/>
          </p:cNvSpPr>
          <p:nvPr>
            <p:ph type="title"/>
          </p:nvPr>
        </p:nvSpPr>
        <p:spPr>
          <a:xfrm>
            <a:off x="304800" y="990600"/>
            <a:ext cx="9956800" cy="7620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 lvl="0" indent="0"/>
            <a:r>
              <a:rPr lang="zh-CN" altLang="en-US"/>
              <a:t>第七课  春秋五霸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025" descr="bamboo"/>
          <p:cNvPicPr>
            <a:picLocks noChangeAspect="1"/>
          </p:cNvPicPr>
          <p:nvPr/>
        </p:nvPicPr>
        <p:blipFill>
          <a:blip r:embed="rId13"/>
          <a:srcRect r="45976"/>
          <a:stretch>
            <a:fillRect/>
          </a:stretch>
        </p:blipFill>
        <p:spPr>
          <a:xfrm>
            <a:off x="9804400" y="0"/>
            <a:ext cx="2387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标题 1026"/>
          <p:cNvSpPr>
            <a:spLocks noGrp="1"/>
          </p:cNvSpPr>
          <p:nvPr>
            <p:ph type="title"/>
          </p:nvPr>
        </p:nvSpPr>
        <p:spPr>
          <a:xfrm>
            <a:off x="304800" y="990600"/>
            <a:ext cx="9956800" cy="7620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 lvl="0" indent="0"/>
            <a:r>
              <a:rPr lang="zh-CN" altLang="en-US"/>
              <a:t>第七课  春秋五霸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025" descr="bamboo"/>
          <p:cNvPicPr>
            <a:picLocks noChangeAspect="1"/>
          </p:cNvPicPr>
          <p:nvPr/>
        </p:nvPicPr>
        <p:blipFill>
          <a:blip r:embed="rId13"/>
          <a:srcRect r="45976"/>
          <a:stretch>
            <a:fillRect/>
          </a:stretch>
        </p:blipFill>
        <p:spPr>
          <a:xfrm>
            <a:off x="9804400" y="0"/>
            <a:ext cx="2387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标题 1026"/>
          <p:cNvSpPr>
            <a:spLocks noGrp="1"/>
          </p:cNvSpPr>
          <p:nvPr>
            <p:ph type="title"/>
          </p:nvPr>
        </p:nvSpPr>
        <p:spPr>
          <a:xfrm>
            <a:off x="304800" y="990600"/>
            <a:ext cx="9956800" cy="7620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 lvl="0" indent="0"/>
            <a:r>
              <a:rPr lang="zh-CN" altLang="en-US"/>
              <a:t>第七课  春秋五霸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0" i="0" u="none" kern="1200" baseline="0">
          <a:solidFill>
            <a:srgbClr val="FF0000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18.png"/><Relationship Id="rId3" Type="http://schemas.microsoft.com/office/2007/relationships/media" Target="file:///C:\Users\cetc28\Desktop\&#32769;&#23376;&#35838;&#20214;\&#23380;&#23376;&#38382;&#36947;3.avi" TargetMode="External"/><Relationship Id="rId2" Type="http://schemas.openxmlformats.org/officeDocument/2006/relationships/video" Target="file:///C:\Users\cetc28\Desktop\&#32769;&#23376;&#35838;&#20214;\&#23380;&#23376;&#38382;&#36947;3.avi" TargetMode="External"/><Relationship Id="rId1" Type="http://schemas.openxmlformats.org/officeDocument/2006/relationships/image" Target="../media/image17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3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1.wav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0.xml"/><Relationship Id="rId1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7.xml"/><Relationship Id="rId5" Type="http://schemas.openxmlformats.org/officeDocument/2006/relationships/image" Target="../media/image13.png"/><Relationship Id="rId4" Type="http://schemas.microsoft.com/office/2007/relationships/media" Target="file:///C:\Users\mb\Desktop\2017&#24180;%20&#24494;&#35838;&#36164;&#26009;\&#36947;&#24503;&#32463;&#31532;&#19968;&#31456;.wma" TargetMode="External"/><Relationship Id="rId3" Type="http://schemas.openxmlformats.org/officeDocument/2006/relationships/audio" Target="file:///C:\Users\mb\Desktop\2017&#24180;%20&#24494;&#35838;&#36164;&#26009;\&#36947;&#24503;&#32463;&#31532;&#19968;&#31456;.wma" TargetMode="Externa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背景_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8255" y="-37465"/>
            <a:ext cx="12212955" cy="68707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70400" y="2247900"/>
            <a:ext cx="21386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中宋简" panose="02010609000101010101" charset="-122"/>
                <a:ea typeface="经典中宋简" panose="02010609000101010101" charset="-122"/>
              </a:rPr>
              <a:t>  </a:t>
            </a:r>
            <a:r>
              <a:rPr lang="zh-CN" altLang="en-US" sz="440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中宋简" panose="02010609000101010101" charset="-122"/>
                <a:ea typeface="经典中宋简" panose="02010609000101010101" charset="-122"/>
              </a:rPr>
              <a:t>老 子</a:t>
            </a:r>
            <a:endParaRPr lang="zh-CN" altLang="en-US" sz="440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经典中宋简" panose="02010609000101010101" charset="-122"/>
              <a:ea typeface="经典中宋简" panose="0201060900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11345" y="3474720"/>
            <a:ext cx="2694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制作人  孟  博</a:t>
            </a:r>
            <a:endParaRPr lang="zh-CN" altLang="en-US" sz="320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矩形 22530"/>
          <p:cNvSpPr/>
          <p:nvPr/>
        </p:nvSpPr>
        <p:spPr>
          <a:xfrm>
            <a:off x="2332038" y="220663"/>
            <a:ext cx="8208963" cy="7620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 lvl="0" indent="0" algn="l" fontAlgn="base">
              <a:buClr>
                <a:srgbClr val="000000"/>
              </a:buClr>
            </a:pPr>
            <a:r>
              <a:rPr lang="zh-CN" altLang="en-US" sz="44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  <a:cs typeface="+mj-cs"/>
              </a:rPr>
              <a:t>老子的思想政治主张</a:t>
            </a:r>
            <a:endParaRPr lang="zh-CN" altLang="en-US" sz="44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</a:endParaRPr>
          </a:p>
        </p:txBody>
      </p:sp>
      <p:sp>
        <p:nvSpPr>
          <p:cNvPr id="32772" name="矩形 22531"/>
          <p:cNvSpPr/>
          <p:nvPr/>
        </p:nvSpPr>
        <p:spPr>
          <a:xfrm>
            <a:off x="1738313" y="1665923"/>
            <a:ext cx="5364163" cy="70104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 lvl="0" indent="0" fontAlgn="base">
              <a:buClr>
                <a:srgbClr val="000000"/>
              </a:buClr>
            </a:pPr>
            <a:r>
              <a:rPr lang="zh-CN" altLang="en-US" sz="40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黑体" panose="02010609060101010101" pitchFamily="1" charset="-122"/>
                <a:cs typeface="+mn-ea"/>
              </a:rPr>
              <a:t>史料分析二：</a:t>
            </a:r>
            <a:endParaRPr lang="zh-CN" altLang="en-US" sz="40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1" charset="-122"/>
              <a:ea typeface="黑体" panose="02010609060101010101" pitchFamily="1" charset="-122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85950" y="5351463"/>
            <a:ext cx="7659688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zh-CN" altLang="en-US" sz="4000" b="1" strike="noStrike" noProof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  <a:sym typeface="+mn-ea"/>
              </a:rPr>
              <a:t>①世间万物运行有其自然的法则，人们应顺应自然。</a:t>
            </a:r>
            <a:endParaRPr lang="zh-CN" altLang="en-US" sz="4000" b="1" strike="noStrike" noProof="1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6944" y="982344"/>
            <a:ext cx="3011806" cy="1657983"/>
          </a:xfrm>
          <a:prstGeom prst="ellipse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803400" y="2738438"/>
            <a:ext cx="7734300" cy="2306637"/>
            <a:chOff x="340" y="4313"/>
            <a:chExt cx="12180" cy="3632"/>
          </a:xfrm>
        </p:grpSpPr>
        <p:sp>
          <p:nvSpPr>
            <p:cNvPr id="6" name="矩形 22532"/>
            <p:cNvSpPr/>
            <p:nvPr/>
          </p:nvSpPr>
          <p:spPr>
            <a:xfrm>
              <a:off x="340" y="4312"/>
              <a:ext cx="12075" cy="36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b">
              <a:spAutoFit/>
            </a:bodyPr>
            <a:lstStyle/>
            <a:p>
              <a:pPr lvl="0" indent="0" fontAlgn="base">
                <a:buClr>
                  <a:srgbClr val="000000"/>
                </a:buClr>
              </a:pPr>
              <a:r>
                <a:rPr lang="en-US" altLang="x-none" sz="3600" b="1" strike="noStrike" noProof="1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" panose="02010609060101010101" charset="-122"/>
                  <a:ea typeface="楷体" panose="02010609060101010101" charset="-122"/>
                  <a:cs typeface="+mn-ea"/>
                </a:rPr>
                <a:t>    </a:t>
              </a:r>
              <a:r>
                <a:rPr lang="zh-CN" altLang="en-US" sz="3600" b="1" strike="noStrike" noProof="1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" panose="02010609060101010101" charset="-122"/>
                  <a:ea typeface="楷体" panose="02010609060101010101" charset="-122"/>
                  <a:cs typeface="+mn-ea"/>
                </a:rPr>
                <a:t>“人法地，地法天，天法道，道法自然。”</a:t>
              </a:r>
              <a:endParaRPr lang="zh-CN" altLang="en-US" sz="3600" b="1" strike="noStrike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endParaRPr>
            </a:p>
            <a:p>
              <a:pPr lvl="0" indent="0" fontAlgn="base">
                <a:buClr>
                  <a:srgbClr val="000000"/>
                </a:buClr>
              </a:pPr>
              <a:endParaRPr lang="zh-CN" altLang="en-US" sz="3600" b="1" strike="noStrike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endParaRPr>
            </a:p>
            <a:p>
              <a:pPr lvl="0" indent="0" fontAlgn="base">
                <a:buClr>
                  <a:srgbClr val="000000"/>
                </a:buClr>
              </a:pPr>
              <a:r>
                <a:rPr lang="en-US" altLang="zh-CN" sz="3600" b="1" strike="noStrike" noProof="1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" panose="02010609060101010101" charset="-122"/>
                  <a:ea typeface="楷体" panose="02010609060101010101" charset="-122"/>
                  <a:cs typeface="+mn-ea"/>
                </a:rPr>
                <a:t>    ——</a:t>
              </a:r>
              <a:r>
                <a:rPr lang="zh-CN" altLang="en-US" sz="3600" b="1" strike="noStrike" noProof="1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" panose="02010609060101010101" charset="-122"/>
                  <a:ea typeface="楷体" panose="02010609060101010101" charset="-122"/>
                  <a:cs typeface="+mn-ea"/>
                </a:rPr>
                <a:t>《道德经·道经第二十五章》</a:t>
              </a:r>
              <a:endParaRPr lang="zh-CN" altLang="en-US" sz="3600" b="1" strike="noStrike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endParaRPr>
            </a:p>
          </p:txBody>
        </p:sp>
        <p:sp>
          <p:nvSpPr>
            <p:cNvPr id="7" name="文本框 1"/>
            <p:cNvSpPr txBox="1"/>
            <p:nvPr/>
          </p:nvSpPr>
          <p:spPr>
            <a:xfrm>
              <a:off x="410" y="4312"/>
              <a:ext cx="12110" cy="3537"/>
            </a:xfrm>
            <a:prstGeom prst="rect">
              <a:avLst/>
            </a:prstGeom>
            <a:noFill/>
            <a:ln w="63500" cap="flat" cmpd="thickThin">
              <a:solidFill>
                <a:srgbClr val="006F00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wrap="square" anchor="t">
              <a:spAutoFit/>
            </a:bodyPr>
            <a:lstStyle/>
            <a:p>
              <a:pPr lvl="0" indent="0"/>
              <a:endParaRPr lang="zh-CN" altLang="en-US"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 lvl="0" indent="0"/>
              <a:endParaRPr lang="zh-CN" altLang="en-US"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 lvl="0" indent="0"/>
              <a:endParaRPr lang="zh-CN" altLang="en-US"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 lvl="0" indent="0"/>
              <a:endParaRPr lang="zh-CN" altLang="en-US"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 lvl="0" indent="0"/>
              <a:endParaRPr lang="zh-CN" altLang="en-US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27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1" grpId="1"/>
      <p:bldP spid="32771" grpId="2"/>
      <p:bldP spid="32771" grpId="3"/>
      <p:bldP spid="32771" grpId="4"/>
      <p:bldP spid="32771" grpId="5"/>
      <p:bldP spid="32771" grpId="6"/>
      <p:bldP spid="32771" grpId="7"/>
      <p:bldP spid="32771" grpId="8"/>
      <p:bldP spid="32771" grpId="9"/>
      <p:bldP spid="32771" grpId="10"/>
      <p:bldP spid="32771" grpId="11"/>
      <p:bldP spid="32771" grpId="12"/>
      <p:bldP spid="32771" grpId="13"/>
      <p:bldP spid="32771" grpId="14"/>
      <p:bldP spid="32771" grpId="15"/>
      <p:bldP spid="3277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矩形 22530"/>
          <p:cNvSpPr/>
          <p:nvPr/>
        </p:nvSpPr>
        <p:spPr>
          <a:xfrm>
            <a:off x="2852738" y="247650"/>
            <a:ext cx="8208963" cy="7620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 lvl="0" indent="0" algn="l" fontAlgn="base">
              <a:buClr>
                <a:srgbClr val="000000"/>
              </a:buClr>
            </a:pPr>
            <a:r>
              <a:rPr lang="zh-CN" altLang="en-US" sz="44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  <a:cs typeface="+mj-cs"/>
              </a:rPr>
              <a:t>老子的思想政治主张</a:t>
            </a:r>
            <a:endParaRPr lang="zh-CN" altLang="en-US" sz="44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</a:endParaRPr>
          </a:p>
        </p:txBody>
      </p:sp>
      <p:sp>
        <p:nvSpPr>
          <p:cNvPr id="32772" name="矩形 22531"/>
          <p:cNvSpPr/>
          <p:nvPr/>
        </p:nvSpPr>
        <p:spPr>
          <a:xfrm>
            <a:off x="1724025" y="988061"/>
            <a:ext cx="5364163" cy="70104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 lvl="0" indent="0" fontAlgn="base">
              <a:buClr>
                <a:srgbClr val="000000"/>
              </a:buClr>
            </a:pPr>
            <a:r>
              <a:rPr lang="zh-CN" altLang="en-US" sz="40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黑体" panose="02010609060101010101" pitchFamily="1" charset="-122"/>
                <a:cs typeface="+mn-ea"/>
              </a:rPr>
              <a:t>史料分析三：</a:t>
            </a:r>
            <a:endParaRPr lang="zh-CN" altLang="en-US" sz="40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1" charset="-122"/>
              <a:ea typeface="黑体" panose="02010609060101010101" pitchFamily="1" charset="-122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85950" y="5351463"/>
            <a:ext cx="7305675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zh-CN" altLang="en-US" sz="4000" b="1" strike="noStrike" noProof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  <a:sym typeface="+mn-ea"/>
              </a:rPr>
              <a:t>②一切事物都有对立面</a:t>
            </a:r>
            <a:r>
              <a:rPr lang="en-US" altLang="zh-CN" sz="4000" b="1" strike="noStrike" noProof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  <a:sym typeface="+mn-ea"/>
              </a:rPr>
              <a:t>,</a:t>
            </a:r>
            <a:r>
              <a:rPr lang="zh-CN" altLang="en-US" sz="4000" b="1" strike="noStrike" noProof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  <a:sym typeface="+mn-ea"/>
              </a:rPr>
              <a:t>对立的双方能够相互转化</a:t>
            </a:r>
            <a:endParaRPr lang="zh-CN" altLang="en-US" sz="4000" b="1" strike="noStrike" noProof="1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  <a:sym typeface="+mn-ea"/>
            </a:endParaRPr>
          </a:p>
          <a:p>
            <a:pPr fontAlgn="base"/>
            <a:endParaRPr lang="zh-CN" altLang="en-US" sz="4000" b="1" strike="noStrike" noProof="1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  <a:sym typeface="+mn-ea"/>
            </a:endParaRPr>
          </a:p>
        </p:txBody>
      </p:sp>
      <p:sp>
        <p:nvSpPr>
          <p:cNvPr id="32773" name="矩形 22532"/>
          <p:cNvSpPr/>
          <p:nvPr/>
        </p:nvSpPr>
        <p:spPr>
          <a:xfrm>
            <a:off x="1662113" y="1753870"/>
            <a:ext cx="7667625" cy="3383280"/>
          </a:xfrm>
          <a:prstGeom prst="rect">
            <a:avLst/>
          </a:prstGeom>
          <a:noFill/>
          <a:ln w="28575" cmpd="thickThin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anchor="b">
            <a:spAutoFit/>
          </a:bodyPr>
          <a:lstStyle/>
          <a:p>
            <a:pPr lvl="0" indent="0" fontAlgn="base">
              <a:buClr>
                <a:srgbClr val="000000"/>
              </a:buClr>
            </a:pPr>
            <a:r>
              <a:rPr lang="en-US" altLang="x-none" sz="3600" b="1" strike="noStrike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    “</a:t>
            </a:r>
            <a:r>
              <a:rPr lang="zh-CN" altLang="en-US" sz="3600" b="1" strike="noStrike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天下皆知美之为美，斯恶矣；皆知善之为善，斯不善矣。故有无相生，难易相成，长短相形，高下相倾，音声相和，前后相随……</a:t>
            </a:r>
            <a:r>
              <a:rPr lang="en-US" altLang="zh-CN" sz="3600" b="1" strike="noStrike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”</a:t>
            </a:r>
            <a:endParaRPr lang="en-US" altLang="zh-CN" sz="3600" b="1" strike="noStrike" noProof="1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lvl="0" indent="0" fontAlgn="base">
              <a:buClr>
                <a:srgbClr val="000000"/>
              </a:buClr>
            </a:pPr>
            <a:endParaRPr lang="zh-CN" altLang="en-US" sz="3600" b="1" strike="noStrike" noProof="1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lvl="0" indent="0" fontAlgn="base">
              <a:buClr>
                <a:srgbClr val="000000"/>
              </a:buClr>
            </a:pPr>
            <a:r>
              <a:rPr lang="en-US" altLang="zh-CN" sz="3600" b="1" strike="noStrike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      ——</a:t>
            </a:r>
            <a:r>
              <a:rPr lang="zh-CN" altLang="en-US" sz="3600" b="1" strike="noStrike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《道德经·道经第二章》</a:t>
            </a:r>
            <a:endParaRPr lang="zh-CN" altLang="en-US" sz="3600" b="1" strike="noStrike" noProof="1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277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矩形 22530"/>
          <p:cNvSpPr/>
          <p:nvPr/>
        </p:nvSpPr>
        <p:spPr>
          <a:xfrm>
            <a:off x="2822575" y="220663"/>
            <a:ext cx="8208963" cy="7620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 lvl="0" indent="0" algn="l" fontAlgn="base">
              <a:buClr>
                <a:srgbClr val="000000"/>
              </a:buClr>
            </a:pPr>
            <a:r>
              <a:rPr lang="zh-CN" altLang="en-US" sz="44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  <a:cs typeface="+mj-cs"/>
              </a:rPr>
              <a:t>老子的思想政治主张</a:t>
            </a:r>
            <a:endParaRPr lang="zh-CN" altLang="en-US" sz="4400" b="1" strike="noStrike" noProof="1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>
                  <a:srgbClr val="C0C0C0"/>
                </a:outerShdw>
              </a:effectLst>
              <a:latin typeface="华文彩云" panose="02010800040101010101" pitchFamily="2" charset="-122"/>
              <a:ea typeface="华文彩云" panose="02010800040101010101" pitchFamily="2" charset="-122"/>
              <a:cs typeface="+mj-cs"/>
            </a:endParaRPr>
          </a:p>
        </p:txBody>
      </p:sp>
      <p:sp>
        <p:nvSpPr>
          <p:cNvPr id="32772" name="矩形 22531"/>
          <p:cNvSpPr/>
          <p:nvPr/>
        </p:nvSpPr>
        <p:spPr>
          <a:xfrm>
            <a:off x="1724025" y="988061"/>
            <a:ext cx="5364163" cy="70104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 lvl="0" indent="0" fontAlgn="base">
              <a:buClr>
                <a:srgbClr val="000000"/>
              </a:buClr>
            </a:pPr>
            <a:r>
              <a:rPr lang="zh-CN" altLang="en-US" sz="40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黑体" panose="02010609060101010101" pitchFamily="1" charset="-122"/>
                <a:cs typeface="+mn-ea"/>
              </a:rPr>
              <a:t>史料分析四：</a:t>
            </a:r>
            <a:endParaRPr lang="zh-CN" altLang="en-US" sz="40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1" charset="-122"/>
              <a:ea typeface="黑体" panose="02010609060101010101" pitchFamily="1" charset="-122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8013" y="5275263"/>
            <a:ext cx="7661275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zh-CN" altLang="en-US" sz="4000" b="1" strike="noStrike" noProof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  <a:sym typeface="+mn-ea"/>
              </a:rPr>
              <a:t>③善从正反两方面思考问题</a:t>
            </a:r>
            <a:endParaRPr lang="zh-CN" altLang="en-US" sz="4000" b="1" strike="noStrike" noProof="1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  <a:sym typeface="+mn-ea"/>
            </a:endParaRPr>
          </a:p>
          <a:p>
            <a:pPr fontAlgn="base"/>
            <a:endParaRPr lang="zh-CN" altLang="en-US" sz="4000" b="1" strike="noStrike" noProof="1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56093" y="2014538"/>
            <a:ext cx="7667625" cy="2306637"/>
            <a:chOff x="558" y="3173"/>
            <a:chExt cx="12074" cy="3632"/>
          </a:xfrm>
        </p:grpSpPr>
        <p:sp>
          <p:nvSpPr>
            <p:cNvPr id="5" name="矩形 22532"/>
            <p:cNvSpPr/>
            <p:nvPr/>
          </p:nvSpPr>
          <p:spPr>
            <a:xfrm>
              <a:off x="557" y="3172"/>
              <a:ext cx="12075" cy="36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b">
              <a:spAutoFit/>
            </a:bodyPr>
            <a:lstStyle/>
            <a:p>
              <a:pPr lvl="0" indent="0" fontAlgn="base">
                <a:buClr>
                  <a:srgbClr val="000000"/>
                </a:buClr>
              </a:pPr>
              <a:r>
                <a:rPr lang="en-US" altLang="x-none" sz="3600" b="1" strike="noStrike" noProof="1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" panose="02010609060101010101" charset="-122"/>
                  <a:ea typeface="楷体" panose="02010609060101010101" charset="-122"/>
                  <a:cs typeface="+mn-ea"/>
                </a:rPr>
                <a:t>    “</a:t>
              </a:r>
              <a:r>
                <a:rPr lang="zh-CN" altLang="en-US" sz="3600" b="1" strike="noStrike" noProof="1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" panose="02010609060101010101" charset="-122"/>
                  <a:ea typeface="楷体" panose="02010609060101010101" charset="-122"/>
                  <a:cs typeface="+mn-ea"/>
                </a:rPr>
                <a:t>祸兮，福之所倚；福兮，祸之所伏。孰知其极？其无正也。</a:t>
              </a:r>
              <a:r>
                <a:rPr lang="en-US" altLang="zh-CN" sz="3600" b="1" strike="noStrike" noProof="1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" panose="02010609060101010101" charset="-122"/>
                  <a:ea typeface="楷体" panose="02010609060101010101" charset="-122"/>
                  <a:cs typeface="+mn-ea"/>
                </a:rPr>
                <a:t>”</a:t>
              </a:r>
              <a:endParaRPr lang="en-US" altLang="zh-CN" sz="3600" b="1" strike="noStrike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endParaRPr>
            </a:p>
            <a:p>
              <a:pPr lvl="0" indent="0" fontAlgn="base">
                <a:buClr>
                  <a:srgbClr val="000000"/>
                </a:buClr>
              </a:pPr>
              <a:endParaRPr lang="zh-CN" altLang="en-US" sz="3600" b="1" strike="noStrike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endParaRPr>
            </a:p>
            <a:p>
              <a:pPr lvl="0" indent="0" fontAlgn="base">
                <a:buClr>
                  <a:srgbClr val="000000"/>
                </a:buClr>
              </a:pPr>
              <a:r>
                <a:rPr lang="en-US" altLang="zh-CN" sz="3600" b="1" strike="noStrike" noProof="1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" panose="02010609060101010101" charset="-122"/>
                  <a:ea typeface="楷体" panose="02010609060101010101" charset="-122"/>
                  <a:cs typeface="+mn-ea"/>
                </a:rPr>
                <a:t>  ——</a:t>
              </a:r>
              <a:r>
                <a:rPr lang="zh-CN" altLang="en-US" sz="3600" b="1" strike="noStrike" noProof="1">
                  <a:solidFill>
                    <a:srgbClr val="C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" panose="02010609060101010101" charset="-122"/>
                  <a:ea typeface="楷体" panose="02010609060101010101" charset="-122"/>
                  <a:cs typeface="+mn-ea"/>
                </a:rPr>
                <a:t>《道德经·德经第五十八章》</a:t>
              </a:r>
              <a:endParaRPr lang="zh-CN" altLang="en-US" sz="3600" b="1" strike="noStrike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endParaRPr>
            </a:p>
          </p:txBody>
        </p:sp>
        <p:sp>
          <p:nvSpPr>
            <p:cNvPr id="6" name="文本框 3"/>
            <p:cNvSpPr txBox="1"/>
            <p:nvPr/>
          </p:nvSpPr>
          <p:spPr>
            <a:xfrm>
              <a:off x="670" y="3172"/>
              <a:ext cx="11710" cy="3537"/>
            </a:xfrm>
            <a:prstGeom prst="rect">
              <a:avLst/>
            </a:prstGeom>
            <a:noFill/>
            <a:ln w="63500" cap="flat" cmpd="thickThin">
              <a:solidFill>
                <a:srgbClr val="006F00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wrap="square" anchor="t">
              <a:spAutoFit/>
            </a:bodyPr>
            <a:lstStyle/>
            <a:p>
              <a:pPr lvl="0" indent="0"/>
              <a:endParaRPr lang="zh-CN" altLang="en-US"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 lvl="0" indent="0"/>
              <a:endParaRPr lang="zh-CN" altLang="en-US"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 lvl="0" indent="0"/>
              <a:endParaRPr lang="zh-CN" altLang="en-US"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 lvl="0" indent="0"/>
              <a:endParaRPr lang="zh-CN" altLang="en-US"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 lvl="0" indent="0"/>
              <a:endParaRPr lang="zh-CN" altLang="en-US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  <p:bldP spid="32772" grpId="1"/>
      <p:bldP spid="32772" grpId="2"/>
      <p:bldP spid="32772" grpId="3"/>
      <p:bldP spid="32772" grpId="4"/>
      <p:bldP spid="32772" grpId="5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矩形 22530"/>
          <p:cNvSpPr/>
          <p:nvPr/>
        </p:nvSpPr>
        <p:spPr>
          <a:xfrm>
            <a:off x="2822575" y="220663"/>
            <a:ext cx="8208963" cy="7620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 lvl="0" indent="0" algn="l" fontAlgn="base">
              <a:buClr>
                <a:srgbClr val="000000"/>
              </a:buClr>
            </a:pPr>
            <a:r>
              <a:rPr lang="zh-CN" altLang="en-US" sz="44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  <a:cs typeface="+mj-cs"/>
              </a:rPr>
              <a:t>老子的思想政治主张</a:t>
            </a:r>
            <a:endParaRPr lang="zh-CN" altLang="en-US" sz="4400" b="1" strike="noStrike" noProof="1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>
                  <a:srgbClr val="C0C0C0"/>
                </a:outerShdw>
              </a:effectLst>
              <a:latin typeface="华文彩云" panose="02010800040101010101" pitchFamily="2" charset="-122"/>
              <a:ea typeface="华文彩云" panose="02010800040101010101" pitchFamily="2" charset="-122"/>
              <a:cs typeface="+mj-cs"/>
            </a:endParaRPr>
          </a:p>
        </p:txBody>
      </p:sp>
      <p:sp>
        <p:nvSpPr>
          <p:cNvPr id="32772" name="矩形 22531"/>
          <p:cNvSpPr/>
          <p:nvPr/>
        </p:nvSpPr>
        <p:spPr>
          <a:xfrm>
            <a:off x="1724025" y="988061"/>
            <a:ext cx="5364163" cy="70104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 lvl="0" indent="0" fontAlgn="base">
              <a:buClr>
                <a:srgbClr val="000000"/>
              </a:buClr>
            </a:pPr>
            <a:r>
              <a:rPr lang="zh-CN" altLang="en-US" sz="40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1" charset="-122"/>
                <a:ea typeface="黑体" panose="02010609060101010101" pitchFamily="1" charset="-122"/>
                <a:cs typeface="+mn-ea"/>
              </a:rPr>
              <a:t>史料分析五：</a:t>
            </a:r>
            <a:endParaRPr lang="zh-CN" altLang="en-US" sz="40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1" charset="-122"/>
              <a:ea typeface="黑体" panose="02010609060101010101" pitchFamily="1" charset="-122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8013" y="5275263"/>
            <a:ext cx="7661275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zh-CN" altLang="en-US" sz="4000" b="1" strike="noStrike" noProof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黑体" panose="02010609060101010101" pitchFamily="1" charset="-122"/>
                <a:sym typeface="+mn-ea"/>
              </a:rPr>
              <a:t>④在政治上主张</a:t>
            </a:r>
            <a:r>
              <a:rPr lang="zh-CN" altLang="en-US" sz="4000" b="1" strike="noStrike" noProof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幼圆" panose="02010509060101010101" pitchFamily="49" charset="-122"/>
                <a:sym typeface="+mn-ea"/>
              </a:rPr>
              <a:t>“无为而治”</a:t>
            </a:r>
            <a:endParaRPr lang="zh-CN" altLang="en-US" sz="4000" b="1" strike="noStrike" noProof="1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幼圆" panose="02010509060101010101" pitchFamily="49" charset="-122"/>
              <a:sym typeface="+mn-ea"/>
            </a:endParaRPr>
          </a:p>
          <a:p>
            <a:pPr fontAlgn="base"/>
            <a:endParaRPr lang="zh-CN" altLang="en-US" sz="4000" b="1" strike="noStrike" noProof="1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  <a:sym typeface="+mn-ea"/>
            </a:endParaRPr>
          </a:p>
        </p:txBody>
      </p:sp>
      <p:sp>
        <p:nvSpPr>
          <p:cNvPr id="4" name="矩形 22532"/>
          <p:cNvSpPr/>
          <p:nvPr/>
        </p:nvSpPr>
        <p:spPr>
          <a:xfrm>
            <a:off x="1795463" y="2051050"/>
            <a:ext cx="7369175" cy="2306638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lstStyle/>
          <a:p>
            <a:pPr lvl="0" indent="0" fontAlgn="base">
              <a:buClr>
                <a:srgbClr val="000000"/>
              </a:buClr>
            </a:pPr>
            <a:r>
              <a:rPr lang="en-US" altLang="x-none" sz="3600" b="1" strike="noStrike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    “</a:t>
            </a:r>
            <a:r>
              <a:rPr lang="zh-CN" altLang="en-US" sz="3600" b="1" strike="noStrike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我无为而民自化，我好静而民自正；我无事而民自富，我无欲而民自朴。</a:t>
            </a:r>
            <a:r>
              <a:rPr lang="en-US" altLang="zh-CN" sz="3600" b="1" strike="noStrike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”</a:t>
            </a:r>
            <a:endParaRPr lang="zh-CN" altLang="en-US" sz="3600" b="1" strike="noStrike" noProof="1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lvl="0" indent="0" fontAlgn="base">
              <a:buClr>
                <a:srgbClr val="000000"/>
              </a:buClr>
            </a:pPr>
            <a:r>
              <a:rPr lang="en-US" altLang="zh-CN" sz="3600" b="1" strike="noStrike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   ——</a:t>
            </a:r>
            <a:r>
              <a:rPr lang="zh-CN" altLang="en-US" sz="3600" b="1" strike="noStrike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《道德经·德经第五十七章》</a:t>
            </a:r>
            <a:endParaRPr lang="zh-CN" altLang="en-US" sz="3600" b="1" strike="noStrike" noProof="1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1724025" y="1895475"/>
            <a:ext cx="7620000" cy="2676525"/>
          </a:xfrm>
          <a:prstGeom prst="rect">
            <a:avLst/>
          </a:prstGeom>
          <a:noFill/>
          <a:ln w="63500" cap="rnd" cmpd="thickThin">
            <a:solidFill>
              <a:srgbClr val="006F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lvl="0" indent="0"/>
            <a:endParaRPr lang="zh-CN" altLang="en-US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indent="0"/>
            <a:endParaRPr lang="zh-CN" altLang="en-US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indent="0"/>
            <a:endParaRPr lang="zh-CN" altLang="en-US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indent="0"/>
            <a:endParaRPr lang="zh-CN" altLang="en-US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indent="0"/>
            <a:endParaRPr lang="zh-CN" altLang="en-US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indent="0"/>
            <a:endParaRPr lang="zh-CN" altLang="en-US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矩形 22530"/>
          <p:cNvSpPr/>
          <p:nvPr/>
        </p:nvSpPr>
        <p:spPr>
          <a:xfrm>
            <a:off x="1668463" y="373698"/>
            <a:ext cx="8208963" cy="70104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 lvl="0" indent="0" algn="l" fontAlgn="base">
              <a:buClr>
                <a:srgbClr val="000000"/>
              </a:buClr>
            </a:pPr>
            <a:r>
              <a:rPr lang="zh-CN" altLang="en-US" sz="40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  <a:cs typeface="+mj-cs"/>
              </a:rPr>
              <a:t>《老子》（《道德经》）之来由</a:t>
            </a:r>
            <a:endParaRPr lang="zh-CN" altLang="en-US" sz="4000" b="1" strike="noStrike" noProof="1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>
                  <a:srgbClr val="C0C0C0"/>
                </a:outerShdw>
              </a:effectLst>
              <a:latin typeface="华文彩云" panose="02010800040101010101" pitchFamily="2" charset="-122"/>
              <a:ea typeface="华文彩云" panose="02010800040101010101" pitchFamily="2" charset="-122"/>
              <a:cs typeface="+mj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98571" y="1536700"/>
            <a:ext cx="3840480" cy="47593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/>
            <a:r>
              <a:rPr lang="zh-CN" sz="40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言者不如知者默，</a:t>
            </a:r>
            <a:endParaRPr lang="zh-CN" sz="40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fontAlgn="base"/>
            <a:r>
              <a:rPr lang="zh-CN" sz="40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此语吾闻于老君。</a:t>
            </a:r>
            <a:endParaRPr lang="zh-CN" sz="40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fontAlgn="base"/>
            <a:r>
              <a:rPr lang="zh-CN" sz="40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若道老君是知者，</a:t>
            </a:r>
            <a:endParaRPr lang="zh-CN" sz="40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fontAlgn="base"/>
            <a:r>
              <a:rPr lang="zh-CN" sz="40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缘何自著五千文。</a:t>
            </a:r>
            <a:endParaRPr lang="zh-CN" sz="40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fontAlgn="base"/>
            <a:endParaRPr lang="en-US" altLang="zh-CN" sz="40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fontAlgn="base"/>
            <a:r>
              <a:rPr lang="en-US" altLang="zh-CN" sz="40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       ——</a:t>
            </a:r>
            <a:r>
              <a:rPr lang="zh-CN" altLang="en-US" sz="40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白居易</a:t>
            </a:r>
            <a:endParaRPr lang="zh-CN" altLang="en-US" sz="40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43738" y="1450975"/>
            <a:ext cx="457200" cy="3956050"/>
          </a:xfrm>
          <a:prstGeom prst="rect">
            <a:avLst/>
          </a:prstGeom>
          <a:noFill/>
          <a:ln w="6667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eaVert" wrap="square" anchor="t">
            <a:spAutoFit/>
          </a:bodyPr>
          <a:lstStyle/>
          <a:p>
            <a:pPr lvl="0" indent="0"/>
            <a:endParaRPr lang="zh-CN" altLang="en-US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2"/>
      <p:bldP spid="5" grpId="3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7409"/>
          <p:cNvSpPr txBox="1"/>
          <p:nvPr/>
        </p:nvSpPr>
        <p:spPr>
          <a:xfrm>
            <a:off x="4129088" y="1465263"/>
            <a:ext cx="5168900" cy="4622800"/>
          </a:xfrm>
          <a:prstGeom prst="rect">
            <a:avLst/>
          </a:prstGeom>
          <a:solidFill>
            <a:schemeClr val="bg1"/>
          </a:solidFill>
          <a:ln w="4762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anchor="t">
            <a:spAutoFit/>
          </a:bodyPr>
          <a:lstStyle/>
          <a:p>
            <a:pPr fontAlgn="base">
              <a:lnSpc>
                <a:spcPct val="11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“</a:t>
            </a:r>
            <a:r>
              <a:rPr lang="zh-CN" altLang="en-US" sz="32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老子修道德，其学以自隐无名为务。居周久之，见周衰矣，乃遂去。至关，关令尹喜曰</a:t>
            </a:r>
            <a:r>
              <a:rPr lang="en-US" altLang="zh-CN" sz="32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“</a:t>
            </a:r>
            <a:r>
              <a:rPr lang="zh-CN" altLang="en-US" sz="32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子将隐矣，强为我著书。</a:t>
            </a:r>
            <a:r>
              <a:rPr lang="en-US" altLang="zh-CN" sz="32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”</a:t>
            </a:r>
            <a:r>
              <a:rPr lang="zh-CN" altLang="en-US" sz="32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于是老子乃著书上下篇，言道德之意五千余言而去，莫知所终。</a:t>
            </a:r>
            <a:endParaRPr lang="zh-CN" altLang="en-US" sz="3200" b="1" strike="noStrike" noProof="1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fontAlgn="base">
              <a:lnSpc>
                <a:spcPct val="11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   </a:t>
            </a:r>
            <a:r>
              <a:rPr lang="en-US" altLang="zh-CN" sz="32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——</a:t>
            </a:r>
            <a:r>
              <a:rPr lang="zh-CN" altLang="en-US" sz="32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《史记·老子列传》</a:t>
            </a:r>
            <a:endParaRPr lang="zh-CN" altLang="en-US" sz="3200" b="1" strike="noStrike" noProof="1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pic>
        <p:nvPicPr>
          <p:cNvPr id="3" name="图片 2" descr="老子骑牛图立轴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7815" y="1301107"/>
            <a:ext cx="2330450" cy="4256412"/>
          </a:xfrm>
          <a:prstGeom prst="ellipse">
            <a:avLst/>
          </a:prstGeom>
        </p:spPr>
      </p:pic>
      <p:sp>
        <p:nvSpPr>
          <p:cNvPr id="32771" name="矩形 22530"/>
          <p:cNvSpPr/>
          <p:nvPr/>
        </p:nvSpPr>
        <p:spPr>
          <a:xfrm>
            <a:off x="1668463" y="373698"/>
            <a:ext cx="8208963" cy="70104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 lvl="0" indent="0" algn="l" fontAlgn="base">
              <a:buClr>
                <a:srgbClr val="000000"/>
              </a:buClr>
            </a:pPr>
            <a:r>
              <a:rPr lang="zh-CN" altLang="en-US" sz="40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  <a:cs typeface="+mj-cs"/>
              </a:rPr>
              <a:t>《老子》（《道德经》）之来由</a:t>
            </a:r>
            <a:endParaRPr lang="zh-CN" altLang="en-US" sz="4000" b="1" strike="noStrike" noProof="1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>
                  <a:srgbClr val="C0C0C0"/>
                </a:outerShdw>
              </a:effectLst>
              <a:latin typeface="华文彩云" panose="02010800040101010101" pitchFamily="2" charset="-122"/>
              <a:ea typeface="华文彩云" panose="02010800040101010101" pitchFamily="2" charset="-122"/>
              <a:cs typeface="+mj-cs"/>
            </a:endParaRPr>
          </a:p>
        </p:txBody>
      </p:sp>
      <p:sp>
        <p:nvSpPr>
          <p:cNvPr id="2" name="文本框 1"/>
          <p:cNvSpPr txBox="1"/>
          <p:nvPr/>
        </p:nvSpPr>
        <p:spPr>
          <a:xfrm rot="16200000">
            <a:off x="4336415" y="2992755"/>
            <a:ext cx="457200" cy="871855"/>
          </a:xfrm>
          <a:prstGeom prst="rect">
            <a:avLst/>
          </a:prstGeom>
          <a:noFill/>
          <a:ln w="66675" cap="flat" cmpd="sng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  <a:effectLst>
            <a:glow rad="127000">
              <a:srgbClr val="FFC000"/>
            </a:glow>
          </a:effectLst>
        </p:spPr>
        <p:txBody>
          <a:bodyPr vert="eaVert" wrap="square" anchor="t">
            <a:spAutoFit/>
          </a:bodyPr>
          <a:lstStyle/>
          <a:p>
            <a:pPr lvl="0" indent="0" fontAlgn="base"/>
            <a:endParaRPr lang="zh-CN" altLang="en-US" strike="noStrike" noProof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7409"/>
          <p:cNvSpPr txBox="1"/>
          <p:nvPr/>
        </p:nvSpPr>
        <p:spPr>
          <a:xfrm>
            <a:off x="2540" y="51435"/>
            <a:ext cx="10160000" cy="515874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lnSpc>
                <a:spcPct val="11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en-US" altLang="zh-CN" sz="32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    </a:t>
            </a:r>
            <a:r>
              <a:rPr lang="zh-CN" altLang="en-US" sz="32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《道德经》的真正结局在旷野沙漠，</a:t>
            </a:r>
            <a:r>
              <a:rPr lang="en-US" altLang="zh-CN" sz="32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……</a:t>
            </a:r>
            <a:r>
              <a:rPr lang="zh-CN" altLang="en-US" sz="32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关尹喜是怎么处理这五千个中国字的，我们不清楚，只知道它们是留下来了。两千年后据联合国教科文组织统计，世界上几千年来被翻译成外文而广泛传播的著作，第一是《圣经》，第二是《老子》。《纽约时报》公布，人类古往今来最有影响力的十大作者，老子排名第一。全世界哲学素养最高的德国，据调查，《老子》几乎每家一册。   </a:t>
            </a:r>
            <a:endParaRPr lang="zh-CN" altLang="en-US" sz="3200" b="1" strike="noStrike" noProof="1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fontAlgn="base">
              <a:lnSpc>
                <a:spcPct val="110000"/>
              </a:lnSpc>
              <a:spcBef>
                <a:spcPct val="50000"/>
              </a:spcBef>
              <a:buClr>
                <a:srgbClr val="000000"/>
              </a:buClr>
            </a:pPr>
            <a:r>
              <a:rPr lang="zh-CN" altLang="en-US" sz="32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                       </a:t>
            </a:r>
            <a:r>
              <a:rPr lang="en-US" altLang="x-none" sz="32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       —</a:t>
            </a:r>
            <a:r>
              <a:rPr lang="zh-CN" altLang="en-US" sz="3200" b="1" strike="noStrike" noProof="1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余秋雨《中国文脉》</a:t>
            </a:r>
            <a:endParaRPr lang="zh-CN" altLang="en-US" sz="3200" b="1" strike="noStrike" noProof="1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867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8328" y="4260850"/>
            <a:ext cx="2916237" cy="2487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7410" grpId="1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4" descr="3747c138f88637e33acafd1ee7deee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40588" y="-41275"/>
            <a:ext cx="2133600" cy="612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408419" y="292734"/>
            <a:ext cx="4302125" cy="8229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fontAlgn="base"/>
            <a:r>
              <a:rPr lang="zh-CN" altLang="en-US" sz="48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pitchFamily="1" charset="-122"/>
                <a:ea typeface="隶书" panose="02010509060101010101" pitchFamily="1" charset="-122"/>
                <a:cs typeface="+mn-ea"/>
                <a:sym typeface="+mn-ea"/>
              </a:rPr>
              <a:t>孔子问礼</a:t>
            </a:r>
            <a:endParaRPr lang="zh-CN" altLang="en-US" sz="48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隶书" panose="02010509060101010101" pitchFamily="1" charset="-122"/>
              <a:ea typeface="隶书" panose="02010509060101010101" pitchFamily="1" charset="-122"/>
              <a:cs typeface="+mn-ea"/>
              <a:sym typeface="+mn-ea"/>
            </a:endParaRPr>
          </a:p>
        </p:txBody>
      </p:sp>
      <p:pic>
        <p:nvPicPr>
          <p:cNvPr id="4" name="孔子问道3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43038" y="1143000"/>
            <a:ext cx="9675812" cy="5902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06713" y="554038"/>
            <a:ext cx="511810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zh-CN" altLang="en-US" sz="4800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  <a:sym typeface="+mn-ea"/>
              </a:rPr>
              <a:t>老庄之学</a:t>
            </a:r>
            <a:endParaRPr lang="zh-CN" altLang="en-US" sz="4800" b="1" strike="noStrike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sym typeface="+mn-ea"/>
            </a:endParaRPr>
          </a:p>
        </p:txBody>
      </p:sp>
      <p:sp>
        <p:nvSpPr>
          <p:cNvPr id="2" name="标题 27649"/>
          <p:cNvSpPr>
            <a:spLocks noGrp="1"/>
          </p:cNvSpPr>
          <p:nvPr/>
        </p:nvSpPr>
        <p:spPr>
          <a:xfrm>
            <a:off x="2644775" y="1734185"/>
            <a:ext cx="6480175" cy="222504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indent="0" algn="l" fontAlgn="base"/>
            <a:r>
              <a:rPr lang="en-US" altLang="zh-CN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j-cs"/>
              </a:rPr>
              <a:t>    </a:t>
            </a:r>
            <a:r>
              <a:rPr lang="zh-CN" altLang="en-US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j-cs"/>
              </a:rPr>
              <a:t>战国时期道家的代表人物是庄子，他发展了老子的思想，继承并弘扬了老子“道法自然”的观点，强调治国要顺应自然和民心，庄子认为人生应追求精神自由，要保持独立的人格。</a:t>
            </a:r>
            <a:endParaRPr lang="zh-CN" altLang="en-US" b="1" strike="noStrike" noProof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760000">
            <a:off x="1610994" y="4064635"/>
            <a:ext cx="1811021" cy="2700655"/>
          </a:xfrm>
          <a:prstGeom prst="ellipse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矩形 25602"/>
          <p:cNvSpPr/>
          <p:nvPr/>
        </p:nvSpPr>
        <p:spPr>
          <a:xfrm>
            <a:off x="3067050" y="1311275"/>
            <a:ext cx="6870700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lstStyle/>
          <a:p>
            <a:pPr lvl="0" indent="0" algn="l" fontAlgn="base">
              <a:buClr>
                <a:srgbClr val="000000"/>
              </a:buClr>
            </a:pPr>
            <a:r>
              <a:rPr lang="zh-CN" altLang="en-US" sz="44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老子</a:t>
            </a:r>
            <a:endParaRPr lang="zh-CN" altLang="en-US" sz="44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5844" name="文本框 25603">
            <a:hlinkClick r:id="" action="ppaction://noaction"/>
          </p:cNvPr>
          <p:cNvSpPr txBox="1"/>
          <p:nvPr/>
        </p:nvSpPr>
        <p:spPr>
          <a:xfrm>
            <a:off x="1848803" y="3835400"/>
            <a:ext cx="670560" cy="1341438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fontAlgn="base"/>
            <a:r>
              <a:rPr lang="zh-CN" altLang="en-US" sz="32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老子</a:t>
            </a:r>
            <a:endParaRPr lang="zh-CN" altLang="en-US" sz="32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1747" name="左大括号 25604"/>
          <p:cNvSpPr/>
          <p:nvPr/>
        </p:nvSpPr>
        <p:spPr>
          <a:xfrm>
            <a:off x="2711450" y="2900363"/>
            <a:ext cx="358775" cy="2879725"/>
          </a:xfrm>
          <a:prstGeom prst="leftBrace">
            <a:avLst>
              <a:gd name="adj1" fmla="val 66181"/>
              <a:gd name="adj2" fmla="val 50000"/>
            </a:avLst>
          </a:prstGeom>
          <a:noFill/>
          <a:ln w="38100" cap="flat" cmpd="sng">
            <a:solidFill>
              <a:schemeClr val="tx2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5846" name="文本框 25605"/>
          <p:cNvSpPr txBox="1"/>
          <p:nvPr/>
        </p:nvSpPr>
        <p:spPr>
          <a:xfrm>
            <a:off x="3000375" y="2611438"/>
            <a:ext cx="705643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/>
            <a:r>
              <a:rPr lang="zh-CN" altLang="en-US" sz="24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道家学派创始人（春秋晚期著名思想家）</a:t>
            </a:r>
            <a:endParaRPr lang="zh-CN" altLang="en-US" sz="24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5847" name="文本框 25606"/>
          <p:cNvSpPr txBox="1"/>
          <p:nvPr/>
        </p:nvSpPr>
        <p:spPr>
          <a:xfrm>
            <a:off x="3071813" y="4716463"/>
            <a:ext cx="182086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/>
            <a:r>
              <a:rPr lang="zh-CN" altLang="en-US" sz="24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政治主张：</a:t>
            </a:r>
            <a:endParaRPr lang="zh-CN" altLang="en-US" sz="24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5848" name="文本框 25607"/>
          <p:cNvSpPr txBox="1"/>
          <p:nvPr/>
        </p:nvSpPr>
        <p:spPr>
          <a:xfrm>
            <a:off x="4683125" y="4716463"/>
            <a:ext cx="3116263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en-US" altLang="zh-CN" sz="24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“</a:t>
            </a:r>
            <a:r>
              <a:rPr lang="zh-CN" altLang="en-US" sz="24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无为而治</a:t>
            </a:r>
            <a:r>
              <a:rPr lang="en-US" altLang="zh-CN" sz="24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”</a:t>
            </a:r>
            <a:endParaRPr lang="en-US" altLang="zh-CN" sz="24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</a:endParaRPr>
          </a:p>
        </p:txBody>
      </p:sp>
      <p:sp>
        <p:nvSpPr>
          <p:cNvPr id="35851" name="文本框 25610"/>
          <p:cNvSpPr txBox="1"/>
          <p:nvPr/>
        </p:nvSpPr>
        <p:spPr>
          <a:xfrm>
            <a:off x="3071813" y="3257550"/>
            <a:ext cx="130492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altLang="en-US" sz="24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朴素的辨证思想：</a:t>
            </a:r>
            <a:endParaRPr lang="zh-CN" altLang="en-US" sz="24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5852" name="左大括号 25611"/>
          <p:cNvSpPr/>
          <p:nvPr/>
        </p:nvSpPr>
        <p:spPr>
          <a:xfrm>
            <a:off x="4105275" y="3257550"/>
            <a:ext cx="215900" cy="1152525"/>
          </a:xfrm>
          <a:prstGeom prst="leftBrace">
            <a:avLst>
              <a:gd name="adj1" fmla="val 44460"/>
              <a:gd name="adj2" fmla="val 50000"/>
            </a:avLst>
          </a:prstGeom>
          <a:noFill/>
          <a:ln w="38100" cap="flat" cmpd="sng">
            <a:solidFill>
              <a:schemeClr val="tx2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 fontAlgn="base"/>
            <a:endParaRPr lang="zh-CN" altLang="en-US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5853" name="文本框 25612"/>
          <p:cNvSpPr txBox="1"/>
          <p:nvPr/>
        </p:nvSpPr>
        <p:spPr>
          <a:xfrm>
            <a:off x="4454525" y="3070225"/>
            <a:ext cx="4149725" cy="822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altLang="en-US" sz="24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  <a:sym typeface="+mn-ea"/>
              </a:rPr>
              <a:t>万物运行有其自然法则</a:t>
            </a:r>
            <a:endParaRPr lang="zh-CN" altLang="en-US" sz="24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fontAlgn="base"/>
            <a:endParaRPr lang="zh-CN" altLang="en-US" sz="24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5854" name="文本框 25613"/>
          <p:cNvSpPr txBox="1"/>
          <p:nvPr/>
        </p:nvSpPr>
        <p:spPr>
          <a:xfrm>
            <a:off x="4321175" y="3559175"/>
            <a:ext cx="44862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altLang="en-US" sz="24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 </a:t>
            </a:r>
            <a:r>
              <a:rPr lang="zh-CN" altLang="en-US" sz="24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  <a:sym typeface="+mn-ea"/>
              </a:rPr>
              <a:t>事物有其对立面，并相互转化</a:t>
            </a:r>
            <a:endParaRPr lang="zh-CN" altLang="en-US" sz="24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5855" name="文本框 25614"/>
          <p:cNvSpPr txBox="1"/>
          <p:nvPr/>
        </p:nvSpPr>
        <p:spPr>
          <a:xfrm>
            <a:off x="3067050" y="5322888"/>
            <a:ext cx="217963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/>
            <a:r>
              <a:rPr lang="zh-CN" altLang="en-US" sz="24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文化成就：</a:t>
            </a:r>
            <a:endParaRPr lang="zh-CN" altLang="en-US" sz="24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5856" name="文本框 25615"/>
          <p:cNvSpPr txBox="1"/>
          <p:nvPr/>
        </p:nvSpPr>
        <p:spPr>
          <a:xfrm>
            <a:off x="4800600" y="5319713"/>
            <a:ext cx="34036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/>
            <a:r>
              <a:rPr lang="zh-CN" altLang="en-US" sz="24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学说集中在</a:t>
            </a:r>
            <a:r>
              <a:rPr lang="en-US" altLang="x-none" sz="2400" b="1" i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《</a:t>
            </a:r>
            <a:r>
              <a:rPr lang="zh-CN" altLang="en-US" sz="2400" b="1" i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道德经</a:t>
            </a:r>
            <a:r>
              <a:rPr lang="en-US" altLang="x-none" sz="2400" b="1" i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》</a:t>
            </a:r>
            <a:endParaRPr lang="en-US" altLang="x-none" sz="2400" b="1" i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5857" name="文本框 25616"/>
          <p:cNvSpPr txBox="1"/>
          <p:nvPr/>
        </p:nvSpPr>
        <p:spPr>
          <a:xfrm>
            <a:off x="4525963" y="4090988"/>
            <a:ext cx="3887788" cy="8229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altLang="en-US" sz="24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  <a:sym typeface="+mn-ea"/>
              </a:rPr>
              <a:t>从正反两面思考问题</a:t>
            </a:r>
            <a:endParaRPr lang="zh-CN" altLang="en-US" sz="24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fontAlgn="base"/>
            <a:endParaRPr lang="en-US" altLang="x-none" sz="24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5858" name="文本框 25617"/>
          <p:cNvSpPr txBox="1"/>
          <p:nvPr/>
        </p:nvSpPr>
        <p:spPr>
          <a:xfrm>
            <a:off x="1844675" y="344488"/>
            <a:ext cx="202184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/>
            <a:r>
              <a:rPr lang="zh-CN" altLang="en-US" b="1" strike="noStrike" noProof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师生共同小结板书</a:t>
            </a:r>
            <a:endParaRPr lang="zh-CN" altLang="en-US" b="1" strike="noStrike" noProof="1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99372" y="191135"/>
            <a:ext cx="4050037" cy="2334880"/>
          </a:xfrm>
          <a:prstGeom prst="snipRound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/>
      <p:bldP spid="35848" grpId="0"/>
      <p:bldP spid="35851" grpId="0"/>
      <p:bldP spid="35852" grpId="0" bldLvl="0" animBg="1"/>
      <p:bldP spid="35853" grpId="0"/>
      <p:bldP spid="35854" grpId="0"/>
      <p:bldP spid="35855" grpId="0"/>
      <p:bldP spid="35856" grpId="0"/>
      <p:bldP spid="358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43225" y="584200"/>
            <a:ext cx="5229225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zh-CN" altLang="en-US" sz="3600" b="1" strike="noStrike" noProof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道家学派创始人</a:t>
            </a:r>
            <a:r>
              <a:rPr lang="en-US" altLang="zh-CN" sz="3600" b="1" strike="noStrike" noProof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——</a:t>
            </a:r>
            <a:r>
              <a:rPr lang="zh-CN" altLang="en-US" sz="3600" b="1" strike="noStrike" noProof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老子</a:t>
            </a:r>
            <a:endParaRPr lang="zh-CN" altLang="en-US" sz="3600" b="1" strike="noStrike" noProof="1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458" name="图片 2"/>
          <p:cNvPicPr>
            <a:picLocks noChangeAspect="1"/>
          </p:cNvPicPr>
          <p:nvPr/>
        </p:nvPicPr>
        <p:blipFill>
          <a:blip r:embed="rId1"/>
          <a:srcRect l="237" t="838" r="-237" b="-838"/>
          <a:stretch>
            <a:fillRect/>
          </a:stretch>
        </p:blipFill>
        <p:spPr>
          <a:xfrm>
            <a:off x="1936750" y="1808160"/>
            <a:ext cx="7242175" cy="4319590"/>
          </a:xfrm>
          <a:prstGeom prst="teardrop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8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/>
          </p:cNvSpPr>
          <p:nvPr>
            <p:ph idx="1"/>
          </p:nvPr>
        </p:nvSpPr>
        <p:spPr>
          <a:xfrm>
            <a:off x="1565275" y="2154238"/>
            <a:ext cx="7523163" cy="6032500"/>
          </a:xfrm>
          <a:noFill/>
          <a:ln>
            <a:noFill/>
          </a:ln>
        </p:spPr>
        <p:txBody>
          <a:bodyPr wrap="square" lIns="91440" tIns="45720" rIns="91440" bIns="45720" anchor="t"/>
          <a:lstStyle/>
          <a:p>
            <a:pPr defTabSz="685800"/>
            <a:r>
              <a:rPr lang="zh-CN" altLang="en-US" sz="3600" b="1" dirty="0">
                <a:solidFill>
                  <a:srgbClr val="000099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知人者智，自知者明。胜人者有力，自胜者强。</a:t>
            </a:r>
            <a:endParaRPr lang="zh-CN" altLang="en-US" sz="3600" b="1" dirty="0">
              <a:solidFill>
                <a:srgbClr val="000099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pPr defTabSz="685800"/>
            <a:r>
              <a:rPr lang="zh-CN" altLang="en-US" sz="3600" b="1" dirty="0">
                <a:solidFill>
                  <a:srgbClr val="000099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为学者日益，为道者日损。</a:t>
            </a:r>
            <a:endParaRPr lang="zh-CN" altLang="en-US" sz="3600" b="1" dirty="0">
              <a:solidFill>
                <a:srgbClr val="000099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pPr defTabSz="685800"/>
            <a:r>
              <a:rPr lang="zh-CN" altLang="en-US" sz="3600" b="1" dirty="0">
                <a:solidFill>
                  <a:srgbClr val="000099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合抱之木，生於毫末；九层之台，起於累土；千里之行，始於足下。</a:t>
            </a:r>
            <a:endParaRPr lang="zh-CN" altLang="en-US" sz="3600" b="1" dirty="0">
              <a:solidFill>
                <a:srgbClr val="000099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pPr defTabSz="685800"/>
            <a:endParaRPr lang="zh-CN" altLang="en-US" sz="3600" b="1" dirty="0">
              <a:solidFill>
                <a:srgbClr val="000099"/>
              </a:solidFill>
              <a:latin typeface="宋体" panose="02010600030101010101" pitchFamily="2" charset="-122"/>
            </a:endParaRPr>
          </a:p>
          <a:p>
            <a:pPr defTabSz="685800"/>
            <a:endParaRPr lang="zh-CN" altLang="en-US" sz="3600" b="1" dirty="0">
              <a:solidFill>
                <a:srgbClr val="000099"/>
              </a:solidFill>
              <a:latin typeface="宋体" panose="02010600030101010101" pitchFamily="2" charset="-122"/>
            </a:endParaRPr>
          </a:p>
          <a:p>
            <a:pPr defTabSz="685800"/>
            <a:endParaRPr lang="zh-CN" altLang="en-US" sz="3600" dirty="0">
              <a:solidFill>
                <a:srgbClr val="000099"/>
              </a:solidFill>
              <a:latin typeface="宋体" panose="02010600030101010101" pitchFamily="2" charset="-122"/>
            </a:endParaRPr>
          </a:p>
          <a:p>
            <a:pPr defTabSz="685800"/>
            <a:endParaRPr lang="en-US" altLang="zh-CN" sz="3600" dirty="0">
              <a:solidFill>
                <a:srgbClr val="000099"/>
              </a:solidFill>
              <a:latin typeface="宋体" panose="02010600030101010101" pitchFamily="2" charset="-122"/>
            </a:endParaRPr>
          </a:p>
        </p:txBody>
      </p:sp>
      <p:sp>
        <p:nvSpPr>
          <p:cNvPr id="11267" name="AutoShape 4"/>
          <p:cNvSpPr>
            <a:spLocks noGrp="1"/>
          </p:cNvSpPr>
          <p:nvPr>
            <p:ph type="title"/>
          </p:nvPr>
        </p:nvSpPr>
        <p:spPr>
          <a:xfrm>
            <a:off x="1866900" y="166688"/>
            <a:ext cx="7597775" cy="1987550"/>
          </a:xfrm>
          <a:prstGeom prst="cloudCallout">
            <a:avLst>
              <a:gd name="adj1" fmla="val 22641"/>
              <a:gd name="adj2" fmla="val 52492"/>
            </a:avLst>
          </a:prstGeom>
          <a:solidFill>
            <a:schemeClr val="bg1">
              <a:alpha val="100000"/>
            </a:schemeClr>
          </a:solidFill>
          <a:ln>
            <a:solidFill>
              <a:schemeClr val="tx1">
                <a:alpha val="100000"/>
              </a:schemeClr>
            </a:solidFill>
          </a:ln>
        </p:spPr>
        <p:txBody>
          <a:bodyPr vert="horz" wrap="square" lIns="91440" tIns="45720" rIns="91440" bIns="45720" anchor="ctr">
            <a:normAutofit fontScale="90000"/>
          </a:bodyPr>
          <a:lstStyle/>
          <a:p>
            <a:pPr defTabSz="685800" fontAlgn="base"/>
            <a:r>
              <a:rPr lang="en-US" altLang="zh-CN" sz="3200" b="1" strike="noStrike" kern="1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cs"/>
              </a:rPr>
              <a:t>    </a:t>
            </a:r>
            <a:r>
              <a:rPr lang="zh-CN" altLang="en-US" sz="3200" b="1" strike="noStrike" kern="1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cs"/>
              </a:rPr>
              <a:t>以下</a:t>
            </a:r>
            <a:r>
              <a:rPr lang="zh-CN" sz="3200" b="1" strike="noStrike" kern="1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cs"/>
              </a:rPr>
              <a:t>老</a:t>
            </a:r>
            <a:r>
              <a:rPr lang="zh-CN" altLang="en-US" sz="3200" b="1" strike="noStrike" kern="1200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+mj-cs"/>
              </a:rPr>
              <a:t>子的代表思想中中，哪些对你的学习有帮助或指导？</a:t>
            </a:r>
            <a:endParaRPr lang="zh-CN" altLang="en-US" sz="3200" b="1" strike="noStrike" kern="120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WordArt 3"/>
          <p:cNvSpPr>
            <a:spLocks noTextEdit="1"/>
          </p:cNvSpPr>
          <p:nvPr/>
        </p:nvSpPr>
        <p:spPr>
          <a:xfrm>
            <a:off x="1981200" y="189230"/>
            <a:ext cx="7071995" cy="777875"/>
          </a:xfrm>
          <a:prstGeom prst="rect">
            <a:avLst/>
          </a:prstGeom>
        </p:spPr>
        <p:txBody>
          <a:bodyPr wrap="none" fromWordArt="1">
            <a:prstTxWarp prst="textChevron">
              <a:avLst/>
            </a:prstTxWarp>
            <a:normAutofit/>
            <a:scene3d>
              <a:camera prst="orthographicFront"/>
              <a:lightRig rig="threePt" dir="t"/>
            </a:scene3d>
          </a:bodyPr>
          <a:lstStyle/>
          <a:p>
            <a:pPr algn="l" fontAlgn="base"/>
            <a:r>
              <a:rPr lang="zh-CN" altLang="en-US" sz="18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当堂诊学</a:t>
            </a:r>
            <a:endParaRPr lang="zh-CN" altLang="en-US" sz="18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1700213" y="1412875"/>
            <a:ext cx="7353300" cy="5184775"/>
          </a:xfrm>
          <a:ln w="28575" cmpd="dbl">
            <a:solidFill>
              <a:schemeClr val="accent1">
                <a:shade val="50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361950" marR="0" lvl="0" indent="-361950" algn="just" defTabSz="6858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60000"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、中国古代思想家的一句名言“道可道，非常道。”这位思想家是 （       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  <a:p>
            <a:pPr marL="361950" marR="0" lvl="0" indent="-361950" algn="just" defTabSz="6858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60000"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   A．</a:t>
            </a:r>
            <a:r>
              <a:rPr lang="zh-CN" altLang="en-US" sz="2400" b="1" strike="noStrike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sym typeface="+mn-ea"/>
              </a:rPr>
              <a:t>孟子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   B．庄子   C．墨子   D．</a:t>
            </a:r>
            <a:r>
              <a:rPr lang="zh-CN" altLang="en-US" sz="2400" b="1" strike="noStrike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sym typeface="+mn-ea"/>
              </a:rPr>
              <a:t>老子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  <a:p>
            <a:pPr marL="361950" marR="0" lvl="0" indent="-361950" algn="just" defTabSz="6858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60000"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  <a:p>
            <a:pPr marL="361950" marR="0" lvl="0" indent="-361950" algn="just" defTabSz="6858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60000"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、“塞翁失马．焉知非福”的故事蕴含了对立事物能够互相转化的道理．这跟我国古代一位思想家的主张不谋而合。这位思想家是（        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  <a:p>
            <a:pPr marL="361950" marR="0" lvl="0" indent="-361950" algn="just" defTabSz="685800" rtl="0" eaLnBrk="1" fontAlgn="auto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60000"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．老子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．墨子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．韩非子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</a:rPr>
              <a:t>．孙膑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1508" name="WordArt 5"/>
          <p:cNvSpPr>
            <a:spLocks noTextEdit="1"/>
          </p:cNvSpPr>
          <p:nvPr/>
        </p:nvSpPr>
        <p:spPr>
          <a:xfrm>
            <a:off x="4522788" y="1670050"/>
            <a:ext cx="863600" cy="7000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zh-CN" altLang="en-US" sz="3600" b="1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9" name="WordArt 6"/>
          <p:cNvSpPr>
            <a:spLocks noTextEdit="1"/>
          </p:cNvSpPr>
          <p:nvPr/>
        </p:nvSpPr>
        <p:spPr>
          <a:xfrm>
            <a:off x="6583363" y="4208463"/>
            <a:ext cx="863600" cy="7000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lang="zh-CN" altLang="en-US" sz="3600" b="1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519d9681tc9466afb79f8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5865" y="5280660"/>
            <a:ext cx="3543300" cy="1238885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Text Box 4"/>
          <p:cNvSpPr txBox="1"/>
          <p:nvPr/>
        </p:nvSpPr>
        <p:spPr>
          <a:xfrm>
            <a:off x="2208213" y="3789363"/>
            <a:ext cx="5400675" cy="518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800" b="1" strike="noStrike" noProof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方式一：以德来教化同学们</a:t>
            </a:r>
            <a:r>
              <a:rPr lang="en-US" altLang="zh-CN" sz="2800" b="1" strike="noStrike" noProof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——</a:t>
            </a:r>
            <a:endParaRPr lang="en-US" altLang="zh-CN" sz="2800" b="1" strike="noStrike" noProof="1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4818" name="WordArt 11"/>
          <p:cNvSpPr>
            <a:spLocks noTextEdit="1"/>
          </p:cNvSpPr>
          <p:nvPr/>
        </p:nvSpPr>
        <p:spPr>
          <a:xfrm>
            <a:off x="1905000" y="596900"/>
            <a:ext cx="7445375" cy="7620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43"/>
              </a:avLst>
            </a:prstTxWarp>
            <a:normAutofit/>
          </a:bodyPr>
          <a:lstStyle/>
          <a:p>
            <a:pPr algn="l"/>
            <a:r>
              <a:rPr lang="zh-CN" altLang="en-US" sz="4000" b="1">
                <a:ln w="9525" cap="flat" cmpd="sng">
                  <a:solidFill>
                    <a:srgbClr val="FF00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实际应用，取法古人，树校风</a:t>
            </a:r>
            <a:endParaRPr lang="zh-CN" altLang="en-US" sz="4000" b="1">
              <a:ln w="9525" cap="flat" cmpd="sng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4819" name="Group 12"/>
          <p:cNvGrpSpPr/>
          <p:nvPr/>
        </p:nvGrpSpPr>
        <p:grpSpPr>
          <a:xfrm>
            <a:off x="1847850" y="1557338"/>
            <a:ext cx="7502525" cy="2087562"/>
            <a:chOff x="1776" y="3312"/>
            <a:chExt cx="3582" cy="413"/>
          </a:xfrm>
        </p:grpSpPr>
        <p:sp>
          <p:nvSpPr>
            <p:cNvPr id="4103" name="AutoShape 7"/>
            <p:cNvSpPr>
              <a:spLocks noChangeArrowheads="1"/>
            </p:cNvSpPr>
            <p:nvPr/>
          </p:nvSpPr>
          <p:spPr bwMode="auto">
            <a:xfrm>
              <a:off x="1776" y="3312"/>
              <a:ext cx="3582" cy="41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9CCFF"/>
                </a:gs>
                <a:gs pos="50000">
                  <a:schemeClr val="bg1"/>
                </a:gs>
                <a:gs pos="100000">
                  <a:srgbClr val="99CCFF"/>
                </a:gs>
              </a:gsLst>
              <a:lin ang="5400000" scaled="1"/>
            </a:gradFill>
            <a:ln w="9525">
              <a:noFill/>
              <a:round/>
            </a:ln>
            <a:effectLst>
              <a:outerShdw dist="35921" dir="2700000" algn="ctr" rotWithShape="0">
                <a:srgbClr val="000099"/>
              </a:outerShdw>
            </a:effectLst>
          </p:spPr>
          <p:txBody>
            <a:bodyPr wrap="none" anchor="ctr"/>
            <a:lstStyle>
              <a:lvl1pPr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zh-CN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Wingdings 3" panose="05040102010807070707" pitchFamily="18" charset="2"/>
                <a:ea typeface="Gulim" panose="020B0600000101010101" pitchFamily="34" charset="-127"/>
                <a:cs typeface="+mn-cs"/>
              </a:endParaRPr>
            </a:p>
          </p:txBody>
        </p:sp>
        <p:sp>
          <p:nvSpPr>
            <p:cNvPr id="18437" name="Rectangle 11"/>
            <p:cNvSpPr/>
            <p:nvPr/>
          </p:nvSpPr>
          <p:spPr>
            <a:xfrm>
              <a:off x="1872" y="3312"/>
              <a:ext cx="3483" cy="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fontAlgn="base" latinLnBrk="1"/>
              <a:endParaRPr lang="zh-CN" altLang="zh-CN" sz="2000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438" name="Rectangle 17"/>
          <p:cNvSpPr/>
          <p:nvPr/>
        </p:nvSpPr>
        <p:spPr>
          <a:xfrm>
            <a:off x="2065338" y="1700213"/>
            <a:ext cx="6913563" cy="17983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fontAlgn="base">
              <a:spcBef>
                <a:spcPct val="20000"/>
              </a:spcBef>
            </a:pPr>
            <a:r>
              <a:rPr lang="zh-CN" altLang="en-US" sz="2800" b="1" strike="noStrike" noProof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　　某校存在一些不良的校风，比如有的同学不爱护学校公共财物。怎样来改善不良校风，使同学们自觉去保护好学校的公共财物呢？</a:t>
            </a:r>
            <a:endParaRPr lang="zh-CN" altLang="en-US" sz="2800" b="1" strike="noStrike" noProof="1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3813" name="Text Box 21"/>
          <p:cNvSpPr txBox="1"/>
          <p:nvPr/>
        </p:nvSpPr>
        <p:spPr>
          <a:xfrm>
            <a:off x="7967663" y="3789363"/>
            <a:ext cx="1008063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3200" b="1" strike="noStrike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儒家</a:t>
            </a:r>
            <a:endParaRPr lang="zh-CN" altLang="en-US" sz="3200" b="1" strike="noStrike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3814" name="Text Box 22"/>
          <p:cNvSpPr txBox="1"/>
          <p:nvPr/>
        </p:nvSpPr>
        <p:spPr>
          <a:xfrm>
            <a:off x="7969250" y="4724400"/>
            <a:ext cx="1008063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3200" b="1" strike="noStrike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法家</a:t>
            </a:r>
            <a:endParaRPr lang="zh-CN" altLang="en-US" sz="3200" b="1" strike="noStrike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3815" name="Text Box 23"/>
          <p:cNvSpPr txBox="1"/>
          <p:nvPr/>
        </p:nvSpPr>
        <p:spPr>
          <a:xfrm>
            <a:off x="7967663" y="5661025"/>
            <a:ext cx="1079500" cy="5791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3200" b="1" strike="noStrike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道家</a:t>
            </a:r>
            <a:endParaRPr lang="zh-CN" altLang="en-US" sz="3200" b="1" strike="noStrike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3816" name="Text Box 24"/>
          <p:cNvSpPr txBox="1"/>
          <p:nvPr/>
        </p:nvSpPr>
        <p:spPr>
          <a:xfrm>
            <a:off x="2208213" y="4508500"/>
            <a:ext cx="5902960" cy="944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/>
            <a:r>
              <a:rPr lang="zh-CN" altLang="en-US" sz="2800" b="1" strike="noStrike" noProof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方式二：用“刑罚”来限定同学们，</a:t>
            </a:r>
            <a:endParaRPr lang="zh-CN" altLang="en-US" sz="2800" b="1" strike="noStrike" noProof="1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fontAlgn="base"/>
            <a:r>
              <a:rPr lang="zh-CN" altLang="en-US" sz="2800" b="1" strike="noStrike" noProof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做错一点也加以“处罚”</a:t>
            </a:r>
            <a:r>
              <a:rPr lang="en-US" altLang="zh-CN" sz="2800" b="1" strike="noStrike" noProof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——</a:t>
            </a:r>
            <a:endParaRPr lang="en-US" altLang="zh-CN" sz="2800" b="1" strike="noStrike" noProof="1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3817" name="Text Box 25"/>
          <p:cNvSpPr txBox="1"/>
          <p:nvPr/>
        </p:nvSpPr>
        <p:spPr>
          <a:xfrm>
            <a:off x="2208213" y="5516563"/>
            <a:ext cx="5902960" cy="17983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/>
            <a:r>
              <a:rPr lang="zh-CN" altLang="en-US" sz="2800" b="1" strike="noStrike" noProof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方式三：自觉遵守、“无为而治”，</a:t>
            </a:r>
            <a:endParaRPr lang="zh-CN" altLang="en-US" sz="2800" b="1" strike="noStrike" noProof="1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fontAlgn="base"/>
            <a:r>
              <a:rPr lang="zh-CN" altLang="en-US" sz="2800" b="1" strike="noStrike" noProof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让同学们自觉去要求自己</a:t>
            </a:r>
            <a:r>
              <a:rPr lang="en-US" altLang="zh-CN" sz="2800" b="1" strike="noStrike" noProof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2" charset="0"/>
                <a:ea typeface="宋体" panose="02010600030101010101" pitchFamily="2" charset="-122"/>
                <a:cs typeface="+mn-ea"/>
              </a:rPr>
              <a:t>——</a:t>
            </a:r>
            <a:endParaRPr lang="en-US" altLang="zh-CN" sz="2800" b="1" strike="noStrike" noProof="1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fontAlgn="base"/>
            <a:endParaRPr lang="en-US" altLang="zh-CN" sz="2800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fontAlgn="base"/>
            <a:endParaRPr lang="en-US" altLang="zh-CN" sz="2800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500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500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500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500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500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500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813" grpId="0"/>
      <p:bldP spid="33814" grpId="0"/>
      <p:bldP spid="33815" grpId="0" bldLvl="0" animBg="1"/>
      <p:bldP spid="33816" grpId="0"/>
      <p:bldP spid="338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4130" y="-5080"/>
            <a:ext cx="12229465" cy="68389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84663" y="971550"/>
            <a:ext cx="5156200" cy="5455920"/>
          </a:xfrm>
          <a:prstGeom prst="rect">
            <a:avLst/>
          </a:prstGeom>
          <a:noFill/>
          <a:ln w="28575" cap="rnd" cmpd="sng">
            <a:noFill/>
            <a:prstDash val="sysDot"/>
            <a:bevel/>
          </a:ln>
        </p:spPr>
        <p:txBody>
          <a:bodyPr wrap="square" rtlCol="0">
            <a:spAutoFit/>
          </a:bodyPr>
          <a:lstStyle/>
          <a:p>
            <a:pPr fontAlgn="base"/>
            <a:r>
              <a:rPr lang="zh-CN" altLang="en-US" sz="4000" strike="noStrike" noProof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cs typeface="+mn-ea"/>
                <a:sym typeface="+mn-ea"/>
              </a:rPr>
              <a:t>自隐无名为其务，</a:t>
            </a:r>
            <a:endParaRPr lang="zh-CN" altLang="en-US" sz="4000" strike="noStrike" noProof="1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  <a:cs typeface="+mn-ea"/>
              <a:sym typeface="+mn-ea"/>
            </a:endParaRPr>
          </a:p>
          <a:p>
            <a:pPr fontAlgn="base"/>
            <a:r>
              <a:rPr lang="zh-CN" altLang="en-US" sz="4000" strike="noStrike" noProof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cs typeface="+mn-ea"/>
                <a:sym typeface="+mn-ea"/>
              </a:rPr>
              <a:t>五千余言千秋著，</a:t>
            </a:r>
            <a:endParaRPr lang="zh-CN" altLang="en-US" sz="4000" strike="noStrike" noProof="1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  <a:cs typeface="+mn-ea"/>
              <a:sym typeface="+mn-ea"/>
            </a:endParaRPr>
          </a:p>
          <a:p>
            <a:pPr fontAlgn="base"/>
            <a:r>
              <a:rPr lang="zh-CN" altLang="en-US" sz="4000" strike="noStrike" noProof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cs typeface="+mn-ea"/>
              </a:rPr>
              <a:t>倾倒哲人不知数。</a:t>
            </a:r>
            <a:endParaRPr lang="zh-CN" altLang="en-US" sz="4000" strike="noStrike" noProof="1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  <a:cs typeface="+mn-ea"/>
            </a:endParaRPr>
          </a:p>
          <a:p>
            <a:pPr fontAlgn="base"/>
            <a:r>
              <a:rPr lang="zh-CN" altLang="en-US" sz="4000" strike="noStrike" noProof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cs typeface="+mn-ea"/>
              </a:rPr>
              <a:t>谁明“道德”真意蕴？</a:t>
            </a:r>
            <a:endParaRPr lang="zh-CN" altLang="en-US" sz="4000" strike="noStrike" noProof="1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  <a:cs typeface="+mn-ea"/>
            </a:endParaRPr>
          </a:p>
          <a:p>
            <a:pPr fontAlgn="base"/>
            <a:r>
              <a:rPr lang="zh-CN" altLang="en-US" sz="4000" strike="noStrike" noProof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cs typeface="+mn-ea"/>
              </a:rPr>
              <a:t>难解“有”、“无”与“始”、“母”</a:t>
            </a:r>
            <a:endParaRPr lang="zh-CN" altLang="en-US" sz="4000" strike="noStrike" noProof="1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  <a:cs typeface="+mn-ea"/>
            </a:endParaRPr>
          </a:p>
          <a:p>
            <a:pPr fontAlgn="base"/>
            <a:r>
              <a:rPr lang="zh-CN" altLang="en-US" sz="4000" strike="noStrike" noProof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cs typeface="+mn-ea"/>
              </a:rPr>
              <a:t>祸兮福兮相倚伏！</a:t>
            </a:r>
            <a:endParaRPr lang="en-US" altLang="zh-CN" sz="3200" strike="noStrike" noProof="1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  <a:cs typeface="+mn-ea"/>
            </a:endParaRPr>
          </a:p>
          <a:p>
            <a:pPr fontAlgn="base"/>
            <a:r>
              <a:rPr lang="en-US" altLang="zh-CN" sz="3200" strike="noStrike" noProof="1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cs typeface="+mn-ea"/>
              </a:rPr>
              <a:t> </a:t>
            </a:r>
            <a:r>
              <a:rPr lang="en-US" altLang="zh-CN" sz="3200" b="1" strike="noStrike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+mn-ea"/>
              </a:rPr>
              <a:t>——</a:t>
            </a:r>
            <a:r>
              <a:rPr lang="zh-CN" altLang="en-US" sz="3200" b="1" strike="noStrike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+mn-ea"/>
              </a:rPr>
              <a:t>刘英民《中华五千年》</a:t>
            </a:r>
            <a:endParaRPr lang="zh-CN" altLang="en-US" sz="3200" b="1" strike="noStrike" noProof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  <a:cs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855153" y="1820228"/>
            <a:ext cx="2189797" cy="3444848"/>
            <a:chOff x="522" y="2867"/>
            <a:chExt cx="3447" cy="5424"/>
          </a:xfrm>
        </p:grpSpPr>
        <p:sp>
          <p:nvSpPr>
            <p:cNvPr id="2" name="文本框 1"/>
            <p:cNvSpPr txBox="1"/>
            <p:nvPr/>
          </p:nvSpPr>
          <p:spPr>
            <a:xfrm>
              <a:off x="1707" y="7715"/>
              <a:ext cx="1012" cy="5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/>
              <a:r>
                <a:rPr lang="zh-CN" altLang="en-US" b="1" strike="noStrike" noProof="1">
                  <a:solidFill>
                    <a:schemeClr val="tx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黑体" panose="02010609060101010101" pitchFamily="1" charset="-122"/>
                  <a:ea typeface="黑体" panose="02010609060101010101" pitchFamily="1" charset="-122"/>
                  <a:cs typeface="+mn-ea"/>
                  <a:sym typeface="+mn-ea"/>
                </a:rPr>
                <a:t>老子</a:t>
              </a:r>
              <a:endParaRPr lang="zh-CN" altLang="en-US" b="1" strike="noStrike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  <a:sym typeface="+mn-ea"/>
              </a:endParaRPr>
            </a:p>
          </p:txBody>
        </p:sp>
        <p:pic>
          <p:nvPicPr>
            <p:cNvPr id="15364" name="图片 4" descr="老子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22" y="2867"/>
              <a:ext cx="3447" cy="470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>
            <a:off x="1567179" y="51435"/>
            <a:ext cx="2980055" cy="76200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 fontAlgn="base"/>
            <a:r>
              <a:rPr lang="zh-CN" altLang="en-US" sz="44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+mn-ea"/>
                <a:sym typeface="+mn-ea"/>
              </a:rPr>
              <a:t>诗词话老子</a:t>
            </a:r>
            <a:endParaRPr lang="zh-CN" altLang="en-US" sz="44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" presetID="56" presetClass="entr" presetSubtype="0" fill="hold" grpId="11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2" animBg="1"/>
      <p:bldP spid="4" grpId="4"/>
      <p:bldP spid="4" grpId="5"/>
      <p:bldP spid="4" grpId="6"/>
      <p:bldP spid="4" grpId="7"/>
      <p:bldP spid="4" grpId="8"/>
      <p:bldP spid="4" grpId="9"/>
      <p:bldP spid="4" grpId="10"/>
      <p:bldP spid="4" grpId="1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6865"/>
          <p:cNvSpPr>
            <a:spLocks noGrp="1"/>
          </p:cNvSpPr>
          <p:nvPr/>
        </p:nvSpPr>
        <p:spPr>
          <a:xfrm>
            <a:off x="2919413" y="497523"/>
            <a:ext cx="7408863" cy="100584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indent="0" fontAlgn="base"/>
            <a:r>
              <a:rPr lang="zh-CN" altLang="en-US" sz="60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  <a:cs typeface="+mj-cs"/>
              </a:rPr>
              <a:t>老子的浪漫出身</a:t>
            </a:r>
            <a:endParaRPr lang="zh-CN" altLang="en-US" sz="6000" b="1" strike="noStrike" noProof="1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>
                  <a:srgbClr val="C0C0C0"/>
                </a:outerShdw>
              </a:effectLst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87233" y="1925638"/>
            <a:ext cx="3230880" cy="47577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/>
            <a:r>
              <a:rPr lang="zh-CN" sz="40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李母怀胎八十一载，</a:t>
            </a:r>
            <a:endParaRPr lang="zh-CN" sz="4000" b="1" strike="noStrike" noProof="1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fontAlgn="base"/>
            <a:r>
              <a:rPr lang="zh-CN" sz="40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逍遥李树下，</a:t>
            </a:r>
            <a:endParaRPr lang="zh-CN" sz="4000" b="1" strike="noStrike" noProof="1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fontAlgn="base"/>
            <a:r>
              <a:rPr lang="zh-CN" sz="40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割左腋而生。</a:t>
            </a:r>
            <a:endParaRPr lang="zh-CN" sz="4000" b="1" strike="noStrike" noProof="1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fontAlgn="base"/>
            <a:endParaRPr lang="en-US" altLang="zh-CN" sz="4000" b="1" strike="noStrike" noProof="1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fontAlgn="base"/>
            <a:r>
              <a:rPr lang="en-US" altLang="zh-CN" sz="40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   ——</a:t>
            </a:r>
            <a:r>
              <a:rPr lang="zh-CN" sz="40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ea"/>
              </a:rPr>
              <a:t>《史记正义》</a:t>
            </a:r>
            <a:endParaRPr lang="zh-CN" sz="4000" b="1" strike="noStrike" noProof="1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2260" y="-9525"/>
            <a:ext cx="2345690" cy="1666240"/>
          </a:xfrm>
          <a:prstGeom prst="ellipse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8175" y="1793240"/>
            <a:ext cx="3443601" cy="4378960"/>
          </a:xfrm>
          <a:prstGeom prst="ellipse">
            <a:avLst/>
          </a:prstGeom>
        </p:spPr>
      </p:pic>
      <p:sp>
        <p:nvSpPr>
          <p:cNvPr id="17415" name="AutoShape 7"/>
          <p:cNvSpPr/>
          <p:nvPr/>
        </p:nvSpPr>
        <p:spPr>
          <a:xfrm rot="5400000" flipV="1">
            <a:off x="2456131" y="3990181"/>
            <a:ext cx="4140200" cy="71438"/>
          </a:xfrm>
          <a:prstGeom prst="rightArrow">
            <a:avLst>
              <a:gd name="adj1" fmla="val 50000"/>
              <a:gd name="adj2" fmla="val 59355"/>
            </a:avLst>
          </a:prstGeom>
          <a:gradFill>
            <a:gsLst>
              <a:gs pos="93000">
                <a:srgbClr val="7D0303">
                  <a:alpha val="100000"/>
                </a:srgbClr>
              </a:gs>
              <a:gs pos="87000">
                <a:srgbClr val="840303">
                  <a:alpha val="100000"/>
                </a:srgbClr>
              </a:gs>
              <a:gs pos="75000">
                <a:srgbClr val="920303">
                  <a:alpha val="100000"/>
                </a:srgbClr>
              </a:gs>
              <a:gs pos="50000">
                <a:srgbClr val="AD0202">
                  <a:alpha val="100000"/>
                </a:srgbClr>
              </a:gs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12700" cap="flat" cmpd="sng">
            <a:solidFill>
              <a:schemeClr val="accent1">
                <a:shade val="5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fontAlgn="base"/>
            <a:endParaRPr lang="zh-CN" altLang="en-US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3" name="AutoShape 7"/>
          <p:cNvSpPr/>
          <p:nvPr/>
        </p:nvSpPr>
        <p:spPr>
          <a:xfrm rot="5400000" flipV="1">
            <a:off x="2519963" y="3294063"/>
            <a:ext cx="2806700" cy="73025"/>
          </a:xfrm>
          <a:prstGeom prst="rightArrow">
            <a:avLst>
              <a:gd name="adj1" fmla="val 50000"/>
              <a:gd name="adj2" fmla="val 59355"/>
            </a:avLst>
          </a:prstGeom>
          <a:gradFill>
            <a:gsLst>
              <a:gs pos="93000">
                <a:srgbClr val="7D0303">
                  <a:alpha val="100000"/>
                </a:srgbClr>
              </a:gs>
              <a:gs pos="87000">
                <a:srgbClr val="840303">
                  <a:alpha val="100000"/>
                </a:srgbClr>
              </a:gs>
              <a:gs pos="75000">
                <a:srgbClr val="920303">
                  <a:alpha val="100000"/>
                </a:srgbClr>
              </a:gs>
              <a:gs pos="50000">
                <a:srgbClr val="AD0202">
                  <a:alpha val="100000"/>
                </a:srgbClr>
              </a:gs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fontAlgn="base"/>
            <a:endParaRPr lang="zh-CN" altLang="en-US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  <p:sp>
        <p:nvSpPr>
          <p:cNvPr id="4" name="AutoShape 7"/>
          <p:cNvSpPr/>
          <p:nvPr/>
        </p:nvSpPr>
        <p:spPr>
          <a:xfrm rot="5400000" flipV="1">
            <a:off x="2021025" y="3214688"/>
            <a:ext cx="2513013" cy="71438"/>
          </a:xfrm>
          <a:prstGeom prst="rightArrow">
            <a:avLst>
              <a:gd name="adj1" fmla="val 50000"/>
              <a:gd name="adj2" fmla="val 59355"/>
            </a:avLst>
          </a:prstGeom>
          <a:gradFill>
            <a:gsLst>
              <a:gs pos="93000">
                <a:srgbClr val="7D0303">
                  <a:alpha val="100000"/>
                </a:srgbClr>
              </a:gs>
              <a:gs pos="87000">
                <a:srgbClr val="840303">
                  <a:alpha val="100000"/>
                </a:srgbClr>
              </a:gs>
              <a:gs pos="75000">
                <a:srgbClr val="920303">
                  <a:alpha val="100000"/>
                </a:srgbClr>
              </a:gs>
              <a:gs pos="50000">
                <a:srgbClr val="AD0202">
                  <a:alpha val="100000"/>
                </a:srgbClr>
              </a:gs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fontAlgn="base"/>
            <a:endParaRPr lang="zh-CN" altLang="en-US" b="1" strike="noStrike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36865"/>
          <p:cNvSpPr>
            <a:spLocks noGrp="1"/>
          </p:cNvSpPr>
          <p:nvPr/>
        </p:nvSpPr>
        <p:spPr>
          <a:xfrm>
            <a:off x="1654175" y="635"/>
            <a:ext cx="7777163" cy="374904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indent="0" fontAlgn="base"/>
            <a:r>
              <a:rPr lang="zh-CN" altLang="en-US" sz="60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  <a:cs typeface="+mj-cs"/>
                <a:sym typeface="+mn-ea"/>
              </a:rPr>
              <a:t>史学家笔下的老子</a:t>
            </a:r>
            <a:r>
              <a:rPr lang="en-US" altLang="zh-CN" sz="60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+mj-cs"/>
                <a:sym typeface="+mn-ea"/>
              </a:rPr>
              <a:t>…</a:t>
            </a:r>
            <a:endParaRPr lang="en-US" altLang="zh-CN" sz="6000" b="1" strike="noStrike" noProof="1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>
                  <a:srgbClr val="C0C0C0"/>
                </a:outerShdw>
              </a:effectLst>
              <a:latin typeface="华文行楷" panose="02010800040101010101" charset="-122"/>
              <a:ea typeface="华文行楷" panose="02010800040101010101" charset="-122"/>
              <a:cs typeface="+mj-cs"/>
              <a:sym typeface="+mn-ea"/>
            </a:endParaRPr>
          </a:p>
          <a:p>
            <a:pPr lvl="0" indent="0" algn="l" fontAlgn="base"/>
            <a:endParaRPr lang="zh-CN" altLang="en-US" sz="36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indent="0" algn="l" fontAlgn="base"/>
            <a:endParaRPr lang="zh-CN" altLang="en-US" sz="36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indent="0" algn="l" fontAlgn="base"/>
            <a:endParaRPr lang="zh-CN" altLang="en-US" sz="36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indent="0" algn="l" fontAlgn="base"/>
            <a:endParaRPr lang="zh-CN" altLang="en-US" sz="36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indent="0" algn="l" fontAlgn="base"/>
            <a:r>
              <a:rPr lang="zh-CN" altLang="en-US" sz="36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j-cs"/>
              </a:rPr>
              <a:t>史料分析一：</a:t>
            </a:r>
            <a:endParaRPr lang="zh-CN" altLang="en-US" sz="36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5360" y="938530"/>
            <a:ext cx="4705985" cy="2719070"/>
          </a:xfrm>
          <a:prstGeom prst="ellipse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768475" y="4017010"/>
            <a:ext cx="7435850" cy="2306638"/>
            <a:chOff x="530" y="6305"/>
            <a:chExt cx="11710" cy="3632"/>
          </a:xfrm>
        </p:grpSpPr>
        <p:sp>
          <p:nvSpPr>
            <p:cNvPr id="7" name="文本框 6"/>
            <p:cNvSpPr txBox="1"/>
            <p:nvPr/>
          </p:nvSpPr>
          <p:spPr>
            <a:xfrm>
              <a:off x="530" y="6305"/>
              <a:ext cx="11597" cy="3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/>
              <a:r>
                <a:rPr lang="en-US" altLang="zh-CN" sz="3600" b="1" strike="noStrike" noProof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1" charset="-122"/>
                  <a:ea typeface="黑体" panose="02010609060101010101" pitchFamily="1" charset="-122"/>
                  <a:cs typeface="+mn-ea"/>
                </a:rPr>
                <a:t>    </a:t>
              </a:r>
              <a:r>
                <a:rPr lang="zh-CN" altLang="en-US" sz="3600" b="1" strike="noStrike" noProof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charset="-122"/>
                  <a:ea typeface="楷体" panose="02010609060101010101" charset="-122"/>
                  <a:cs typeface="+mn-ea"/>
                </a:rPr>
                <a:t>老子者，楚 苦县 厉乡 曲仁里人也，姓李氏，名耳，字聃，周守藏室之史也。</a:t>
              </a:r>
              <a:endParaRPr lang="zh-CN" altLang="en-US" sz="3600" b="1" strike="noStrike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endParaRPr>
            </a:p>
            <a:p>
              <a:pPr fontAlgn="base"/>
              <a:r>
                <a:rPr lang="en-US" altLang="zh-CN" sz="3600" b="1" strike="noStrike" noProof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1" charset="-122"/>
                  <a:ea typeface="黑体" panose="02010609060101010101" pitchFamily="1" charset="-122"/>
                  <a:cs typeface="+mn-ea"/>
                </a:rPr>
                <a:t>    </a:t>
              </a:r>
              <a:r>
                <a:rPr lang="en-US" altLang="zh-CN" sz="3600" b="1" strike="noStrike" noProof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charset="-122"/>
                  <a:ea typeface="楷体" panose="02010609060101010101" charset="-122"/>
                  <a:cs typeface="+mn-ea"/>
                </a:rPr>
                <a:t>  ——《史记• 老子韩非列传》</a:t>
              </a:r>
              <a:endParaRPr lang="en-US" altLang="zh-CN" sz="3600" b="1" strike="noStrike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文本框 3"/>
            <p:cNvSpPr txBox="1"/>
            <p:nvPr/>
          </p:nvSpPr>
          <p:spPr>
            <a:xfrm>
              <a:off x="530" y="6305"/>
              <a:ext cx="11710" cy="3535"/>
            </a:xfrm>
            <a:prstGeom prst="rect">
              <a:avLst/>
            </a:prstGeom>
            <a:noFill/>
            <a:ln w="63500" cap="flat" cmpd="thickThin">
              <a:solidFill>
                <a:srgbClr val="006F00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wrap="square" anchor="t">
              <a:spAutoFit/>
            </a:bodyPr>
            <a:lstStyle/>
            <a:p>
              <a:pPr lvl="0" indent="0"/>
              <a:endParaRPr lang="zh-CN" altLang="en-US"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 lvl="0" indent="0"/>
              <a:endParaRPr lang="zh-CN" altLang="en-US"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 lvl="0" indent="0"/>
              <a:endParaRPr lang="zh-CN" altLang="en-US"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 lvl="0" indent="0"/>
              <a:endParaRPr lang="zh-CN" altLang="en-US">
                <a:latin typeface="Times New Roman" panose="02020603050405020304" pitchFamily="2" charset="0"/>
                <a:ea typeface="宋体" panose="02010600030101010101" pitchFamily="2" charset="-122"/>
              </a:endParaRPr>
            </a:p>
            <a:p>
              <a:pPr lvl="0" indent="0"/>
              <a:endParaRPr lang="zh-CN" altLang="en-US">
                <a:latin typeface="Times New Roman" panose="02020603050405020304" pitchFamily="2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35841"/>
          <p:cNvSpPr/>
          <p:nvPr/>
        </p:nvSpPr>
        <p:spPr>
          <a:xfrm>
            <a:off x="1838325" y="675640"/>
            <a:ext cx="7716520" cy="9080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1pPr>
          </a:lstStyle>
          <a:p>
            <a:pPr lvl="0" algn="l" fontAlgn="base"/>
            <a:r>
              <a:rPr lang="zh-CN" altLang="en-US" sz="44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  <a:cs typeface="+mj-cs"/>
              </a:rPr>
              <a:t>老子基本概况</a:t>
            </a:r>
            <a:r>
              <a:rPr lang="zh-CN" altLang="en-US" sz="28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  <a:sym typeface="+mn-ea"/>
              </a:rPr>
              <a:t>（</a:t>
            </a:r>
            <a:r>
              <a:rPr lang="zh-CN" sz="28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  <a:sym typeface="+mn-ea"/>
              </a:rPr>
              <a:t>约</a:t>
            </a:r>
            <a:r>
              <a:rPr sz="28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  <a:sym typeface="+mn-ea"/>
              </a:rPr>
              <a:t>前571年</a:t>
            </a:r>
            <a:r>
              <a:rPr lang="en-US" sz="28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  <a:sym typeface="+mn-ea"/>
              </a:rPr>
              <a:t>——</a:t>
            </a:r>
            <a:r>
              <a:rPr sz="28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  <a:sym typeface="+mn-ea"/>
              </a:rPr>
              <a:t>前471年</a:t>
            </a:r>
            <a:r>
              <a:rPr lang="zh-CN" altLang="en-US" sz="28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  <a:sym typeface="+mn-ea"/>
              </a:rPr>
              <a:t>）</a:t>
            </a:r>
            <a:endParaRPr lang="zh-CN" altLang="en-US" sz="28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algn="l" fontAlgn="base"/>
            <a:endParaRPr lang="zh-CN" altLang="en-US" sz="4800" b="1" strike="noStrike" noProof="1">
              <a:solidFill>
                <a:srgbClr val="0033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</a:endParaRPr>
          </a:p>
        </p:txBody>
      </p:sp>
      <p:sp>
        <p:nvSpPr>
          <p:cNvPr id="35843" name="文本框 35842"/>
          <p:cNvSpPr txBox="1"/>
          <p:nvPr/>
        </p:nvSpPr>
        <p:spPr>
          <a:xfrm>
            <a:off x="1906588" y="1428750"/>
            <a:ext cx="3457575" cy="499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buClrTx/>
            </a:pPr>
            <a:r>
              <a:rPr lang="en-US" altLang="zh-CN" sz="2800" strike="noStrike" noProof="1">
                <a:solidFill>
                  <a:srgbClr val="6F36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  1</a:t>
            </a:r>
            <a:r>
              <a:rPr lang="zh-CN" altLang="en-US" sz="2800" strike="noStrike" noProof="1">
                <a:solidFill>
                  <a:srgbClr val="6F36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、国籍：</a:t>
            </a:r>
            <a:endParaRPr lang="zh-CN" altLang="en-US" sz="2800" strike="noStrike" noProof="1">
              <a:solidFill>
                <a:srgbClr val="6F3627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fontAlgn="base">
              <a:spcBef>
                <a:spcPct val="50000"/>
              </a:spcBef>
              <a:buClrTx/>
            </a:pPr>
            <a:r>
              <a:rPr lang="zh-CN" altLang="en-US" sz="2800" strike="noStrike" noProof="1">
                <a:solidFill>
                  <a:srgbClr val="6F36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  </a:t>
            </a:r>
            <a:r>
              <a:rPr lang="en-US" altLang="zh-CN" sz="2800" strike="noStrike" noProof="1">
                <a:solidFill>
                  <a:srgbClr val="6F36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2</a:t>
            </a:r>
            <a:r>
              <a:rPr lang="zh-CN" altLang="en-US" sz="2800" strike="noStrike" noProof="1">
                <a:solidFill>
                  <a:srgbClr val="6F36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、县籍：          </a:t>
            </a:r>
            <a:endParaRPr lang="zh-CN" altLang="en-US" sz="2800" strike="noStrike" noProof="1">
              <a:solidFill>
                <a:srgbClr val="6F3627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fontAlgn="base">
              <a:spcBef>
                <a:spcPct val="50000"/>
              </a:spcBef>
              <a:buClrTx/>
            </a:pPr>
            <a:r>
              <a:rPr lang="zh-CN" altLang="en-US" sz="2800" strike="noStrike" noProof="1">
                <a:solidFill>
                  <a:srgbClr val="6F36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  </a:t>
            </a:r>
            <a:r>
              <a:rPr lang="en-US" altLang="zh-CN" sz="2800" strike="noStrike" noProof="1">
                <a:solidFill>
                  <a:srgbClr val="6F36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3</a:t>
            </a:r>
            <a:r>
              <a:rPr lang="zh-CN" altLang="en-US" sz="2800" strike="noStrike" noProof="1">
                <a:solidFill>
                  <a:srgbClr val="6F36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、乡籍：</a:t>
            </a:r>
            <a:endParaRPr lang="zh-CN" altLang="en-US" sz="2800" strike="noStrike" noProof="1">
              <a:solidFill>
                <a:srgbClr val="6F3627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fontAlgn="base">
              <a:spcBef>
                <a:spcPct val="50000"/>
              </a:spcBef>
              <a:buClrTx/>
            </a:pPr>
            <a:r>
              <a:rPr lang="zh-CN" altLang="en-US" sz="2800" strike="noStrike" noProof="1">
                <a:solidFill>
                  <a:srgbClr val="6F36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  </a:t>
            </a:r>
            <a:r>
              <a:rPr lang="en-US" altLang="zh-CN" sz="2800" strike="noStrike" noProof="1">
                <a:solidFill>
                  <a:srgbClr val="6F36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4</a:t>
            </a:r>
            <a:r>
              <a:rPr lang="zh-CN" altLang="en-US" sz="2800" strike="noStrike" noProof="1">
                <a:solidFill>
                  <a:srgbClr val="6F36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、姓氏：</a:t>
            </a:r>
            <a:endParaRPr lang="zh-CN" altLang="en-US" sz="2800" strike="noStrike" noProof="1">
              <a:solidFill>
                <a:srgbClr val="6F3627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</a:endParaRPr>
          </a:p>
          <a:p>
            <a:pPr fontAlgn="base">
              <a:spcBef>
                <a:spcPct val="50000"/>
              </a:spcBef>
              <a:buClrTx/>
            </a:pPr>
            <a:r>
              <a:rPr lang="zh-CN" altLang="en-US" sz="2800" strike="noStrike" noProof="1">
                <a:solidFill>
                  <a:srgbClr val="6F36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  </a:t>
            </a:r>
            <a:r>
              <a:rPr lang="en-US" altLang="zh-CN" sz="2800" strike="noStrike" noProof="1">
                <a:solidFill>
                  <a:srgbClr val="6F36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5</a:t>
            </a:r>
            <a:r>
              <a:rPr lang="zh-CN" altLang="en-US" sz="2800" strike="noStrike" noProof="1">
                <a:solidFill>
                  <a:srgbClr val="6F36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、名字：</a:t>
            </a:r>
            <a:endParaRPr lang="zh-CN" altLang="en-US" sz="2800" strike="noStrike" noProof="1">
              <a:solidFill>
                <a:srgbClr val="6F3627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fontAlgn="base">
              <a:spcBef>
                <a:spcPct val="50000"/>
              </a:spcBef>
              <a:buClrTx/>
            </a:pPr>
            <a:r>
              <a:rPr lang="zh-CN" altLang="en-US" sz="2800" strike="noStrike" noProof="1">
                <a:solidFill>
                  <a:srgbClr val="6F36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  </a:t>
            </a:r>
            <a:r>
              <a:rPr lang="en-US" altLang="zh-CN" sz="2800" strike="noStrike" noProof="1">
                <a:solidFill>
                  <a:srgbClr val="6F36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6</a:t>
            </a:r>
            <a:r>
              <a:rPr lang="zh-CN" altLang="en-US" sz="2800" strike="noStrike" noProof="1">
                <a:solidFill>
                  <a:srgbClr val="6F36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、字号：</a:t>
            </a:r>
            <a:endParaRPr lang="zh-CN" altLang="en-US" sz="2800" strike="noStrike" noProof="1">
              <a:solidFill>
                <a:srgbClr val="6F3627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fontAlgn="base">
              <a:spcBef>
                <a:spcPct val="50000"/>
              </a:spcBef>
              <a:buClrTx/>
            </a:pPr>
            <a:r>
              <a:rPr lang="zh-CN" altLang="en-US" sz="2800" strike="noStrike" noProof="1">
                <a:solidFill>
                  <a:srgbClr val="6F36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  </a:t>
            </a:r>
            <a:r>
              <a:rPr lang="en-US" altLang="zh-CN" sz="2800" strike="noStrike" noProof="1">
                <a:solidFill>
                  <a:srgbClr val="6F36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7</a:t>
            </a:r>
            <a:r>
              <a:rPr lang="zh-CN" altLang="en-US" sz="2800" strike="noStrike" noProof="1">
                <a:solidFill>
                  <a:srgbClr val="6F36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、生活时期：</a:t>
            </a:r>
            <a:endParaRPr lang="zh-CN" altLang="en-US" sz="2800" strike="noStrike" noProof="1">
              <a:solidFill>
                <a:srgbClr val="6F3627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fontAlgn="base">
              <a:spcBef>
                <a:spcPct val="50000"/>
              </a:spcBef>
              <a:buClrTx/>
            </a:pPr>
            <a:r>
              <a:rPr lang="zh-CN" altLang="en-US" sz="2800" strike="noStrike" noProof="1">
                <a:solidFill>
                  <a:srgbClr val="6F36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  </a:t>
            </a:r>
            <a:r>
              <a:rPr lang="en-US" altLang="zh-CN" sz="2800" strike="noStrike" noProof="1">
                <a:solidFill>
                  <a:srgbClr val="6F36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8</a:t>
            </a:r>
            <a:r>
              <a:rPr lang="zh-CN" altLang="en-US" sz="2800" strike="noStrike" noProof="1">
                <a:solidFill>
                  <a:srgbClr val="6F362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、工作：</a:t>
            </a:r>
            <a:endParaRPr lang="zh-CN" altLang="en-US" sz="2800" strike="noStrike" noProof="1">
              <a:solidFill>
                <a:srgbClr val="6F3627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35844" name="文本框 35843"/>
          <p:cNvSpPr txBox="1"/>
          <p:nvPr/>
        </p:nvSpPr>
        <p:spPr>
          <a:xfrm>
            <a:off x="3938588" y="1439863"/>
            <a:ext cx="5184775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buClrTx/>
            </a:pPr>
            <a:r>
              <a:rPr lang="zh-CN" sz="2800" strike="noStrike" noProof="1">
                <a:solidFill>
                  <a:srgbClr val="00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楚国</a:t>
            </a:r>
            <a:endParaRPr lang="zh-CN" sz="2800" strike="noStrike" noProof="1">
              <a:solidFill>
                <a:srgbClr val="00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</a:endParaRPr>
          </a:p>
        </p:txBody>
      </p:sp>
      <p:sp>
        <p:nvSpPr>
          <p:cNvPr id="35845" name="文本框 35844"/>
          <p:cNvSpPr txBox="1"/>
          <p:nvPr/>
        </p:nvSpPr>
        <p:spPr>
          <a:xfrm>
            <a:off x="3938588" y="2028825"/>
            <a:ext cx="612140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buClrTx/>
            </a:pPr>
            <a:r>
              <a:rPr lang="zh-CN" altLang="en-US" sz="2800" strike="noStrike" noProof="1">
                <a:solidFill>
                  <a:srgbClr val="00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苦县</a:t>
            </a:r>
            <a:endParaRPr lang="zh-CN" altLang="en-US" sz="2800" strike="noStrike" noProof="1">
              <a:solidFill>
                <a:srgbClr val="00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</a:endParaRPr>
          </a:p>
        </p:txBody>
      </p:sp>
      <p:sp>
        <p:nvSpPr>
          <p:cNvPr id="35846" name="文本框 35845"/>
          <p:cNvSpPr txBox="1"/>
          <p:nvPr/>
        </p:nvSpPr>
        <p:spPr>
          <a:xfrm>
            <a:off x="3938588" y="2711450"/>
            <a:ext cx="5761038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buClrTx/>
            </a:pPr>
            <a:r>
              <a:rPr lang="zh-CN" altLang="en-US" sz="2800" strike="noStrike" noProof="1">
                <a:solidFill>
                  <a:srgbClr val="00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曲仁里</a:t>
            </a:r>
            <a:endParaRPr lang="zh-CN" altLang="en-US" sz="2800" strike="noStrike" noProof="1">
              <a:solidFill>
                <a:srgbClr val="00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</a:endParaRPr>
          </a:p>
        </p:txBody>
      </p:sp>
      <p:sp>
        <p:nvSpPr>
          <p:cNvPr id="35847" name="文本框 35846"/>
          <p:cNvSpPr txBox="1"/>
          <p:nvPr/>
        </p:nvSpPr>
        <p:spPr>
          <a:xfrm>
            <a:off x="3940175" y="3359150"/>
            <a:ext cx="5616575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buClrTx/>
            </a:pPr>
            <a:r>
              <a:rPr lang="zh-CN" altLang="en-US" sz="2800" strike="noStrike" noProof="1">
                <a:solidFill>
                  <a:srgbClr val="00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李</a:t>
            </a:r>
            <a:endParaRPr lang="zh-CN" altLang="en-US" sz="2800" strike="noStrike" noProof="1">
              <a:solidFill>
                <a:srgbClr val="00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38588" y="3971925"/>
            <a:ext cx="5616575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buClrTx/>
            </a:pPr>
            <a:r>
              <a:rPr lang="zh-CN" altLang="en-US" sz="2800" strike="noStrike" noProof="1">
                <a:solidFill>
                  <a:srgbClr val="00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耳</a:t>
            </a:r>
            <a:endParaRPr lang="zh-CN" altLang="en-US" sz="2800" strike="noStrike" noProof="1">
              <a:solidFill>
                <a:srgbClr val="00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94150" y="4602163"/>
            <a:ext cx="5616575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buClrTx/>
            </a:pPr>
            <a:r>
              <a:rPr lang="zh-CN" altLang="en-US" sz="2800" strike="noStrike" noProof="1">
                <a:solidFill>
                  <a:srgbClr val="00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  <a:sym typeface="+mn-ea"/>
              </a:rPr>
              <a:t>聃</a:t>
            </a:r>
            <a:endParaRPr lang="zh-CN" altLang="en-US" sz="2800" strike="noStrike" noProof="1">
              <a:solidFill>
                <a:srgbClr val="00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6763" y="5295900"/>
            <a:ext cx="5616575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buClrTx/>
            </a:pPr>
            <a:r>
              <a:rPr lang="zh-CN" altLang="en-US" sz="2800" strike="noStrike" noProof="1">
                <a:solidFill>
                  <a:srgbClr val="00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  <a:sym typeface="+mn-ea"/>
              </a:rPr>
              <a:t>春秋（周）</a:t>
            </a:r>
            <a:endParaRPr lang="zh-CN" altLang="en-US" sz="2800" strike="noStrike" noProof="1">
              <a:solidFill>
                <a:srgbClr val="00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30650" y="5889625"/>
            <a:ext cx="2773363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buClrTx/>
            </a:pPr>
            <a:r>
              <a:rPr lang="zh-CN" altLang="zh-CN" sz="2800" strike="noStrike" noProof="1">
                <a:solidFill>
                  <a:srgbClr val="00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  <a:sym typeface="+mn-ea"/>
              </a:rPr>
              <a:t>守藏室史</a:t>
            </a:r>
            <a:endParaRPr lang="zh-CN" altLang="zh-CN" sz="2800" strike="noStrike" noProof="1">
              <a:solidFill>
                <a:srgbClr val="00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  <a:sym typeface="+mn-ea"/>
            </a:endParaRPr>
          </a:p>
        </p:txBody>
      </p:sp>
      <p:pic>
        <p:nvPicPr>
          <p:cNvPr id="18443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5925" y="1428750"/>
            <a:ext cx="3457575" cy="148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6" name="文本框 5"/>
          <p:cNvSpPr txBox="1"/>
          <p:nvPr/>
        </p:nvSpPr>
        <p:spPr>
          <a:xfrm>
            <a:off x="5364480" y="1264603"/>
            <a:ext cx="3946525" cy="1798320"/>
          </a:xfrm>
          <a:prstGeom prst="rect">
            <a:avLst/>
          </a:prstGeom>
          <a:noFill/>
          <a:ln w="63500" cap="flat" cmpd="thickThin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ysDot"/>
            <a:round/>
            <a:headEnd type="none" w="med" len="med"/>
            <a:tailEnd type="none" w="med" len="med"/>
          </a:ln>
          <a:effectLst>
            <a:outerShdw blurRad="50800" dist="50800" dir="5400000" algn="ctr" rotWithShape="0">
              <a:schemeClr val="accent1">
                <a:lumMod val="50000"/>
                <a:alpha val="100000"/>
              </a:schemeClr>
            </a:outerShdw>
          </a:effectLst>
        </p:spPr>
        <p:txBody>
          <a:bodyPr wrap="square" anchor="t">
            <a:spAutoFit/>
          </a:bodyPr>
          <a:lstStyle/>
          <a:p>
            <a:pPr lvl="0" indent="0" fontAlgn="base"/>
            <a:endParaRPr lang="zh-CN" altLang="en-US" sz="2800" strike="noStrike" noProof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indent="0" fontAlgn="base"/>
            <a:endParaRPr lang="zh-CN" altLang="en-US" sz="2800" strike="noStrike" noProof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indent="0" fontAlgn="base"/>
            <a:endParaRPr lang="zh-CN" altLang="en-US" sz="2800" strike="noStrike" noProof="1">
              <a:latin typeface="Times New Roman" panose="02020603050405020304" pitchFamily="2" charset="0"/>
              <a:ea typeface="宋体" panose="02010600030101010101" pitchFamily="2" charset="-122"/>
            </a:endParaRPr>
          </a:p>
          <a:p>
            <a:pPr lvl="0" indent="0" fontAlgn="base"/>
            <a:endParaRPr lang="zh-CN" altLang="en-US" sz="2800" strike="noStrike" noProof="1">
              <a:latin typeface="Times New Roman" panose="020206030504050203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45" grpId="0"/>
      <p:bldP spid="35846" grpId="0"/>
      <p:bldP spid="35847" grpId="0"/>
      <p:bldP spid="2" grpId="0"/>
      <p:bldP spid="3" grpId="0"/>
      <p:bldP spid="4" grpId="0"/>
      <p:bldP spid="5" grpId="1"/>
      <p:bldP spid="5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35841"/>
          <p:cNvSpPr/>
          <p:nvPr/>
        </p:nvSpPr>
        <p:spPr>
          <a:xfrm>
            <a:off x="1783709" y="168910"/>
            <a:ext cx="7993386" cy="9080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1pPr>
          </a:lstStyle>
          <a:p>
            <a:pPr lvl="0" algn="l" fontAlgn="base"/>
            <a:r>
              <a:rPr lang="zh-CN" altLang="en-US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  <a:cs typeface="+mj-cs"/>
              </a:rPr>
              <a:t>老子著作——《道德经》</a:t>
            </a:r>
            <a:endParaRPr lang="zh-CN" altLang="en-US" b="1" strike="noStrike" noProof="1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>
                  <a:srgbClr val="C0C0C0"/>
                </a:outerShdw>
              </a:effectLst>
              <a:latin typeface="华文彩云" panose="02010800040101010101" pitchFamily="2" charset="-122"/>
              <a:ea typeface="华文彩云" panose="02010800040101010101" pitchFamily="2" charset="-122"/>
              <a:cs typeface="+mj-cs"/>
            </a:endParaRPr>
          </a:p>
        </p:txBody>
      </p:sp>
      <p:pic>
        <p:nvPicPr>
          <p:cNvPr id="13316" name="Picture 4" descr="道德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0553" y="1353819"/>
            <a:ext cx="3235325" cy="3449956"/>
          </a:xfrm>
          <a:prstGeom prst="horizontalScroll">
            <a:avLst/>
          </a:prstGeom>
          <a:noFill/>
          <a:ln w="9525">
            <a:noFill/>
          </a:ln>
        </p:spPr>
      </p:pic>
      <p:sp>
        <p:nvSpPr>
          <p:cNvPr id="13318" name="Text Box 6"/>
          <p:cNvSpPr txBox="1"/>
          <p:nvPr/>
        </p:nvSpPr>
        <p:spPr>
          <a:xfrm>
            <a:off x="5544503" y="1076325"/>
            <a:ext cx="670560" cy="3024188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en-US" altLang="zh-CN" b="1" strike="noStrike" noProof="1">
                <a:solidFill>
                  <a:srgbClr val="2323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2" charset="0"/>
                <a:ea typeface="华文新魏" panose="02010800040101010101" pitchFamily="2" charset="-122"/>
                <a:cs typeface="+mn-ea"/>
              </a:rPr>
              <a:t>《</a:t>
            </a:r>
            <a:r>
              <a:rPr lang="zh-CN" altLang="en-US" b="1" strike="noStrike" noProof="1">
                <a:solidFill>
                  <a:srgbClr val="2323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2" charset="0"/>
                <a:ea typeface="华文新魏" panose="02010800040101010101" pitchFamily="2" charset="-122"/>
                <a:cs typeface="+mn-ea"/>
              </a:rPr>
              <a:t>道德经</a:t>
            </a:r>
            <a:r>
              <a:rPr lang="en-US" altLang="zh-CN" sz="3200" b="1" strike="noStrike" noProof="1">
                <a:solidFill>
                  <a:srgbClr val="2323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2" charset="0"/>
                <a:ea typeface="华文新魏" panose="02010800040101010101" pitchFamily="2" charset="-122"/>
                <a:cs typeface="+mn-ea"/>
              </a:rPr>
              <a:t>》</a:t>
            </a:r>
            <a:r>
              <a:rPr lang="zh-CN" altLang="en-US" sz="3200" b="1" strike="noStrike" noProof="1">
                <a:solidFill>
                  <a:srgbClr val="2323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2" charset="0"/>
                <a:ea typeface="华文新魏" panose="02010800040101010101" pitchFamily="2" charset="-122"/>
                <a:cs typeface="+mn-ea"/>
              </a:rPr>
              <a:t>书影</a:t>
            </a:r>
            <a:endParaRPr lang="zh-CN" altLang="en-US" sz="3200" b="1" strike="noStrike" noProof="1">
              <a:solidFill>
                <a:srgbClr val="23232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2" charset="0"/>
              <a:ea typeface="华文新魏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84350" y="5040313"/>
            <a:ext cx="7519988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altLang="zh-CN" sz="24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  <a:sym typeface="+mn-ea"/>
              </a:rPr>
              <a:t>    </a:t>
            </a:r>
            <a:r>
              <a:rPr lang="zh-CN" altLang="en-US" sz="24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  <a:sym typeface="+mn-ea"/>
              </a:rPr>
              <a:t>《道德经》是后来的称谓，最初这本书称为《老子》而无《道德经》之名。其成书年代过去多有争论，至今仍无法确定，不过根据1993年出土的郭店楚简“老子”年代推算，成书年代至少在战国中前期。</a:t>
            </a:r>
            <a:endParaRPr lang="zh-CN" altLang="en-US" sz="24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  <a:sym typeface="+mn-ea"/>
            </a:endParaRPr>
          </a:p>
        </p:txBody>
      </p:sp>
      <p:pic>
        <p:nvPicPr>
          <p:cNvPr id="22533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380" y="1255394"/>
            <a:ext cx="2934970" cy="3548381"/>
          </a:xfrm>
          <a:prstGeom prst="verticalScroll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8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2" grpId="1"/>
      <p:bldP spid="35842" grpId="2"/>
      <p:bldP spid="35842" grpId="3"/>
      <p:bldP spid="35842" grpId="4"/>
      <p:bldP spid="35842" grpId="5"/>
      <p:bldP spid="35842" grpId="6"/>
      <p:bldP spid="35842" grpId="7"/>
      <p:bldP spid="35842" grpId="8"/>
      <p:bldP spid="133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4943" y="5038725"/>
            <a:ext cx="1343660" cy="1740535"/>
          </a:xfrm>
          <a:prstGeom prst="flowChartMagneticTape">
            <a:avLst/>
          </a:prstGeom>
        </p:spPr>
      </p:pic>
      <p:sp>
        <p:nvSpPr>
          <p:cNvPr id="2" name="标题 36865"/>
          <p:cNvSpPr>
            <a:spLocks noGrp="1"/>
          </p:cNvSpPr>
          <p:nvPr/>
        </p:nvSpPr>
        <p:spPr>
          <a:xfrm>
            <a:off x="2168525" y="346711"/>
            <a:ext cx="7408863" cy="131064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indent="0" fontAlgn="base"/>
            <a:r>
              <a:rPr lang="zh-CN" altLang="en-US" sz="80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  <a:cs typeface="+mj-cs"/>
              </a:rPr>
              <a:t>道</a:t>
            </a:r>
            <a:endParaRPr lang="zh-CN" altLang="en-US" sz="8000" b="1" strike="noStrike" noProof="1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>
                  <a:srgbClr val="C0C0C0"/>
                </a:outerShdw>
              </a:effectLst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37438" y="1604963"/>
            <a:ext cx="609600" cy="47577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/>
            <a:r>
              <a:rPr lang="en-US" sz="28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   </a:t>
            </a:r>
            <a:r>
              <a:rPr sz="28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道，可道，非常道。</a:t>
            </a:r>
            <a:endParaRPr lang="en-US" sz="2800" b="1" strike="noStrike" noProof="1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6023" y="162560"/>
            <a:ext cx="2345697" cy="1666240"/>
          </a:xfrm>
          <a:prstGeom prst="ellipse">
            <a:avLst/>
          </a:prstGeom>
        </p:spPr>
      </p:pic>
      <p:sp>
        <p:nvSpPr>
          <p:cNvPr id="3" name="文本框 2"/>
          <p:cNvSpPr txBox="1"/>
          <p:nvPr/>
        </p:nvSpPr>
        <p:spPr>
          <a:xfrm rot="1020000">
            <a:off x="6842125" y="787400"/>
            <a:ext cx="2428240" cy="762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zh-CN" altLang="en-US" sz="4400" b="1" strike="noStrike" noProof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何为道？</a:t>
            </a:r>
            <a:endParaRPr lang="zh-CN" altLang="en-US" sz="4400" b="1" strike="noStrike" noProof="1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</a:endParaRPr>
          </a:p>
        </p:txBody>
      </p:sp>
      <p:pic>
        <p:nvPicPr>
          <p:cNvPr id="4" name="道德经第一章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24325" y="682625"/>
            <a:ext cx="301625" cy="415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6919913" y="1622425"/>
            <a:ext cx="609600" cy="47577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/>
            <a:r>
              <a:rPr lang="en-US" sz="28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   </a:t>
            </a:r>
            <a:r>
              <a:rPr sz="28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名，可名，非常名。</a:t>
            </a:r>
            <a:endParaRPr lang="en-US" sz="2800" b="1" strike="noStrike" noProof="1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16675" y="1643063"/>
            <a:ext cx="609600" cy="47577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/>
            <a:r>
              <a:rPr lang="en-US" sz="28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   </a:t>
            </a:r>
            <a:r>
              <a:rPr sz="28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无，名天地之始；</a:t>
            </a:r>
            <a:endParaRPr lang="en-US" sz="2800" b="1" strike="noStrike" noProof="1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95975" y="1265238"/>
            <a:ext cx="609600" cy="47577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/>
            <a:r>
              <a:rPr lang="en-US" sz="28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  </a:t>
            </a:r>
            <a:r>
              <a:rPr sz="28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   有，名万物之母。</a:t>
            </a:r>
            <a:endParaRPr lang="en-US" sz="2800" b="1" strike="noStrike" noProof="1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10200" y="1612900"/>
            <a:ext cx="609600" cy="47577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/>
            <a:r>
              <a:rPr lang="en-US" sz="28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  </a:t>
            </a:r>
            <a:r>
              <a:rPr sz="28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 故常无，欲以观其妙，     </a:t>
            </a:r>
            <a:endParaRPr lang="en-US" sz="2800" b="1" strike="noStrike" noProof="1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00600" y="1614488"/>
            <a:ext cx="609600" cy="47577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/>
            <a:r>
              <a:rPr lang="en-US" sz="28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  </a:t>
            </a:r>
            <a:r>
              <a:rPr sz="28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 常有，欲以观其徼。        </a:t>
            </a:r>
            <a:endParaRPr lang="en-US" sz="2800" b="1" strike="noStrike" noProof="1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32275" y="2143125"/>
            <a:ext cx="609600" cy="47577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/>
            <a:r>
              <a:rPr sz="28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此两者，同出而异名，</a:t>
            </a:r>
            <a:endParaRPr lang="en-US" sz="2800" b="1" strike="noStrike" noProof="1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41725" y="2138363"/>
            <a:ext cx="609600" cy="47577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/>
            <a:r>
              <a:rPr sz="28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同谓之玄。</a:t>
            </a:r>
            <a:endParaRPr lang="en-US" sz="2800" b="1" strike="noStrike" noProof="1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06738" y="2092325"/>
            <a:ext cx="609600" cy="47577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/>
            <a:r>
              <a:rPr sz="28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玄之又玄，众妙之门</a:t>
            </a:r>
            <a:r>
              <a:rPr lang="en-US" sz="28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……</a:t>
            </a:r>
            <a:endParaRPr lang="en-US" sz="2800" b="1" strike="noStrike" noProof="1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49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3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3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3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3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3" nodeType="withEffect">
                                  <p:stCondLst>
                                    <p:cond delay="15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3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3" nodeType="withEffect">
                                  <p:stCondLst>
                                    <p:cond delay="23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3" nodeType="with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3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5" grpId="0"/>
      <p:bldP spid="5" grpId="2"/>
      <p:bldP spid="5" grpId="3"/>
      <p:bldP spid="8" grpId="0"/>
      <p:bldP spid="8" grpId="2"/>
      <p:bldP spid="8" grpId="3"/>
      <p:bldP spid="9" grpId="0"/>
      <p:bldP spid="9" grpId="2"/>
      <p:bldP spid="9" grpId="3"/>
      <p:bldP spid="10" grpId="0"/>
      <p:bldP spid="10" grpId="2"/>
      <p:bldP spid="10" grpId="3"/>
      <p:bldP spid="11" grpId="0"/>
      <p:bldP spid="11" grpId="2"/>
      <p:bldP spid="11" grpId="3"/>
      <p:bldP spid="12" grpId="0"/>
      <p:bldP spid="12" grpId="2"/>
      <p:bldP spid="12" grpId="3"/>
      <p:bldP spid="13" grpId="0"/>
      <p:bldP spid="13" grpId="2"/>
      <p:bldP spid="13" grpId="3"/>
      <p:bldP spid="14" grpId="0"/>
      <p:bldP spid="14" grpId="2"/>
      <p:bldP spid="14" grpId="3"/>
      <p:bldP spid="15" grpId="0"/>
      <p:bldP spid="15" grpId="2"/>
      <p:bldP spid="15" grpId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4943" y="5038725"/>
            <a:ext cx="1343660" cy="1740535"/>
          </a:xfrm>
          <a:prstGeom prst="flowChartMagneticTape">
            <a:avLst/>
          </a:prstGeom>
        </p:spPr>
      </p:pic>
      <p:sp>
        <p:nvSpPr>
          <p:cNvPr id="2" name="标题 36865"/>
          <p:cNvSpPr>
            <a:spLocks noGrp="1"/>
          </p:cNvSpPr>
          <p:nvPr/>
        </p:nvSpPr>
        <p:spPr>
          <a:xfrm>
            <a:off x="1827213" y="518161"/>
            <a:ext cx="7408863" cy="131064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indent="0" fontAlgn="base"/>
            <a:r>
              <a:rPr lang="zh-CN" altLang="en-US" sz="8000" b="1" strike="noStrike" noProof="1">
                <a:solidFill>
                  <a:schemeClr val="tx2">
                    <a:lumMod val="90000"/>
                    <a:lumOff val="10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彩云" panose="02010800040101010101" pitchFamily="2" charset="-122"/>
                <a:ea typeface="华文彩云" panose="02010800040101010101" pitchFamily="2" charset="-122"/>
                <a:cs typeface="+mj-cs"/>
              </a:rPr>
              <a:t>道</a:t>
            </a:r>
            <a:endParaRPr lang="zh-CN" altLang="en-US" sz="8000" b="1" strike="noStrike" noProof="1">
              <a:solidFill>
                <a:schemeClr val="tx2">
                  <a:lumMod val="90000"/>
                  <a:lumOff val="10000"/>
                </a:schemeClr>
              </a:solidFill>
              <a:effectLst>
                <a:outerShdw blurRad="38100" dist="38100" dir="2700000">
                  <a:srgbClr val="C0C0C0"/>
                </a:outerShdw>
              </a:effectLst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89178" y="1320800"/>
            <a:ext cx="670560" cy="47593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/>
            <a:r>
              <a:rPr lang="en-US" sz="3200" b="1" strike="noStrike" noProof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   </a:t>
            </a:r>
            <a:r>
              <a:rPr lang="zh-CN" altLang="en-US" sz="32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  <a:sym typeface="+mn-ea"/>
              </a:rPr>
              <a:t>有所为，有所不为</a:t>
            </a:r>
            <a:r>
              <a:rPr lang="en-US" altLang="zh-CN" sz="32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  <a:sym typeface="+mn-ea"/>
              </a:rPr>
              <a:t>…</a:t>
            </a:r>
            <a:endParaRPr lang="en-US" altLang="zh-CN" sz="32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6023" y="162560"/>
            <a:ext cx="2345697" cy="1666240"/>
          </a:xfrm>
          <a:prstGeom prst="ellipse">
            <a:avLst/>
          </a:prstGeom>
        </p:spPr>
      </p:pic>
      <p:sp>
        <p:nvSpPr>
          <p:cNvPr id="3" name="文本框 2"/>
          <p:cNvSpPr txBox="1"/>
          <p:nvPr/>
        </p:nvSpPr>
        <p:spPr>
          <a:xfrm rot="1020000">
            <a:off x="7080250" y="812800"/>
            <a:ext cx="222504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zh-CN" altLang="en-US" sz="4000" b="1" strike="noStrike" noProof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何为道？</a:t>
            </a:r>
            <a:endParaRPr lang="zh-CN" altLang="en-US" sz="4000" b="1" strike="noStrike" noProof="1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42966" y="1736725"/>
            <a:ext cx="670560" cy="47593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/>
            <a:r>
              <a:rPr lang="en-US" sz="3200" b="1" strike="noStrike" noProof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   </a:t>
            </a:r>
            <a:r>
              <a:rPr lang="zh-CN" altLang="en-US" sz="32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  <a:sym typeface="+mn-ea"/>
              </a:rPr>
              <a:t>千里之行始于足下</a:t>
            </a:r>
            <a:r>
              <a:rPr lang="en-US" altLang="zh-CN" sz="32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  <a:sym typeface="+mn-ea"/>
              </a:rPr>
              <a:t>…</a:t>
            </a:r>
            <a:endParaRPr lang="en-US" altLang="zh-CN" sz="32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20566" y="1831975"/>
            <a:ext cx="670560" cy="52038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base"/>
            <a:r>
              <a:rPr lang="en-US" sz="3200" b="1" strike="noStrike" noProof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</a:rPr>
              <a:t>   </a:t>
            </a:r>
            <a:r>
              <a:rPr lang="zh-CN" altLang="en-US" sz="32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  <a:sym typeface="+mn-ea"/>
              </a:rPr>
              <a:t>天网恢恢，疏而不漏</a:t>
            </a:r>
            <a:r>
              <a:rPr lang="en-US" altLang="zh-CN" sz="3200" b="1" strike="noStrike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  <a:cs typeface="+mn-ea"/>
                <a:sym typeface="+mn-ea"/>
              </a:rPr>
              <a:t>…</a:t>
            </a:r>
            <a:endParaRPr lang="en-US" altLang="zh-CN" sz="3200" b="1" strike="noStrike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1" charset="-122"/>
              <a:ea typeface="黑体" panose="02010609060101010101" pitchFamily="1" charset="-122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2"/>
      <p:bldP spid="5" grpId="3"/>
      <p:bldP spid="4" grpId="0"/>
      <p:bldP spid="4" grpId="2"/>
      <p:bldP spid="4" grpId="3"/>
      <p:bldP spid="8" grpId="0"/>
      <p:bldP spid="8" grpId="2"/>
      <p:bldP spid="8" grpId="3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Bamboo">
  <a:themeElements>
    <a:clrScheme name="">
      <a:dk1>
        <a:srgbClr val="000000"/>
      </a:dk1>
      <a:lt1>
        <a:srgbClr val="FFFFFF"/>
      </a:lt1>
      <a:dk2>
        <a:srgbClr val="003300"/>
      </a:dk2>
      <a:lt2>
        <a:srgbClr val="5F5F5F"/>
      </a:lt2>
      <a:accent1>
        <a:srgbClr val="009900"/>
      </a:accent1>
      <a:accent2>
        <a:srgbClr val="CC99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B78900"/>
      </a:accent6>
      <a:hlink>
        <a:srgbClr val="FF3300"/>
      </a:hlink>
      <a:folHlink>
        <a:srgbClr val="663300"/>
      </a:folHlink>
    </a:clrScheme>
    <a:fontScheme name="">
      <a:majorFont>
        <a:latin typeface="Arial Black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396F39"/>
        </a:lt1>
        <a:dk2>
          <a:srgbClr val="FFCC00"/>
        </a:dk2>
        <a:lt2>
          <a:srgbClr val="000000"/>
        </a:lt2>
        <a:accent1>
          <a:srgbClr val="009900"/>
        </a:accent1>
        <a:accent2>
          <a:srgbClr val="CC9900"/>
        </a:accent2>
        <a:accent3>
          <a:srgbClr val="AEBBAE"/>
        </a:accent3>
        <a:accent4>
          <a:srgbClr val="DCDCDC"/>
        </a:accent4>
        <a:accent5>
          <a:srgbClr val="AACAAA"/>
        </a:accent5>
        <a:accent6>
          <a:srgbClr val="B78900"/>
        </a:accent6>
        <a:hlink>
          <a:srgbClr val="FF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3300"/>
        </a:dk2>
        <a:lt2>
          <a:srgbClr val="5F5F5F"/>
        </a:lt2>
        <a:accent1>
          <a:srgbClr val="0099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B78900"/>
        </a:accent6>
        <a:hlink>
          <a:srgbClr val="FF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FF0000"/>
        </a:dk2>
        <a:lt2>
          <a:srgbClr val="800000"/>
        </a:lt2>
        <a:accent1>
          <a:srgbClr val="0080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AAC1AA"/>
        </a:accent5>
        <a:accent6>
          <a:srgbClr val="E58900"/>
        </a:accent6>
        <a:hlink>
          <a:srgbClr val="CC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Bamboo">
  <a:themeElements>
    <a:clrScheme name="">
      <a:dk1>
        <a:srgbClr val="000000"/>
      </a:dk1>
      <a:lt1>
        <a:srgbClr val="FFFFFF"/>
      </a:lt1>
      <a:dk2>
        <a:srgbClr val="003300"/>
      </a:dk2>
      <a:lt2>
        <a:srgbClr val="5F5F5F"/>
      </a:lt2>
      <a:accent1>
        <a:srgbClr val="009900"/>
      </a:accent1>
      <a:accent2>
        <a:srgbClr val="CC99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B78900"/>
      </a:accent6>
      <a:hlink>
        <a:srgbClr val="FF3300"/>
      </a:hlink>
      <a:folHlink>
        <a:srgbClr val="663300"/>
      </a:folHlink>
    </a:clrScheme>
    <a:fontScheme name="">
      <a:majorFont>
        <a:latin typeface="Arial Black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00FF"/>
        </a:solidFill>
        <a:ln w="9525" cap="flat" cmpd="sng">
          <a:solidFill>
            <a:schemeClr val="tx1"/>
          </a:solidFill>
          <a:prstDash val="solid"/>
          <a:miter/>
          <a:headEnd type="none" w="med" len="med"/>
          <a:tailEnd type="none" w="med" len="med"/>
        </a:ln>
      </a:spPr>
      <a:bodyPr wrap="none" anchor="ctr"/>
      <a:lstStyle>
        <a:defPPr lvl="0" fontAlgn="base">
          <a:defRPr lang="zh-CN" altLang="en-US" b="1" strike="noStrike" noProof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2" charset="0"/>
            <a:ea typeface="宋体" panose="02010600030101010101" pitchFamily="2" charset="-122"/>
          </a:defRPr>
        </a:defPPr>
      </a:lstStyle>
    </a:spDef>
  </a:objectDefaults>
  <a:extraClrSchemeLst>
    <a:extraClrScheme>
      <a:clrScheme name="">
        <a:dk1>
          <a:srgbClr val="FFFFFF"/>
        </a:dk1>
        <a:lt1>
          <a:srgbClr val="396F39"/>
        </a:lt1>
        <a:dk2>
          <a:srgbClr val="FFCC00"/>
        </a:dk2>
        <a:lt2>
          <a:srgbClr val="000000"/>
        </a:lt2>
        <a:accent1>
          <a:srgbClr val="009900"/>
        </a:accent1>
        <a:accent2>
          <a:srgbClr val="CC9900"/>
        </a:accent2>
        <a:accent3>
          <a:srgbClr val="AEBBAE"/>
        </a:accent3>
        <a:accent4>
          <a:srgbClr val="DCDCDC"/>
        </a:accent4>
        <a:accent5>
          <a:srgbClr val="AACAAA"/>
        </a:accent5>
        <a:accent6>
          <a:srgbClr val="B78900"/>
        </a:accent6>
        <a:hlink>
          <a:srgbClr val="FF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3300"/>
        </a:dk2>
        <a:lt2>
          <a:srgbClr val="5F5F5F"/>
        </a:lt2>
        <a:accent1>
          <a:srgbClr val="0099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B78900"/>
        </a:accent6>
        <a:hlink>
          <a:srgbClr val="FF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FF0000"/>
        </a:dk2>
        <a:lt2>
          <a:srgbClr val="800000"/>
        </a:lt2>
        <a:accent1>
          <a:srgbClr val="0080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AAC1AA"/>
        </a:accent5>
        <a:accent6>
          <a:srgbClr val="E58900"/>
        </a:accent6>
        <a:hlink>
          <a:srgbClr val="CC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Bamboo">
  <a:themeElements>
    <a:clrScheme name="">
      <a:dk1>
        <a:srgbClr val="000000"/>
      </a:dk1>
      <a:lt1>
        <a:srgbClr val="FFFFFF"/>
      </a:lt1>
      <a:dk2>
        <a:srgbClr val="003300"/>
      </a:dk2>
      <a:lt2>
        <a:srgbClr val="5F5F5F"/>
      </a:lt2>
      <a:accent1>
        <a:srgbClr val="009900"/>
      </a:accent1>
      <a:accent2>
        <a:srgbClr val="CC99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B78900"/>
      </a:accent6>
      <a:hlink>
        <a:srgbClr val="FF3300"/>
      </a:hlink>
      <a:folHlink>
        <a:srgbClr val="663300"/>
      </a:folHlink>
    </a:clrScheme>
    <a:fontScheme name="">
      <a:majorFont>
        <a:latin typeface="Arial Black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396F39"/>
        </a:lt1>
        <a:dk2>
          <a:srgbClr val="FFCC00"/>
        </a:dk2>
        <a:lt2>
          <a:srgbClr val="000000"/>
        </a:lt2>
        <a:accent1>
          <a:srgbClr val="009900"/>
        </a:accent1>
        <a:accent2>
          <a:srgbClr val="CC9900"/>
        </a:accent2>
        <a:accent3>
          <a:srgbClr val="AEBBAE"/>
        </a:accent3>
        <a:accent4>
          <a:srgbClr val="DCDCDC"/>
        </a:accent4>
        <a:accent5>
          <a:srgbClr val="AACAAA"/>
        </a:accent5>
        <a:accent6>
          <a:srgbClr val="B78900"/>
        </a:accent6>
        <a:hlink>
          <a:srgbClr val="FF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3300"/>
        </a:dk2>
        <a:lt2>
          <a:srgbClr val="5F5F5F"/>
        </a:lt2>
        <a:accent1>
          <a:srgbClr val="0099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B78900"/>
        </a:accent6>
        <a:hlink>
          <a:srgbClr val="FF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FF0000"/>
        </a:dk2>
        <a:lt2>
          <a:srgbClr val="800000"/>
        </a:lt2>
        <a:accent1>
          <a:srgbClr val="0080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AAC1AA"/>
        </a:accent5>
        <a:accent6>
          <a:srgbClr val="E58900"/>
        </a:accent6>
        <a:hlink>
          <a:srgbClr val="CC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Bamboo">
  <a:themeElements>
    <a:clrScheme name="">
      <a:dk1>
        <a:srgbClr val="000000"/>
      </a:dk1>
      <a:lt1>
        <a:srgbClr val="FFFFFF"/>
      </a:lt1>
      <a:dk2>
        <a:srgbClr val="003300"/>
      </a:dk2>
      <a:lt2>
        <a:srgbClr val="5F5F5F"/>
      </a:lt2>
      <a:accent1>
        <a:srgbClr val="009900"/>
      </a:accent1>
      <a:accent2>
        <a:srgbClr val="CC99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B78900"/>
      </a:accent6>
      <a:hlink>
        <a:srgbClr val="FF3300"/>
      </a:hlink>
      <a:folHlink>
        <a:srgbClr val="663300"/>
      </a:folHlink>
    </a:clrScheme>
    <a:fontScheme name="">
      <a:majorFont>
        <a:latin typeface="Arial Black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396F39"/>
        </a:lt1>
        <a:dk2>
          <a:srgbClr val="FFCC00"/>
        </a:dk2>
        <a:lt2>
          <a:srgbClr val="000000"/>
        </a:lt2>
        <a:accent1>
          <a:srgbClr val="009900"/>
        </a:accent1>
        <a:accent2>
          <a:srgbClr val="CC9900"/>
        </a:accent2>
        <a:accent3>
          <a:srgbClr val="AEBBAE"/>
        </a:accent3>
        <a:accent4>
          <a:srgbClr val="DCDCDC"/>
        </a:accent4>
        <a:accent5>
          <a:srgbClr val="AACAAA"/>
        </a:accent5>
        <a:accent6>
          <a:srgbClr val="B78900"/>
        </a:accent6>
        <a:hlink>
          <a:srgbClr val="FF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3300"/>
        </a:dk2>
        <a:lt2>
          <a:srgbClr val="5F5F5F"/>
        </a:lt2>
        <a:accent1>
          <a:srgbClr val="0099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B78900"/>
        </a:accent6>
        <a:hlink>
          <a:srgbClr val="FF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FF0000"/>
        </a:dk2>
        <a:lt2>
          <a:srgbClr val="800000"/>
        </a:lt2>
        <a:accent1>
          <a:srgbClr val="0080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AAC1AA"/>
        </a:accent5>
        <a:accent6>
          <a:srgbClr val="E58900"/>
        </a:accent6>
        <a:hlink>
          <a:srgbClr val="CC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Bamboo">
  <a:themeElements>
    <a:clrScheme name="">
      <a:dk1>
        <a:srgbClr val="000000"/>
      </a:dk1>
      <a:lt1>
        <a:srgbClr val="FFFFFF"/>
      </a:lt1>
      <a:dk2>
        <a:srgbClr val="003300"/>
      </a:dk2>
      <a:lt2>
        <a:srgbClr val="5F5F5F"/>
      </a:lt2>
      <a:accent1>
        <a:srgbClr val="009900"/>
      </a:accent1>
      <a:accent2>
        <a:srgbClr val="CC99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B78900"/>
      </a:accent6>
      <a:hlink>
        <a:srgbClr val="FF3300"/>
      </a:hlink>
      <a:folHlink>
        <a:srgbClr val="663300"/>
      </a:folHlink>
    </a:clrScheme>
    <a:fontScheme name="">
      <a:majorFont>
        <a:latin typeface="Arial Black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396F39"/>
        </a:lt1>
        <a:dk2>
          <a:srgbClr val="FFCC00"/>
        </a:dk2>
        <a:lt2>
          <a:srgbClr val="000000"/>
        </a:lt2>
        <a:accent1>
          <a:srgbClr val="009900"/>
        </a:accent1>
        <a:accent2>
          <a:srgbClr val="CC9900"/>
        </a:accent2>
        <a:accent3>
          <a:srgbClr val="AEBBAE"/>
        </a:accent3>
        <a:accent4>
          <a:srgbClr val="DCDCDC"/>
        </a:accent4>
        <a:accent5>
          <a:srgbClr val="AACAAA"/>
        </a:accent5>
        <a:accent6>
          <a:srgbClr val="B78900"/>
        </a:accent6>
        <a:hlink>
          <a:srgbClr val="FF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3300"/>
        </a:dk2>
        <a:lt2>
          <a:srgbClr val="5F5F5F"/>
        </a:lt2>
        <a:accent1>
          <a:srgbClr val="0099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B78900"/>
        </a:accent6>
        <a:hlink>
          <a:srgbClr val="FF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FF0000"/>
        </a:dk2>
        <a:lt2>
          <a:srgbClr val="800000"/>
        </a:lt2>
        <a:accent1>
          <a:srgbClr val="0080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AAC1AA"/>
        </a:accent5>
        <a:accent6>
          <a:srgbClr val="E58900"/>
        </a:accent6>
        <a:hlink>
          <a:srgbClr val="CC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Bamboo">
  <a:themeElements>
    <a:clrScheme name="">
      <a:dk1>
        <a:srgbClr val="000000"/>
      </a:dk1>
      <a:lt1>
        <a:srgbClr val="FFFFFF"/>
      </a:lt1>
      <a:dk2>
        <a:srgbClr val="003300"/>
      </a:dk2>
      <a:lt2>
        <a:srgbClr val="5F5F5F"/>
      </a:lt2>
      <a:accent1>
        <a:srgbClr val="009900"/>
      </a:accent1>
      <a:accent2>
        <a:srgbClr val="CC99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B78900"/>
      </a:accent6>
      <a:hlink>
        <a:srgbClr val="FF3300"/>
      </a:hlink>
      <a:folHlink>
        <a:srgbClr val="663300"/>
      </a:folHlink>
    </a:clrScheme>
    <a:fontScheme name="">
      <a:majorFont>
        <a:latin typeface="Arial Black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396F39"/>
        </a:lt1>
        <a:dk2>
          <a:srgbClr val="FFCC00"/>
        </a:dk2>
        <a:lt2>
          <a:srgbClr val="000000"/>
        </a:lt2>
        <a:accent1>
          <a:srgbClr val="009900"/>
        </a:accent1>
        <a:accent2>
          <a:srgbClr val="CC9900"/>
        </a:accent2>
        <a:accent3>
          <a:srgbClr val="AEBBAE"/>
        </a:accent3>
        <a:accent4>
          <a:srgbClr val="DCDCDC"/>
        </a:accent4>
        <a:accent5>
          <a:srgbClr val="AACAAA"/>
        </a:accent5>
        <a:accent6>
          <a:srgbClr val="B78900"/>
        </a:accent6>
        <a:hlink>
          <a:srgbClr val="FF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3300"/>
        </a:dk2>
        <a:lt2>
          <a:srgbClr val="5F5F5F"/>
        </a:lt2>
        <a:accent1>
          <a:srgbClr val="0099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B78900"/>
        </a:accent6>
        <a:hlink>
          <a:srgbClr val="FF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FF0000"/>
        </a:dk2>
        <a:lt2>
          <a:srgbClr val="800000"/>
        </a:lt2>
        <a:accent1>
          <a:srgbClr val="0080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AAC1AA"/>
        </a:accent5>
        <a:accent6>
          <a:srgbClr val="E58900"/>
        </a:accent6>
        <a:hlink>
          <a:srgbClr val="CC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1945</Words>
  <Application>WPS 演示</Application>
  <PresentationFormat>自定义</PresentationFormat>
  <Paragraphs>260</Paragraphs>
  <Slides>23</Slides>
  <Notes>1</Notes>
  <HiddenSlides>0</HiddenSlides>
  <MMClips>2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23</vt:i4>
      </vt:variant>
    </vt:vector>
  </HeadingPairs>
  <TitlesOfParts>
    <vt:vector size="51" baseType="lpstr">
      <vt:lpstr>Arial</vt:lpstr>
      <vt:lpstr>宋体</vt:lpstr>
      <vt:lpstr>Wingdings</vt:lpstr>
      <vt:lpstr>Times New Roman</vt:lpstr>
      <vt:lpstr>经典中宋简</vt:lpstr>
      <vt:lpstr>微软雅黑</vt:lpstr>
      <vt:lpstr>华文行楷</vt:lpstr>
      <vt:lpstr>黑体</vt:lpstr>
      <vt:lpstr>华文隶书</vt:lpstr>
      <vt:lpstr>华文彩云</vt:lpstr>
      <vt:lpstr>楷体</vt:lpstr>
      <vt:lpstr>华文新魏</vt:lpstr>
      <vt:lpstr>楷体_GB2312</vt:lpstr>
      <vt:lpstr>Calibri Light</vt:lpstr>
      <vt:lpstr>Calibri</vt:lpstr>
      <vt:lpstr>幼圆</vt:lpstr>
      <vt:lpstr>隶书</vt:lpstr>
      <vt:lpstr>Wingdings 3</vt:lpstr>
      <vt:lpstr>Gulim</vt:lpstr>
      <vt:lpstr>新宋体</vt:lpstr>
      <vt:lpstr>Arial Black</vt:lpstr>
      <vt:lpstr>Office 主题</vt:lpstr>
      <vt:lpstr>1_Bamboo</vt:lpstr>
      <vt:lpstr>5_Bamboo</vt:lpstr>
      <vt:lpstr>3_Bamboo</vt:lpstr>
      <vt:lpstr>2_Bamboo</vt:lpstr>
      <vt:lpstr>4_Bamboo</vt:lpstr>
      <vt:lpstr>6_Bamboo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以下老子的代表思想中中，哪些对你的学习有帮助或指导？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zhangxiaomin</dc:creator>
  <cp:lastModifiedBy>mb</cp:lastModifiedBy>
  <cp:revision>25</cp:revision>
  <dcterms:created xsi:type="dcterms:W3CDTF">2017-06-05T01:52:00Z</dcterms:created>
  <dcterms:modified xsi:type="dcterms:W3CDTF">2017-07-27T09:04:40Z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