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65" r:id="rId2"/>
    <p:sldId id="259" r:id="rId3"/>
    <p:sldId id="257" r:id="rId4"/>
    <p:sldId id="266" r:id="rId5"/>
    <p:sldId id="258" r:id="rId6"/>
    <p:sldId id="260" r:id="rId7"/>
    <p:sldId id="261" r:id="rId8"/>
    <p:sldId id="269" r:id="rId9"/>
    <p:sldId id="262" r:id="rId10"/>
    <p:sldId id="268" r:id="rId11"/>
    <p:sldId id="263" r:id="rId12"/>
    <p:sldId id="264" r:id="rId13"/>
    <p:sldId id="267" r:id="rId1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48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单击以编辑母版副标题样式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59C51-D5AC-4B45-98E6-F030E5FC0D68}" type="datetimeFigureOut">
              <a:rPr lang="zh-CN" altLang="en-US" smtClean="0"/>
              <a:t>2019-5-8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B72B6-5155-45DA-B192-BC313334F8D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09710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59C51-D5AC-4B45-98E6-F030E5FC0D68}" type="datetimeFigureOut">
              <a:rPr lang="zh-CN" altLang="en-US" smtClean="0"/>
              <a:t>2019-5-8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B72B6-5155-45DA-B192-BC313334F8D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98580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59C51-D5AC-4B45-98E6-F030E5FC0D68}" type="datetimeFigureOut">
              <a:rPr lang="zh-CN" altLang="en-US" smtClean="0"/>
              <a:t>2019-5-8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B72B6-5155-45DA-B192-BC313334F8D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09193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59C51-D5AC-4B45-98E6-F030E5FC0D68}" type="datetimeFigureOut">
              <a:rPr lang="zh-CN" altLang="en-US" smtClean="0"/>
              <a:t>2019-5-8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B72B6-5155-45DA-B192-BC313334F8D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740995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59C51-D5AC-4B45-98E6-F030E5FC0D68}" type="datetimeFigureOut">
              <a:rPr lang="zh-CN" altLang="en-US" smtClean="0"/>
              <a:t>2019-5-8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B72B6-5155-45DA-B192-BC313334F8D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01813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59C51-D5AC-4B45-98E6-F030E5FC0D68}" type="datetimeFigureOut">
              <a:rPr lang="zh-CN" altLang="en-US" smtClean="0"/>
              <a:t>2019-5-8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B72B6-5155-45DA-B192-BC313334F8D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71017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59C51-D5AC-4B45-98E6-F030E5FC0D68}" type="datetimeFigureOut">
              <a:rPr lang="zh-CN" altLang="en-US" smtClean="0"/>
              <a:t>2019-5-8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B72B6-5155-45DA-B192-BC313334F8D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430593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59C51-D5AC-4B45-98E6-F030E5FC0D68}" type="datetimeFigureOut">
              <a:rPr lang="zh-CN" altLang="en-US" smtClean="0"/>
              <a:t>2019-5-8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B72B6-5155-45DA-B192-BC313334F8D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6215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59C51-D5AC-4B45-98E6-F030E5FC0D68}" type="datetimeFigureOut">
              <a:rPr lang="zh-CN" altLang="en-US" smtClean="0"/>
              <a:t>2019-5-8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B72B6-5155-45DA-B192-BC313334F8D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5622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59C51-D5AC-4B45-98E6-F030E5FC0D68}" type="datetimeFigureOut">
              <a:rPr lang="zh-CN" altLang="en-US" smtClean="0"/>
              <a:t>2019-5-8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B72B6-5155-45DA-B192-BC313334F8D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58265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59C51-D5AC-4B45-98E6-F030E5FC0D68}" type="datetimeFigureOut">
              <a:rPr lang="zh-CN" altLang="en-US" smtClean="0"/>
              <a:t>2019-5-8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B72B6-5155-45DA-B192-BC313334F8D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17624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59C51-D5AC-4B45-98E6-F030E5FC0D68}" type="datetimeFigureOut">
              <a:rPr lang="zh-CN" altLang="en-US" smtClean="0"/>
              <a:t>2019-5-8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B72B6-5155-45DA-B192-BC313334F8D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85993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baike.sogou.com/lemma/ShowInnerLink.htm?lemmaId=8007636&amp;ss_c=ssc.citiao.link" TargetMode="External"/><Relationship Id="rId13" Type="http://schemas.openxmlformats.org/officeDocument/2006/relationships/hyperlink" Target="https://baike.sogou.com/lemma/ShowInnerLink.htm?lemmaId=74480997&amp;ss_c=ssc.citiao.link" TargetMode="External"/><Relationship Id="rId18" Type="http://schemas.openxmlformats.org/officeDocument/2006/relationships/hyperlink" Target="https://baike.sogou.com/lemma/ShowInnerLink.htm?lemmaId=657827&amp;ss_c=ssc.citiao.link" TargetMode="External"/><Relationship Id="rId3" Type="http://schemas.openxmlformats.org/officeDocument/2006/relationships/hyperlink" Target="https://baike.sogou.com/lemma/ShowInnerLink.htm?lemmaId=518156&amp;ss_c=ssc.citiao.link" TargetMode="External"/><Relationship Id="rId7" Type="http://schemas.openxmlformats.org/officeDocument/2006/relationships/hyperlink" Target="https://baike.sogou.com/lemma/ShowInnerLink.htm?lemmaId=62869300&amp;ss_c=ssc.citiao.link" TargetMode="External"/><Relationship Id="rId12" Type="http://schemas.openxmlformats.org/officeDocument/2006/relationships/hyperlink" Target="https://baike.sogou.com/lemma/ShowInnerLink.htm?lemmaId=5535439&amp;ss_c=ssc.citiao.link" TargetMode="External"/><Relationship Id="rId17" Type="http://schemas.openxmlformats.org/officeDocument/2006/relationships/hyperlink" Target="https://baike.sogou.com/lemma/ShowInnerLink.htm?lemmaId=164906&amp;ss_c=ssc.citiao.link" TargetMode="External"/><Relationship Id="rId2" Type="http://schemas.openxmlformats.org/officeDocument/2006/relationships/hyperlink" Target="https://baike.sogou.com/lemma/ShowInnerLink.htm?lemmaId=7541412&amp;ss_c=ssc.citiao.link" TargetMode="External"/><Relationship Id="rId16" Type="http://schemas.openxmlformats.org/officeDocument/2006/relationships/hyperlink" Target="https://baike.sogou.com/lemma/ShowInnerLink.htm?lemmaId=328659&amp;ss_c=ssc.citiao.link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aike.sogou.com/lemma/ShowInnerLink.htm?lemmaId=375178&amp;ss_c=ssc.citiao.link" TargetMode="External"/><Relationship Id="rId11" Type="http://schemas.openxmlformats.org/officeDocument/2006/relationships/hyperlink" Target="https://baike.sogou.com/lemma/ShowInnerLink.htm?lemmaId=266564&amp;ss_c=ssc.citiao.link" TargetMode="External"/><Relationship Id="rId5" Type="http://schemas.openxmlformats.org/officeDocument/2006/relationships/hyperlink" Target="https://baike.sogou.com/lemma/ShowInnerLink.htm?lemmaId=23632&amp;ss_c=ssc.citiao.link" TargetMode="External"/><Relationship Id="rId15" Type="http://schemas.openxmlformats.org/officeDocument/2006/relationships/hyperlink" Target="https://baike.sogou.com/lemma/ShowInnerLink.htm?lemmaId=511287&amp;ss_c=ssc.citiao.link" TargetMode="External"/><Relationship Id="rId10" Type="http://schemas.openxmlformats.org/officeDocument/2006/relationships/hyperlink" Target="https://baike.sogou.com/lemma/ShowInnerLink.htm?lemmaId=178351&amp;ss_c=ssc.citiao.link" TargetMode="External"/><Relationship Id="rId4" Type="http://schemas.openxmlformats.org/officeDocument/2006/relationships/hyperlink" Target="https://baike.sogou.com/lemma/ShowInnerLink.htm?lemmaId=101043858&amp;ss_c=ssc.citiao.link" TargetMode="External"/><Relationship Id="rId9" Type="http://schemas.openxmlformats.org/officeDocument/2006/relationships/hyperlink" Target="https://baike.sogou.com/lemma/ShowInnerLink.htm?lemmaId=328686&amp;ss_c=ssc.citiao.link" TargetMode="External"/><Relationship Id="rId14" Type="http://schemas.openxmlformats.org/officeDocument/2006/relationships/hyperlink" Target="https://baike.sogou.com/lemma/ShowInnerLink.htm?lemmaId=157126&amp;ss_c=ssc.citiao.link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内容占位符 4"/>
          <p:cNvSpPr>
            <a:spLocks noGrp="1"/>
          </p:cNvSpPr>
          <p:nvPr>
            <p:ph sz="half" idx="1"/>
          </p:nvPr>
        </p:nvSpPr>
        <p:spPr>
          <a:xfrm>
            <a:off x="499997" y="1324584"/>
            <a:ext cx="5181600" cy="4351338"/>
          </a:xfrm>
        </p:spPr>
        <p:txBody>
          <a:bodyPr/>
          <a:lstStyle/>
          <a:p>
            <a:pPr marL="0" indent="0">
              <a:buNone/>
            </a:pP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“整个欧洲的灯正在熄灭，我们此生都看不到它们再亮起来了。”在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1914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年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8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月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日，英国对德国宣战的当晚，英国外交大臣格雷望着伦敦街头闪烁的灯光，黯然神伤的说。历时四年的惨烈战争，到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1918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年第一次世界大战终于降下了帷幕，这场战争给欧洲和世界带来了怎样的后果与教训？</a:t>
            </a:r>
          </a:p>
        </p:txBody>
      </p:sp>
      <p:pic>
        <p:nvPicPr>
          <p:cNvPr id="12" name="内容占位符 11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7148" y="472134"/>
            <a:ext cx="5181600" cy="4325334"/>
          </a:xfrm>
        </p:spPr>
      </p:pic>
      <p:sp>
        <p:nvSpPr>
          <p:cNvPr id="13" name="文本框 12"/>
          <p:cNvSpPr txBox="1"/>
          <p:nvPr/>
        </p:nvSpPr>
        <p:spPr>
          <a:xfrm>
            <a:off x="6288066" y="5306590"/>
            <a:ext cx="6601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b="1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耶路撒冷</a:t>
            </a:r>
            <a:r>
              <a:rPr lang="zh-CN" altLang="en-US" b="1" dirty="0">
                <a:latin typeface="黑体" panose="02010609060101010101" pitchFamily="49" charset="-122"/>
                <a:ea typeface="黑体" panose="02010609060101010101" pitchFamily="49" charset="-122"/>
              </a:rPr>
              <a:t>的一战英军墓地</a:t>
            </a:r>
            <a:endParaRPr lang="zh-CN" altLang="en-US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1271325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11059" y="0"/>
            <a:ext cx="10515600" cy="1325563"/>
          </a:xfrm>
        </p:spPr>
        <p:txBody>
          <a:bodyPr/>
          <a:lstStyle/>
          <a:p>
            <a:r>
              <a:rPr lang="zh-CN" altLang="en-US" dirty="0" smtClean="0"/>
              <a:t>奥匈帝国的解体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942" y="939452"/>
            <a:ext cx="11711835" cy="6062597"/>
          </a:xfrm>
        </p:spPr>
      </p:pic>
    </p:spTree>
    <p:extLst>
      <p:ext uri="{BB962C8B-B14F-4D97-AF65-F5344CB8AC3E}">
        <p14:creationId xmlns:p14="http://schemas.microsoft.com/office/powerpoint/2010/main" val="1165523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</a:rPr>
              <a:t>合作</a:t>
            </a:r>
            <a:r>
              <a:rPr lang="zh-CN" altLang="zh-CN" dirty="0" smtClean="0">
                <a:solidFill>
                  <a:srgbClr val="FF0000"/>
                </a:solidFill>
              </a:rPr>
              <a:t>探究</a:t>
            </a:r>
            <a:r>
              <a:rPr lang="en-US" altLang="zh-CN" dirty="0">
                <a:solidFill>
                  <a:srgbClr val="FF0000"/>
                </a:solidFill>
              </a:rPr>
              <a:t>1</a:t>
            </a:r>
            <a:r>
              <a:rPr lang="zh-CN" altLang="zh-CN" dirty="0" smtClean="0">
                <a:solidFill>
                  <a:srgbClr val="FF0000"/>
                </a:solidFill>
              </a:rPr>
              <a:t>：</a:t>
            </a:r>
            <a:r>
              <a:rPr lang="zh-CN" altLang="zh-CN" dirty="0">
                <a:solidFill>
                  <a:srgbClr val="FF0000"/>
                </a:solidFill>
              </a:rPr>
              <a:t>以一战为例分析战争的</a:t>
            </a:r>
            <a:r>
              <a:rPr lang="zh-CN" altLang="zh-CN" dirty="0" smtClean="0">
                <a:solidFill>
                  <a:srgbClr val="FF0000"/>
                </a:solidFill>
              </a:rPr>
              <a:t>性质</a:t>
            </a:r>
            <a:endParaRPr lang="zh-CN" altLang="en-US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247356" y="1325562"/>
            <a:ext cx="11808655" cy="5532437"/>
          </a:xfrm>
        </p:spPr>
        <p:txBody>
          <a:bodyPr>
            <a:normAutofit/>
          </a:bodyPr>
          <a:lstStyle/>
          <a:p>
            <a:pPr lvl="0"/>
            <a:r>
              <a:rPr lang="en-US" altLang="zh-CN" dirty="0" smtClean="0"/>
              <a:t>1.</a:t>
            </a:r>
            <a:r>
              <a:rPr lang="zh-CN" altLang="zh-CN" dirty="0" smtClean="0"/>
              <a:t>分析</a:t>
            </a:r>
            <a:r>
              <a:rPr lang="zh-CN" altLang="zh-CN" dirty="0"/>
              <a:t>战争的性质主要看交战双方的目的，这个目的应该贯穿在战争的起因、经过和结果中。</a:t>
            </a:r>
          </a:p>
          <a:p>
            <a:r>
              <a:rPr lang="zh-CN" altLang="zh-CN" dirty="0"/>
              <a:t>第一次世界大战是非正义的帝国主义性质的战争，主要因为</a:t>
            </a:r>
            <a:r>
              <a:rPr lang="zh-CN" altLang="zh-CN" dirty="0" smtClean="0"/>
              <a:t>：</a:t>
            </a:r>
            <a:endParaRPr lang="en-US" altLang="zh-CN" dirty="0" smtClean="0"/>
          </a:p>
          <a:p>
            <a:r>
              <a:rPr lang="zh-CN" altLang="en-US" dirty="0" smtClean="0"/>
              <a:t>（</a:t>
            </a:r>
            <a:r>
              <a:rPr lang="en-US" altLang="zh-CN" dirty="0" smtClean="0"/>
              <a:t>1</a:t>
            </a:r>
            <a:r>
              <a:rPr lang="zh-CN" altLang="en-US" dirty="0" smtClean="0"/>
              <a:t>）</a:t>
            </a:r>
            <a:r>
              <a:rPr lang="zh-CN" altLang="zh-CN" dirty="0" smtClean="0"/>
              <a:t>从</a:t>
            </a:r>
            <a:r>
              <a:rPr lang="zh-CN" altLang="zh-CN" dirty="0"/>
              <a:t>战争起因看：交战国都是为了重新瓜分世界，争夺殖民地。</a:t>
            </a:r>
          </a:p>
          <a:p>
            <a:r>
              <a:rPr lang="zh-CN" altLang="zh-CN" dirty="0"/>
              <a:t>（</a:t>
            </a:r>
            <a:r>
              <a:rPr lang="en-US" altLang="zh-CN" dirty="0"/>
              <a:t>2</a:t>
            </a:r>
            <a:r>
              <a:rPr lang="zh-CN" altLang="zh-CN" dirty="0"/>
              <a:t>）从战争过程上看：各国的战争目标和行动也都是为了争夺霸权和瓜分领土。</a:t>
            </a:r>
          </a:p>
          <a:p>
            <a:r>
              <a:rPr lang="zh-CN" altLang="zh-CN" dirty="0"/>
              <a:t>（</a:t>
            </a:r>
            <a:r>
              <a:rPr lang="en-US" altLang="zh-CN" dirty="0"/>
              <a:t>3</a:t>
            </a:r>
            <a:r>
              <a:rPr lang="zh-CN" altLang="zh-CN" dirty="0"/>
              <a:t>）从战争结果上看：是战胜的帝国主义国家重新瓜分世界</a:t>
            </a:r>
            <a:r>
              <a:rPr lang="zh-CN" altLang="zh-CN" dirty="0" smtClean="0"/>
              <a:t>。</a:t>
            </a:r>
            <a:endParaRPr lang="en-US" altLang="zh-CN" dirty="0" smtClean="0"/>
          </a:p>
          <a:p>
            <a:r>
              <a:rPr lang="en-US" altLang="zh-CN" dirty="0" smtClean="0"/>
              <a:t>2</a:t>
            </a:r>
            <a:r>
              <a:rPr lang="zh-CN" altLang="zh-CN" dirty="0" smtClean="0"/>
              <a:t>、分析战争性质还应该主义区别政体与个别、全局与局部的关系</a:t>
            </a:r>
            <a:r>
              <a:rPr lang="zh-CN" altLang="en-US" dirty="0" smtClean="0"/>
              <a:t>。</a:t>
            </a:r>
            <a:endParaRPr lang="zh-CN" altLang="zh-CN" dirty="0" smtClean="0"/>
          </a:p>
          <a:p>
            <a:r>
              <a:rPr lang="zh-CN" altLang="zh-CN" dirty="0" smtClean="0"/>
              <a:t>第一次世界大战中，塞尔维亚和比利时是为了保卫自己的主权和独立二战，是正义的民族解放战争，单这不能从根本上改变一战的非正义性。</a:t>
            </a:r>
          </a:p>
          <a:p>
            <a:endParaRPr lang="zh-CN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798879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2</a:t>
            </a:r>
            <a:r>
              <a:rPr lang="zh-CN" altLang="zh-CN" dirty="0" smtClean="0"/>
              <a:t>、分析战争性质还应该主义区别政体与个别、全局与局部的关系</a:t>
            </a:r>
            <a:r>
              <a:rPr lang="zh-CN" altLang="en-US" dirty="0"/>
              <a:t>。</a:t>
            </a:r>
            <a:endParaRPr lang="zh-CN" altLang="zh-CN" dirty="0"/>
          </a:p>
          <a:p>
            <a:r>
              <a:rPr lang="zh-CN" altLang="zh-CN" dirty="0"/>
              <a:t>第一次世界大战中，塞尔维亚和比利时是为了保卫自己的主权和独立二战，是正义的民族解放战争，单这不能从根本上改变一战的非正义性。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59722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合作探究</a:t>
            </a:r>
            <a:r>
              <a:rPr lang="en-US" altLang="zh-CN" dirty="0" smtClean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：全面认识一战的影响？</a:t>
            </a:r>
            <a:endParaRPr lang="zh-CN" altLang="en-US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altLang="zh-CN" dirty="0" smtClean="0"/>
              <a:t>1.</a:t>
            </a:r>
            <a:r>
              <a:rPr lang="zh-CN" altLang="zh-CN" dirty="0" smtClean="0"/>
              <a:t>消极</a:t>
            </a:r>
            <a:r>
              <a:rPr lang="zh-CN" altLang="zh-CN" dirty="0"/>
              <a:t>方面</a:t>
            </a:r>
          </a:p>
          <a:p>
            <a:r>
              <a:rPr lang="zh-CN" altLang="zh-CN" dirty="0"/>
              <a:t>大战历时多年，给人类造成了巨大的物质损失和精神伤害</a:t>
            </a:r>
            <a:r>
              <a:rPr lang="zh-CN" altLang="zh-CN" dirty="0" smtClean="0"/>
              <a:t>。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CN" dirty="0" smtClean="0"/>
              <a:t>2.</a:t>
            </a:r>
            <a:r>
              <a:rPr lang="zh-CN" altLang="zh-CN" dirty="0"/>
              <a:t>积极方面</a:t>
            </a:r>
          </a:p>
          <a:p>
            <a:r>
              <a:rPr lang="en-US" altLang="zh-CN" dirty="0"/>
              <a:t>(1)</a:t>
            </a:r>
            <a:r>
              <a:rPr lang="zh-CN" altLang="zh-CN" dirty="0"/>
              <a:t>战争促进了军事技术的发展，使第二次工业革命继续深入进行。</a:t>
            </a:r>
          </a:p>
          <a:p>
            <a:r>
              <a:rPr lang="en-US" altLang="zh-CN" dirty="0"/>
              <a:t>(2)</a:t>
            </a:r>
            <a:r>
              <a:rPr lang="zh-CN" altLang="zh-CN" dirty="0"/>
              <a:t>一些欧洲国家基本按民族自决的原则，建立了新的民族国家。</a:t>
            </a:r>
          </a:p>
          <a:p>
            <a:r>
              <a:rPr lang="en-US" altLang="zh-CN" dirty="0"/>
              <a:t>(3)</a:t>
            </a:r>
            <a:r>
              <a:rPr lang="zh-CN" altLang="zh-CN" dirty="0"/>
              <a:t>英、法等老牌资本主义国家赢得了战争，却输掉了优势，几百年的世界殖民体系开始瓦解，民族解放运动掀起新高潮。</a:t>
            </a:r>
          </a:p>
          <a:p>
            <a:r>
              <a:rPr lang="en-US" altLang="zh-CN" dirty="0"/>
              <a:t>(4)</a:t>
            </a:r>
            <a:r>
              <a:rPr lang="zh-CN" altLang="zh-CN" dirty="0"/>
              <a:t>战争产生了世界上第一个社会主义国家，打破了资本主义一统天下的局面。</a:t>
            </a:r>
          </a:p>
          <a:p>
            <a:pPr marL="0" indent="0">
              <a:buNone/>
            </a:pPr>
            <a:endParaRPr lang="zh-CN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94493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CN" altLang="en-US" dirty="0" smtClean="0"/>
              <a:t>第三课 大战的后果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dirty="0"/>
              <a:t>课程标准</a:t>
            </a:r>
            <a:r>
              <a:rPr lang="zh-CN" altLang="zh-CN" dirty="0" smtClean="0"/>
              <a:t>：</a:t>
            </a:r>
            <a:endParaRPr lang="en-US" altLang="zh-CN" dirty="0" smtClean="0"/>
          </a:p>
          <a:p>
            <a:r>
              <a:rPr lang="en-US" altLang="zh-CN" dirty="0" smtClean="0"/>
              <a:t>1</a:t>
            </a:r>
            <a:r>
              <a:rPr lang="en-US" altLang="zh-CN" dirty="0"/>
              <a:t>.</a:t>
            </a:r>
            <a:r>
              <a:rPr lang="zh-CN" altLang="zh-CN" dirty="0"/>
              <a:t>简述第一次世界大战的后果</a:t>
            </a:r>
          </a:p>
          <a:p>
            <a:r>
              <a:rPr lang="en-US" altLang="zh-CN" dirty="0"/>
              <a:t>2.</a:t>
            </a:r>
            <a:r>
              <a:rPr lang="zh-CN" altLang="zh-CN" dirty="0"/>
              <a:t>认识世界大战对人类历史发展的影响。</a:t>
            </a:r>
          </a:p>
          <a:p>
            <a:r>
              <a:rPr lang="zh-CN" altLang="zh-CN" dirty="0"/>
              <a:t>重点难点</a:t>
            </a:r>
            <a:r>
              <a:rPr lang="zh-CN" altLang="zh-CN" dirty="0" smtClean="0"/>
              <a:t>：</a:t>
            </a:r>
            <a:endParaRPr lang="en-US" altLang="zh-CN" dirty="0" smtClean="0"/>
          </a:p>
          <a:p>
            <a:r>
              <a:rPr lang="en-US" altLang="zh-CN" dirty="0" smtClean="0"/>
              <a:t>1</a:t>
            </a:r>
            <a:r>
              <a:rPr lang="en-US" altLang="zh-CN" dirty="0"/>
              <a:t>.</a:t>
            </a:r>
            <a:r>
              <a:rPr lang="zh-CN" altLang="zh-CN" dirty="0"/>
              <a:t>把握一战给世界和欧洲带来的变化，认识世界大战对人类历史发展的影响。</a:t>
            </a:r>
          </a:p>
          <a:p>
            <a:r>
              <a:rPr lang="en-US" altLang="zh-CN" dirty="0"/>
              <a:t>2.</a:t>
            </a:r>
            <a:r>
              <a:rPr lang="zh-CN" altLang="zh-CN" dirty="0"/>
              <a:t>培养反对战争，维护和平的意识。（重难点）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88783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一、</a:t>
            </a:r>
            <a:r>
              <a:rPr lang="zh-CN" altLang="zh-CN" dirty="0" smtClean="0"/>
              <a:t>战争</a:t>
            </a:r>
            <a:r>
              <a:rPr lang="zh-CN" altLang="zh-CN" dirty="0"/>
              <a:t>清单：</a:t>
            </a:r>
            <a:br>
              <a:rPr lang="zh-CN" altLang="zh-CN" dirty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1.</a:t>
            </a:r>
            <a:r>
              <a:rPr lang="zh-CN" altLang="zh-CN" dirty="0"/>
              <a:t>直接损失：</a:t>
            </a:r>
          </a:p>
          <a:p>
            <a:pPr lvl="0"/>
            <a:r>
              <a:rPr lang="zh-CN" altLang="zh-CN" dirty="0"/>
              <a:t>范围广阔：</a:t>
            </a:r>
          </a:p>
          <a:p>
            <a:pPr lvl="0"/>
            <a:r>
              <a:rPr lang="zh-CN" altLang="zh-CN" dirty="0"/>
              <a:t>人员伤亡：</a:t>
            </a:r>
          </a:p>
          <a:p>
            <a:pPr lvl="0"/>
            <a:r>
              <a:rPr lang="zh-CN" altLang="zh-CN" dirty="0"/>
              <a:t>经济损失：</a:t>
            </a:r>
          </a:p>
          <a:p>
            <a:r>
              <a:rPr lang="en-US" altLang="zh-CN" dirty="0"/>
              <a:t>2.</a:t>
            </a:r>
            <a:r>
              <a:rPr lang="zh-CN" altLang="zh-CN" dirty="0"/>
              <a:t>间接损失</a:t>
            </a:r>
          </a:p>
          <a:p>
            <a:r>
              <a:rPr lang="zh-CN" altLang="zh-CN" dirty="0"/>
              <a:t>（</a:t>
            </a:r>
            <a:r>
              <a:rPr lang="en-US" altLang="zh-CN" dirty="0"/>
              <a:t>1</a:t>
            </a:r>
            <a:r>
              <a:rPr lang="zh-CN" altLang="zh-CN" dirty="0"/>
              <a:t>）饥饿和灾荒</a:t>
            </a:r>
          </a:p>
          <a:p>
            <a:r>
              <a:rPr lang="zh-CN" altLang="zh-CN" dirty="0"/>
              <a:t>（</a:t>
            </a:r>
            <a:r>
              <a:rPr lang="en-US" altLang="zh-CN" dirty="0"/>
              <a:t>2</a:t>
            </a:r>
            <a:r>
              <a:rPr lang="zh-CN" altLang="zh-CN" dirty="0"/>
              <a:t>）村庄和城镇变成废墟</a:t>
            </a:r>
          </a:p>
          <a:p>
            <a:r>
              <a:rPr lang="zh-CN" altLang="zh-CN" dirty="0"/>
              <a:t>（</a:t>
            </a:r>
            <a:r>
              <a:rPr lang="en-US" altLang="zh-CN" dirty="0"/>
              <a:t>3</a:t>
            </a:r>
            <a:r>
              <a:rPr lang="zh-CN" altLang="zh-CN" dirty="0"/>
              <a:t>）法国作为战争的主战场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615467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973" y="751562"/>
            <a:ext cx="9494728" cy="5111869"/>
          </a:xfrm>
        </p:spPr>
      </p:pic>
    </p:spTree>
    <p:extLst>
      <p:ext uri="{BB962C8B-B14F-4D97-AF65-F5344CB8AC3E}">
        <p14:creationId xmlns:p14="http://schemas.microsoft.com/office/powerpoint/2010/main" val="1000316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dirty="0"/>
              <a:t>二．西欧的相对衰落</a:t>
            </a:r>
            <a:br>
              <a:rPr lang="zh-CN" altLang="zh-CN" dirty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1.</a:t>
            </a:r>
            <a:r>
              <a:rPr lang="zh-CN" altLang="zh-CN" dirty="0"/>
              <a:t>西欧的相对衰落</a:t>
            </a:r>
          </a:p>
          <a:p>
            <a:r>
              <a:rPr lang="zh-CN" altLang="zh-CN" dirty="0"/>
              <a:t>（</a:t>
            </a:r>
            <a:r>
              <a:rPr lang="en-US" altLang="zh-CN" dirty="0"/>
              <a:t>1</a:t>
            </a:r>
            <a:r>
              <a:rPr lang="zh-CN" altLang="zh-CN" dirty="0"/>
              <a:t>）经济衰退</a:t>
            </a:r>
          </a:p>
          <a:p>
            <a:r>
              <a:rPr lang="zh-CN" altLang="zh-CN" dirty="0"/>
              <a:t>生产力</a:t>
            </a:r>
          </a:p>
          <a:p>
            <a:r>
              <a:rPr lang="zh-CN" altLang="zh-CN" dirty="0"/>
              <a:t>工业倒退</a:t>
            </a:r>
          </a:p>
          <a:p>
            <a:r>
              <a:rPr lang="zh-CN" altLang="zh-CN" dirty="0"/>
              <a:t>（</a:t>
            </a:r>
            <a:r>
              <a:rPr lang="en-US" altLang="zh-CN" dirty="0"/>
              <a:t>2</a:t>
            </a:r>
            <a:r>
              <a:rPr lang="zh-CN" altLang="zh-CN" dirty="0"/>
              <a:t>）精神领域：失去了了乐观主义，幻灭感和危机感。</a:t>
            </a:r>
          </a:p>
          <a:p>
            <a:r>
              <a:rPr lang="zh-CN" altLang="zh-CN" dirty="0"/>
              <a:t>（</a:t>
            </a:r>
            <a:r>
              <a:rPr lang="en-US" altLang="zh-CN" dirty="0"/>
              <a:t>3</a:t>
            </a:r>
            <a:r>
              <a:rPr lang="zh-CN" altLang="zh-CN" dirty="0"/>
              <a:t>）国际地位的下降：英国开始丧失了世界第一工业强国的地位。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67068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2.</a:t>
            </a:r>
            <a:r>
              <a:rPr lang="zh-CN" altLang="zh-CN" dirty="0"/>
              <a:t>美国日本迅速崛起</a:t>
            </a:r>
            <a:br>
              <a:rPr lang="zh-CN" altLang="zh-CN" dirty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dirty="0"/>
              <a:t>（</a:t>
            </a:r>
            <a:r>
              <a:rPr lang="en-US" altLang="zh-CN" dirty="0"/>
              <a:t>1</a:t>
            </a:r>
            <a:r>
              <a:rPr lang="zh-CN" altLang="zh-CN" dirty="0"/>
              <a:t>）美国崛起的原因：远离战火；参战一级向协约国提供商品和贷款，刺激经济。表现：成为世界最大的债权国和资本输出国，国际金融中心开始从伦敦转向纽约。</a:t>
            </a:r>
          </a:p>
          <a:p>
            <a:r>
              <a:rPr lang="zh-CN" altLang="zh-CN" dirty="0"/>
              <a:t>（</a:t>
            </a:r>
            <a:r>
              <a:rPr lang="en-US" altLang="zh-CN" dirty="0"/>
              <a:t>2</a:t>
            </a:r>
            <a:r>
              <a:rPr lang="zh-CN" altLang="zh-CN" dirty="0"/>
              <a:t>）日本崛起的原因：在战争中接受了欧洲的大量订单；向中国扩展势力。</a:t>
            </a:r>
          </a:p>
          <a:p>
            <a:r>
              <a:rPr lang="zh-CN" altLang="zh-CN" dirty="0"/>
              <a:t>表现：经济在大战期间得到长足发展。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87464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zh-CN" dirty="0"/>
              <a:t>三．革命与独立的</a:t>
            </a:r>
            <a:r>
              <a:rPr lang="zh-CN" altLang="zh-CN" dirty="0" smtClean="0"/>
              <a:t>浪潮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1.</a:t>
            </a:r>
            <a:r>
              <a:rPr lang="zh-CN" altLang="zh-CN" dirty="0"/>
              <a:t>欧洲无产阶级革命运动。</a:t>
            </a:r>
          </a:p>
          <a:p>
            <a:r>
              <a:rPr lang="zh-CN" altLang="zh-CN" dirty="0"/>
              <a:t>背景：战争期间，各国人民纷纷反对本国政府的政策和统治。俄国十月革命致命了方向。</a:t>
            </a:r>
          </a:p>
          <a:p>
            <a:r>
              <a:rPr lang="zh-CN" altLang="zh-CN" dirty="0"/>
              <a:t>事件：德国的十一月革命和匈牙利革命。</a:t>
            </a:r>
          </a:p>
          <a:p>
            <a:r>
              <a:rPr lang="zh-CN" altLang="zh-CN" dirty="0"/>
              <a:t>意义：是社会主义的伟大尝试</a:t>
            </a:r>
          </a:p>
          <a:p>
            <a:endParaRPr lang="zh-CN" altLang="en-US" b="1" dirty="0"/>
          </a:p>
        </p:txBody>
      </p:sp>
    </p:spTree>
    <p:extLst>
      <p:ext uri="{BB962C8B-B14F-4D97-AF65-F5344CB8AC3E}">
        <p14:creationId xmlns:p14="http://schemas.microsoft.com/office/powerpoint/2010/main" val="2171940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00622" y="0"/>
            <a:ext cx="10515600" cy="1325563"/>
          </a:xfrm>
        </p:spPr>
        <p:txBody>
          <a:bodyPr/>
          <a:lstStyle/>
          <a:p>
            <a:r>
              <a:rPr lang="zh-CN" altLang="en-US" dirty="0"/>
              <a:t/>
            </a:r>
            <a:br>
              <a:rPr lang="zh-CN" altLang="en-US" dirty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0"/>
            <a:ext cx="12037512" cy="6858000"/>
          </a:xfrm>
        </p:spPr>
        <p:txBody>
          <a:bodyPr>
            <a:normAutofit lnSpcReduction="10000"/>
          </a:bodyPr>
          <a:lstStyle/>
          <a:p>
            <a:r>
              <a:rPr lang="zh-CN" altLang="en-US" b="1" dirty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德国十一月</a:t>
            </a:r>
            <a:r>
              <a:rPr lang="zh-CN" altLang="en-US" b="1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革命：</a:t>
            </a:r>
            <a:endParaRPr lang="en-US" altLang="zh-CN" b="1" dirty="0" smtClean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buNone/>
            </a:pPr>
            <a:r>
              <a:rPr lang="en-US" altLang="zh-CN" dirty="0" smtClean="0">
                <a:latin typeface="黑体" panose="02010609060101010101" pitchFamily="49" charset="-122"/>
                <a:ea typeface="黑体" panose="02010609060101010101" pitchFamily="49" charset="-122"/>
              </a:rPr>
              <a:t>1918-1919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年德国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  <a:hlinkClick r:id="rId2"/>
              </a:rPr>
              <a:t>资产阶级民主革命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1918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年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月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3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日（俄历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10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月，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25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日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，基尔港水兵拒绝执行反动当局的命令</a:t>
            </a:r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，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得到当地工人积极响应，建立了工兵代表苏维埃，控制了全城，揭开了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  <a:hlinkClick r:id="rId3"/>
              </a:rPr>
              <a:t>十一月革命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的序幕。起义迅速席卷全国，各地纷纷建立苏维埃。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11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月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9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日，在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  <a:hlinkClick r:id="rId4"/>
              </a:rPr>
              <a:t>斯巴达克团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等组织号召下，首都柏林工人和士兵发动武装起义。</a:t>
            </a:r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举行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起义，革命爆发</a:t>
            </a:r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  <a:hlinkClick r:id="rId5"/>
              </a:rPr>
              <a:t>德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  <a:hlinkClick r:id="rId5"/>
              </a:rPr>
              <a:t>皇威廉二世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逃亡，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  <a:hlinkClick r:id="rId6"/>
              </a:rPr>
              <a:t>德意志帝国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被推翻</a:t>
            </a:r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首相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  <a:hlinkClick r:id="rId7"/>
              </a:rPr>
              <a:t>巴登亲王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将政权交予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  <a:hlinkClick r:id="rId8"/>
              </a:rPr>
              <a:t>社会民主党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右派首领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  <a:hlinkClick r:id="rId9"/>
              </a:rPr>
              <a:t>艾伯特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，企图限制革命的发展。艾伯特拒绝斯巴达克团全部政权归苏维埃、建立社会主义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  <a:hlinkClick r:id="rId10"/>
              </a:rPr>
              <a:t>共和国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的建议，组成资产阶级的临时政府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——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人民全权委员会，并得到柏林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  <a:hlinkClick r:id="rId11"/>
              </a:rPr>
              <a:t>工兵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苏维埃批准。该政府进行部分资产阶级</a:t>
            </a:r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</a:rPr>
              <a:t>民主改革，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继续保护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  <a:hlinkClick r:id="rId12"/>
              </a:rPr>
              <a:t>资本主义私有制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，保留旧的国家机器和容克资产阶级政治经济特权，阴谋解除无产阶级的武装，打击苏维埃，因而引起人民群众的不满。为了把革命推向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  <a:hlinkClick r:id="rId13"/>
              </a:rPr>
              <a:t>社会主义革命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阶段，斯巴达克联盟于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12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月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30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日建立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  <a:hlinkClick r:id="rId14"/>
              </a:rPr>
              <a:t>德国共产党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，宣布革命的任务是建立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  <a:hlinkClick r:id="rId15"/>
              </a:rPr>
              <a:t>无产阶级专政</a:t>
            </a:r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1919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年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1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月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日</a:t>
            </a:r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临时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政府镇压柏林工人运动，杀害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  <a:hlinkClick r:id="rId14"/>
              </a:rPr>
              <a:t>德国共产党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领导人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  <a:hlinkClick r:id="rId16"/>
              </a:rPr>
              <a:t>李卜克内西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、卢森堡等。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2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月成立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  <a:hlinkClick r:id="rId17"/>
              </a:rPr>
              <a:t>魏玛共和国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政府。</a:t>
            </a:r>
            <a:r>
              <a:rPr lang="en-US" altLang="zh-CN" dirty="0">
                <a:latin typeface="黑体" panose="02010609060101010101" pitchFamily="49" charset="-122"/>
                <a:ea typeface="黑体" panose="02010609060101010101" pitchFamily="49" charset="-122"/>
              </a:rPr>
              <a:t>5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月，巴伐利亚苏维埃共和国被政府军镇压，革命失败</a:t>
            </a:r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</a:rPr>
              <a:t>。</a:t>
            </a:r>
            <a:endParaRPr lang="en-US" altLang="zh-CN" dirty="0" smtClean="0">
              <a:latin typeface="黑体" panose="02010609060101010101" pitchFamily="49" charset="-122"/>
              <a:ea typeface="黑体" panose="02010609060101010101" pitchFamily="49" charset="-122"/>
            </a:endParaRPr>
          </a:p>
          <a:p>
            <a:pPr marL="0" indent="0">
              <a:buNone/>
            </a:pPr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德国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十一月革命推翻了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  <a:hlinkClick r:id="rId18"/>
              </a:rPr>
              <a:t>君主制</a:t>
            </a:r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，建立了共和国，部分完成了资产阶级民主革命任务，无产阶级社会主义革命的尝试由于条件不成熟而失败。此次革命锻炼了德国的工人阶级，支援了苏俄，推动了欧洲各国的革命斗争。</a:t>
            </a:r>
            <a:endParaRPr lang="zh-CN" altLang="en-US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998444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2.</a:t>
            </a:r>
            <a:r>
              <a:rPr lang="zh-CN" altLang="zh-CN" dirty="0" smtClean="0"/>
              <a:t>民族独立运动。</a:t>
            </a:r>
            <a:br>
              <a:rPr lang="zh-CN" altLang="zh-CN" dirty="0" smtClean="0"/>
            </a:b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zh-CN" dirty="0" smtClean="0"/>
              <a:t>（</a:t>
            </a:r>
            <a:r>
              <a:rPr lang="en-US" altLang="zh-CN" dirty="0"/>
              <a:t>1</a:t>
            </a:r>
            <a:r>
              <a:rPr lang="zh-CN" altLang="zh-CN" dirty="0"/>
              <a:t>）欧洲：德意志帝国、奥匈帝国瓦解，诞生了波兰、捷克斯洛伐克等一批民族独立国家。</a:t>
            </a:r>
          </a:p>
          <a:p>
            <a:r>
              <a:rPr lang="zh-CN" altLang="zh-CN" dirty="0"/>
              <a:t>（</a:t>
            </a:r>
            <a:r>
              <a:rPr lang="en-US" altLang="zh-CN" dirty="0"/>
              <a:t>2</a:t>
            </a:r>
            <a:r>
              <a:rPr lang="zh-CN" altLang="zh-CN" dirty="0"/>
              <a:t>）亚非拉地区：</a:t>
            </a:r>
          </a:p>
          <a:p>
            <a:r>
              <a:rPr lang="zh-CN" altLang="zh-CN" dirty="0"/>
              <a:t>表现：民族独立运动走向高涨。</a:t>
            </a:r>
          </a:p>
          <a:p>
            <a:r>
              <a:rPr lang="zh-CN" altLang="zh-CN" dirty="0"/>
              <a:t>背景：战争激化了民族矛盾；民族工业有所发展；民族资产阶级和工人阶级队伍得以壮大。</a:t>
            </a:r>
          </a:p>
          <a:p>
            <a:r>
              <a:rPr lang="zh-CN" altLang="zh-CN" dirty="0"/>
              <a:t>意义：沉重打击了西方列强的殖民统治，奠定了第二次世界大战后摧毁殖民体系的基础。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531906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40</TotalTime>
  <Words>1126</Words>
  <Application>Microsoft Office PowerPoint</Application>
  <PresentationFormat>宽屏</PresentationFormat>
  <Paragraphs>63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8" baseType="lpstr">
      <vt:lpstr>等线</vt:lpstr>
      <vt:lpstr>等线 Light</vt:lpstr>
      <vt:lpstr>黑体</vt:lpstr>
      <vt:lpstr>Arial</vt:lpstr>
      <vt:lpstr>Office 主题​​</vt:lpstr>
      <vt:lpstr>PowerPoint 演示文稿</vt:lpstr>
      <vt:lpstr>第三课 大战的后果</vt:lpstr>
      <vt:lpstr>一、战争清单： </vt:lpstr>
      <vt:lpstr>PowerPoint 演示文稿</vt:lpstr>
      <vt:lpstr>二．西欧的相对衰落 </vt:lpstr>
      <vt:lpstr>2.美国日本迅速崛起 </vt:lpstr>
      <vt:lpstr>三．革命与独立的浪潮</vt:lpstr>
      <vt:lpstr> </vt:lpstr>
      <vt:lpstr>2.民族独立运动。 </vt:lpstr>
      <vt:lpstr>奥匈帝国的解体</vt:lpstr>
      <vt:lpstr>合作探究1：以一战为例分析战争的性质</vt:lpstr>
      <vt:lpstr>PowerPoint 演示文稿</vt:lpstr>
      <vt:lpstr>合作探究2：全面认识一战的影响？</vt:lpstr>
    </vt:vector>
  </TitlesOfParts>
  <Company>中华人民共和国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孔翠芳</dc:creator>
  <cp:lastModifiedBy>孔翠芳</cp:lastModifiedBy>
  <cp:revision>8</cp:revision>
  <dcterms:created xsi:type="dcterms:W3CDTF">2019-05-08T13:11:55Z</dcterms:created>
  <dcterms:modified xsi:type="dcterms:W3CDTF">2019-05-08T14:00:03Z</dcterms:modified>
</cp:coreProperties>
</file>