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918" r:id="rId2"/>
    <p:sldMasterId id="2147483931" r:id="rId3"/>
    <p:sldMasterId id="2147483955" r:id="rId4"/>
    <p:sldMasterId id="2147484095" r:id="rId5"/>
  </p:sldMasterIdLst>
  <p:notesMasterIdLst>
    <p:notesMasterId r:id="rId59"/>
  </p:notesMasterIdLst>
  <p:sldIdLst>
    <p:sldId id="575" r:id="rId6"/>
    <p:sldId id="765" r:id="rId7"/>
    <p:sldId id="1111" r:id="rId8"/>
    <p:sldId id="1028" r:id="rId9"/>
    <p:sldId id="1049" r:id="rId10"/>
    <p:sldId id="1050" r:id="rId11"/>
    <p:sldId id="1113" r:id="rId12"/>
    <p:sldId id="1067" r:id="rId13"/>
    <p:sldId id="1102" r:id="rId14"/>
    <p:sldId id="1066" r:id="rId15"/>
    <p:sldId id="1116" r:id="rId16"/>
    <p:sldId id="1114" r:id="rId17"/>
    <p:sldId id="1117" r:id="rId18"/>
    <p:sldId id="1118" r:id="rId19"/>
    <p:sldId id="1119" r:id="rId20"/>
    <p:sldId id="1159" r:id="rId21"/>
    <p:sldId id="1160" r:id="rId22"/>
    <p:sldId id="1122" r:id="rId23"/>
    <p:sldId id="1057" r:id="rId24"/>
    <p:sldId id="1059" r:id="rId25"/>
    <p:sldId id="1144" r:id="rId26"/>
    <p:sldId id="1127" r:id="rId27"/>
    <p:sldId id="1126" r:id="rId28"/>
    <p:sldId id="1124" r:id="rId29"/>
    <p:sldId id="1162" r:id="rId30"/>
    <p:sldId id="1163" r:id="rId31"/>
    <p:sldId id="1125" r:id="rId32"/>
    <p:sldId id="1156" r:id="rId33"/>
    <p:sldId id="1132" r:id="rId34"/>
    <p:sldId id="1134" r:id="rId35"/>
    <p:sldId id="1139" r:id="rId36"/>
    <p:sldId id="1140" r:id="rId37"/>
    <p:sldId id="1141" r:id="rId38"/>
    <p:sldId id="1138" r:id="rId39"/>
    <p:sldId id="1137" r:id="rId40"/>
    <p:sldId id="1147" r:id="rId41"/>
    <p:sldId id="1136" r:id="rId42"/>
    <p:sldId id="1143" r:id="rId43"/>
    <p:sldId id="1088" r:id="rId44"/>
    <p:sldId id="1091" r:id="rId45"/>
    <p:sldId id="1092" r:id="rId46"/>
    <p:sldId id="1093" r:id="rId47"/>
    <p:sldId id="1094" r:id="rId48"/>
    <p:sldId id="1095" r:id="rId49"/>
    <p:sldId id="1131" r:id="rId50"/>
    <p:sldId id="1104" r:id="rId51"/>
    <p:sldId id="1031" r:id="rId52"/>
    <p:sldId id="1152" r:id="rId53"/>
    <p:sldId id="1151" r:id="rId54"/>
    <p:sldId id="1153" r:id="rId55"/>
    <p:sldId id="1040" r:id="rId56"/>
    <p:sldId id="1145" r:id="rId57"/>
    <p:sldId id="1148" r:id="rId5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7014" autoAdjust="0"/>
  </p:normalViewPr>
  <p:slideViewPr>
    <p:cSldViewPr>
      <p:cViewPr varScale="1">
        <p:scale>
          <a:sx n="74" d="100"/>
          <a:sy n="74" d="100"/>
        </p:scale>
        <p:origin x="7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926F1B3-0C45-4216-9786-F5B27D7506EA}" type="datetimeFigureOut">
              <a:rPr lang="zh-CN" altLang="en-US"/>
              <a:pPr>
                <a:defRPr/>
              </a:pPr>
              <a:t>2018/4/19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B277537-16F9-4E81-B397-80F693AB6538}" type="slidenum">
              <a:rPr lang="zh-CN" altLang="en-US"/>
              <a:pPr>
                <a:defRPr/>
              </a:pPr>
              <a:t>‹#›</a:t>
            </a:fld>
            <a:endParaRPr lang="zh-CN" altLang="en-US"/>
          </a:p>
        </p:txBody>
      </p:sp>
    </p:spTree>
    <p:extLst>
      <p:ext uri="{BB962C8B-B14F-4D97-AF65-F5344CB8AC3E}">
        <p14:creationId xmlns:p14="http://schemas.microsoft.com/office/powerpoint/2010/main" val="3013841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B277537-16F9-4E81-B397-80F693AB6538}" type="slidenum">
              <a:rPr lang="zh-CN" altLang="en-US" smtClean="0"/>
              <a:pPr>
                <a:defRPr/>
              </a:pPr>
              <a:t>1</a:t>
            </a:fld>
            <a:endParaRPr lang="zh-CN" altLang="en-US"/>
          </a:p>
        </p:txBody>
      </p:sp>
    </p:spTree>
    <p:extLst>
      <p:ext uri="{BB962C8B-B14F-4D97-AF65-F5344CB8AC3E}">
        <p14:creationId xmlns:p14="http://schemas.microsoft.com/office/powerpoint/2010/main" val="103241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charset="0"/>
              <a:ea typeface="宋体" charset="-122"/>
            </a:endParaRPr>
          </a:p>
        </p:txBody>
      </p:sp>
      <p:sp>
        <p:nvSpPr>
          <p:cNvPr id="389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A866A0E3-D38A-43C4-8E02-6D34794A4911}" type="slidenum">
              <a:rPr lang="zh-CN" altLang="en-US" smtClean="0"/>
              <a:pPr algn="r" eaLnBrk="1" hangingPunct="1">
                <a:spcBef>
                  <a:spcPct val="0"/>
                </a:spcBef>
              </a:pPr>
              <a:t>14</a:t>
            </a:fld>
            <a:endParaRPr lang="en-US" altLang="zh-CN" smtClean="0"/>
          </a:p>
        </p:txBody>
      </p:sp>
    </p:spTree>
    <p:extLst>
      <p:ext uri="{BB962C8B-B14F-4D97-AF65-F5344CB8AC3E}">
        <p14:creationId xmlns:p14="http://schemas.microsoft.com/office/powerpoint/2010/main" val="155333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权利法案 独立宣言 </a:t>
            </a:r>
            <a:r>
              <a:rPr lang="en-US" altLang="zh-CN" dirty="0"/>
              <a:t>1787</a:t>
            </a:r>
            <a:r>
              <a:rPr lang="zh-CN" altLang="en-US" dirty="0"/>
              <a:t>年宪法 美国联邦制国家</a:t>
            </a:r>
            <a:r>
              <a:rPr lang="zh-CN" altLang="en-US" baseline="0" dirty="0"/>
              <a:t> 人权宣言 以法律形式肯定了启蒙思想</a:t>
            </a:r>
            <a:endParaRPr lang="zh-CN" altLang="en-US" dirty="0"/>
          </a:p>
        </p:txBody>
      </p:sp>
      <p:sp>
        <p:nvSpPr>
          <p:cNvPr id="4" name="灯片编号占位符 3"/>
          <p:cNvSpPr>
            <a:spLocks noGrp="1"/>
          </p:cNvSpPr>
          <p:nvPr>
            <p:ph type="sldNum" sz="quarter" idx="10"/>
          </p:nvPr>
        </p:nvSpPr>
        <p:spPr/>
        <p:txBody>
          <a:bodyPr/>
          <a:lstStyle/>
          <a:p>
            <a:fld id="{59237B20-8216-4EE2-B67D-679B4E80BF10}" type="slidenum">
              <a:rPr lang="zh-CN" altLang="en-US" smtClean="0"/>
              <a:pPr/>
              <a:t>20</a:t>
            </a:fld>
            <a:endParaRPr lang="zh-CN" altLang="en-US"/>
          </a:p>
        </p:txBody>
      </p:sp>
    </p:spTree>
    <p:extLst>
      <p:ext uri="{BB962C8B-B14F-4D97-AF65-F5344CB8AC3E}">
        <p14:creationId xmlns:p14="http://schemas.microsoft.com/office/powerpoint/2010/main" val="37123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charset="-122"/>
              </a:defRPr>
            </a:lvl1pPr>
            <a:lvl2pPr marL="742950" indent="-285750" algn="l" eaLnBrk="0" hangingPunct="0">
              <a:spcBef>
                <a:spcPct val="30000"/>
              </a:spcBef>
              <a:defRPr sz="1200">
                <a:solidFill>
                  <a:schemeClr val="tx1"/>
                </a:solidFill>
                <a:latin typeface="Arial" charset="0"/>
                <a:ea typeface="宋体" charset="-122"/>
              </a:defRPr>
            </a:lvl2pPr>
            <a:lvl3pPr marL="1143000" indent="-228600" algn="l" eaLnBrk="0" hangingPunct="0">
              <a:spcBef>
                <a:spcPct val="30000"/>
              </a:spcBef>
              <a:defRPr sz="1200">
                <a:solidFill>
                  <a:schemeClr val="tx1"/>
                </a:solidFill>
                <a:latin typeface="Arial" charset="0"/>
                <a:ea typeface="宋体" charset="-122"/>
              </a:defRPr>
            </a:lvl3pPr>
            <a:lvl4pPr marL="1600200" indent="-228600" algn="l" eaLnBrk="0" hangingPunct="0">
              <a:spcBef>
                <a:spcPct val="30000"/>
              </a:spcBef>
              <a:defRPr sz="1200">
                <a:solidFill>
                  <a:schemeClr val="tx1"/>
                </a:solidFill>
                <a:latin typeface="Arial" charset="0"/>
                <a:ea typeface="宋体" charset="-122"/>
              </a:defRPr>
            </a:lvl4pPr>
            <a:lvl5pPr marL="2057400" indent="-228600" algn="l"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algn="r" eaLnBrk="1" hangingPunct="1">
              <a:spcBef>
                <a:spcPct val="0"/>
              </a:spcBef>
            </a:pPr>
            <a:fld id="{4843FAFE-B639-41CD-9BD9-22FF1DD8C3DE}" type="slidenum">
              <a:rPr lang="en-US" altLang="zh-CN" smtClean="0"/>
              <a:pPr algn="r" eaLnBrk="1" hangingPunct="1">
                <a:spcBef>
                  <a:spcPct val="0"/>
                </a:spcBef>
              </a:pPr>
              <a:t>23</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charset="0"/>
              <a:ea typeface="宋体" charset="-122"/>
            </a:endParaRPr>
          </a:p>
        </p:txBody>
      </p:sp>
    </p:spTree>
    <p:extLst>
      <p:ext uri="{BB962C8B-B14F-4D97-AF65-F5344CB8AC3E}">
        <p14:creationId xmlns:p14="http://schemas.microsoft.com/office/powerpoint/2010/main" val="1554584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76D11AB-A0DA-4245-88E1-0344DE4305E8}" type="datetime1">
              <a:rPr lang="zh-CN" altLang="en-US"/>
              <a:pPr>
                <a:defRPr/>
              </a:pPr>
              <a:t>2018/4/19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B179E2C-7266-4ED3-9357-1EC2A10EDCD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D37DDE8-7F6A-4E9D-BCE7-8CD54C03C717}" type="datetime1">
              <a:rPr lang="zh-CN" altLang="en-US"/>
              <a:pPr>
                <a:defRPr/>
              </a:pPr>
              <a:t>2018/4/19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79CBAD5-F6BB-48C4-9297-83EBD9276A3B}"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5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12825BEB-7330-45F9-B43A-76170FCD3FE6}" type="datetime1">
              <a:rPr lang="zh-CN" altLang="en-US"/>
              <a:pPr>
                <a:defRPr/>
              </a:pPr>
              <a:t>2018/4/19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B82429-C1AD-4527-8B85-EB2C73947AF6}"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DCC7ACD-D1F2-42CF-AB05-13A5F56C5A1E}"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B1F5-35D8-41AF-8FFF-172F172A057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4558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6123059-84B8-4F7D-BC36-7076900654F8}"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E797FF-4320-4978-9D83-6CEC548653C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195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50"/>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7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5C6B2A92-723B-447E-924A-AC77541F2B43}"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A65517-A362-4720-9888-CF35E0B22AC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473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5966C2BB-3C92-4E7A-9946-767B84256616}" type="datetime1">
              <a:rPr lang="zh-CN" altLang="en-US">
                <a:solidFill>
                  <a:srgbClr val="000000"/>
                </a:solidFill>
              </a:rPr>
              <a:pPr>
                <a:defRPr/>
              </a:pPr>
              <a:t>2018/4/19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70E689-CEFB-48DC-BCB5-A3491EBA092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06327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9"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2C3D8AEF-4AD3-44BE-B1A6-3DADEFFDD686}" type="datetime1">
              <a:rPr lang="zh-CN" altLang="en-US">
                <a:solidFill>
                  <a:srgbClr val="000000"/>
                </a:solidFill>
              </a:rPr>
              <a:pPr>
                <a:defRPr/>
              </a:pPr>
              <a:t>2018/4/19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1B914F-4771-460D-90E9-37292ABB9B3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8791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E1A1719C-04A9-4540-B112-3301EA1D0DDC}" type="datetime1">
              <a:rPr lang="zh-CN" altLang="en-US">
                <a:solidFill>
                  <a:srgbClr val="000000"/>
                </a:solidFill>
              </a:rPr>
              <a:pPr>
                <a:defRPr/>
              </a:pPr>
              <a:t>2018/4/19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043964-6138-4EA0-8066-92AA376C6EB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5755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25B1C0-6112-4DA0-8051-F235BF37EB32}" type="datetime1">
              <a:rPr lang="zh-CN" altLang="en-US">
                <a:solidFill>
                  <a:srgbClr val="000000"/>
                </a:solidFill>
              </a:rPr>
              <a:pPr>
                <a:defRPr/>
              </a:pPr>
              <a:t>2018/4/19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55008F-BD29-4C37-BE58-B1D466EA928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2079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0" y="6257937"/>
            <a:ext cx="9164638" cy="614363"/>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D28BEBCB-F0BA-40F7-8D1B-AC94AF8717DB}" type="datetime1">
              <a:rPr lang="zh-CN" altLang="en-US"/>
              <a:pPr>
                <a:defRPr/>
              </a:pPr>
              <a:t>2018/4/19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B507060-940A-4EE1-8835-8EBB9CFBB81F}"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4"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3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C41D317-FD92-4804-BD6D-401A1113D939}" type="datetime1">
              <a:rPr lang="zh-CN" altLang="en-US">
                <a:solidFill>
                  <a:srgbClr val="000000"/>
                </a:solidFill>
              </a:rPr>
              <a:pPr>
                <a:defRPr/>
              </a:pPr>
              <a:t>2018/4/19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18409-8413-4BAA-9C21-E0FC7D4CB90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71160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4"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3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F53229AF-6A20-47D7-B36D-1441BF19A28A}" type="datetime1">
              <a:rPr lang="zh-CN" altLang="en-US">
                <a:solidFill>
                  <a:srgbClr val="000000"/>
                </a:solidFill>
              </a:rPr>
              <a:pPr>
                <a:defRPr/>
              </a:pPr>
              <a:t>2018/4/19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27EC9-643F-4BA4-BB4B-C2CAC883E69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8927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084BAEEE-B36B-479A-8D3F-D2315877F99A}"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4FF8CD-CE74-4BA8-80F3-8D0C518C905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90977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5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02C1B92-BC4E-413A-9519-547E9D68CD83}" type="datetime1">
              <a:rPr lang="zh-CN" altLang="en-US">
                <a:solidFill>
                  <a:srgbClr val="000000"/>
                </a:solidFill>
              </a:rPr>
              <a:pPr>
                <a:defRPr/>
              </a:pPr>
              <a:t>2018/4/19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982023-3BB3-4879-9ED5-78BB1ABAEB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53015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0"/>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1CD8B98-7B7A-4A60-B32F-5C76B9050DEA}"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E5DE1C-BE9F-4415-93F8-4177B67CA129}" type="slidenum">
              <a:rPr lang="zh-CN" altLang="en-US"/>
              <a:pPr>
                <a:defRPr/>
              </a:pPr>
              <a:t>‹#›</a:t>
            </a:fld>
            <a:endParaRPr lang="zh-CN" altLang="en-US"/>
          </a:p>
        </p:txBody>
      </p:sp>
    </p:spTree>
    <p:extLst>
      <p:ext uri="{BB962C8B-B14F-4D97-AF65-F5344CB8AC3E}">
        <p14:creationId xmlns:p14="http://schemas.microsoft.com/office/powerpoint/2010/main" val="239116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0B65857-569F-434A-934F-9E2A30AB37F2}"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AC7B81-8174-40FF-9741-CFEBE031ABE4}" type="slidenum">
              <a:rPr lang="zh-CN" altLang="en-US"/>
              <a:pPr>
                <a:defRPr/>
              </a:pPr>
              <a:t>‹#›</a:t>
            </a:fld>
            <a:endParaRPr lang="zh-CN" altLang="en-US"/>
          </a:p>
        </p:txBody>
      </p:sp>
    </p:spTree>
    <p:extLst>
      <p:ext uri="{BB962C8B-B14F-4D97-AF65-F5344CB8AC3E}">
        <p14:creationId xmlns:p14="http://schemas.microsoft.com/office/powerpoint/2010/main" val="152438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D70DFF6-8714-4916-8F9A-774C68050CB5}"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38AF38C-0287-4AFE-BDF6-53AFEBE34C24}" type="slidenum">
              <a:rPr lang="zh-CN" altLang="en-US"/>
              <a:pPr>
                <a:defRPr/>
              </a:pPr>
              <a:t>‹#›</a:t>
            </a:fld>
            <a:endParaRPr lang="zh-CN" altLang="en-US"/>
          </a:p>
        </p:txBody>
      </p:sp>
    </p:spTree>
    <p:extLst>
      <p:ext uri="{BB962C8B-B14F-4D97-AF65-F5344CB8AC3E}">
        <p14:creationId xmlns:p14="http://schemas.microsoft.com/office/powerpoint/2010/main" val="3608517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FA0B31A3-4EE0-4432-A47A-CC99546C116F}" type="datetimeFigureOut">
              <a:rPr lang="zh-CN" altLang="en-US"/>
              <a:pPr>
                <a:defRPr/>
              </a:pPr>
              <a:t>2018/4/19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AA1C96B-B510-4D85-B773-70631E65EBBB}" type="slidenum">
              <a:rPr lang="zh-CN" altLang="en-US"/>
              <a:pPr>
                <a:defRPr/>
              </a:pPr>
              <a:t>‹#›</a:t>
            </a:fld>
            <a:endParaRPr lang="zh-CN" altLang="en-US"/>
          </a:p>
        </p:txBody>
      </p:sp>
    </p:spTree>
    <p:extLst>
      <p:ext uri="{BB962C8B-B14F-4D97-AF65-F5344CB8AC3E}">
        <p14:creationId xmlns:p14="http://schemas.microsoft.com/office/powerpoint/2010/main" val="355157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ADFCE979-8CBC-46AE-855D-9CA75D140E06}" type="datetimeFigureOut">
              <a:rPr lang="zh-CN" altLang="en-US"/>
              <a:pPr>
                <a:defRPr/>
              </a:pPr>
              <a:t>2018/4/19</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194CED88-C9F8-4E50-B9E2-E114D49995D7}" type="slidenum">
              <a:rPr lang="zh-CN" altLang="en-US"/>
              <a:pPr>
                <a:defRPr/>
              </a:pPr>
              <a:t>‹#›</a:t>
            </a:fld>
            <a:endParaRPr lang="zh-CN" altLang="en-US"/>
          </a:p>
        </p:txBody>
      </p:sp>
    </p:spTree>
    <p:extLst>
      <p:ext uri="{BB962C8B-B14F-4D97-AF65-F5344CB8AC3E}">
        <p14:creationId xmlns:p14="http://schemas.microsoft.com/office/powerpoint/2010/main" val="3991633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20EA6DAE-6ACA-4164-BF13-F7E392680F1A}" type="datetimeFigureOut">
              <a:rPr lang="zh-CN" altLang="en-US"/>
              <a:pPr>
                <a:defRPr/>
              </a:pPr>
              <a:t>2018/4/19</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328A627-6510-44A3-AC85-2706914DC39A}" type="slidenum">
              <a:rPr lang="zh-CN" altLang="en-US"/>
              <a:pPr>
                <a:defRPr/>
              </a:pPr>
              <a:t>‹#›</a:t>
            </a:fld>
            <a:endParaRPr lang="zh-CN" altLang="en-US"/>
          </a:p>
        </p:txBody>
      </p:sp>
    </p:spTree>
    <p:extLst>
      <p:ext uri="{BB962C8B-B14F-4D97-AF65-F5344CB8AC3E}">
        <p14:creationId xmlns:p14="http://schemas.microsoft.com/office/powerpoint/2010/main" val="239480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0" y="6257937"/>
            <a:ext cx="9164638" cy="614363"/>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67544" y="1600206"/>
            <a:ext cx="8229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2E8A67A1-FA85-4573-824F-CBA110212DA6}" type="datetime1">
              <a:rPr lang="zh-CN" altLang="en-US"/>
              <a:pPr>
                <a:defRPr/>
              </a:pPr>
              <a:t>2018/4/19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975475" y="5805500"/>
            <a:ext cx="2133600" cy="365125"/>
          </a:xfrm>
        </p:spPr>
        <p:txBody>
          <a:bodyPr/>
          <a:lstStyle>
            <a:lvl1pPr>
              <a:defRPr/>
            </a:lvl1pPr>
          </a:lstStyle>
          <a:p>
            <a:pPr>
              <a:defRPr/>
            </a:pPr>
            <a:fld id="{DC6B5FF7-8919-435B-AB40-0302FCF71B07}"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E397E55-71AB-4596-86B4-05E38C7985FC}" type="datetimeFigureOut">
              <a:rPr lang="zh-CN" altLang="en-US"/>
              <a:pPr>
                <a:defRPr/>
              </a:pPr>
              <a:t>2018/4/19</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19F835A-65A1-412B-B258-8B24F825E7B8}" type="slidenum">
              <a:rPr lang="zh-CN" altLang="en-US"/>
              <a:pPr>
                <a:defRPr/>
              </a:pPr>
              <a:t>‹#›</a:t>
            </a:fld>
            <a:endParaRPr lang="zh-CN" altLang="en-US"/>
          </a:p>
        </p:txBody>
      </p:sp>
    </p:spTree>
    <p:extLst>
      <p:ext uri="{BB962C8B-B14F-4D97-AF65-F5344CB8AC3E}">
        <p14:creationId xmlns:p14="http://schemas.microsoft.com/office/powerpoint/2010/main" val="241933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8"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5F09012-58C6-488C-98D5-0D6CB255DB39}" type="datetimeFigureOut">
              <a:rPr lang="zh-CN" altLang="en-US"/>
              <a:pPr>
                <a:defRPr/>
              </a:pPr>
              <a:t>2018/4/19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62EECC7-C890-4F9F-8AE9-B1994B4E7B38}" type="slidenum">
              <a:rPr lang="zh-CN" altLang="en-US"/>
              <a:pPr>
                <a:defRPr/>
              </a:pPr>
              <a:t>‹#›</a:t>
            </a:fld>
            <a:endParaRPr lang="zh-CN" altLang="en-US"/>
          </a:p>
        </p:txBody>
      </p:sp>
    </p:spTree>
    <p:extLst>
      <p:ext uri="{BB962C8B-B14F-4D97-AF65-F5344CB8AC3E}">
        <p14:creationId xmlns:p14="http://schemas.microsoft.com/office/powerpoint/2010/main" val="2009763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8A2A4AB-3E4F-4299-A135-DA9E847C812F}" type="datetimeFigureOut">
              <a:rPr lang="zh-CN" altLang="en-US"/>
              <a:pPr>
                <a:defRPr/>
              </a:pPr>
              <a:t>2018/4/19</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8BAC5CF-125F-4832-9423-F9850F1B9078}" type="slidenum">
              <a:rPr lang="zh-CN" altLang="en-US"/>
              <a:pPr>
                <a:defRPr/>
              </a:pPr>
              <a:t>‹#›</a:t>
            </a:fld>
            <a:endParaRPr lang="zh-CN" altLang="en-US"/>
          </a:p>
        </p:txBody>
      </p:sp>
    </p:spTree>
    <p:extLst>
      <p:ext uri="{BB962C8B-B14F-4D97-AF65-F5344CB8AC3E}">
        <p14:creationId xmlns:p14="http://schemas.microsoft.com/office/powerpoint/2010/main" val="4066597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532A223-A67F-4F52-940C-E94B164BBF58}"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77F9470-28FF-4AD0-AF68-1FF2F0F892FB}" type="slidenum">
              <a:rPr lang="zh-CN" altLang="en-US"/>
              <a:pPr>
                <a:defRPr/>
              </a:pPr>
              <a:t>‹#›</a:t>
            </a:fld>
            <a:endParaRPr lang="zh-CN" altLang="en-US"/>
          </a:p>
        </p:txBody>
      </p:sp>
    </p:spTree>
    <p:extLst>
      <p:ext uri="{BB962C8B-B14F-4D97-AF65-F5344CB8AC3E}">
        <p14:creationId xmlns:p14="http://schemas.microsoft.com/office/powerpoint/2010/main" val="3706161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3E516E0-9771-44DF-A8FD-FCB6C9C662C2}" type="datetimeFigureOut">
              <a:rPr lang="zh-CN" altLang="en-US"/>
              <a:pPr>
                <a:defRPr/>
              </a:pPr>
              <a:t>2018/4/19</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1971EB6-8C0B-462C-9D75-654332B369B8}" type="slidenum">
              <a:rPr lang="zh-CN" altLang="en-US"/>
              <a:pPr>
                <a:defRPr/>
              </a:pPr>
              <a:t>‹#›</a:t>
            </a:fld>
            <a:endParaRPr lang="zh-CN" altLang="en-US"/>
          </a:p>
        </p:txBody>
      </p:sp>
    </p:spTree>
    <p:extLst>
      <p:ext uri="{BB962C8B-B14F-4D97-AF65-F5344CB8AC3E}">
        <p14:creationId xmlns:p14="http://schemas.microsoft.com/office/powerpoint/2010/main" val="3765776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221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3205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1483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9173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107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0" y="6257937"/>
            <a:ext cx="9164638" cy="614363"/>
          </a:xfrm>
          <a:prstGeom prst="rect">
            <a:avLst/>
          </a:prstGeom>
          <a:noFill/>
          <a:ln w="9525">
            <a:noFill/>
            <a:miter lim="800000"/>
            <a:headEnd/>
            <a:tailEnd/>
          </a:ln>
        </p:spPr>
      </p:pic>
      <p:sp>
        <p:nvSpPr>
          <p:cNvPr id="2" name="标题 1"/>
          <p:cNvSpPr>
            <a:spLocks noGrp="1"/>
          </p:cNvSpPr>
          <p:nvPr>
            <p:ph type="title"/>
          </p:nvPr>
        </p:nvSpPr>
        <p:spPr>
          <a:xfrm>
            <a:off x="722313" y="4406922"/>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BC40F957-EBA1-4295-A17C-3822B47681B6}" type="datetime1">
              <a:rPr lang="zh-CN" altLang="en-US"/>
              <a:pPr>
                <a:defRPr/>
              </a:pPr>
              <a:t>2018/4/19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FB34E8-1A56-43A6-B643-0BF430C401CE}"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3036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3159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5759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3354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7120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31E8266-E037-4BBA-8667-1F16177F5483}" type="datetimeFigureOut">
              <a:rPr lang="zh-CN" altLang="en-US" smtClean="0">
                <a:solidFill>
                  <a:prstClr val="black">
                    <a:tint val="75000"/>
                  </a:prstClr>
                </a:solidFill>
              </a:rPr>
              <a:pPr/>
              <a:t>2018/4/19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B3FDBF-E98C-4578-9355-215DF9E649C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3525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449294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2722382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828002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0668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33900" y="10668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410647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3FB60458-55D5-4BE3-94D5-2248CB0FF0D8}" type="datetime1">
              <a:rPr lang="zh-CN" altLang="en-US"/>
              <a:pPr>
                <a:defRPr/>
              </a:pPr>
              <a:t>2018/4/19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245CFA7-88EF-4B7C-88E8-ECAC5759CB98}"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824529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3293266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3267418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701641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211540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178180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34150" y="381000"/>
            <a:ext cx="2076450" cy="5943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381000"/>
            <a:ext cx="6076950" cy="5943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3366"/>
              </a:solidFill>
            </a:endParaRPr>
          </a:p>
        </p:txBody>
      </p:sp>
    </p:spTree>
    <p:extLst>
      <p:ext uri="{BB962C8B-B14F-4D97-AF65-F5344CB8AC3E}">
        <p14:creationId xmlns:p14="http://schemas.microsoft.com/office/powerpoint/2010/main" val="369404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9"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827B50BE-904B-4F65-B8EE-D5A8B5E5254E}" type="datetime1">
              <a:rPr lang="zh-CN" altLang="en-US"/>
              <a:pPr>
                <a:defRPr/>
              </a:pPr>
              <a:t>2018/4/19</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4747C361-AFAD-4FA2-86AC-13C4BA5C22A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71B76B48-6C00-48C1-A3D0-216F10767158}" type="datetime1">
              <a:rPr lang="zh-CN" altLang="en-US"/>
              <a:pPr>
                <a:defRPr/>
              </a:pPr>
              <a:t>2018/4/19</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a:xfrm>
            <a:off x="7019925" y="5876937"/>
            <a:ext cx="2133600" cy="365125"/>
          </a:xfrm>
        </p:spPr>
        <p:txBody>
          <a:bodyPr/>
          <a:lstStyle>
            <a:lvl1pPr>
              <a:defRPr/>
            </a:lvl1pPr>
          </a:lstStyle>
          <a:p>
            <a:pPr>
              <a:defRPr/>
            </a:pPr>
            <a:fld id="{4036F60B-6342-4DF3-9C2C-E21C14A703F0}" type="slidenum">
              <a:rPr lang="zh-CN" altLang="en-US"/>
              <a:pPr>
                <a:defRPr/>
              </a:pPr>
              <a:t>‹#›</a:t>
            </a:fld>
            <a:r>
              <a:rPr lang="en-US" altLang="zh-CN" dirty="0"/>
              <a:t>1</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8E205E3E-BB17-444D-B569-A80983A622BF}" type="datetime1">
              <a:rPr lang="zh-CN" altLang="en-US"/>
              <a:pPr>
                <a:defRPr/>
              </a:pPr>
              <a:t>2018/4/19</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84DCFA11-EE27-4B28-908F-FFD3E35B11B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62"/>
            <a:ext cx="2133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fld id="{7E3E8FFD-C55B-4ABA-ACAB-6B592FC2B154}" type="datetime1">
              <a:rPr lang="zh-CN" altLang="en-US"/>
              <a:pPr>
                <a:defRPr/>
              </a:pPr>
              <a:t>2018/4/19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7483BD0-9712-4C8F-A7A9-56ABE14F25F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页脚占位符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AD0F42C7-8499-4D2F-B03E-930B095205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atin typeface="Arial" panose="020B0604020202020204" pitchFamily="34" charset="0"/>
                <a:ea typeface="宋体" pitchFamily="2" charset="-122"/>
              </a:defRPr>
            </a:lvl1pPr>
          </a:lstStyle>
          <a:p>
            <a:pPr>
              <a:defRPr/>
            </a:pPr>
            <a:fld id="{6B9244A0-E32F-4A9E-9155-DC99C48B42E0}" type="datetime1">
              <a:rPr lang="zh-CN" altLang="en-US">
                <a:solidFill>
                  <a:srgbClr val="000000"/>
                </a:solidFill>
              </a:rPr>
              <a:pPr>
                <a:defRPr/>
              </a:pPr>
              <a:t>2018/4/19</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atin typeface="Arial" panose="020B0604020202020204" pitchFamily="34" charset="0"/>
                <a:ea typeface="宋体" pitchFamily="2" charset="-122"/>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a:latin typeface="Arial" charset="0"/>
                <a:ea typeface="宋体" pitchFamily="2" charset="-122"/>
              </a:defRPr>
            </a:lvl1pPr>
          </a:lstStyle>
          <a:p>
            <a:pPr>
              <a:defRPr/>
            </a:pPr>
            <a:fld id="{0FF7E1B9-19DB-40B9-8D4C-5AC85819519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3648229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000066"/>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5"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mn-lt"/>
              </a:defRPr>
            </a:lvl1pPr>
          </a:lstStyle>
          <a:p>
            <a:pPr>
              <a:defRPr/>
            </a:pPr>
            <a:fld id="{7EC7150B-D3D3-4F35-8AFB-BB91751EA47E}" type="datetimeFigureOut">
              <a:rPr lang="zh-CN" altLang="en-US">
                <a:ea typeface="宋体" pitchFamily="2" charset="-122"/>
              </a:rPr>
              <a:pPr>
                <a:defRPr/>
              </a:pPr>
              <a:t>2018/4/19</a:t>
            </a:fld>
            <a:endParaRPr lang="zh-CN" altLang="en-US">
              <a:ea typeface="宋体" pitchFamily="2" charset="-122"/>
            </a:endParaRPr>
          </a:p>
        </p:txBody>
      </p:sp>
      <p:sp>
        <p:nvSpPr>
          <p:cNvPr id="3077"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mn-lt"/>
              </a:defRPr>
            </a:lvl1pPr>
          </a:lstStyle>
          <a:p>
            <a:pPr>
              <a:defRPr/>
            </a:pPr>
            <a:endParaRPr lang="zh-CN" altLang="en-US">
              <a:ea typeface="宋体" pitchFamily="2" charset="-122"/>
            </a:endParaRPr>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smtClean="0">
                <a:solidFill>
                  <a:srgbClr val="898989"/>
                </a:solidFill>
                <a:latin typeface="Calibri" pitchFamily="34" charset="0"/>
              </a:defRPr>
            </a:lvl1pPr>
          </a:lstStyle>
          <a:p>
            <a:pPr>
              <a:defRPr/>
            </a:pPr>
            <a:fld id="{94F361ED-9F67-47E9-833A-ABD53BE03E4C}" type="slidenum">
              <a:rPr lang="zh-CN" altLang="en-US">
                <a:ea typeface="宋体" pitchFamily="2" charset="-122"/>
              </a:rPr>
              <a:pPr>
                <a:defRPr/>
              </a:pPr>
              <a:t>‹#›</a:t>
            </a:fld>
            <a:endParaRPr lang="zh-CN" altLang="en-US">
              <a:ea typeface="宋体" pitchFamily="2" charset="-122"/>
            </a:endParaRPr>
          </a:p>
        </p:txBody>
      </p:sp>
    </p:spTree>
    <p:extLst>
      <p:ext uri="{BB962C8B-B14F-4D97-AF65-F5344CB8AC3E}">
        <p14:creationId xmlns:p14="http://schemas.microsoft.com/office/powerpoint/2010/main" val="294514871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31E8266-E037-4BBA-8667-1F16177F5483}" type="datetimeFigureOut">
              <a:rPr lang="zh-CN" altLang="en-US" smtClean="0">
                <a:solidFill>
                  <a:prstClr val="black">
                    <a:tint val="75000"/>
                  </a:prstClr>
                </a:solidFill>
                <a:latin typeface="Calibri"/>
                <a:ea typeface="宋体"/>
              </a:rPr>
              <a:pPr fontAlgn="auto">
                <a:spcBef>
                  <a:spcPts val="0"/>
                </a:spcBef>
                <a:spcAft>
                  <a:spcPts val="0"/>
                </a:spcAft>
              </a:pPr>
              <a:t>2018/4/19</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B3FDBF-E98C-4578-9355-215DF9E649CD}"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153548272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8" name="Freeform 34"/>
          <p:cNvSpPr>
            <a:spLocks/>
          </p:cNvSpPr>
          <p:nvPr/>
        </p:nvSpPr>
        <p:spPr bwMode="ltGray">
          <a:xfrm>
            <a:off x="1187450" y="333375"/>
            <a:ext cx="7956550" cy="6334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1"/>
          </a:solidFill>
          <a:ln w="9525">
            <a:noFill/>
            <a:round/>
            <a:headEnd/>
            <a:tailEnd/>
          </a:ln>
          <a:effectLst/>
        </p:spPr>
        <p:txBody>
          <a:bodyPr/>
          <a:lstStyle/>
          <a:p>
            <a:pPr>
              <a:defRPr/>
            </a:pPr>
            <a:endParaRPr lang="zh-CN" altLang="en-US">
              <a:solidFill>
                <a:srgbClr val="003366"/>
              </a:solidFill>
              <a:ea typeface="宋体" pitchFamily="2" charset="-122"/>
            </a:endParaRPr>
          </a:p>
        </p:txBody>
      </p:sp>
      <p:sp>
        <p:nvSpPr>
          <p:cNvPr id="4099" name="Rectangle 3"/>
          <p:cNvSpPr>
            <a:spLocks noGrp="1" noChangeArrowheads="1"/>
          </p:cNvSpPr>
          <p:nvPr>
            <p:ph type="body" idx="1"/>
          </p:nvPr>
        </p:nvSpPr>
        <p:spPr bwMode="auto">
          <a:xfrm>
            <a:off x="304800" y="10668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zh-CN" altLang="zh-CN" smtClean="0"/>
          </a:p>
        </p:txBody>
      </p:sp>
      <p:sp>
        <p:nvSpPr>
          <p:cNvPr id="2" name="Rectangle 4"/>
          <p:cNvSpPr>
            <a:spLocks noGrp="1" noChangeArrowheads="1"/>
          </p:cNvSpPr>
          <p:nvPr>
            <p:ph type="dt" sz="half" idx="2"/>
          </p:nvPr>
        </p:nvSpPr>
        <p:spPr bwMode="auto">
          <a:xfrm>
            <a:off x="304800" y="6308725"/>
            <a:ext cx="5707063"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宋体" pitchFamily="2" charset="-122"/>
              </a:defRPr>
            </a:lvl1pPr>
          </a:lstStyle>
          <a:p>
            <a:pPr>
              <a:defRPr/>
            </a:pPr>
            <a:endParaRPr lang="zh-CN" altLang="zh-CN">
              <a:solidFill>
                <a:srgbClr val="003366"/>
              </a:solidFill>
            </a:endParaRPr>
          </a:p>
        </p:txBody>
      </p:sp>
      <p:sp>
        <p:nvSpPr>
          <p:cNvPr id="4101" name="Rectangle 2"/>
          <p:cNvSpPr>
            <a:spLocks noGrp="1" noChangeArrowheads="1"/>
          </p:cNvSpPr>
          <p:nvPr>
            <p:ph type="title"/>
          </p:nvPr>
        </p:nvSpPr>
        <p:spPr bwMode="white">
          <a:xfrm>
            <a:off x="1143000" y="381000"/>
            <a:ext cx="67818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grpSp>
        <p:nvGrpSpPr>
          <p:cNvPr id="4102" name="Group 35"/>
          <p:cNvGrpSpPr>
            <a:grpSpLocks/>
          </p:cNvGrpSpPr>
          <p:nvPr/>
        </p:nvGrpSpPr>
        <p:grpSpPr bwMode="auto">
          <a:xfrm>
            <a:off x="8153400" y="0"/>
            <a:ext cx="990600" cy="6858000"/>
            <a:chOff x="5040" y="0"/>
            <a:chExt cx="720" cy="4320"/>
          </a:xfrm>
        </p:grpSpPr>
        <p:sp>
          <p:nvSpPr>
            <p:cNvPr id="1060" name="Rectangle 36"/>
            <p:cNvSpPr>
              <a:spLocks noChangeArrowheads="1"/>
            </p:cNvSpPr>
            <p:nvPr userDrawn="1"/>
          </p:nvSpPr>
          <p:spPr bwMode="ltGray">
            <a:xfrm>
              <a:off x="5042" y="0"/>
              <a:ext cx="718" cy="4320"/>
            </a:xfrm>
            <a:prstGeom prst="rect">
              <a:avLst/>
            </a:prstGeom>
            <a:solidFill>
              <a:srgbClr val="ECECEC"/>
            </a:solidFill>
            <a:ln w="9525">
              <a:noFill/>
              <a:miter lim="800000"/>
              <a:headEnd/>
              <a:tailEnd/>
            </a:ln>
            <a:effectLst/>
          </p:spPr>
          <p:txBody>
            <a:bodyPr wrap="none" anchor="ctr"/>
            <a:lstStyle/>
            <a:p>
              <a:pPr>
                <a:defRPr/>
              </a:pPr>
              <a:endParaRPr lang="zh-CN" altLang="en-US">
                <a:solidFill>
                  <a:srgbClr val="003366"/>
                </a:solidFill>
              </a:endParaRPr>
            </a:p>
          </p:txBody>
        </p:sp>
        <p:sp>
          <p:nvSpPr>
            <p:cNvPr id="1061" name="Rectangle 37"/>
            <p:cNvSpPr>
              <a:spLocks noChangeArrowheads="1"/>
            </p:cNvSpPr>
            <p:nvPr userDrawn="1"/>
          </p:nvSpPr>
          <p:spPr bwMode="ltGray">
            <a:xfrm>
              <a:off x="5040" y="219"/>
              <a:ext cx="720" cy="393"/>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3366"/>
                </a:solidFill>
              </a:endParaRPr>
            </a:p>
          </p:txBody>
        </p:sp>
      </p:grpSp>
      <p:sp>
        <p:nvSpPr>
          <p:cNvPr id="1066" name="AutoShape 42"/>
          <p:cNvSpPr>
            <a:spLocks noChangeArrowheads="1"/>
          </p:cNvSpPr>
          <p:nvPr/>
        </p:nvSpPr>
        <p:spPr bwMode="gray">
          <a:xfrm>
            <a:off x="7696200" y="5943600"/>
            <a:ext cx="609600" cy="533400"/>
          </a:xfrm>
          <a:prstGeom prst="hexagon">
            <a:avLst>
              <a:gd name="adj" fmla="val 28571"/>
              <a:gd name="vf" fmla="val 115470"/>
            </a:avLst>
          </a:prstGeom>
          <a:solidFill>
            <a:srgbClr val="CFCFCF"/>
          </a:solidFill>
          <a:ln w="9525">
            <a:noFill/>
            <a:miter lim="800000"/>
            <a:headEnd/>
            <a:tailEnd/>
          </a:ln>
          <a:effectLst/>
        </p:spPr>
        <p:txBody>
          <a:bodyPr wrap="none" anchor="ctr"/>
          <a:lstStyle/>
          <a:p>
            <a:pPr>
              <a:defRPr/>
            </a:pPr>
            <a:endParaRPr lang="zh-CN" altLang="en-US">
              <a:solidFill>
                <a:srgbClr val="003366"/>
              </a:solidFill>
            </a:endParaRPr>
          </a:p>
        </p:txBody>
      </p:sp>
      <p:sp>
        <p:nvSpPr>
          <p:cNvPr id="1067" name="AutoShape 43"/>
          <p:cNvSpPr>
            <a:spLocks noChangeArrowheads="1"/>
          </p:cNvSpPr>
          <p:nvPr/>
        </p:nvSpPr>
        <p:spPr bwMode="gray">
          <a:xfrm>
            <a:off x="8229600" y="5638800"/>
            <a:ext cx="609600" cy="533400"/>
          </a:xfrm>
          <a:prstGeom prst="hexagon">
            <a:avLst>
              <a:gd name="adj" fmla="val 28571"/>
              <a:gd name="vf" fmla="val 115470"/>
            </a:avLst>
          </a:prstGeom>
          <a:solidFill>
            <a:srgbClr val="CFCFCF"/>
          </a:solidFill>
          <a:ln w="9525">
            <a:noFill/>
            <a:miter lim="800000"/>
            <a:headEnd/>
            <a:tailEnd/>
          </a:ln>
          <a:effectLst/>
        </p:spPr>
        <p:txBody>
          <a:bodyPr wrap="none" anchor="ctr"/>
          <a:lstStyle/>
          <a:p>
            <a:pPr>
              <a:defRPr/>
            </a:pPr>
            <a:endParaRPr lang="zh-CN" altLang="en-US">
              <a:solidFill>
                <a:srgbClr val="003366"/>
              </a:solidFill>
            </a:endParaRPr>
          </a:p>
        </p:txBody>
      </p:sp>
      <p:sp>
        <p:nvSpPr>
          <p:cNvPr id="1068" name="AutoShape 44"/>
          <p:cNvSpPr>
            <a:spLocks noChangeArrowheads="1"/>
          </p:cNvSpPr>
          <p:nvPr/>
        </p:nvSpPr>
        <p:spPr bwMode="gray">
          <a:xfrm>
            <a:off x="8220075" y="6229350"/>
            <a:ext cx="609600" cy="533400"/>
          </a:xfrm>
          <a:prstGeom prst="hexagon">
            <a:avLst>
              <a:gd name="adj" fmla="val 28571"/>
              <a:gd name="vf" fmla="val 115470"/>
            </a:avLst>
          </a:prstGeom>
          <a:solidFill>
            <a:srgbClr val="CFCFCF"/>
          </a:solidFill>
          <a:ln w="9525">
            <a:noFill/>
            <a:miter lim="800000"/>
            <a:headEnd/>
            <a:tailEnd/>
          </a:ln>
          <a:effectLst/>
        </p:spPr>
        <p:txBody>
          <a:bodyPr wrap="none" anchor="ctr"/>
          <a:lstStyle/>
          <a:p>
            <a:pPr>
              <a:defRPr/>
            </a:pPr>
            <a:endParaRPr lang="zh-CN" altLang="en-US">
              <a:solidFill>
                <a:srgbClr val="003366"/>
              </a:solidFill>
            </a:endParaRPr>
          </a:p>
        </p:txBody>
      </p:sp>
      <p:pic>
        <p:nvPicPr>
          <p:cNvPr id="4106" name="Picture 18" descr="铁二中标识骆蓬蓬合成"/>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4150" y="188913"/>
            <a:ext cx="8588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7910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sldNum="0" hd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0" fontAlgn="base" hangingPunct="0">
        <a:spcBef>
          <a:spcPct val="0"/>
        </a:spcBef>
        <a:spcAft>
          <a:spcPct val="0"/>
        </a:spcAft>
        <a:defRPr sz="3200">
          <a:solidFill>
            <a:schemeClr val="bg1"/>
          </a:solidFill>
          <a:latin typeface="Verdana" pitchFamily="34" charset="0"/>
        </a:defRPr>
      </a:lvl6pPr>
      <a:lvl7pPr marL="914400" algn="ctr" rtl="0" eaLnBrk="0" fontAlgn="base" hangingPunct="0">
        <a:spcBef>
          <a:spcPct val="0"/>
        </a:spcBef>
        <a:spcAft>
          <a:spcPct val="0"/>
        </a:spcAft>
        <a:defRPr sz="3200">
          <a:solidFill>
            <a:schemeClr val="bg1"/>
          </a:solidFill>
          <a:latin typeface="Verdana" pitchFamily="34" charset="0"/>
        </a:defRPr>
      </a:lvl7pPr>
      <a:lvl8pPr marL="1371600" algn="ctr" rtl="0" eaLnBrk="0" fontAlgn="base" hangingPunct="0">
        <a:spcBef>
          <a:spcPct val="0"/>
        </a:spcBef>
        <a:spcAft>
          <a:spcPct val="0"/>
        </a:spcAft>
        <a:defRPr sz="3200">
          <a:solidFill>
            <a:schemeClr val="bg1"/>
          </a:solidFill>
          <a:latin typeface="Verdana" pitchFamily="34" charset="0"/>
        </a:defRPr>
      </a:lvl8pPr>
      <a:lvl9pPr marL="1828800" algn="ctr" rtl="0" eaLnBrk="0" fontAlgn="base" hangingPunct="0">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41.xml"/><Relationship Id="rId4" Type="http://schemas.openxmlformats.org/officeDocument/2006/relationships/slide" Target="slide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WordArt 2"/>
          <p:cNvSpPr>
            <a:spLocks noChangeArrowheads="1" noChangeShapeType="1" noTextEdit="1"/>
          </p:cNvSpPr>
          <p:nvPr/>
        </p:nvSpPr>
        <p:spPr bwMode="auto">
          <a:xfrm>
            <a:off x="388927" y="1484784"/>
            <a:ext cx="8497887" cy="1008063"/>
          </a:xfrm>
          <a:prstGeom prst="rect">
            <a:avLst/>
          </a:prstGeom>
        </p:spPr>
        <p:txBody>
          <a:bodyPr wrap="none" fromWordArt="1">
            <a:prstTxWarp prst="textPlain">
              <a:avLst>
                <a:gd name="adj" fmla="val 50000"/>
              </a:avLst>
            </a:prstTxWarp>
          </a:bodyPr>
          <a:lstStyle/>
          <a:p>
            <a:pPr algn="ctr"/>
            <a:r>
              <a:rPr lang="zh-CN" altLang="en-US" sz="3600" b="1" kern="10" dirty="0" smtClean="0">
                <a:ln w="9525">
                  <a:solidFill>
                    <a:srgbClr val="000000"/>
                  </a:solidFill>
                  <a:round/>
                  <a:headEnd/>
                  <a:tailEnd/>
                </a:ln>
                <a:gradFill rotWithShape="1">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0" scaled="1"/>
                </a:gradFill>
                <a:latin typeface="宋体"/>
                <a:ea typeface="宋体"/>
              </a:rPr>
              <a:t>完善知识，深化思维</a:t>
            </a:r>
            <a:endParaRPr lang="zh-CN" altLang="en-US" sz="3600" b="1" kern="10" dirty="0">
              <a:ln w="9525">
                <a:solidFill>
                  <a:srgbClr val="000000"/>
                </a:solidFill>
                <a:round/>
                <a:headEnd/>
                <a:tailEnd/>
              </a:ln>
              <a:gradFill rotWithShape="1">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0" scaled="1"/>
              </a:gradFill>
              <a:latin typeface="宋体"/>
              <a:ea typeface="宋体"/>
            </a:endParaRPr>
          </a:p>
        </p:txBody>
      </p:sp>
      <p:sp>
        <p:nvSpPr>
          <p:cNvPr id="18435" name="Rectangle 3"/>
          <p:cNvSpPr>
            <a:spLocks noChangeArrowheads="1"/>
          </p:cNvSpPr>
          <p:nvPr/>
        </p:nvSpPr>
        <p:spPr bwMode="auto">
          <a:xfrm>
            <a:off x="-612576" y="2204864"/>
            <a:ext cx="10944226" cy="2692400"/>
          </a:xfrm>
          <a:prstGeom prst="rect">
            <a:avLst/>
          </a:prstGeom>
          <a:noFill/>
          <a:ln w="9525">
            <a:noFill/>
            <a:miter lim="800000"/>
            <a:headEnd/>
            <a:tailEnd/>
          </a:ln>
        </p:spPr>
        <p:txBody>
          <a:bodyPr anchor="ctr"/>
          <a:lstStyle/>
          <a:p>
            <a:pPr algn="ctr"/>
            <a:r>
              <a:rPr lang="en-US" altLang="zh-CN" sz="3600" b="1" dirty="0" smtClean="0">
                <a:solidFill>
                  <a:srgbClr val="000000"/>
                </a:solidFill>
                <a:latin typeface="黑体" pitchFamily="2" charset="-122"/>
                <a:ea typeface="黑体" pitchFamily="2" charset="-122"/>
              </a:rPr>
              <a:t>    ——</a:t>
            </a:r>
            <a:r>
              <a:rPr lang="zh-CN" altLang="en-US" sz="3600" b="1" dirty="0" smtClean="0">
                <a:solidFill>
                  <a:srgbClr val="000000"/>
                </a:solidFill>
                <a:latin typeface="黑体" pitchFamily="2" charset="-122"/>
                <a:ea typeface="黑体" pitchFamily="2" charset="-122"/>
              </a:rPr>
              <a:t>二轮专题复习</a:t>
            </a:r>
            <a:r>
              <a:rPr lang="zh-CN" altLang="en-US" sz="3600" b="1" dirty="0">
                <a:solidFill>
                  <a:srgbClr val="000000"/>
                </a:solidFill>
                <a:latin typeface="黑体" pitchFamily="2" charset="-122"/>
                <a:ea typeface="黑体" pitchFamily="2" charset="-122"/>
              </a:rPr>
              <a:t>建议（以世界史为例）</a:t>
            </a:r>
          </a:p>
          <a:p>
            <a:pPr algn="ctr"/>
            <a:endParaRPr lang="en-US" altLang="zh-CN" sz="2400" b="1" dirty="0" smtClean="0">
              <a:solidFill>
                <a:srgbClr val="000000"/>
              </a:solidFill>
              <a:latin typeface="黑体" pitchFamily="2" charset="-122"/>
              <a:ea typeface="黑体" pitchFamily="2" charset="-122"/>
            </a:endParaRPr>
          </a:p>
        </p:txBody>
      </p:sp>
      <p:sp>
        <p:nvSpPr>
          <p:cNvPr id="2" name="矩形 1"/>
          <p:cNvSpPr/>
          <p:nvPr/>
        </p:nvSpPr>
        <p:spPr>
          <a:xfrm>
            <a:off x="2354512" y="5373216"/>
            <a:ext cx="4153701" cy="523220"/>
          </a:xfrm>
          <a:prstGeom prst="rect">
            <a:avLst/>
          </a:prstGeom>
        </p:spPr>
        <p:txBody>
          <a:bodyPr wrap="none">
            <a:spAutoFit/>
          </a:bodyPr>
          <a:lstStyle/>
          <a:p>
            <a:pPr algn="ctr"/>
            <a:r>
              <a:rPr lang="zh-CN" altLang="en-US" sz="2800" b="1" dirty="0">
                <a:solidFill>
                  <a:srgbClr val="000000"/>
                </a:solidFill>
                <a:latin typeface="黑体" pitchFamily="2" charset="-122"/>
                <a:ea typeface="黑体" pitchFamily="2" charset="-122"/>
              </a:rPr>
              <a:t>北京市八一学校  李晓明</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438150" y="1341438"/>
            <a:ext cx="70072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buFont typeface="Arial" pitchFamily="34" charset="0"/>
              <a:buNone/>
            </a:pPr>
            <a:r>
              <a:rPr lang="zh-CN" altLang="en-US" sz="2800" smtClean="0">
                <a:solidFill>
                  <a:srgbClr val="FFFFFF"/>
                </a:solidFill>
                <a:latin typeface="方正粗雅宋_GBK"/>
                <a:ea typeface="方正粗雅宋_GBK"/>
                <a:cs typeface="方正粗雅宋_GBK"/>
              </a:rPr>
              <a:t>一、近现代世界政治史的阶段和主题</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二、近代西方民主政治发展完善的主要阶段</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三、西方历史上法制宪政的发展演变</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四、近现代西方殖民体系的兴衰</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五、前工业化时期的西方经济</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六、近代资本主义工业化的历程</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七、世界市场的发展和经济全球化</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八、二战后世界经济的格局与特点</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九、二战后苏联的经济改革</a:t>
            </a:r>
            <a:endParaRPr lang="en-US" altLang="zh-CN" sz="2800" smtClean="0">
              <a:solidFill>
                <a:srgbClr val="FFFFFF"/>
              </a:solidFill>
              <a:latin typeface="方正粗雅宋_GBK"/>
              <a:ea typeface="方正粗雅宋_GBK"/>
              <a:cs typeface="方正粗雅宋_GBK"/>
              <a:sym typeface="Webdings" pitchFamily="18" charset="2"/>
            </a:endParaRPr>
          </a:p>
          <a:p>
            <a:pPr>
              <a:buFont typeface="Arial" pitchFamily="34" charset="0"/>
              <a:buNone/>
            </a:pPr>
            <a:r>
              <a:rPr lang="zh-CN" altLang="en-US" sz="2800" smtClean="0">
                <a:solidFill>
                  <a:srgbClr val="FFFFFF"/>
                </a:solidFill>
                <a:latin typeface="方正粗雅宋_GBK"/>
                <a:ea typeface="方正粗雅宋_GBK"/>
                <a:cs typeface="方正粗雅宋_GBK"/>
                <a:sym typeface="Webdings" pitchFamily="18" charset="2"/>
              </a:rPr>
              <a:t>十、西方历史上人文思想和政治思想的发展</a:t>
            </a:r>
            <a:endParaRPr lang="en-US" altLang="zh-CN" sz="2800" smtClean="0">
              <a:solidFill>
                <a:srgbClr val="FFFFFF"/>
              </a:solidFill>
              <a:latin typeface="方正粗雅宋_GBK"/>
              <a:ea typeface="方正粗雅宋_GBK"/>
              <a:cs typeface="方正粗雅宋_GBK"/>
            </a:endParaRPr>
          </a:p>
          <a:p>
            <a:pPr>
              <a:buFont typeface="Arial" pitchFamily="34" charset="0"/>
              <a:buNone/>
            </a:pPr>
            <a:r>
              <a:rPr lang="zh-CN" altLang="en-US" sz="2800" smtClean="0">
                <a:solidFill>
                  <a:srgbClr val="FFFFFF"/>
                </a:solidFill>
                <a:latin typeface="方正粗雅宋_GBK"/>
                <a:ea typeface="方正粗雅宋_GBK"/>
                <a:cs typeface="方正粗雅宋_GBK"/>
              </a:rPr>
              <a:t>十一、西方历史上的科学发展和技术革命</a:t>
            </a:r>
          </a:p>
        </p:txBody>
      </p:sp>
      <p:sp>
        <p:nvSpPr>
          <p:cNvPr id="3" name="矩形 2"/>
          <p:cNvSpPr/>
          <p:nvPr/>
        </p:nvSpPr>
        <p:spPr>
          <a:xfrm>
            <a:off x="827584" y="549275"/>
            <a:ext cx="6913563" cy="585788"/>
          </a:xfrm>
          <a:prstGeom prst="rect">
            <a:avLst/>
          </a:prstGeom>
        </p:spPr>
        <p:txBody>
          <a:bodyPr>
            <a:spAutoFit/>
          </a:bodyPr>
          <a:lstStyle/>
          <a:p>
            <a:pPr>
              <a:buFont typeface="Arial" panose="020B0604020202020204" pitchFamily="34" charset="0"/>
              <a:buNone/>
              <a:defRPr/>
            </a:pPr>
            <a:r>
              <a:rPr lang="zh-CN" altLang="en-US" sz="32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rPr>
              <a:t>人大附中李晓风老师总结的</a:t>
            </a:r>
            <a:r>
              <a:rPr lang="zh-CN" altLang="en-US" sz="3200" dirty="0" smtClean="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rPr>
              <a:t>专题</a:t>
            </a:r>
            <a:endParaRPr lang="en-US" altLang="zh-CN" sz="3200" dirty="0">
              <a:solidFill>
                <a:srgbClr val="FFFF00"/>
              </a:solidFill>
              <a:effectLst>
                <a:outerShdw blurRad="38100" dist="38100" dir="2700000" algn="tl">
                  <a:srgbClr val="000000"/>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3130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8640"/>
            <a:ext cx="8964488" cy="4392488"/>
          </a:xfrm>
        </p:spPr>
        <p:txBody>
          <a:bodyPr/>
          <a:lstStyle/>
          <a:p>
            <a:r>
              <a:rPr lang="zh-CN" altLang="en-US" sz="2000" b="1" dirty="0">
                <a:latin typeface="黑体" panose="02010609060101010101" pitchFamily="49" charset="-122"/>
                <a:ea typeface="黑体" panose="02010609060101010101" pitchFamily="49" charset="-122"/>
              </a:rPr>
              <a:t>专题一   西方世界的政治现代化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专题二   西方世界的经济现代化历程（资本主义世界市场的形成和发展）</a:t>
            </a:r>
            <a:endParaRPr lang="en-US" altLang="zh-CN" sz="2000" b="1" dirty="0">
              <a:latin typeface="黑体" panose="02010609060101010101" pitchFamily="49" charset="-122"/>
              <a:ea typeface="黑体" panose="02010609060101010101" pitchFamily="49" charset="-122"/>
            </a:endParaRPr>
          </a:p>
          <a:p>
            <a:pPr marL="0" indent="0">
              <a:buNone/>
            </a:pPr>
            <a:r>
              <a:rPr lang="zh-CN" altLang="en-US" sz="2000" b="1" dirty="0" smtClean="0">
                <a:latin typeface="黑体" panose="02010609060101010101" pitchFamily="49" charset="-122"/>
                <a:ea typeface="黑体" panose="02010609060101010101" pitchFamily="49" charset="-122"/>
              </a:rPr>
              <a:t>                     （世界经济由分散到全球化的进程）</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（资本主义经济政策的调整）</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专题三   西方人文精神与民主</a:t>
            </a:r>
            <a:r>
              <a:rPr lang="zh-CN" altLang="en-US" sz="2000" b="1" dirty="0" smtClean="0">
                <a:latin typeface="黑体" panose="02010609060101010101" pitchFamily="49" charset="-122"/>
                <a:ea typeface="黑体" panose="02010609060101010101" pitchFamily="49" charset="-122"/>
              </a:rPr>
              <a:t>思想</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专题四   </a:t>
            </a:r>
            <a:r>
              <a:rPr lang="zh-CN" altLang="en-US" sz="2000" b="1" dirty="0" smtClean="0">
                <a:latin typeface="黑体" panose="02010609060101010101" pitchFamily="49" charset="-122"/>
                <a:ea typeface="黑体" panose="02010609060101010101" pitchFamily="49" charset="-122"/>
              </a:rPr>
              <a:t>国际</a:t>
            </a:r>
            <a:r>
              <a:rPr lang="zh-CN" altLang="en-US" sz="2000" b="1" dirty="0">
                <a:latin typeface="黑体" panose="02010609060101010101" pitchFamily="49" charset="-122"/>
                <a:ea typeface="黑体" panose="02010609060101010101" pitchFamily="49" charset="-122"/>
              </a:rPr>
              <a:t>工人运动</a:t>
            </a:r>
            <a:r>
              <a:rPr lang="zh-CN" altLang="en-US" sz="2000" b="1" dirty="0" smtClean="0">
                <a:latin typeface="黑体" panose="02010609060101010101" pitchFamily="49" charset="-122"/>
                <a:ea typeface="黑体" panose="02010609060101010101" pitchFamily="49" charset="-122"/>
              </a:rPr>
              <a:t>以及社会主义</a:t>
            </a:r>
            <a:r>
              <a:rPr lang="zh-CN" altLang="en-US" sz="2000" b="1" dirty="0">
                <a:latin typeface="黑体" panose="02010609060101010101" pitchFamily="49" charset="-122"/>
                <a:ea typeface="黑体" panose="02010609060101010101" pitchFamily="49" charset="-122"/>
              </a:rPr>
              <a:t>国家的建立与发展</a:t>
            </a:r>
          </a:p>
          <a:p>
            <a:r>
              <a:rPr lang="zh-CN" altLang="en-US" sz="2000" b="1" dirty="0">
                <a:latin typeface="黑体" panose="02010609060101010101" pitchFamily="49" charset="-122"/>
                <a:ea typeface="黑体" panose="02010609060101010101" pitchFamily="49" charset="-122"/>
              </a:rPr>
              <a:t>专题五    </a:t>
            </a:r>
            <a:r>
              <a:rPr lang="zh-CN" altLang="en-US" sz="2000" b="1" dirty="0" smtClean="0">
                <a:latin typeface="黑体" panose="02010609060101010101" pitchFamily="49" charset="-122"/>
                <a:ea typeface="黑体" panose="02010609060101010101" pitchFamily="49" charset="-122"/>
              </a:rPr>
              <a:t>战后</a:t>
            </a:r>
            <a:r>
              <a:rPr lang="zh-CN" altLang="en-US" sz="2000" b="1" dirty="0">
                <a:latin typeface="黑体" panose="02010609060101010101" pitchFamily="49" charset="-122"/>
                <a:ea typeface="黑体" panose="02010609060101010101" pitchFamily="49" charset="-122"/>
              </a:rPr>
              <a:t>政治格局的演变</a:t>
            </a:r>
          </a:p>
          <a:p>
            <a:r>
              <a:rPr lang="zh-CN" altLang="en-US" sz="2000" b="1" dirty="0">
                <a:latin typeface="黑体" panose="02010609060101010101" pitchFamily="49" charset="-122"/>
                <a:ea typeface="黑体" panose="02010609060101010101" pitchFamily="49" charset="-122"/>
              </a:rPr>
              <a:t>专题六    世界近现代的科技与文学</a:t>
            </a:r>
            <a:r>
              <a:rPr lang="zh-CN" altLang="en-US" sz="2000" b="1" dirty="0" smtClean="0">
                <a:latin typeface="黑体" panose="02010609060101010101" pitchFamily="49" charset="-122"/>
                <a:ea typeface="黑体" panose="02010609060101010101" pitchFamily="49" charset="-122"/>
              </a:rPr>
              <a:t>艺术</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的中国经济现代化历程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的中国外交历程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世界政治潮流</a:t>
            </a:r>
            <a:r>
              <a:rPr lang="zh-CN" altLang="en-US" sz="2000" b="1" dirty="0">
                <a:latin typeface="黑体" panose="02010609060101010101" pitchFamily="49" charset="-122"/>
                <a:ea typeface="黑体" panose="02010609060101010101" pitchFamily="49" charset="-122"/>
              </a:rPr>
              <a:t>中中国近代政治的艰难</a:t>
            </a:r>
            <a:r>
              <a:rPr lang="zh-CN" altLang="en-US" sz="2000" b="1" dirty="0" smtClean="0">
                <a:latin typeface="黑体" panose="02010609060101010101" pitchFamily="49" charset="-122"/>
                <a:ea typeface="黑体" panose="02010609060101010101" pitchFamily="49" charset="-122"/>
              </a:rPr>
              <a:t>转</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重要历史事件的</a:t>
            </a:r>
            <a:r>
              <a:rPr lang="zh-CN" altLang="en-US" sz="2000" b="1" dirty="0" smtClean="0">
                <a:solidFill>
                  <a:srgbClr val="FF0000"/>
                </a:solidFill>
                <a:latin typeface="黑体" panose="02010609060101010101" pitchFamily="49" charset="-122"/>
                <a:ea typeface="黑体" panose="02010609060101010101" pitchFamily="49" charset="-122"/>
              </a:rPr>
              <a:t>多角度认识与分析</a:t>
            </a:r>
            <a:r>
              <a:rPr lang="zh-CN" altLang="en-US" sz="2000" b="1" dirty="0" smtClean="0">
                <a:latin typeface="黑体" panose="02010609060101010101" pitchFamily="49" charset="-122"/>
                <a:ea typeface="黑体" panose="02010609060101010101" pitchFamily="49" charset="-122"/>
              </a:rPr>
              <a:t>，如罗斯福新政</a:t>
            </a:r>
            <a:endParaRPr lang="zh-CN" altLang="en-US" sz="2000" b="1" dirty="0">
              <a:latin typeface="黑体" panose="02010609060101010101" pitchFamily="49" charset="-122"/>
              <a:ea typeface="黑体" panose="02010609060101010101" pitchFamily="49" charset="-122"/>
            </a:endParaRPr>
          </a:p>
          <a:p>
            <a:endParaRPr lang="zh-CN" altLang="en-US" sz="2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11</a:t>
            </a:fld>
            <a:endParaRPr lang="zh-CN" altLang="en-US"/>
          </a:p>
        </p:txBody>
      </p:sp>
      <p:sp>
        <p:nvSpPr>
          <p:cNvPr id="5" name="矩形 4"/>
          <p:cNvSpPr/>
          <p:nvPr/>
        </p:nvSpPr>
        <p:spPr>
          <a:xfrm>
            <a:off x="0" y="5780782"/>
            <a:ext cx="9144000" cy="1077218"/>
          </a:xfrm>
          <a:prstGeom prst="rect">
            <a:avLst/>
          </a:prstGeom>
          <a:solidFill>
            <a:schemeClr val="accent5">
              <a:lumMod val="40000"/>
              <a:lumOff val="60000"/>
            </a:schemeClr>
          </a:solidFill>
        </p:spPr>
        <p:txBody>
          <a:bodyPr wrap="square">
            <a:spAutoFit/>
          </a:bodyPr>
          <a:lstStyle/>
          <a:p>
            <a:r>
              <a:rPr lang="zh-CN" altLang="en-US" sz="3200" b="1" dirty="0">
                <a:latin typeface="黑体" panose="02010609060101010101" pitchFamily="49" charset="-122"/>
                <a:ea typeface="黑体" panose="02010609060101010101" pitchFamily="49" charset="-122"/>
              </a:rPr>
              <a:t>专题</a:t>
            </a:r>
            <a:r>
              <a:rPr lang="zh-CN" altLang="en-US" sz="3200" b="1" dirty="0" smtClean="0">
                <a:latin typeface="黑体" panose="02010609060101010101" pitchFamily="49" charset="-122"/>
                <a:ea typeface="黑体" panose="02010609060101010101" pitchFamily="49" charset="-122"/>
              </a:rPr>
              <a:t>复习在</a:t>
            </a:r>
            <a:r>
              <a:rPr lang="zh-CN" altLang="en-US" sz="3200" b="1" dirty="0">
                <a:latin typeface="黑体" panose="02010609060101010101" pitchFamily="49" charset="-122"/>
                <a:ea typeface="黑体" panose="02010609060101010101" pitchFamily="49" charset="-122"/>
              </a:rPr>
              <a:t>通史框架</a:t>
            </a:r>
            <a:r>
              <a:rPr lang="zh-CN" altLang="en-US" sz="3200" b="1" dirty="0" smtClean="0">
                <a:latin typeface="黑体" panose="02010609060101010101" pitchFamily="49" charset="-122"/>
                <a:ea typeface="黑体" panose="02010609060101010101" pitchFamily="49" charset="-122"/>
              </a:rPr>
              <a:t>下完善知识网络，进行</a:t>
            </a:r>
            <a:r>
              <a:rPr lang="zh-CN" altLang="en-US" sz="3200" b="1" dirty="0">
                <a:latin typeface="黑体" panose="02010609060101010101" pitchFamily="49" charset="-122"/>
                <a:ea typeface="黑体" panose="02010609060101010101" pitchFamily="49" charset="-122"/>
              </a:rPr>
              <a:t>深化及规律性</a:t>
            </a:r>
            <a:r>
              <a:rPr lang="zh-CN" altLang="en-US" sz="3200" b="1" dirty="0" smtClean="0">
                <a:latin typeface="黑体" panose="02010609060101010101" pitchFamily="49" charset="-122"/>
                <a:ea typeface="黑体" panose="02010609060101010101" pitchFamily="49" charset="-122"/>
              </a:rPr>
              <a:t>总结和提升，思维深化</a:t>
            </a:r>
            <a:endParaRPr lang="zh-CN" altLang="en-US" sz="3200" b="1" dirty="0">
              <a:latin typeface="黑体" panose="02010609060101010101" pitchFamily="49" charset="-122"/>
              <a:ea typeface="黑体" panose="02010609060101010101" pitchFamily="49" charset="-122"/>
            </a:endParaRPr>
          </a:p>
        </p:txBody>
      </p:sp>
      <p:sp>
        <p:nvSpPr>
          <p:cNvPr id="6" name="椭圆 5"/>
          <p:cNvSpPr/>
          <p:nvPr/>
        </p:nvSpPr>
        <p:spPr>
          <a:xfrm>
            <a:off x="1691680" y="1657987"/>
            <a:ext cx="30963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67544" y="3789040"/>
            <a:ext cx="33843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39752" y="4869160"/>
            <a:ext cx="38164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441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5943600"/>
            <a:ext cx="41179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3316" name="Rectangle 4"/>
          <p:cNvSpPr>
            <a:spLocks noChangeArrowheads="1"/>
          </p:cNvSpPr>
          <p:nvPr/>
        </p:nvSpPr>
        <p:spPr bwMode="auto">
          <a:xfrm>
            <a:off x="2339975" y="303213"/>
            <a:ext cx="5761038" cy="646112"/>
          </a:xfrm>
          <a:prstGeom prst="rect">
            <a:avLst/>
          </a:prstGeom>
          <a:noFill/>
          <a:ln>
            <a:noFill/>
          </a:ln>
          <a:effectLst/>
          <a:extLst/>
        </p:spPr>
        <p:txBody>
          <a:bodyPr anchor="ctr">
            <a:spAutoFit/>
          </a:bodyPr>
          <a:lstStyle/>
          <a:p>
            <a:pPr>
              <a:defRPr/>
            </a:pPr>
            <a:r>
              <a:rPr lang="zh-CN" altLang="en-US" sz="3600" b="1" dirty="0">
                <a:effectLst>
                  <a:outerShdw blurRad="38100" dist="38100" dir="2700000" algn="tl">
                    <a:srgbClr val="000000"/>
                  </a:outerShdw>
                </a:effectLst>
                <a:latin typeface="黑体" pitchFamily="49" charset="-122"/>
                <a:ea typeface="黑体" pitchFamily="49" charset="-122"/>
              </a:rPr>
              <a:t>西方人文精神发展历程</a:t>
            </a:r>
          </a:p>
        </p:txBody>
      </p:sp>
      <p:graphicFrame>
        <p:nvGraphicFramePr>
          <p:cNvPr id="13439" name="Group 127"/>
          <p:cNvGraphicFramePr>
            <a:graphicFrameLocks noGrp="1"/>
          </p:cNvGraphicFramePr>
          <p:nvPr/>
        </p:nvGraphicFramePr>
        <p:xfrm>
          <a:off x="755576" y="1122786"/>
          <a:ext cx="7014861" cy="5546574"/>
        </p:xfrm>
        <a:graphic>
          <a:graphicData uri="http://schemas.openxmlformats.org/drawingml/2006/table">
            <a:tbl>
              <a:tblPr>
                <a:tableStyleId>{616DA210-FB5B-4158-B5E0-FEB733F419BA}</a:tableStyleId>
              </a:tblPr>
              <a:tblGrid>
                <a:gridCol w="504055"/>
                <a:gridCol w="1656185"/>
                <a:gridCol w="2838270"/>
                <a:gridCol w="2016351"/>
              </a:tblGrid>
              <a:tr h="64779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u="none" strike="noStrike" cap="none" normalizeH="0" baseline="0" dirty="0" smtClean="0">
                          <a:ln>
                            <a:solidFill>
                              <a:sysClr val="windowText" lastClr="000000"/>
                            </a:solidFill>
                          </a:ln>
                          <a:effectLst>
                            <a:outerShdw blurRad="38100" dist="38100" dir="2700000" algn="tl">
                              <a:srgbClr val="000000">
                                <a:alpha val="43137"/>
                              </a:srgbClr>
                            </a:outerShdw>
                          </a:effectLst>
                          <a:latin typeface="黑体" pitchFamily="49" charset="-122"/>
                          <a:ea typeface="黑体" pitchFamily="49" charset="-122"/>
                        </a:rPr>
                        <a:t>历程</a:t>
                      </a:r>
                      <a:endParaRPr kumimoji="0" lang="zh-CN" altLang="en-US"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endParaRPr>
                    </a:p>
                  </a:txBody>
                  <a:tcPr marL="91453" marR="91453" marT="45715" marB="45715" horzOverflow="overflow"/>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u="none" strike="noStrike" cap="none" normalizeH="0" baseline="0" dirty="0" smtClean="0">
                          <a:ln>
                            <a:solidFill>
                              <a:sysClr val="windowText" lastClr="000000"/>
                            </a:solidFill>
                          </a:ln>
                          <a:effectLst>
                            <a:outerShdw blurRad="38100" dist="38100" dir="2700000" algn="tl">
                              <a:srgbClr val="000000">
                                <a:alpha val="43137"/>
                              </a:srgbClr>
                            </a:outerShdw>
                          </a:effectLst>
                          <a:latin typeface="黑体" pitchFamily="49" charset="-122"/>
                          <a:ea typeface="黑体" pitchFamily="49" charset="-122"/>
                        </a:rPr>
                        <a:t>核心内容</a:t>
                      </a:r>
                      <a:endParaRPr kumimoji="0" lang="zh-CN" altLang="en-US"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endParaRPr>
                    </a:p>
                  </a:txBody>
                  <a:tcPr marL="91453" marR="91453"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rPr>
                        <a:t>解决问题</a:t>
                      </a:r>
                      <a:endParaRPr kumimoji="0" lang="zh-CN" altLang="zh-CN" sz="3200" b="1" i="0" u="none" strike="noStrike" cap="none" normalizeH="0" baseline="0" dirty="0" smtClean="0">
                        <a:ln>
                          <a:solidFill>
                            <a:sysClr val="windowText" lastClr="000000"/>
                          </a:solidFill>
                        </a:ln>
                        <a:solidFill>
                          <a:schemeClr val="tx1"/>
                        </a:solidFill>
                        <a:effectLst>
                          <a:outerShdw blurRad="38100" dist="38100" dir="2700000" algn="tl">
                            <a:srgbClr val="000000">
                              <a:alpha val="43137"/>
                            </a:srgbClr>
                          </a:outerShdw>
                        </a:effectLst>
                        <a:latin typeface="黑体" pitchFamily="49" charset="-122"/>
                        <a:ea typeface="黑体" pitchFamily="49" charset="-122"/>
                      </a:endParaRPr>
                    </a:p>
                  </a:txBody>
                  <a:tcPr marL="91453" marR="91453" marT="45715" marB="45715" horzOverflow="overflow"/>
                </a:tc>
              </a:tr>
              <a:tr h="1104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rPr>
                        <a:t>起源</a:t>
                      </a:r>
                      <a:endParaRPr kumimoji="0" lang="zh-CN" altLang="zh-CN"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endParaRPr>
                    </a:p>
                  </a:txBody>
                  <a:tcPr marL="91453" marR="91453"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r>
              <a:tr h="152791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rPr>
                        <a:t>发展</a:t>
                      </a:r>
                      <a:endParaRPr kumimoji="0" lang="zh-CN" altLang="zh-CN"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endParaRPr>
                    </a:p>
                  </a:txBody>
                  <a:tcPr marL="91453" marR="91453"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endParaRPr lang="zh-CN" altLang="en-US" dirty="0"/>
                    </a:p>
                  </a:txBody>
                  <a:tcPr marL="91453" marR="91453" marT="45715" marB="45715" horzOverflow="overflow"/>
                </a:tc>
              </a:tr>
              <a:tr h="121194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endParaRPr lang="zh-CN" altLang="en-US" dirty="0"/>
                    </a:p>
                  </a:txBody>
                  <a:tcPr marL="91453" marR="91453" marT="45715" marB="45715" horzOverflow="overflow"/>
                </a:tc>
              </a:tr>
              <a:tr h="1054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rPr>
                        <a:t>成熟</a:t>
                      </a:r>
                      <a:endParaRPr kumimoji="0" lang="zh-CN" altLang="zh-CN" sz="2800" b="1" i="0" u="none" strike="noStrike" cap="none" normalizeH="0" baseline="0" dirty="0" smtClean="0">
                        <a:ln>
                          <a:solidFill>
                            <a:sysClr val="windowText" lastClr="000000"/>
                          </a:solidFill>
                        </a:ln>
                        <a:solidFill>
                          <a:srgbClr val="FF0000"/>
                        </a:solidFill>
                        <a:effectLst>
                          <a:outerShdw blurRad="38100" dist="38100" dir="2700000" algn="tl">
                            <a:srgbClr val="000000">
                              <a:alpha val="43137"/>
                            </a:srgbClr>
                          </a:outerShdw>
                        </a:effectLst>
                        <a:latin typeface="Arial" charset="0"/>
                        <a:ea typeface="宋体" pitchFamily="2" charset="-122"/>
                      </a:endParaRPr>
                    </a:p>
                  </a:txBody>
                  <a:tcPr marL="91453" marR="91453" marT="45715" marB="45715"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solidFill>
                            <a:sysClr val="windowText" lastClr="000000"/>
                          </a:solidFill>
                        </a:ln>
                        <a:solidFill>
                          <a:schemeClr val="tx1"/>
                        </a:solidFill>
                        <a:effectLst/>
                        <a:latin typeface="Arial" charset="0"/>
                        <a:ea typeface="宋体" pitchFamily="2" charset="-122"/>
                      </a:endParaRPr>
                    </a:p>
                  </a:txBody>
                  <a:tcPr marL="91453" marR="91453" marT="45715" marB="45715" horzOverflow="overflow"/>
                </a:tc>
                <a:tc>
                  <a:txBody>
                    <a:bodyPr/>
                    <a:lstStyle/>
                    <a:p>
                      <a:endParaRPr lang="zh-CN" altLang="en-US" dirty="0"/>
                    </a:p>
                  </a:txBody>
                  <a:tcPr marL="91453" marR="91453" marT="45715" marB="45715" horzOverflow="overflow"/>
                </a:tc>
              </a:tr>
            </a:tbl>
          </a:graphicData>
        </a:graphic>
      </p:graphicFrame>
      <p:sp>
        <p:nvSpPr>
          <p:cNvPr id="20485" name="Text Box 36"/>
          <p:cNvSpPr txBox="1">
            <a:spLocks noChangeArrowheads="1"/>
          </p:cNvSpPr>
          <p:nvPr/>
        </p:nvSpPr>
        <p:spPr bwMode="auto">
          <a:xfrm>
            <a:off x="538163" y="4899025"/>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spcBef>
                <a:spcPct val="50000"/>
              </a:spcBef>
            </a:pPr>
            <a:endParaRPr lang="zh-CN" altLang="zh-CN">
              <a:solidFill>
                <a:schemeClr val="bg1"/>
              </a:solidFill>
              <a:latin typeface="微软雅黑" pitchFamily="34" charset="-122"/>
              <a:ea typeface="微软雅黑" pitchFamily="34" charset="-122"/>
            </a:endParaRPr>
          </a:p>
        </p:txBody>
      </p:sp>
      <p:sp>
        <p:nvSpPr>
          <p:cNvPr id="14" name="Rectangle 44"/>
          <p:cNvSpPr>
            <a:spLocks noChangeArrowheads="1"/>
          </p:cNvSpPr>
          <p:nvPr/>
        </p:nvSpPr>
        <p:spPr bwMode="auto">
          <a:xfrm>
            <a:off x="2987675" y="2924175"/>
            <a:ext cx="2879725" cy="1355725"/>
          </a:xfrm>
          <a:prstGeom prst="rect">
            <a:avLst/>
          </a:prstGeom>
          <a:noFill/>
          <a:ln w="9525">
            <a:noFill/>
            <a:miter lim="800000"/>
            <a:headEnd/>
            <a:tailEnd/>
          </a:ln>
        </p:spPr>
        <p:txBody>
          <a:bodyPr anchor="ctr">
            <a:spAutoFit/>
          </a:bodyPr>
          <a:lstStyle/>
          <a:p>
            <a:pPr>
              <a:defRPr/>
            </a:pPr>
            <a:r>
              <a:rPr lang="zh-CN" altLang="en-US" sz="22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人文主义</a:t>
            </a:r>
            <a:r>
              <a:rPr lang="zh-CN" altLang="en-US" sz="22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a:t>
            </a:r>
            <a:endParaRPr lang="en-US" altLang="zh-CN" sz="2200" b="1" dirty="0">
              <a:solidFill>
                <a:srgbClr val="002060"/>
              </a:solidFill>
              <a:effectLst>
                <a:outerShdw blurRad="38100" dist="38100" dir="2700000" algn="tl">
                  <a:srgbClr val="000000">
                    <a:alpha val="43137"/>
                  </a:srgbClr>
                </a:outerShdw>
              </a:effectLst>
              <a:latin typeface="黑体" pitchFamily="49" charset="-122"/>
              <a:ea typeface="黑体" pitchFamily="49" charset="-122"/>
            </a:endParaRPr>
          </a:p>
          <a:p>
            <a:pPr algn="l">
              <a:defRPr/>
            </a:pP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以</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为中心，重视</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人的价值</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；冲破</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神学束缚</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享受</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现世生活</a:t>
            </a:r>
            <a:r>
              <a:rPr lang="zh-CN" altLang="en-US" sz="2000" b="1" dirty="0">
                <a:solidFill>
                  <a:srgbClr val="002060"/>
                </a:solidFill>
                <a:effectLst>
                  <a:outerShdw blurRad="38100" dist="38100" dir="2700000" algn="tl">
                    <a:srgbClr val="000000">
                      <a:alpha val="43137"/>
                    </a:srgbClr>
                  </a:outerShdw>
                </a:effectLst>
                <a:latin typeface="黑体" pitchFamily="49" charset="-122"/>
                <a:ea typeface="黑体" pitchFamily="49" charset="-122"/>
              </a:rPr>
              <a:t>；崇尚</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理性</a:t>
            </a:r>
          </a:p>
        </p:txBody>
      </p:sp>
      <p:sp>
        <p:nvSpPr>
          <p:cNvPr id="20" name="Rectangle 43"/>
          <p:cNvSpPr>
            <a:spLocks noChangeArrowheads="1"/>
          </p:cNvSpPr>
          <p:nvPr/>
        </p:nvSpPr>
        <p:spPr bwMode="auto">
          <a:xfrm>
            <a:off x="5724525" y="2927350"/>
            <a:ext cx="2014538" cy="822325"/>
          </a:xfrm>
          <a:prstGeom prst="rect">
            <a:avLst/>
          </a:prstGeom>
          <a:noFill/>
          <a:ln w="9525">
            <a:noFill/>
            <a:miter lim="800000"/>
            <a:headEnd/>
            <a:tailEnd/>
          </a:ln>
        </p:spPr>
        <p:txBody>
          <a:bodyPr anchor="ct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lang="zh-CN" altLang="en-US" b="1">
                <a:effectLst>
                  <a:outerShdw blurRad="38100" dist="38100" dir="2700000" algn="tl">
                    <a:srgbClr val="C0C0C0"/>
                  </a:outerShdw>
                </a:effectLst>
                <a:latin typeface="黑体" pitchFamily="49" charset="-122"/>
                <a:ea typeface="黑体" pitchFamily="49" charset="-122"/>
              </a:rPr>
              <a:t>人过怎样的</a:t>
            </a:r>
          </a:p>
          <a:p>
            <a:pPr eaLnBrk="1" hangingPunct="1"/>
            <a:r>
              <a:rPr lang="zh-CN" altLang="en-US" b="1">
                <a:solidFill>
                  <a:srgbClr val="FF0000"/>
                </a:solidFill>
                <a:effectLst>
                  <a:outerShdw blurRad="38100" dist="38100" dir="2700000" algn="tl">
                    <a:srgbClr val="C0C0C0"/>
                  </a:outerShdw>
                </a:effectLst>
                <a:latin typeface="黑体" pitchFamily="49" charset="-122"/>
                <a:ea typeface="黑体" pitchFamily="49" charset="-122"/>
              </a:rPr>
              <a:t>世俗</a:t>
            </a:r>
            <a:r>
              <a:rPr lang="zh-CN" altLang="en-US" b="1">
                <a:effectLst>
                  <a:outerShdw blurRad="38100" dist="38100" dir="2700000" algn="tl">
                    <a:srgbClr val="C0C0C0"/>
                  </a:outerShdw>
                </a:effectLst>
                <a:latin typeface="黑体" pitchFamily="49" charset="-122"/>
                <a:ea typeface="黑体" pitchFamily="49" charset="-122"/>
              </a:rPr>
              <a:t>生活</a:t>
            </a:r>
          </a:p>
        </p:txBody>
      </p:sp>
      <p:sp>
        <p:nvSpPr>
          <p:cNvPr id="26" name="Rectangle 43"/>
          <p:cNvSpPr>
            <a:spLocks noChangeArrowheads="1"/>
          </p:cNvSpPr>
          <p:nvPr/>
        </p:nvSpPr>
        <p:spPr bwMode="auto">
          <a:xfrm>
            <a:off x="2916238" y="1809750"/>
            <a:ext cx="2952750" cy="1016000"/>
          </a:xfrm>
          <a:prstGeom prst="rect">
            <a:avLst/>
          </a:prstGeom>
          <a:noFill/>
          <a:ln w="9525">
            <a:no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由“神”到人</a:t>
            </a:r>
            <a:endParaRPr lang="en-US" altLang="zh-CN" sz="2000" b="1"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关注</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a:t>
            </a:r>
            <a:r>
              <a:rPr lang="zh-CN" altLang="en-US" sz="2000" b="1" dirty="0">
                <a:effectLst>
                  <a:outerShdw blurRad="38100" dist="38100" dir="2700000" algn="tl">
                    <a:srgbClr val="000000">
                      <a:alpha val="43137"/>
                    </a:srgbClr>
                  </a:outerShdw>
                </a:effectLst>
                <a:latin typeface="黑体" pitchFamily="49" charset="-122"/>
                <a:ea typeface="黑体" pitchFamily="49" charset="-122"/>
              </a:rPr>
              <a:t>、强调</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人的价值 </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崇尚</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理性</a:t>
            </a:r>
          </a:p>
        </p:txBody>
      </p:sp>
      <p:sp>
        <p:nvSpPr>
          <p:cNvPr id="28" name="Rectangle 43"/>
          <p:cNvSpPr>
            <a:spLocks noChangeArrowheads="1"/>
          </p:cNvSpPr>
          <p:nvPr/>
        </p:nvSpPr>
        <p:spPr bwMode="auto">
          <a:xfrm>
            <a:off x="5724525" y="1844675"/>
            <a:ext cx="2087563" cy="461963"/>
          </a:xfrm>
          <a:prstGeom prst="rect">
            <a:avLst/>
          </a:prstGeom>
          <a:noFill/>
          <a:ln w="9525">
            <a:noFill/>
            <a:miter lim="800000"/>
            <a:headEnd/>
            <a:tailEnd/>
          </a:ln>
        </p:spPr>
        <p:txBody>
          <a:bodyPr anchor="ct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探讨</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人的本质</a:t>
            </a:r>
          </a:p>
        </p:txBody>
      </p:sp>
      <p:sp>
        <p:nvSpPr>
          <p:cNvPr id="21" name="Text Box 41"/>
          <p:cNvSpPr txBox="1">
            <a:spLocks noChangeArrowheads="1"/>
          </p:cNvSpPr>
          <p:nvPr/>
        </p:nvSpPr>
        <p:spPr bwMode="auto">
          <a:xfrm>
            <a:off x="2916238" y="4475163"/>
            <a:ext cx="2828925" cy="430212"/>
          </a:xfrm>
          <a:prstGeom prst="rect">
            <a:avLst/>
          </a:prstGeom>
          <a:noFill/>
          <a:ln w="9525">
            <a:noFill/>
            <a:miter lim="800000"/>
            <a:headEnd/>
            <a:tailEnd/>
          </a:ln>
        </p:spPr>
        <p:txBody>
          <a:bodyPr>
            <a:spAutoFit/>
          </a:bodyPr>
          <a:lstStyle/>
          <a:p>
            <a:pPr>
              <a:spcBef>
                <a:spcPct val="50000"/>
              </a:spcBef>
              <a:defRPr/>
            </a:pPr>
            <a:r>
              <a:rPr lang="zh-CN" altLang="en-US" sz="22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因信称义</a:t>
            </a:r>
          </a:p>
        </p:txBody>
      </p:sp>
      <p:sp>
        <p:nvSpPr>
          <p:cNvPr id="25" name="Text Box 45"/>
          <p:cNvSpPr txBox="1">
            <a:spLocks noChangeArrowheads="1"/>
          </p:cNvSpPr>
          <p:nvPr/>
        </p:nvSpPr>
        <p:spPr bwMode="auto">
          <a:xfrm>
            <a:off x="2916238" y="4978400"/>
            <a:ext cx="2808287" cy="430213"/>
          </a:xfrm>
          <a:prstGeom prst="rect">
            <a:avLst/>
          </a:prstGeom>
          <a:noFill/>
          <a:ln w="9525">
            <a:noFill/>
            <a:miter lim="800000"/>
            <a:headEnd/>
            <a:tailEnd/>
          </a:ln>
        </p:spPr>
        <p:txBody>
          <a:bodyPr>
            <a:spAutoFit/>
          </a:bodyPr>
          <a:lstStyle/>
          <a:p>
            <a:pPr>
              <a:lnSpc>
                <a:spcPct val="110000"/>
              </a:lnSpc>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挑战教会权威</a:t>
            </a:r>
            <a:endParaRPr lang="en-US" altLang="zh-CN"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30" name="Rectangle 43"/>
          <p:cNvSpPr>
            <a:spLocks noChangeArrowheads="1"/>
          </p:cNvSpPr>
          <p:nvPr/>
        </p:nvSpPr>
        <p:spPr bwMode="auto">
          <a:xfrm>
            <a:off x="5795963" y="4365625"/>
            <a:ext cx="1944687" cy="830263"/>
          </a:xfrm>
          <a:prstGeom prst="rect">
            <a:avLst/>
          </a:prstGeom>
          <a:noFill/>
          <a:ln w="9525">
            <a:noFill/>
            <a:miter lim="800000"/>
            <a:headEnd/>
            <a:tailEnd/>
          </a:ln>
        </p:spPr>
        <p:txBody>
          <a:bodyPr anchor="ct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人过怎样的</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宗教</a:t>
            </a:r>
            <a:r>
              <a:rPr lang="zh-CN" altLang="en-US" b="1" dirty="0">
                <a:effectLst>
                  <a:outerShdw blurRad="38100" dist="38100" dir="2700000" algn="tl">
                    <a:srgbClr val="000000">
                      <a:alpha val="43137"/>
                    </a:srgbClr>
                  </a:outerShdw>
                </a:effectLst>
                <a:latin typeface="黑体" pitchFamily="49" charset="-122"/>
                <a:ea typeface="黑体" pitchFamily="49" charset="-122"/>
              </a:rPr>
              <a:t>生活</a:t>
            </a:r>
          </a:p>
        </p:txBody>
      </p:sp>
      <p:sp>
        <p:nvSpPr>
          <p:cNvPr id="37" name="Rectangle 34">
            <a:hlinkClick r:id="rId2" action="ppaction://hlinksldjump"/>
          </p:cNvPr>
          <p:cNvSpPr>
            <a:spLocks noChangeArrowheads="1"/>
          </p:cNvSpPr>
          <p:nvPr/>
        </p:nvSpPr>
        <p:spPr bwMode="auto">
          <a:xfrm>
            <a:off x="1187624" y="1773756"/>
            <a:ext cx="2087563" cy="1126462"/>
          </a:xfrm>
          <a:prstGeom prst="rect">
            <a:avLst/>
          </a:prstGeom>
          <a:noFill/>
          <a:ln>
            <a:noFill/>
          </a:ln>
          <a:effectLst/>
          <a:extLst/>
        </p:spPr>
        <p:txBody>
          <a:bodyPr anchor="ctr">
            <a:spAutoFit/>
          </a:bodyPr>
          <a:lstStyle/>
          <a:p>
            <a:pPr>
              <a:lnSpc>
                <a:spcPct val="120000"/>
              </a:lnSpc>
              <a:defRPr/>
            </a:pPr>
            <a:r>
              <a:rPr lang="zh-CN" altLang="en-US"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古希腊人文精</a:t>
            </a:r>
            <a:endParaRPr lang="en-US" altLang="zh-CN"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lnSpc>
                <a:spcPct val="120000"/>
              </a:lnSpc>
              <a:defRPr/>
            </a:pPr>
            <a:r>
              <a:rPr lang="zh-CN" altLang="en-US"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神的起源</a:t>
            </a:r>
            <a:endPar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lnSpc>
                <a:spcPct val="120000"/>
              </a:lnSpc>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 </a:t>
            </a:r>
            <a:r>
              <a:rPr lang="zh-CN" altLang="en-US" sz="2000" b="1" dirty="0">
                <a:effectLst>
                  <a:outerShdw blurRad="38100" dist="38100" dir="2700000" algn="tl">
                    <a:srgbClr val="000000">
                      <a:alpha val="43137"/>
                    </a:srgbClr>
                  </a:outerShdw>
                </a:effectLst>
                <a:latin typeface="黑体" pitchFamily="49" charset="-122"/>
                <a:ea typeface="黑体" pitchFamily="49" charset="-122"/>
              </a:rPr>
              <a:t>前</a:t>
            </a:r>
            <a:r>
              <a:rPr lang="en-US" altLang="zh-CN" sz="2000" b="1" dirty="0">
                <a:effectLst>
                  <a:outerShdw blurRad="38100" dist="38100" dir="2700000" algn="tl">
                    <a:srgbClr val="000000">
                      <a:alpha val="43137"/>
                    </a:srgbClr>
                  </a:outerShdw>
                </a:effectLst>
                <a:latin typeface="黑体" pitchFamily="49" charset="-122"/>
                <a:ea typeface="黑体" pitchFamily="49" charset="-122"/>
              </a:rPr>
              <a:t>5</a:t>
            </a:r>
            <a:r>
              <a:rPr lang="zh-CN" altLang="en-US" sz="2000" b="1" dirty="0">
                <a:effectLst>
                  <a:outerShdw blurRad="38100" dist="38100" dir="2700000" algn="tl">
                    <a:srgbClr val="000000">
                      <a:alpha val="43137"/>
                    </a:srgbClr>
                  </a:outerShdw>
                </a:effectLst>
                <a:latin typeface="黑体" pitchFamily="49" charset="-122"/>
                <a:ea typeface="黑体" pitchFamily="49" charset="-122"/>
              </a:rPr>
              <a:t>～前</a:t>
            </a:r>
            <a:r>
              <a:rPr lang="en-US" altLang="zh-CN" sz="2000" b="1" dirty="0">
                <a:effectLst>
                  <a:outerShdw blurRad="38100" dist="38100" dir="2700000" algn="tl">
                    <a:srgbClr val="000000">
                      <a:alpha val="43137"/>
                    </a:srgbClr>
                  </a:outerShdw>
                </a:effectLst>
                <a:latin typeface="黑体" pitchFamily="49" charset="-122"/>
                <a:ea typeface="黑体" pitchFamily="49" charset="-122"/>
              </a:rPr>
              <a:t>4</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r>
              <a:rPr lang="en-US" altLang="zh-CN" sz="2000" b="1" dirty="0">
                <a:effectLst>
                  <a:outerShdw blurRad="38100" dist="38100" dir="2700000" algn="tl">
                    <a:srgbClr val="000000">
                      <a:alpha val="43137"/>
                    </a:srgbClr>
                  </a:outerShdw>
                </a:effectLst>
                <a:latin typeface="黑体" pitchFamily="49" charset="-122"/>
                <a:ea typeface="黑体" pitchFamily="49" charset="-122"/>
              </a:rPr>
              <a:t> </a:t>
            </a:r>
          </a:p>
        </p:txBody>
      </p:sp>
      <p:sp>
        <p:nvSpPr>
          <p:cNvPr id="38" name="Rectangle 35">
            <a:hlinkClick r:id="rId3" action="ppaction://hlinksldjump"/>
          </p:cNvPr>
          <p:cNvSpPr>
            <a:spLocks noChangeArrowheads="1"/>
          </p:cNvSpPr>
          <p:nvPr/>
        </p:nvSpPr>
        <p:spPr bwMode="auto">
          <a:xfrm>
            <a:off x="1285081" y="3136106"/>
            <a:ext cx="2109788" cy="904875"/>
          </a:xfrm>
          <a:prstGeom prst="rect">
            <a:avLst/>
          </a:prstGeom>
          <a:noFill/>
          <a:ln>
            <a:noFill/>
          </a:ln>
          <a:effectLst/>
          <a:extLst/>
        </p:spPr>
        <p:txBody>
          <a:bodyPr anchor="b">
            <a:spAutoFit/>
          </a:bodyPr>
          <a:lstStyle/>
          <a:p>
            <a:pPr>
              <a:lnSpc>
                <a:spcPct val="12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文艺复兴</a:t>
            </a:r>
          </a:p>
          <a:p>
            <a:pPr>
              <a:lnSpc>
                <a:spcPct val="120000"/>
              </a:lnSpc>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rPr>
              <a:t>14</a:t>
            </a:r>
            <a:r>
              <a:rPr lang="zh-CN" altLang="en-US" sz="2000" b="1" dirty="0">
                <a:effectLst>
                  <a:outerShdw blurRad="38100" dist="38100" dir="2700000" algn="tl">
                    <a:srgbClr val="000000">
                      <a:alpha val="43137"/>
                    </a:srgbClr>
                  </a:outerShdw>
                </a:effectLst>
                <a:latin typeface="黑体" pitchFamily="49" charset="-122"/>
                <a:ea typeface="黑体" pitchFamily="49" charset="-122"/>
              </a:rPr>
              <a:t>～</a:t>
            </a:r>
            <a:r>
              <a:rPr lang="en-US" altLang="zh-CN" sz="2000" b="1" dirty="0">
                <a:effectLst>
                  <a:outerShdw blurRad="38100" dist="38100" dir="2700000" algn="tl">
                    <a:srgbClr val="000000">
                      <a:alpha val="43137"/>
                    </a:srgbClr>
                  </a:outerShdw>
                </a:effectLst>
                <a:latin typeface="黑体" pitchFamily="49" charset="-122"/>
                <a:ea typeface="黑体" pitchFamily="49" charset="-122"/>
              </a:rPr>
              <a:t>17</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p>
        </p:txBody>
      </p:sp>
      <p:sp>
        <p:nvSpPr>
          <p:cNvPr id="39" name="Text Box 37">
            <a:hlinkClick r:id="rId4" action="ppaction://hlinksldjump"/>
          </p:cNvPr>
          <p:cNvSpPr txBox="1">
            <a:spLocks noChangeArrowheads="1"/>
          </p:cNvSpPr>
          <p:nvPr/>
        </p:nvSpPr>
        <p:spPr bwMode="auto">
          <a:xfrm>
            <a:off x="1192387" y="4578350"/>
            <a:ext cx="2109788" cy="904875"/>
          </a:xfrm>
          <a:prstGeom prst="rect">
            <a:avLst/>
          </a:prstGeom>
          <a:noFill/>
          <a:ln>
            <a:noFill/>
          </a:ln>
          <a:effectLst/>
          <a:extLst/>
        </p:spPr>
        <p:txBody>
          <a:bodyPr>
            <a:spAutoFit/>
          </a:bodyPr>
          <a:lstStyle/>
          <a:p>
            <a:pPr>
              <a:lnSpc>
                <a:spcPct val="12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宗教改革</a:t>
            </a:r>
          </a:p>
          <a:p>
            <a:pPr>
              <a:lnSpc>
                <a:spcPct val="120000"/>
              </a:lnSpc>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rPr>
              <a:t>16</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p>
        </p:txBody>
      </p:sp>
      <p:sp>
        <p:nvSpPr>
          <p:cNvPr id="40" name="Rectangle 38">
            <a:hlinkClick r:id="rId4" action="ppaction://hlinksldjump"/>
          </p:cNvPr>
          <p:cNvSpPr>
            <a:spLocks noChangeArrowheads="1"/>
          </p:cNvSpPr>
          <p:nvPr/>
        </p:nvSpPr>
        <p:spPr bwMode="auto">
          <a:xfrm>
            <a:off x="1285081" y="5703235"/>
            <a:ext cx="2109788" cy="904875"/>
          </a:xfrm>
          <a:prstGeom prst="rect">
            <a:avLst/>
          </a:prstGeom>
          <a:noFill/>
          <a:ln>
            <a:noFill/>
          </a:ln>
          <a:effectLst/>
          <a:extLst/>
        </p:spPr>
        <p:txBody>
          <a:bodyPr anchor="ctr">
            <a:spAutoFit/>
          </a:bodyPr>
          <a:lstStyle/>
          <a:p>
            <a:pPr>
              <a:lnSpc>
                <a:spcPct val="12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启蒙运动</a:t>
            </a:r>
          </a:p>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 </a:t>
            </a:r>
            <a:r>
              <a:rPr lang="en-US" altLang="zh-CN" sz="2000" b="1" dirty="0">
                <a:effectLst>
                  <a:outerShdw blurRad="38100" dist="38100" dir="2700000" algn="tl">
                    <a:srgbClr val="000000">
                      <a:alpha val="43137"/>
                    </a:srgbClr>
                  </a:outerShdw>
                </a:effectLst>
                <a:latin typeface="黑体" pitchFamily="49" charset="-122"/>
                <a:ea typeface="黑体" pitchFamily="49" charset="-122"/>
              </a:rPr>
              <a:t>17</a:t>
            </a:r>
            <a:r>
              <a:rPr lang="zh-CN" altLang="en-US" sz="2000" b="1" dirty="0">
                <a:effectLst>
                  <a:outerShdw blurRad="38100" dist="38100" dir="2700000" algn="tl">
                    <a:srgbClr val="000000">
                      <a:alpha val="43137"/>
                    </a:srgbClr>
                  </a:outerShdw>
                </a:effectLst>
                <a:latin typeface="黑体" pitchFamily="49" charset="-122"/>
                <a:ea typeface="黑体" pitchFamily="49" charset="-122"/>
              </a:rPr>
              <a:t>～</a:t>
            </a:r>
            <a:r>
              <a:rPr lang="en-US" altLang="zh-CN" sz="2000" b="1" dirty="0">
                <a:effectLst>
                  <a:outerShdw blurRad="38100" dist="38100" dir="2700000" algn="tl">
                    <a:srgbClr val="000000">
                      <a:alpha val="43137"/>
                    </a:srgbClr>
                  </a:outerShdw>
                </a:effectLst>
                <a:latin typeface="黑体" pitchFamily="49" charset="-122"/>
                <a:ea typeface="黑体" pitchFamily="49" charset="-122"/>
              </a:rPr>
              <a:t>18</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r>
              <a:rPr lang="en-US" altLang="zh-CN" sz="2000" b="1" dirty="0">
                <a:effectLst>
                  <a:outerShdw blurRad="38100" dist="38100" dir="2700000" algn="tl">
                    <a:srgbClr val="000000">
                      <a:alpha val="43137"/>
                    </a:srgbClr>
                  </a:outerShdw>
                </a:effectLst>
                <a:latin typeface="黑体" pitchFamily="49" charset="-122"/>
                <a:ea typeface="黑体" pitchFamily="49" charset="-122"/>
              </a:rPr>
              <a:t> </a:t>
            </a:r>
          </a:p>
        </p:txBody>
      </p:sp>
      <p:sp>
        <p:nvSpPr>
          <p:cNvPr id="19" name="Rectangle 42"/>
          <p:cNvSpPr>
            <a:spLocks noChangeArrowheads="1"/>
          </p:cNvSpPr>
          <p:nvPr/>
        </p:nvSpPr>
        <p:spPr bwMode="auto">
          <a:xfrm>
            <a:off x="2894013" y="5589588"/>
            <a:ext cx="2830512" cy="430212"/>
          </a:xfrm>
          <a:prstGeom prst="rect">
            <a:avLst/>
          </a:prstGeom>
          <a:noFill/>
          <a:ln w="9525">
            <a:noFill/>
            <a:miter lim="800000"/>
            <a:headEnd/>
            <a:tailEnd/>
          </a:ln>
        </p:spPr>
        <p:txBody>
          <a:bodyPr anchor="ctr">
            <a:spAutoFit/>
          </a:bodyPr>
          <a:lstStyle/>
          <a:p>
            <a:pPr>
              <a:defRPr/>
            </a:pPr>
            <a:r>
              <a:rPr lang="zh-CN" altLang="en-US" sz="22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理性主义</a:t>
            </a:r>
            <a:endPar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3" name="矩形 22"/>
          <p:cNvSpPr>
            <a:spLocks noChangeArrowheads="1"/>
          </p:cNvSpPr>
          <p:nvPr/>
        </p:nvSpPr>
        <p:spPr bwMode="auto">
          <a:xfrm>
            <a:off x="2916238" y="5949950"/>
            <a:ext cx="2808287" cy="701675"/>
          </a:xfrm>
          <a:prstGeom prst="rect">
            <a:avLst/>
          </a:prstGeom>
          <a:noFill/>
          <a:ln w="9525">
            <a:noFill/>
            <a:miter lim="800000"/>
            <a:headEnd/>
            <a:tailEnd/>
          </a:ln>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r>
              <a:rPr kumimoji="1" lang="zh-CN" altLang="en-US" sz="2000" b="1">
                <a:effectLst>
                  <a:outerShdw blurRad="38100" dist="38100" dir="2700000" algn="tl">
                    <a:srgbClr val="C0C0C0"/>
                  </a:outerShdw>
                </a:effectLst>
                <a:latin typeface="黑体" pitchFamily="49" charset="-122"/>
                <a:ea typeface="黑体" pitchFamily="49" charset="-122"/>
              </a:rPr>
              <a:t>反</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专制</a:t>
            </a:r>
            <a:r>
              <a:rPr kumimoji="1" lang="zh-CN" altLang="en-US" sz="2000" b="1">
                <a:effectLst>
                  <a:outerShdw blurRad="38100" dist="38100" dir="2700000" algn="tl">
                    <a:srgbClr val="C0C0C0"/>
                  </a:outerShdw>
                </a:effectLst>
                <a:latin typeface="黑体" pitchFamily="49" charset="-122"/>
                <a:ea typeface="黑体" pitchFamily="49" charset="-122"/>
              </a:rPr>
              <a:t>和</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教权</a:t>
            </a:r>
            <a:r>
              <a:rPr kumimoji="1" lang="zh-CN" altLang="en-US" sz="2000" b="1">
                <a:effectLst>
                  <a:outerShdw blurRad="38100" dist="38100" dir="2700000" algn="tl">
                    <a:srgbClr val="C0C0C0"/>
                  </a:outerShdw>
                </a:effectLst>
                <a:latin typeface="黑体" pitchFamily="49" charset="-122"/>
                <a:ea typeface="黑体" pitchFamily="49" charset="-122"/>
              </a:rPr>
              <a:t>、提倡政治</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民主</a:t>
            </a:r>
            <a:r>
              <a:rPr kumimoji="1" lang="zh-CN" altLang="en-US" sz="2000" b="1">
                <a:effectLst>
                  <a:outerShdw blurRad="38100" dist="38100" dir="2700000" algn="tl">
                    <a:srgbClr val="C0C0C0"/>
                  </a:outerShdw>
                </a:effectLst>
                <a:latin typeface="黑体" pitchFamily="49" charset="-122"/>
                <a:ea typeface="黑体" pitchFamily="49" charset="-122"/>
              </a:rPr>
              <a:t>、</a:t>
            </a:r>
            <a:r>
              <a:rPr kumimoji="1" lang="zh-CN" altLang="en-US" sz="2000" b="1">
                <a:solidFill>
                  <a:srgbClr val="FF0000"/>
                </a:solidFill>
                <a:effectLst>
                  <a:outerShdw blurRad="38100" dist="38100" dir="2700000" algn="tl">
                    <a:srgbClr val="C0C0C0"/>
                  </a:outerShdw>
                </a:effectLst>
                <a:latin typeface="黑体" pitchFamily="49" charset="-122"/>
                <a:ea typeface="黑体" pitchFamily="49" charset="-122"/>
              </a:rPr>
              <a:t>自由平等</a:t>
            </a:r>
          </a:p>
        </p:txBody>
      </p:sp>
      <p:sp>
        <p:nvSpPr>
          <p:cNvPr id="24" name="Rectangle 43"/>
          <p:cNvSpPr>
            <a:spLocks noChangeArrowheads="1"/>
          </p:cNvSpPr>
          <p:nvPr/>
        </p:nvSpPr>
        <p:spPr bwMode="auto">
          <a:xfrm>
            <a:off x="5795963" y="5589588"/>
            <a:ext cx="1944687" cy="831850"/>
          </a:xfrm>
          <a:prstGeom prst="rect">
            <a:avLst/>
          </a:prstGeom>
          <a:noFill/>
          <a:ln w="9525">
            <a:noFill/>
            <a:miter lim="800000"/>
            <a:headEnd/>
            <a:tailEnd/>
          </a:ln>
        </p:spPr>
        <p:txBody>
          <a:bodyPr anchor="ct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人过怎样的</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社会</a:t>
            </a:r>
            <a:r>
              <a:rPr lang="zh-CN" altLang="en-US" b="1" dirty="0">
                <a:effectLst>
                  <a:outerShdw blurRad="38100" dist="38100" dir="2700000" algn="tl">
                    <a:srgbClr val="000000">
                      <a:alpha val="43137"/>
                    </a:srgbClr>
                  </a:outerShdw>
                </a:effectLst>
                <a:latin typeface="黑体" pitchFamily="49" charset="-122"/>
                <a:ea typeface="黑体" pitchFamily="49" charset="-122"/>
              </a:rPr>
              <a:t>生活</a:t>
            </a:r>
          </a:p>
        </p:txBody>
      </p:sp>
      <p:sp>
        <p:nvSpPr>
          <p:cNvPr id="27" name="矩形 26"/>
          <p:cNvSpPr/>
          <p:nvPr/>
        </p:nvSpPr>
        <p:spPr>
          <a:xfrm>
            <a:off x="6084888" y="2276475"/>
            <a:ext cx="1296987" cy="431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bg1"/>
                </a:solidFill>
                <a:effectLst>
                  <a:outerShdw blurRad="38100" dist="38100" dir="2700000" algn="tl">
                    <a:srgbClr val="000000">
                      <a:alpha val="43137"/>
                    </a:srgbClr>
                  </a:outerShdw>
                </a:effectLst>
                <a:latin typeface="黑体" pitchFamily="49" charset="-122"/>
                <a:ea typeface="黑体" pitchFamily="49" charset="-122"/>
              </a:rPr>
              <a:t>关注人</a:t>
            </a:r>
          </a:p>
        </p:txBody>
      </p:sp>
      <p:sp>
        <p:nvSpPr>
          <p:cNvPr id="29" name="矩形 28"/>
          <p:cNvSpPr/>
          <p:nvPr/>
        </p:nvSpPr>
        <p:spPr>
          <a:xfrm>
            <a:off x="5940425" y="3716338"/>
            <a:ext cx="1655763" cy="6492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500"/>
              </a:lnSpc>
              <a:defRPr/>
            </a:pPr>
            <a:r>
              <a:rPr lang="zh-CN" altLang="en-US" b="1" dirty="0">
                <a:solidFill>
                  <a:schemeClr val="bg1"/>
                </a:solidFill>
                <a:latin typeface="黑体" pitchFamily="49" charset="-122"/>
                <a:ea typeface="黑体" pitchFamily="49" charset="-122"/>
              </a:rPr>
              <a:t>关注人的现实生活</a:t>
            </a:r>
          </a:p>
        </p:txBody>
      </p:sp>
      <p:sp>
        <p:nvSpPr>
          <p:cNvPr id="32" name="矩形 31"/>
          <p:cNvSpPr/>
          <p:nvPr/>
        </p:nvSpPr>
        <p:spPr>
          <a:xfrm>
            <a:off x="5855460" y="5195870"/>
            <a:ext cx="1656233" cy="3587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bg1"/>
                </a:solidFill>
                <a:latin typeface="黑体" pitchFamily="49" charset="-122"/>
                <a:ea typeface="黑体" pitchFamily="49" charset="-122"/>
              </a:rPr>
              <a:t>关注人的信仰</a:t>
            </a:r>
          </a:p>
        </p:txBody>
      </p:sp>
      <p:sp>
        <p:nvSpPr>
          <p:cNvPr id="33" name="矩形 32"/>
          <p:cNvSpPr/>
          <p:nvPr/>
        </p:nvSpPr>
        <p:spPr>
          <a:xfrm>
            <a:off x="7812088" y="2924175"/>
            <a:ext cx="1152525" cy="3744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b="1" dirty="0">
              <a:solidFill>
                <a:schemeClr val="bg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4" name="右大括号 38"/>
          <p:cNvSpPr>
            <a:spLocks/>
          </p:cNvSpPr>
          <p:nvPr/>
        </p:nvSpPr>
        <p:spPr bwMode="auto">
          <a:xfrm>
            <a:off x="7885113" y="3284538"/>
            <a:ext cx="287337" cy="2808287"/>
          </a:xfrm>
          <a:prstGeom prst="rightBrace">
            <a:avLst>
              <a:gd name="adj1" fmla="val 8333"/>
              <a:gd name="adj2" fmla="val 49008"/>
            </a:avLst>
          </a:prstGeom>
          <a:ln>
            <a:headEnd/>
            <a:tailEnd/>
          </a:ln>
        </p:spPr>
        <p:style>
          <a:lnRef idx="3">
            <a:schemeClr val="accent4"/>
          </a:lnRef>
          <a:fillRef idx="0">
            <a:schemeClr val="accent4"/>
          </a:fillRef>
          <a:effectRef idx="2">
            <a:schemeClr val="accent4"/>
          </a:effectRef>
          <a:fontRef idx="minor">
            <a:schemeClr val="tx1"/>
          </a:fontRef>
        </p:style>
        <p:txBody>
          <a:bodyPr/>
          <a:lstStyle/>
          <a:p>
            <a:pPr>
              <a:defRPr/>
            </a:pPr>
            <a:endParaRPr lang="zh-CN" altLang="en-US"/>
          </a:p>
        </p:txBody>
      </p:sp>
      <p:sp>
        <p:nvSpPr>
          <p:cNvPr id="35" name="TextBox 39"/>
          <p:cNvSpPr txBox="1">
            <a:spLocks noChangeArrowheads="1"/>
          </p:cNvSpPr>
          <p:nvPr/>
        </p:nvSpPr>
        <p:spPr bwMode="auto">
          <a:xfrm>
            <a:off x="8101013" y="3141663"/>
            <a:ext cx="1042987" cy="3108325"/>
          </a:xfrm>
          <a:prstGeom prst="rect">
            <a:avLst/>
          </a:prstGeom>
          <a:noFill/>
          <a:ln w="9525">
            <a:noFill/>
            <a:miter lim="800000"/>
            <a:headEnd/>
            <a:tailEnd/>
          </a:ln>
        </p:spPr>
        <p:txBody>
          <a:bodyPr>
            <a:spAutoFit/>
          </a:bodyPr>
          <a:lstStyle/>
          <a:p>
            <a:pPr>
              <a:defRPr/>
            </a:pPr>
            <a:r>
              <a:rPr lang="zh-CN" altLang="en-US" sz="2800" b="1" u="sng" dirty="0">
                <a:effectLst>
                  <a:outerShdw blurRad="38100" dist="38100" dir="2700000" algn="tl">
                    <a:srgbClr val="000000">
                      <a:alpha val="43137"/>
                    </a:srgbClr>
                  </a:outerShdw>
                </a:effectLst>
                <a:latin typeface="黑体" pitchFamily="49" charset="-122"/>
                <a:ea typeface="黑体" pitchFamily="49" charset="-122"/>
              </a:rPr>
              <a:t>实质</a:t>
            </a:r>
            <a:r>
              <a:rPr lang="zh-CN" altLang="en-US" b="1" dirty="0">
                <a:latin typeface="黑体" pitchFamily="49" charset="-122"/>
                <a:ea typeface="黑体" pitchFamily="49" charset="-122"/>
              </a:rPr>
              <a:t>：</a:t>
            </a:r>
            <a:r>
              <a:rPr lang="zh-CN" altLang="en-US" b="1" dirty="0">
                <a:effectLst>
                  <a:outerShdw blurRad="38100" dist="38100" dir="2700000" algn="tl">
                    <a:srgbClr val="000000">
                      <a:alpha val="43137"/>
                    </a:srgbClr>
                  </a:outerShdw>
                </a:effectLst>
                <a:latin typeface="黑体" pitchFamily="49" charset="-122"/>
                <a:ea typeface="黑体" pitchFamily="49" charset="-122"/>
              </a:rPr>
              <a:t>资产阶级</a:t>
            </a:r>
            <a:endParaRPr lang="en-US" altLang="zh-CN" b="1"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反封建</a:t>
            </a:r>
            <a:r>
              <a:rPr lang="zh-CN" altLang="en-US" b="1" dirty="0">
                <a:effectLst>
                  <a:outerShdw blurRad="38100" dist="38100" dir="2700000" algn="tl">
                    <a:srgbClr val="000000">
                      <a:alpha val="43137"/>
                    </a:srgbClr>
                  </a:outerShdw>
                </a:effectLst>
                <a:latin typeface="黑体" pitchFamily="49" charset="-122"/>
                <a:ea typeface="黑体" pitchFamily="49" charset="-122"/>
              </a:rPr>
              <a:t>的</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思想解放</a:t>
            </a:r>
            <a:r>
              <a:rPr lang="zh-CN" altLang="en-US" b="1" dirty="0">
                <a:effectLst>
                  <a:outerShdw blurRad="38100" dist="38100" dir="2700000" algn="tl">
                    <a:srgbClr val="000000">
                      <a:alpha val="43137"/>
                    </a:srgbClr>
                  </a:outerShdw>
                </a:effectLst>
                <a:latin typeface="黑体" pitchFamily="49" charset="-122"/>
                <a:ea typeface="黑体" pitchFamily="49" charset="-122"/>
              </a:rPr>
              <a:t>运动</a:t>
            </a:r>
          </a:p>
        </p:txBody>
      </p:sp>
      <p:sp>
        <p:nvSpPr>
          <p:cNvPr id="36" name="矩形 35"/>
          <p:cNvSpPr/>
          <p:nvPr/>
        </p:nvSpPr>
        <p:spPr>
          <a:xfrm>
            <a:off x="5766176" y="6317071"/>
            <a:ext cx="2017711" cy="4762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dirty="0">
                <a:solidFill>
                  <a:schemeClr val="bg1"/>
                </a:solidFill>
                <a:latin typeface="黑体" pitchFamily="49" charset="-122"/>
                <a:ea typeface="黑体" pitchFamily="49" charset="-122"/>
              </a:rPr>
              <a:t>关注人权（政治）</a:t>
            </a:r>
          </a:p>
        </p:txBody>
      </p:sp>
    </p:spTree>
    <p:extLst>
      <p:ext uri="{BB962C8B-B14F-4D97-AF65-F5344CB8AC3E}">
        <p14:creationId xmlns:p14="http://schemas.microsoft.com/office/powerpoint/2010/main" val="261626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linds(horizontal)">
                                      <p:cBhvr>
                                        <p:cTn id="30" dur="500"/>
                                        <p:tgtEl>
                                          <p:spTgt spid="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linds(horizontal)">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2" grpId="0" animBg="1"/>
      <p:bldP spid="33" grpId="0" animBg="1"/>
      <p:bldP spid="34" grpId="0" animBg="1"/>
      <p:bldP spid="35"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内容占位符 2"/>
          <p:cNvSpPr>
            <a:spLocks noGrp="1"/>
          </p:cNvSpPr>
          <p:nvPr>
            <p:ph idx="1"/>
          </p:nvPr>
        </p:nvSpPr>
        <p:spPr>
          <a:xfrm>
            <a:off x="0" y="117371"/>
            <a:ext cx="9036496" cy="5257800"/>
          </a:xfrm>
        </p:spPr>
        <p:txBody>
          <a:bodyPr>
            <a:normAutofit fontScale="92500"/>
          </a:bodyPr>
          <a:lstStyle/>
          <a:p>
            <a:pPr>
              <a:buFont typeface="Wingdings" pitchFamily="2" charset="2"/>
              <a:buNone/>
              <a:defRPr/>
            </a:pPr>
            <a:r>
              <a:rPr lang="zh-CN" altLang="en-US" dirty="0" smtClean="0">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材料一</a:t>
            </a:r>
            <a:r>
              <a:rPr lang="zh-CN" altLang="en-US" dirty="0" smtClean="0">
                <a:effectLst>
                  <a:outerShdw blurRad="38100" dist="38100" dir="2700000" algn="tl">
                    <a:srgbClr val="000000">
                      <a:alpha val="43137"/>
                    </a:srgbClr>
                  </a:outerShdw>
                </a:effectLst>
                <a:latin typeface="楷体" pitchFamily="49" charset="-122"/>
                <a:ea typeface="楷体" pitchFamily="49" charset="-122"/>
              </a:rPr>
              <a:t>文艺复兴</a:t>
            </a:r>
            <a:r>
              <a:rPr lang="zh-CN" altLang="en-US" dirty="0" smtClean="0">
                <a:effectLst>
                  <a:outerShdw blurRad="38100" dist="38100" dir="2700000" algn="tl">
                    <a:srgbClr val="000000">
                      <a:alpha val="43137"/>
                    </a:srgbClr>
                  </a:outerShdw>
                </a:effectLst>
                <a:latin typeface="楷体" pitchFamily="49" charset="-122"/>
                <a:ea typeface="楷体" pitchFamily="49" charset="-122"/>
              </a:rPr>
              <a:t>确实为思想界带来了一次大解放。它称得上是在意识形态领域内与中世纪的一场大决裂，为建立完整的资产阶级思想体系奠定了基础，并开辟了一个科学文化的新时代。从此，自然科学大踏步地前进，从哥白尼到牛顿，自然科学的发展使上帝的立足之地日益缩小。</a:t>
            </a:r>
            <a:r>
              <a:rPr lang="en-US" altLang="zh-CN" dirty="0" smtClean="0">
                <a:effectLst>
                  <a:outerShdw blurRad="38100" dist="38100" dir="2700000" algn="tl">
                    <a:srgbClr val="000000">
                      <a:alpha val="43137"/>
                    </a:srgbClr>
                  </a:outerShdw>
                </a:effectLst>
                <a:latin typeface="楷体" pitchFamily="49" charset="-122"/>
                <a:ea typeface="楷体" pitchFamily="49" charset="-122"/>
              </a:rPr>
              <a:t>……</a:t>
            </a:r>
            <a:r>
              <a:rPr lang="zh-CN" altLang="en-US" dirty="0" smtClean="0">
                <a:effectLst>
                  <a:outerShdw blurRad="38100" dist="38100" dir="2700000" algn="tl">
                    <a:srgbClr val="000000">
                      <a:alpha val="43137"/>
                    </a:srgbClr>
                  </a:outerShdw>
                </a:effectLst>
                <a:latin typeface="楷体" pitchFamily="49" charset="-122"/>
                <a:ea typeface="楷体" pitchFamily="49" charset="-122"/>
              </a:rPr>
              <a:t>人类开始向自然挑战，向神学挑战，向人类本身挑战。</a:t>
            </a:r>
            <a:endParaRPr lang="en-US" altLang="zh-CN" dirty="0" smtClean="0">
              <a:effectLst>
                <a:outerShdw blurRad="38100" dist="38100" dir="2700000" algn="tl">
                  <a:srgbClr val="000000">
                    <a:alpha val="43137"/>
                  </a:srgbClr>
                </a:outerShdw>
              </a:effectLst>
              <a:latin typeface="楷体" pitchFamily="49" charset="-122"/>
              <a:ea typeface="楷体" pitchFamily="49" charset="-122"/>
            </a:endParaRPr>
          </a:p>
          <a:p>
            <a:pPr>
              <a:buFont typeface="Wingdings" pitchFamily="2" charset="2"/>
              <a:buNone/>
              <a:defRPr/>
            </a:pPr>
            <a:r>
              <a:rPr lang="en-US" altLang="zh-CN" sz="2000" dirty="0" smtClean="0">
                <a:effectLst>
                  <a:outerShdw blurRad="38100" dist="38100" dir="2700000" algn="tl">
                    <a:srgbClr val="000000">
                      <a:alpha val="43137"/>
                    </a:srgbClr>
                  </a:outerShdw>
                </a:effectLst>
                <a:latin typeface="楷体" pitchFamily="49" charset="-122"/>
                <a:ea typeface="楷体" pitchFamily="49" charset="-122"/>
              </a:rPr>
              <a:t>      ——</a:t>
            </a:r>
            <a:r>
              <a:rPr lang="zh-CN" altLang="en-US" sz="2000" dirty="0" smtClean="0">
                <a:effectLst>
                  <a:outerShdw blurRad="38100" dist="38100" dir="2700000" algn="tl">
                    <a:srgbClr val="000000">
                      <a:alpha val="43137"/>
                    </a:srgbClr>
                  </a:outerShdw>
                </a:effectLst>
                <a:latin typeface="楷体" pitchFamily="49" charset="-122"/>
                <a:ea typeface="楷体" pitchFamily="49" charset="-122"/>
              </a:rPr>
              <a:t>摘自仓理新</a:t>
            </a:r>
            <a:r>
              <a:rPr lang="en-US" altLang="zh-CN" sz="2000" dirty="0" smtClean="0">
                <a:effectLst>
                  <a:outerShdw blurRad="38100" dist="38100" dir="2700000" algn="tl">
                    <a:srgbClr val="000000">
                      <a:alpha val="43137"/>
                    </a:srgbClr>
                  </a:outerShdw>
                </a:effectLst>
                <a:latin typeface="楷体" pitchFamily="49" charset="-122"/>
                <a:ea typeface="楷体" pitchFamily="49" charset="-122"/>
              </a:rPr>
              <a:t>《</a:t>
            </a:r>
            <a:r>
              <a:rPr lang="zh-CN" altLang="en-US" sz="2000" dirty="0" smtClean="0">
                <a:effectLst>
                  <a:outerShdw blurRad="38100" dist="38100" dir="2700000" algn="tl">
                    <a:srgbClr val="000000">
                      <a:alpha val="43137"/>
                    </a:srgbClr>
                  </a:outerShdw>
                </a:effectLst>
                <a:latin typeface="楷体" pitchFamily="49" charset="-122"/>
                <a:ea typeface="楷体" pitchFamily="49" charset="-122"/>
              </a:rPr>
              <a:t>书籍传播与社会发展：出版产业的文化社会学研究</a:t>
            </a:r>
            <a:r>
              <a:rPr lang="en-US" altLang="zh-CN" sz="2000" dirty="0" smtClean="0">
                <a:effectLst>
                  <a:outerShdw blurRad="38100" dist="38100" dir="2700000" algn="tl">
                    <a:srgbClr val="000000">
                      <a:alpha val="43137"/>
                    </a:srgbClr>
                  </a:outerShdw>
                </a:effectLst>
                <a:latin typeface="楷体" pitchFamily="49" charset="-122"/>
                <a:ea typeface="楷体" pitchFamily="49" charset="-122"/>
              </a:rPr>
              <a:t>》</a:t>
            </a:r>
            <a:endParaRPr lang="en-US" altLang="zh-CN" dirty="0" smtClean="0">
              <a:effectLst>
                <a:outerShdw blurRad="38100" dist="38100" dir="2700000" algn="tl">
                  <a:srgbClr val="000000">
                    <a:alpha val="43137"/>
                  </a:srgbClr>
                </a:outerShdw>
              </a:effectLst>
              <a:latin typeface="楷体" pitchFamily="49" charset="-122"/>
              <a:ea typeface="楷体" pitchFamily="49" charset="-122"/>
            </a:endParaRPr>
          </a:p>
          <a:p>
            <a:pPr>
              <a:buFont typeface="Wingdings" pitchFamily="2" charset="2"/>
              <a:buNone/>
              <a:defRPr/>
            </a:pP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问题</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1</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：解释“</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文艺复兴在意识形态领域内与中世纪的大决裂</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”的 </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a:buFont typeface="Wingdings" pitchFamily="2" charset="2"/>
              <a:buNone/>
              <a:defRPr/>
            </a:pPr>
            <a:r>
              <a:rPr lang="en-US" altLang="zh-CN" sz="2400" dirty="0">
                <a:solidFill>
                  <a:srgbClr val="FF0000"/>
                </a:solidFill>
                <a:effectLst>
                  <a:outerShdw blurRad="38100" dist="38100" dir="2700000" algn="tl">
                    <a:srgbClr val="000000">
                      <a:alpha val="43137"/>
                    </a:srgbClr>
                  </a:outerShdw>
                </a:effectLst>
                <a:latin typeface="黑体" pitchFamily="49" charset="-122"/>
                <a:ea typeface="黑体" pitchFamily="49" charset="-122"/>
              </a:rPr>
              <a:t> </a:t>
            </a:r>
            <a:r>
              <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含义</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各举一例</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史实</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说明</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文艺复兴之后至</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19</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世纪中叶，人</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a:buFont typeface="Wingdings" pitchFamily="2" charset="2"/>
              <a:buNone/>
              <a:defRPr/>
            </a:pPr>
            <a:r>
              <a:rPr lang="en-US" altLang="zh-CN" sz="2400" dirty="0">
                <a:effectLst>
                  <a:outerShdw blurRad="38100" dist="38100" dir="2700000" algn="tl">
                    <a:srgbClr val="000000">
                      <a:alpha val="43137"/>
                    </a:srgbClr>
                  </a:outerShdw>
                </a:effectLst>
                <a:latin typeface="黑体" pitchFamily="49" charset="-122"/>
                <a:ea typeface="黑体" pitchFamily="49" charset="-122"/>
              </a:rPr>
              <a:t> </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类如何向“</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自然</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挑战，向</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神学</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挑战，向</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人类本身</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挑战”。</a:t>
            </a:r>
          </a:p>
        </p:txBody>
      </p:sp>
      <p:sp>
        <p:nvSpPr>
          <p:cNvPr id="10" name="矩形 9"/>
          <p:cNvSpPr/>
          <p:nvPr/>
        </p:nvSpPr>
        <p:spPr>
          <a:xfrm>
            <a:off x="971550" y="5732463"/>
            <a:ext cx="1108075" cy="461962"/>
          </a:xfrm>
          <a:prstGeom prst="rect">
            <a:avLst/>
          </a:prstGeom>
        </p:spPr>
        <p:txBody>
          <a:bodyPr wrap="none">
            <a:spAutoFit/>
          </a:bodyPr>
          <a:lstStyle/>
          <a:p>
            <a:pPr>
              <a:defRPr/>
            </a:pPr>
            <a:r>
              <a:rPr lang="zh-CN" altLang="en-US"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含义</a:t>
            </a:r>
            <a:r>
              <a:rPr lang="zh-CN" altLang="en-US" b="1" dirty="0">
                <a:effectLst>
                  <a:outerShdw blurRad="38100" dist="38100" dir="2700000" algn="tl">
                    <a:srgbClr val="000000">
                      <a:alpha val="43137"/>
                    </a:srgbClr>
                  </a:outerShdw>
                </a:effectLst>
                <a:latin typeface="黑体" pitchFamily="49" charset="-122"/>
                <a:ea typeface="黑体" pitchFamily="49" charset="-122"/>
              </a:rPr>
              <a:t>：</a:t>
            </a:r>
            <a:endParaRPr lang="zh-CN" altLang="en-US" b="1" dirty="0"/>
          </a:p>
        </p:txBody>
      </p:sp>
      <p:sp>
        <p:nvSpPr>
          <p:cNvPr id="11" name="矩形 10"/>
          <p:cNvSpPr/>
          <p:nvPr/>
        </p:nvSpPr>
        <p:spPr>
          <a:xfrm>
            <a:off x="1908175" y="5732463"/>
            <a:ext cx="6840538" cy="822325"/>
          </a:xfrm>
          <a:prstGeom prst="rect">
            <a:avLst/>
          </a:prstGeom>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algn="l" eaLnBrk="1" hangingPunct="1">
              <a:defRPr/>
            </a:pPr>
            <a:r>
              <a:rPr lang="zh-CN" altLang="en-US" b="1" dirty="0" smtClean="0">
                <a:solidFill>
                  <a:srgbClr val="000000"/>
                </a:solidFill>
                <a:effectLst>
                  <a:outerShdw blurRad="38100" dist="38100" dir="2700000" algn="tl">
                    <a:srgbClr val="C0C0C0"/>
                  </a:outerShdw>
                </a:effectLst>
                <a:latin typeface="楷体" pitchFamily="49" charset="-122"/>
                <a:ea typeface="楷体" pitchFamily="49" charset="-122"/>
              </a:rPr>
              <a:t>文艺复兴以</a:t>
            </a:r>
            <a:r>
              <a:rPr lang="zh-CN" altLang="en-US" b="1" dirty="0" smtClean="0">
                <a:solidFill>
                  <a:srgbClr val="FF0000"/>
                </a:solidFill>
                <a:effectLst>
                  <a:outerShdw blurRad="38100" dist="38100" dir="2700000" algn="tl">
                    <a:srgbClr val="C0C0C0"/>
                  </a:outerShdw>
                </a:effectLst>
                <a:latin typeface="楷体" pitchFamily="49" charset="-122"/>
                <a:ea typeface="楷体" pitchFamily="49" charset="-122"/>
              </a:rPr>
              <a:t>人文主义</a:t>
            </a:r>
            <a:r>
              <a:rPr lang="zh-CN" altLang="en-US" b="1" dirty="0" smtClean="0">
                <a:solidFill>
                  <a:srgbClr val="000000"/>
                </a:solidFill>
                <a:effectLst>
                  <a:outerShdw blurRad="38100" dist="38100" dir="2700000" algn="tl">
                    <a:srgbClr val="C0C0C0"/>
                  </a:outerShdw>
                </a:effectLst>
                <a:latin typeface="楷体" pitchFamily="49" charset="-122"/>
                <a:ea typeface="楷体" pitchFamily="49" charset="-122"/>
              </a:rPr>
              <a:t>为指导思想，（或提出以人为中心），打破了</a:t>
            </a:r>
            <a:r>
              <a:rPr lang="zh-CN" altLang="en-US" b="1" dirty="0" smtClean="0">
                <a:solidFill>
                  <a:srgbClr val="FF0000"/>
                </a:solidFill>
                <a:effectLst>
                  <a:outerShdw blurRad="38100" dist="38100" dir="2700000" algn="tl">
                    <a:srgbClr val="C0C0C0"/>
                  </a:outerShdw>
                </a:effectLst>
                <a:latin typeface="楷体" pitchFamily="49" charset="-122"/>
                <a:ea typeface="楷体" pitchFamily="49" charset="-122"/>
              </a:rPr>
              <a:t>宗教以神为中心</a:t>
            </a:r>
            <a:r>
              <a:rPr lang="zh-CN" altLang="en-US" b="1" dirty="0" smtClean="0">
                <a:solidFill>
                  <a:srgbClr val="000000"/>
                </a:solidFill>
                <a:effectLst>
                  <a:outerShdw blurRad="38100" dist="38100" dir="2700000" algn="tl">
                    <a:srgbClr val="C0C0C0"/>
                  </a:outerShdw>
                </a:effectLst>
                <a:latin typeface="楷体" pitchFamily="49" charset="-122"/>
                <a:ea typeface="楷体" pitchFamily="49" charset="-122"/>
              </a:rPr>
              <a:t>的束缚</a:t>
            </a:r>
            <a:r>
              <a:rPr lang="zh-CN" altLang="en-US" dirty="0" smtClean="0">
                <a:solidFill>
                  <a:srgbClr val="000000"/>
                </a:solidFill>
                <a:effectLst>
                  <a:outerShdw blurRad="38100" dist="38100" dir="2700000" algn="tl">
                    <a:srgbClr val="C0C0C0"/>
                  </a:outerShdw>
                </a:effectLst>
                <a:latin typeface="黑体" pitchFamily="49" charset="-122"/>
                <a:ea typeface="黑体" pitchFamily="49" charset="-122"/>
              </a:rPr>
              <a:t>。</a:t>
            </a:r>
            <a:endParaRPr lang="zh-CN" altLang="en-US" dirty="0" smtClean="0">
              <a:solidFill>
                <a:srgbClr val="000000"/>
              </a:solidFill>
            </a:endParaRPr>
          </a:p>
        </p:txBody>
      </p:sp>
    </p:spTree>
    <p:extLst>
      <p:ext uri="{BB962C8B-B14F-4D97-AF65-F5344CB8AC3E}">
        <p14:creationId xmlns:p14="http://schemas.microsoft.com/office/powerpoint/2010/main" val="986384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9"/>
          <p:cNvSpPr>
            <a:spLocks noChangeArrowheads="1"/>
          </p:cNvSpPr>
          <p:nvPr/>
        </p:nvSpPr>
        <p:spPr bwMode="auto">
          <a:xfrm>
            <a:off x="0" y="0"/>
            <a:ext cx="9144000" cy="1341438"/>
          </a:xfrm>
          <a:prstGeom prst="rect">
            <a:avLst/>
          </a:prstGeom>
          <a:solidFill>
            <a:schemeClr val="bg1"/>
          </a:solidFill>
          <a:ln>
            <a:noFill/>
          </a:ln>
          <a:effectLst>
            <a:prstShdw prst="shdw12">
              <a:schemeClr val="bg2">
                <a:alpha val="50000"/>
              </a:schemeClr>
            </a:prstShdw>
          </a:effectLst>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graphicFrame>
        <p:nvGraphicFramePr>
          <p:cNvPr id="28722" name="Group 50"/>
          <p:cNvGraphicFramePr>
            <a:graphicFrameLocks noGrp="1"/>
          </p:cNvGraphicFramePr>
          <p:nvPr/>
        </p:nvGraphicFramePr>
        <p:xfrm>
          <a:off x="179388" y="260350"/>
          <a:ext cx="8712200" cy="6399212"/>
        </p:xfrm>
        <a:graphic>
          <a:graphicData uri="http://schemas.openxmlformats.org/drawingml/2006/table">
            <a:tbl>
              <a:tblPr/>
              <a:tblGrid>
                <a:gridCol w="863600"/>
                <a:gridCol w="1011237"/>
                <a:gridCol w="2373313"/>
                <a:gridCol w="2016125"/>
                <a:gridCol w="2447925"/>
              </a:tblGrid>
              <a:tr h="936671">
                <a:tc grid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黑体" pitchFamily="49" charset="-122"/>
                        <a:ea typeface="黑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3">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79149">
                <a:tc grid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Verdana" pitchFamily="34" charset="0"/>
                          <a:ea typeface="宋体" pitchFamily="2" charset="-122"/>
                        </a:rPr>
                        <a:t>    </a:t>
                      </a:r>
                      <a:r>
                        <a:rPr kumimoji="0" lang="zh-CN" altLang="en-US" sz="2800" b="1" i="0" u="none" strike="noStrike" cap="none" normalizeH="0" baseline="0" smtClean="0">
                          <a:ln>
                            <a:noFill/>
                          </a:ln>
                          <a:solidFill>
                            <a:srgbClr val="000000"/>
                          </a:solidFill>
                          <a:effectLst/>
                          <a:latin typeface="黑体" pitchFamily="49" charset="-122"/>
                          <a:ea typeface="黑体" pitchFamily="49" charset="-122"/>
                        </a:rPr>
                        <a:t>角度</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8727">
                <a:tc row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FF0000"/>
                        </a:solidFill>
                        <a:effectLst/>
                        <a:latin typeface="黑体" pitchFamily="49" charset="-122"/>
                        <a:ea typeface="黑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4784">
                <a:tc vMerge="1">
                  <a:txBody>
                    <a:bodyPr/>
                    <a:lstStyle/>
                    <a:p>
                      <a:endParaRPr lang="zh-CN" altLang="en-US"/>
                    </a:p>
                  </a:txBody>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楷体" pitchFamily="49" charset="-122"/>
                        <a:ea typeface="楷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9881">
                <a:tc gridSpan="2">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70C0"/>
                        </a:solidFill>
                        <a:effectLst/>
                        <a:latin typeface="黑体" pitchFamily="49" charset="-122"/>
                        <a:ea typeface="黑体" pitchFamily="49"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3">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0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Verdana" pitchFamily="34" charset="0"/>
                        <a:ea typeface="宋体"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bl>
          </a:graphicData>
        </a:graphic>
      </p:graphicFrame>
      <p:sp>
        <p:nvSpPr>
          <p:cNvPr id="26657" name="矩形 5"/>
          <p:cNvSpPr>
            <a:spLocks noChangeArrowheads="1"/>
          </p:cNvSpPr>
          <p:nvPr/>
        </p:nvSpPr>
        <p:spPr bwMode="auto">
          <a:xfrm>
            <a:off x="250825" y="2997200"/>
            <a:ext cx="649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zh-CN">
              <a:solidFill>
                <a:srgbClr val="3333FF"/>
              </a:solidFill>
              <a:latin typeface="Calibri" pitchFamily="34" charset="0"/>
            </a:endParaRPr>
          </a:p>
        </p:txBody>
      </p:sp>
      <p:sp>
        <p:nvSpPr>
          <p:cNvPr id="28706" name="矩形 6"/>
          <p:cNvSpPr>
            <a:spLocks noChangeArrowheads="1"/>
          </p:cNvSpPr>
          <p:nvPr/>
        </p:nvSpPr>
        <p:spPr bwMode="auto">
          <a:xfrm>
            <a:off x="1042988" y="3933825"/>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a:solidFill>
                  <a:srgbClr val="C00000"/>
                </a:solidFill>
                <a:latin typeface="黑体" pitchFamily="49" charset="-122"/>
                <a:ea typeface="黑体" pitchFamily="49" charset="-122"/>
              </a:rPr>
              <a:t>史实②</a:t>
            </a:r>
          </a:p>
        </p:txBody>
      </p:sp>
      <p:sp>
        <p:nvSpPr>
          <p:cNvPr id="28707" name="矩形 7"/>
          <p:cNvSpPr>
            <a:spLocks noChangeArrowheads="1"/>
          </p:cNvSpPr>
          <p:nvPr/>
        </p:nvSpPr>
        <p:spPr bwMode="auto">
          <a:xfrm>
            <a:off x="1042988" y="2420938"/>
            <a:ext cx="111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a:solidFill>
                  <a:srgbClr val="C00000"/>
                </a:solidFill>
                <a:latin typeface="黑体" pitchFamily="49" charset="-122"/>
                <a:ea typeface="黑体" pitchFamily="49" charset="-122"/>
              </a:rPr>
              <a:t>史实①</a:t>
            </a:r>
          </a:p>
        </p:txBody>
      </p:sp>
      <p:sp>
        <p:nvSpPr>
          <p:cNvPr id="21537" name="矩形 9"/>
          <p:cNvSpPr>
            <a:spLocks noChangeArrowheads="1"/>
          </p:cNvSpPr>
          <p:nvPr/>
        </p:nvSpPr>
        <p:spPr bwMode="auto">
          <a:xfrm>
            <a:off x="2051050" y="333375"/>
            <a:ext cx="6842125" cy="830263"/>
          </a:xfrm>
          <a:prstGeom prst="rect">
            <a:avLst/>
          </a:prstGeom>
          <a:noFill/>
          <a:ln w="9525">
            <a:noFill/>
            <a:miter lim="800000"/>
            <a:headEnd/>
            <a:tailEnd/>
          </a:ln>
        </p:spPr>
        <p:txBody>
          <a:bodyPr>
            <a:spAutoFit/>
          </a:bodyPr>
          <a:lstStyle/>
          <a:p>
            <a:pPr algn="l">
              <a:defRPr/>
            </a:pPr>
            <a:r>
              <a:rPr lang="zh-CN" altLang="en-US" b="1" u="sng" dirty="0">
                <a:effectLst>
                  <a:outerShdw blurRad="38100" dist="38100" dir="2700000" algn="tl">
                    <a:srgbClr val="000000">
                      <a:alpha val="43137"/>
                    </a:srgbClr>
                  </a:outerShdw>
                </a:effectLst>
                <a:latin typeface="黑体" pitchFamily="49" charset="-122"/>
                <a:ea typeface="黑体" pitchFamily="49" charset="-122"/>
              </a:rPr>
              <a:t>文艺复兴之后至</a:t>
            </a:r>
            <a:r>
              <a:rPr lang="en-US" altLang="zh-CN" b="1" u="sng" dirty="0">
                <a:effectLst>
                  <a:outerShdw blurRad="38100" dist="38100" dir="2700000" algn="tl">
                    <a:srgbClr val="000000">
                      <a:alpha val="43137"/>
                    </a:srgbClr>
                  </a:outerShdw>
                </a:effectLst>
                <a:latin typeface="黑体" pitchFamily="49" charset="-122"/>
                <a:ea typeface="黑体" pitchFamily="49" charset="-122"/>
              </a:rPr>
              <a:t>19</a:t>
            </a:r>
            <a:r>
              <a:rPr lang="zh-CN" altLang="en-US" b="1" u="sng" dirty="0">
                <a:effectLst>
                  <a:outerShdw blurRad="38100" dist="38100" dir="2700000" algn="tl">
                    <a:srgbClr val="000000">
                      <a:alpha val="43137"/>
                    </a:srgbClr>
                  </a:outerShdw>
                </a:effectLst>
                <a:latin typeface="黑体" pitchFamily="49" charset="-122"/>
                <a:ea typeface="黑体" pitchFamily="49" charset="-122"/>
              </a:rPr>
              <a:t>世纪中叶</a:t>
            </a:r>
            <a:r>
              <a:rPr lang="zh-CN" altLang="en-US" b="1" dirty="0">
                <a:effectLst>
                  <a:outerShdw blurRad="38100" dist="38100" dir="2700000" algn="tl">
                    <a:srgbClr val="000000">
                      <a:alpha val="43137"/>
                    </a:srgbClr>
                  </a:outerShdw>
                </a:effectLst>
                <a:latin typeface="黑体" pitchFamily="49" charset="-122"/>
                <a:ea typeface="黑体" pitchFamily="49" charset="-122"/>
              </a:rPr>
              <a:t>，人类向“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自然</a:t>
            </a:r>
            <a:r>
              <a:rPr lang="zh-CN" altLang="en-US" b="1" dirty="0">
                <a:effectLst>
                  <a:outerShdw blurRad="38100" dist="38100" dir="2700000" algn="tl">
                    <a:srgbClr val="000000">
                      <a:alpha val="43137"/>
                    </a:srgbClr>
                  </a:outerShdw>
                </a:effectLst>
                <a:latin typeface="黑体" pitchFamily="49" charset="-122"/>
                <a:ea typeface="黑体" pitchFamily="49" charset="-122"/>
              </a:rPr>
              <a:t>挑战，向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神学</a:t>
            </a:r>
            <a:r>
              <a:rPr lang="zh-CN" altLang="en-US" b="1" dirty="0">
                <a:effectLst>
                  <a:outerShdw blurRad="38100" dist="38100" dir="2700000" algn="tl">
                    <a:srgbClr val="000000">
                      <a:alpha val="43137"/>
                    </a:srgbClr>
                  </a:outerShdw>
                </a:effectLst>
                <a:latin typeface="黑体" pitchFamily="49" charset="-122"/>
                <a:ea typeface="黑体" pitchFamily="49" charset="-122"/>
              </a:rPr>
              <a:t>挑战，向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人类本身</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b="1" dirty="0">
              <a:solidFill>
                <a:srgbClr val="7030A0"/>
              </a:solidFill>
              <a:latin typeface="Calibri" pitchFamily="34" charset="0"/>
            </a:endParaRPr>
          </a:p>
        </p:txBody>
      </p:sp>
      <p:sp>
        <p:nvSpPr>
          <p:cNvPr id="11" name="矩形 10"/>
          <p:cNvSpPr/>
          <p:nvPr/>
        </p:nvSpPr>
        <p:spPr>
          <a:xfrm>
            <a:off x="2195513" y="1196975"/>
            <a:ext cx="2089150" cy="461963"/>
          </a:xfrm>
          <a:prstGeom prst="rect">
            <a:avLst/>
          </a:prstGeom>
        </p:spPr>
        <p:txBody>
          <a:bodyP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自然</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dirty="0"/>
          </a:p>
        </p:txBody>
      </p:sp>
      <p:sp>
        <p:nvSpPr>
          <p:cNvPr id="12" name="矩形 11"/>
          <p:cNvSpPr/>
          <p:nvPr/>
        </p:nvSpPr>
        <p:spPr>
          <a:xfrm>
            <a:off x="4427538" y="1196975"/>
            <a:ext cx="1944687" cy="461963"/>
          </a:xfrm>
          <a:prstGeom prst="rect">
            <a:avLst/>
          </a:prstGeom>
        </p:spPr>
        <p:txBody>
          <a:bodyPr>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神学</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dirty="0"/>
          </a:p>
        </p:txBody>
      </p:sp>
      <p:sp>
        <p:nvSpPr>
          <p:cNvPr id="13" name="矩形 12"/>
          <p:cNvSpPr/>
          <p:nvPr/>
        </p:nvSpPr>
        <p:spPr>
          <a:xfrm>
            <a:off x="6516688" y="1196975"/>
            <a:ext cx="2349500" cy="461963"/>
          </a:xfrm>
          <a:prstGeom prst="rect">
            <a:avLst/>
          </a:prstGeom>
        </p:spPr>
        <p:txBody>
          <a:bodyPr wrap="none">
            <a:spAutoFit/>
          </a:bodyPr>
          <a:lstStyle/>
          <a:p>
            <a:pPr>
              <a:defRPr/>
            </a:pPr>
            <a:r>
              <a:rPr lang="zh-CN" altLang="en-US" b="1" dirty="0">
                <a:effectLst>
                  <a:outerShdw blurRad="38100" dist="38100" dir="2700000" algn="tl">
                    <a:srgbClr val="000000">
                      <a:alpha val="43137"/>
                    </a:srgbClr>
                  </a:outerShdw>
                </a:effectLst>
                <a:latin typeface="黑体" pitchFamily="49" charset="-122"/>
                <a:ea typeface="黑体" pitchFamily="49" charset="-122"/>
              </a:rPr>
              <a:t>向</a:t>
            </a:r>
            <a:r>
              <a:rPr lang="zh-CN" altLang="en-US"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人类本身</a:t>
            </a:r>
            <a:r>
              <a:rPr lang="zh-CN" altLang="en-US" b="1" dirty="0">
                <a:effectLst>
                  <a:outerShdw blurRad="38100" dist="38100" dir="2700000" algn="tl">
                    <a:srgbClr val="000000">
                      <a:alpha val="43137"/>
                    </a:srgbClr>
                  </a:outerShdw>
                </a:effectLst>
                <a:latin typeface="黑体" pitchFamily="49" charset="-122"/>
                <a:ea typeface="黑体" pitchFamily="49" charset="-122"/>
              </a:rPr>
              <a:t>挑战</a:t>
            </a:r>
            <a:endParaRPr lang="zh-CN" altLang="en-US" dirty="0"/>
          </a:p>
        </p:txBody>
      </p:sp>
      <p:sp>
        <p:nvSpPr>
          <p:cNvPr id="26664" name="矩形 13"/>
          <p:cNvSpPr>
            <a:spLocks noChangeArrowheads="1"/>
          </p:cNvSpPr>
          <p:nvPr/>
        </p:nvSpPr>
        <p:spPr bwMode="auto">
          <a:xfrm>
            <a:off x="250825" y="476250"/>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a:solidFill>
                  <a:srgbClr val="000000"/>
                </a:solidFill>
                <a:latin typeface="黑体" pitchFamily="49" charset="-122"/>
                <a:ea typeface="黑体" pitchFamily="49" charset="-122"/>
              </a:rPr>
              <a:t>观点</a:t>
            </a:r>
            <a:endParaRPr lang="en-US" altLang="zh-CN">
              <a:solidFill>
                <a:srgbClr val="000000"/>
              </a:solidFill>
              <a:latin typeface="黑体" pitchFamily="49" charset="-122"/>
              <a:ea typeface="黑体" pitchFamily="49" charset="-122"/>
            </a:endParaRPr>
          </a:p>
        </p:txBody>
      </p:sp>
      <p:sp>
        <p:nvSpPr>
          <p:cNvPr id="26665" name="矩形 14"/>
          <p:cNvSpPr>
            <a:spLocks noChangeArrowheads="1"/>
          </p:cNvSpPr>
          <p:nvPr/>
        </p:nvSpPr>
        <p:spPr bwMode="auto">
          <a:xfrm>
            <a:off x="250825" y="2565400"/>
            <a:ext cx="8461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a:solidFill>
                  <a:srgbClr val="000000"/>
                </a:solidFill>
                <a:latin typeface="黑体" pitchFamily="49" charset="-122"/>
                <a:ea typeface="黑体" pitchFamily="49" charset="-122"/>
              </a:rPr>
              <a:t>用</a:t>
            </a:r>
            <a:endParaRPr lang="en-US" altLang="zh-CN" sz="2400">
              <a:solidFill>
                <a:srgbClr val="000000"/>
              </a:solidFill>
              <a:latin typeface="黑体" pitchFamily="49" charset="-122"/>
              <a:ea typeface="黑体" pitchFamily="49" charset="-122"/>
            </a:endParaRPr>
          </a:p>
          <a:p>
            <a:pPr algn="ctr" eaLnBrk="1" hangingPunct="1">
              <a:spcBef>
                <a:spcPct val="0"/>
              </a:spcBef>
              <a:buClrTx/>
              <a:buFontTx/>
              <a:buNone/>
            </a:pPr>
            <a:r>
              <a:rPr lang="zh-CN" altLang="en-US" sz="2400">
                <a:solidFill>
                  <a:srgbClr val="C00000"/>
                </a:solidFill>
                <a:latin typeface="黑体" pitchFamily="49" charset="-122"/>
                <a:ea typeface="黑体" pitchFamily="49" charset="-122"/>
              </a:rPr>
              <a:t>史实</a:t>
            </a:r>
            <a:endParaRPr lang="en-US" altLang="zh-CN" sz="2400">
              <a:solidFill>
                <a:srgbClr val="C00000"/>
              </a:solidFill>
              <a:latin typeface="黑体" pitchFamily="49" charset="-122"/>
              <a:ea typeface="黑体" pitchFamily="49" charset="-122"/>
            </a:endParaRPr>
          </a:p>
          <a:p>
            <a:pPr algn="ctr" eaLnBrk="1" hangingPunct="1">
              <a:spcBef>
                <a:spcPct val="0"/>
              </a:spcBef>
              <a:buClrTx/>
              <a:buFontTx/>
              <a:buNone/>
            </a:pPr>
            <a:r>
              <a:rPr lang="zh-CN" altLang="en-US" sz="2400">
                <a:solidFill>
                  <a:srgbClr val="000000"/>
                </a:solidFill>
                <a:latin typeface="黑体" pitchFamily="49" charset="-122"/>
                <a:ea typeface="黑体" pitchFamily="49" charset="-122"/>
              </a:rPr>
              <a:t>说明观点</a:t>
            </a:r>
          </a:p>
        </p:txBody>
      </p:sp>
      <p:sp>
        <p:nvSpPr>
          <p:cNvPr id="26666" name="矩形 15"/>
          <p:cNvSpPr>
            <a:spLocks noChangeArrowheads="1"/>
          </p:cNvSpPr>
          <p:nvPr/>
        </p:nvSpPr>
        <p:spPr bwMode="auto">
          <a:xfrm>
            <a:off x="468313" y="5789613"/>
            <a:ext cx="984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zh-CN" altLang="en-US" sz="2400" dirty="0">
                <a:solidFill>
                  <a:srgbClr val="0070C0"/>
                </a:solidFill>
                <a:latin typeface="Tahoma" pitchFamily="34" charset="0"/>
              </a:rPr>
              <a:t> </a:t>
            </a:r>
            <a:r>
              <a:rPr lang="zh-CN" altLang="en-US" dirty="0">
                <a:solidFill>
                  <a:srgbClr val="000000"/>
                </a:solidFill>
                <a:latin typeface="黑体" pitchFamily="49" charset="-122"/>
                <a:ea typeface="黑体" pitchFamily="49" charset="-122"/>
              </a:rPr>
              <a:t>总结</a:t>
            </a:r>
          </a:p>
        </p:txBody>
      </p:sp>
      <p:sp>
        <p:nvSpPr>
          <p:cNvPr id="17" name="矩形 16"/>
          <p:cNvSpPr/>
          <p:nvPr/>
        </p:nvSpPr>
        <p:spPr>
          <a:xfrm>
            <a:off x="2051050" y="1844675"/>
            <a:ext cx="2305050" cy="1446213"/>
          </a:xfrm>
          <a:prstGeom prst="rect">
            <a:avLst/>
          </a:prstGeom>
        </p:spPr>
        <p:txBody>
          <a:bodyPr>
            <a:spAutoFit/>
          </a:bodyPr>
          <a:lstStyle/>
          <a:p>
            <a:pPr algn="l">
              <a:spcBef>
                <a:spcPts val="0"/>
              </a:spcBef>
              <a:buFont typeface="Wingdings" pitchFamily="2" charset="2"/>
              <a:buNone/>
              <a:defRPr/>
            </a:pP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哥白尼</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的地心说、</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伽利略</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的实验科学和</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牛顿</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的经典力学</a:t>
            </a:r>
            <a:endParaRPr lang="zh-CN" altLang="en-US" sz="2200" b="1" dirty="0">
              <a:solidFill>
                <a:srgbClr val="000000"/>
              </a:solidFill>
            </a:endParaRPr>
          </a:p>
        </p:txBody>
      </p:sp>
      <p:sp>
        <p:nvSpPr>
          <p:cNvPr id="18" name="矩形 17"/>
          <p:cNvSpPr/>
          <p:nvPr/>
        </p:nvSpPr>
        <p:spPr>
          <a:xfrm>
            <a:off x="2124075" y="3789363"/>
            <a:ext cx="2303463" cy="768350"/>
          </a:xfrm>
          <a:prstGeom prst="rect">
            <a:avLst/>
          </a:prstGeom>
        </p:spPr>
        <p:txBody>
          <a:bodyPr>
            <a:spAutoFit/>
          </a:bodyPr>
          <a:lstStyle/>
          <a:p>
            <a:pPr algn="l">
              <a:spcBef>
                <a:spcPts val="0"/>
              </a:spcBef>
              <a:buFont typeface="Wingdings" pitchFamily="2" charset="2"/>
              <a:buNone/>
              <a:defRPr/>
            </a:pP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工业革命</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，机器代替手工劳动</a:t>
            </a:r>
            <a:endParaRPr lang="zh-CN" altLang="en-US" sz="2200" b="1" dirty="0">
              <a:solidFill>
                <a:srgbClr val="000000"/>
              </a:solidFill>
            </a:endParaRPr>
          </a:p>
        </p:txBody>
      </p:sp>
      <p:sp>
        <p:nvSpPr>
          <p:cNvPr id="19" name="矩形 18"/>
          <p:cNvSpPr/>
          <p:nvPr/>
        </p:nvSpPr>
        <p:spPr>
          <a:xfrm>
            <a:off x="4500563" y="1773238"/>
            <a:ext cx="2016125" cy="1766887"/>
          </a:xfrm>
          <a:prstGeom prst="rect">
            <a:avLst/>
          </a:prstGeom>
        </p:spPr>
        <p:txBody>
          <a:bodyPr>
            <a:spAutoFit/>
          </a:bodyP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algn="l" eaLnBrk="1" hangingPunct="1">
              <a:buFont typeface="Wingdings" pitchFamily="2" charset="2"/>
              <a:buNone/>
              <a:defRPr/>
            </a:pPr>
            <a:r>
              <a:rPr lang="zh-CN" altLang="en-US" sz="2200" b="1" smtClean="0">
                <a:solidFill>
                  <a:srgbClr val="C00000"/>
                </a:solidFill>
                <a:effectLst>
                  <a:outerShdw blurRad="38100" dist="38100" dir="2700000" algn="tl">
                    <a:srgbClr val="C0C0C0"/>
                  </a:outerShdw>
                </a:effectLst>
                <a:latin typeface="黑体" pitchFamily="49" charset="-122"/>
                <a:ea typeface="黑体" pitchFamily="49" charset="-122"/>
              </a:rPr>
              <a:t>宗教改革</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运动提出</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因信称义</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，人人有权阅读和解释</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r>
              <a:rPr lang="zh-CN" altLang="en-US" sz="2200" b="1" smtClean="0">
                <a:solidFill>
                  <a:srgbClr val="000000"/>
                </a:solidFill>
                <a:effectLst>
                  <a:outerShdw blurRad="38100" dist="38100" dir="2700000" algn="tl">
                    <a:srgbClr val="C0C0C0"/>
                  </a:outerShdw>
                </a:effectLst>
                <a:latin typeface="黑体" pitchFamily="49" charset="-122"/>
                <a:ea typeface="黑体" pitchFamily="49" charset="-122"/>
              </a:rPr>
              <a:t>圣经</a:t>
            </a:r>
            <a:r>
              <a:rPr lang="en-US" altLang="zh-CN" sz="2200" b="1" smtClean="0">
                <a:solidFill>
                  <a:srgbClr val="000000"/>
                </a:solidFill>
                <a:effectLst>
                  <a:outerShdw blurRad="38100" dist="38100" dir="2700000" algn="tl">
                    <a:srgbClr val="C0C0C0"/>
                  </a:outerShdw>
                </a:effectLst>
                <a:latin typeface="黑体" pitchFamily="49" charset="-122"/>
                <a:ea typeface="黑体" pitchFamily="49" charset="-122"/>
              </a:rPr>
              <a:t>》</a:t>
            </a:r>
            <a:endParaRPr lang="zh-CN" altLang="en-US" sz="2200" b="1" smtClean="0">
              <a:solidFill>
                <a:srgbClr val="000000"/>
              </a:solidFill>
            </a:endParaRPr>
          </a:p>
        </p:txBody>
      </p:sp>
      <p:sp>
        <p:nvSpPr>
          <p:cNvPr id="20" name="矩形 19"/>
          <p:cNvSpPr/>
          <p:nvPr/>
        </p:nvSpPr>
        <p:spPr>
          <a:xfrm>
            <a:off x="4500563" y="3716338"/>
            <a:ext cx="2016125" cy="1108075"/>
          </a:xfrm>
          <a:prstGeom prst="rect">
            <a:avLst/>
          </a:prstGeom>
        </p:spPr>
        <p:txBody>
          <a:bodyPr>
            <a:spAutoFit/>
          </a:bodyPr>
          <a:lstStyle/>
          <a:p>
            <a:pPr algn="l">
              <a:defRPr/>
            </a:pP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19</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世纪中叶</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达尔文</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发表</a:t>
            </a: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进化论</a:t>
            </a: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200" b="1" dirty="0">
              <a:solidFill>
                <a:srgbClr val="000000"/>
              </a:solidFill>
            </a:endParaRPr>
          </a:p>
        </p:txBody>
      </p:sp>
      <p:sp>
        <p:nvSpPr>
          <p:cNvPr id="21" name="矩形 20"/>
          <p:cNvSpPr/>
          <p:nvPr/>
        </p:nvSpPr>
        <p:spPr>
          <a:xfrm>
            <a:off x="6588125" y="1773238"/>
            <a:ext cx="2376488" cy="1446212"/>
          </a:xfrm>
          <a:prstGeom prst="rect">
            <a:avLst/>
          </a:prstGeom>
        </p:spPr>
        <p:txBody>
          <a:bodyPr>
            <a:spAutoFit/>
          </a:bodyPr>
          <a:lstStyle/>
          <a:p>
            <a:pPr algn="l">
              <a:spcBef>
                <a:spcPts val="0"/>
              </a:spcBef>
              <a:buFont typeface="Wingdings" pitchFamily="2" charset="2"/>
              <a:buNone/>
              <a:defRPr/>
            </a:pP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启蒙运动</a:t>
            </a:r>
            <a:r>
              <a:rPr lang="zh-CN" altLang="en-US" sz="2200" b="1" dirty="0">
                <a:effectLst>
                  <a:outerShdw blurRad="38100" dist="38100" dir="2700000" algn="tl">
                    <a:srgbClr val="000000">
                      <a:alpha val="43137"/>
                    </a:srgbClr>
                  </a:outerShdw>
                </a:effectLst>
                <a:latin typeface="黑体" pitchFamily="49" charset="-122"/>
                <a:ea typeface="黑体" pitchFamily="49" charset="-122"/>
              </a:rPr>
              <a:t>提出天赋人权、分权学说、社会契约等学说</a:t>
            </a:r>
            <a:endParaRPr lang="zh-CN" altLang="en-US" sz="2200" b="1" dirty="0"/>
          </a:p>
        </p:txBody>
      </p:sp>
      <p:sp>
        <p:nvSpPr>
          <p:cNvPr id="22" name="矩形 21"/>
          <p:cNvSpPr/>
          <p:nvPr/>
        </p:nvSpPr>
        <p:spPr>
          <a:xfrm>
            <a:off x="6443663" y="3716338"/>
            <a:ext cx="2520950" cy="1108075"/>
          </a:xfrm>
          <a:prstGeom prst="rect">
            <a:avLst/>
          </a:prstGeom>
        </p:spPr>
        <p:txBody>
          <a:bodyPr>
            <a:spAutoFit/>
          </a:bodyPr>
          <a:lstStyle/>
          <a:p>
            <a:pPr algn="l">
              <a:spcBef>
                <a:spcPts val="0"/>
              </a:spcBef>
              <a:buFont typeface="Wingdings" pitchFamily="2" charset="2"/>
              <a:buNone/>
              <a:defRPr/>
            </a:pPr>
            <a:r>
              <a:rPr lang="en-US" altLang="zh-CN"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共产党宣言</a:t>
            </a:r>
            <a:r>
              <a:rPr lang="en-US" altLang="zh-CN" sz="22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发</a:t>
            </a:r>
            <a:endPar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endParaRPr>
          </a:p>
          <a:p>
            <a:pPr algn="l">
              <a:spcBef>
                <a:spcPts val="0"/>
              </a:spcBef>
              <a:buFont typeface="Wingdings" pitchFamily="2" charset="2"/>
              <a:buNone/>
              <a:defRPr/>
            </a:pPr>
            <a:r>
              <a:rPr lang="en-US" altLang="zh-CN"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 </a:t>
            </a: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表，科学社会主义诞生</a:t>
            </a:r>
            <a:endParaRPr lang="zh-CN" altLang="en-US" sz="2200" b="1" dirty="0">
              <a:solidFill>
                <a:srgbClr val="000000"/>
              </a:solidFill>
            </a:endParaRPr>
          </a:p>
        </p:txBody>
      </p:sp>
    </p:spTree>
    <p:extLst>
      <p:ext uri="{BB962C8B-B14F-4D97-AF65-F5344CB8AC3E}">
        <p14:creationId xmlns:p14="http://schemas.microsoft.com/office/powerpoint/2010/main" val="433929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707"/>
                                        </p:tgtEl>
                                        <p:attrNameLst>
                                          <p:attrName>style.visibility</p:attrName>
                                        </p:attrNameLst>
                                      </p:cBhvr>
                                      <p:to>
                                        <p:strVal val="visible"/>
                                      </p:to>
                                    </p:set>
                                    <p:animEffect transition="in" filter="blinds(horizontal)">
                                      <p:cBhvr>
                                        <p:cTn id="22" dur="500"/>
                                        <p:tgtEl>
                                          <p:spTgt spid="287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706"/>
                                        </p:tgtEl>
                                        <p:attrNameLst>
                                          <p:attrName>style.visibility</p:attrName>
                                        </p:attrNameLst>
                                      </p:cBhvr>
                                      <p:to>
                                        <p:strVal val="visible"/>
                                      </p:to>
                                    </p:set>
                                    <p:animEffect transition="in" filter="blinds(horizontal)">
                                      <p:cBhvr>
                                        <p:cTn id="32" dur="500"/>
                                        <p:tgtEl>
                                          <p:spTgt spid="287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6" grpId="0"/>
      <p:bldP spid="28707" grpId="0"/>
      <p:bldP spid="11" grpId="0"/>
      <p:bldP spid="12" grpId="0"/>
      <p:bldP spid="13" grpId="0"/>
      <p:bldP spid="17"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a:xfrm>
            <a:off x="323850" y="1052513"/>
            <a:ext cx="8154988" cy="5257800"/>
          </a:xfrm>
        </p:spPr>
        <p:txBody>
          <a:bodyPr/>
          <a:lstStyle/>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总结</a:t>
            </a:r>
            <a:r>
              <a:rPr lang="zh-CN" altLang="en-US" sz="2400" dirty="0" smtClean="0">
                <a:solidFill>
                  <a:schemeClr val="tx1">
                    <a:lumMod val="50000"/>
                  </a:schemeClr>
                </a:solidFill>
                <a:effectLst>
                  <a:outerShdw blurRad="38100" dist="38100" dir="2700000" algn="tl">
                    <a:srgbClr val="000000">
                      <a:alpha val="43137"/>
                    </a:srgbClr>
                  </a:outerShdw>
                </a:effectLst>
                <a:latin typeface="黑体" pitchFamily="49" charset="-122"/>
                <a:ea typeface="黑体" pitchFamily="49" charset="-122"/>
              </a:rPr>
              <a:t>说明</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①</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哥白尼的地心说</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伽利略的实验科学</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和</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牛顿的经典</a:t>
            </a:r>
            <a:endPar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 力</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，推动了近代科技的兴起；或答</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工业革命</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，机器代替手</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工劳动，人类进入“蒸汽时代”。（答达尔文也可）</a:t>
            </a:r>
          </a:p>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②</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宗教改革</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运动提出“因信称义”，人人有权阅读和</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解释</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圣经</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，动摇了罗马教会的地位；或</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19</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世纪中叶</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达尔文</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发表</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进化论</a:t>
            </a: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，向神学挑战。</a:t>
            </a:r>
          </a:p>
          <a:p>
            <a:pPr marL="0" indent="0">
              <a:spcBef>
                <a:spcPts val="0"/>
              </a:spcBef>
              <a:buFont typeface="Wingdings" pitchFamily="2" charset="2"/>
              <a:buNone/>
              <a:defRPr/>
            </a:pP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     ③</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启蒙运动</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提出天赋人权、分权学说、社会契约等学</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说，向封建专制和等级制度挑战；或答</a:t>
            </a:r>
            <a:r>
              <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共产党宣言</a:t>
            </a:r>
            <a:r>
              <a:rPr lang="en-US" altLang="zh-CN" sz="24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发</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表，科学社会主义诞生，向工业革命后资本主义社会的弊</a:t>
            </a:r>
            <a:endParaRPr lang="en-US" altLang="zh-CN" sz="2400" dirty="0" smtClean="0">
              <a:effectLst>
                <a:outerShdw blurRad="38100" dist="38100" dir="2700000" algn="tl">
                  <a:srgbClr val="000000">
                    <a:alpha val="43137"/>
                  </a:srgbClr>
                </a:outerShdw>
              </a:effectLst>
              <a:latin typeface="黑体" pitchFamily="49" charset="-122"/>
              <a:ea typeface="黑体" pitchFamily="49" charset="-122"/>
            </a:endParaRPr>
          </a:p>
          <a:p>
            <a:pPr marL="0" indent="0">
              <a:spcBef>
                <a:spcPts val="0"/>
              </a:spcBef>
              <a:buFont typeface="Wingdings" pitchFamily="2" charset="2"/>
              <a:buNone/>
              <a:defRPr/>
            </a:pPr>
            <a:r>
              <a:rPr lang="en-US" altLang="zh-CN" sz="2400"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sz="2400" dirty="0" smtClean="0">
                <a:effectLst>
                  <a:outerShdw blurRad="38100" dist="38100" dir="2700000" algn="tl">
                    <a:srgbClr val="000000">
                      <a:alpha val="43137"/>
                    </a:srgbClr>
                  </a:outerShdw>
                </a:effectLst>
                <a:latin typeface="黑体" pitchFamily="49" charset="-122"/>
                <a:ea typeface="黑体" pitchFamily="49" charset="-122"/>
              </a:rPr>
              <a:t>端挑战。</a:t>
            </a:r>
          </a:p>
        </p:txBody>
      </p:sp>
    </p:spTree>
    <p:extLst>
      <p:ext uri="{BB962C8B-B14F-4D97-AF65-F5344CB8AC3E}">
        <p14:creationId xmlns:p14="http://schemas.microsoft.com/office/powerpoint/2010/main" val="4097561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4DCFA11-EE27-4B28-908F-FFD3E35B11B5}" type="slidenum">
              <a:rPr lang="zh-CN" altLang="en-US" smtClean="0"/>
              <a:pPr>
                <a:defRPr/>
              </a:pPr>
              <a:t>16</a:t>
            </a:fld>
            <a:endParaRPr lang="zh-CN" altLang="en-US"/>
          </a:p>
        </p:txBody>
      </p:sp>
      <p:sp>
        <p:nvSpPr>
          <p:cNvPr id="3" name="矩形 2"/>
          <p:cNvSpPr/>
          <p:nvPr/>
        </p:nvSpPr>
        <p:spPr>
          <a:xfrm>
            <a:off x="304818" y="332656"/>
            <a:ext cx="8712968" cy="5632311"/>
          </a:xfrm>
          <a:prstGeom prst="rect">
            <a:avLst/>
          </a:prstGeom>
        </p:spPr>
        <p:txBody>
          <a:bodyPr wrap="square">
            <a:spAutoFit/>
          </a:bodyPr>
          <a:lstStyle/>
          <a:p>
            <a:r>
              <a:rPr lang="zh-CN" altLang="en-US" sz="2000" b="1" dirty="0" smtClean="0"/>
              <a:t>         </a:t>
            </a:r>
            <a:r>
              <a:rPr lang="zh-CN" altLang="en-US" sz="2000" b="1" dirty="0" smtClean="0"/>
              <a:t>材料</a:t>
            </a:r>
            <a:r>
              <a:rPr lang="zh-CN" altLang="en-US" sz="2000" b="1" dirty="0"/>
              <a:t>二</a:t>
            </a:r>
            <a:r>
              <a:rPr lang="zh-CN" altLang="en-US" sz="2000" b="1" dirty="0" smtClean="0"/>
              <a:t>  </a:t>
            </a:r>
            <a:r>
              <a:rPr lang="zh-CN" altLang="en-US" sz="2000" b="1" dirty="0"/>
              <a:t>文艺复兴时期的人文主义者和艺术家发现有可能用多种方法，把古典思想和哲学同基督教信念、对人的信任和对上帝的信任结合起来，或者至少互相容纳起来。彼得</a:t>
            </a:r>
            <a:r>
              <a:rPr lang="en-US" altLang="zh-CN" sz="2000" b="1" dirty="0"/>
              <a:t>·</a:t>
            </a:r>
            <a:r>
              <a:rPr lang="zh-CN" altLang="en-US" sz="2000" b="1" dirty="0"/>
              <a:t>盖伊在</a:t>
            </a:r>
            <a:r>
              <a:rPr lang="en-US" altLang="zh-CN" sz="2000" b="1" dirty="0"/>
              <a:t>《</a:t>
            </a:r>
            <a:r>
              <a:rPr lang="zh-CN" altLang="en-US" sz="2000" b="1" dirty="0"/>
              <a:t>启蒙运动</a:t>
            </a:r>
            <a:r>
              <a:rPr lang="en-US" altLang="zh-CN" sz="2000" b="1" dirty="0"/>
              <a:t>》</a:t>
            </a:r>
            <a:r>
              <a:rPr lang="zh-CN" altLang="en-US" sz="2000" b="1" dirty="0"/>
              <a:t>一书中认为：“在文艺复兴时期的文人中间，完全世俗的、完全清醒的世界观，相对来说是很少见的</a:t>
            </a:r>
            <a:r>
              <a:rPr lang="en-US" altLang="zh-CN" sz="2000" b="1" dirty="0"/>
              <a:t>……</a:t>
            </a:r>
            <a:r>
              <a:rPr lang="zh-CN" altLang="en-US" sz="2000" b="1" dirty="0"/>
              <a:t>神圣的东西仍是文艺复兴时期雕塑家、建筑师和画家的中心主题。”</a:t>
            </a:r>
          </a:p>
          <a:p>
            <a:r>
              <a:rPr lang="zh-CN" altLang="en-US" sz="2000" b="1" dirty="0"/>
              <a:t>       </a:t>
            </a:r>
            <a:r>
              <a:rPr lang="zh-CN" altLang="en-US" sz="2000" b="1" dirty="0" smtClean="0"/>
              <a:t>                                          </a:t>
            </a:r>
            <a:r>
              <a:rPr lang="en-US" altLang="zh-CN" sz="2000" b="1" dirty="0"/>
              <a:t>——</a:t>
            </a:r>
            <a:r>
              <a:rPr lang="zh-CN" altLang="en-US" sz="2000" b="1" dirty="0"/>
              <a:t>阿伦</a:t>
            </a:r>
            <a:r>
              <a:rPr lang="en-US" altLang="zh-CN" sz="2000" b="1" dirty="0"/>
              <a:t>·</a:t>
            </a:r>
            <a:r>
              <a:rPr lang="zh-CN" altLang="en-US" sz="2000" b="1" dirty="0"/>
              <a:t>布洛克：</a:t>
            </a:r>
            <a:r>
              <a:rPr lang="en-US" altLang="zh-CN" sz="2000" b="1" dirty="0"/>
              <a:t>《</a:t>
            </a:r>
            <a:r>
              <a:rPr lang="zh-CN" altLang="en-US" sz="2000" b="1" dirty="0"/>
              <a:t>西方人文主义传统</a:t>
            </a:r>
            <a:r>
              <a:rPr lang="en-US" altLang="zh-CN" sz="2000" b="1" dirty="0" smtClean="0"/>
              <a:t>》</a:t>
            </a:r>
          </a:p>
          <a:p>
            <a:r>
              <a:rPr lang="zh-CN" altLang="en-US" sz="2000" b="1" dirty="0" smtClean="0"/>
              <a:t>        </a:t>
            </a:r>
            <a:r>
              <a:rPr lang="zh-CN" altLang="en-US" sz="2000" b="1" dirty="0" smtClean="0"/>
              <a:t>材料</a:t>
            </a:r>
            <a:r>
              <a:rPr lang="zh-CN" altLang="en-US" sz="2000" b="1" dirty="0"/>
              <a:t>三</a:t>
            </a:r>
            <a:r>
              <a:rPr lang="zh-CN" altLang="en-US" sz="2000" b="1" dirty="0" smtClean="0"/>
              <a:t>  </a:t>
            </a:r>
            <a:r>
              <a:rPr lang="zh-CN" altLang="en-US" sz="2000" b="1" dirty="0"/>
              <a:t>启蒙运动时期体现出一个显著的特征：人们热切地从各个层面来审视宗教信仰。虽然基督教在很多方面受到抨击，抨击者本身却潜心研究宗教信仰和神学一直在探讨的问题</a:t>
            </a:r>
            <a:r>
              <a:rPr lang="en-US" altLang="zh-CN" sz="2000" b="1" dirty="0"/>
              <a:t>……</a:t>
            </a:r>
            <a:r>
              <a:rPr lang="zh-CN" altLang="en-US" sz="2000" b="1" dirty="0"/>
              <a:t>人们考察宗教信仰的基础，运用启蒙运动的基本方法和观念来求得答案。宗教批判者和宗教学者充分运用理性、比较分析和历史研究的方法</a:t>
            </a:r>
            <a:r>
              <a:rPr lang="en-US" altLang="zh-CN" sz="2000" b="1" dirty="0"/>
              <a:t>……</a:t>
            </a:r>
            <a:r>
              <a:rPr lang="zh-CN" altLang="en-US" sz="2000" b="1" dirty="0"/>
              <a:t>确实，</a:t>
            </a:r>
            <a:r>
              <a:rPr lang="en-US" altLang="zh-CN" sz="2000" b="1" dirty="0"/>
              <a:t>18</a:t>
            </a:r>
            <a:r>
              <a:rPr lang="zh-CN" altLang="en-US" sz="2000" b="1" dirty="0"/>
              <a:t>世纪下半叶，法国启蒙运动开启了使法国社会世俗化和非基督教化的运动，但他们对待宗教的态度只是启蒙人士所持的多种宗教观中的一种。启蒙运动的一个特点是强烈地要求实行宗教宽容。</a:t>
            </a:r>
          </a:p>
          <a:p>
            <a:r>
              <a:rPr lang="en-US" altLang="zh-CN" sz="2000" b="1" dirty="0" smtClean="0"/>
              <a:t>                                    ——</a:t>
            </a:r>
            <a:r>
              <a:rPr lang="zh-CN" altLang="en-US" sz="2000" b="1" dirty="0"/>
              <a:t>摘编自彼得</a:t>
            </a:r>
            <a:r>
              <a:rPr lang="en-US" altLang="zh-CN" sz="2000" b="1" dirty="0"/>
              <a:t>·</a:t>
            </a:r>
            <a:r>
              <a:rPr lang="zh-CN" altLang="en-US" sz="2000" b="1" dirty="0"/>
              <a:t>赖尔等编</a:t>
            </a:r>
            <a:r>
              <a:rPr lang="en-US" altLang="zh-CN" sz="2000" b="1" dirty="0"/>
              <a:t>《</a:t>
            </a:r>
            <a:r>
              <a:rPr lang="zh-CN" altLang="en-US" sz="2000" b="1" dirty="0"/>
              <a:t>启蒙运动百科全书</a:t>
            </a:r>
            <a:r>
              <a:rPr lang="en-US" altLang="zh-CN" sz="2000" b="1" dirty="0"/>
              <a:t>》</a:t>
            </a:r>
          </a:p>
          <a:p>
            <a:r>
              <a:rPr lang="zh-CN" altLang="en-US" sz="2000" b="1" dirty="0" smtClean="0"/>
              <a:t>问题</a:t>
            </a:r>
            <a:r>
              <a:rPr lang="en-US" altLang="zh-CN" sz="2000" b="1" dirty="0" smtClean="0"/>
              <a:t>2</a:t>
            </a:r>
            <a:r>
              <a:rPr lang="zh-CN" altLang="en-US" sz="2000" b="1" dirty="0" smtClean="0"/>
              <a:t>：根据</a:t>
            </a:r>
            <a:r>
              <a:rPr lang="zh-CN" altLang="en-US" sz="2000" b="1" dirty="0"/>
              <a:t>上述材料，指出文艺复兴时期的人文主义者、艺术家和</a:t>
            </a:r>
            <a:r>
              <a:rPr lang="en-US" altLang="zh-CN" sz="2000" b="1" dirty="0"/>
              <a:t>18</a:t>
            </a:r>
            <a:r>
              <a:rPr lang="zh-CN" altLang="en-US" sz="2000" b="1" dirty="0"/>
              <a:t>世纪的启蒙学者</a:t>
            </a:r>
            <a:r>
              <a:rPr lang="zh-CN" altLang="en-US" sz="2000" b="1" dirty="0">
                <a:solidFill>
                  <a:srgbClr val="FF0000"/>
                </a:solidFill>
              </a:rPr>
              <a:t>怎样对待宗教问题</a:t>
            </a:r>
            <a:r>
              <a:rPr lang="zh-CN" altLang="en-US" sz="2000" b="1" dirty="0"/>
              <a:t>。（</a:t>
            </a:r>
            <a:r>
              <a:rPr lang="en-US" altLang="zh-CN" sz="2000" b="1" dirty="0"/>
              <a:t>6</a:t>
            </a:r>
            <a:r>
              <a:rPr lang="zh-CN" altLang="en-US" sz="2000" b="1" dirty="0"/>
              <a:t>分）</a:t>
            </a:r>
          </a:p>
          <a:p>
            <a:endParaRPr lang="en-US" altLang="zh-CN" sz="2000" b="1" dirty="0"/>
          </a:p>
        </p:txBody>
      </p:sp>
    </p:spTree>
    <p:extLst>
      <p:ext uri="{BB962C8B-B14F-4D97-AF65-F5344CB8AC3E}">
        <p14:creationId xmlns:p14="http://schemas.microsoft.com/office/powerpoint/2010/main" val="620552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a:xfrm>
            <a:off x="0" y="0"/>
            <a:ext cx="9144000" cy="6858000"/>
          </a:xfrm>
        </p:spPr>
        <p:txBody>
          <a:bodyPr>
            <a:normAutofit lnSpcReduction="10000"/>
          </a:bodyPr>
          <a:lstStyle/>
          <a:p>
            <a:pPr eaLnBrk="1" hangingPunct="1">
              <a:lnSpc>
                <a:spcPct val="90000"/>
              </a:lnSpc>
              <a:buFontTx/>
              <a:buNone/>
            </a:pPr>
            <a:r>
              <a:rPr lang="zh-CN" altLang="en-US" sz="2800" b="1" smtClean="0">
                <a:latin typeface="黑体" pitchFamily="49" charset="-122"/>
                <a:ea typeface="黑体" pitchFamily="49" charset="-122"/>
              </a:rPr>
              <a:t>材料二  </a:t>
            </a:r>
            <a:r>
              <a:rPr lang="zh-CN" altLang="en-US" smtClean="0">
                <a:latin typeface="黑体" pitchFamily="49" charset="-122"/>
                <a:ea typeface="黑体" pitchFamily="49" charset="-122"/>
              </a:rPr>
              <a:t>启蒙运动时期体现出一个显著的特征：人们热切地从各个层面来审视宗教信仰。虽然基督教在很多方面受到抨击，抨击者本身却潜心研究宗教信仰和神学一直在探讨的问题</a:t>
            </a:r>
            <a:r>
              <a:rPr lang="en-US" altLang="zh-CN" smtClean="0">
                <a:ea typeface="黑体" pitchFamily="49" charset="-122"/>
              </a:rPr>
              <a:t>……</a:t>
            </a:r>
            <a:r>
              <a:rPr lang="zh-CN" altLang="en-US" smtClean="0">
                <a:latin typeface="黑体" pitchFamily="49" charset="-122"/>
                <a:ea typeface="黑体" pitchFamily="49" charset="-122"/>
              </a:rPr>
              <a:t>人们考察宗教信仰的基础，运用启蒙运动的基本方法和观念来求得答案。宗教批判者和宗教学者充分运用理性、比较分析和历史研究的方法</a:t>
            </a:r>
            <a:r>
              <a:rPr lang="en-US" altLang="zh-CN" smtClean="0">
                <a:ea typeface="黑体" pitchFamily="49" charset="-122"/>
              </a:rPr>
              <a:t>……</a:t>
            </a:r>
            <a:r>
              <a:rPr lang="zh-CN" altLang="en-US" smtClean="0">
                <a:latin typeface="黑体" pitchFamily="49" charset="-122"/>
                <a:ea typeface="黑体" pitchFamily="49" charset="-122"/>
              </a:rPr>
              <a:t>确实，</a:t>
            </a:r>
            <a:r>
              <a:rPr lang="en-US" altLang="zh-CN" smtClean="0">
                <a:latin typeface="黑体" pitchFamily="49" charset="-122"/>
                <a:ea typeface="黑体" pitchFamily="49" charset="-122"/>
              </a:rPr>
              <a:t>18</a:t>
            </a:r>
            <a:r>
              <a:rPr lang="zh-CN" altLang="en-US" smtClean="0">
                <a:latin typeface="黑体" pitchFamily="49" charset="-122"/>
                <a:ea typeface="黑体" pitchFamily="49" charset="-122"/>
              </a:rPr>
              <a:t>世纪下半叶，法国启蒙运动开启了使法国社会世俗化和非基督教化的运动，但他们对待宗教的态度只是启蒙人士所持的多种宗教观中的一种。启蒙运动的一个特点是强烈地要求实行宗教宽容。</a:t>
            </a:r>
          </a:p>
          <a:p>
            <a:pPr eaLnBrk="1" hangingPunct="1">
              <a:lnSpc>
                <a:spcPct val="90000"/>
              </a:lnSpc>
              <a:buFontTx/>
              <a:buNone/>
            </a:pPr>
            <a:r>
              <a:rPr lang="zh-CN" altLang="en-US" smtClean="0"/>
              <a:t>    </a:t>
            </a:r>
            <a:r>
              <a:rPr lang="en-US" altLang="zh-CN" smtClean="0"/>
              <a:t>——</a:t>
            </a:r>
            <a:r>
              <a:rPr lang="zh-CN" altLang="en-US" smtClean="0"/>
              <a:t>摘编自彼得</a:t>
            </a:r>
            <a:r>
              <a:rPr lang="en-US" altLang="zh-CN" smtClean="0"/>
              <a:t>·</a:t>
            </a:r>
            <a:r>
              <a:rPr lang="zh-CN" altLang="en-US" smtClean="0"/>
              <a:t>赖尔等编</a:t>
            </a:r>
            <a:r>
              <a:rPr lang="en-US" altLang="zh-CN" smtClean="0"/>
              <a:t>《</a:t>
            </a:r>
            <a:r>
              <a:rPr lang="zh-CN" altLang="en-US" smtClean="0"/>
              <a:t>启蒙运动百科全书</a:t>
            </a:r>
            <a:r>
              <a:rPr lang="en-US" altLang="zh-CN" smtClean="0"/>
              <a:t>》</a:t>
            </a:r>
          </a:p>
          <a:p>
            <a:pPr eaLnBrk="1" hangingPunct="1">
              <a:lnSpc>
                <a:spcPct val="90000"/>
              </a:lnSpc>
              <a:buFontTx/>
              <a:buNone/>
            </a:pPr>
            <a:r>
              <a:rPr lang="zh-CN" altLang="en-US" b="1" smtClean="0"/>
              <a:t>（</a:t>
            </a:r>
            <a:r>
              <a:rPr lang="en-US" altLang="zh-CN" b="1" smtClean="0"/>
              <a:t>1</a:t>
            </a:r>
            <a:r>
              <a:rPr lang="zh-CN" altLang="en-US" b="1" smtClean="0"/>
              <a:t>）根据上述材料，指出文艺复兴时期的人文主义者、艺术家和</a:t>
            </a:r>
            <a:r>
              <a:rPr lang="en-US" altLang="zh-CN" b="1" smtClean="0"/>
              <a:t>18</a:t>
            </a:r>
            <a:r>
              <a:rPr lang="zh-CN" altLang="en-US" b="1" smtClean="0"/>
              <a:t>世纪的启蒙学者</a:t>
            </a:r>
            <a:r>
              <a:rPr lang="zh-CN" altLang="en-US" b="1" smtClean="0">
                <a:solidFill>
                  <a:srgbClr val="FF0000"/>
                </a:solidFill>
              </a:rPr>
              <a:t>怎样对待宗教问题。</a:t>
            </a:r>
            <a:r>
              <a:rPr lang="zh-CN" altLang="en-US" b="1" smtClean="0"/>
              <a:t>（</a:t>
            </a:r>
            <a:r>
              <a:rPr lang="en-US" altLang="zh-CN" b="1" smtClean="0"/>
              <a:t>6</a:t>
            </a:r>
            <a:r>
              <a:rPr lang="zh-CN" altLang="en-US" b="1" smtClean="0"/>
              <a:t>分）</a:t>
            </a:r>
          </a:p>
        </p:txBody>
      </p:sp>
      <p:sp>
        <p:nvSpPr>
          <p:cNvPr id="55299" name="Text Box 5"/>
          <p:cNvSpPr txBox="1">
            <a:spLocks noChangeArrowheads="1"/>
          </p:cNvSpPr>
          <p:nvPr/>
        </p:nvSpPr>
        <p:spPr bwMode="auto">
          <a:xfrm>
            <a:off x="1166813" y="1490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zh-CN"/>
          </a:p>
        </p:txBody>
      </p:sp>
      <p:sp>
        <p:nvSpPr>
          <p:cNvPr id="5223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spcBef>
                <a:spcPct val="20000"/>
              </a:spcBef>
            </a:pPr>
            <a:r>
              <a:rPr lang="zh-CN" altLang="en-US" sz="2800" b="1">
                <a:latin typeface="黑体" pitchFamily="49" charset="-122"/>
                <a:ea typeface="黑体" pitchFamily="49" charset="-122"/>
              </a:rPr>
              <a:t>材料二  </a:t>
            </a:r>
            <a:r>
              <a:rPr lang="zh-CN" altLang="en-US" sz="3200">
                <a:latin typeface="黑体" pitchFamily="49" charset="-122"/>
                <a:ea typeface="黑体" pitchFamily="49" charset="-122"/>
              </a:rPr>
              <a:t>启蒙运动时期体现出一个显著的特征：人们热切地从各个层面来审视宗教信仰。虽然基督教在很多方面</a:t>
            </a:r>
            <a:r>
              <a:rPr lang="zh-CN" altLang="en-US" sz="3200">
                <a:solidFill>
                  <a:srgbClr val="0000FF"/>
                </a:solidFill>
                <a:latin typeface="黑体" pitchFamily="49" charset="-122"/>
                <a:ea typeface="黑体" pitchFamily="49" charset="-122"/>
              </a:rPr>
              <a:t>受到抨击</a:t>
            </a:r>
            <a:r>
              <a:rPr lang="zh-CN" altLang="en-US" sz="3200">
                <a:latin typeface="黑体" pitchFamily="49" charset="-122"/>
                <a:ea typeface="黑体" pitchFamily="49" charset="-122"/>
              </a:rPr>
              <a:t>，抨击者本身却潜心研究宗教信仰和神学一直在探讨的问题</a:t>
            </a:r>
            <a:r>
              <a:rPr lang="en-US" altLang="zh-CN" sz="3200">
                <a:ea typeface="黑体" pitchFamily="49" charset="-122"/>
              </a:rPr>
              <a:t>……</a:t>
            </a:r>
            <a:r>
              <a:rPr lang="zh-CN" altLang="en-US" sz="3200">
                <a:latin typeface="黑体" pitchFamily="49" charset="-122"/>
                <a:ea typeface="黑体" pitchFamily="49" charset="-122"/>
              </a:rPr>
              <a:t>人们考察宗教信仰的基础，运用启蒙运动的基本方法和观念来求得答案。宗教批判者和宗教学者充分运用理性、比较分析和历史研究的方法</a:t>
            </a:r>
            <a:r>
              <a:rPr lang="en-US" altLang="zh-CN" sz="3200">
                <a:ea typeface="黑体" pitchFamily="49" charset="-122"/>
              </a:rPr>
              <a:t>……</a:t>
            </a:r>
            <a:r>
              <a:rPr lang="zh-CN" altLang="en-US" sz="3200">
                <a:latin typeface="黑体" pitchFamily="49" charset="-122"/>
                <a:ea typeface="黑体" pitchFamily="49" charset="-122"/>
              </a:rPr>
              <a:t>确实，</a:t>
            </a:r>
            <a:r>
              <a:rPr lang="en-US" altLang="zh-CN" sz="3200">
                <a:latin typeface="黑体" pitchFamily="49" charset="-122"/>
                <a:ea typeface="黑体" pitchFamily="49" charset="-122"/>
              </a:rPr>
              <a:t>18</a:t>
            </a:r>
            <a:r>
              <a:rPr lang="zh-CN" altLang="en-US" sz="3200">
                <a:latin typeface="黑体" pitchFamily="49" charset="-122"/>
                <a:ea typeface="黑体" pitchFamily="49" charset="-122"/>
              </a:rPr>
              <a:t>世纪下半叶，法国启蒙运动开启了使法国社会世俗化和非基督教化的运动，但他们对待宗教的态度只是启蒙人士所持的多种宗教观中的一种。启蒙运动的一个特点是强烈地要求实行宗教宽容。</a:t>
            </a:r>
          </a:p>
          <a:p>
            <a:pPr eaLnBrk="1" hangingPunct="1">
              <a:lnSpc>
                <a:spcPct val="90000"/>
              </a:lnSpc>
              <a:spcBef>
                <a:spcPct val="20000"/>
              </a:spcBef>
            </a:pPr>
            <a:r>
              <a:rPr lang="zh-CN" altLang="en-US" sz="3200"/>
              <a:t>    </a:t>
            </a:r>
            <a:r>
              <a:rPr lang="en-US" altLang="zh-CN" sz="3200"/>
              <a:t>——</a:t>
            </a:r>
            <a:r>
              <a:rPr lang="zh-CN" altLang="en-US" sz="3200"/>
              <a:t>摘编自彼得</a:t>
            </a:r>
            <a:r>
              <a:rPr lang="en-US" altLang="zh-CN" sz="3200"/>
              <a:t>·</a:t>
            </a:r>
            <a:r>
              <a:rPr lang="zh-CN" altLang="en-US" sz="3200"/>
              <a:t>赖尔等编</a:t>
            </a:r>
            <a:r>
              <a:rPr lang="en-US" altLang="zh-CN" sz="3200"/>
              <a:t>《</a:t>
            </a:r>
            <a:r>
              <a:rPr lang="zh-CN" altLang="en-US" sz="3200"/>
              <a:t>启蒙运动百科全书</a:t>
            </a:r>
            <a:r>
              <a:rPr lang="en-US" altLang="zh-CN" sz="3200"/>
              <a:t>》</a:t>
            </a:r>
          </a:p>
          <a:p>
            <a:pPr eaLnBrk="1" hangingPunct="1">
              <a:lnSpc>
                <a:spcPct val="90000"/>
              </a:lnSpc>
              <a:spcBef>
                <a:spcPct val="20000"/>
              </a:spcBef>
            </a:pPr>
            <a:r>
              <a:rPr lang="zh-CN" altLang="en-US" sz="3200" b="1"/>
              <a:t>（</a:t>
            </a:r>
            <a:r>
              <a:rPr lang="en-US" altLang="zh-CN" sz="3200" b="1"/>
              <a:t>1</a:t>
            </a:r>
            <a:r>
              <a:rPr lang="zh-CN" altLang="en-US" sz="3200" b="1"/>
              <a:t>）根据上述材料，指出文艺复兴时期的人文主义者、艺术家和</a:t>
            </a:r>
            <a:r>
              <a:rPr lang="en-US" altLang="zh-CN" sz="3200" b="1"/>
              <a:t>18</a:t>
            </a:r>
            <a:r>
              <a:rPr lang="zh-CN" altLang="en-US" sz="3200" b="1"/>
              <a:t>世纪的启蒙学者</a:t>
            </a:r>
            <a:r>
              <a:rPr lang="zh-CN" altLang="en-US" sz="3200" b="1">
                <a:solidFill>
                  <a:srgbClr val="FF0000"/>
                </a:solidFill>
              </a:rPr>
              <a:t>怎样对待宗教问题。</a:t>
            </a:r>
            <a:r>
              <a:rPr lang="zh-CN" altLang="en-US" sz="3200" b="1"/>
              <a:t>（</a:t>
            </a:r>
            <a:r>
              <a:rPr lang="en-US" altLang="zh-CN" sz="3200" b="1"/>
              <a:t>6</a:t>
            </a:r>
            <a:r>
              <a:rPr lang="zh-CN" altLang="en-US" sz="3200" b="1"/>
              <a:t>分）</a:t>
            </a:r>
          </a:p>
        </p:txBody>
      </p:sp>
      <p:sp>
        <p:nvSpPr>
          <p:cNvPr id="52236"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spcBef>
                <a:spcPct val="20000"/>
              </a:spcBef>
            </a:pPr>
            <a:r>
              <a:rPr lang="zh-CN" altLang="en-US" sz="2800" b="1">
                <a:latin typeface="黑体" pitchFamily="49" charset="-122"/>
                <a:ea typeface="黑体" pitchFamily="49" charset="-122"/>
              </a:rPr>
              <a:t>材料二  </a:t>
            </a:r>
            <a:r>
              <a:rPr lang="zh-CN" altLang="en-US" sz="3200">
                <a:latin typeface="黑体" pitchFamily="49" charset="-122"/>
                <a:ea typeface="黑体" pitchFamily="49" charset="-122"/>
              </a:rPr>
              <a:t>启蒙运动时期体现出一个显著的特征：人们热切地从各个层面来审视宗教信仰。虽然基督教在很多方面</a:t>
            </a:r>
            <a:r>
              <a:rPr lang="zh-CN" altLang="en-US" sz="3200">
                <a:solidFill>
                  <a:srgbClr val="0000FF"/>
                </a:solidFill>
                <a:latin typeface="黑体" pitchFamily="49" charset="-122"/>
                <a:ea typeface="黑体" pitchFamily="49" charset="-122"/>
              </a:rPr>
              <a:t>受到抨击</a:t>
            </a:r>
            <a:r>
              <a:rPr lang="zh-CN" altLang="en-US" sz="3200">
                <a:latin typeface="黑体" pitchFamily="49" charset="-122"/>
                <a:ea typeface="黑体" pitchFamily="49" charset="-122"/>
              </a:rPr>
              <a:t>，抨击者本身却潜心研究宗教信仰和神学一直在探讨的问题</a:t>
            </a:r>
            <a:r>
              <a:rPr lang="en-US" altLang="zh-CN" sz="3200">
                <a:ea typeface="黑体" pitchFamily="49" charset="-122"/>
              </a:rPr>
              <a:t>……</a:t>
            </a:r>
            <a:r>
              <a:rPr lang="zh-CN" altLang="en-US" sz="3200">
                <a:latin typeface="黑体" pitchFamily="49" charset="-122"/>
                <a:ea typeface="黑体" pitchFamily="49" charset="-122"/>
              </a:rPr>
              <a:t>人们考察宗教信仰的基础，运用启蒙运动的</a:t>
            </a:r>
            <a:r>
              <a:rPr lang="zh-CN" altLang="en-US" sz="3200">
                <a:solidFill>
                  <a:srgbClr val="0000FF"/>
                </a:solidFill>
                <a:latin typeface="黑体" pitchFamily="49" charset="-122"/>
                <a:ea typeface="黑体" pitchFamily="49" charset="-122"/>
              </a:rPr>
              <a:t>基本方法和观念</a:t>
            </a:r>
            <a:r>
              <a:rPr lang="zh-CN" altLang="en-US" sz="3200">
                <a:latin typeface="黑体" pitchFamily="49" charset="-122"/>
                <a:ea typeface="黑体" pitchFamily="49" charset="-122"/>
              </a:rPr>
              <a:t>来求得答案。宗教批判者和宗教学者充分运用</a:t>
            </a:r>
            <a:r>
              <a:rPr lang="zh-CN" altLang="en-US" sz="3200">
                <a:solidFill>
                  <a:srgbClr val="0000FF"/>
                </a:solidFill>
                <a:latin typeface="黑体" pitchFamily="49" charset="-122"/>
                <a:ea typeface="黑体" pitchFamily="49" charset="-122"/>
              </a:rPr>
              <a:t>理性、比较分析和历史研究的方法</a:t>
            </a:r>
            <a:r>
              <a:rPr lang="en-US" altLang="zh-CN" sz="3200">
                <a:ea typeface="黑体" pitchFamily="49" charset="-122"/>
              </a:rPr>
              <a:t>……</a:t>
            </a:r>
            <a:r>
              <a:rPr lang="zh-CN" altLang="en-US" sz="3200">
                <a:latin typeface="黑体" pitchFamily="49" charset="-122"/>
                <a:ea typeface="黑体" pitchFamily="49" charset="-122"/>
              </a:rPr>
              <a:t>确实，</a:t>
            </a:r>
            <a:r>
              <a:rPr lang="en-US" altLang="zh-CN" sz="3200">
                <a:latin typeface="黑体" pitchFamily="49" charset="-122"/>
                <a:ea typeface="黑体" pitchFamily="49" charset="-122"/>
              </a:rPr>
              <a:t>18</a:t>
            </a:r>
            <a:r>
              <a:rPr lang="zh-CN" altLang="en-US" sz="3200">
                <a:latin typeface="黑体" pitchFamily="49" charset="-122"/>
                <a:ea typeface="黑体" pitchFamily="49" charset="-122"/>
              </a:rPr>
              <a:t>世纪下半叶，法国启蒙运动开启了使法国社会世俗化和非基督教化的运动，但他们对待宗教的态度只是启蒙人士所持的多种宗教观中的一种。启蒙运动的一个特点是强烈地要求实行宗教宽容。</a:t>
            </a:r>
          </a:p>
          <a:p>
            <a:pPr eaLnBrk="1" hangingPunct="1">
              <a:lnSpc>
                <a:spcPct val="90000"/>
              </a:lnSpc>
              <a:spcBef>
                <a:spcPct val="20000"/>
              </a:spcBef>
            </a:pPr>
            <a:r>
              <a:rPr lang="zh-CN" altLang="en-US" sz="3200"/>
              <a:t>    </a:t>
            </a:r>
            <a:r>
              <a:rPr lang="en-US" altLang="zh-CN" sz="3200"/>
              <a:t>——</a:t>
            </a:r>
            <a:r>
              <a:rPr lang="zh-CN" altLang="en-US" sz="3200"/>
              <a:t>摘编自彼得</a:t>
            </a:r>
            <a:r>
              <a:rPr lang="en-US" altLang="zh-CN" sz="3200"/>
              <a:t>·</a:t>
            </a:r>
            <a:r>
              <a:rPr lang="zh-CN" altLang="en-US" sz="3200"/>
              <a:t>赖尔等编</a:t>
            </a:r>
            <a:r>
              <a:rPr lang="en-US" altLang="zh-CN" sz="3200"/>
              <a:t>《</a:t>
            </a:r>
            <a:r>
              <a:rPr lang="zh-CN" altLang="en-US" sz="3200"/>
              <a:t>启蒙运动百科全书</a:t>
            </a:r>
            <a:r>
              <a:rPr lang="en-US" altLang="zh-CN" sz="3200"/>
              <a:t>》</a:t>
            </a:r>
          </a:p>
          <a:p>
            <a:pPr eaLnBrk="1" hangingPunct="1">
              <a:lnSpc>
                <a:spcPct val="90000"/>
              </a:lnSpc>
              <a:spcBef>
                <a:spcPct val="20000"/>
              </a:spcBef>
            </a:pPr>
            <a:r>
              <a:rPr lang="zh-CN" altLang="en-US" sz="3200" b="1"/>
              <a:t>（</a:t>
            </a:r>
            <a:r>
              <a:rPr lang="en-US" altLang="zh-CN" sz="3200" b="1"/>
              <a:t>1</a:t>
            </a:r>
            <a:r>
              <a:rPr lang="zh-CN" altLang="en-US" sz="3200" b="1"/>
              <a:t>）根据上述材料，指出文艺复兴时期的人文主义者、艺术家和</a:t>
            </a:r>
            <a:r>
              <a:rPr lang="en-US" altLang="zh-CN" sz="3200" b="1"/>
              <a:t>18</a:t>
            </a:r>
            <a:r>
              <a:rPr lang="zh-CN" altLang="en-US" sz="3200" b="1"/>
              <a:t>世纪的启蒙学者</a:t>
            </a:r>
            <a:r>
              <a:rPr lang="zh-CN" altLang="en-US" sz="3200" b="1">
                <a:solidFill>
                  <a:srgbClr val="FF0000"/>
                </a:solidFill>
              </a:rPr>
              <a:t>怎样对待宗教问题。</a:t>
            </a:r>
            <a:r>
              <a:rPr lang="zh-CN" altLang="en-US" sz="3200" b="1"/>
              <a:t>（</a:t>
            </a:r>
            <a:r>
              <a:rPr lang="en-US" altLang="zh-CN" sz="3200" b="1"/>
              <a:t>6</a:t>
            </a:r>
            <a:r>
              <a:rPr lang="zh-CN" altLang="en-US" sz="3200" b="1"/>
              <a:t>分）</a:t>
            </a:r>
          </a:p>
        </p:txBody>
      </p:sp>
      <p:sp>
        <p:nvSpPr>
          <p:cNvPr id="52237"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spcBef>
                <a:spcPct val="20000"/>
              </a:spcBef>
            </a:pPr>
            <a:r>
              <a:rPr lang="zh-CN" altLang="en-US" sz="2800" b="1" dirty="0">
                <a:latin typeface="黑体" pitchFamily="49" charset="-122"/>
                <a:ea typeface="黑体" pitchFamily="49" charset="-122"/>
              </a:rPr>
              <a:t>材料二  </a:t>
            </a:r>
            <a:r>
              <a:rPr lang="zh-CN" altLang="en-US" sz="3200" dirty="0">
                <a:latin typeface="黑体" pitchFamily="49" charset="-122"/>
                <a:ea typeface="黑体" pitchFamily="49" charset="-122"/>
              </a:rPr>
              <a:t>启蒙运动时期体现出一个显著的特征：人们热切地从各个层面来审视宗教信仰。虽然基督教在很多方面</a:t>
            </a:r>
            <a:r>
              <a:rPr lang="zh-CN" altLang="en-US" sz="3200" dirty="0">
                <a:solidFill>
                  <a:srgbClr val="0000FF"/>
                </a:solidFill>
                <a:latin typeface="黑体" pitchFamily="49" charset="-122"/>
                <a:ea typeface="黑体" pitchFamily="49" charset="-122"/>
              </a:rPr>
              <a:t>受到抨击</a:t>
            </a:r>
            <a:r>
              <a:rPr lang="zh-CN" altLang="en-US" sz="3200" dirty="0">
                <a:latin typeface="黑体" pitchFamily="49" charset="-122"/>
                <a:ea typeface="黑体" pitchFamily="49" charset="-122"/>
              </a:rPr>
              <a:t>，抨击者本身却潜心研究宗教信仰和神学一直在探讨的问题</a:t>
            </a:r>
            <a:r>
              <a:rPr lang="en-US" altLang="zh-CN" sz="3200" dirty="0">
                <a:ea typeface="黑体" pitchFamily="49" charset="-122"/>
              </a:rPr>
              <a:t>……</a:t>
            </a:r>
            <a:r>
              <a:rPr lang="zh-CN" altLang="en-US" sz="3200" dirty="0">
                <a:latin typeface="黑体" pitchFamily="49" charset="-122"/>
                <a:ea typeface="黑体" pitchFamily="49" charset="-122"/>
              </a:rPr>
              <a:t>人们考察宗教信仰的基础，运用启蒙运动的</a:t>
            </a:r>
            <a:r>
              <a:rPr lang="zh-CN" altLang="en-US" sz="3200" dirty="0">
                <a:solidFill>
                  <a:srgbClr val="0000FF"/>
                </a:solidFill>
                <a:latin typeface="黑体" pitchFamily="49" charset="-122"/>
                <a:ea typeface="黑体" pitchFamily="49" charset="-122"/>
              </a:rPr>
              <a:t>基本方法和观念</a:t>
            </a:r>
            <a:r>
              <a:rPr lang="zh-CN" altLang="en-US" sz="3200" dirty="0">
                <a:latin typeface="黑体" pitchFamily="49" charset="-122"/>
                <a:ea typeface="黑体" pitchFamily="49" charset="-122"/>
              </a:rPr>
              <a:t>来求得答案。宗教批判者和宗教学者充分运用</a:t>
            </a:r>
            <a:r>
              <a:rPr lang="zh-CN" altLang="en-US" sz="3200" dirty="0">
                <a:solidFill>
                  <a:srgbClr val="0000FF"/>
                </a:solidFill>
                <a:latin typeface="黑体" pitchFamily="49" charset="-122"/>
                <a:ea typeface="黑体" pitchFamily="49" charset="-122"/>
              </a:rPr>
              <a:t>理性、比较分析和历史研究的方法</a:t>
            </a:r>
            <a:r>
              <a:rPr lang="en-US" altLang="zh-CN" sz="3200" dirty="0">
                <a:ea typeface="黑体" pitchFamily="49" charset="-122"/>
              </a:rPr>
              <a:t>……</a:t>
            </a:r>
            <a:r>
              <a:rPr lang="zh-CN" altLang="en-US" sz="3200" dirty="0">
                <a:latin typeface="黑体" pitchFamily="49" charset="-122"/>
                <a:ea typeface="黑体" pitchFamily="49" charset="-122"/>
              </a:rPr>
              <a:t>确实，</a:t>
            </a:r>
            <a:r>
              <a:rPr lang="en-US" altLang="zh-CN" sz="3200" dirty="0">
                <a:latin typeface="黑体" pitchFamily="49" charset="-122"/>
                <a:ea typeface="黑体" pitchFamily="49" charset="-122"/>
              </a:rPr>
              <a:t>18</a:t>
            </a:r>
            <a:r>
              <a:rPr lang="zh-CN" altLang="en-US" sz="3200" dirty="0">
                <a:latin typeface="黑体" pitchFamily="49" charset="-122"/>
                <a:ea typeface="黑体" pitchFamily="49" charset="-122"/>
              </a:rPr>
              <a:t>世纪下半叶，法国启蒙运动</a:t>
            </a:r>
            <a:r>
              <a:rPr lang="zh-CN" altLang="en-US" sz="3200" dirty="0">
                <a:solidFill>
                  <a:srgbClr val="0000FF"/>
                </a:solidFill>
                <a:latin typeface="黑体" pitchFamily="49" charset="-122"/>
                <a:ea typeface="黑体" pitchFamily="49" charset="-122"/>
              </a:rPr>
              <a:t>开启</a:t>
            </a:r>
            <a:r>
              <a:rPr lang="zh-CN" altLang="en-US" sz="3200" dirty="0">
                <a:latin typeface="黑体" pitchFamily="49" charset="-122"/>
                <a:ea typeface="黑体" pitchFamily="49" charset="-122"/>
              </a:rPr>
              <a:t>了使法国社会</a:t>
            </a:r>
            <a:r>
              <a:rPr lang="zh-CN" altLang="en-US" sz="3200" dirty="0">
                <a:solidFill>
                  <a:srgbClr val="0000FF"/>
                </a:solidFill>
                <a:latin typeface="黑体" pitchFamily="49" charset="-122"/>
                <a:ea typeface="黑体" pitchFamily="49" charset="-122"/>
              </a:rPr>
              <a:t>世俗化和非基督教化</a:t>
            </a:r>
            <a:r>
              <a:rPr lang="zh-CN" altLang="en-US" sz="3200" dirty="0">
                <a:latin typeface="黑体" pitchFamily="49" charset="-122"/>
                <a:ea typeface="黑体" pitchFamily="49" charset="-122"/>
              </a:rPr>
              <a:t>的运动，但他们对待宗教的态度只是启蒙人士所持的多种宗教观中的一种。启蒙运动的一个特点是强烈地要求实行</a:t>
            </a:r>
            <a:r>
              <a:rPr lang="zh-CN" altLang="en-US" sz="3200" dirty="0">
                <a:solidFill>
                  <a:srgbClr val="0000FF"/>
                </a:solidFill>
                <a:latin typeface="黑体" pitchFamily="49" charset="-122"/>
                <a:ea typeface="黑体" pitchFamily="49" charset="-122"/>
              </a:rPr>
              <a:t>宗教宽容</a:t>
            </a:r>
            <a:r>
              <a:rPr lang="zh-CN" altLang="en-US" sz="3200" dirty="0">
                <a:latin typeface="黑体" pitchFamily="49" charset="-122"/>
                <a:ea typeface="黑体" pitchFamily="49" charset="-122"/>
              </a:rPr>
              <a:t>。</a:t>
            </a:r>
          </a:p>
          <a:p>
            <a:pPr eaLnBrk="1" hangingPunct="1">
              <a:lnSpc>
                <a:spcPct val="90000"/>
              </a:lnSpc>
              <a:spcBef>
                <a:spcPct val="20000"/>
              </a:spcBef>
            </a:pPr>
            <a:r>
              <a:rPr lang="zh-CN" altLang="en-US" sz="3200" dirty="0"/>
              <a:t>    </a:t>
            </a:r>
            <a:r>
              <a:rPr lang="en-US" altLang="zh-CN" sz="3200" dirty="0"/>
              <a:t>——</a:t>
            </a:r>
            <a:r>
              <a:rPr lang="zh-CN" altLang="en-US" sz="3200" dirty="0"/>
              <a:t>摘编自彼得</a:t>
            </a:r>
            <a:r>
              <a:rPr lang="en-US" altLang="zh-CN" sz="3200" dirty="0"/>
              <a:t>·</a:t>
            </a:r>
            <a:r>
              <a:rPr lang="zh-CN" altLang="en-US" sz="3200" dirty="0"/>
              <a:t>赖尔等编</a:t>
            </a:r>
            <a:r>
              <a:rPr lang="en-US" altLang="zh-CN" sz="3200" dirty="0"/>
              <a:t>《</a:t>
            </a:r>
            <a:r>
              <a:rPr lang="zh-CN" altLang="en-US" sz="3200" dirty="0"/>
              <a:t>启蒙运动百科全书</a:t>
            </a:r>
            <a:r>
              <a:rPr lang="en-US" altLang="zh-CN" sz="3200" dirty="0"/>
              <a:t>》</a:t>
            </a:r>
          </a:p>
          <a:p>
            <a:pPr eaLnBrk="1" hangingPunct="1">
              <a:lnSpc>
                <a:spcPct val="90000"/>
              </a:lnSpc>
              <a:spcBef>
                <a:spcPct val="20000"/>
              </a:spcBef>
            </a:pPr>
            <a:r>
              <a:rPr lang="zh-CN" altLang="en-US" sz="3200" b="1" dirty="0" smtClean="0"/>
              <a:t>问题</a:t>
            </a:r>
            <a:r>
              <a:rPr lang="en-US" altLang="zh-CN" sz="3200" b="1" dirty="0" smtClean="0"/>
              <a:t>2</a:t>
            </a:r>
            <a:r>
              <a:rPr lang="zh-CN" altLang="en-US" sz="3200" b="1" dirty="0" smtClean="0"/>
              <a:t>：根据</a:t>
            </a:r>
            <a:r>
              <a:rPr lang="zh-CN" altLang="en-US" sz="3200" b="1" dirty="0"/>
              <a:t>上述材料，指出文艺复兴时期的人文主义者、艺术家和</a:t>
            </a:r>
            <a:r>
              <a:rPr lang="en-US" altLang="zh-CN" sz="3200" b="1" dirty="0"/>
              <a:t>18</a:t>
            </a:r>
            <a:r>
              <a:rPr lang="zh-CN" altLang="en-US" sz="3200" b="1" dirty="0"/>
              <a:t>世纪的启蒙学者</a:t>
            </a:r>
            <a:r>
              <a:rPr lang="zh-CN" altLang="en-US" sz="3200" b="1" dirty="0">
                <a:solidFill>
                  <a:srgbClr val="FF0000"/>
                </a:solidFill>
              </a:rPr>
              <a:t>怎样对待宗教问题。</a:t>
            </a:r>
            <a:r>
              <a:rPr lang="zh-CN" altLang="en-US" sz="3200" b="1" dirty="0"/>
              <a:t>（</a:t>
            </a:r>
            <a:r>
              <a:rPr lang="en-US" altLang="zh-CN" sz="3200" b="1" dirty="0"/>
              <a:t>6</a:t>
            </a:r>
            <a:r>
              <a:rPr lang="zh-CN" altLang="en-US" sz="3200" b="1" dirty="0"/>
              <a:t>分）</a:t>
            </a:r>
          </a:p>
        </p:txBody>
      </p:sp>
      <p:sp>
        <p:nvSpPr>
          <p:cNvPr id="52238" name="AutoShape 14"/>
          <p:cNvSpPr>
            <a:spLocks noChangeArrowheads="1"/>
          </p:cNvSpPr>
          <p:nvPr/>
        </p:nvSpPr>
        <p:spPr bwMode="auto">
          <a:xfrm>
            <a:off x="1042988" y="0"/>
            <a:ext cx="6553200" cy="720725"/>
          </a:xfrm>
          <a:prstGeom prst="wedgeRoundRectCallout">
            <a:avLst>
              <a:gd name="adj1" fmla="val 2255"/>
              <a:gd name="adj2" fmla="val 7246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a:ea typeface="黑体" pitchFamily="49" charset="-122"/>
              </a:rPr>
              <a:t>批判宗教对人性、自由的束缚</a:t>
            </a:r>
          </a:p>
        </p:txBody>
      </p:sp>
      <p:sp>
        <p:nvSpPr>
          <p:cNvPr id="52239" name="AutoShape 15"/>
          <p:cNvSpPr>
            <a:spLocks noChangeArrowheads="1"/>
          </p:cNvSpPr>
          <p:nvPr/>
        </p:nvSpPr>
        <p:spPr bwMode="auto">
          <a:xfrm>
            <a:off x="-252413" y="1628775"/>
            <a:ext cx="9937751" cy="792163"/>
          </a:xfrm>
          <a:prstGeom prst="wedgeRoundRectCallout">
            <a:avLst>
              <a:gd name="adj1" fmla="val 9394"/>
              <a:gd name="adj2" fmla="val 578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a:ea typeface="黑体" pitchFamily="49" charset="-122"/>
              </a:rPr>
              <a:t>以理性的、历史的态度审视和探讨宗教神学问题</a:t>
            </a:r>
          </a:p>
        </p:txBody>
      </p:sp>
      <p:sp>
        <p:nvSpPr>
          <p:cNvPr id="52240" name="AutoShape 16"/>
          <p:cNvSpPr>
            <a:spLocks noChangeArrowheads="1"/>
          </p:cNvSpPr>
          <p:nvPr/>
        </p:nvSpPr>
        <p:spPr bwMode="auto">
          <a:xfrm>
            <a:off x="4500563" y="5300663"/>
            <a:ext cx="3600450" cy="720725"/>
          </a:xfrm>
          <a:prstGeom prst="wedgeRoundRectCallout">
            <a:avLst>
              <a:gd name="adj1" fmla="val 20634"/>
              <a:gd name="adj2" fmla="val -83259"/>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a:ea typeface="黑体" pitchFamily="49" charset="-122"/>
              </a:rPr>
              <a:t>要求宗教宽容</a:t>
            </a:r>
          </a:p>
        </p:txBody>
      </p:sp>
    </p:spTree>
    <p:extLst>
      <p:ext uri="{BB962C8B-B14F-4D97-AF65-F5344CB8AC3E}">
        <p14:creationId xmlns:p14="http://schemas.microsoft.com/office/powerpoint/2010/main" val="4235525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5">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2235">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2235">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2235">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2236">
                                            <p:bg/>
                                          </p:spTgt>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2236">
                                            <p:txEl>
                                              <p:pRg st="0" end="0"/>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52236">
                                            <p:txEl>
                                              <p:pRg st="1" end="1"/>
                                            </p:txEl>
                                          </p:spTgt>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2236">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237">
                                            <p:bg/>
                                          </p:spTgt>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2237">
                                            <p:txEl>
                                              <p:pRg st="0" end="0"/>
                                            </p:txEl>
                                          </p:spTgt>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52237">
                                            <p:txEl>
                                              <p:pRg st="1" end="1"/>
                                            </p:txEl>
                                          </p:spTgt>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52237">
                                            <p:txEl>
                                              <p:pRg st="2" end="2"/>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2238"/>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2239"/>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build="p" animBg="1"/>
      <p:bldP spid="52236" grpId="0" build="p" animBg="1"/>
      <p:bldP spid="52237" grpId="0" build="p" animBg="1"/>
      <p:bldP spid="52238" grpId="0" animBg="1"/>
      <p:bldP spid="52239" grpId="0" animBg="1"/>
      <p:bldP spid="522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4AC7F5AB-C9EF-4F24-96BE-98B45C273F3E}"/>
              </a:ext>
            </a:extLst>
          </p:cNvPr>
          <p:cNvSpPr>
            <a:spLocks noGrp="1"/>
          </p:cNvSpPr>
          <p:nvPr>
            <p:ph idx="1"/>
          </p:nvPr>
        </p:nvSpPr>
        <p:spPr>
          <a:xfrm>
            <a:off x="0" y="116632"/>
            <a:ext cx="9144000" cy="1286413"/>
          </a:xfrm>
        </p:spPr>
        <p:txBody>
          <a:bodyPr>
            <a:normAutofit/>
          </a:bodyPr>
          <a:lstStyle/>
          <a:p>
            <a:pPr>
              <a:lnSpc>
                <a:spcPct val="100000"/>
              </a:lnSpc>
              <a:spcBef>
                <a:spcPts val="0"/>
              </a:spcBef>
              <a:spcAft>
                <a:spcPts val="0"/>
              </a:spcAft>
            </a:pPr>
            <a:r>
              <a:rPr lang="zh-CN" altLang="en-US" sz="2400" dirty="0" smtClean="0">
                <a:latin typeface="黑体" panose="02010609060101010101" pitchFamily="49" charset="-122"/>
                <a:ea typeface="黑体" panose="02010609060101010101" pitchFamily="49" charset="-122"/>
              </a:rPr>
              <a:t>问题</a:t>
            </a:r>
            <a:r>
              <a:rPr lang="en-US" altLang="zh-CN" sz="2400" dirty="0">
                <a:latin typeface="黑体" panose="02010609060101010101" pitchFamily="49" charset="-122"/>
                <a:ea typeface="黑体" panose="02010609060101010101" pitchFamily="49" charset="-122"/>
              </a:rPr>
              <a:t>3</a:t>
            </a:r>
            <a:r>
              <a:rPr lang="zh-CN" altLang="en-US"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从</a:t>
            </a:r>
            <a:r>
              <a:rPr lang="en-US" altLang="zh-CN" sz="2400" dirty="0">
                <a:latin typeface="黑体" panose="02010609060101010101" pitchFamily="49" charset="-122"/>
                <a:ea typeface="黑体" panose="02010609060101010101" pitchFamily="49" charset="-122"/>
              </a:rPr>
              <a:t>16-18</a:t>
            </a:r>
            <a:r>
              <a:rPr lang="zh-CN" altLang="en-US" sz="2400" dirty="0">
                <a:latin typeface="黑体" panose="02010609060101010101" pitchFamily="49" charset="-122"/>
                <a:ea typeface="黑体" panose="02010609060101010101" pitchFamily="49" charset="-122"/>
              </a:rPr>
              <a:t>世纪政治、经济、文化看，有哪些因素影响了启蒙运动</a:t>
            </a:r>
            <a:r>
              <a:rPr lang="zh-CN" altLang="en-US"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启蒙运动</a:t>
            </a:r>
            <a:r>
              <a:rPr lang="zh-CN" altLang="en-US" sz="2400" dirty="0">
                <a:latin typeface="黑体" panose="02010609060101010101" pitchFamily="49" charset="-122"/>
                <a:ea typeface="黑体" panose="02010609060101010101" pitchFamily="49" charset="-122"/>
              </a:rPr>
              <a:t>与该时期政治、经济、文化之间的</a:t>
            </a:r>
            <a:r>
              <a:rPr lang="zh-CN" altLang="en-US" sz="2400" dirty="0" smtClean="0">
                <a:latin typeface="黑体" panose="02010609060101010101" pitchFamily="49" charset="-122"/>
                <a:ea typeface="黑体" panose="02010609060101010101" pitchFamily="49" charset="-122"/>
              </a:rPr>
              <a:t>关系</a:t>
            </a:r>
            <a:endParaRPr lang="zh-CN" altLang="en-US" sz="2400" dirty="0">
              <a:latin typeface="黑体" panose="02010609060101010101" pitchFamily="49" charset="-122"/>
              <a:ea typeface="黑体" panose="02010609060101010101" pitchFamily="49" charset="-122"/>
            </a:endParaRPr>
          </a:p>
          <a:p>
            <a:pPr>
              <a:lnSpc>
                <a:spcPct val="100000"/>
              </a:lnSpc>
              <a:spcBef>
                <a:spcPts val="0"/>
              </a:spcBef>
              <a:spcAft>
                <a:spcPts val="0"/>
              </a:spcAft>
            </a:pPr>
            <a:endParaRPr lang="zh-CN" altLang="en-US" sz="2400"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xmlns="" id="{4B4B89AF-F07E-404A-860F-C0724B008DE2}"/>
              </a:ext>
            </a:extLst>
          </p:cNvPr>
          <p:cNvPicPr>
            <a:picLocks noChangeAspect="1"/>
          </p:cNvPicPr>
          <p:nvPr/>
        </p:nvPicPr>
        <p:blipFill>
          <a:blip r:embed="rId2"/>
          <a:stretch>
            <a:fillRect/>
          </a:stretch>
        </p:blipFill>
        <p:spPr>
          <a:xfrm>
            <a:off x="86627" y="2563856"/>
            <a:ext cx="9057373" cy="3639627"/>
          </a:xfrm>
          <a:prstGeom prst="rect">
            <a:avLst/>
          </a:prstGeom>
          <a:solidFill>
            <a:schemeClr val="accent5">
              <a:lumMod val="40000"/>
              <a:lumOff val="60000"/>
            </a:schemeClr>
          </a:solidFill>
          <a:ln>
            <a:solidFill>
              <a:schemeClr val="tx2">
                <a:lumMod val="40000"/>
                <a:lumOff val="60000"/>
              </a:schemeClr>
            </a:solidFill>
          </a:ln>
        </p:spPr>
      </p:pic>
      <p:sp>
        <p:nvSpPr>
          <p:cNvPr id="8" name="椭圆 7">
            <a:extLst>
              <a:ext uri="{FF2B5EF4-FFF2-40B4-BE49-F238E27FC236}">
                <a16:creationId xmlns:a16="http://schemas.microsoft.com/office/drawing/2014/main" xmlns="" id="{C71E625B-132D-4A56-B0FE-4A2620DFCBD9}"/>
              </a:ext>
            </a:extLst>
          </p:cNvPr>
          <p:cNvSpPr/>
          <p:nvPr/>
        </p:nvSpPr>
        <p:spPr>
          <a:xfrm>
            <a:off x="6841557" y="2743200"/>
            <a:ext cx="147467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67368C5D-C230-4471-94A7-49E37D8B5530}"/>
              </a:ext>
            </a:extLst>
          </p:cNvPr>
          <p:cNvSpPr txBox="1"/>
          <p:nvPr/>
        </p:nvSpPr>
        <p:spPr>
          <a:xfrm>
            <a:off x="5899283" y="2563856"/>
            <a:ext cx="2484321" cy="4355435"/>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defRPr sz="2800" b="1">
                <a:solidFill>
                  <a:srgbClr val="7030A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zh-CN" altLang="en-US"/>
          </a:p>
        </p:txBody>
      </p:sp>
      <p:sp>
        <p:nvSpPr>
          <p:cNvPr id="9" name="内容占位符 2">
            <a:extLst>
              <a:ext uri="{FF2B5EF4-FFF2-40B4-BE49-F238E27FC236}">
                <a16:creationId xmlns:a16="http://schemas.microsoft.com/office/drawing/2014/main" xmlns="" id="{4AC7F5AB-C9EF-4F24-96BE-98B45C273F3E}"/>
              </a:ext>
            </a:extLst>
          </p:cNvPr>
          <p:cNvSpPr txBox="1">
            <a:spLocks/>
          </p:cNvSpPr>
          <p:nvPr/>
        </p:nvSpPr>
        <p:spPr>
          <a:xfrm>
            <a:off x="0" y="1052735"/>
            <a:ext cx="9144000" cy="12864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zh-CN" altLang="en-US" sz="2400" dirty="0" smtClean="0">
                <a:latin typeface="黑体" panose="02010609060101010101" pitchFamily="49" charset="-122"/>
                <a:ea typeface="黑体" panose="02010609060101010101" pitchFamily="49" charset="-122"/>
              </a:rPr>
              <a:t>问题</a:t>
            </a:r>
            <a:r>
              <a:rPr lang="en-US" altLang="zh-CN" sz="2400" dirty="0">
                <a:latin typeface="黑体" panose="02010609060101010101" pitchFamily="49" charset="-122"/>
                <a:ea typeface="黑体" panose="02010609060101010101" pitchFamily="49" charset="-122"/>
              </a:rPr>
              <a:t>4</a:t>
            </a:r>
            <a:r>
              <a:rPr lang="zh-CN" altLang="en-US"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说明早期</a:t>
            </a:r>
            <a:r>
              <a:rPr lang="zh-CN" altLang="en-US" sz="2400" dirty="0">
                <a:latin typeface="黑体" panose="02010609060101010101" pitchFamily="49" charset="-122"/>
                <a:ea typeface="黑体" panose="02010609060101010101" pitchFamily="49" charset="-122"/>
              </a:rPr>
              <a:t>资产阶级革命与启蒙运动之间的</a:t>
            </a:r>
            <a:r>
              <a:rPr lang="zh-CN" altLang="en-US" sz="2400" dirty="0" smtClean="0">
                <a:latin typeface="黑体" panose="02010609060101010101" pitchFamily="49" charset="-122"/>
                <a:ea typeface="黑体" panose="02010609060101010101" pitchFamily="49" charset="-122"/>
              </a:rPr>
              <a:t>关系，启蒙运动对</a:t>
            </a:r>
            <a:r>
              <a:rPr lang="en-US" altLang="zh-CN" sz="2400" dirty="0" smtClean="0">
                <a:latin typeface="黑体" panose="02010609060101010101" pitchFamily="49" charset="-122"/>
                <a:ea typeface="黑体" panose="02010609060101010101" pitchFamily="49" charset="-122"/>
              </a:rPr>
              <a:t>17-18</a:t>
            </a:r>
            <a:r>
              <a:rPr lang="zh-CN" altLang="en-US" sz="2400" dirty="0" smtClean="0">
                <a:latin typeface="黑体" panose="02010609060101010101" pitchFamily="49" charset="-122"/>
                <a:ea typeface="黑体" panose="02010609060101010101" pitchFamily="49" charset="-122"/>
              </a:rPr>
              <a:t>世纪的欧美有哪些影响</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57248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34" idx="7"/>
          </p:cNvCxnSpPr>
          <p:nvPr/>
        </p:nvCxnSpPr>
        <p:spPr>
          <a:xfrm>
            <a:off x="1958621" y="5898363"/>
            <a:ext cx="7185379" cy="6293"/>
          </a:xfrm>
          <a:prstGeom prst="line">
            <a:avLst/>
          </a:prstGeom>
          <a:ln w="76200">
            <a:solidFill>
              <a:srgbClr val="0000CC"/>
            </a:solidFill>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flipV="1">
            <a:off x="1979712" y="764704"/>
            <a:ext cx="0" cy="5373216"/>
          </a:xfrm>
          <a:prstGeom prst="line">
            <a:avLst/>
          </a:prstGeom>
          <a:ln w="76200">
            <a:solidFill>
              <a:srgbClr val="0000CC"/>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flipV="1">
            <a:off x="1043608" y="908720"/>
            <a:ext cx="6912768" cy="576064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00232" y="571480"/>
            <a:ext cx="1296641" cy="584775"/>
          </a:xfrm>
          <a:prstGeom prst="rect">
            <a:avLst/>
          </a:prstGeom>
          <a:solidFill>
            <a:schemeClr val="bg1"/>
          </a:solidFill>
          <a:ln>
            <a:noFill/>
          </a:ln>
        </p:spPr>
        <p:txBody>
          <a:bodyPr wrap="square" rtlCol="0">
            <a:spAutoFit/>
          </a:bodyPr>
          <a:lstStyle/>
          <a:p>
            <a:r>
              <a:rPr lang="zh-CN" altLang="en-US" sz="3200" b="1" dirty="0">
                <a:latin typeface="黑体" pitchFamily="49" charset="-122"/>
                <a:ea typeface="黑体" pitchFamily="49" charset="-122"/>
              </a:rPr>
              <a:t>政治</a:t>
            </a:r>
          </a:p>
        </p:txBody>
      </p:sp>
      <p:sp>
        <p:nvSpPr>
          <p:cNvPr id="20" name="TextBox 19"/>
          <p:cNvSpPr txBox="1"/>
          <p:nvPr/>
        </p:nvSpPr>
        <p:spPr>
          <a:xfrm>
            <a:off x="7884368" y="714356"/>
            <a:ext cx="1259632" cy="646331"/>
          </a:xfrm>
          <a:prstGeom prst="rect">
            <a:avLst/>
          </a:prstGeom>
          <a:solidFill>
            <a:schemeClr val="bg1"/>
          </a:solidFill>
          <a:ln>
            <a:noFill/>
          </a:ln>
        </p:spPr>
        <p:txBody>
          <a:bodyPr wrap="square" rtlCol="0">
            <a:spAutoFit/>
          </a:bodyPr>
          <a:lstStyle/>
          <a:p>
            <a:r>
              <a:rPr lang="zh-CN" altLang="en-US" sz="3600" b="1" dirty="0">
                <a:latin typeface="黑体" pitchFamily="49" charset="-122"/>
                <a:ea typeface="黑体" pitchFamily="49" charset="-122"/>
              </a:rPr>
              <a:t>文化</a:t>
            </a:r>
          </a:p>
        </p:txBody>
      </p:sp>
      <p:sp>
        <p:nvSpPr>
          <p:cNvPr id="21" name="TextBox 20"/>
          <p:cNvSpPr txBox="1"/>
          <p:nvPr/>
        </p:nvSpPr>
        <p:spPr>
          <a:xfrm>
            <a:off x="8001024" y="5214950"/>
            <a:ext cx="1142976" cy="646331"/>
          </a:xfrm>
          <a:prstGeom prst="rect">
            <a:avLst/>
          </a:prstGeom>
          <a:solidFill>
            <a:schemeClr val="bg1"/>
          </a:solidFill>
          <a:ln>
            <a:noFill/>
          </a:ln>
        </p:spPr>
        <p:txBody>
          <a:bodyPr wrap="square" rtlCol="0">
            <a:spAutoFit/>
          </a:bodyPr>
          <a:lstStyle/>
          <a:p>
            <a:r>
              <a:rPr lang="zh-CN" altLang="en-US" sz="3600" b="1" dirty="0">
                <a:latin typeface="黑体" pitchFamily="49" charset="-122"/>
                <a:ea typeface="黑体" pitchFamily="49" charset="-122"/>
              </a:rPr>
              <a:t>经济</a:t>
            </a:r>
          </a:p>
        </p:txBody>
      </p:sp>
      <p:sp>
        <p:nvSpPr>
          <p:cNvPr id="22" name="矩形 21"/>
          <p:cNvSpPr/>
          <p:nvPr/>
        </p:nvSpPr>
        <p:spPr>
          <a:xfrm>
            <a:off x="1979712" y="4365104"/>
            <a:ext cx="1319592" cy="584775"/>
          </a:xfrm>
          <a:prstGeom prst="rect">
            <a:avLst/>
          </a:prstGeom>
        </p:spPr>
        <p:txBody>
          <a:bodyPr wrap="none">
            <a:spAutoFit/>
          </a:bodyPr>
          <a:lstStyle/>
          <a:p>
            <a:r>
              <a:rPr lang="zh-CN" altLang="zh-CN" sz="3200" dirty="0"/>
              <a:t>…………</a:t>
            </a:r>
            <a:endParaRPr lang="zh-CN" altLang="en-US" sz="3200" dirty="0"/>
          </a:p>
        </p:txBody>
      </p:sp>
      <p:sp>
        <p:nvSpPr>
          <p:cNvPr id="23" name="TextBox 22"/>
          <p:cNvSpPr txBox="1"/>
          <p:nvPr/>
        </p:nvSpPr>
        <p:spPr>
          <a:xfrm>
            <a:off x="2627784" y="4798329"/>
            <a:ext cx="1169551" cy="1227259"/>
          </a:xfrm>
          <a:prstGeom prst="rect">
            <a:avLst/>
          </a:prstGeom>
          <a:noFill/>
        </p:spPr>
        <p:txBody>
          <a:bodyPr vert="eaVert" wrap="none" rtlCol="0">
            <a:spAutoFit/>
          </a:bodyPr>
          <a:lstStyle/>
          <a:p>
            <a:r>
              <a:rPr lang="en-US" altLang="zh-CN" sz="3200" dirty="0"/>
              <a:t>…………</a:t>
            </a:r>
            <a:endParaRPr lang="zh-CN" altLang="en-US" sz="3200" dirty="0"/>
          </a:p>
          <a:p>
            <a:endParaRPr lang="zh-CN" altLang="en-US" sz="3200" dirty="0"/>
          </a:p>
        </p:txBody>
      </p:sp>
      <p:sp>
        <p:nvSpPr>
          <p:cNvPr id="24" name="TextBox 23"/>
          <p:cNvSpPr txBox="1"/>
          <p:nvPr/>
        </p:nvSpPr>
        <p:spPr>
          <a:xfrm>
            <a:off x="3275856" y="4509120"/>
            <a:ext cx="704039" cy="400110"/>
          </a:xfrm>
          <a:prstGeom prst="rect">
            <a:avLst/>
          </a:prstGeom>
          <a:noFill/>
        </p:spPr>
        <p:txBody>
          <a:bodyPr wrap="none" rtlCol="0">
            <a:spAutoFit/>
          </a:bodyPr>
          <a:lstStyle/>
          <a:p>
            <a:r>
              <a:rPr lang="en-US" altLang="zh-CN" sz="2000" b="1" dirty="0">
                <a:latin typeface="仿宋" pitchFamily="49" charset="-122"/>
                <a:ea typeface="仿宋" pitchFamily="49" charset="-122"/>
              </a:rPr>
              <a:t>1640</a:t>
            </a:r>
            <a:endParaRPr lang="zh-CN" altLang="en-US" sz="2000" b="1" dirty="0">
              <a:latin typeface="仿宋" pitchFamily="49" charset="-122"/>
              <a:ea typeface="仿宋" pitchFamily="49" charset="-122"/>
            </a:endParaRPr>
          </a:p>
        </p:txBody>
      </p:sp>
      <p:sp>
        <p:nvSpPr>
          <p:cNvPr id="25" name="矩形 24"/>
          <p:cNvSpPr/>
          <p:nvPr/>
        </p:nvSpPr>
        <p:spPr>
          <a:xfrm>
            <a:off x="1907704" y="3140968"/>
            <a:ext cx="3312368" cy="584775"/>
          </a:xfrm>
          <a:prstGeom prst="rect">
            <a:avLst/>
          </a:prstGeom>
        </p:spPr>
        <p:txBody>
          <a:bodyPr wrap="square">
            <a:spAutoFit/>
          </a:bodyPr>
          <a:lstStyle/>
          <a:p>
            <a:r>
              <a:rPr lang="zh-CN" altLang="zh-CN" sz="3200" dirty="0"/>
              <a:t>………</a:t>
            </a:r>
            <a:r>
              <a:rPr lang="en-US" altLang="zh-CN" sz="3200" dirty="0"/>
              <a:t>…………………</a:t>
            </a:r>
            <a:endParaRPr lang="zh-CN" altLang="en-US" sz="3200" dirty="0"/>
          </a:p>
        </p:txBody>
      </p:sp>
      <p:sp>
        <p:nvSpPr>
          <p:cNvPr id="26" name="TextBox 25"/>
          <p:cNvSpPr txBox="1"/>
          <p:nvPr/>
        </p:nvSpPr>
        <p:spPr>
          <a:xfrm>
            <a:off x="4572000" y="3646201"/>
            <a:ext cx="677108" cy="2735127"/>
          </a:xfrm>
          <a:prstGeom prst="rect">
            <a:avLst/>
          </a:prstGeom>
          <a:noFill/>
        </p:spPr>
        <p:txBody>
          <a:bodyPr vert="eaVert" wrap="square" rtlCol="0">
            <a:spAutoFit/>
          </a:bodyPr>
          <a:lstStyle/>
          <a:p>
            <a:r>
              <a:rPr lang="en-US" altLang="zh-CN" sz="3200" dirty="0"/>
              <a:t>……………………</a:t>
            </a:r>
            <a:endParaRPr lang="zh-CN" altLang="en-US" sz="3200" dirty="0"/>
          </a:p>
        </p:txBody>
      </p:sp>
      <p:sp>
        <p:nvSpPr>
          <p:cNvPr id="27" name="TextBox 26"/>
          <p:cNvSpPr txBox="1"/>
          <p:nvPr/>
        </p:nvSpPr>
        <p:spPr>
          <a:xfrm>
            <a:off x="5004048" y="3212976"/>
            <a:ext cx="806631" cy="461665"/>
          </a:xfrm>
          <a:prstGeom prst="rect">
            <a:avLst/>
          </a:prstGeom>
          <a:noFill/>
        </p:spPr>
        <p:txBody>
          <a:bodyPr wrap="none" rtlCol="0">
            <a:spAutoFit/>
          </a:bodyPr>
          <a:lstStyle/>
          <a:p>
            <a:r>
              <a:rPr lang="en-US" altLang="zh-CN" sz="2400" b="1" dirty="0">
                <a:latin typeface="仿宋" pitchFamily="49" charset="-122"/>
                <a:ea typeface="仿宋" pitchFamily="49" charset="-122"/>
              </a:rPr>
              <a:t>1700</a:t>
            </a:r>
            <a:endParaRPr lang="zh-CN" altLang="en-US" sz="2400" b="1" dirty="0">
              <a:latin typeface="仿宋" pitchFamily="49" charset="-122"/>
              <a:ea typeface="仿宋" pitchFamily="49" charset="-122"/>
            </a:endParaRPr>
          </a:p>
        </p:txBody>
      </p:sp>
      <p:sp>
        <p:nvSpPr>
          <p:cNvPr id="28" name="TextBox 27"/>
          <p:cNvSpPr txBox="1"/>
          <p:nvPr/>
        </p:nvSpPr>
        <p:spPr>
          <a:xfrm>
            <a:off x="2195736" y="5445224"/>
            <a:ext cx="878639" cy="461665"/>
          </a:xfrm>
          <a:prstGeom prst="rect">
            <a:avLst/>
          </a:prstGeom>
          <a:noFill/>
        </p:spPr>
        <p:txBody>
          <a:bodyPr wrap="square" rtlCol="0">
            <a:spAutoFit/>
          </a:bodyPr>
          <a:lstStyle/>
          <a:p>
            <a:r>
              <a:rPr lang="en-US" altLang="zh-CN" sz="2400" b="1" dirty="0">
                <a:latin typeface="仿宋" pitchFamily="49" charset="-122"/>
                <a:ea typeface="仿宋" pitchFamily="49" charset="-122"/>
              </a:rPr>
              <a:t>1601</a:t>
            </a:r>
            <a:endParaRPr lang="zh-CN" altLang="en-US" sz="2400" b="1" dirty="0">
              <a:latin typeface="仿宋" pitchFamily="49" charset="-122"/>
              <a:ea typeface="仿宋" pitchFamily="49" charset="-122"/>
            </a:endParaRPr>
          </a:p>
        </p:txBody>
      </p:sp>
      <p:sp>
        <p:nvSpPr>
          <p:cNvPr id="32" name="矩形 31"/>
          <p:cNvSpPr/>
          <p:nvPr/>
        </p:nvSpPr>
        <p:spPr>
          <a:xfrm>
            <a:off x="1979712" y="764704"/>
            <a:ext cx="5668539" cy="584775"/>
          </a:xfrm>
          <a:prstGeom prst="rect">
            <a:avLst/>
          </a:prstGeom>
        </p:spPr>
        <p:txBody>
          <a:bodyPr wrap="none">
            <a:spAutoFit/>
          </a:bodyPr>
          <a:lstStyle/>
          <a:p>
            <a:r>
              <a:rPr lang="zh-CN" altLang="zh-CN" sz="3200" dirty="0"/>
              <a:t>……………</a:t>
            </a:r>
            <a:r>
              <a:rPr lang="en-US" altLang="zh-CN" sz="3200" dirty="0"/>
              <a:t>…</a:t>
            </a:r>
            <a:r>
              <a:rPr lang="zh-CN" altLang="zh-CN" sz="3200" dirty="0"/>
              <a:t>……</a:t>
            </a:r>
            <a:r>
              <a:rPr lang="en-US" altLang="zh-CN" sz="3200" dirty="0"/>
              <a:t>………………</a:t>
            </a:r>
            <a:r>
              <a:rPr lang="zh-CN" altLang="zh-CN" sz="3200" dirty="0"/>
              <a:t>……</a:t>
            </a:r>
            <a:r>
              <a:rPr lang="en-US" altLang="zh-CN" sz="3200" dirty="0"/>
              <a:t>……… </a:t>
            </a:r>
            <a:endParaRPr lang="zh-CN" altLang="en-US" sz="3200" dirty="0"/>
          </a:p>
        </p:txBody>
      </p:sp>
      <p:sp>
        <p:nvSpPr>
          <p:cNvPr id="33" name="TextBox 32"/>
          <p:cNvSpPr txBox="1"/>
          <p:nvPr/>
        </p:nvSpPr>
        <p:spPr>
          <a:xfrm>
            <a:off x="7380312" y="1080119"/>
            <a:ext cx="677108" cy="6021289"/>
          </a:xfrm>
          <a:prstGeom prst="rect">
            <a:avLst/>
          </a:prstGeom>
          <a:noFill/>
        </p:spPr>
        <p:txBody>
          <a:bodyPr vert="eaVert" wrap="square" rtlCol="0">
            <a:spAutoFit/>
          </a:bodyPr>
          <a:lstStyle/>
          <a:p>
            <a:r>
              <a:rPr lang="en-US" altLang="zh-CN" sz="3200" dirty="0"/>
              <a:t>……………………………………………</a:t>
            </a:r>
            <a:endParaRPr lang="zh-CN" altLang="en-US" sz="3200" dirty="0"/>
          </a:p>
        </p:txBody>
      </p:sp>
      <p:sp>
        <p:nvSpPr>
          <p:cNvPr id="35" name="TextBox 34"/>
          <p:cNvSpPr txBox="1"/>
          <p:nvPr/>
        </p:nvSpPr>
        <p:spPr>
          <a:xfrm>
            <a:off x="261567" y="3347990"/>
            <a:ext cx="1835696" cy="769441"/>
          </a:xfrm>
          <a:prstGeom prst="rect">
            <a:avLst/>
          </a:prstGeom>
          <a:noFill/>
        </p:spPr>
        <p:txBody>
          <a:bodyPr wrap="square" rtlCol="0">
            <a:spAutoFit/>
          </a:bodyPr>
          <a:lstStyle/>
          <a:p>
            <a:pPr algn="ctr"/>
            <a:r>
              <a:rPr lang="zh-CN" altLang="en-US" sz="2200" b="1" dirty="0">
                <a:latin typeface="华文中宋" pitchFamily="2" charset="-122"/>
                <a:ea typeface="华文中宋" pitchFamily="2" charset="-122"/>
              </a:rPr>
              <a:t>君主立宪制</a:t>
            </a:r>
            <a:endParaRPr lang="en-US" altLang="zh-CN" sz="2200" b="1" dirty="0">
              <a:latin typeface="华文中宋" pitchFamily="2" charset="-122"/>
              <a:ea typeface="华文中宋" pitchFamily="2" charset="-122"/>
            </a:endParaRPr>
          </a:p>
          <a:p>
            <a:r>
              <a:rPr lang="zh-CN" altLang="en-US" sz="2200" b="1" dirty="0">
                <a:latin typeface="华文中宋" pitchFamily="2" charset="-122"/>
                <a:ea typeface="华文中宋" pitchFamily="2" charset="-122"/>
              </a:rPr>
              <a:t>  英国革命</a:t>
            </a:r>
            <a:endParaRPr lang="en-US" altLang="zh-CN" sz="2200" b="1" dirty="0">
              <a:latin typeface="华文中宋" pitchFamily="2" charset="-122"/>
              <a:ea typeface="华文中宋" pitchFamily="2" charset="-122"/>
            </a:endParaRPr>
          </a:p>
        </p:txBody>
      </p:sp>
      <p:sp>
        <p:nvSpPr>
          <p:cNvPr id="38" name="TextBox 37"/>
          <p:cNvSpPr txBox="1"/>
          <p:nvPr/>
        </p:nvSpPr>
        <p:spPr>
          <a:xfrm rot="19196432">
            <a:off x="664689" y="5525127"/>
            <a:ext cx="2129787" cy="400110"/>
          </a:xfrm>
          <a:prstGeom prst="rect">
            <a:avLst/>
          </a:prstGeom>
          <a:solidFill>
            <a:schemeClr val="bg1"/>
          </a:solidFill>
          <a:ln w="38100">
            <a:solidFill>
              <a:srgbClr val="FF0000"/>
            </a:solidFill>
          </a:ln>
        </p:spPr>
        <p:txBody>
          <a:bodyPr wrap="square" rtlCol="0">
            <a:spAutoFit/>
          </a:bodyPr>
          <a:lstStyle/>
          <a:p>
            <a:pPr algn="ctr"/>
            <a:r>
              <a:rPr lang="zh-CN" altLang="en-US" sz="2000" b="1" dirty="0">
                <a:solidFill>
                  <a:srgbClr val="C00000"/>
                </a:solidFill>
                <a:latin typeface="黑体" pitchFamily="49" charset="-122"/>
                <a:ea typeface="黑体" pitchFamily="49" charset="-122"/>
              </a:rPr>
              <a:t>文 艺 复 兴</a:t>
            </a:r>
          </a:p>
        </p:txBody>
      </p:sp>
      <p:sp>
        <p:nvSpPr>
          <p:cNvPr id="39" name="TextBox 38"/>
          <p:cNvSpPr txBox="1"/>
          <p:nvPr/>
        </p:nvSpPr>
        <p:spPr>
          <a:xfrm>
            <a:off x="251520" y="2713490"/>
            <a:ext cx="1872208" cy="430887"/>
          </a:xfrm>
          <a:prstGeom prst="rect">
            <a:avLst/>
          </a:prstGeom>
          <a:noFill/>
        </p:spPr>
        <p:txBody>
          <a:bodyPr wrap="square" rtlCol="0">
            <a:spAutoFit/>
          </a:bodyPr>
          <a:lstStyle/>
          <a:p>
            <a:pPr algn="ctr">
              <a:spcAft>
                <a:spcPts val="1200"/>
              </a:spcAft>
            </a:pPr>
            <a:r>
              <a:rPr lang="zh-CN" altLang="en-US" sz="2200" b="1" dirty="0">
                <a:latin typeface="华文中宋" pitchFamily="2" charset="-122"/>
                <a:ea typeface="华文中宋" pitchFamily="2" charset="-122"/>
              </a:rPr>
              <a:t>英责任内阁</a:t>
            </a:r>
          </a:p>
        </p:txBody>
      </p:sp>
      <p:sp>
        <p:nvSpPr>
          <p:cNvPr id="46" name="TextBox 45"/>
          <p:cNvSpPr txBox="1"/>
          <p:nvPr/>
        </p:nvSpPr>
        <p:spPr>
          <a:xfrm>
            <a:off x="7500958" y="1285860"/>
            <a:ext cx="806631" cy="461665"/>
          </a:xfrm>
          <a:prstGeom prst="rect">
            <a:avLst/>
          </a:prstGeom>
          <a:noFill/>
        </p:spPr>
        <p:txBody>
          <a:bodyPr wrap="none" rtlCol="0">
            <a:spAutoFit/>
          </a:bodyPr>
          <a:lstStyle/>
          <a:p>
            <a:r>
              <a:rPr lang="en-US" altLang="zh-CN" sz="2400" b="1" dirty="0">
                <a:latin typeface="仿宋" pitchFamily="49" charset="-122"/>
                <a:ea typeface="仿宋" pitchFamily="49" charset="-122"/>
              </a:rPr>
              <a:t>1800</a:t>
            </a:r>
            <a:endParaRPr lang="zh-CN" altLang="en-US" sz="2400" b="1" dirty="0">
              <a:latin typeface="仿宋" pitchFamily="49" charset="-122"/>
              <a:ea typeface="仿宋" pitchFamily="49" charset="-122"/>
            </a:endParaRPr>
          </a:p>
        </p:txBody>
      </p:sp>
      <p:sp>
        <p:nvSpPr>
          <p:cNvPr id="52" name="TextBox 51"/>
          <p:cNvSpPr txBox="1"/>
          <p:nvPr/>
        </p:nvSpPr>
        <p:spPr>
          <a:xfrm rot="19295484">
            <a:off x="1563534" y="3600711"/>
            <a:ext cx="1924836" cy="646331"/>
          </a:xfrm>
          <a:prstGeom prst="rect">
            <a:avLst/>
          </a:prstGeom>
          <a:solidFill>
            <a:schemeClr val="bg1"/>
          </a:solidFill>
          <a:ln w="38100">
            <a:solidFill>
              <a:srgbClr val="FF0000"/>
            </a:solidFill>
          </a:ln>
        </p:spPr>
        <p:txBody>
          <a:bodyPr wrap="square" rtlCol="0">
            <a:spAutoFit/>
          </a:bodyPr>
          <a:lstStyle/>
          <a:p>
            <a:pPr algn="ctr"/>
            <a:r>
              <a:rPr lang="zh-CN" altLang="en-US" b="1" dirty="0">
                <a:solidFill>
                  <a:srgbClr val="C00000"/>
                </a:solidFill>
                <a:latin typeface="黑体" pitchFamily="49" charset="-122"/>
                <a:ea typeface="黑体" pitchFamily="49" charset="-122"/>
              </a:rPr>
              <a:t>牛顿经典力学</a:t>
            </a:r>
            <a:endParaRPr lang="en-US" altLang="zh-CN" b="1" dirty="0">
              <a:solidFill>
                <a:srgbClr val="C00000"/>
              </a:solidFill>
              <a:latin typeface="黑体" pitchFamily="49" charset="-122"/>
              <a:ea typeface="黑体" pitchFamily="49" charset="-122"/>
            </a:endParaRPr>
          </a:p>
          <a:p>
            <a:pPr algn="ctr"/>
            <a:r>
              <a:rPr lang="zh-CN" altLang="en-US" b="1" dirty="0">
                <a:solidFill>
                  <a:srgbClr val="C00000"/>
                </a:solidFill>
                <a:latin typeface="黑体" pitchFamily="49" charset="-122"/>
                <a:ea typeface="黑体" pitchFamily="49" charset="-122"/>
              </a:rPr>
              <a:t>早期启蒙思想</a:t>
            </a:r>
          </a:p>
        </p:txBody>
      </p:sp>
      <p:sp>
        <p:nvSpPr>
          <p:cNvPr id="34" name="椭圆 33"/>
          <p:cNvSpPr/>
          <p:nvPr/>
        </p:nvSpPr>
        <p:spPr>
          <a:xfrm>
            <a:off x="1835696" y="5877272"/>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203848" y="4797152"/>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4716016" y="3501008"/>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7524328" y="1124744"/>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3" name="直接箭头连接符 52"/>
          <p:cNvCxnSpPr/>
          <p:nvPr/>
        </p:nvCxnSpPr>
        <p:spPr>
          <a:xfrm flipV="1">
            <a:off x="3286116" y="2643182"/>
            <a:ext cx="858709" cy="611339"/>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979712" y="5949280"/>
            <a:ext cx="4464496" cy="400110"/>
          </a:xfrm>
          <a:prstGeom prst="rect">
            <a:avLst/>
          </a:prstGeom>
          <a:noFill/>
        </p:spPr>
        <p:txBody>
          <a:bodyPr wrap="square" rtlCol="0">
            <a:spAutoFit/>
          </a:bodyPr>
          <a:lstStyle/>
          <a:p>
            <a:r>
              <a:rPr lang="en-US" altLang="zh-CN" sz="2000" b="1" dirty="0">
                <a:solidFill>
                  <a:srgbClr val="0000CC"/>
                </a:solidFill>
                <a:latin typeface="华文中宋" pitchFamily="2" charset="-122"/>
                <a:ea typeface="华文中宋" pitchFamily="2" charset="-122"/>
              </a:rPr>
              <a:t>17</a:t>
            </a:r>
            <a:r>
              <a:rPr lang="zh-CN" altLang="en-US" sz="2000" b="1" dirty="0">
                <a:solidFill>
                  <a:srgbClr val="0000CC"/>
                </a:solidFill>
                <a:latin typeface="华文中宋" pitchFamily="2" charset="-122"/>
                <a:ea typeface="华文中宋" pitchFamily="2" charset="-122"/>
              </a:rPr>
              <a:t>、</a:t>
            </a:r>
            <a:r>
              <a:rPr lang="en-US" altLang="zh-CN" sz="2000" b="1" dirty="0">
                <a:solidFill>
                  <a:srgbClr val="0000CC"/>
                </a:solidFill>
                <a:latin typeface="华文中宋" pitchFamily="2" charset="-122"/>
                <a:ea typeface="华文中宋" pitchFamily="2" charset="-122"/>
              </a:rPr>
              <a:t>18</a:t>
            </a:r>
            <a:r>
              <a:rPr lang="zh-CN" altLang="en-US" sz="2000" b="1" dirty="0">
                <a:solidFill>
                  <a:srgbClr val="0000CC"/>
                </a:solidFill>
                <a:latin typeface="华文中宋" pitchFamily="2" charset="-122"/>
                <a:ea typeface="华文中宋" pitchFamily="2" charset="-122"/>
              </a:rPr>
              <a:t>世纪西欧资本主义的发展</a:t>
            </a:r>
          </a:p>
        </p:txBody>
      </p:sp>
      <p:sp>
        <p:nvSpPr>
          <p:cNvPr id="44" name="TextBox 43"/>
          <p:cNvSpPr txBox="1"/>
          <p:nvPr/>
        </p:nvSpPr>
        <p:spPr>
          <a:xfrm>
            <a:off x="5911116" y="2492896"/>
            <a:ext cx="677108" cy="4392488"/>
          </a:xfrm>
          <a:prstGeom prst="rect">
            <a:avLst/>
          </a:prstGeom>
          <a:noFill/>
        </p:spPr>
        <p:txBody>
          <a:bodyPr vert="eaVert" wrap="square" rtlCol="0">
            <a:spAutoFit/>
          </a:bodyPr>
          <a:lstStyle/>
          <a:p>
            <a:r>
              <a:rPr lang="en-US" altLang="zh-CN" sz="3200" dirty="0"/>
              <a:t>………………………………</a:t>
            </a:r>
            <a:endParaRPr lang="zh-CN" altLang="en-US" sz="3200" dirty="0"/>
          </a:p>
        </p:txBody>
      </p:sp>
      <p:sp>
        <p:nvSpPr>
          <p:cNvPr id="49" name="TextBox 48"/>
          <p:cNvSpPr txBox="1"/>
          <p:nvPr/>
        </p:nvSpPr>
        <p:spPr>
          <a:xfrm rot="19278062">
            <a:off x="4059517" y="1719147"/>
            <a:ext cx="1579006" cy="1200329"/>
          </a:xfrm>
          <a:prstGeom prst="rect">
            <a:avLst/>
          </a:prstGeom>
          <a:solidFill>
            <a:schemeClr val="bg1"/>
          </a:solidFill>
          <a:ln w="57150">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600" b="1" dirty="0">
                <a:solidFill>
                  <a:srgbClr val="C00000"/>
                </a:solidFill>
                <a:latin typeface="仿宋" pitchFamily="49" charset="-122"/>
                <a:ea typeface="仿宋" pitchFamily="49" charset="-122"/>
              </a:rPr>
              <a:t>启 蒙      运 动</a:t>
            </a:r>
          </a:p>
        </p:txBody>
      </p:sp>
      <p:sp>
        <p:nvSpPr>
          <p:cNvPr id="50" name="椭圆 49"/>
          <p:cNvSpPr/>
          <p:nvPr/>
        </p:nvSpPr>
        <p:spPr>
          <a:xfrm>
            <a:off x="6012160" y="2420888"/>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TextBox 53"/>
          <p:cNvSpPr txBox="1"/>
          <p:nvPr/>
        </p:nvSpPr>
        <p:spPr>
          <a:xfrm>
            <a:off x="6300192" y="2132856"/>
            <a:ext cx="806631" cy="461665"/>
          </a:xfrm>
          <a:prstGeom prst="rect">
            <a:avLst/>
          </a:prstGeom>
          <a:noFill/>
        </p:spPr>
        <p:txBody>
          <a:bodyPr wrap="none" rtlCol="0">
            <a:spAutoFit/>
          </a:bodyPr>
          <a:lstStyle/>
          <a:p>
            <a:r>
              <a:rPr lang="en-US" altLang="zh-CN" sz="2400" b="1" dirty="0">
                <a:latin typeface="仿宋" pitchFamily="49" charset="-122"/>
                <a:ea typeface="仿宋" pitchFamily="49" charset="-122"/>
              </a:rPr>
              <a:t>1765</a:t>
            </a:r>
            <a:endParaRPr lang="zh-CN" altLang="en-US" sz="2400" b="1" dirty="0">
              <a:latin typeface="仿宋" pitchFamily="49" charset="-122"/>
              <a:ea typeface="仿宋" pitchFamily="49" charset="-122"/>
            </a:endParaRPr>
          </a:p>
        </p:txBody>
      </p:sp>
      <p:sp>
        <p:nvSpPr>
          <p:cNvPr id="56" name="TextBox 55"/>
          <p:cNvSpPr txBox="1"/>
          <p:nvPr/>
        </p:nvSpPr>
        <p:spPr>
          <a:xfrm>
            <a:off x="349028" y="6372987"/>
            <a:ext cx="1043608" cy="523220"/>
          </a:xfrm>
          <a:prstGeom prst="rect">
            <a:avLst/>
          </a:prstGeom>
          <a:noFill/>
        </p:spPr>
        <p:txBody>
          <a:bodyPr wrap="square" rtlCol="0">
            <a:spAutoFit/>
          </a:bodyPr>
          <a:lstStyle/>
          <a:p>
            <a:r>
              <a:rPr lang="en-US" altLang="zh-CN" sz="2800" b="1" dirty="0">
                <a:latin typeface="仿宋" pitchFamily="49" charset="-122"/>
                <a:ea typeface="仿宋" pitchFamily="49" charset="-122"/>
              </a:rPr>
              <a:t>1500</a:t>
            </a:r>
            <a:endParaRPr lang="zh-CN" altLang="en-US" sz="2800" b="1" dirty="0">
              <a:latin typeface="仿宋" pitchFamily="49" charset="-122"/>
              <a:ea typeface="仿宋" pitchFamily="49" charset="-122"/>
            </a:endParaRPr>
          </a:p>
        </p:txBody>
      </p:sp>
      <p:sp>
        <p:nvSpPr>
          <p:cNvPr id="61" name="矩形 60"/>
          <p:cNvSpPr/>
          <p:nvPr/>
        </p:nvSpPr>
        <p:spPr>
          <a:xfrm>
            <a:off x="1115616" y="6296373"/>
            <a:ext cx="4320480" cy="481863"/>
          </a:xfrm>
          <a:prstGeom prst="rect">
            <a:avLst/>
          </a:prstGeom>
          <a:noFill/>
          <a:ln>
            <a:noFill/>
          </a:ln>
        </p:spPr>
        <p:txBody>
          <a:bodyPr wrap="square" anchor="ctr">
            <a:spAutoFit/>
          </a:bodyPr>
          <a:lstStyle/>
          <a:p>
            <a:pPr algn="ctr" fontAlgn="auto">
              <a:lnSpc>
                <a:spcPct val="150000"/>
              </a:lnSpc>
              <a:spcBef>
                <a:spcPts val="0"/>
              </a:spcBef>
              <a:spcAft>
                <a:spcPts val="0"/>
              </a:spcAft>
              <a:defRPr/>
            </a:pPr>
            <a:r>
              <a:rPr lang="zh-CN" altLang="en-US" sz="2000" b="1" dirty="0">
                <a:solidFill>
                  <a:srgbClr val="0000CC"/>
                </a:solidFill>
                <a:effectLst>
                  <a:outerShdw blurRad="38100" dist="38100" dir="2700000" algn="tl">
                    <a:srgbClr val="000000">
                      <a:alpha val="43137"/>
                    </a:srgbClr>
                  </a:outerShdw>
                </a:effectLst>
                <a:latin typeface="+mn-ea"/>
                <a:cs typeface="Courier New" pitchFamily="49" charset="0"/>
              </a:rPr>
              <a:t>新航路开辟和早期殖民扩张</a:t>
            </a:r>
            <a:endParaRPr lang="en-US" altLang="zh-CN" sz="2000" b="1" dirty="0">
              <a:solidFill>
                <a:srgbClr val="0000CC"/>
              </a:solidFill>
              <a:effectLst>
                <a:outerShdw blurRad="38100" dist="38100" dir="2700000" algn="tl">
                  <a:srgbClr val="000000">
                    <a:alpha val="43137"/>
                  </a:srgbClr>
                </a:outerShdw>
              </a:effectLst>
              <a:latin typeface="+mn-ea"/>
              <a:cs typeface="Courier New" pitchFamily="49" charset="0"/>
            </a:endParaRPr>
          </a:p>
        </p:txBody>
      </p:sp>
      <p:sp>
        <p:nvSpPr>
          <p:cNvPr id="62" name="矩形 61"/>
          <p:cNvSpPr/>
          <p:nvPr/>
        </p:nvSpPr>
        <p:spPr>
          <a:xfrm rot="19181578">
            <a:off x="882769" y="5032550"/>
            <a:ext cx="1168523" cy="507831"/>
          </a:xfrm>
          <a:prstGeom prst="rect">
            <a:avLst/>
          </a:prstGeom>
          <a:solidFill>
            <a:schemeClr val="bg1"/>
          </a:solidFill>
          <a:ln w="38100">
            <a:solidFill>
              <a:srgbClr val="FF0000"/>
            </a:solidFill>
          </a:ln>
        </p:spPr>
        <p:txBody>
          <a:bodyPr wrap="square" anchor="ctr">
            <a:spAutoFit/>
          </a:bodyPr>
          <a:lstStyle/>
          <a:p>
            <a:pPr fontAlgn="auto">
              <a:lnSpc>
                <a:spcPct val="150000"/>
              </a:lnSpc>
              <a:spcBef>
                <a:spcPts val="0"/>
              </a:spcBef>
              <a:spcAft>
                <a:spcPts val="0"/>
              </a:spcAft>
              <a:defRPr/>
            </a:pPr>
            <a:r>
              <a:rPr lang="zh-CN" altLang="en-US" b="1" dirty="0">
                <a:solidFill>
                  <a:srgbClr val="C00000"/>
                </a:solidFill>
                <a:latin typeface="黑体" pitchFamily="49" charset="-122"/>
                <a:ea typeface="黑体" pitchFamily="49" charset="-122"/>
                <a:cs typeface="Courier New" pitchFamily="49" charset="0"/>
              </a:rPr>
              <a:t>宗教改革</a:t>
            </a:r>
            <a:endParaRPr lang="en-US" altLang="zh-CN" b="1" dirty="0">
              <a:solidFill>
                <a:srgbClr val="C00000"/>
              </a:solidFill>
              <a:latin typeface="黑体" pitchFamily="49" charset="-122"/>
              <a:ea typeface="黑体" pitchFamily="49" charset="-122"/>
              <a:cs typeface="Courier New" pitchFamily="49" charset="0"/>
            </a:endParaRPr>
          </a:p>
        </p:txBody>
      </p:sp>
      <p:sp>
        <p:nvSpPr>
          <p:cNvPr id="65" name="椭圆 64"/>
          <p:cNvSpPr/>
          <p:nvPr/>
        </p:nvSpPr>
        <p:spPr>
          <a:xfrm flipH="1" flipV="1">
            <a:off x="928662" y="6597352"/>
            <a:ext cx="142876" cy="11779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1" name="直接箭头连接符 70"/>
          <p:cNvCxnSpPr/>
          <p:nvPr/>
        </p:nvCxnSpPr>
        <p:spPr>
          <a:xfrm flipV="1">
            <a:off x="1928794" y="2928934"/>
            <a:ext cx="2357454" cy="1928826"/>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V="1">
            <a:off x="2571736" y="3214686"/>
            <a:ext cx="1928828" cy="1643073"/>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rot="5400000" flipH="1" flipV="1">
            <a:off x="3294786" y="4634778"/>
            <a:ext cx="2714644" cy="17337"/>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1785918" y="2348880"/>
            <a:ext cx="2049472" cy="1294434"/>
          </a:xfrm>
          <a:prstGeom prst="straightConnector1">
            <a:avLst/>
          </a:prstGeom>
          <a:ln w="28575" cmpd="sng">
            <a:solidFill>
              <a:srgbClr val="014F1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linds(horizont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linds(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linds(horizontal)">
                                      <p:cBhvr>
                                        <p:cTn id="35" dur="5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2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down)">
                                      <p:cBhvr>
                                        <p:cTn id="43" dur="5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down)">
                                      <p:cBhvr>
                                        <p:cTn id="53" dur="5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down)">
                                      <p:cBhvr>
                                        <p:cTn id="58" dur="500"/>
                                        <p:tgtEl>
                                          <p:spTgt spid="7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9" grpId="0"/>
      <p:bldP spid="49" grpId="0" animBg="1"/>
      <p:bldP spid="61" grpId="0"/>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000000"/>
                </a:solidFill>
                <a:latin typeface="微软雅黑" panose="020B0503020204020204" pitchFamily="34" charset="-122"/>
                <a:ea typeface="微软雅黑" panose="020B0503020204020204" pitchFamily="34" charset="-122"/>
              </a:rPr>
              <a:t>专题复习：</a:t>
            </a:r>
            <a:r>
              <a:rPr lang="zh-CN" altLang="en-US" b="1" dirty="0">
                <a:solidFill>
                  <a:srgbClr val="00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FF0000"/>
                </a:solidFill>
                <a:latin typeface="微软雅黑" panose="020B0503020204020204" pitchFamily="34" charset="-122"/>
                <a:ea typeface="微软雅黑" panose="020B0503020204020204" pitchFamily="34" charset="-122"/>
              </a:rPr>
              <a:t>高考</a:t>
            </a:r>
            <a:r>
              <a:rPr lang="zh-CN" altLang="en-US" b="1" dirty="0" smtClean="0">
                <a:solidFill>
                  <a:srgbClr val="FF0000"/>
                </a:solidFill>
                <a:latin typeface="微软雅黑" panose="020B0503020204020204" pitchFamily="34" charset="-122"/>
                <a:ea typeface="微软雅黑" panose="020B0503020204020204" pitchFamily="34" charset="-122"/>
              </a:rPr>
              <a:t>能力要求与学生问题分析</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latin typeface="微软雅黑" panose="020B0503020204020204" pitchFamily="34" charset="-122"/>
                <a:ea typeface="微软雅黑" panose="020B0503020204020204" pitchFamily="34" charset="-122"/>
              </a:rPr>
              <a:t>       二轮复习规划（世界史）</a:t>
            </a:r>
            <a:endParaRPr lang="zh-CN" altLang="en-US" b="1" dirty="0">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a:t>
            </a:r>
            <a:r>
              <a:rPr lang="zh-CN" altLang="en-US" b="1" dirty="0" smtClean="0">
                <a:solidFill>
                  <a:srgbClr val="000000"/>
                </a:solidFill>
                <a:latin typeface="微软雅黑" panose="020B0503020204020204" pitchFamily="34" charset="-122"/>
                <a:ea typeface="微软雅黑" panose="020B0503020204020204" pitchFamily="34" charset="-122"/>
              </a:rPr>
              <a:t>： 关注高阶思维能力训练</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15035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98550"/>
            <a:ext cx="7685773" cy="1417638"/>
          </a:xfrm>
        </p:spPr>
        <p:txBody>
          <a:bodyPr>
            <a:noAutofit/>
          </a:bodyPr>
          <a:lstStyle/>
          <a:p>
            <a:pPr algn="l"/>
            <a:r>
              <a:rPr lang="zh-CN" altLang="zh-CN" sz="3200" b="1" dirty="0" smtClean="0">
                <a:solidFill>
                  <a:srgbClr val="7030A0"/>
                </a:solidFill>
                <a:latin typeface="黑体" pitchFamily="49" charset="-122"/>
                <a:ea typeface="黑体" pitchFamily="49" charset="-122"/>
              </a:rPr>
              <a:t>早期</a:t>
            </a:r>
            <a:r>
              <a:rPr lang="zh-CN" altLang="zh-CN" sz="3200" b="1" dirty="0">
                <a:solidFill>
                  <a:srgbClr val="7030A0"/>
                </a:solidFill>
                <a:latin typeface="黑体" pitchFamily="49" charset="-122"/>
                <a:ea typeface="黑体" pitchFamily="49" charset="-122"/>
              </a:rPr>
              <a:t>资产阶级革命</a:t>
            </a:r>
            <a:r>
              <a:rPr lang="zh-CN" altLang="en-US" sz="3200" b="1" dirty="0">
                <a:solidFill>
                  <a:srgbClr val="7030A0"/>
                </a:solidFill>
                <a:latin typeface="黑体" pitchFamily="49" charset="-122"/>
                <a:ea typeface="黑体" pitchFamily="49" charset="-122"/>
              </a:rPr>
              <a:t>与</a:t>
            </a:r>
            <a:r>
              <a:rPr lang="zh-CN" altLang="zh-CN" sz="3200" b="1" dirty="0">
                <a:solidFill>
                  <a:srgbClr val="7030A0"/>
                </a:solidFill>
                <a:latin typeface="黑体" pitchFamily="49" charset="-122"/>
                <a:ea typeface="黑体" pitchFamily="49" charset="-122"/>
              </a:rPr>
              <a:t>启蒙运动之间的关系</a:t>
            </a:r>
            <a:endParaRPr lang="zh-CN" altLang="en-US" sz="3200" dirty="0">
              <a:solidFill>
                <a:srgbClr val="7030A0"/>
              </a:solidFill>
              <a:latin typeface="黑体" pitchFamily="49" charset="-122"/>
              <a:ea typeface="黑体" pitchFamily="49" charset="-122"/>
            </a:endParaRPr>
          </a:p>
        </p:txBody>
      </p:sp>
      <p:cxnSp>
        <p:nvCxnSpPr>
          <p:cNvPr id="6" name="直接箭头连接符 5"/>
          <p:cNvCxnSpPr>
            <a:cxnSpLocks/>
          </p:cNvCxnSpPr>
          <p:nvPr/>
        </p:nvCxnSpPr>
        <p:spPr>
          <a:xfrm flipH="1">
            <a:off x="1982804" y="2276872"/>
            <a:ext cx="2229156" cy="12241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cxnSpLocks/>
          </p:cNvCxnSpPr>
          <p:nvPr/>
        </p:nvCxnSpPr>
        <p:spPr>
          <a:xfrm>
            <a:off x="3059832" y="4005064"/>
            <a:ext cx="115212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267744" y="4365104"/>
            <a:ext cx="1512168" cy="15841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364088" y="4149080"/>
            <a:ext cx="0" cy="15121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355976" y="3356992"/>
            <a:ext cx="3600400" cy="707886"/>
          </a:xfrm>
          <a:prstGeom prst="rect">
            <a:avLst/>
          </a:prstGeom>
          <a:solidFill>
            <a:schemeClr val="bg1"/>
          </a:solidFill>
        </p:spPr>
        <p:txBody>
          <a:bodyPr wrap="square">
            <a:spAutoFit/>
          </a:bodyPr>
          <a:lstStyle/>
          <a:p>
            <a:r>
              <a:rPr lang="zh-CN" altLang="en-US" sz="4000" b="1" dirty="0">
                <a:solidFill>
                  <a:srgbClr val="C00000"/>
                </a:solidFill>
                <a:latin typeface="黑体" pitchFamily="49" charset="-122"/>
                <a:ea typeface="黑体" pitchFamily="49" charset="-122"/>
              </a:rPr>
              <a:t>北美独立战争</a:t>
            </a:r>
          </a:p>
        </p:txBody>
      </p:sp>
      <p:sp>
        <p:nvSpPr>
          <p:cNvPr id="15" name="矩形 14"/>
          <p:cNvSpPr/>
          <p:nvPr/>
        </p:nvSpPr>
        <p:spPr>
          <a:xfrm>
            <a:off x="611560" y="3573016"/>
            <a:ext cx="2448272" cy="707886"/>
          </a:xfrm>
          <a:prstGeom prst="rect">
            <a:avLst/>
          </a:prstGeom>
          <a:solidFill>
            <a:schemeClr val="bg1"/>
          </a:solidFill>
        </p:spPr>
        <p:txBody>
          <a:bodyPr wrap="square">
            <a:spAutoFit/>
          </a:bodyPr>
          <a:lstStyle/>
          <a:p>
            <a:r>
              <a:rPr lang="zh-CN" altLang="en-US" sz="4000" b="1" dirty="0">
                <a:solidFill>
                  <a:srgbClr val="C00000"/>
                </a:solidFill>
                <a:latin typeface="黑体" pitchFamily="49" charset="-122"/>
                <a:ea typeface="黑体" pitchFamily="49" charset="-122"/>
              </a:rPr>
              <a:t>启蒙运动</a:t>
            </a:r>
          </a:p>
        </p:txBody>
      </p:sp>
      <p:sp>
        <p:nvSpPr>
          <p:cNvPr id="16" name="矩形 15"/>
          <p:cNvSpPr/>
          <p:nvPr/>
        </p:nvSpPr>
        <p:spPr>
          <a:xfrm>
            <a:off x="3995936" y="5661248"/>
            <a:ext cx="2952328" cy="646331"/>
          </a:xfrm>
          <a:prstGeom prst="rect">
            <a:avLst/>
          </a:prstGeom>
          <a:solidFill>
            <a:schemeClr val="bg1"/>
          </a:solidFill>
        </p:spPr>
        <p:txBody>
          <a:bodyPr wrap="square">
            <a:spAutoFit/>
          </a:bodyPr>
          <a:lstStyle/>
          <a:p>
            <a:r>
              <a:rPr lang="zh-CN" altLang="en-US" sz="3600" b="1" dirty="0">
                <a:solidFill>
                  <a:srgbClr val="C00000"/>
                </a:solidFill>
                <a:latin typeface="黑体" pitchFamily="49" charset="-122"/>
                <a:ea typeface="黑体" pitchFamily="49" charset="-122"/>
              </a:rPr>
              <a:t>法国大革命</a:t>
            </a:r>
          </a:p>
        </p:txBody>
      </p:sp>
      <p:sp>
        <p:nvSpPr>
          <p:cNvPr id="17" name="矩形 16"/>
          <p:cNvSpPr/>
          <p:nvPr/>
        </p:nvSpPr>
        <p:spPr>
          <a:xfrm>
            <a:off x="4283968" y="1628800"/>
            <a:ext cx="2592288" cy="707886"/>
          </a:xfrm>
          <a:prstGeom prst="rect">
            <a:avLst/>
          </a:prstGeom>
          <a:solidFill>
            <a:schemeClr val="bg1"/>
          </a:solidFill>
        </p:spPr>
        <p:txBody>
          <a:bodyPr wrap="square">
            <a:spAutoFit/>
          </a:bodyPr>
          <a:lstStyle/>
          <a:p>
            <a:r>
              <a:rPr lang="zh-CN" altLang="en-US" sz="4000" b="1" dirty="0">
                <a:solidFill>
                  <a:srgbClr val="C00000"/>
                </a:solidFill>
                <a:latin typeface="黑体" pitchFamily="49" charset="-122"/>
                <a:ea typeface="黑体" pitchFamily="49" charset="-122"/>
              </a:rPr>
              <a:t>英国革命</a:t>
            </a:r>
          </a:p>
        </p:txBody>
      </p:sp>
    </p:spTree>
    <p:extLst>
      <p:ext uri="{BB962C8B-B14F-4D97-AF65-F5344CB8AC3E}">
        <p14:creationId xmlns:p14="http://schemas.microsoft.com/office/powerpoint/2010/main" val="16879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_x0000fa0a09ab-864b-42cf-99b1-d318fabb8424_t202" hidden="1"/>
          <p:cNvSpPr txBox="1">
            <a:spLocks noChangeArrowheads="1"/>
          </p:cNvSpPr>
          <p:nvPr/>
        </p:nvSpPr>
        <p:spPr bwMode="auto">
          <a:xfrm>
            <a:off x="-4489450" y="3524250"/>
            <a:ext cx="635000" cy="635000"/>
          </a:xfrm>
          <a:prstGeom prst="rect">
            <a:avLst/>
          </a:prstGeom>
          <a:solidFill>
            <a:srgbClr val="FFFFFF"/>
          </a:solidFill>
          <a:ln w="9525">
            <a:solidFill>
              <a:srgbClr val="000000"/>
            </a:solidFill>
            <a:miter lim="800000"/>
          </a:ln>
        </p:spPr>
        <p:txBody>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endParaRPr lang="zh-CN" altLang="en-US" sz="1600">
              <a:solidFill>
                <a:prstClr val="black"/>
              </a:solidFill>
              <a:latin typeface="Arial" panose="020B0604020202020204" pitchFamily="34" charset="0"/>
              <a:ea typeface="华文楷体" panose="02010600040101010101" charset="-122"/>
            </a:endParaRPr>
          </a:p>
        </p:txBody>
      </p:sp>
      <p:sp>
        <p:nvSpPr>
          <p:cNvPr id="208898" name="Rectangle 10"/>
          <p:cNvSpPr>
            <a:spLocks noChangeArrowheads="1"/>
          </p:cNvSpPr>
          <p:nvPr/>
        </p:nvSpPr>
        <p:spPr bwMode="auto">
          <a:xfrm>
            <a:off x="762000" y="5008563"/>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sz="1000" b="1">
                <a:solidFill>
                  <a:prstClr val="black"/>
                </a:solidFill>
                <a:latin typeface="宋体" panose="02010600030101010101" pitchFamily="2" charset="-122"/>
                <a:ea typeface="华文楷体" panose="02010600040101010101" charset="-122"/>
              </a:rPr>
              <a:t>  </a:t>
            </a:r>
            <a:endParaRPr lang="zh-CN" altLang="en-US">
              <a:solidFill>
                <a:prstClr val="black"/>
              </a:solidFill>
              <a:latin typeface="Arial" panose="020B0604020202020204" pitchFamily="34" charset="0"/>
              <a:ea typeface="华文楷体" panose="02010600040101010101" charset="-122"/>
            </a:endParaRPr>
          </a:p>
        </p:txBody>
      </p:sp>
      <p:sp>
        <p:nvSpPr>
          <p:cNvPr id="208902" name="文本框 99"/>
          <p:cNvSpPr txBox="1">
            <a:spLocks noChangeArrowheads="1"/>
          </p:cNvSpPr>
          <p:nvPr/>
        </p:nvSpPr>
        <p:spPr bwMode="auto">
          <a:xfrm>
            <a:off x="320443" y="175428"/>
            <a:ext cx="8596313" cy="4524315"/>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sz="2400" b="1" dirty="0">
                <a:solidFill>
                  <a:prstClr val="black"/>
                </a:solidFill>
                <a:ea typeface="华文楷体" panose="02010600040101010101" charset="-122"/>
              </a:rPr>
              <a:t> </a:t>
            </a:r>
            <a:r>
              <a:rPr lang="en-US" altLang="zh-CN" sz="2400" b="1" dirty="0" smtClean="0">
                <a:solidFill>
                  <a:prstClr val="black"/>
                </a:solidFill>
                <a:ea typeface="华文楷体" panose="02010600040101010101" charset="-122"/>
              </a:rPr>
              <a:t>       </a:t>
            </a:r>
            <a:r>
              <a:rPr lang="zh-CN" altLang="zh-CN" sz="2400" b="1" dirty="0" smtClean="0">
                <a:solidFill>
                  <a:prstClr val="black"/>
                </a:solidFill>
                <a:ea typeface="华文楷体" panose="02010600040101010101" charset="-122"/>
              </a:rPr>
              <a:t>西方</a:t>
            </a:r>
            <a:r>
              <a:rPr lang="zh-CN" altLang="zh-CN" sz="2400" b="1" dirty="0">
                <a:solidFill>
                  <a:prstClr val="black"/>
                </a:solidFill>
                <a:ea typeface="华文楷体" panose="02010600040101010101" charset="-122"/>
              </a:rPr>
              <a:t>最早的国家形式是古希腊各城邦，国家观念也随之出现。随着基督教的出现，神学国家观逐渐形成，教会提出国家存在是因为人有原罪，国家是减轻原罪所必须的安排，国家是上帝的产物。启蒙运动时期的霍布斯、洛克、卢梭等人都用社会契约论来阐释自己的国家观念。霍布斯认为人生是自私自利且充满恶意的，理性为人们提出一些简单可行的和平契约，每个人都同意把权力和力量转让给主权者，从而形成国家。洛克强调人的自然权利不可让渡、不可剥夺，否则人民将有权革命，强调政府必须实行法治和分权。</a:t>
            </a:r>
          </a:p>
          <a:p>
            <a:r>
              <a:rPr lang="en-US" altLang="zh-CN" sz="2400" b="1" dirty="0" smtClean="0">
                <a:solidFill>
                  <a:prstClr val="black"/>
                </a:solidFill>
                <a:ea typeface="华文楷体" panose="02010600040101010101" charset="-122"/>
              </a:rPr>
              <a:t>                                      ——</a:t>
            </a:r>
            <a:r>
              <a:rPr lang="zh-CN" altLang="zh-CN" sz="2400" b="1" dirty="0">
                <a:solidFill>
                  <a:prstClr val="black"/>
                </a:solidFill>
                <a:ea typeface="华文楷体" panose="02010600040101010101" charset="-122"/>
              </a:rPr>
              <a:t>摘编自《西方文明史》</a:t>
            </a:r>
          </a:p>
          <a:p>
            <a:r>
              <a:rPr lang="zh-CN" altLang="en-US" sz="2400" b="1" dirty="0" smtClean="0">
                <a:solidFill>
                  <a:prstClr val="black"/>
                </a:solidFill>
                <a:ea typeface="华文楷体" panose="02010600040101010101" charset="-122"/>
              </a:rPr>
              <a:t>问题</a:t>
            </a:r>
            <a:r>
              <a:rPr lang="en-US" altLang="zh-CN" sz="2400" b="1" dirty="0" smtClean="0">
                <a:solidFill>
                  <a:prstClr val="black"/>
                </a:solidFill>
                <a:ea typeface="华文楷体" panose="02010600040101010101" charset="-122"/>
              </a:rPr>
              <a:t>5</a:t>
            </a:r>
            <a:r>
              <a:rPr lang="zh-CN" altLang="en-US" sz="2400" b="1" dirty="0" smtClean="0">
                <a:solidFill>
                  <a:prstClr val="black"/>
                </a:solidFill>
                <a:ea typeface="华文楷体" panose="02010600040101010101" charset="-122"/>
              </a:rPr>
              <a:t>：</a:t>
            </a:r>
            <a:r>
              <a:rPr lang="zh-CN" altLang="zh-CN" sz="2400" b="1" dirty="0" smtClean="0">
                <a:solidFill>
                  <a:prstClr val="black"/>
                </a:solidFill>
                <a:ea typeface="华文楷体" panose="02010600040101010101" charset="-122"/>
              </a:rPr>
              <a:t>根据</a:t>
            </a:r>
            <a:r>
              <a:rPr lang="zh-CN" altLang="zh-CN" sz="2400" b="1" dirty="0" smtClean="0">
                <a:solidFill>
                  <a:srgbClr val="2F2BEF"/>
                </a:solidFill>
                <a:ea typeface="华文楷体" panose="02010600040101010101" charset="-122"/>
              </a:rPr>
              <a:t>材料</a:t>
            </a:r>
            <a:r>
              <a:rPr lang="zh-CN" altLang="zh-CN" sz="2400" b="1" dirty="0" smtClean="0">
                <a:solidFill>
                  <a:prstClr val="black"/>
                </a:solidFill>
                <a:ea typeface="华文楷体" panose="02010600040101010101" charset="-122"/>
              </a:rPr>
              <a:t>并</a:t>
            </a:r>
            <a:r>
              <a:rPr lang="zh-CN" altLang="zh-CN" sz="2400" b="1" dirty="0">
                <a:solidFill>
                  <a:srgbClr val="2F2BEF"/>
                </a:solidFill>
                <a:ea typeface="华文楷体" panose="02010600040101010101" charset="-122"/>
              </a:rPr>
              <a:t>结合所学知识</a:t>
            </a:r>
            <a:r>
              <a:rPr lang="zh-CN" altLang="zh-CN" sz="2400" b="1" dirty="0">
                <a:solidFill>
                  <a:prstClr val="black"/>
                </a:solidFill>
                <a:ea typeface="华文楷体" panose="02010600040101010101" charset="-122"/>
              </a:rPr>
              <a:t>，说明</a:t>
            </a:r>
            <a:r>
              <a:rPr lang="zh-CN" altLang="zh-CN" sz="2400" b="1" dirty="0">
                <a:solidFill>
                  <a:srgbClr val="FF0000"/>
                </a:solidFill>
                <a:ea typeface="华文楷体" panose="02010600040101010101" charset="-122"/>
              </a:rPr>
              <a:t>欧洲启蒙思想家</a:t>
            </a:r>
            <a:r>
              <a:rPr lang="zh-CN" altLang="zh-CN" sz="2400" b="1" dirty="0">
                <a:solidFill>
                  <a:prstClr val="black"/>
                </a:solidFill>
                <a:ea typeface="华文楷体" panose="02010600040101010101" charset="-122"/>
              </a:rPr>
              <a:t>对</a:t>
            </a:r>
            <a:r>
              <a:rPr lang="zh-CN" altLang="zh-CN" sz="2400" b="1" dirty="0">
                <a:solidFill>
                  <a:srgbClr val="FF0000"/>
                </a:solidFill>
                <a:ea typeface="华文楷体" panose="02010600040101010101" charset="-122"/>
              </a:rPr>
              <a:t>近代国家观念</a:t>
            </a:r>
            <a:r>
              <a:rPr lang="zh-CN" altLang="zh-CN" sz="2400" b="1" dirty="0">
                <a:solidFill>
                  <a:prstClr val="black"/>
                </a:solidFill>
                <a:ea typeface="华文楷体" panose="02010600040101010101" charset="-122"/>
              </a:rPr>
              <a:t>形成的</a:t>
            </a:r>
            <a:r>
              <a:rPr lang="zh-CN" altLang="zh-CN" sz="2400" b="1" dirty="0">
                <a:solidFill>
                  <a:srgbClr val="FF0000"/>
                </a:solidFill>
                <a:ea typeface="华文楷体" panose="02010600040101010101" charset="-122"/>
              </a:rPr>
              <a:t>促进</a:t>
            </a:r>
            <a:r>
              <a:rPr lang="zh-CN" altLang="zh-CN" sz="2400" b="1" dirty="0">
                <a:solidFill>
                  <a:prstClr val="black"/>
                </a:solidFill>
                <a:ea typeface="华文楷体" panose="02010600040101010101" charset="-122"/>
              </a:rPr>
              <a:t>作用。（</a:t>
            </a:r>
            <a:r>
              <a:rPr lang="en-US" altLang="zh-CN" sz="2400" b="1" dirty="0">
                <a:solidFill>
                  <a:prstClr val="black"/>
                </a:solidFill>
                <a:ea typeface="华文楷体" panose="02010600040101010101" charset="-122"/>
              </a:rPr>
              <a:t>10</a:t>
            </a:r>
            <a:r>
              <a:rPr lang="zh-CN" altLang="zh-CN" sz="2400" b="1" dirty="0">
                <a:solidFill>
                  <a:prstClr val="black"/>
                </a:solidFill>
                <a:ea typeface="华文楷体" panose="02010600040101010101" charset="-122"/>
              </a:rPr>
              <a:t>分</a:t>
            </a:r>
            <a:r>
              <a:rPr lang="zh-CN" altLang="zh-CN" sz="2400" b="1" dirty="0" smtClean="0">
                <a:solidFill>
                  <a:prstClr val="black"/>
                </a:solidFill>
                <a:ea typeface="华文楷体" panose="02010600040101010101" charset="-122"/>
              </a:rPr>
              <a:t>）</a:t>
            </a:r>
            <a:endParaRPr lang="zh-CN" altLang="zh-CN" sz="2400" b="1" dirty="0">
              <a:solidFill>
                <a:prstClr val="black"/>
              </a:solidFill>
              <a:ea typeface="华文楷体" panose="02010600040101010101" charset="-122"/>
            </a:endParaRPr>
          </a:p>
        </p:txBody>
      </p:sp>
      <p:sp>
        <p:nvSpPr>
          <p:cNvPr id="11" name="Rectangle 6"/>
          <p:cNvSpPr>
            <a:spLocks noChangeArrowheads="1"/>
          </p:cNvSpPr>
          <p:nvPr/>
        </p:nvSpPr>
        <p:spPr bwMode="auto">
          <a:xfrm>
            <a:off x="107504" y="4919008"/>
            <a:ext cx="9036496" cy="1938992"/>
          </a:xfrm>
          <a:prstGeom prst="rect">
            <a:avLst/>
          </a:prstGeom>
          <a:solidFill>
            <a:schemeClr val="accent1">
              <a:lumMod val="20000"/>
              <a:lumOff val="80000"/>
            </a:schemeClr>
          </a:solidFill>
          <a:ln>
            <a:noFill/>
          </a:ln>
          <a:extLst/>
        </p:spPr>
        <p:txBody>
          <a:bodyPr wrap="square" anchor="ctr">
            <a:spAutoFit/>
          </a:bodyPr>
          <a:lstStyle/>
          <a:p>
            <a:pPr fontAlgn="b" latinLnBrk="1"/>
            <a:r>
              <a:rPr lang="zh-CN" altLang="zh-CN" sz="2400" b="1" dirty="0" smtClean="0">
                <a:solidFill>
                  <a:srgbClr val="2F2BEF"/>
                </a:solidFill>
                <a:latin typeface="Arial" panose="020B0604020202020204" pitchFamily="34" charset="0"/>
                <a:ea typeface="华文楷体" panose="02010600040101010101" charset="-122"/>
              </a:rPr>
              <a:t>否定</a:t>
            </a:r>
            <a:r>
              <a:rPr lang="zh-CN" altLang="zh-CN" sz="2400" b="1" dirty="0">
                <a:solidFill>
                  <a:srgbClr val="2F2BEF"/>
                </a:solidFill>
                <a:latin typeface="Arial" panose="020B0604020202020204" pitchFamily="34" charset="0"/>
                <a:ea typeface="华文楷体" panose="02010600040101010101" charset="-122"/>
              </a:rPr>
              <a:t>神学国家</a:t>
            </a:r>
            <a:r>
              <a:rPr lang="zh-CN" altLang="zh-CN" sz="2400" b="1" dirty="0" smtClean="0">
                <a:solidFill>
                  <a:prstClr val="black"/>
                </a:solidFill>
                <a:latin typeface="Arial" panose="020B0604020202020204" pitchFamily="34" charset="0"/>
                <a:ea typeface="华文楷体" panose="02010600040101010101" charset="-122"/>
              </a:rPr>
              <a:t>观念；</a:t>
            </a:r>
            <a:r>
              <a:rPr lang="zh-CN" altLang="zh-CN" sz="2400" b="1" dirty="0">
                <a:solidFill>
                  <a:prstClr val="black"/>
                </a:solidFill>
                <a:latin typeface="Arial" panose="020B0604020202020204" pitchFamily="34" charset="0"/>
                <a:ea typeface="华文楷体" panose="02010600040101010101" charset="-122"/>
              </a:rPr>
              <a:t>阐释了新的国家观念，如国家来源：</a:t>
            </a:r>
            <a:r>
              <a:rPr lang="zh-CN" altLang="zh-CN" sz="2400" b="1" dirty="0">
                <a:solidFill>
                  <a:srgbClr val="FF0000"/>
                </a:solidFill>
                <a:latin typeface="Arial" panose="020B0604020202020204" pitchFamily="34" charset="0"/>
                <a:ea typeface="华文楷体" panose="02010600040101010101" charset="-122"/>
              </a:rPr>
              <a:t>社会契约</a:t>
            </a:r>
            <a:r>
              <a:rPr lang="zh-CN" altLang="zh-CN" sz="2400" b="1" dirty="0" smtClean="0">
                <a:solidFill>
                  <a:prstClr val="black"/>
                </a:solidFill>
                <a:latin typeface="Arial" panose="020B0604020202020204" pitchFamily="34" charset="0"/>
                <a:ea typeface="华文楷体" panose="02010600040101010101" charset="-122"/>
              </a:rPr>
              <a:t>；</a:t>
            </a:r>
            <a:endParaRPr lang="en-US" altLang="zh-CN" sz="2400" b="1" dirty="0" smtClean="0">
              <a:solidFill>
                <a:prstClr val="black"/>
              </a:solidFill>
              <a:latin typeface="Arial" panose="020B0604020202020204" pitchFamily="34" charset="0"/>
              <a:ea typeface="华文楷体" panose="02010600040101010101" charset="-122"/>
            </a:endParaRPr>
          </a:p>
          <a:p>
            <a:pPr fontAlgn="b" latinLnBrk="1"/>
            <a:r>
              <a:rPr lang="zh-CN" altLang="zh-CN" sz="2400" b="1" dirty="0" smtClean="0">
                <a:solidFill>
                  <a:prstClr val="black"/>
                </a:solidFill>
                <a:latin typeface="Arial" panose="020B0604020202020204" pitchFamily="34" charset="0"/>
                <a:ea typeface="华文楷体" panose="02010600040101010101" charset="-122"/>
              </a:rPr>
              <a:t>国家</a:t>
            </a:r>
            <a:r>
              <a:rPr lang="zh-CN" altLang="zh-CN" sz="2400" b="1" dirty="0">
                <a:solidFill>
                  <a:prstClr val="black"/>
                </a:solidFill>
                <a:latin typeface="Arial" panose="020B0604020202020204" pitchFamily="34" charset="0"/>
                <a:ea typeface="华文楷体" panose="02010600040101010101" charset="-122"/>
              </a:rPr>
              <a:t>归属：</a:t>
            </a:r>
            <a:r>
              <a:rPr lang="zh-CN" altLang="zh-CN" sz="2400" b="1" dirty="0">
                <a:solidFill>
                  <a:srgbClr val="FF0000"/>
                </a:solidFill>
                <a:latin typeface="Arial" panose="020B0604020202020204" pitchFamily="34" charset="0"/>
                <a:ea typeface="华文楷体" panose="02010600040101010101" charset="-122"/>
              </a:rPr>
              <a:t>人民</a:t>
            </a:r>
            <a:r>
              <a:rPr lang="zh-CN" altLang="zh-CN" sz="2400" b="1" dirty="0" smtClean="0">
                <a:solidFill>
                  <a:srgbClr val="FF0000"/>
                </a:solidFill>
                <a:latin typeface="Arial" panose="020B0604020202020204" pitchFamily="34" charset="0"/>
                <a:ea typeface="华文楷体" panose="02010600040101010101" charset="-122"/>
              </a:rPr>
              <a:t>主权</a:t>
            </a:r>
            <a:r>
              <a:rPr lang="zh-CN" altLang="zh-CN" sz="2400" b="1" dirty="0" smtClean="0">
                <a:solidFill>
                  <a:prstClr val="black"/>
                </a:solidFill>
                <a:latin typeface="Arial" panose="020B0604020202020204" pitchFamily="34" charset="0"/>
                <a:ea typeface="华文楷体" panose="02010600040101010101" charset="-122"/>
              </a:rPr>
              <a:t>；</a:t>
            </a:r>
            <a:endParaRPr lang="en-US" altLang="zh-CN" sz="2400" b="1" dirty="0" smtClean="0">
              <a:solidFill>
                <a:prstClr val="black"/>
              </a:solidFill>
              <a:latin typeface="Arial" panose="020B0604020202020204" pitchFamily="34" charset="0"/>
              <a:ea typeface="华文楷体" panose="02010600040101010101" charset="-122"/>
            </a:endParaRPr>
          </a:p>
          <a:p>
            <a:pPr fontAlgn="b" latinLnBrk="1"/>
            <a:r>
              <a:rPr lang="zh-CN" altLang="zh-CN" sz="2400" b="1" dirty="0" smtClean="0">
                <a:solidFill>
                  <a:prstClr val="black"/>
                </a:solidFill>
                <a:latin typeface="Arial" panose="020B0604020202020204" pitchFamily="34" charset="0"/>
                <a:ea typeface="华文楷体" panose="02010600040101010101" charset="-122"/>
              </a:rPr>
              <a:t>国家</a:t>
            </a:r>
            <a:r>
              <a:rPr lang="zh-CN" altLang="zh-CN" sz="2400" b="1" dirty="0">
                <a:solidFill>
                  <a:prstClr val="black"/>
                </a:solidFill>
                <a:latin typeface="Arial" panose="020B0604020202020204" pitchFamily="34" charset="0"/>
                <a:ea typeface="华文楷体" panose="02010600040101010101" charset="-122"/>
              </a:rPr>
              <a:t>运行机制：</a:t>
            </a:r>
            <a:r>
              <a:rPr lang="zh-CN" altLang="zh-CN" sz="2400" b="1" dirty="0" smtClean="0">
                <a:solidFill>
                  <a:srgbClr val="FF0000"/>
                </a:solidFill>
                <a:latin typeface="Arial" panose="020B0604020202020204" pitchFamily="34" charset="0"/>
                <a:ea typeface="华文楷体" panose="02010600040101010101" charset="-122"/>
              </a:rPr>
              <a:t>三权分立</a:t>
            </a:r>
            <a:r>
              <a:rPr lang="zh-CN" altLang="zh-CN" sz="2400" b="1" dirty="0" smtClean="0">
                <a:solidFill>
                  <a:prstClr val="black"/>
                </a:solidFill>
                <a:latin typeface="Arial" panose="020B0604020202020204" pitchFamily="34" charset="0"/>
                <a:ea typeface="华文楷体" panose="02010600040101010101" charset="-122"/>
              </a:rPr>
              <a:t>；</a:t>
            </a:r>
            <a:endParaRPr lang="en-US" altLang="zh-CN" sz="2400" b="1" dirty="0" smtClean="0">
              <a:solidFill>
                <a:prstClr val="black"/>
              </a:solidFill>
              <a:latin typeface="Arial" panose="020B0604020202020204" pitchFamily="34" charset="0"/>
              <a:ea typeface="华文楷体" panose="02010600040101010101" charset="-122"/>
            </a:endParaRPr>
          </a:p>
          <a:p>
            <a:pPr fontAlgn="b" latinLnBrk="1"/>
            <a:r>
              <a:rPr lang="zh-CN" altLang="zh-CN" sz="2400" b="1" dirty="0" smtClean="0">
                <a:solidFill>
                  <a:prstClr val="black"/>
                </a:solidFill>
                <a:latin typeface="Arial" panose="020B0604020202020204" pitchFamily="34" charset="0"/>
                <a:ea typeface="华文楷体" panose="02010600040101010101" charset="-122"/>
              </a:rPr>
              <a:t>国家</a:t>
            </a:r>
            <a:r>
              <a:rPr lang="zh-CN" altLang="zh-CN" sz="2400" b="1" dirty="0">
                <a:solidFill>
                  <a:prstClr val="black"/>
                </a:solidFill>
                <a:latin typeface="Arial" panose="020B0604020202020204" pitchFamily="34" charset="0"/>
                <a:ea typeface="华文楷体" panose="02010600040101010101" charset="-122"/>
              </a:rPr>
              <a:t>职能：</a:t>
            </a:r>
            <a:r>
              <a:rPr lang="zh-CN" altLang="zh-CN" sz="2400" b="1" dirty="0">
                <a:solidFill>
                  <a:srgbClr val="FF0000"/>
                </a:solidFill>
                <a:latin typeface="Arial" panose="020B0604020202020204" pitchFamily="34" charset="0"/>
                <a:ea typeface="华文楷体" panose="02010600040101010101" charset="-122"/>
              </a:rPr>
              <a:t>保护人权</a:t>
            </a:r>
            <a:r>
              <a:rPr lang="zh-CN" altLang="zh-CN" sz="2400" b="1" dirty="0">
                <a:solidFill>
                  <a:prstClr val="black"/>
                </a:solidFill>
                <a:latin typeface="Arial" panose="020B0604020202020204" pitchFamily="34" charset="0"/>
                <a:ea typeface="华文楷体" panose="02010600040101010101" charset="-122"/>
              </a:rPr>
              <a:t>；构建了</a:t>
            </a:r>
            <a:r>
              <a:rPr lang="zh-CN" altLang="zh-CN" sz="2400" b="1" dirty="0">
                <a:solidFill>
                  <a:srgbClr val="FF0000"/>
                </a:solidFill>
                <a:latin typeface="Arial" panose="020B0604020202020204" pitchFamily="34" charset="0"/>
                <a:ea typeface="华文楷体" panose="02010600040101010101" charset="-122"/>
              </a:rPr>
              <a:t>君主立宪和民主共和</a:t>
            </a:r>
            <a:r>
              <a:rPr lang="zh-CN" altLang="zh-CN" sz="2400" b="1" dirty="0">
                <a:solidFill>
                  <a:prstClr val="black"/>
                </a:solidFill>
                <a:latin typeface="Arial" panose="020B0604020202020204" pitchFamily="34" charset="0"/>
                <a:ea typeface="华文楷体" panose="02010600040101010101" charset="-122"/>
              </a:rPr>
              <a:t>的两类国家政体</a:t>
            </a:r>
            <a:r>
              <a:rPr lang="zh-CN" altLang="zh-CN" sz="2400" b="1" dirty="0" smtClean="0">
                <a:solidFill>
                  <a:prstClr val="black"/>
                </a:solidFill>
                <a:latin typeface="Arial" panose="020B0604020202020204" pitchFamily="34" charset="0"/>
                <a:ea typeface="华文楷体" panose="02010600040101010101" charset="-122"/>
              </a:rPr>
              <a:t>类型。</a:t>
            </a:r>
            <a:endParaRPr lang="zh-CN" altLang="zh-CN" sz="2400" dirty="0">
              <a:solidFill>
                <a:prstClr val="black"/>
              </a:solidFill>
              <a:latin typeface="Arial" panose="020B0604020202020204" pitchFamily="34" charset="0"/>
              <a:ea typeface="华文楷体" panose="02010600040101010101" charset="-122"/>
            </a:endParaRPr>
          </a:p>
        </p:txBody>
      </p:sp>
    </p:spTree>
    <p:extLst>
      <p:ext uri="{BB962C8B-B14F-4D97-AF65-F5344CB8AC3E}">
        <p14:creationId xmlns:p14="http://schemas.microsoft.com/office/powerpoint/2010/main" val="235506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07504" y="116632"/>
            <a:ext cx="9144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en-US" altLang="zh-CN" sz="2400" b="1" dirty="0" smtClean="0">
                <a:solidFill>
                  <a:srgbClr val="0000FF"/>
                </a:solidFill>
                <a:latin typeface="楷体" pitchFamily="49" charset="-122"/>
                <a:ea typeface="楷体" pitchFamily="49" charset="-122"/>
              </a:rPr>
              <a:t>    </a:t>
            </a:r>
            <a:r>
              <a:rPr lang="zh-CN" altLang="en-US" sz="2400" b="1" dirty="0" smtClean="0">
                <a:latin typeface="楷体" pitchFamily="49" charset="-122"/>
                <a:ea typeface="楷体" pitchFamily="49" charset="-122"/>
              </a:rPr>
              <a:t>契约一般也可称为合同或协议。</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法国民法典</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第</a:t>
            </a:r>
            <a:r>
              <a:rPr lang="en-US" altLang="zh-CN" sz="2400" b="1" dirty="0" smtClean="0">
                <a:latin typeface="楷体" pitchFamily="49" charset="-122"/>
                <a:ea typeface="楷体" pitchFamily="49" charset="-122"/>
              </a:rPr>
              <a:t>1101</a:t>
            </a:r>
            <a:r>
              <a:rPr lang="zh-CN" altLang="en-US" sz="2400" b="1" dirty="0" smtClean="0">
                <a:latin typeface="楷体" pitchFamily="49" charset="-122"/>
                <a:ea typeface="楷体" pitchFamily="49" charset="-122"/>
              </a:rPr>
              <a:t>条给“契约”定义为：“合同为一种合意，依此合意，一人或数人对于其他一人或数人负担给付、作为或不作为的债务。”英美法系也有类似的含义。</a:t>
            </a:r>
          </a:p>
          <a:p>
            <a:pPr>
              <a:lnSpc>
                <a:spcPct val="115000"/>
              </a:lnSpc>
            </a:pPr>
            <a:r>
              <a:rPr lang="zh-CN" altLang="en-US" sz="2400" b="1" dirty="0" smtClean="0">
                <a:latin typeface="楷体" pitchFamily="49" charset="-122"/>
                <a:ea typeface="楷体" pitchFamily="49" charset="-122"/>
              </a:rPr>
              <a:t>    近代启蒙思想家们正是把契约精神从经济领域运用到政治领域，形成了他们关于建立国家政府的</a:t>
            </a:r>
            <a:r>
              <a:rPr lang="zh-CN" altLang="en-US" sz="2400" b="1" dirty="0" smtClean="0">
                <a:solidFill>
                  <a:srgbClr val="FF0000"/>
                </a:solidFill>
                <a:latin typeface="楷体" pitchFamily="49" charset="-122"/>
                <a:ea typeface="楷体" pitchFamily="49" charset="-122"/>
              </a:rPr>
              <a:t>理论基础</a:t>
            </a:r>
            <a:r>
              <a:rPr lang="zh-CN" altLang="en-US" sz="2400" b="1" dirty="0" smtClean="0">
                <a:solidFill>
                  <a:srgbClr val="0000FF"/>
                </a:solidFill>
                <a:latin typeface="楷体" pitchFamily="49" charset="-122"/>
                <a:ea typeface="楷体" pitchFamily="49" charset="-122"/>
              </a:rPr>
              <a:t>；</a:t>
            </a:r>
            <a:r>
              <a:rPr lang="zh-CN" altLang="en-US" sz="2400" b="1" dirty="0" smtClean="0">
                <a:latin typeface="楷体" pitchFamily="49" charset="-122"/>
                <a:ea typeface="楷体" pitchFamily="49" charset="-122"/>
              </a:rPr>
              <a:t>这一契约思想更成为欧美</a:t>
            </a:r>
            <a:r>
              <a:rPr lang="zh-CN" altLang="en-US" sz="2400" b="1" dirty="0" smtClean="0">
                <a:solidFill>
                  <a:srgbClr val="FF0000"/>
                </a:solidFill>
                <a:latin typeface="楷体" pitchFamily="49" charset="-122"/>
                <a:ea typeface="楷体" pitchFamily="49" charset="-122"/>
              </a:rPr>
              <a:t>资产阶级革命的有力武器</a:t>
            </a:r>
            <a:r>
              <a:rPr lang="zh-CN" altLang="en-US" sz="2400" b="1" dirty="0" smtClean="0">
                <a:solidFill>
                  <a:srgbClr val="0000FF"/>
                </a:solidFill>
                <a:latin typeface="楷体" pitchFamily="49" charset="-122"/>
                <a:ea typeface="楷体" pitchFamily="49" charset="-122"/>
              </a:rPr>
              <a:t>，</a:t>
            </a:r>
            <a:r>
              <a:rPr lang="zh-CN" altLang="en-US" sz="2400" b="1" dirty="0" smtClean="0">
                <a:latin typeface="楷体" pitchFamily="49" charset="-122"/>
                <a:ea typeface="楷体" pitchFamily="49" charset="-122"/>
              </a:rPr>
              <a:t>取得了</a:t>
            </a:r>
            <a:r>
              <a:rPr lang="zh-CN" altLang="en-US" sz="2400" b="1" dirty="0" smtClean="0">
                <a:solidFill>
                  <a:srgbClr val="FF0000"/>
                </a:solidFill>
                <a:latin typeface="楷体" pitchFamily="49" charset="-122"/>
                <a:ea typeface="楷体" pitchFamily="49" charset="-122"/>
              </a:rPr>
              <a:t>反封建专制的胜利</a:t>
            </a:r>
            <a:r>
              <a:rPr lang="zh-CN" altLang="en-US" sz="2400" b="1" dirty="0" smtClean="0">
                <a:latin typeface="楷体" pitchFamily="49" charset="-122"/>
                <a:ea typeface="楷体" pitchFamily="49" charset="-122"/>
              </a:rPr>
              <a:t>，从欧美传播到世界每一个角落，成为鼓舞世界人民反专制和压迫的精神武器。</a:t>
            </a:r>
          </a:p>
          <a:p>
            <a:pPr>
              <a:lnSpc>
                <a:spcPct val="115000"/>
              </a:lnSpc>
            </a:pPr>
            <a:r>
              <a:rPr lang="zh-CN" altLang="en-US" sz="2400" b="1" dirty="0" smtClean="0">
                <a:latin typeface="楷体" pitchFamily="49" charset="-122"/>
                <a:ea typeface="楷体" pitchFamily="49" charset="-122"/>
              </a:rPr>
              <a:t>    </a:t>
            </a:r>
            <a:r>
              <a:rPr lang="zh-CN" altLang="en-US" sz="2400" b="1" dirty="0" smtClean="0">
                <a:latin typeface="楷体" pitchFamily="49" charset="-122"/>
                <a:ea typeface="楷体" pitchFamily="49" charset="-122"/>
              </a:rPr>
              <a:t>问题</a:t>
            </a:r>
            <a:r>
              <a:rPr lang="en-US" altLang="zh-CN" sz="2400" b="1" dirty="0" smtClean="0">
                <a:latin typeface="楷体" pitchFamily="49" charset="-122"/>
                <a:ea typeface="楷体" pitchFamily="49" charset="-122"/>
              </a:rPr>
              <a:t>6</a:t>
            </a:r>
            <a:r>
              <a:rPr lang="zh-CN" altLang="en-US" sz="2400" b="1" dirty="0" smtClean="0">
                <a:latin typeface="楷体" pitchFamily="49" charset="-122"/>
                <a:ea typeface="楷体" pitchFamily="49" charset="-122"/>
              </a:rPr>
              <a:t>：</a:t>
            </a:r>
            <a:r>
              <a:rPr lang="zh-CN" altLang="en-US" sz="2400" b="1" dirty="0" smtClean="0">
                <a:latin typeface="宋体" charset="-122"/>
              </a:rPr>
              <a:t>概括</a:t>
            </a:r>
            <a:r>
              <a:rPr lang="zh-CN" altLang="en-US" sz="2400" b="1" dirty="0" smtClean="0">
                <a:latin typeface="宋体" charset="-122"/>
              </a:rPr>
              <a:t>近代西方国家契约精神的政治内涵，并结合所学知识说明其在近代西方国家早期政治民主化进程中的作用。</a:t>
            </a:r>
          </a:p>
        </p:txBody>
      </p:sp>
      <p:sp>
        <p:nvSpPr>
          <p:cNvPr id="3" name="Rectangle 4"/>
          <p:cNvSpPr>
            <a:spLocks noChangeArrowheads="1"/>
          </p:cNvSpPr>
          <p:nvPr/>
        </p:nvSpPr>
        <p:spPr bwMode="auto">
          <a:xfrm>
            <a:off x="21704" y="4581127"/>
            <a:ext cx="9144000" cy="197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25000"/>
              </a:lnSpc>
            </a:pPr>
            <a:r>
              <a:rPr lang="zh-CN" altLang="en-US" sz="2000" b="1" dirty="0" smtClean="0">
                <a:solidFill>
                  <a:srgbClr val="0033CC"/>
                </a:solidFill>
              </a:rPr>
              <a:t>内涵：</a:t>
            </a:r>
            <a:r>
              <a:rPr lang="zh-CN" altLang="en-US" sz="2000" b="1" dirty="0" smtClean="0">
                <a:solidFill>
                  <a:srgbClr val="FF0000"/>
                </a:solidFill>
              </a:rPr>
              <a:t>自由</a:t>
            </a:r>
            <a:r>
              <a:rPr lang="zh-CN" altLang="en-US" sz="2000" b="1" dirty="0" smtClean="0">
                <a:solidFill>
                  <a:srgbClr val="0033CC"/>
                </a:solidFill>
              </a:rPr>
              <a:t>精神；</a:t>
            </a:r>
            <a:r>
              <a:rPr lang="zh-CN" altLang="en-US" sz="2000" b="1" dirty="0" smtClean="0">
                <a:solidFill>
                  <a:srgbClr val="FF0000"/>
                </a:solidFill>
              </a:rPr>
              <a:t>平等</a:t>
            </a:r>
            <a:r>
              <a:rPr lang="zh-CN" altLang="en-US" sz="2000" b="1" dirty="0" smtClean="0">
                <a:solidFill>
                  <a:srgbClr val="0033CC"/>
                </a:solidFill>
              </a:rPr>
              <a:t>精神；</a:t>
            </a:r>
            <a:r>
              <a:rPr lang="zh-CN" altLang="en-US" sz="2000" b="1" dirty="0" smtClean="0">
                <a:solidFill>
                  <a:srgbClr val="FF0000"/>
                </a:solidFill>
              </a:rPr>
              <a:t>权利至上</a:t>
            </a:r>
            <a:r>
              <a:rPr lang="zh-CN" altLang="en-US" sz="2000" b="1" dirty="0" smtClean="0">
                <a:solidFill>
                  <a:srgbClr val="0033CC"/>
                </a:solidFill>
              </a:rPr>
              <a:t>精神；</a:t>
            </a:r>
            <a:r>
              <a:rPr lang="zh-CN" altLang="en-US" sz="2000" b="1" dirty="0" smtClean="0">
                <a:solidFill>
                  <a:srgbClr val="FF0000"/>
                </a:solidFill>
              </a:rPr>
              <a:t>法治</a:t>
            </a:r>
            <a:r>
              <a:rPr lang="zh-CN" altLang="en-US" sz="2000" b="1" dirty="0" smtClean="0">
                <a:solidFill>
                  <a:srgbClr val="0033CC"/>
                </a:solidFill>
              </a:rPr>
              <a:t>精神；</a:t>
            </a:r>
            <a:r>
              <a:rPr lang="zh-CN" altLang="en-US" sz="2000" b="1" dirty="0" smtClean="0">
                <a:solidFill>
                  <a:srgbClr val="FF0000"/>
                </a:solidFill>
              </a:rPr>
              <a:t>人民主权</a:t>
            </a:r>
            <a:r>
              <a:rPr lang="zh-CN" altLang="en-US" sz="2000" b="1" dirty="0" smtClean="0">
                <a:solidFill>
                  <a:srgbClr val="0033CC"/>
                </a:solidFill>
              </a:rPr>
              <a:t>思想等</a:t>
            </a:r>
          </a:p>
          <a:p>
            <a:pPr>
              <a:lnSpc>
                <a:spcPct val="125000"/>
              </a:lnSpc>
            </a:pPr>
            <a:r>
              <a:rPr lang="zh-CN" altLang="en-US" sz="2000" b="1" dirty="0" smtClean="0">
                <a:solidFill>
                  <a:srgbClr val="0033CC"/>
                </a:solidFill>
              </a:rPr>
              <a:t>作用：卢梭等启蒙思想家把契约精神运用于政治领域，提出了</a:t>
            </a:r>
            <a:r>
              <a:rPr lang="zh-CN" altLang="en-US" sz="2000" b="1" dirty="0" smtClean="0">
                <a:solidFill>
                  <a:srgbClr val="FF0000"/>
                </a:solidFill>
              </a:rPr>
              <a:t>社会契约理论</a:t>
            </a:r>
            <a:r>
              <a:rPr lang="zh-CN" altLang="en-US" sz="2000" b="1" dirty="0" smtClean="0">
                <a:solidFill>
                  <a:srgbClr val="0033CC"/>
                </a:solidFill>
              </a:rPr>
              <a:t>；推动了美国独立战争和法国大革命等</a:t>
            </a:r>
            <a:r>
              <a:rPr lang="zh-CN" altLang="en-US" sz="2000" b="1" dirty="0" smtClean="0">
                <a:solidFill>
                  <a:srgbClr val="FF0000"/>
                </a:solidFill>
              </a:rPr>
              <a:t>资产阶级革命的爆发</a:t>
            </a:r>
            <a:r>
              <a:rPr lang="zh-CN" altLang="en-US" sz="2000" b="1" dirty="0" smtClean="0">
                <a:solidFill>
                  <a:srgbClr val="0033CC"/>
                </a:solidFill>
              </a:rPr>
              <a:t>，以及</a:t>
            </a:r>
            <a:r>
              <a:rPr lang="en-US" altLang="zh-CN" sz="2000" b="1" dirty="0" smtClean="0">
                <a:solidFill>
                  <a:srgbClr val="0033CC"/>
                </a:solidFill>
              </a:rPr>
              <a:t>《</a:t>
            </a:r>
            <a:r>
              <a:rPr lang="zh-CN" altLang="en-US" sz="2000" b="1" dirty="0" smtClean="0">
                <a:solidFill>
                  <a:srgbClr val="0033CC"/>
                </a:solidFill>
              </a:rPr>
              <a:t>独立宣言</a:t>
            </a:r>
            <a:r>
              <a:rPr lang="en-US" altLang="zh-CN" sz="2000" b="1" dirty="0" smtClean="0">
                <a:solidFill>
                  <a:srgbClr val="0033CC"/>
                </a:solidFill>
              </a:rPr>
              <a:t>》</a:t>
            </a:r>
            <a:r>
              <a:rPr lang="zh-CN" altLang="en-US" sz="2000" b="1" dirty="0" smtClean="0">
                <a:solidFill>
                  <a:srgbClr val="0033CC"/>
                </a:solidFill>
              </a:rPr>
              <a:t>、</a:t>
            </a:r>
            <a:r>
              <a:rPr lang="en-US" altLang="zh-CN" sz="2000" b="1" dirty="0" smtClean="0">
                <a:solidFill>
                  <a:srgbClr val="0033CC"/>
                </a:solidFill>
              </a:rPr>
              <a:t>《</a:t>
            </a:r>
            <a:r>
              <a:rPr lang="zh-CN" altLang="en-US" sz="2000" b="1" dirty="0" smtClean="0">
                <a:solidFill>
                  <a:srgbClr val="0033CC"/>
                </a:solidFill>
              </a:rPr>
              <a:t>人权宣言</a:t>
            </a:r>
            <a:r>
              <a:rPr lang="en-US" altLang="zh-CN" sz="2000" b="1" dirty="0" smtClean="0">
                <a:solidFill>
                  <a:srgbClr val="0033CC"/>
                </a:solidFill>
              </a:rPr>
              <a:t>》</a:t>
            </a:r>
            <a:r>
              <a:rPr lang="zh-CN" altLang="en-US" sz="2000" b="1" dirty="0" smtClean="0">
                <a:solidFill>
                  <a:srgbClr val="0033CC"/>
                </a:solidFill>
              </a:rPr>
              <a:t>等</a:t>
            </a:r>
            <a:r>
              <a:rPr lang="zh-CN" altLang="en-US" sz="2000" b="1" dirty="0" smtClean="0">
                <a:solidFill>
                  <a:srgbClr val="0000FF"/>
                </a:solidFill>
              </a:rPr>
              <a:t>法律性文件的发布</a:t>
            </a:r>
            <a:r>
              <a:rPr lang="zh-CN" altLang="en-US" sz="2000" b="1" dirty="0" smtClean="0">
                <a:solidFill>
                  <a:srgbClr val="0033CC"/>
                </a:solidFill>
              </a:rPr>
              <a:t>；指导人们在推翻暴政后通过</a:t>
            </a:r>
            <a:r>
              <a:rPr lang="en-US" altLang="zh-CN" sz="2000" b="1" dirty="0" smtClean="0">
                <a:solidFill>
                  <a:srgbClr val="0033CC"/>
                </a:solidFill>
              </a:rPr>
              <a:t>1787</a:t>
            </a:r>
            <a:r>
              <a:rPr lang="zh-CN" altLang="en-US" sz="2000" b="1" dirty="0" smtClean="0">
                <a:solidFill>
                  <a:srgbClr val="0033CC"/>
                </a:solidFill>
              </a:rPr>
              <a:t>年宪法、</a:t>
            </a:r>
            <a:r>
              <a:rPr lang="en-US" altLang="zh-CN" sz="2000" b="1" dirty="0" smtClean="0">
                <a:solidFill>
                  <a:srgbClr val="0033CC"/>
                </a:solidFill>
              </a:rPr>
              <a:t>《</a:t>
            </a:r>
            <a:r>
              <a:rPr lang="zh-CN" altLang="en-US" sz="2000" b="1" dirty="0" smtClean="0">
                <a:solidFill>
                  <a:srgbClr val="0033CC"/>
                </a:solidFill>
              </a:rPr>
              <a:t>拿破仑法典</a:t>
            </a:r>
            <a:r>
              <a:rPr lang="en-US" altLang="zh-CN" sz="2000" b="1" dirty="0" smtClean="0">
                <a:solidFill>
                  <a:srgbClr val="0033CC"/>
                </a:solidFill>
              </a:rPr>
              <a:t>》</a:t>
            </a:r>
            <a:r>
              <a:rPr lang="zh-CN" altLang="en-US" sz="2000" b="1" dirty="0" smtClean="0">
                <a:solidFill>
                  <a:srgbClr val="0033CC"/>
                </a:solidFill>
              </a:rPr>
              <a:t>等法律手段建立起</a:t>
            </a:r>
            <a:r>
              <a:rPr lang="zh-CN" altLang="en-US" sz="2000" b="1" dirty="0" smtClean="0">
                <a:solidFill>
                  <a:srgbClr val="FF0000"/>
                </a:solidFill>
              </a:rPr>
              <a:t>资产阶级民主政治</a:t>
            </a:r>
            <a:r>
              <a:rPr lang="zh-CN" altLang="en-US" sz="2000" b="1" dirty="0" smtClean="0">
                <a:solidFill>
                  <a:srgbClr val="0033CC"/>
                </a:solidFill>
              </a:rPr>
              <a:t>。</a:t>
            </a:r>
          </a:p>
        </p:txBody>
      </p:sp>
    </p:spTree>
    <p:extLst>
      <p:ext uri="{BB962C8B-B14F-4D97-AF65-F5344CB8AC3E}">
        <p14:creationId xmlns:p14="http://schemas.microsoft.com/office/powerpoint/2010/main" val="24565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333375"/>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defRPr/>
            </a:pPr>
            <a:r>
              <a:rPr lang="en-US" altLang="zh-CN" b="1" smtClean="0">
                <a:solidFill>
                  <a:srgbClr val="FFFFFF"/>
                </a:solidFill>
                <a:latin typeface="方正姚体" pitchFamily="2" charset="-122"/>
                <a:ea typeface="方正姚体" pitchFamily="2" charset="-122"/>
                <a:cs typeface="Courier New" pitchFamily="49" charset="0"/>
              </a:rPr>
              <a:t>BC5</a:t>
            </a:r>
            <a:r>
              <a:rPr lang="zh-CN" altLang="en-US" b="1" smtClean="0">
                <a:solidFill>
                  <a:srgbClr val="FFFFFF"/>
                </a:solidFill>
                <a:latin typeface="方正姚体" pitchFamily="2" charset="-122"/>
                <a:ea typeface="方正姚体" pitchFamily="2" charset="-122"/>
                <a:cs typeface="Courier New" pitchFamily="49" charset="0"/>
              </a:rPr>
              <a:t>世纪 </a:t>
            </a:r>
            <a:endParaRPr lang="zh-CN" altLang="en-US" smtClean="0">
              <a:solidFill>
                <a:srgbClr val="FFFFFF"/>
              </a:solidFill>
              <a:latin typeface="Verdana" pitchFamily="34" charset="0"/>
              <a:ea typeface="方正姚体" pitchFamily="2" charset="-122"/>
              <a:cs typeface="Courier New" pitchFamily="49" charset="0"/>
            </a:endParaRPr>
          </a:p>
        </p:txBody>
      </p:sp>
      <p:sp>
        <p:nvSpPr>
          <p:cNvPr id="103" name="矩形 102"/>
          <p:cNvSpPr/>
          <p:nvPr/>
        </p:nvSpPr>
        <p:spPr>
          <a:xfrm>
            <a:off x="2339975" y="0"/>
            <a:ext cx="626427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4500"/>
              </a:lnSpc>
              <a:spcBef>
                <a:spcPts val="0"/>
              </a:spcBef>
              <a:spcAft>
                <a:spcPts val="0"/>
              </a:spcAft>
              <a:defRPr/>
            </a:pPr>
            <a:r>
              <a:rPr lang="zh-CN" altLang="en-US" sz="2800" b="1" dirty="0">
                <a:solidFill>
                  <a:schemeClr val="tx1"/>
                </a:solidFill>
                <a:latin typeface="微软雅黑" panose="020B0503020204020204" pitchFamily="34" charset="-122"/>
                <a:ea typeface="微软雅黑" panose="020B0503020204020204" pitchFamily="34" charset="-122"/>
              </a:rPr>
              <a:t>西方人文精神的发展历程</a:t>
            </a:r>
            <a:endParaRPr lang="en-US" altLang="zh-CN" sz="2800" b="1"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6300788" y="1557338"/>
            <a:ext cx="1439862" cy="439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schemeClr val="bg1"/>
              </a:solidFill>
            </a:endParaRPr>
          </a:p>
        </p:txBody>
      </p:sp>
      <p:sp>
        <p:nvSpPr>
          <p:cNvPr id="23557" name="Text Box 76"/>
          <p:cNvSpPr txBox="1">
            <a:spLocks noChangeArrowheads="1"/>
          </p:cNvSpPr>
          <p:nvPr/>
        </p:nvSpPr>
        <p:spPr bwMode="auto">
          <a:xfrm>
            <a:off x="3717925" y="21558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zh-CN" sz="2400" b="0">
              <a:latin typeface="Tahoma" pitchFamily="34" charset="0"/>
            </a:endParaRPr>
          </a:p>
        </p:txBody>
      </p:sp>
      <p:sp>
        <p:nvSpPr>
          <p:cNvPr id="23558" name="Text Box 79"/>
          <p:cNvSpPr txBox="1">
            <a:spLocks noChangeArrowheads="1"/>
          </p:cNvSpPr>
          <p:nvPr/>
        </p:nvSpPr>
        <p:spPr bwMode="auto">
          <a:xfrm>
            <a:off x="3995738" y="4076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zh-CN" sz="2400" b="0">
              <a:latin typeface="Tahoma" pitchFamily="34" charset="0"/>
            </a:endParaRPr>
          </a:p>
        </p:txBody>
      </p:sp>
      <p:grpSp>
        <p:nvGrpSpPr>
          <p:cNvPr id="23560" name="组合 36"/>
          <p:cNvGrpSpPr>
            <a:grpSpLocks/>
          </p:cNvGrpSpPr>
          <p:nvPr/>
        </p:nvGrpSpPr>
        <p:grpSpPr bwMode="auto">
          <a:xfrm>
            <a:off x="0" y="981075"/>
            <a:ext cx="9144000" cy="3870325"/>
            <a:chOff x="-1076979" y="1827487"/>
            <a:chExt cx="11134276" cy="4103129"/>
          </a:xfrm>
        </p:grpSpPr>
        <p:grpSp>
          <p:nvGrpSpPr>
            <p:cNvPr id="23639" name="组合 19"/>
            <p:cNvGrpSpPr>
              <a:grpSpLocks/>
            </p:cNvGrpSpPr>
            <p:nvPr/>
          </p:nvGrpSpPr>
          <p:grpSpPr bwMode="auto">
            <a:xfrm>
              <a:off x="-506734" y="1827487"/>
              <a:ext cx="10564031" cy="4103129"/>
              <a:chOff x="-851054" y="1702055"/>
              <a:chExt cx="10564031" cy="4103129"/>
            </a:xfrm>
          </p:grpSpPr>
          <p:cxnSp>
            <p:nvCxnSpPr>
              <p:cNvPr id="54" name="直接箭头连接符 53"/>
              <p:cNvCxnSpPr/>
              <p:nvPr/>
            </p:nvCxnSpPr>
            <p:spPr>
              <a:xfrm flipV="1">
                <a:off x="902208" y="5670545"/>
                <a:ext cx="8810769" cy="168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5" name="直接连接符 54"/>
              <p:cNvCxnSpPr/>
              <p:nvPr/>
            </p:nvCxnSpPr>
            <p:spPr>
              <a:xfrm flipV="1">
                <a:off x="-851053" y="1702055"/>
                <a:ext cx="0" cy="3719407"/>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56" name="直接连接符 55"/>
              <p:cNvCxnSpPr/>
              <p:nvPr/>
            </p:nvCxnSpPr>
            <p:spPr>
              <a:xfrm flipV="1">
                <a:off x="1980841"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789540"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372694"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7741282" y="5660447"/>
                <a:ext cx="0" cy="1447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688" name="矩形 49"/>
            <p:cNvSpPr>
              <a:spLocks noChangeArrowheads="1"/>
            </p:cNvSpPr>
            <p:nvPr/>
          </p:nvSpPr>
          <p:spPr bwMode="auto">
            <a:xfrm>
              <a:off x="-989992" y="3049338"/>
              <a:ext cx="483259" cy="1203338"/>
            </a:xfrm>
            <a:prstGeom prst="rect">
              <a:avLst/>
            </a:prstGeom>
            <a:noFill/>
            <a:ln w="9525">
              <a:noFill/>
              <a:miter lim="800000"/>
              <a:headEnd/>
              <a:tailEnd/>
            </a:ln>
          </p:spPr>
          <p:txBody>
            <a:bodyPr>
              <a:spAutoFit/>
            </a:bodyPr>
            <a:lstStyle/>
            <a:p>
              <a:pPr>
                <a:lnSpc>
                  <a:spcPct val="150000"/>
                </a:lnSpc>
                <a:defRPr/>
              </a:pPr>
              <a:r>
                <a:rPr lang="zh-CN" altLang="en-US"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rPr>
                <a:t>政治</a:t>
              </a:r>
              <a:endParaRPr lang="en-US" altLang="zh-CN"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endParaRPr>
            </a:p>
          </p:txBody>
        </p:sp>
        <p:sp>
          <p:nvSpPr>
            <p:cNvPr id="25689" name="矩形 50"/>
            <p:cNvSpPr>
              <a:spLocks noChangeArrowheads="1"/>
            </p:cNvSpPr>
            <p:nvPr/>
          </p:nvSpPr>
          <p:spPr bwMode="auto">
            <a:xfrm>
              <a:off x="-1034452" y="4422657"/>
              <a:ext cx="570246" cy="1203338"/>
            </a:xfrm>
            <a:prstGeom prst="rect">
              <a:avLst/>
            </a:prstGeom>
            <a:noFill/>
            <a:ln w="9525">
              <a:noFill/>
              <a:miter lim="800000"/>
              <a:headEnd/>
              <a:tailEnd/>
            </a:ln>
          </p:spPr>
          <p:txBody>
            <a:bodyPr>
              <a:spAutoFit/>
            </a:bodyPr>
            <a:lstStyle/>
            <a:p>
              <a:pPr>
                <a:lnSpc>
                  <a:spcPct val="150000"/>
                </a:lnSpc>
                <a:defRPr/>
              </a:pPr>
              <a:r>
                <a:rPr lang="zh-CN" altLang="en-US" b="1" dirty="0">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rPr>
                <a:t>思想</a:t>
              </a:r>
              <a:endParaRPr lang="en-US" altLang="zh-CN" b="1" dirty="0">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endParaRPr>
            </a:p>
          </p:txBody>
        </p:sp>
        <p:sp>
          <p:nvSpPr>
            <p:cNvPr id="25690" name="矩形 51"/>
            <p:cNvSpPr>
              <a:spLocks noChangeArrowheads="1"/>
            </p:cNvSpPr>
            <p:nvPr/>
          </p:nvSpPr>
          <p:spPr bwMode="auto">
            <a:xfrm>
              <a:off x="-1076979" y="1827487"/>
              <a:ext cx="657232" cy="1203338"/>
            </a:xfrm>
            <a:prstGeom prst="rect">
              <a:avLst/>
            </a:prstGeom>
            <a:noFill/>
            <a:ln w="9525">
              <a:noFill/>
              <a:miter lim="800000"/>
              <a:headEnd/>
              <a:tailEnd/>
            </a:ln>
          </p:spPr>
          <p:txBody>
            <a:bodyPr>
              <a:spAutoFit/>
            </a:bodyPr>
            <a:lstStyle/>
            <a:p>
              <a:pPr>
                <a:lnSpc>
                  <a:spcPct val="150000"/>
                </a:lnSpc>
                <a:defRPr/>
              </a:pPr>
              <a:r>
                <a:rPr lang="zh-CN" altLang="en-US" b="1" dirty="0">
                  <a:solidFill>
                    <a:srgbClr val="0000FF"/>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rPr>
                <a:t>经济</a:t>
              </a:r>
              <a:endParaRPr lang="en-US" altLang="zh-CN" b="1" dirty="0">
                <a:solidFill>
                  <a:srgbClr val="0000FF"/>
                </a:solidFill>
                <a:effectLst>
                  <a:outerShdw blurRad="38100" dist="38100" dir="2700000" algn="tl">
                    <a:srgbClr val="000000">
                      <a:alpha val="43137"/>
                    </a:srgbClr>
                  </a:outerShdw>
                </a:effectLst>
                <a:latin typeface="微软雅黑" pitchFamily="34" charset="-122"/>
                <a:ea typeface="微软雅黑" pitchFamily="34" charset="-122"/>
                <a:cs typeface="Courier New" pitchFamily="49" charset="0"/>
              </a:endParaRPr>
            </a:p>
          </p:txBody>
        </p:sp>
      </p:grpSp>
      <p:sp>
        <p:nvSpPr>
          <p:cNvPr id="84" name="矩形 83"/>
          <p:cNvSpPr/>
          <p:nvPr/>
        </p:nvSpPr>
        <p:spPr>
          <a:xfrm>
            <a:off x="3276600" y="3573463"/>
            <a:ext cx="2808288"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启蒙运动</a:t>
            </a:r>
            <a:endParaRPr lang="zh-CN" altLang="en-US" sz="2000" b="1" dirty="0">
              <a:solidFill>
                <a:srgbClr val="00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86" name="Text Box 113"/>
          <p:cNvSpPr txBox="1">
            <a:spLocks noChangeArrowheads="1"/>
          </p:cNvSpPr>
          <p:nvPr/>
        </p:nvSpPr>
        <p:spPr bwMode="auto">
          <a:xfrm>
            <a:off x="3492500" y="2133600"/>
            <a:ext cx="1008063" cy="1079500"/>
          </a:xfrm>
          <a:prstGeom prst="rect">
            <a:avLst/>
          </a:prstGeom>
          <a:solidFill>
            <a:srgbClr val="FFFFFF"/>
          </a:solidFill>
          <a:ln w="9525">
            <a:solidFill>
              <a:srgbClr val="000000"/>
            </a:solidFill>
            <a:miter lim="800000"/>
            <a:headEnd/>
            <a:tailEnd/>
          </a:ln>
        </p:spPr>
        <p:txBody>
          <a:bodyPr/>
          <a:lstStyle/>
          <a:p>
            <a:pPr algn="l"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 英国</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权利  </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algn="l" fontAlgn="auto">
              <a:spcBef>
                <a:spcPts val="0"/>
              </a:spcBef>
              <a:spcAft>
                <a:spcPts val="0"/>
              </a:spcAft>
              <a:defRPr/>
            </a:pP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 </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法案</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85" name="Text Box 113"/>
          <p:cNvSpPr txBox="1">
            <a:spLocks noChangeArrowheads="1"/>
          </p:cNvSpPr>
          <p:nvPr/>
        </p:nvSpPr>
        <p:spPr bwMode="auto">
          <a:xfrm>
            <a:off x="3132138" y="1916113"/>
            <a:ext cx="360362" cy="1873250"/>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英国革命爆发</a:t>
            </a:r>
          </a:p>
        </p:txBody>
      </p:sp>
      <p:sp>
        <p:nvSpPr>
          <p:cNvPr id="69" name="Text Box 113"/>
          <p:cNvSpPr txBox="1">
            <a:spLocks noChangeArrowheads="1"/>
          </p:cNvSpPr>
          <p:nvPr/>
        </p:nvSpPr>
        <p:spPr bwMode="auto">
          <a:xfrm>
            <a:off x="4427538" y="1484313"/>
            <a:ext cx="433387" cy="1916112"/>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美国独立战争</a:t>
            </a:r>
          </a:p>
        </p:txBody>
      </p:sp>
      <p:sp>
        <p:nvSpPr>
          <p:cNvPr id="70" name="Text Box 113"/>
          <p:cNvSpPr txBox="1">
            <a:spLocks noChangeArrowheads="1"/>
          </p:cNvSpPr>
          <p:nvPr/>
        </p:nvSpPr>
        <p:spPr bwMode="auto">
          <a:xfrm>
            <a:off x="5508625" y="2205038"/>
            <a:ext cx="360363" cy="2232025"/>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法国大革命爆发</a:t>
            </a:r>
          </a:p>
        </p:txBody>
      </p:sp>
      <p:sp>
        <p:nvSpPr>
          <p:cNvPr id="33806" name="矩形 76"/>
          <p:cNvSpPr>
            <a:spLocks noChangeArrowheads="1"/>
          </p:cNvSpPr>
          <p:nvPr/>
        </p:nvSpPr>
        <p:spPr bwMode="auto">
          <a:xfrm>
            <a:off x="4427538" y="1006475"/>
            <a:ext cx="3313112" cy="400050"/>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工业革命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89" name="Text Box 113"/>
          <p:cNvSpPr txBox="1">
            <a:spLocks noChangeArrowheads="1"/>
          </p:cNvSpPr>
          <p:nvPr/>
        </p:nvSpPr>
        <p:spPr bwMode="auto">
          <a:xfrm>
            <a:off x="6804025" y="2565400"/>
            <a:ext cx="360363" cy="1943100"/>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俄农奴制改革</a:t>
            </a:r>
          </a:p>
        </p:txBody>
      </p:sp>
      <p:sp>
        <p:nvSpPr>
          <p:cNvPr id="90" name="Text Box 113"/>
          <p:cNvSpPr txBox="1">
            <a:spLocks noChangeArrowheads="1"/>
          </p:cNvSpPr>
          <p:nvPr/>
        </p:nvSpPr>
        <p:spPr bwMode="auto">
          <a:xfrm>
            <a:off x="7308850" y="2492375"/>
            <a:ext cx="360363" cy="1871663"/>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明治维新开始</a:t>
            </a:r>
          </a:p>
        </p:txBody>
      </p:sp>
      <p:sp>
        <p:nvSpPr>
          <p:cNvPr id="91" name="Text Box 113"/>
          <p:cNvSpPr txBox="1">
            <a:spLocks noChangeArrowheads="1"/>
          </p:cNvSpPr>
          <p:nvPr/>
        </p:nvSpPr>
        <p:spPr bwMode="auto">
          <a:xfrm>
            <a:off x="7812088" y="2276475"/>
            <a:ext cx="360362" cy="2160588"/>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德意志帝国宪法</a:t>
            </a:r>
          </a:p>
        </p:txBody>
      </p:sp>
      <p:sp>
        <p:nvSpPr>
          <p:cNvPr id="92" name="Text Box 113"/>
          <p:cNvSpPr txBox="1">
            <a:spLocks noChangeArrowheads="1"/>
          </p:cNvSpPr>
          <p:nvPr/>
        </p:nvSpPr>
        <p:spPr bwMode="auto">
          <a:xfrm>
            <a:off x="8316913" y="2060575"/>
            <a:ext cx="431800" cy="2447925"/>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1875</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法国宪法</a:t>
            </a:r>
          </a:p>
        </p:txBody>
      </p:sp>
      <p:sp>
        <p:nvSpPr>
          <p:cNvPr id="33811" name="矩形 94"/>
          <p:cNvSpPr>
            <a:spLocks noChangeArrowheads="1"/>
          </p:cNvSpPr>
          <p:nvPr/>
        </p:nvSpPr>
        <p:spPr bwMode="auto">
          <a:xfrm>
            <a:off x="7740650" y="908050"/>
            <a:ext cx="1403350" cy="708025"/>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第二次</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工业革命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23572" name="Line 19"/>
          <p:cNvSpPr>
            <a:spLocks noChangeShapeType="1"/>
          </p:cNvSpPr>
          <p:nvPr/>
        </p:nvSpPr>
        <p:spPr bwMode="auto">
          <a:xfrm>
            <a:off x="6948488"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3" name="Text Box 8"/>
          <p:cNvSpPr txBox="1">
            <a:spLocks noChangeArrowheads="1"/>
          </p:cNvSpPr>
          <p:nvPr/>
        </p:nvSpPr>
        <p:spPr bwMode="auto">
          <a:xfrm>
            <a:off x="1403350" y="4652963"/>
            <a:ext cx="32400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en-US" altLang="zh-CN" sz="2000">
                <a:latin typeface="Calibri" pitchFamily="34" charset="0"/>
              </a:rPr>
              <a:t>1300 …1517   </a:t>
            </a:r>
            <a:r>
              <a:rPr lang="en-US" altLang="zh-CN" sz="1800">
                <a:latin typeface="Calibri" pitchFamily="34" charset="0"/>
              </a:rPr>
              <a:t>1640 1689</a:t>
            </a:r>
          </a:p>
        </p:txBody>
      </p:sp>
      <p:sp>
        <p:nvSpPr>
          <p:cNvPr id="23574" name="Text Box 33"/>
          <p:cNvSpPr txBox="1">
            <a:spLocks noChangeArrowheads="1"/>
          </p:cNvSpPr>
          <p:nvPr/>
        </p:nvSpPr>
        <p:spPr bwMode="auto">
          <a:xfrm>
            <a:off x="6516688" y="4652963"/>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ClrTx/>
              <a:buFontTx/>
              <a:buNone/>
            </a:pPr>
            <a:r>
              <a:rPr lang="en-US" altLang="zh-CN" sz="1800">
                <a:solidFill>
                  <a:srgbClr val="000000"/>
                </a:solidFill>
                <a:latin typeface="Calibri" pitchFamily="34" charset="0"/>
              </a:rPr>
              <a:t>1861</a:t>
            </a:r>
            <a:r>
              <a:rPr lang="en-US" altLang="zh-CN" sz="1800">
                <a:solidFill>
                  <a:srgbClr val="FF0000"/>
                </a:solidFill>
                <a:latin typeface="Calibri" pitchFamily="34" charset="0"/>
              </a:rPr>
              <a:t> </a:t>
            </a:r>
            <a:r>
              <a:rPr lang="en-US" altLang="zh-CN" sz="1800">
                <a:solidFill>
                  <a:srgbClr val="C00000"/>
                </a:solidFill>
                <a:latin typeface="Calibri" pitchFamily="34" charset="0"/>
              </a:rPr>
              <a:t>  1868</a:t>
            </a:r>
          </a:p>
        </p:txBody>
      </p:sp>
      <p:sp>
        <p:nvSpPr>
          <p:cNvPr id="23575" name="Text Box 8"/>
          <p:cNvSpPr txBox="1">
            <a:spLocks noChangeArrowheads="1"/>
          </p:cNvSpPr>
          <p:nvPr/>
        </p:nvSpPr>
        <p:spPr bwMode="auto">
          <a:xfrm>
            <a:off x="3924300" y="4652963"/>
            <a:ext cx="295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r>
              <a:rPr lang="en-US" altLang="zh-CN" sz="1800">
                <a:solidFill>
                  <a:srgbClr val="0000FF"/>
                </a:solidFill>
                <a:latin typeface="Calibri" pitchFamily="34" charset="0"/>
              </a:rPr>
              <a:t>1765</a:t>
            </a:r>
            <a:r>
              <a:rPr lang="en-US" altLang="zh-CN" sz="1800">
                <a:solidFill>
                  <a:srgbClr val="FF0000"/>
                </a:solidFill>
                <a:latin typeface="Calibri" pitchFamily="34" charset="0"/>
              </a:rPr>
              <a:t>  </a:t>
            </a:r>
            <a:r>
              <a:rPr lang="en-US" altLang="zh-CN" sz="1800">
                <a:solidFill>
                  <a:srgbClr val="000000"/>
                </a:solidFill>
                <a:latin typeface="Calibri" pitchFamily="34" charset="0"/>
              </a:rPr>
              <a:t>1775 1787  1789 </a:t>
            </a:r>
            <a:r>
              <a:rPr lang="en-US" altLang="zh-CN" sz="1800">
                <a:solidFill>
                  <a:srgbClr val="0000FF"/>
                </a:solidFill>
                <a:latin typeface="Calibri" pitchFamily="34" charset="0"/>
              </a:rPr>
              <a:t>1840</a:t>
            </a:r>
          </a:p>
        </p:txBody>
      </p:sp>
      <p:sp>
        <p:nvSpPr>
          <p:cNvPr id="23576" name="Text Box 33"/>
          <p:cNvSpPr txBox="1">
            <a:spLocks noChangeArrowheads="1"/>
          </p:cNvSpPr>
          <p:nvPr/>
        </p:nvSpPr>
        <p:spPr bwMode="auto">
          <a:xfrm>
            <a:off x="7308850" y="4652963"/>
            <a:ext cx="162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ClrTx/>
              <a:buFontTx/>
              <a:buNone/>
            </a:pPr>
            <a:r>
              <a:rPr lang="en-US" altLang="zh-CN" sz="1800">
                <a:solidFill>
                  <a:srgbClr val="000000"/>
                </a:solidFill>
                <a:latin typeface="Calibri" pitchFamily="34" charset="0"/>
              </a:rPr>
              <a:t>1871  1875      </a:t>
            </a:r>
          </a:p>
        </p:txBody>
      </p:sp>
      <p:sp>
        <p:nvSpPr>
          <p:cNvPr id="23577" name="Line 19"/>
          <p:cNvSpPr>
            <a:spLocks noChangeShapeType="1"/>
          </p:cNvSpPr>
          <p:nvPr/>
        </p:nvSpPr>
        <p:spPr bwMode="auto">
          <a:xfrm>
            <a:off x="4211638" y="4508500"/>
            <a:ext cx="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8" name="Line 19"/>
          <p:cNvSpPr>
            <a:spLocks noChangeShapeType="1"/>
          </p:cNvSpPr>
          <p:nvPr/>
        </p:nvSpPr>
        <p:spPr bwMode="auto">
          <a:xfrm>
            <a:off x="5724525"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9" name="Line 19"/>
          <p:cNvSpPr>
            <a:spLocks noChangeShapeType="1"/>
          </p:cNvSpPr>
          <p:nvPr/>
        </p:nvSpPr>
        <p:spPr bwMode="auto">
          <a:xfrm>
            <a:off x="5148263"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0" name="Line 19"/>
          <p:cNvSpPr>
            <a:spLocks noChangeShapeType="1"/>
          </p:cNvSpPr>
          <p:nvPr/>
        </p:nvSpPr>
        <p:spPr bwMode="auto">
          <a:xfrm>
            <a:off x="7524750"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1" name="Line 19"/>
          <p:cNvSpPr>
            <a:spLocks noChangeShapeType="1"/>
          </p:cNvSpPr>
          <p:nvPr/>
        </p:nvSpPr>
        <p:spPr bwMode="auto">
          <a:xfrm>
            <a:off x="8604250"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2" name="Line 19"/>
          <p:cNvSpPr>
            <a:spLocks noChangeShapeType="1"/>
          </p:cNvSpPr>
          <p:nvPr/>
        </p:nvSpPr>
        <p:spPr bwMode="auto">
          <a:xfrm>
            <a:off x="8027988"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3" name="Line 19"/>
          <p:cNvSpPr>
            <a:spLocks noChangeShapeType="1"/>
          </p:cNvSpPr>
          <p:nvPr/>
        </p:nvSpPr>
        <p:spPr bwMode="auto">
          <a:xfrm>
            <a:off x="6300788"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4" name="Line 19"/>
          <p:cNvSpPr>
            <a:spLocks noChangeShapeType="1"/>
          </p:cNvSpPr>
          <p:nvPr/>
        </p:nvSpPr>
        <p:spPr bwMode="auto">
          <a:xfrm>
            <a:off x="3635375"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85" name="Line 14"/>
          <p:cNvSpPr>
            <a:spLocks noChangeShapeType="1"/>
          </p:cNvSpPr>
          <p:nvPr/>
        </p:nvSpPr>
        <p:spPr bwMode="auto">
          <a:xfrm>
            <a:off x="2484438" y="4508500"/>
            <a:ext cx="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34" name="TextBox 95"/>
          <p:cNvSpPr txBox="1">
            <a:spLocks noChangeArrowheads="1"/>
          </p:cNvSpPr>
          <p:nvPr/>
        </p:nvSpPr>
        <p:spPr bwMode="auto">
          <a:xfrm>
            <a:off x="395288" y="4797425"/>
            <a:ext cx="720725" cy="708025"/>
          </a:xfrm>
          <a:prstGeom prst="rect">
            <a:avLst/>
          </a:prstGeom>
          <a:noFill/>
          <a:ln w="9525">
            <a:noFill/>
            <a:miter lim="800000"/>
            <a:headEnd/>
            <a:tailEnd/>
          </a:ln>
        </p:spPr>
        <p:txBody>
          <a:bodyP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前</a:t>
            </a:r>
            <a:r>
              <a:rPr lang="en-US" altLang="zh-CN" sz="2000" b="1" dirty="0">
                <a:effectLst>
                  <a:outerShdw blurRad="38100" dist="38100" dir="2700000" algn="tl">
                    <a:srgbClr val="000000">
                      <a:alpha val="43137"/>
                    </a:srgbClr>
                  </a:outerShdw>
                </a:effectLst>
                <a:latin typeface="黑体" pitchFamily="49" charset="-122"/>
                <a:ea typeface="黑体" pitchFamily="49" charset="-122"/>
              </a:rPr>
              <a:t>5</a:t>
            </a:r>
            <a:r>
              <a:rPr lang="zh-CN" altLang="en-US" sz="2000" b="1" dirty="0">
                <a:effectLst>
                  <a:outerShdw blurRad="38100" dist="38100" dir="2700000" algn="tl">
                    <a:srgbClr val="000000">
                      <a:alpha val="43137"/>
                    </a:srgbClr>
                  </a:outerShdw>
                </a:effectLst>
                <a:latin typeface="黑体" pitchFamily="49" charset="-122"/>
                <a:ea typeface="黑体" pitchFamily="49" charset="-122"/>
              </a:rPr>
              <a:t>世纪</a:t>
            </a:r>
          </a:p>
        </p:txBody>
      </p:sp>
      <p:sp>
        <p:nvSpPr>
          <p:cNvPr id="98" name="矩形 97"/>
          <p:cNvSpPr/>
          <p:nvPr/>
        </p:nvSpPr>
        <p:spPr>
          <a:xfrm>
            <a:off x="539750" y="4221163"/>
            <a:ext cx="792163" cy="2873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起源</a:t>
            </a:r>
          </a:p>
        </p:txBody>
      </p:sp>
      <p:sp>
        <p:nvSpPr>
          <p:cNvPr id="100" name="矩形 99"/>
          <p:cNvSpPr/>
          <p:nvPr/>
        </p:nvSpPr>
        <p:spPr>
          <a:xfrm>
            <a:off x="1835150" y="4221163"/>
            <a:ext cx="1441450" cy="3603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文艺复兴</a:t>
            </a:r>
          </a:p>
        </p:txBody>
      </p:sp>
      <p:sp>
        <p:nvSpPr>
          <p:cNvPr id="101" name="矩形 100"/>
          <p:cNvSpPr/>
          <p:nvPr/>
        </p:nvSpPr>
        <p:spPr>
          <a:xfrm>
            <a:off x="2268538" y="3141663"/>
            <a:ext cx="790575" cy="7921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200" b="1" dirty="0">
                <a:solidFill>
                  <a:srgbClr val="000000"/>
                </a:solidFill>
                <a:effectLst>
                  <a:outerShdw blurRad="38100" dist="38100" dir="2700000" algn="tl">
                    <a:srgbClr val="000000">
                      <a:alpha val="43137"/>
                    </a:srgbClr>
                  </a:outerShdw>
                </a:effectLst>
                <a:latin typeface="黑体" pitchFamily="49" charset="-122"/>
                <a:ea typeface="黑体" pitchFamily="49" charset="-122"/>
              </a:rPr>
              <a:t>宗教改革</a:t>
            </a:r>
          </a:p>
        </p:txBody>
      </p:sp>
      <p:sp>
        <p:nvSpPr>
          <p:cNvPr id="25638" name="TextBox 101"/>
          <p:cNvSpPr txBox="1">
            <a:spLocks noChangeArrowheads="1"/>
          </p:cNvSpPr>
          <p:nvPr/>
        </p:nvSpPr>
        <p:spPr bwMode="auto">
          <a:xfrm>
            <a:off x="1116013" y="4724400"/>
            <a:ext cx="503237" cy="1016000"/>
          </a:xfrm>
          <a:prstGeom prst="rect">
            <a:avLst/>
          </a:prstGeom>
          <a:noFill/>
          <a:ln w="9525">
            <a:noFill/>
            <a:miter lim="800000"/>
            <a:headEnd/>
            <a:tailEnd/>
          </a:ln>
        </p:spPr>
        <p:txBody>
          <a:bodyP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rPr>
              <a:t>中世纪 </a:t>
            </a:r>
          </a:p>
        </p:txBody>
      </p:sp>
      <p:cxnSp>
        <p:nvCxnSpPr>
          <p:cNvPr id="105" name="直接连接符 104"/>
          <p:cNvCxnSpPr/>
          <p:nvPr/>
        </p:nvCxnSpPr>
        <p:spPr>
          <a:xfrm>
            <a:off x="468313" y="4724400"/>
            <a:ext cx="790575" cy="0"/>
          </a:xfrm>
          <a:prstGeom prst="line">
            <a:avLst/>
          </a:prstGeom>
        </p:spPr>
        <p:style>
          <a:lnRef idx="3">
            <a:schemeClr val="dk1"/>
          </a:lnRef>
          <a:fillRef idx="0">
            <a:schemeClr val="dk1"/>
          </a:fillRef>
          <a:effectRef idx="2">
            <a:schemeClr val="dk1"/>
          </a:effectRef>
          <a:fontRef idx="minor">
            <a:schemeClr val="tx1"/>
          </a:fontRef>
        </p:style>
      </p:cxnSp>
      <p:sp>
        <p:nvSpPr>
          <p:cNvPr id="23592" name="TextBox 105"/>
          <p:cNvSpPr txBox="1">
            <a:spLocks noChangeArrowheads="1"/>
          </p:cNvSpPr>
          <p:nvPr/>
        </p:nvSpPr>
        <p:spPr bwMode="auto">
          <a:xfrm>
            <a:off x="1258888" y="4365625"/>
            <a:ext cx="771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b="0">
                <a:latin typeface="Tahoma" pitchFamily="34" charset="0"/>
              </a:rPr>
              <a:t>……</a:t>
            </a:r>
            <a:endParaRPr lang="zh-CN" altLang="en-US" b="0">
              <a:latin typeface="Tahoma" pitchFamily="34" charset="0"/>
            </a:endParaRPr>
          </a:p>
        </p:txBody>
      </p:sp>
      <p:grpSp>
        <p:nvGrpSpPr>
          <p:cNvPr id="23593" name="组合 111"/>
          <p:cNvGrpSpPr>
            <a:grpSpLocks/>
          </p:cNvGrpSpPr>
          <p:nvPr/>
        </p:nvGrpSpPr>
        <p:grpSpPr bwMode="auto">
          <a:xfrm>
            <a:off x="684213" y="2997200"/>
            <a:ext cx="3743325" cy="1727200"/>
            <a:chOff x="539552" y="2996951"/>
            <a:chExt cx="3744416" cy="1728143"/>
          </a:xfrm>
        </p:grpSpPr>
        <p:grpSp>
          <p:nvGrpSpPr>
            <p:cNvPr id="23634" name="组合 110"/>
            <p:cNvGrpSpPr>
              <a:grpSpLocks/>
            </p:cNvGrpSpPr>
            <p:nvPr/>
          </p:nvGrpSpPr>
          <p:grpSpPr bwMode="auto">
            <a:xfrm>
              <a:off x="539552" y="4005062"/>
              <a:ext cx="2520280" cy="720032"/>
              <a:chOff x="539552" y="4005062"/>
              <a:chExt cx="2520280" cy="720032"/>
            </a:xfrm>
          </p:grpSpPr>
          <p:sp>
            <p:nvSpPr>
              <p:cNvPr id="23636" name="Line 7"/>
              <p:cNvSpPr>
                <a:spLocks noChangeShapeType="1"/>
              </p:cNvSpPr>
              <p:nvPr/>
            </p:nvSpPr>
            <p:spPr bwMode="auto">
              <a:xfrm flipV="1">
                <a:off x="539552" y="4365104"/>
                <a:ext cx="720080" cy="35999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37" name="Line 9"/>
              <p:cNvSpPr>
                <a:spLocks noChangeShapeType="1"/>
              </p:cNvSpPr>
              <p:nvPr/>
            </p:nvSpPr>
            <p:spPr bwMode="auto">
              <a:xfrm>
                <a:off x="1187625" y="4365104"/>
                <a:ext cx="503747" cy="288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38" name="Line 10"/>
              <p:cNvSpPr>
                <a:spLocks noChangeShapeType="1"/>
              </p:cNvSpPr>
              <p:nvPr/>
            </p:nvSpPr>
            <p:spPr bwMode="auto">
              <a:xfrm flipV="1">
                <a:off x="1763688" y="4005062"/>
                <a:ext cx="1296144" cy="57589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3635" name="Line 11"/>
            <p:cNvSpPr>
              <a:spLocks noChangeShapeType="1"/>
            </p:cNvSpPr>
            <p:nvPr/>
          </p:nvSpPr>
          <p:spPr bwMode="auto">
            <a:xfrm flipV="1">
              <a:off x="3059832" y="2996951"/>
              <a:ext cx="1224136" cy="1008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3594" name="Line 19"/>
          <p:cNvSpPr>
            <a:spLocks noChangeShapeType="1"/>
          </p:cNvSpPr>
          <p:nvPr/>
        </p:nvSpPr>
        <p:spPr bwMode="auto">
          <a:xfrm flipH="1">
            <a:off x="4716463" y="4581525"/>
            <a:ext cx="0" cy="142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95" name="Line 19"/>
          <p:cNvSpPr>
            <a:spLocks noChangeShapeType="1"/>
          </p:cNvSpPr>
          <p:nvPr/>
        </p:nvSpPr>
        <p:spPr bwMode="auto">
          <a:xfrm>
            <a:off x="1835150" y="458152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96" name="Line 19"/>
          <p:cNvSpPr>
            <a:spLocks noChangeShapeType="1"/>
          </p:cNvSpPr>
          <p:nvPr/>
        </p:nvSpPr>
        <p:spPr bwMode="auto">
          <a:xfrm>
            <a:off x="684213" y="45085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121" name="直接连接符 120"/>
          <p:cNvCxnSpPr/>
          <p:nvPr/>
        </p:nvCxnSpPr>
        <p:spPr bwMode="auto">
          <a:xfrm flipV="1">
            <a:off x="3348038" y="4581525"/>
            <a:ext cx="0" cy="142875"/>
          </a:xfrm>
          <a:prstGeom prst="line">
            <a:avLst/>
          </a:prstGeom>
          <a:ln/>
        </p:spPr>
        <p:style>
          <a:lnRef idx="3">
            <a:schemeClr val="accent4"/>
          </a:lnRef>
          <a:fillRef idx="0">
            <a:schemeClr val="accent4"/>
          </a:fillRef>
          <a:effectRef idx="2">
            <a:schemeClr val="accent4"/>
          </a:effectRef>
          <a:fontRef idx="minor">
            <a:schemeClr val="tx1"/>
          </a:fontRef>
        </p:style>
      </p:cxnSp>
      <p:sp>
        <p:nvSpPr>
          <p:cNvPr id="130" name="矩形 129"/>
          <p:cNvSpPr>
            <a:spLocks noChangeArrowheads="1"/>
          </p:cNvSpPr>
          <p:nvPr/>
        </p:nvSpPr>
        <p:spPr bwMode="auto">
          <a:xfrm>
            <a:off x="2124075" y="1125538"/>
            <a:ext cx="503238" cy="1666875"/>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新航路开辟</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32" name="矩形 131"/>
          <p:cNvSpPr>
            <a:spLocks noChangeArrowheads="1"/>
          </p:cNvSpPr>
          <p:nvPr/>
        </p:nvSpPr>
        <p:spPr bwMode="auto">
          <a:xfrm>
            <a:off x="1763713" y="476250"/>
            <a:ext cx="431800" cy="1939925"/>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资本主义萌芽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35" name="矩形 134"/>
          <p:cNvSpPr/>
          <p:nvPr/>
        </p:nvSpPr>
        <p:spPr>
          <a:xfrm>
            <a:off x="2411413" y="3933825"/>
            <a:ext cx="2520950"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ahoma" pitchFamily="34" charset="0"/>
                <a:ea typeface="宋体" pitchFamily="2" charset="-122"/>
              </a:defRPr>
            </a:lvl1pPr>
            <a:lvl2pPr marL="742950" indent="-285750" eaLnBrk="0" hangingPunct="0">
              <a:defRPr sz="2400">
                <a:solidFill>
                  <a:schemeClr val="tx1"/>
                </a:solidFill>
                <a:latin typeface="Tahoma" pitchFamily="34" charset="0"/>
                <a:ea typeface="宋体" pitchFamily="2" charset="-122"/>
              </a:defRPr>
            </a:lvl2pPr>
            <a:lvl3pPr marL="1143000" indent="-228600" eaLnBrk="0" hangingPunct="0">
              <a:defRPr sz="2400">
                <a:solidFill>
                  <a:schemeClr val="tx1"/>
                </a:solidFill>
                <a:latin typeface="Tahoma" pitchFamily="34" charset="0"/>
                <a:ea typeface="宋体" pitchFamily="2" charset="-122"/>
              </a:defRPr>
            </a:lvl3pPr>
            <a:lvl4pPr marL="1600200" indent="-228600" eaLnBrk="0" hangingPunct="0">
              <a:defRPr sz="2400">
                <a:solidFill>
                  <a:schemeClr val="tx1"/>
                </a:solidFill>
                <a:latin typeface="Tahoma" pitchFamily="34" charset="0"/>
                <a:ea typeface="宋体" pitchFamily="2" charset="-122"/>
              </a:defRPr>
            </a:lvl4pPr>
            <a:lvl5pPr marL="2057400" indent="-228600" eaLnBrk="0" hangingPunct="0">
              <a:defRPr sz="2400">
                <a:solidFill>
                  <a:schemeClr val="tx1"/>
                </a:solidFill>
                <a:latin typeface="Tahoma" pitchFamily="34" charset="0"/>
                <a:ea typeface="宋体" pitchFamily="2" charset="-122"/>
              </a:defRPr>
            </a:lvl5pPr>
            <a:lvl6pPr marL="2514600" indent="-228600" algn="ctr" eaLnBrk="0" fontAlgn="base" hangingPunct="0">
              <a:spcBef>
                <a:spcPct val="0"/>
              </a:spcBef>
              <a:spcAft>
                <a:spcPct val="0"/>
              </a:spcAft>
              <a:defRPr sz="2400">
                <a:solidFill>
                  <a:schemeClr val="tx1"/>
                </a:solidFill>
                <a:latin typeface="Tahoma" pitchFamily="34" charset="0"/>
                <a:ea typeface="宋体" pitchFamily="2" charset="-122"/>
              </a:defRPr>
            </a:lvl6pPr>
            <a:lvl7pPr marL="2971800" indent="-228600" algn="ctr" eaLnBrk="0" fontAlgn="base" hangingPunct="0">
              <a:spcBef>
                <a:spcPct val="0"/>
              </a:spcBef>
              <a:spcAft>
                <a:spcPct val="0"/>
              </a:spcAft>
              <a:defRPr sz="2400">
                <a:solidFill>
                  <a:schemeClr val="tx1"/>
                </a:solidFill>
                <a:latin typeface="Tahoma" pitchFamily="34" charset="0"/>
                <a:ea typeface="宋体" pitchFamily="2" charset="-122"/>
              </a:defRPr>
            </a:lvl7pPr>
            <a:lvl8pPr marL="3429000" indent="-228600" algn="ctr" eaLnBrk="0" fontAlgn="base" hangingPunct="0">
              <a:spcBef>
                <a:spcPct val="0"/>
              </a:spcBef>
              <a:spcAft>
                <a:spcPct val="0"/>
              </a:spcAft>
              <a:defRPr sz="2400">
                <a:solidFill>
                  <a:schemeClr val="tx1"/>
                </a:solidFill>
                <a:latin typeface="Tahoma" pitchFamily="34" charset="0"/>
                <a:ea typeface="宋体" pitchFamily="2" charset="-122"/>
              </a:defRPr>
            </a:lvl8pPr>
            <a:lvl9pPr marL="3886200" indent="-228600" algn="ctr" eaLnBrk="0" fontAlgn="base" hangingPunct="0">
              <a:spcBef>
                <a:spcPct val="0"/>
              </a:spcBef>
              <a:spcAft>
                <a:spcPct val="0"/>
              </a:spcAft>
              <a:defRPr sz="2400">
                <a:solidFill>
                  <a:schemeClr val="tx1"/>
                </a:solidFill>
                <a:latin typeface="Tahoma" pitchFamily="34" charset="0"/>
                <a:ea typeface="宋体" pitchFamily="2" charset="-122"/>
              </a:defRPr>
            </a:lvl9pPr>
          </a:lstStyle>
          <a:p>
            <a:pPr eaLnBrk="1" hangingPunct="1">
              <a:defRPr/>
            </a:pPr>
            <a:r>
              <a:rPr lang="zh-CN" altLang="en-US" sz="2000" b="1" smtClean="0">
                <a:solidFill>
                  <a:srgbClr val="7030A0"/>
                </a:solidFill>
                <a:effectLst>
                  <a:outerShdw blurRad="38100" dist="38100" dir="2700000" algn="tl">
                    <a:srgbClr val="000000"/>
                  </a:outerShdw>
                </a:effectLst>
                <a:latin typeface="黑体" pitchFamily="49" charset="-122"/>
                <a:ea typeface="黑体" pitchFamily="49" charset="-122"/>
                <a:cs typeface="Courier New" pitchFamily="49" charset="0"/>
              </a:rPr>
              <a:t>自然科学兴起发展</a:t>
            </a:r>
            <a:endParaRPr lang="en-US" altLang="zh-CN" sz="2000" b="1" smtClean="0">
              <a:solidFill>
                <a:srgbClr val="7030A0"/>
              </a:solidFill>
              <a:effectLst>
                <a:outerShdw blurRad="38100" dist="38100" dir="2700000" algn="tl">
                  <a:srgbClr val="000000"/>
                </a:outerShdw>
              </a:effectLst>
              <a:latin typeface="黑体" pitchFamily="49" charset="-122"/>
              <a:ea typeface="黑体" pitchFamily="49" charset="-122"/>
              <a:cs typeface="Courier New" pitchFamily="49" charset="0"/>
            </a:endParaRPr>
          </a:p>
        </p:txBody>
      </p:sp>
      <p:sp>
        <p:nvSpPr>
          <p:cNvPr id="137" name="矩形 136"/>
          <p:cNvSpPr/>
          <p:nvPr/>
        </p:nvSpPr>
        <p:spPr>
          <a:xfrm>
            <a:off x="2484438" y="0"/>
            <a:ext cx="611981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b="1" dirty="0">
                <a:solidFill>
                  <a:srgbClr val="050707"/>
                </a:solidFill>
                <a:latin typeface="黑体" pitchFamily="49" charset="-122"/>
                <a:ea typeface="黑体" pitchFamily="49" charset="-122"/>
              </a:rPr>
              <a:t>西方人文精神在世界史中的地位</a:t>
            </a:r>
          </a:p>
        </p:txBody>
      </p:sp>
      <p:sp>
        <p:nvSpPr>
          <p:cNvPr id="138" name="Text Box 113"/>
          <p:cNvSpPr txBox="1">
            <a:spLocks noChangeArrowheads="1"/>
          </p:cNvSpPr>
          <p:nvPr/>
        </p:nvSpPr>
        <p:spPr bwMode="auto">
          <a:xfrm>
            <a:off x="539750" y="1989138"/>
            <a:ext cx="360363" cy="1871662"/>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雅典民主政治</a:t>
            </a:r>
          </a:p>
        </p:txBody>
      </p:sp>
      <p:sp>
        <p:nvSpPr>
          <p:cNvPr id="139" name="Text Box 113"/>
          <p:cNvSpPr txBox="1">
            <a:spLocks noChangeArrowheads="1"/>
          </p:cNvSpPr>
          <p:nvPr/>
        </p:nvSpPr>
        <p:spPr bwMode="auto">
          <a:xfrm>
            <a:off x="1403350" y="2420938"/>
            <a:ext cx="793750" cy="1871662"/>
          </a:xfrm>
          <a:prstGeom prst="rect">
            <a:avLst/>
          </a:prstGeom>
          <a:solidFill>
            <a:srgbClr val="FFFFFF"/>
          </a:solidFill>
          <a:ln w="9525">
            <a:solidFill>
              <a:srgbClr val="000000"/>
            </a:solidFill>
            <a:miter lim="800000"/>
            <a:headEnd/>
            <a:tailEnd/>
          </a:ln>
        </p:spPr>
        <p:txBody>
          <a:bodyPr/>
          <a:lstStyle/>
          <a:p>
            <a:pPr fontAlgn="auto">
              <a:spcBef>
                <a:spcPts val="0"/>
              </a:spcBef>
              <a:spcAft>
                <a:spcPts val="0"/>
              </a:spcAft>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欧洲天主教会封建神权统治</a:t>
            </a:r>
          </a:p>
        </p:txBody>
      </p:sp>
      <p:sp>
        <p:nvSpPr>
          <p:cNvPr id="140" name="矩形 139"/>
          <p:cNvSpPr>
            <a:spLocks noChangeArrowheads="1"/>
          </p:cNvSpPr>
          <p:nvPr/>
        </p:nvSpPr>
        <p:spPr bwMode="auto">
          <a:xfrm>
            <a:off x="498475" y="841375"/>
            <a:ext cx="1001713" cy="1016000"/>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雅典</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工商业繁荣</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41" name="矩形 140"/>
          <p:cNvSpPr/>
          <p:nvPr/>
        </p:nvSpPr>
        <p:spPr>
          <a:xfrm>
            <a:off x="2268538" y="0"/>
            <a:ext cx="626427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b="1" dirty="0">
                <a:solidFill>
                  <a:srgbClr val="FF0000"/>
                </a:solidFill>
                <a:latin typeface="黑体" pitchFamily="49" charset="-122"/>
                <a:ea typeface="黑体" pitchFamily="49" charset="-122"/>
              </a:rPr>
              <a:t>西方人文精神对近代中国的影响</a:t>
            </a:r>
          </a:p>
        </p:txBody>
      </p:sp>
      <p:sp>
        <p:nvSpPr>
          <p:cNvPr id="168" name="矩形 167"/>
          <p:cNvSpPr/>
          <p:nvPr/>
        </p:nvSpPr>
        <p:spPr>
          <a:xfrm>
            <a:off x="2268538" y="0"/>
            <a:ext cx="687546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4500"/>
              </a:lnSpc>
              <a:spcBef>
                <a:spcPts val="0"/>
              </a:spcBef>
              <a:spcAft>
                <a:spcPts val="0"/>
              </a:spcAft>
              <a:defRPr/>
            </a:pPr>
            <a:r>
              <a:rPr lang="zh-CN" altLang="en-US" sz="3200" b="1" dirty="0">
                <a:solidFill>
                  <a:schemeClr val="tx1"/>
                </a:solidFill>
                <a:effectLst>
                  <a:outerShdw blurRad="38100" dist="38100" dir="2700000" algn="tl">
                    <a:srgbClr val="000000">
                      <a:alpha val="43137"/>
                    </a:srgbClr>
                  </a:outerShdw>
                </a:effectLst>
                <a:latin typeface="黑体" pitchFamily="49" charset="-122"/>
                <a:ea typeface="黑体" pitchFamily="49" charset="-122"/>
              </a:rPr>
              <a:t>全球史观下的西方人文精神</a:t>
            </a:r>
            <a:endParaRPr lang="en-US" altLang="zh-CN" sz="3200" b="1" dirty="0">
              <a:solidFill>
                <a:schemeClr val="tx1"/>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79" name="矩形 178"/>
          <p:cNvSpPr>
            <a:spLocks noChangeArrowheads="1"/>
          </p:cNvSpPr>
          <p:nvPr/>
        </p:nvSpPr>
        <p:spPr bwMode="auto">
          <a:xfrm>
            <a:off x="2051050" y="5373688"/>
            <a:ext cx="1512888" cy="400050"/>
          </a:xfrm>
          <a:prstGeom prst="rect">
            <a:avLst/>
          </a:prstGeom>
          <a:noFill/>
          <a:ln w="9525">
            <a:solidFill>
              <a:srgbClr val="FF0000"/>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新文化运动</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0" name="矩形 179"/>
          <p:cNvSpPr>
            <a:spLocks noChangeArrowheads="1"/>
          </p:cNvSpPr>
          <p:nvPr/>
        </p:nvSpPr>
        <p:spPr bwMode="auto">
          <a:xfrm>
            <a:off x="2268538" y="6149975"/>
            <a:ext cx="1654175" cy="708025"/>
          </a:xfrm>
          <a:prstGeom prst="rect">
            <a:avLst/>
          </a:prstGeom>
          <a:noFill/>
          <a:ln w="9525">
            <a:solidFill>
              <a:srgbClr val="0000FF"/>
            </a:solidFill>
            <a:miter lim="800000"/>
            <a:headEnd/>
            <a:tailEnd/>
          </a:ln>
        </p:spPr>
        <p:txBody>
          <a:bodyPr anchor="ctr">
            <a:spAutoFit/>
          </a:bodyPr>
          <a:lstStyle/>
          <a:p>
            <a:pPr algn="l">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临时约法</a:t>
            </a: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p>
          <a:p>
            <a:pPr algn="l">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 民主共和制</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94" name="矩形 193"/>
          <p:cNvSpPr/>
          <p:nvPr/>
        </p:nvSpPr>
        <p:spPr>
          <a:xfrm>
            <a:off x="0" y="5084763"/>
            <a:ext cx="1763713" cy="108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81" name="矩形 180"/>
          <p:cNvSpPr>
            <a:spLocks noChangeArrowheads="1"/>
          </p:cNvSpPr>
          <p:nvPr/>
        </p:nvSpPr>
        <p:spPr bwMode="auto">
          <a:xfrm>
            <a:off x="3924300" y="6149975"/>
            <a:ext cx="792163" cy="708025"/>
          </a:xfrm>
          <a:prstGeom prst="rect">
            <a:avLst/>
          </a:prstGeom>
          <a:noFill/>
          <a:ln w="9525">
            <a:solidFill>
              <a:srgbClr val="0000FF"/>
            </a:solid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辛亥革命</a:t>
            </a:r>
            <a:endPar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2" name="矩形 181"/>
          <p:cNvSpPr>
            <a:spLocks noChangeArrowheads="1"/>
          </p:cNvSpPr>
          <p:nvPr/>
        </p:nvSpPr>
        <p:spPr bwMode="auto">
          <a:xfrm>
            <a:off x="5219700" y="5373688"/>
            <a:ext cx="1223963" cy="400050"/>
          </a:xfrm>
          <a:prstGeom prst="rect">
            <a:avLst/>
          </a:prstGeom>
          <a:noFill/>
          <a:ln w="9525">
            <a:solidFill>
              <a:srgbClr val="FF0000"/>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三民主义</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3" name="矩形 182"/>
          <p:cNvSpPr>
            <a:spLocks noChangeArrowheads="1"/>
          </p:cNvSpPr>
          <p:nvPr/>
        </p:nvSpPr>
        <p:spPr bwMode="auto">
          <a:xfrm>
            <a:off x="6659563" y="5373688"/>
            <a:ext cx="1800225" cy="400050"/>
          </a:xfrm>
          <a:prstGeom prst="rect">
            <a:avLst/>
          </a:prstGeom>
          <a:noFill/>
          <a:ln w="9525">
            <a:solidFill>
              <a:srgbClr val="FF0000"/>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维新思想</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4" name="矩形 183"/>
          <p:cNvSpPr>
            <a:spLocks noChangeArrowheads="1"/>
          </p:cNvSpPr>
          <p:nvPr/>
        </p:nvSpPr>
        <p:spPr bwMode="auto">
          <a:xfrm>
            <a:off x="6732588" y="6149975"/>
            <a:ext cx="719137" cy="708025"/>
          </a:xfrm>
          <a:prstGeom prst="rect">
            <a:avLst/>
          </a:prstGeom>
          <a:noFill/>
          <a:ln w="9525">
            <a:solidFill>
              <a:srgbClr val="0000FF"/>
            </a:solid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戊戌变法</a:t>
            </a:r>
            <a:endPar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85" name="矩形 184"/>
          <p:cNvSpPr>
            <a:spLocks noChangeArrowheads="1"/>
          </p:cNvSpPr>
          <p:nvPr/>
        </p:nvSpPr>
        <p:spPr bwMode="auto">
          <a:xfrm>
            <a:off x="4716463" y="5842000"/>
            <a:ext cx="2016125" cy="1016000"/>
          </a:xfrm>
          <a:prstGeom prst="rect">
            <a:avLst/>
          </a:prstGeom>
          <a:noFill/>
          <a:ln w="9525">
            <a:solidFill>
              <a:srgbClr val="0000FF"/>
            </a:solidFill>
            <a:miter lim="800000"/>
            <a:headEnd/>
            <a:tailEnd/>
          </a:ln>
        </p:spPr>
        <p:txBody>
          <a:bodyPr anchor="ctr">
            <a:spAutoFit/>
          </a:bodyPr>
          <a:lstStyle/>
          <a:p>
            <a:pPr>
              <a:defRPr/>
            </a:pP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  预备立宪</a:t>
            </a:r>
            <a:endPar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a:p>
            <a:pPr>
              <a:defRPr/>
            </a:pP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r>
              <a:rPr lang="zh-CN" altLang="en-US"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钦定宪法大纲</a:t>
            </a:r>
            <a:r>
              <a:rPr lang="en-US" altLang="zh-CN" sz="20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a:t>
            </a:r>
          </a:p>
          <a:p>
            <a:pPr>
              <a:defRPr/>
            </a:pP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  君主立宪制</a:t>
            </a:r>
            <a:endPar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grpSp>
        <p:nvGrpSpPr>
          <p:cNvPr id="6" name="组合 185"/>
          <p:cNvGrpSpPr>
            <a:grpSpLocks/>
          </p:cNvGrpSpPr>
          <p:nvPr/>
        </p:nvGrpSpPr>
        <p:grpSpPr bwMode="auto">
          <a:xfrm>
            <a:off x="323850" y="4724400"/>
            <a:ext cx="8640763" cy="733425"/>
            <a:chOff x="323066" y="4726625"/>
            <a:chExt cx="8641414" cy="730134"/>
          </a:xfrm>
        </p:grpSpPr>
        <p:grpSp>
          <p:nvGrpSpPr>
            <p:cNvPr id="23623" name="组合 166"/>
            <p:cNvGrpSpPr>
              <a:grpSpLocks/>
            </p:cNvGrpSpPr>
            <p:nvPr/>
          </p:nvGrpSpPr>
          <p:grpSpPr bwMode="auto">
            <a:xfrm>
              <a:off x="323066" y="4726625"/>
              <a:ext cx="8641414" cy="730134"/>
              <a:chOff x="323066" y="4870641"/>
              <a:chExt cx="8641414" cy="730134"/>
            </a:xfrm>
          </p:grpSpPr>
          <p:cxnSp>
            <p:nvCxnSpPr>
              <p:cNvPr id="149" name="直接连接符 148"/>
              <p:cNvCxnSpPr/>
              <p:nvPr/>
            </p:nvCxnSpPr>
            <p:spPr bwMode="auto">
              <a:xfrm flipV="1">
                <a:off x="8964480" y="4870641"/>
                <a:ext cx="0" cy="398255"/>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grpSp>
            <p:nvGrpSpPr>
              <p:cNvPr id="23629" name="组合 150"/>
              <p:cNvGrpSpPr>
                <a:grpSpLocks/>
              </p:cNvGrpSpPr>
              <p:nvPr/>
            </p:nvGrpSpPr>
            <p:grpSpPr bwMode="auto">
              <a:xfrm>
                <a:off x="323066" y="5086257"/>
                <a:ext cx="8641414" cy="514518"/>
                <a:chOff x="323067" y="2665369"/>
                <a:chExt cx="8641413" cy="514518"/>
              </a:xfrm>
            </p:grpSpPr>
            <p:cxnSp>
              <p:nvCxnSpPr>
                <p:cNvPr id="152" name="直接箭头连接符 151"/>
                <p:cNvCxnSpPr/>
                <p:nvPr/>
              </p:nvCxnSpPr>
              <p:spPr bwMode="auto">
                <a:xfrm flipH="1">
                  <a:off x="1978955" y="2808499"/>
                  <a:ext cx="6985525" cy="0"/>
                </a:xfrm>
                <a:prstGeom prst="straightConnector1">
                  <a:avLst/>
                </a:prstGeom>
                <a:ln>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25681" name="矩形 152"/>
                <p:cNvSpPr>
                  <a:spLocks noChangeArrowheads="1"/>
                </p:cNvSpPr>
                <p:nvPr/>
              </p:nvSpPr>
              <p:spPr bwMode="auto">
                <a:xfrm>
                  <a:off x="323067" y="2664684"/>
                  <a:ext cx="8569970" cy="515203"/>
                </a:xfrm>
                <a:prstGeom prst="rect">
                  <a:avLst/>
                </a:prstGeom>
                <a:noFill/>
                <a:ln w="9525">
                  <a:noFill/>
                  <a:miter lim="800000"/>
                  <a:headEnd/>
                  <a:tailEnd/>
                </a:ln>
              </p:spPr>
              <p:txBody>
                <a:bodyPr>
                  <a:spAutoFit/>
                </a:bodyPr>
                <a:lstStyle/>
                <a:p>
                  <a:pPr>
                    <a:lnSpc>
                      <a:spcPct val="150000"/>
                    </a:lnSpc>
                    <a:defRPr/>
                  </a:pPr>
                  <a:r>
                    <a:rPr lang="en-US" altLang="zh-CN" sz="2200" b="1" dirty="0">
                      <a:solidFill>
                        <a:srgbClr val="C00000"/>
                      </a:solidFill>
                      <a:latin typeface="方正姚体" pitchFamily="2" charset="-122"/>
                      <a:ea typeface="方正姚体" pitchFamily="2" charset="-122"/>
                      <a:cs typeface="Courier New" pitchFamily="49" charset="0"/>
                    </a:rPr>
                    <a:t>                         </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1915  1912   1911    1908  1905    1898 …1870</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年代</a:t>
                  </a: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  </a:t>
                  </a:r>
                </a:p>
              </p:txBody>
            </p:sp>
          </p:grpSp>
          <p:sp>
            <p:nvSpPr>
              <p:cNvPr id="23630" name="Line 19"/>
              <p:cNvSpPr>
                <a:spLocks noChangeShapeType="1"/>
              </p:cNvSpPr>
              <p:nvPr/>
            </p:nvSpPr>
            <p:spPr bwMode="auto">
              <a:xfrm flipV="1">
                <a:off x="5148064" y="5229200"/>
                <a:ext cx="0" cy="1356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31" name="Line 19"/>
              <p:cNvSpPr>
                <a:spLocks noChangeShapeType="1"/>
              </p:cNvSpPr>
              <p:nvPr/>
            </p:nvSpPr>
            <p:spPr bwMode="auto">
              <a:xfrm flipH="1">
                <a:off x="6012160" y="5229200"/>
                <a:ext cx="0" cy="1440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3624" name="Line 19"/>
            <p:cNvSpPr>
              <a:spLocks noChangeShapeType="1"/>
            </p:cNvSpPr>
            <p:nvPr/>
          </p:nvSpPr>
          <p:spPr bwMode="auto">
            <a:xfrm flipH="1">
              <a:off x="7020161" y="5085184"/>
              <a:ext cx="111" cy="1445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5" name="Line 19"/>
            <p:cNvSpPr>
              <a:spLocks noChangeShapeType="1"/>
            </p:cNvSpPr>
            <p:nvPr/>
          </p:nvSpPr>
          <p:spPr bwMode="auto">
            <a:xfrm flipV="1">
              <a:off x="3347864" y="5085184"/>
              <a:ext cx="0" cy="1440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6" name="Line 19"/>
            <p:cNvSpPr>
              <a:spLocks noChangeShapeType="1"/>
            </p:cNvSpPr>
            <p:nvPr/>
          </p:nvSpPr>
          <p:spPr bwMode="auto">
            <a:xfrm>
              <a:off x="4211960" y="5085184"/>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27" name="Line 19"/>
            <p:cNvSpPr>
              <a:spLocks noChangeShapeType="1"/>
            </p:cNvSpPr>
            <p:nvPr/>
          </p:nvSpPr>
          <p:spPr bwMode="auto">
            <a:xfrm flipV="1">
              <a:off x="2555431" y="5085986"/>
              <a:ext cx="0" cy="1440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7" name="矩形 146"/>
          <p:cNvSpPr>
            <a:spLocks noChangeArrowheads="1"/>
          </p:cNvSpPr>
          <p:nvPr/>
        </p:nvSpPr>
        <p:spPr bwMode="auto">
          <a:xfrm>
            <a:off x="0" y="5084763"/>
            <a:ext cx="1835150" cy="769937"/>
          </a:xfrm>
          <a:prstGeom prst="rect">
            <a:avLst/>
          </a:prstGeom>
          <a:noFill/>
          <a:ln w="9525">
            <a:noFill/>
            <a:miter lim="800000"/>
            <a:headEnd/>
            <a:tailEnd/>
          </a:ln>
        </p:spPr>
        <p:txBody>
          <a:bodyPr>
            <a:spAutoFit/>
          </a:bodyPr>
          <a:lstStyle/>
          <a:p>
            <a:pPr algn="l">
              <a:defRPr/>
            </a:pPr>
            <a:r>
              <a:rPr lang="zh-CN" altLang="en-US" sz="22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近代中国思想解放成果</a:t>
            </a:r>
            <a:endParaRPr lang="en-US" altLang="zh-CN" sz="22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46" name="矩形 145"/>
          <p:cNvSpPr/>
          <p:nvPr/>
        </p:nvSpPr>
        <p:spPr>
          <a:xfrm>
            <a:off x="0" y="5084763"/>
            <a:ext cx="1619250" cy="8651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04" name="Text Box 113"/>
          <p:cNvSpPr txBox="1">
            <a:spLocks noChangeArrowheads="1"/>
          </p:cNvSpPr>
          <p:nvPr/>
        </p:nvSpPr>
        <p:spPr bwMode="auto">
          <a:xfrm>
            <a:off x="4932363" y="1412875"/>
            <a:ext cx="360362" cy="2160588"/>
          </a:xfrm>
          <a:prstGeom prst="rect">
            <a:avLst/>
          </a:prstGeom>
          <a:solidFill>
            <a:srgbClr val="FFFFFF"/>
          </a:solidFill>
          <a:ln w="9525">
            <a:solidFill>
              <a:srgbClr val="000000"/>
            </a:solidFill>
            <a:miter lim="800000"/>
            <a:headEnd/>
            <a:tailEnd/>
          </a:ln>
        </p:spPr>
        <p:txBody>
          <a:bodyPr/>
          <a:lstStyle/>
          <a:p>
            <a:pPr algn="r" fontAlgn="auto">
              <a:spcBef>
                <a:spcPts val="0"/>
              </a:spcBef>
              <a:spcAft>
                <a:spcPts val="0"/>
              </a:spcAft>
              <a:defRPr/>
            </a:pPr>
            <a:r>
              <a:rPr lang="en-US" altLang="zh-CN"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1787</a:t>
            </a:r>
            <a:r>
              <a:rPr lang="zh-CN" altLang="en-US" sz="20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年宪法</a:t>
            </a:r>
          </a:p>
        </p:txBody>
      </p:sp>
      <p:sp>
        <p:nvSpPr>
          <p:cNvPr id="118" name="矩形 117"/>
          <p:cNvSpPr>
            <a:spLocks noChangeArrowheads="1"/>
          </p:cNvSpPr>
          <p:nvPr/>
        </p:nvSpPr>
        <p:spPr bwMode="auto">
          <a:xfrm>
            <a:off x="6156325" y="1754188"/>
            <a:ext cx="431800" cy="2554287"/>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英国完成工业革命</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78" name="矩形 177"/>
          <p:cNvSpPr>
            <a:spLocks noChangeArrowheads="1"/>
          </p:cNvSpPr>
          <p:nvPr/>
        </p:nvSpPr>
        <p:spPr bwMode="auto">
          <a:xfrm>
            <a:off x="0" y="6088063"/>
            <a:ext cx="1619250" cy="769937"/>
          </a:xfrm>
          <a:prstGeom prst="rect">
            <a:avLst/>
          </a:prstGeom>
          <a:noFill/>
          <a:ln w="9525">
            <a:noFill/>
            <a:miter lim="800000"/>
            <a:headEnd/>
            <a:tailEnd/>
          </a:ln>
        </p:spPr>
        <p:txBody>
          <a:bodyPr>
            <a:spAutoFit/>
          </a:bodyPr>
          <a:lstStyle/>
          <a:p>
            <a:pPr>
              <a:defRPr/>
            </a:pPr>
            <a:r>
              <a:rPr lang="zh-CN" altLang="en-US" sz="22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rPr>
              <a:t>近代中国民主制度构建</a:t>
            </a:r>
            <a:endParaRPr lang="en-US" altLang="zh-CN" sz="2200" b="1" dirty="0">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
        <p:nvSpPr>
          <p:cNvPr id="173" name="矩形 172"/>
          <p:cNvSpPr/>
          <p:nvPr/>
        </p:nvSpPr>
        <p:spPr>
          <a:xfrm>
            <a:off x="0" y="6021388"/>
            <a:ext cx="1619250" cy="83661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31" name="矩形 130"/>
          <p:cNvSpPr>
            <a:spLocks noChangeArrowheads="1"/>
          </p:cNvSpPr>
          <p:nvPr/>
        </p:nvSpPr>
        <p:spPr bwMode="auto">
          <a:xfrm>
            <a:off x="2627313" y="1016000"/>
            <a:ext cx="1800225" cy="400050"/>
          </a:xfrm>
          <a:prstGeom prst="rect">
            <a:avLst/>
          </a:prstGeom>
          <a:noFill/>
          <a:ln w="9525">
            <a:solidFill>
              <a:srgbClr val="0000FF"/>
            </a:solidFill>
            <a:miter lim="800000"/>
            <a:headEnd/>
            <a:tailEnd/>
          </a:ln>
        </p:spPr>
        <p:txBody>
          <a:bodyPr anchor="ctr">
            <a:spAutoFit/>
          </a:bodyPr>
          <a:lstStyle/>
          <a:p>
            <a:pPr>
              <a:defRPr/>
            </a:pPr>
            <a:r>
              <a:rPr lang="zh-CN" altLang="en-US"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rPr>
              <a:t>早期殖民扩张</a:t>
            </a:r>
            <a:endParaRPr lang="en-US" altLang="zh-CN" sz="2000" b="1" dirty="0">
              <a:solidFill>
                <a:srgbClr val="0000FF"/>
              </a:solidFill>
              <a:effectLst>
                <a:outerShdw blurRad="38100" dist="38100" dir="2700000" algn="tl">
                  <a:srgbClr val="000000">
                    <a:alpha val="43137"/>
                  </a:srgbClr>
                </a:outerShdw>
              </a:effectLst>
              <a:latin typeface="黑体" pitchFamily="49" charset="-122"/>
              <a:ea typeface="黑体" pitchFamily="49" charset="-122"/>
              <a:cs typeface="Courier New" pitchFamily="49" charset="0"/>
            </a:endParaRPr>
          </a:p>
        </p:txBody>
      </p:sp>
    </p:spTree>
    <p:extLst>
      <p:ext uri="{BB962C8B-B14F-4D97-AF65-F5344CB8AC3E}">
        <p14:creationId xmlns:p14="http://schemas.microsoft.com/office/powerpoint/2010/main" val="27841025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blinds(horizontal)">
                                      <p:cBhvr>
                                        <p:cTn id="12" dur="500"/>
                                        <p:tgtEl>
                                          <p:spTgt spid="194"/>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blinds(horizontal)">
                                      <p:cBhvr>
                                        <p:cTn id="16" dur="500"/>
                                        <p:tgtEl>
                                          <p:spTgt spid="146"/>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blinds(horizontal)">
                                      <p:cBhvr>
                                        <p:cTn id="20" dur="500"/>
                                        <p:tgtEl>
                                          <p:spTgt spid="1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blinds(horizontal)">
                                      <p:cBhvr>
                                        <p:cTn id="25" dur="500"/>
                                        <p:tgtEl>
                                          <p:spTgt spid="1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2"/>
                                        </p:tgtEl>
                                        <p:attrNameLst>
                                          <p:attrName>style.visibility</p:attrName>
                                        </p:attrNameLst>
                                      </p:cBhvr>
                                      <p:to>
                                        <p:strVal val="visible"/>
                                      </p:to>
                                    </p:set>
                                    <p:animEffect transition="in" filter="blinds(horizontal)">
                                      <p:cBhvr>
                                        <p:cTn id="30" dur="500"/>
                                        <p:tgtEl>
                                          <p:spTgt spid="1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blinds(horizontal)">
                                      <p:cBhvr>
                                        <p:cTn id="35" dur="500"/>
                                        <p:tgtEl>
                                          <p:spTgt spid="17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73"/>
                                        </p:tgtEl>
                                        <p:attrNameLst>
                                          <p:attrName>style.visibility</p:attrName>
                                        </p:attrNameLst>
                                      </p:cBhvr>
                                      <p:to>
                                        <p:strVal val="visible"/>
                                      </p:to>
                                    </p:set>
                                    <p:animEffect transition="in" filter="blinds(horizontal)">
                                      <p:cBhvr>
                                        <p:cTn id="40" dur="500"/>
                                        <p:tgtEl>
                                          <p:spTgt spid="173"/>
                                        </p:tgtEl>
                                      </p:cBhvr>
                                    </p:animEffect>
                                  </p:childTnLst>
                                </p:cTn>
                              </p:par>
                            </p:childTnLst>
                          </p:cTn>
                        </p:par>
                        <p:par>
                          <p:cTn id="41" fill="hold" nodeType="afterGroup">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178"/>
                                        </p:tgtEl>
                                        <p:attrNameLst>
                                          <p:attrName>style.visibility</p:attrName>
                                        </p:attrNameLst>
                                      </p:cBhvr>
                                      <p:to>
                                        <p:strVal val="visible"/>
                                      </p:to>
                                    </p:set>
                                    <p:animEffect transition="in" filter="blinds(horizontal)">
                                      <p:cBhvr>
                                        <p:cTn id="44" dur="500"/>
                                        <p:tgtEl>
                                          <p:spTgt spid="1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4"/>
                                        </p:tgtEl>
                                        <p:attrNameLst>
                                          <p:attrName>style.visibility</p:attrName>
                                        </p:attrNameLst>
                                      </p:cBhvr>
                                      <p:to>
                                        <p:strVal val="visible"/>
                                      </p:to>
                                    </p:set>
                                    <p:animEffect transition="in" filter="blinds(horizontal)">
                                      <p:cBhvr>
                                        <p:cTn id="49" dur="500"/>
                                        <p:tgtEl>
                                          <p:spTgt spid="18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5"/>
                                        </p:tgtEl>
                                        <p:attrNameLst>
                                          <p:attrName>style.visibility</p:attrName>
                                        </p:attrNameLst>
                                      </p:cBhvr>
                                      <p:to>
                                        <p:strVal val="visible"/>
                                      </p:to>
                                    </p:set>
                                    <p:animEffect transition="in" filter="blinds(horizontal)">
                                      <p:cBhvr>
                                        <p:cTn id="54" dur="500"/>
                                        <p:tgtEl>
                                          <p:spTgt spid="18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1"/>
                                        </p:tgtEl>
                                        <p:attrNameLst>
                                          <p:attrName>style.visibility</p:attrName>
                                        </p:attrNameLst>
                                      </p:cBhvr>
                                      <p:to>
                                        <p:strVal val="visible"/>
                                      </p:to>
                                    </p:set>
                                    <p:animEffect transition="in" filter="blinds(horizontal)">
                                      <p:cBhvr>
                                        <p:cTn id="59" dur="500"/>
                                        <p:tgtEl>
                                          <p:spTgt spid="18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0"/>
                                        </p:tgtEl>
                                        <p:attrNameLst>
                                          <p:attrName>style.visibility</p:attrName>
                                        </p:attrNameLst>
                                      </p:cBhvr>
                                      <p:to>
                                        <p:strVal val="visible"/>
                                      </p:to>
                                    </p:set>
                                    <p:animEffect transition="in" filter="blinds(horizontal)">
                                      <p:cBhvr>
                                        <p:cTn id="64" dur="500"/>
                                        <p:tgtEl>
                                          <p:spTgt spid="18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68"/>
                                        </p:tgtEl>
                                        <p:attrNameLst>
                                          <p:attrName>style.visibility</p:attrName>
                                        </p:attrNameLst>
                                      </p:cBhvr>
                                      <p:to>
                                        <p:strVal val="visible"/>
                                      </p:to>
                                    </p:set>
                                    <p:animEffect transition="in" filter="blinds(horizontal)">
                                      <p:cBhvr>
                                        <p:cTn id="69"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9" grpId="0" animBg="1"/>
      <p:bldP spid="180" grpId="0" animBg="1"/>
      <p:bldP spid="194" grpId="0" animBg="1"/>
      <p:bldP spid="181" grpId="0" animBg="1"/>
      <p:bldP spid="182" grpId="0" animBg="1"/>
      <p:bldP spid="183" grpId="0" animBg="1"/>
      <p:bldP spid="184" grpId="0" animBg="1"/>
      <p:bldP spid="185" grpId="0" animBg="1"/>
      <p:bldP spid="147" grpId="0"/>
      <p:bldP spid="146" grpId="0" animBg="1"/>
      <p:bldP spid="178" grpId="0"/>
      <p:bldP spid="1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296465" y="874430"/>
            <a:ext cx="8551070" cy="1569660"/>
          </a:xfrm>
          <a:prstGeom prst="rect">
            <a:avLst/>
          </a:prstGeom>
          <a:noFill/>
          <a:ln w="9525">
            <a:noFill/>
            <a:miter lim="800000"/>
            <a:headEnd/>
            <a:tailEnd/>
          </a:ln>
        </p:spPr>
        <p:txBody>
          <a:bodyPr wrap="square">
            <a:spAutoFit/>
          </a:bodyPr>
          <a:lstStyle/>
          <a:p>
            <a:pPr algn="l">
              <a:defRPr/>
            </a:pPr>
            <a:r>
              <a:rPr lang="zh-CN" altLang="en-US" sz="2400" b="1" dirty="0">
                <a:effectLst>
                  <a:outerShdw blurRad="38100" dist="38100" dir="2700000" algn="tl">
                    <a:srgbClr val="000000">
                      <a:alpha val="43137"/>
                    </a:srgbClr>
                  </a:outerShdw>
                </a:effectLst>
                <a:latin typeface="黑体" pitchFamily="49" charset="-122"/>
                <a:ea typeface="黑体" pitchFamily="49" charset="-122"/>
              </a:rPr>
              <a:t>    </a:t>
            </a: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故欲求一国自立，必使一国之人之智慧足可治一国之事，然后可。今日之中国，其大患总在民智不开。民智不开，人才不足，则人虽假我以权利，亦不能守也。” </a:t>
            </a:r>
            <a:r>
              <a:rPr lang="zh-CN" altLang="en-US" sz="2400" b="1" dirty="0">
                <a:effectLst>
                  <a:outerShdw blurRad="38100" dist="38100" dir="2700000" algn="tl">
                    <a:srgbClr val="000000">
                      <a:alpha val="43137"/>
                    </a:srgbClr>
                  </a:outerShdw>
                </a:effectLst>
                <a:latin typeface="黑体" pitchFamily="49" charset="-122"/>
                <a:ea typeface="黑体" pitchFamily="49" charset="-122"/>
              </a:rPr>
              <a:t/>
            </a:r>
            <a:br>
              <a:rPr lang="zh-CN" altLang="en-US" sz="2400" b="1" dirty="0">
                <a:effectLst>
                  <a:outerShdw blurRad="38100" dist="38100" dir="2700000" algn="tl">
                    <a:srgbClr val="000000">
                      <a:alpha val="43137"/>
                    </a:srgbClr>
                  </a:outerShdw>
                </a:effectLst>
                <a:latin typeface="黑体" pitchFamily="49" charset="-122"/>
                <a:ea typeface="黑体" pitchFamily="49" charset="-122"/>
              </a:rPr>
            </a:br>
            <a:r>
              <a:rPr lang="zh-CN" altLang="en-US" sz="2400" b="1" dirty="0">
                <a:effectLst>
                  <a:outerShdw blurRad="38100" dist="38100" dir="2700000" algn="tl">
                    <a:srgbClr val="000000">
                      <a:alpha val="43137"/>
                    </a:srgbClr>
                  </a:outerShdw>
                </a:effectLst>
                <a:latin typeface="黑体" pitchFamily="49" charset="-122"/>
                <a:ea typeface="黑体" pitchFamily="49" charset="-122"/>
              </a:rPr>
              <a:t>                        </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梁启超</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湖南时务学堂遗编</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4579" name="矩形 3"/>
          <p:cNvSpPr>
            <a:spLocks noChangeArrowheads="1"/>
          </p:cNvSpPr>
          <p:nvPr/>
        </p:nvSpPr>
        <p:spPr bwMode="auto">
          <a:xfrm>
            <a:off x="53752" y="2444090"/>
            <a:ext cx="9036496" cy="1938992"/>
          </a:xfrm>
          <a:prstGeom prst="rect">
            <a:avLst/>
          </a:prstGeom>
          <a:noFill/>
          <a:ln w="9525">
            <a:noFill/>
            <a:miter lim="800000"/>
            <a:headEnd/>
            <a:tailEnd/>
          </a:ln>
        </p:spPr>
        <p:txBody>
          <a:bodyPr wrap="square">
            <a:spAutoFit/>
          </a:bodyPr>
          <a:lstStyle/>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第一条 中华民国由中华人民组织之。</a:t>
            </a:r>
            <a:endParaRPr lang="en-US" altLang="zh-CN"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第二条 中华民国之主权属于国民全体。</a:t>
            </a:r>
            <a:endParaRPr lang="en-US" altLang="zh-CN"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第五条 中华民国人民一律平等，无种族、阶级、宗教之区别。</a:t>
            </a:r>
          </a:p>
          <a:p>
            <a:pPr algn="l">
              <a:defRPr/>
            </a:pPr>
            <a:r>
              <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第六条 人民得享有左列各项之自由权。</a:t>
            </a:r>
            <a:r>
              <a:rPr lang="en-US" altLang="zh-CN"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a:t>
            </a:r>
            <a:endParaRPr lang="zh-CN" altLang="en-US" sz="24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defRPr/>
            </a:pPr>
            <a:r>
              <a:rPr lang="en-US" altLang="zh-CN" sz="2400" b="1" dirty="0">
                <a:solidFill>
                  <a:srgbClr val="0000FF"/>
                </a:solidFill>
                <a:effectLst>
                  <a:outerShdw blurRad="38100" dist="38100" dir="2700000" algn="tl">
                    <a:srgbClr val="000000">
                      <a:alpha val="43137"/>
                    </a:srgbClr>
                  </a:outerShdw>
                </a:effectLst>
                <a:latin typeface="楷体" pitchFamily="49" charset="-122"/>
                <a:ea typeface="楷体" pitchFamily="49" charset="-122"/>
              </a:rPr>
              <a:t>                            </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中华民国临时约法</a:t>
            </a:r>
            <a:r>
              <a:rPr lang="en-US" altLang="zh-CN"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400" b="1" dirty="0">
              <a:solidFill>
                <a:srgbClr val="0000FF"/>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4580" name="矩形 7"/>
          <p:cNvSpPr>
            <a:spLocks noChangeArrowheads="1"/>
          </p:cNvSpPr>
          <p:nvPr/>
        </p:nvSpPr>
        <p:spPr bwMode="auto">
          <a:xfrm>
            <a:off x="611188" y="4724400"/>
            <a:ext cx="7921625" cy="1384995"/>
          </a:xfrm>
          <a:prstGeom prst="rect">
            <a:avLst/>
          </a:prstGeom>
          <a:noFill/>
          <a:ln w="9525">
            <a:noFill/>
            <a:miter lim="800000"/>
            <a:headEnd/>
            <a:tailEnd/>
          </a:ln>
        </p:spPr>
        <p:txBody>
          <a:bodyPr>
            <a:spAutoFit/>
          </a:bodyPr>
          <a:lstStyle/>
          <a:p>
            <a:pPr algn="l">
              <a:defRPr/>
            </a:pPr>
            <a:r>
              <a:rPr lang="zh-CN" altLang="en-US" sz="2800" b="1" dirty="0">
                <a:solidFill>
                  <a:srgbClr val="000000"/>
                </a:solidFill>
                <a:effectLst>
                  <a:outerShdw blurRad="38100" dist="38100" dir="2700000" algn="tl">
                    <a:srgbClr val="000000">
                      <a:alpha val="43137"/>
                    </a:srgbClr>
                  </a:outerShdw>
                </a:effectLst>
                <a:latin typeface="楷体" pitchFamily="49" charset="-122"/>
                <a:ea typeface="楷体" pitchFamily="49" charset="-122"/>
              </a:rPr>
              <a:t>   “国人而欲脱蒙昧时代，羞为浅化之民也，则急起直追，当以科学与人权并重。”</a:t>
            </a:r>
            <a:endParaRPr lang="en-US" altLang="zh-CN" sz="2800" b="1" dirty="0">
              <a:solidFill>
                <a:srgbClr val="000000"/>
              </a:solidFill>
              <a:effectLst>
                <a:outerShdw blurRad="38100" dist="38100" dir="2700000" algn="tl">
                  <a:srgbClr val="000000">
                    <a:alpha val="43137"/>
                  </a:srgbClr>
                </a:outerShdw>
              </a:effectLst>
              <a:latin typeface="楷体" pitchFamily="49" charset="-122"/>
              <a:ea typeface="楷体" pitchFamily="49" charset="-122"/>
            </a:endParaRPr>
          </a:p>
          <a:p>
            <a:pPr>
              <a:defRPr/>
            </a:pPr>
            <a:r>
              <a:rPr lang="en-US" altLang="zh-CN" sz="2800" b="1" dirty="0">
                <a:solidFill>
                  <a:srgbClr val="0000FF"/>
                </a:solidFill>
                <a:effectLst>
                  <a:outerShdw blurRad="38100" dist="38100" dir="2700000" algn="tl">
                    <a:srgbClr val="000000">
                      <a:alpha val="43137"/>
                    </a:srgbClr>
                  </a:outerShdw>
                </a:effectLst>
                <a:latin typeface="楷体" pitchFamily="49" charset="-122"/>
                <a:ea typeface="楷体" pitchFamily="49" charset="-122"/>
              </a:rPr>
              <a:t>                  </a:t>
            </a:r>
            <a:r>
              <a:rPr lang="en-US" altLang="zh-CN" sz="2800" b="1" dirty="0" smtClean="0">
                <a:solidFill>
                  <a:srgbClr val="0000FF"/>
                </a:solidFill>
                <a:effectLst>
                  <a:outerShdw blurRad="38100" dist="38100" dir="2700000" algn="tl">
                    <a:srgbClr val="000000">
                      <a:alpha val="43137"/>
                    </a:srgbClr>
                  </a:outerShdw>
                </a:effectLst>
                <a:latin typeface="楷体" pitchFamily="49" charset="-122"/>
                <a:ea typeface="楷体" pitchFamily="49" charset="-122"/>
              </a:rPr>
              <a:t> </a:t>
            </a:r>
            <a:r>
              <a:rPr lang="en-US" altLang="zh-CN"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陈独秀</a:t>
            </a:r>
            <a:r>
              <a:rPr lang="en-US" altLang="zh-CN"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r>
              <a:rPr lang="zh-CN" altLang="en-US"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敬告青年</a:t>
            </a:r>
            <a:r>
              <a:rPr lang="en-US" altLang="zh-CN"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rPr>
              <a:t>》</a:t>
            </a:r>
            <a:endParaRPr lang="zh-CN" altLang="en-US" sz="2800" b="1" dirty="0">
              <a:solidFill>
                <a:srgbClr val="0000FF"/>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24581" name="矩形 8"/>
          <p:cNvSpPr>
            <a:spLocks noChangeArrowheads="1"/>
          </p:cNvSpPr>
          <p:nvPr/>
        </p:nvSpPr>
        <p:spPr bwMode="auto">
          <a:xfrm>
            <a:off x="1187447" y="131974"/>
            <a:ext cx="6913563" cy="646113"/>
          </a:xfrm>
          <a:prstGeom prst="rect">
            <a:avLst/>
          </a:prstGeom>
          <a:noFill/>
          <a:ln w="9525">
            <a:noFill/>
            <a:miter lim="800000"/>
            <a:headEnd/>
            <a:tailEnd/>
          </a:ln>
        </p:spPr>
        <p:txBody>
          <a:bodyPr>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西方人文精神对近代中国的影响</a:t>
            </a:r>
          </a:p>
        </p:txBody>
      </p:sp>
      <p:sp>
        <p:nvSpPr>
          <p:cNvPr id="10" name="椭圆 9"/>
          <p:cNvSpPr>
            <a:spLocks noChangeArrowheads="1"/>
          </p:cNvSpPr>
          <p:nvPr/>
        </p:nvSpPr>
        <p:spPr bwMode="auto">
          <a:xfrm>
            <a:off x="4873035" y="1289490"/>
            <a:ext cx="1023239" cy="37792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1" name="椭圆 10"/>
          <p:cNvSpPr>
            <a:spLocks noChangeArrowheads="1"/>
          </p:cNvSpPr>
          <p:nvPr/>
        </p:nvSpPr>
        <p:spPr bwMode="auto">
          <a:xfrm>
            <a:off x="1871681" y="2890959"/>
            <a:ext cx="3383906" cy="40750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2" name="椭圆 11"/>
          <p:cNvSpPr>
            <a:spLocks noChangeArrowheads="1"/>
          </p:cNvSpPr>
          <p:nvPr/>
        </p:nvSpPr>
        <p:spPr bwMode="auto">
          <a:xfrm>
            <a:off x="3129756" y="3275768"/>
            <a:ext cx="1154906" cy="35689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3" name="椭圆 12"/>
          <p:cNvSpPr>
            <a:spLocks noChangeArrowheads="1"/>
          </p:cNvSpPr>
          <p:nvPr/>
        </p:nvSpPr>
        <p:spPr bwMode="auto">
          <a:xfrm>
            <a:off x="4305155" y="3609964"/>
            <a:ext cx="1079500"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4" name="椭圆 13"/>
          <p:cNvSpPr>
            <a:spLocks noChangeArrowheads="1"/>
          </p:cNvSpPr>
          <p:nvPr/>
        </p:nvSpPr>
        <p:spPr bwMode="auto">
          <a:xfrm>
            <a:off x="4284662" y="5187343"/>
            <a:ext cx="719138" cy="576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
        <p:nvSpPr>
          <p:cNvPr id="15" name="椭圆 14"/>
          <p:cNvSpPr>
            <a:spLocks noChangeArrowheads="1"/>
          </p:cNvSpPr>
          <p:nvPr/>
        </p:nvSpPr>
        <p:spPr bwMode="auto">
          <a:xfrm>
            <a:off x="3203272" y="5197288"/>
            <a:ext cx="720725" cy="5048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chemeClr val="hlink"/>
              </a:buClr>
              <a:buFont typeface="Wingdings" pitchFamily="2" charset="2"/>
              <a:buChar char="•"/>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400">
                <a:solidFill>
                  <a:schemeClr val="tx1"/>
                </a:solidFill>
                <a:latin typeface="Arial" charset="0"/>
              </a:defRPr>
            </a:lvl2pPr>
            <a:lvl3pPr marL="1143000" indent="-228600" algn="l" eaLnBrk="0" hangingPunct="0">
              <a:spcBef>
                <a:spcPct val="20000"/>
              </a:spcBef>
              <a:buClr>
                <a:schemeClr val="tx1"/>
              </a:buClr>
              <a:buChar char="•"/>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zh-CN" altLang="en-US" sz="2400" b="0">
              <a:latin typeface="Tahoma" pitchFamily="34" charset="0"/>
            </a:endParaRPr>
          </a:p>
        </p:txBody>
      </p:sp>
    </p:spTree>
    <p:extLst>
      <p:ext uri="{BB962C8B-B14F-4D97-AF65-F5344CB8AC3E}">
        <p14:creationId xmlns:p14="http://schemas.microsoft.com/office/powerpoint/2010/main" val="529987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blinds(horizontal)">
                                      <p:cBhvr>
                                        <p:cTn id="12" dur="500"/>
                                        <p:tgtEl>
                                          <p:spTgt spid="245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80"/>
                                        </p:tgtEl>
                                        <p:attrNameLst>
                                          <p:attrName>style.visibility</p:attrName>
                                        </p:attrNameLst>
                                      </p:cBhvr>
                                      <p:to>
                                        <p:strVal val="visible"/>
                                      </p:to>
                                    </p:set>
                                    <p:animEffect transition="in" filter="blinds(horizontal)">
                                      <p:cBhvr>
                                        <p:cTn id="32" dur="500"/>
                                        <p:tgtEl>
                                          <p:spTgt spid="245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0" y="0"/>
            <a:ext cx="9144000" cy="6858000"/>
          </a:xfrm>
        </p:spPr>
        <p:txBody>
          <a:bodyPr/>
          <a:lstStyle/>
          <a:p>
            <a:pPr eaLnBrk="1" hangingPunct="1">
              <a:lnSpc>
                <a:spcPct val="80000"/>
              </a:lnSpc>
              <a:buFontTx/>
              <a:buNone/>
            </a:pPr>
            <a:r>
              <a:rPr lang="zh-CN" altLang="en-US" sz="2400" b="1" smtClean="0"/>
              <a:t>近代中国和西方人文精神的发展既有差异性，又有同一性。</a:t>
            </a:r>
          </a:p>
          <a:p>
            <a:pPr eaLnBrk="1" hangingPunct="1">
              <a:lnSpc>
                <a:spcPct val="80000"/>
              </a:lnSpc>
              <a:buFontTx/>
              <a:buNone/>
            </a:pPr>
            <a:r>
              <a:rPr lang="zh-CN" altLang="en-US" sz="2400" b="1" smtClean="0">
                <a:latin typeface="楷体" pitchFamily="49" charset="-122"/>
                <a:ea typeface="楷体" pitchFamily="49" charset="-122"/>
              </a:rPr>
              <a:t>材料一：文艺复兴时期的很多作品均带有浓厚的宗教色彩，但已出现一些新特点，如拉斐尔的</a:t>
            </a:r>
            <a:r>
              <a:rPr lang="en-US" altLang="zh-CN" sz="2400" b="1" smtClean="0">
                <a:latin typeface="楷体" pitchFamily="49" charset="-122"/>
                <a:ea typeface="楷体" pitchFamily="49" charset="-122"/>
              </a:rPr>
              <a:t>《</a:t>
            </a:r>
            <a:r>
              <a:rPr lang="zh-CN" altLang="en-US" sz="2400" b="1" smtClean="0">
                <a:latin typeface="楷体" pitchFamily="49" charset="-122"/>
                <a:ea typeface="楷体" pitchFamily="49" charset="-122"/>
              </a:rPr>
              <a:t>西斯廷圣母</a:t>
            </a:r>
            <a:r>
              <a:rPr lang="en-US" altLang="zh-CN" sz="2400" b="1" smtClean="0">
                <a:latin typeface="楷体" pitchFamily="49" charset="-122"/>
                <a:ea typeface="楷体" pitchFamily="49" charset="-122"/>
              </a:rPr>
              <a:t>》</a:t>
            </a:r>
            <a:r>
              <a:rPr lang="zh-CN" altLang="en-US" sz="2400" b="1" smtClea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而是自己儿子的普通婴儿。” </a:t>
            </a:r>
          </a:p>
          <a:p>
            <a:pPr eaLnBrk="1" hangingPunct="1">
              <a:lnSpc>
                <a:spcPct val="80000"/>
              </a:lnSpc>
              <a:buFontTx/>
              <a:buNone/>
            </a:pPr>
            <a:r>
              <a:rPr lang="zh-CN" altLang="en-US" sz="2400" b="1" smtClean="0">
                <a:latin typeface="楷体" pitchFamily="49" charset="-122"/>
                <a:ea typeface="楷体" pitchFamily="49" charset="-122"/>
              </a:rPr>
              <a:t>启蒙运动中，大多数思想家反对各种宗教偏执行为，认为教会散布的蒙昧主义造成了社会上普遍的愚昧和宗教狂热。有人甚至主张无神论。</a:t>
            </a:r>
          </a:p>
          <a:p>
            <a:pPr eaLnBrk="1" hangingPunct="1">
              <a:lnSpc>
                <a:spcPct val="80000"/>
              </a:lnSpc>
              <a:buFontTx/>
              <a:buNone/>
            </a:pPr>
            <a:r>
              <a:rPr lang="zh-CN" altLang="en-US" sz="2400" b="1" smtClea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smtClean="0">
                <a:latin typeface="楷体" pitchFamily="49" charset="-122"/>
                <a:ea typeface="楷体" pitchFamily="49" charset="-122"/>
              </a:rPr>
              <a:t>……</a:t>
            </a:r>
            <a:r>
              <a:rPr lang="zh-CN" altLang="en-US" sz="2400" b="1" smtClea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smtClean="0"/>
              <a:t>      </a:t>
            </a:r>
          </a:p>
          <a:p>
            <a:pPr eaLnBrk="1" hangingPunct="1">
              <a:lnSpc>
                <a:spcPct val="80000"/>
              </a:lnSpc>
              <a:buFontTx/>
              <a:buNone/>
            </a:pPr>
            <a:r>
              <a:rPr lang="en-US" altLang="zh-CN" sz="2400" b="1" smtClean="0"/>
              <a:t>——</a:t>
            </a:r>
            <a:r>
              <a:rPr lang="zh-CN" altLang="en-US" sz="2400" b="1" smtClean="0"/>
              <a:t>文池</a:t>
            </a:r>
            <a:r>
              <a:rPr lang="en-US" altLang="zh-CN" sz="2400" b="1" smtClean="0"/>
              <a:t>《</a:t>
            </a:r>
            <a:r>
              <a:rPr lang="zh-CN" altLang="en-US" sz="2400" b="1" smtClean="0"/>
              <a:t>思想的灵光</a:t>
            </a:r>
            <a:r>
              <a:rPr lang="en-US" altLang="zh-CN" sz="2400" b="1" smtClean="0"/>
              <a:t>》</a:t>
            </a:r>
          </a:p>
          <a:p>
            <a:pPr eaLnBrk="1" hangingPunct="1">
              <a:lnSpc>
                <a:spcPct val="80000"/>
              </a:lnSpc>
              <a:buFontTx/>
              <a:buNone/>
            </a:pPr>
            <a:r>
              <a:rPr lang="zh-CN" altLang="en-US" sz="2400" b="1" smtClean="0"/>
              <a:t>结合所学，从人文主义发展的角度，对以上材料所述历史现象进行解读。（</a:t>
            </a:r>
            <a:r>
              <a:rPr lang="en-US" altLang="zh-CN" sz="2400" b="1" smtClean="0"/>
              <a:t>12</a:t>
            </a:r>
            <a:r>
              <a:rPr lang="zh-CN" altLang="en-US" sz="2400" b="1" smtClean="0"/>
              <a:t>分）</a:t>
            </a:r>
          </a:p>
          <a:p>
            <a:pPr eaLnBrk="1" hangingPunct="1">
              <a:lnSpc>
                <a:spcPct val="80000"/>
              </a:lnSpc>
              <a:buFontTx/>
              <a:buNone/>
            </a:pPr>
            <a:r>
              <a:rPr lang="zh-CN" altLang="en-US" sz="2400" b="1" smtClean="0"/>
              <a:t>要求：提取信息充分；总结和归纳准确、完整；解释和分析逻辑清晰。</a:t>
            </a:r>
          </a:p>
        </p:txBody>
      </p:sp>
      <p:sp>
        <p:nvSpPr>
          <p:cNvPr id="3"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a:latin typeface="楷体" pitchFamily="49" charset="-122"/>
                <a:ea typeface="楷体" pitchFamily="49" charset="-122"/>
              </a:rPr>
              <a:t>材料一：文艺复兴时期的很多作品均带有浓厚的宗教色彩，但已出现一些新特点，如拉斐尔的</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西斯廷圣母</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而是自己儿子的普通婴儿。” </a:t>
            </a:r>
          </a:p>
          <a:p>
            <a:pPr marL="342900" indent="-342900">
              <a:lnSpc>
                <a:spcPct val="80000"/>
              </a:lnSpc>
              <a:spcBef>
                <a:spcPct val="20000"/>
              </a:spcBef>
              <a:defRPr/>
            </a:pPr>
            <a:r>
              <a:rPr lang="zh-CN" altLang="en-US" sz="2400" b="1" kern="0">
                <a:latin typeface="楷体" pitchFamily="49" charset="-122"/>
                <a:ea typeface="楷体" pitchFamily="49" charset="-122"/>
              </a:rPr>
              <a:t>启蒙运动中，大多数思想家反对各种宗教偏执行为，认为教会散布的蒙昧主义造成了社会上普遍的愚昧和宗教狂热。有人甚至主张无神论。</a:t>
            </a:r>
          </a:p>
          <a:p>
            <a:pPr marL="342900" indent="-342900">
              <a:lnSpc>
                <a:spcPct val="80000"/>
              </a:lnSpc>
              <a:spcBef>
                <a:spcPct val="20000"/>
              </a:spcBef>
              <a:defRPr/>
            </a:pPr>
            <a:r>
              <a:rPr lang="zh-CN" altLang="en-US" sz="2400" b="1" ker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kern="0">
                <a:latin typeface="+mn-lt"/>
                <a:ea typeface="+mn-ea"/>
              </a:rPr>
              <a:t>      </a:t>
            </a:r>
          </a:p>
          <a:p>
            <a:pPr marL="342900" indent="-342900">
              <a:lnSpc>
                <a:spcPct val="80000"/>
              </a:lnSpc>
              <a:spcBef>
                <a:spcPct val="20000"/>
              </a:spcBef>
              <a:defRPr/>
            </a:pPr>
            <a:r>
              <a:rPr lang="en-US" altLang="zh-CN" sz="2400" b="1" kern="0">
                <a:latin typeface="+mn-lt"/>
                <a:ea typeface="+mn-ea"/>
              </a:rPr>
              <a:t>——</a:t>
            </a:r>
            <a:r>
              <a:rPr lang="zh-CN" altLang="en-US" sz="2400" b="1" kern="0">
                <a:latin typeface="+mn-lt"/>
                <a:ea typeface="+mn-ea"/>
              </a:rPr>
              <a:t>文池</a:t>
            </a:r>
            <a:r>
              <a:rPr lang="en-US" altLang="zh-CN" sz="2400" b="1" kern="0">
                <a:latin typeface="+mn-lt"/>
                <a:ea typeface="+mn-ea"/>
              </a:rPr>
              <a:t>《</a:t>
            </a:r>
            <a:r>
              <a:rPr lang="zh-CN" altLang="en-US" sz="2400" b="1" kern="0">
                <a:latin typeface="+mn-lt"/>
                <a:ea typeface="+mn-ea"/>
              </a:rPr>
              <a:t>思想的灵光</a:t>
            </a:r>
            <a:r>
              <a:rPr lang="en-US" altLang="zh-CN" sz="2400" b="1" kern="0">
                <a:latin typeface="+mn-lt"/>
                <a:ea typeface="+mn-ea"/>
              </a:rPr>
              <a:t>》</a:t>
            </a:r>
          </a:p>
          <a:p>
            <a:pPr marL="342900" indent="-342900">
              <a:lnSpc>
                <a:spcPct val="80000"/>
              </a:lnSpc>
              <a:spcBef>
                <a:spcPct val="20000"/>
              </a:spcBef>
              <a:defRPr/>
            </a:pPr>
            <a:r>
              <a:rPr lang="zh-CN" altLang="en-US" sz="2400" b="1" kern="0">
                <a:latin typeface="+mn-lt"/>
                <a:ea typeface="+mn-ea"/>
              </a:rPr>
              <a:t>结合所学，从</a:t>
            </a:r>
            <a:r>
              <a:rPr lang="zh-CN" altLang="en-US" sz="2400" b="1" kern="0">
                <a:solidFill>
                  <a:srgbClr val="FF0000"/>
                </a:solidFill>
                <a:latin typeface="+mn-lt"/>
                <a:ea typeface="+mn-ea"/>
              </a:rPr>
              <a:t>人文主义发展</a:t>
            </a:r>
            <a:r>
              <a:rPr lang="zh-CN" altLang="en-US" sz="2400" b="1" kern="0">
                <a:latin typeface="+mn-lt"/>
                <a:ea typeface="+mn-ea"/>
              </a:rPr>
              <a:t>的角度，对以上材料所述历史现象进行</a:t>
            </a:r>
            <a:r>
              <a:rPr lang="zh-CN" altLang="en-US" sz="2400" b="1" kern="0">
                <a:solidFill>
                  <a:srgbClr val="FF0000"/>
                </a:solidFill>
                <a:latin typeface="+mn-lt"/>
                <a:ea typeface="+mn-ea"/>
              </a:rPr>
              <a:t>解读</a:t>
            </a:r>
            <a:r>
              <a:rPr lang="zh-CN" altLang="en-US" sz="2400" b="1" kern="0">
                <a:latin typeface="+mn-lt"/>
                <a:ea typeface="+mn-ea"/>
              </a:rPr>
              <a:t>。（</a:t>
            </a:r>
            <a:r>
              <a:rPr lang="en-US" altLang="zh-CN" sz="2400" b="1" kern="0">
                <a:latin typeface="+mn-lt"/>
                <a:ea typeface="+mn-ea"/>
              </a:rPr>
              <a:t>12</a:t>
            </a:r>
            <a:r>
              <a:rPr lang="zh-CN" altLang="en-US" sz="2400" b="1" kern="0">
                <a:latin typeface="+mn-lt"/>
                <a:ea typeface="+mn-ea"/>
              </a:rPr>
              <a:t>分）</a:t>
            </a:r>
          </a:p>
          <a:p>
            <a:pPr marL="342900" indent="-342900">
              <a:lnSpc>
                <a:spcPct val="80000"/>
              </a:lnSpc>
              <a:spcBef>
                <a:spcPct val="20000"/>
              </a:spcBef>
              <a:defRPr/>
            </a:pPr>
            <a:r>
              <a:rPr lang="zh-CN" altLang="en-US" sz="2400" b="1" kern="0">
                <a:latin typeface="+mn-lt"/>
                <a:ea typeface="+mn-ea"/>
              </a:rPr>
              <a:t>要求：提取信息充分；总结和归纳准确、完整；解释和分析逻辑清晰。</a:t>
            </a:r>
            <a:endParaRPr lang="zh-CN" altLang="en-US" sz="2400" b="1" kern="0" dirty="0">
              <a:latin typeface="+mn-lt"/>
              <a:ea typeface="+mn-ea"/>
            </a:endParaRPr>
          </a:p>
        </p:txBody>
      </p:sp>
      <p:sp>
        <p:nvSpPr>
          <p:cNvPr id="4"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a:latin typeface="楷体" pitchFamily="49" charset="-122"/>
                <a:ea typeface="楷体" pitchFamily="49" charset="-122"/>
              </a:rPr>
              <a:t>材料一：文艺复兴时期的很多作品均带有</a:t>
            </a:r>
            <a:r>
              <a:rPr lang="zh-CN" altLang="en-US" sz="2400" b="1" kern="0">
                <a:solidFill>
                  <a:srgbClr val="0000FF"/>
                </a:solidFill>
                <a:latin typeface="楷体" pitchFamily="49" charset="-122"/>
                <a:ea typeface="楷体" pitchFamily="49" charset="-122"/>
              </a:rPr>
              <a:t>浓厚的宗教色彩</a:t>
            </a:r>
            <a:r>
              <a:rPr lang="zh-CN" altLang="en-US" sz="2400" b="1" kern="0">
                <a:latin typeface="楷体" pitchFamily="49" charset="-122"/>
                <a:ea typeface="楷体" pitchFamily="49" charset="-122"/>
              </a:rPr>
              <a:t>，但已出现一些</a:t>
            </a:r>
            <a:r>
              <a:rPr lang="zh-CN" altLang="en-US" sz="2400" b="1" kern="0">
                <a:solidFill>
                  <a:srgbClr val="0000FF"/>
                </a:solidFill>
                <a:latin typeface="楷体" pitchFamily="49" charset="-122"/>
                <a:ea typeface="楷体" pitchFamily="49" charset="-122"/>
              </a:rPr>
              <a:t>新特点</a:t>
            </a:r>
            <a:r>
              <a:rPr lang="zh-CN" altLang="en-US" sz="2400" b="1" kern="0">
                <a:latin typeface="楷体" pitchFamily="49" charset="-122"/>
                <a:ea typeface="楷体" pitchFamily="49" charset="-122"/>
              </a:rPr>
              <a:t>，如拉斐尔的</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西斯廷圣母</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a:t>
            </a:r>
            <a:r>
              <a:rPr lang="zh-CN" altLang="en-US" sz="2400" b="1" kern="0">
                <a:solidFill>
                  <a:srgbClr val="0000FF"/>
                </a:solidFill>
                <a:latin typeface="楷体" pitchFamily="49" charset="-122"/>
                <a:ea typeface="楷体" pitchFamily="49" charset="-122"/>
              </a:rPr>
              <a:t>而是自己儿子的普通婴儿</a:t>
            </a:r>
            <a:r>
              <a:rPr lang="zh-CN" altLang="en-US" sz="2400" b="1" kern="0">
                <a:latin typeface="楷体" pitchFamily="49" charset="-122"/>
                <a:ea typeface="楷体" pitchFamily="49" charset="-122"/>
              </a:rPr>
              <a:t>。” </a:t>
            </a:r>
          </a:p>
          <a:p>
            <a:pPr marL="342900" indent="-342900">
              <a:lnSpc>
                <a:spcPct val="80000"/>
              </a:lnSpc>
              <a:spcBef>
                <a:spcPct val="20000"/>
              </a:spcBef>
              <a:defRPr/>
            </a:pPr>
            <a:r>
              <a:rPr lang="zh-CN" altLang="en-US" sz="2400" b="1" kern="0">
                <a:latin typeface="楷体" pitchFamily="49" charset="-122"/>
                <a:ea typeface="楷体" pitchFamily="49" charset="-122"/>
              </a:rPr>
              <a:t>启蒙运动中，大多数思想家反对各种宗教偏执行为，认为教会散布的蒙昧主义造成了社会上普遍的愚昧和宗教狂热。有人甚至主张无神论。</a:t>
            </a:r>
          </a:p>
          <a:p>
            <a:pPr marL="342900" indent="-342900">
              <a:lnSpc>
                <a:spcPct val="80000"/>
              </a:lnSpc>
              <a:spcBef>
                <a:spcPct val="20000"/>
              </a:spcBef>
              <a:defRPr/>
            </a:pPr>
            <a:r>
              <a:rPr lang="zh-CN" altLang="en-US" sz="2400" b="1" ker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kern="0">
                <a:latin typeface="+mn-lt"/>
                <a:ea typeface="+mn-ea"/>
              </a:rPr>
              <a:t>      </a:t>
            </a:r>
          </a:p>
          <a:p>
            <a:pPr marL="342900" indent="-342900">
              <a:lnSpc>
                <a:spcPct val="80000"/>
              </a:lnSpc>
              <a:spcBef>
                <a:spcPct val="20000"/>
              </a:spcBef>
              <a:defRPr/>
            </a:pPr>
            <a:r>
              <a:rPr lang="en-US" altLang="zh-CN" sz="2400" b="1" kern="0">
                <a:latin typeface="+mn-lt"/>
                <a:ea typeface="+mn-ea"/>
              </a:rPr>
              <a:t>——</a:t>
            </a:r>
            <a:r>
              <a:rPr lang="zh-CN" altLang="en-US" sz="2400" b="1" kern="0">
                <a:latin typeface="+mn-lt"/>
                <a:ea typeface="+mn-ea"/>
              </a:rPr>
              <a:t>文池</a:t>
            </a:r>
            <a:r>
              <a:rPr lang="en-US" altLang="zh-CN" sz="2400" b="1" kern="0">
                <a:latin typeface="+mn-lt"/>
                <a:ea typeface="+mn-ea"/>
              </a:rPr>
              <a:t>《</a:t>
            </a:r>
            <a:r>
              <a:rPr lang="zh-CN" altLang="en-US" sz="2400" b="1" kern="0">
                <a:latin typeface="+mn-lt"/>
                <a:ea typeface="+mn-ea"/>
              </a:rPr>
              <a:t>思想的灵光</a:t>
            </a:r>
            <a:r>
              <a:rPr lang="en-US" altLang="zh-CN" sz="2400" b="1" kern="0">
                <a:latin typeface="+mn-lt"/>
                <a:ea typeface="+mn-ea"/>
              </a:rPr>
              <a:t>》</a:t>
            </a:r>
          </a:p>
          <a:p>
            <a:pPr marL="342900" indent="-342900">
              <a:lnSpc>
                <a:spcPct val="80000"/>
              </a:lnSpc>
              <a:spcBef>
                <a:spcPct val="20000"/>
              </a:spcBef>
              <a:defRPr/>
            </a:pPr>
            <a:r>
              <a:rPr lang="zh-CN" altLang="en-US" sz="2400" b="1" kern="0">
                <a:latin typeface="+mn-lt"/>
                <a:ea typeface="+mn-ea"/>
              </a:rPr>
              <a:t>结合所学，从</a:t>
            </a:r>
            <a:r>
              <a:rPr lang="zh-CN" altLang="en-US" sz="2400" b="1" kern="0">
                <a:solidFill>
                  <a:srgbClr val="FF0000"/>
                </a:solidFill>
                <a:latin typeface="+mn-lt"/>
                <a:ea typeface="+mn-ea"/>
              </a:rPr>
              <a:t>人文主义发展</a:t>
            </a:r>
            <a:r>
              <a:rPr lang="zh-CN" altLang="en-US" sz="2400" b="1" kern="0">
                <a:latin typeface="+mn-lt"/>
                <a:ea typeface="+mn-ea"/>
              </a:rPr>
              <a:t>的角度，对以上材料所述历史现象进行</a:t>
            </a:r>
            <a:r>
              <a:rPr lang="zh-CN" altLang="en-US" sz="2400" b="1" kern="0">
                <a:solidFill>
                  <a:srgbClr val="FF0000"/>
                </a:solidFill>
                <a:latin typeface="+mn-lt"/>
                <a:ea typeface="+mn-ea"/>
              </a:rPr>
              <a:t>解读</a:t>
            </a:r>
            <a:r>
              <a:rPr lang="zh-CN" altLang="en-US" sz="2400" b="1" kern="0">
                <a:latin typeface="+mn-lt"/>
                <a:ea typeface="+mn-ea"/>
              </a:rPr>
              <a:t>。（</a:t>
            </a:r>
            <a:r>
              <a:rPr lang="en-US" altLang="zh-CN" sz="2400" b="1" kern="0">
                <a:latin typeface="+mn-lt"/>
                <a:ea typeface="+mn-ea"/>
              </a:rPr>
              <a:t>12</a:t>
            </a:r>
            <a:r>
              <a:rPr lang="zh-CN" altLang="en-US" sz="2400" b="1" kern="0">
                <a:latin typeface="+mn-lt"/>
                <a:ea typeface="+mn-ea"/>
              </a:rPr>
              <a:t>分）</a:t>
            </a:r>
          </a:p>
          <a:p>
            <a:pPr marL="342900" indent="-342900">
              <a:lnSpc>
                <a:spcPct val="80000"/>
              </a:lnSpc>
              <a:spcBef>
                <a:spcPct val="20000"/>
              </a:spcBef>
              <a:defRPr/>
            </a:pPr>
            <a:r>
              <a:rPr lang="zh-CN" altLang="en-US" sz="2400" b="1" kern="0">
                <a:latin typeface="+mn-lt"/>
                <a:ea typeface="+mn-ea"/>
              </a:rPr>
              <a:t>要求：提取信息充分；总结和归纳准确、完整；解释和分析逻辑清晰。</a:t>
            </a:r>
            <a:endParaRPr lang="zh-CN" altLang="en-US" sz="2400" b="1" kern="0" dirty="0">
              <a:latin typeface="+mn-lt"/>
              <a:ea typeface="+mn-ea"/>
            </a:endParaRPr>
          </a:p>
        </p:txBody>
      </p:sp>
      <p:sp>
        <p:nvSpPr>
          <p:cNvPr id="5"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a:latin typeface="楷体" pitchFamily="49" charset="-122"/>
                <a:ea typeface="楷体" pitchFamily="49" charset="-122"/>
              </a:rPr>
              <a:t>材料一：文艺复兴时期的很多作品均带有</a:t>
            </a:r>
            <a:r>
              <a:rPr lang="zh-CN" altLang="en-US" sz="2400" b="1" kern="0">
                <a:solidFill>
                  <a:srgbClr val="0000FF"/>
                </a:solidFill>
                <a:latin typeface="楷体" pitchFamily="49" charset="-122"/>
                <a:ea typeface="楷体" pitchFamily="49" charset="-122"/>
              </a:rPr>
              <a:t>浓厚的宗教色彩</a:t>
            </a:r>
            <a:r>
              <a:rPr lang="zh-CN" altLang="en-US" sz="2400" b="1" kern="0">
                <a:latin typeface="楷体" pitchFamily="49" charset="-122"/>
                <a:ea typeface="楷体" pitchFamily="49" charset="-122"/>
              </a:rPr>
              <a:t>，但已出现一些</a:t>
            </a:r>
            <a:r>
              <a:rPr lang="zh-CN" altLang="en-US" sz="2400" b="1" kern="0">
                <a:solidFill>
                  <a:srgbClr val="0000FF"/>
                </a:solidFill>
                <a:latin typeface="楷体" pitchFamily="49" charset="-122"/>
                <a:ea typeface="楷体" pitchFamily="49" charset="-122"/>
              </a:rPr>
              <a:t>新特点</a:t>
            </a:r>
            <a:r>
              <a:rPr lang="zh-CN" altLang="en-US" sz="2400" b="1" kern="0">
                <a:latin typeface="楷体" pitchFamily="49" charset="-122"/>
                <a:ea typeface="楷体" pitchFamily="49" charset="-122"/>
              </a:rPr>
              <a:t>，如拉斐尔的</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西斯廷圣母</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a:t>
            </a:r>
            <a:r>
              <a:rPr lang="zh-CN" altLang="en-US" sz="2400" b="1" kern="0">
                <a:solidFill>
                  <a:srgbClr val="0000FF"/>
                </a:solidFill>
                <a:latin typeface="楷体" pitchFamily="49" charset="-122"/>
                <a:ea typeface="楷体" pitchFamily="49" charset="-122"/>
              </a:rPr>
              <a:t>而是自己儿子的普通婴儿</a:t>
            </a:r>
            <a:r>
              <a:rPr lang="zh-CN" altLang="en-US" sz="2400" b="1" kern="0">
                <a:latin typeface="楷体" pitchFamily="49" charset="-122"/>
                <a:ea typeface="楷体" pitchFamily="49" charset="-122"/>
              </a:rPr>
              <a:t>。” </a:t>
            </a:r>
          </a:p>
          <a:p>
            <a:pPr marL="342900" indent="-342900">
              <a:lnSpc>
                <a:spcPct val="80000"/>
              </a:lnSpc>
              <a:spcBef>
                <a:spcPct val="20000"/>
              </a:spcBef>
              <a:defRPr/>
            </a:pPr>
            <a:r>
              <a:rPr lang="zh-CN" altLang="en-US" sz="2400" b="1" kern="0">
                <a:latin typeface="楷体" pitchFamily="49" charset="-122"/>
                <a:ea typeface="楷体" pitchFamily="49" charset="-122"/>
              </a:rPr>
              <a:t>启蒙运动中，大多数思想家</a:t>
            </a:r>
            <a:r>
              <a:rPr lang="zh-CN" altLang="en-US" sz="2400" b="1" kern="0">
                <a:solidFill>
                  <a:srgbClr val="0000FF"/>
                </a:solidFill>
                <a:latin typeface="楷体" pitchFamily="49" charset="-122"/>
                <a:ea typeface="楷体" pitchFamily="49" charset="-122"/>
              </a:rPr>
              <a:t>反对各种宗教偏执行为</a:t>
            </a:r>
            <a:r>
              <a:rPr lang="zh-CN" altLang="en-US" sz="2400" b="1" kern="0">
                <a:latin typeface="楷体" pitchFamily="49" charset="-122"/>
                <a:ea typeface="楷体" pitchFamily="49" charset="-122"/>
              </a:rPr>
              <a:t>，认为教会散布的</a:t>
            </a:r>
            <a:r>
              <a:rPr lang="zh-CN" altLang="en-US" sz="2400" b="1" kern="0">
                <a:solidFill>
                  <a:srgbClr val="0000FF"/>
                </a:solidFill>
                <a:latin typeface="楷体" pitchFamily="49" charset="-122"/>
                <a:ea typeface="楷体" pitchFamily="49" charset="-122"/>
              </a:rPr>
              <a:t>蒙昧主义</a:t>
            </a:r>
            <a:r>
              <a:rPr lang="zh-CN" altLang="en-US" sz="2400" b="1" kern="0">
                <a:latin typeface="楷体" pitchFamily="49" charset="-122"/>
                <a:ea typeface="楷体" pitchFamily="49" charset="-122"/>
              </a:rPr>
              <a:t>造成了社会上普遍的愚昧和宗教狂热。有人甚至主张</a:t>
            </a:r>
            <a:r>
              <a:rPr lang="zh-CN" altLang="en-US" sz="2400" b="1" kern="0">
                <a:solidFill>
                  <a:srgbClr val="0000FF"/>
                </a:solidFill>
                <a:latin typeface="楷体" pitchFamily="49" charset="-122"/>
                <a:ea typeface="楷体" pitchFamily="49" charset="-122"/>
              </a:rPr>
              <a:t>无神论</a:t>
            </a:r>
            <a:r>
              <a:rPr lang="zh-CN" altLang="en-US" sz="2400" b="1" kern="0">
                <a:latin typeface="楷体" pitchFamily="49" charset="-122"/>
                <a:ea typeface="楷体" pitchFamily="49" charset="-122"/>
              </a:rPr>
              <a:t>。</a:t>
            </a:r>
          </a:p>
          <a:p>
            <a:pPr marL="342900" indent="-342900">
              <a:lnSpc>
                <a:spcPct val="80000"/>
              </a:lnSpc>
              <a:spcBef>
                <a:spcPct val="20000"/>
              </a:spcBef>
              <a:defRPr/>
            </a:pPr>
            <a:r>
              <a:rPr lang="zh-CN" altLang="en-US" sz="2400" b="1" kern="0">
                <a:latin typeface="楷体" pitchFamily="49" charset="-122"/>
                <a:ea typeface="楷体" pitchFamily="49" charset="-122"/>
              </a:rPr>
              <a:t>材料二：中国近代人文思想是在西方现代文化传入的基础上，经过与中国传统文化的碰撞与互动，在同化与顺应两种机制的作用下产生的。但这种人文思想更多地反映了中国新生资产阶级力图改造社会的良好愿望</a:t>
            </a:r>
            <a:r>
              <a:rPr lang="en-US" altLang="zh-CN" sz="2400" b="1" kern="0">
                <a:latin typeface="楷体" pitchFamily="49" charset="-122"/>
                <a:ea typeface="楷体" pitchFamily="49" charset="-122"/>
              </a:rPr>
              <a:t>……</a:t>
            </a:r>
            <a:r>
              <a:rPr lang="zh-CN" altLang="en-US" sz="2400" b="1" kern="0">
                <a:latin typeface="楷体" pitchFamily="49" charset="-122"/>
                <a:ea typeface="楷体" pitchFamily="49" charset="-122"/>
              </a:rPr>
              <a:t>中国先进知识分子在对中西文化矛盾冲突的比较鉴别中，逐渐发展出具有西方文化特色的人文思想人文精神。</a:t>
            </a:r>
            <a:r>
              <a:rPr lang="zh-CN" altLang="en-US" sz="2400" b="1" kern="0">
                <a:latin typeface="+mn-lt"/>
                <a:ea typeface="+mn-ea"/>
              </a:rPr>
              <a:t>      </a:t>
            </a:r>
          </a:p>
          <a:p>
            <a:pPr marL="342900" indent="-342900">
              <a:lnSpc>
                <a:spcPct val="80000"/>
              </a:lnSpc>
              <a:spcBef>
                <a:spcPct val="20000"/>
              </a:spcBef>
              <a:defRPr/>
            </a:pPr>
            <a:r>
              <a:rPr lang="en-US" altLang="zh-CN" sz="2400" b="1" kern="0">
                <a:latin typeface="+mn-lt"/>
                <a:ea typeface="+mn-ea"/>
              </a:rPr>
              <a:t>——</a:t>
            </a:r>
            <a:r>
              <a:rPr lang="zh-CN" altLang="en-US" sz="2400" b="1" kern="0">
                <a:latin typeface="+mn-lt"/>
                <a:ea typeface="+mn-ea"/>
              </a:rPr>
              <a:t>文池</a:t>
            </a:r>
            <a:r>
              <a:rPr lang="en-US" altLang="zh-CN" sz="2400" b="1" kern="0">
                <a:latin typeface="+mn-lt"/>
                <a:ea typeface="+mn-ea"/>
              </a:rPr>
              <a:t>《</a:t>
            </a:r>
            <a:r>
              <a:rPr lang="zh-CN" altLang="en-US" sz="2400" b="1" kern="0">
                <a:latin typeface="+mn-lt"/>
                <a:ea typeface="+mn-ea"/>
              </a:rPr>
              <a:t>思想的灵光</a:t>
            </a:r>
            <a:r>
              <a:rPr lang="en-US" altLang="zh-CN" sz="2400" b="1" kern="0">
                <a:latin typeface="+mn-lt"/>
                <a:ea typeface="+mn-ea"/>
              </a:rPr>
              <a:t>》</a:t>
            </a:r>
          </a:p>
          <a:p>
            <a:pPr marL="342900" indent="-342900">
              <a:lnSpc>
                <a:spcPct val="80000"/>
              </a:lnSpc>
              <a:spcBef>
                <a:spcPct val="20000"/>
              </a:spcBef>
              <a:defRPr/>
            </a:pPr>
            <a:r>
              <a:rPr lang="zh-CN" altLang="en-US" sz="2400" b="1" kern="0">
                <a:latin typeface="+mn-lt"/>
                <a:ea typeface="+mn-ea"/>
              </a:rPr>
              <a:t>结合所学，从</a:t>
            </a:r>
            <a:r>
              <a:rPr lang="zh-CN" altLang="en-US" sz="2400" b="1" kern="0">
                <a:solidFill>
                  <a:srgbClr val="FF0000"/>
                </a:solidFill>
                <a:latin typeface="+mn-lt"/>
                <a:ea typeface="+mn-ea"/>
              </a:rPr>
              <a:t>人文主义发展</a:t>
            </a:r>
            <a:r>
              <a:rPr lang="zh-CN" altLang="en-US" sz="2400" b="1" kern="0">
                <a:latin typeface="+mn-lt"/>
                <a:ea typeface="+mn-ea"/>
              </a:rPr>
              <a:t>的角度，对以上材料所述历史现象进行</a:t>
            </a:r>
            <a:r>
              <a:rPr lang="zh-CN" altLang="en-US" sz="2400" b="1" kern="0">
                <a:solidFill>
                  <a:srgbClr val="FF0000"/>
                </a:solidFill>
                <a:latin typeface="+mn-lt"/>
                <a:ea typeface="+mn-ea"/>
              </a:rPr>
              <a:t>解读</a:t>
            </a:r>
            <a:r>
              <a:rPr lang="zh-CN" altLang="en-US" sz="2400" b="1" kern="0">
                <a:latin typeface="+mn-lt"/>
                <a:ea typeface="+mn-ea"/>
              </a:rPr>
              <a:t>。（</a:t>
            </a:r>
            <a:r>
              <a:rPr lang="en-US" altLang="zh-CN" sz="2400" b="1" kern="0">
                <a:latin typeface="+mn-lt"/>
                <a:ea typeface="+mn-ea"/>
              </a:rPr>
              <a:t>12</a:t>
            </a:r>
            <a:r>
              <a:rPr lang="zh-CN" altLang="en-US" sz="2400" b="1" kern="0">
                <a:latin typeface="+mn-lt"/>
                <a:ea typeface="+mn-ea"/>
              </a:rPr>
              <a:t>分）</a:t>
            </a:r>
          </a:p>
          <a:p>
            <a:pPr marL="342900" indent="-342900">
              <a:lnSpc>
                <a:spcPct val="80000"/>
              </a:lnSpc>
              <a:spcBef>
                <a:spcPct val="20000"/>
              </a:spcBef>
              <a:defRPr/>
            </a:pPr>
            <a:r>
              <a:rPr lang="zh-CN" altLang="en-US" sz="2400" b="1" kern="0">
                <a:latin typeface="+mn-lt"/>
                <a:ea typeface="+mn-ea"/>
              </a:rPr>
              <a:t>要求：提取信息充分；总结和归纳准确、完整；解释和分析逻辑清晰。</a:t>
            </a:r>
            <a:endParaRPr lang="zh-CN" altLang="en-US" sz="2400" b="1" kern="0" dirty="0">
              <a:latin typeface="+mn-lt"/>
              <a:ea typeface="+mn-ea"/>
            </a:endParaRPr>
          </a:p>
        </p:txBody>
      </p:sp>
      <p:sp>
        <p:nvSpPr>
          <p:cNvPr id="6" name="Rectangle 3"/>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lstStyle/>
          <a:p>
            <a:pPr marL="342900" indent="-342900">
              <a:lnSpc>
                <a:spcPct val="80000"/>
              </a:lnSpc>
              <a:spcBef>
                <a:spcPct val="20000"/>
              </a:spcBef>
              <a:defRPr/>
            </a:pPr>
            <a:r>
              <a:rPr lang="zh-CN" altLang="en-US" sz="2400" b="1" kern="0" dirty="0">
                <a:latin typeface="+mn-lt"/>
                <a:ea typeface="+mn-ea"/>
              </a:rPr>
              <a:t>近代中国和西方人文精神的发展既有差异性，又有同一性。</a:t>
            </a:r>
          </a:p>
          <a:p>
            <a:pPr marL="342900" indent="-342900">
              <a:lnSpc>
                <a:spcPct val="80000"/>
              </a:lnSpc>
              <a:spcBef>
                <a:spcPct val="20000"/>
              </a:spcBef>
              <a:defRPr/>
            </a:pPr>
            <a:r>
              <a:rPr lang="zh-CN" altLang="en-US" sz="2400" b="1" kern="0" dirty="0">
                <a:latin typeface="楷体" pitchFamily="49" charset="-122"/>
                <a:ea typeface="楷体" pitchFamily="49" charset="-122"/>
              </a:rPr>
              <a:t>材料一：文艺复兴时期的很多作品均带有</a:t>
            </a:r>
            <a:r>
              <a:rPr lang="zh-CN" altLang="en-US" sz="2400" b="1" kern="0" dirty="0">
                <a:solidFill>
                  <a:srgbClr val="0000FF"/>
                </a:solidFill>
                <a:latin typeface="楷体" pitchFamily="49" charset="-122"/>
                <a:ea typeface="楷体" pitchFamily="49" charset="-122"/>
              </a:rPr>
              <a:t>浓厚的宗教色彩</a:t>
            </a:r>
            <a:r>
              <a:rPr lang="zh-CN" altLang="en-US" sz="2400" b="1" kern="0" dirty="0">
                <a:latin typeface="楷体" pitchFamily="49" charset="-122"/>
                <a:ea typeface="楷体" pitchFamily="49" charset="-122"/>
              </a:rPr>
              <a:t>，但已出现一些</a:t>
            </a:r>
            <a:r>
              <a:rPr lang="zh-CN" altLang="en-US" sz="2400" b="1" kern="0" dirty="0">
                <a:solidFill>
                  <a:srgbClr val="0000FF"/>
                </a:solidFill>
                <a:latin typeface="楷体" pitchFamily="49" charset="-122"/>
                <a:ea typeface="楷体" pitchFamily="49" charset="-122"/>
              </a:rPr>
              <a:t>新特点</a:t>
            </a:r>
            <a:r>
              <a:rPr lang="zh-CN" altLang="en-US" sz="2400" b="1" kern="0" dirty="0">
                <a:latin typeface="楷体" pitchFamily="49" charset="-122"/>
                <a:ea typeface="楷体" pitchFamily="49" charset="-122"/>
              </a:rPr>
              <a:t>，如拉斐尔的</a:t>
            </a:r>
            <a:r>
              <a:rPr lang="en-US" altLang="zh-CN" sz="2400" b="1" kern="0" dirty="0">
                <a:latin typeface="楷体" pitchFamily="49" charset="-122"/>
                <a:ea typeface="楷体" pitchFamily="49" charset="-122"/>
              </a:rPr>
              <a:t>《</a:t>
            </a:r>
            <a:r>
              <a:rPr lang="zh-CN" altLang="en-US" sz="2400" b="1" kern="0" dirty="0">
                <a:latin typeface="楷体" pitchFamily="49" charset="-122"/>
                <a:ea typeface="楷体" pitchFamily="49" charset="-122"/>
              </a:rPr>
              <a:t>西斯廷圣母</a:t>
            </a:r>
            <a:r>
              <a:rPr lang="en-US" altLang="zh-CN" sz="2400" b="1" kern="0" dirty="0">
                <a:latin typeface="楷体" pitchFamily="49" charset="-122"/>
                <a:ea typeface="楷体" pitchFamily="49" charset="-122"/>
              </a:rPr>
              <a:t>》</a:t>
            </a:r>
            <a:r>
              <a:rPr lang="zh-CN" altLang="en-US" sz="2400" b="1" kern="0" dirty="0">
                <a:latin typeface="楷体" pitchFamily="49" charset="-122"/>
                <a:ea typeface="楷体" pitchFamily="49" charset="-122"/>
              </a:rPr>
              <a:t>。后人评论这幅画时说：“圣母好像在说：‘请你们抱去吧，他不是我的。’但同时又把他紧贴在怀里，好像如果可能，她就带着他逃到一个遥远的地方去，用自己的奶来喂养这个并非‘救世主’，</a:t>
            </a:r>
            <a:r>
              <a:rPr lang="zh-CN" altLang="en-US" sz="2400" b="1" kern="0" dirty="0">
                <a:solidFill>
                  <a:srgbClr val="0000FF"/>
                </a:solidFill>
                <a:latin typeface="楷体" pitchFamily="49" charset="-122"/>
                <a:ea typeface="楷体" pitchFamily="49" charset="-122"/>
              </a:rPr>
              <a:t>而是自己儿子的普通婴儿</a:t>
            </a:r>
            <a:r>
              <a:rPr lang="zh-CN" altLang="en-US" sz="2400" b="1" kern="0" dirty="0">
                <a:latin typeface="楷体" pitchFamily="49" charset="-122"/>
                <a:ea typeface="楷体" pitchFamily="49" charset="-122"/>
              </a:rPr>
              <a:t>。” </a:t>
            </a:r>
          </a:p>
          <a:p>
            <a:pPr marL="342900" indent="-342900">
              <a:lnSpc>
                <a:spcPct val="80000"/>
              </a:lnSpc>
              <a:spcBef>
                <a:spcPct val="20000"/>
              </a:spcBef>
              <a:defRPr/>
            </a:pPr>
            <a:r>
              <a:rPr lang="zh-CN" altLang="en-US" sz="2400" b="1" kern="0" dirty="0">
                <a:latin typeface="楷体" pitchFamily="49" charset="-122"/>
                <a:ea typeface="楷体" pitchFamily="49" charset="-122"/>
              </a:rPr>
              <a:t>启蒙运动中，大多数思想家</a:t>
            </a:r>
            <a:r>
              <a:rPr lang="zh-CN" altLang="en-US" sz="2400" b="1" kern="0" dirty="0">
                <a:solidFill>
                  <a:srgbClr val="0000FF"/>
                </a:solidFill>
                <a:latin typeface="楷体" pitchFamily="49" charset="-122"/>
                <a:ea typeface="楷体" pitchFamily="49" charset="-122"/>
              </a:rPr>
              <a:t>反对各种宗教偏执行为</a:t>
            </a:r>
            <a:r>
              <a:rPr lang="zh-CN" altLang="en-US" sz="2400" b="1" kern="0" dirty="0">
                <a:latin typeface="楷体" pitchFamily="49" charset="-122"/>
                <a:ea typeface="楷体" pitchFamily="49" charset="-122"/>
              </a:rPr>
              <a:t>，认为教会散布的</a:t>
            </a:r>
            <a:r>
              <a:rPr lang="zh-CN" altLang="en-US" sz="2400" b="1" kern="0" dirty="0">
                <a:solidFill>
                  <a:srgbClr val="0000FF"/>
                </a:solidFill>
                <a:latin typeface="楷体" pitchFamily="49" charset="-122"/>
                <a:ea typeface="楷体" pitchFamily="49" charset="-122"/>
              </a:rPr>
              <a:t>蒙昧主义</a:t>
            </a:r>
            <a:r>
              <a:rPr lang="zh-CN" altLang="en-US" sz="2400" b="1" kern="0" dirty="0">
                <a:latin typeface="楷体" pitchFamily="49" charset="-122"/>
                <a:ea typeface="楷体" pitchFamily="49" charset="-122"/>
              </a:rPr>
              <a:t>造成了社会上普遍的愚昧和宗教狂热。有人甚至主张</a:t>
            </a:r>
            <a:r>
              <a:rPr lang="zh-CN" altLang="en-US" sz="2400" b="1" kern="0" dirty="0">
                <a:solidFill>
                  <a:srgbClr val="0000FF"/>
                </a:solidFill>
                <a:latin typeface="楷体" pitchFamily="49" charset="-122"/>
                <a:ea typeface="楷体" pitchFamily="49" charset="-122"/>
              </a:rPr>
              <a:t>无神论</a:t>
            </a:r>
            <a:r>
              <a:rPr lang="zh-CN" altLang="en-US" sz="2400" b="1" kern="0" dirty="0">
                <a:latin typeface="楷体" pitchFamily="49" charset="-122"/>
                <a:ea typeface="楷体" pitchFamily="49" charset="-122"/>
              </a:rPr>
              <a:t>。</a:t>
            </a:r>
          </a:p>
          <a:p>
            <a:pPr marL="342900" indent="-342900">
              <a:lnSpc>
                <a:spcPct val="80000"/>
              </a:lnSpc>
              <a:spcBef>
                <a:spcPct val="20000"/>
              </a:spcBef>
              <a:defRPr/>
            </a:pPr>
            <a:r>
              <a:rPr lang="zh-CN" altLang="en-US" sz="2400" b="1" kern="0" dirty="0">
                <a:latin typeface="楷体" pitchFamily="49" charset="-122"/>
                <a:ea typeface="楷体" pitchFamily="49" charset="-122"/>
              </a:rPr>
              <a:t>材料二：中国近代人文思想是在</a:t>
            </a:r>
            <a:r>
              <a:rPr lang="zh-CN" altLang="en-US" sz="2400" b="1" kern="0" dirty="0">
                <a:solidFill>
                  <a:srgbClr val="0000FF"/>
                </a:solidFill>
                <a:latin typeface="楷体" pitchFamily="49" charset="-122"/>
                <a:ea typeface="楷体" pitchFamily="49" charset="-122"/>
              </a:rPr>
              <a:t>西方现代文化传入</a:t>
            </a:r>
            <a:r>
              <a:rPr lang="zh-CN" altLang="en-US" sz="2400" b="1" kern="0" dirty="0">
                <a:latin typeface="楷体" pitchFamily="49" charset="-122"/>
                <a:ea typeface="楷体" pitchFamily="49" charset="-122"/>
              </a:rPr>
              <a:t>的基础上，经过</a:t>
            </a:r>
            <a:r>
              <a:rPr lang="zh-CN" altLang="en-US" sz="2400" b="1" kern="0" dirty="0">
                <a:solidFill>
                  <a:srgbClr val="0000FF"/>
                </a:solidFill>
                <a:latin typeface="楷体" pitchFamily="49" charset="-122"/>
                <a:ea typeface="楷体" pitchFamily="49" charset="-122"/>
              </a:rPr>
              <a:t>与中国传统文化的碰撞与互动</a:t>
            </a:r>
            <a:r>
              <a:rPr lang="zh-CN" altLang="en-US" sz="2400" b="1" kern="0" dirty="0">
                <a:latin typeface="楷体" pitchFamily="49" charset="-122"/>
                <a:ea typeface="楷体" pitchFamily="49" charset="-122"/>
              </a:rPr>
              <a:t>，在同化与顺应两种机制的作用下产生的。但这种人文思想更多地反映了中国新生资产阶级</a:t>
            </a:r>
            <a:r>
              <a:rPr lang="zh-CN" altLang="en-US" sz="2400" b="1" kern="0" dirty="0">
                <a:solidFill>
                  <a:srgbClr val="0000FF"/>
                </a:solidFill>
                <a:latin typeface="楷体" pitchFamily="49" charset="-122"/>
                <a:ea typeface="楷体" pitchFamily="49" charset="-122"/>
              </a:rPr>
              <a:t>力图改造社会</a:t>
            </a:r>
            <a:r>
              <a:rPr lang="zh-CN" altLang="en-US" sz="2400" b="1" kern="0" dirty="0">
                <a:latin typeface="楷体" pitchFamily="49" charset="-122"/>
                <a:ea typeface="楷体" pitchFamily="49" charset="-122"/>
              </a:rPr>
              <a:t>的良好愿望</a:t>
            </a:r>
            <a:r>
              <a:rPr lang="en-US" altLang="zh-CN" sz="2400" b="1" kern="0" dirty="0">
                <a:latin typeface="楷体" pitchFamily="49" charset="-122"/>
                <a:ea typeface="楷体" pitchFamily="49" charset="-122"/>
              </a:rPr>
              <a:t>……</a:t>
            </a:r>
            <a:r>
              <a:rPr lang="zh-CN" altLang="en-US" sz="2400" b="1" kern="0" dirty="0">
                <a:latin typeface="楷体" pitchFamily="49" charset="-122"/>
                <a:ea typeface="楷体" pitchFamily="49" charset="-122"/>
              </a:rPr>
              <a:t>中国先进知识分子在对中西文化矛盾冲突的比较鉴别中，逐渐发展出具有</a:t>
            </a:r>
            <a:r>
              <a:rPr lang="zh-CN" altLang="en-US" sz="2400" b="1" kern="0" dirty="0">
                <a:solidFill>
                  <a:srgbClr val="0000FF"/>
                </a:solidFill>
                <a:latin typeface="楷体" pitchFamily="49" charset="-122"/>
                <a:ea typeface="楷体" pitchFamily="49" charset="-122"/>
              </a:rPr>
              <a:t>西方文化特色的人文思想</a:t>
            </a:r>
            <a:r>
              <a:rPr lang="zh-CN" altLang="en-US" sz="2400" b="1" kern="0" dirty="0">
                <a:latin typeface="楷体" pitchFamily="49" charset="-122"/>
                <a:ea typeface="楷体" pitchFamily="49" charset="-122"/>
              </a:rPr>
              <a:t>人文精神。</a:t>
            </a:r>
            <a:r>
              <a:rPr lang="zh-CN" altLang="en-US" sz="2400" b="1" kern="0" dirty="0">
                <a:latin typeface="+mn-lt"/>
                <a:ea typeface="+mn-ea"/>
              </a:rPr>
              <a:t>      </a:t>
            </a:r>
          </a:p>
          <a:p>
            <a:pPr marL="342900" indent="-342900">
              <a:lnSpc>
                <a:spcPct val="80000"/>
              </a:lnSpc>
              <a:spcBef>
                <a:spcPct val="20000"/>
              </a:spcBef>
              <a:defRPr/>
            </a:pPr>
            <a:r>
              <a:rPr lang="en-US" altLang="zh-CN" sz="2400" b="1" kern="0" dirty="0">
                <a:latin typeface="+mn-lt"/>
                <a:ea typeface="+mn-ea"/>
              </a:rPr>
              <a:t>——</a:t>
            </a:r>
            <a:r>
              <a:rPr lang="zh-CN" altLang="en-US" sz="2400" b="1" kern="0" dirty="0">
                <a:latin typeface="+mn-lt"/>
                <a:ea typeface="+mn-ea"/>
              </a:rPr>
              <a:t>文池</a:t>
            </a:r>
            <a:r>
              <a:rPr lang="en-US" altLang="zh-CN" sz="2400" b="1" kern="0" dirty="0">
                <a:latin typeface="+mn-lt"/>
                <a:ea typeface="+mn-ea"/>
              </a:rPr>
              <a:t>《</a:t>
            </a:r>
            <a:r>
              <a:rPr lang="zh-CN" altLang="en-US" sz="2400" b="1" kern="0" dirty="0">
                <a:latin typeface="+mn-lt"/>
                <a:ea typeface="+mn-ea"/>
              </a:rPr>
              <a:t>思想的灵光</a:t>
            </a:r>
            <a:r>
              <a:rPr lang="en-US" altLang="zh-CN" sz="2400" b="1" kern="0" dirty="0">
                <a:latin typeface="+mn-lt"/>
                <a:ea typeface="+mn-ea"/>
              </a:rPr>
              <a:t>》</a:t>
            </a:r>
          </a:p>
          <a:p>
            <a:pPr marL="342900" indent="-342900">
              <a:lnSpc>
                <a:spcPct val="80000"/>
              </a:lnSpc>
              <a:spcBef>
                <a:spcPct val="20000"/>
              </a:spcBef>
              <a:defRPr/>
            </a:pPr>
            <a:r>
              <a:rPr lang="zh-CN" altLang="en-US" sz="2400" b="1" kern="0" dirty="0" smtClean="0">
                <a:latin typeface="+mn-lt"/>
                <a:ea typeface="+mn-ea"/>
              </a:rPr>
              <a:t>问题</a:t>
            </a:r>
            <a:r>
              <a:rPr lang="en-US" altLang="zh-CN" sz="2400" b="1" kern="0" dirty="0" smtClean="0">
                <a:latin typeface="+mn-lt"/>
                <a:ea typeface="+mn-ea"/>
              </a:rPr>
              <a:t>7</a:t>
            </a:r>
            <a:r>
              <a:rPr lang="zh-CN" altLang="en-US" sz="2400" b="1" kern="0" dirty="0" smtClean="0">
                <a:latin typeface="+mn-lt"/>
                <a:ea typeface="+mn-ea"/>
              </a:rPr>
              <a:t>：结合</a:t>
            </a:r>
            <a:r>
              <a:rPr lang="zh-CN" altLang="en-US" sz="2400" b="1" kern="0" dirty="0">
                <a:latin typeface="+mn-lt"/>
                <a:ea typeface="+mn-ea"/>
              </a:rPr>
              <a:t>所学，从</a:t>
            </a:r>
            <a:r>
              <a:rPr lang="zh-CN" altLang="en-US" sz="2400" b="1" kern="0" dirty="0">
                <a:solidFill>
                  <a:srgbClr val="FF0000"/>
                </a:solidFill>
                <a:latin typeface="+mn-lt"/>
                <a:ea typeface="+mn-ea"/>
              </a:rPr>
              <a:t>人文主义发展</a:t>
            </a:r>
            <a:r>
              <a:rPr lang="zh-CN" altLang="en-US" sz="2400" b="1" kern="0" dirty="0">
                <a:latin typeface="+mn-lt"/>
                <a:ea typeface="+mn-ea"/>
              </a:rPr>
              <a:t>的角度，对以上材料所述历史现象进行</a:t>
            </a:r>
            <a:r>
              <a:rPr lang="zh-CN" altLang="en-US" sz="2400" b="1" kern="0" dirty="0">
                <a:solidFill>
                  <a:srgbClr val="FF0000"/>
                </a:solidFill>
                <a:latin typeface="+mn-lt"/>
                <a:ea typeface="+mn-ea"/>
              </a:rPr>
              <a:t>解读</a:t>
            </a:r>
            <a:r>
              <a:rPr lang="zh-CN" altLang="en-US" sz="2400" b="1" kern="0" dirty="0">
                <a:latin typeface="+mn-lt"/>
                <a:ea typeface="+mn-ea"/>
              </a:rPr>
              <a:t>。（</a:t>
            </a:r>
            <a:r>
              <a:rPr lang="en-US" altLang="zh-CN" sz="2400" b="1" kern="0" dirty="0">
                <a:latin typeface="+mn-lt"/>
                <a:ea typeface="+mn-ea"/>
              </a:rPr>
              <a:t>12</a:t>
            </a:r>
            <a:r>
              <a:rPr lang="zh-CN" altLang="en-US" sz="2400" b="1" kern="0" dirty="0">
                <a:latin typeface="+mn-lt"/>
                <a:ea typeface="+mn-ea"/>
              </a:rPr>
              <a:t>分）</a:t>
            </a:r>
          </a:p>
          <a:p>
            <a:pPr marL="342900" indent="-342900">
              <a:lnSpc>
                <a:spcPct val="80000"/>
              </a:lnSpc>
              <a:spcBef>
                <a:spcPct val="20000"/>
              </a:spcBef>
              <a:defRPr/>
            </a:pPr>
            <a:r>
              <a:rPr lang="zh-CN" altLang="en-US" sz="2400" b="1" kern="0" dirty="0">
                <a:latin typeface="+mn-lt"/>
                <a:ea typeface="+mn-ea"/>
              </a:rPr>
              <a:t>要求：提取信息充分；总结和归纳准确、完整；解释和分析逻辑清晰。</a:t>
            </a:r>
          </a:p>
        </p:txBody>
      </p:sp>
    </p:spTree>
    <p:extLst>
      <p:ext uri="{BB962C8B-B14F-4D97-AF65-F5344CB8AC3E}">
        <p14:creationId xmlns:p14="http://schemas.microsoft.com/office/powerpoint/2010/main" val="856114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bg/>
                                          </p:spTgt>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childTnLst>
                                </p:cTn>
                              </p:par>
                            </p:childTnLst>
                          </p:cTn>
                        </p:par>
                        <p:par>
                          <p:cTn id="63" fill="hold" nodeType="afterGroup">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childTnLst>
                                </p:cTn>
                              </p:par>
                            </p:childTnLst>
                          </p:cTn>
                        </p:par>
                        <p:par>
                          <p:cTn id="66" fill="hold" nodeType="afterGroup">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childTnLst>
                                </p:cTn>
                              </p:par>
                            </p:childTnLst>
                          </p:cTn>
                        </p:par>
                        <p:par>
                          <p:cTn id="69" fill="hold" nodeType="afterGroup">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childTnLst>
                                </p:cTn>
                              </p:par>
                            </p:childTnLst>
                          </p:cTn>
                        </p:par>
                        <p:par>
                          <p:cTn id="72" fill="hold" nodeType="afterGroup">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bg/>
                                          </p:spTgt>
                                        </p:tgtEl>
                                        <p:attrNameLst>
                                          <p:attrName>style.visibility</p:attrName>
                                        </p:attrNameLst>
                                      </p:cBhvr>
                                      <p:to>
                                        <p:strVal val="visible"/>
                                      </p:to>
                                    </p:set>
                                  </p:childTnLst>
                                </p:cTn>
                              </p:par>
                            </p:childTnLst>
                          </p:cTn>
                        </p:par>
                        <p:par>
                          <p:cTn id="82" fill="hold" nodeType="afterGroup">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6">
                                            <p:txEl>
                                              <p:pRg st="0" end="0"/>
                                            </p:txEl>
                                          </p:spTgt>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childTnLst>
                                </p:cTn>
                              </p:par>
                            </p:childTnLst>
                          </p:cTn>
                        </p:par>
                        <p:par>
                          <p:cTn id="88" fill="hold" nodeType="afterGroup">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6">
                                            <p:txEl>
                                              <p:pRg st="3" end="3"/>
                                            </p:txEl>
                                          </p:spTgt>
                                        </p:tgtEl>
                                        <p:attrNameLst>
                                          <p:attrName>style.visibility</p:attrName>
                                        </p:attrNameLst>
                                      </p:cBhvr>
                                      <p:to>
                                        <p:strVal val="visible"/>
                                      </p:to>
                                    </p:set>
                                  </p:childTnLst>
                                </p:cTn>
                              </p:par>
                            </p:childTnLst>
                          </p:cTn>
                        </p:par>
                        <p:par>
                          <p:cTn id="94" fill="hold" nodeType="afterGroup">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
                                            <p:txEl>
                                              <p:pRg st="4" end="4"/>
                                            </p:txEl>
                                          </p:spTgt>
                                        </p:tgtEl>
                                        <p:attrNameLst>
                                          <p:attrName>style.visibility</p:attrName>
                                        </p:attrNameLst>
                                      </p:cBhvr>
                                      <p:to>
                                        <p:strVal val="visible"/>
                                      </p:to>
                                    </p:set>
                                  </p:childTnLst>
                                </p:cTn>
                              </p:par>
                            </p:childTnLst>
                          </p:cTn>
                        </p:par>
                        <p:par>
                          <p:cTn id="97" fill="hold" nodeType="afterGroup">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6">
                                            <p:txEl>
                                              <p:pRg st="5" end="5"/>
                                            </p:txEl>
                                          </p:spTgt>
                                        </p:tgtEl>
                                        <p:attrNameLst>
                                          <p:attrName>style.visibility</p:attrName>
                                        </p:attrNameLst>
                                      </p:cBhvr>
                                      <p:to>
                                        <p:strVal val="visible"/>
                                      </p:to>
                                    </p:set>
                                  </p:childTnLst>
                                </p:cTn>
                              </p:par>
                            </p:childTnLst>
                          </p:cTn>
                        </p:par>
                        <p:par>
                          <p:cTn id="100" fill="hold" nodeType="afterGroup">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0" y="0"/>
            <a:ext cx="9144000" cy="6858000"/>
          </a:xfrm>
        </p:spPr>
        <p:txBody>
          <a:bodyPr/>
          <a:lstStyle/>
          <a:p>
            <a:pPr eaLnBrk="1" hangingPunct="1">
              <a:lnSpc>
                <a:spcPct val="80000"/>
              </a:lnSpc>
              <a:buFontTx/>
              <a:buNone/>
            </a:pPr>
            <a:r>
              <a:rPr lang="zh-CN" altLang="en-US" sz="2400" dirty="0" smtClean="0">
                <a:latin typeface="黑体" pitchFamily="49" charset="-122"/>
                <a:ea typeface="黑体" pitchFamily="49" charset="-122"/>
              </a:rPr>
              <a:t>材料表明：</a:t>
            </a:r>
          </a:p>
          <a:p>
            <a:pPr eaLnBrk="1" hangingPunct="1">
              <a:lnSpc>
                <a:spcPts val="3375"/>
              </a:lnSpc>
            </a:pPr>
            <a:r>
              <a:rPr lang="zh-CN" altLang="en-US" sz="2400" dirty="0" smtClean="0">
                <a:latin typeface="黑体" pitchFamily="49" charset="-122"/>
                <a:ea typeface="黑体" pitchFamily="49" charset="-122"/>
              </a:rPr>
              <a:t>文艺复兴时期，由于基督教神学仍然统治着意识形态</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文艺作品多借助神学题材歌颂人的感情，推动了人文主义复苏。</a:t>
            </a:r>
          </a:p>
          <a:p>
            <a:pPr eaLnBrk="1" hangingPunct="1">
              <a:lnSpc>
                <a:spcPts val="3375"/>
              </a:lnSpc>
            </a:pPr>
            <a:r>
              <a:rPr lang="zh-CN" altLang="en-US" sz="2400" dirty="0" smtClean="0">
                <a:latin typeface="黑体" pitchFamily="49" charset="-122"/>
                <a:ea typeface="黑体" pitchFamily="49" charset="-122"/>
              </a:rPr>
              <a:t>启蒙运动时期，由于近代自然科学的发展和理性主义的传播</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反对宗教蒙昧，对宗教和教会专制的批判更激烈，甚至否定神的存在。</a:t>
            </a:r>
          </a:p>
          <a:p>
            <a:pPr eaLnBrk="1" hangingPunct="1">
              <a:lnSpc>
                <a:spcPts val="3375"/>
              </a:lnSpc>
            </a:pPr>
            <a:r>
              <a:rPr lang="zh-CN" altLang="en-US" sz="2400" dirty="0" smtClean="0">
                <a:latin typeface="黑体" pitchFamily="49" charset="-122"/>
                <a:ea typeface="黑体" pitchFamily="49" charset="-122"/>
              </a:rPr>
              <a:t>通过批判宗教专制，西方人不断获得自身的解放。 </a:t>
            </a:r>
          </a:p>
          <a:p>
            <a:pPr eaLnBrk="1" hangingPunct="1">
              <a:lnSpc>
                <a:spcPts val="3375"/>
              </a:lnSpc>
            </a:pPr>
            <a:r>
              <a:rPr lang="zh-CN" altLang="en-US" sz="2400" dirty="0" smtClean="0">
                <a:latin typeface="黑体" pitchFamily="49" charset="-122"/>
                <a:ea typeface="黑体" pitchFamily="49" charset="-122"/>
              </a:rPr>
              <a:t>中国近代人文主义的发展是建立在西方文化与中国传统文化的碰撞与互动基础上，通过反思传统吸纳西方文化发展而来。</a:t>
            </a:r>
          </a:p>
          <a:p>
            <a:pPr eaLnBrk="1" hangingPunct="1">
              <a:lnSpc>
                <a:spcPts val="3375"/>
              </a:lnSpc>
            </a:pPr>
            <a:r>
              <a:rPr lang="zh-CN" altLang="en-US" sz="2400" dirty="0" smtClean="0">
                <a:latin typeface="黑体" pitchFamily="49" charset="-122"/>
                <a:ea typeface="黑体" pitchFamily="49" charset="-122"/>
              </a:rPr>
              <a:t>从洋务派中学为体西学为用学习西方器物到维新派和革命派学习西方制度发展为新文化运动时期学习西方思想，以民主和科学为旗帜，抨击传统文化，把人从封建礼教中解放出来。</a:t>
            </a:r>
          </a:p>
          <a:p>
            <a:pPr eaLnBrk="1" hangingPunct="1">
              <a:lnSpc>
                <a:spcPts val="3375"/>
              </a:lnSpc>
            </a:pPr>
            <a:r>
              <a:rPr lang="zh-CN" altLang="en-US" sz="2400" dirty="0" smtClean="0">
                <a:latin typeface="黑体" pitchFamily="49" charset="-122"/>
                <a:ea typeface="黑体" pitchFamily="49" charset="-122"/>
              </a:rPr>
              <a:t>处于不同时代的近代中西人文精神发展有差异性。但都肯定人的价值，用理性和科学为指导，摆脱旧制度对人的束缚，解放了人的思想。</a:t>
            </a:r>
          </a:p>
        </p:txBody>
      </p:sp>
      <p:sp>
        <p:nvSpPr>
          <p:cNvPr id="3" name="线形标注 2 2"/>
          <p:cNvSpPr/>
          <p:nvPr/>
        </p:nvSpPr>
        <p:spPr>
          <a:xfrm>
            <a:off x="7380288" y="0"/>
            <a:ext cx="1655762" cy="404813"/>
          </a:xfrm>
          <a:prstGeom prst="borderCallout2">
            <a:avLst>
              <a:gd name="adj1" fmla="val 18750"/>
              <a:gd name="adj2" fmla="val -8333"/>
              <a:gd name="adj3" fmla="val 18750"/>
              <a:gd name="adj4" fmla="val -16667"/>
              <a:gd name="adj5" fmla="val 146170"/>
              <a:gd name="adj6" fmla="val 7756"/>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用知识背景</a:t>
            </a:r>
            <a:endParaRPr lang="zh-CN" altLang="en-US" sz="2000" dirty="0"/>
          </a:p>
        </p:txBody>
      </p:sp>
      <p:sp>
        <p:nvSpPr>
          <p:cNvPr id="4" name="线形标注 1 3"/>
          <p:cNvSpPr/>
          <p:nvPr/>
        </p:nvSpPr>
        <p:spPr>
          <a:xfrm>
            <a:off x="7596188" y="836613"/>
            <a:ext cx="1547812" cy="360362"/>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用材料信息</a:t>
            </a:r>
            <a:endParaRPr lang="zh-CN" altLang="en-US" sz="2000" dirty="0"/>
          </a:p>
        </p:txBody>
      </p:sp>
      <p:sp>
        <p:nvSpPr>
          <p:cNvPr id="6" name="线形标注 1 5"/>
          <p:cNvSpPr/>
          <p:nvPr/>
        </p:nvSpPr>
        <p:spPr>
          <a:xfrm>
            <a:off x="1258888" y="2276475"/>
            <a:ext cx="1873250"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概括材料信息</a:t>
            </a:r>
            <a:endParaRPr lang="zh-CN" altLang="en-US" sz="2000" dirty="0"/>
          </a:p>
        </p:txBody>
      </p:sp>
      <p:sp>
        <p:nvSpPr>
          <p:cNvPr id="7" name="线形标注 1 6"/>
          <p:cNvSpPr/>
          <p:nvPr/>
        </p:nvSpPr>
        <p:spPr>
          <a:xfrm>
            <a:off x="6732588" y="2781300"/>
            <a:ext cx="2411412"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结合主题概括提炼</a:t>
            </a:r>
            <a:endParaRPr lang="zh-CN" altLang="en-US" sz="2000" dirty="0"/>
          </a:p>
        </p:txBody>
      </p:sp>
      <p:sp>
        <p:nvSpPr>
          <p:cNvPr id="8" name="线形标注 1 7"/>
          <p:cNvSpPr/>
          <p:nvPr/>
        </p:nvSpPr>
        <p:spPr>
          <a:xfrm>
            <a:off x="7596188" y="3716338"/>
            <a:ext cx="1547812" cy="360362"/>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用材料信息</a:t>
            </a:r>
            <a:endParaRPr lang="zh-CN" altLang="en-US" sz="2000" dirty="0"/>
          </a:p>
        </p:txBody>
      </p:sp>
      <p:sp>
        <p:nvSpPr>
          <p:cNvPr id="10" name="线形标注 1 9"/>
          <p:cNvSpPr/>
          <p:nvPr/>
        </p:nvSpPr>
        <p:spPr>
          <a:xfrm>
            <a:off x="1835150" y="6381750"/>
            <a:ext cx="3024188"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比较思维</a:t>
            </a:r>
            <a:r>
              <a:rPr lang="en-US" altLang="zh-CN" sz="2000" dirty="0">
                <a:solidFill>
                  <a:srgbClr val="FF0000"/>
                </a:solidFill>
                <a:latin typeface="黑体" pitchFamily="49" charset="-122"/>
                <a:ea typeface="黑体" pitchFamily="49" charset="-122"/>
              </a:rPr>
              <a:t>,</a:t>
            </a:r>
            <a:r>
              <a:rPr lang="zh-CN" altLang="en-US" sz="2000" dirty="0">
                <a:solidFill>
                  <a:srgbClr val="FF0000"/>
                </a:solidFill>
                <a:latin typeface="黑体" pitchFamily="49" charset="-122"/>
                <a:ea typeface="黑体" pitchFamily="49" charset="-122"/>
              </a:rPr>
              <a:t>结合主题</a:t>
            </a:r>
            <a:endParaRPr lang="zh-CN" altLang="en-US" sz="2000" dirty="0"/>
          </a:p>
        </p:txBody>
      </p:sp>
      <p:sp>
        <p:nvSpPr>
          <p:cNvPr id="11" name="线形标注 1 10"/>
          <p:cNvSpPr/>
          <p:nvPr/>
        </p:nvSpPr>
        <p:spPr>
          <a:xfrm>
            <a:off x="7451725" y="5013325"/>
            <a:ext cx="1512888" cy="360363"/>
          </a:xfrm>
          <a:prstGeom prst="borderCallout1">
            <a:avLst>
              <a:gd name="adj1" fmla="val 18750"/>
              <a:gd name="adj2" fmla="val -8333"/>
              <a:gd name="adj3" fmla="val 47711"/>
              <a:gd name="adj4" fmla="val -5401"/>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FF0000"/>
                </a:solidFill>
                <a:latin typeface="黑体" pitchFamily="49" charset="-122"/>
                <a:ea typeface="黑体" pitchFamily="49" charset="-122"/>
              </a:rPr>
              <a:t>用所学知识</a:t>
            </a:r>
            <a:endParaRPr lang="zh-CN" altLang="en-US" sz="2000" dirty="0"/>
          </a:p>
        </p:txBody>
      </p:sp>
      <p:sp>
        <p:nvSpPr>
          <p:cNvPr id="13" name="线形标注 1 12"/>
          <p:cNvSpPr>
            <a:spLocks/>
          </p:cNvSpPr>
          <p:nvPr/>
        </p:nvSpPr>
        <p:spPr bwMode="auto">
          <a:xfrm>
            <a:off x="7164388" y="2276475"/>
            <a:ext cx="1728787" cy="360363"/>
          </a:xfrm>
          <a:prstGeom prst="borderCallout1">
            <a:avLst>
              <a:gd name="adj1" fmla="val 31718"/>
              <a:gd name="adj2" fmla="val 74931"/>
              <a:gd name="adj3" fmla="val -159472"/>
              <a:gd name="adj4" fmla="val 74931"/>
            </a:avLst>
          </a:prstGeom>
          <a:solidFill>
            <a:srgbClr val="F2F2F2"/>
          </a:solidFill>
          <a:ln w="25400" algn="ctr">
            <a:solidFill>
              <a:srgbClr val="89A4A7"/>
            </a:solidFill>
            <a:miter lim="800000"/>
            <a:headEnd/>
            <a:tailEnd/>
          </a:ln>
        </p:spPr>
        <p:txBody>
          <a:bodyPr anchor="ctr"/>
          <a:lstStyle/>
          <a:p>
            <a:pPr algn="ctr">
              <a:defRPr/>
            </a:pPr>
            <a:r>
              <a:rPr lang="zh-CN" altLang="en-US" sz="2000" dirty="0">
                <a:solidFill>
                  <a:srgbClr val="FF0000"/>
                </a:solidFill>
                <a:latin typeface="黑体" pitchFamily="49" charset="-122"/>
                <a:ea typeface="黑体" pitchFamily="49" charset="-122"/>
              </a:rPr>
              <a:t>用所学知识</a:t>
            </a:r>
            <a:endParaRPr lang="zh-CN" altLang="en-US" sz="2000" dirty="0">
              <a:solidFill>
                <a:schemeClr val="lt1"/>
              </a:solidFill>
              <a:latin typeface="+mn-lt"/>
              <a:ea typeface="+mn-ea"/>
            </a:endParaRPr>
          </a:p>
        </p:txBody>
      </p:sp>
    </p:spTree>
    <p:extLst>
      <p:ext uri="{BB962C8B-B14F-4D97-AF65-F5344CB8AC3E}">
        <p14:creationId xmlns:p14="http://schemas.microsoft.com/office/powerpoint/2010/main" val="1417862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内容占位符 2"/>
          <p:cNvSpPr>
            <a:spLocks noGrp="1"/>
          </p:cNvSpPr>
          <p:nvPr>
            <p:ph idx="1"/>
          </p:nvPr>
        </p:nvSpPr>
        <p:spPr>
          <a:xfrm>
            <a:off x="304800" y="1066800"/>
            <a:ext cx="8443664" cy="5098504"/>
          </a:xfrm>
        </p:spPr>
        <p:txBody>
          <a:bodyPr/>
          <a:lstStyle/>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第一章</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第二条 中华人民共和国一切</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权力属于人民</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第三条 中华人民共和国的国家机构实行</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民主</a:t>
            </a:r>
            <a:r>
              <a:rPr lang="zh-CN" altLang="en-US" dirty="0" smtClean="0">
                <a:effectLst>
                  <a:outerShdw blurRad="38100" dist="38100" dir="2700000" algn="tl">
                    <a:srgbClr val="000000">
                      <a:alpha val="43137"/>
                    </a:srgbClr>
                  </a:outerShdw>
                </a:effectLst>
                <a:latin typeface="楷体" pitchFamily="49" charset="-122"/>
                <a:ea typeface="楷体" pitchFamily="49" charset="-122"/>
              </a:rPr>
              <a:t>集中制原则</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第四条 中华人民共和国各民族一律</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平等</a:t>
            </a:r>
          </a:p>
          <a:p>
            <a:pPr marL="0" indent="0">
              <a:spcBef>
                <a:spcPts val="0"/>
              </a:spcBef>
              <a:buFont typeface="Wingdings" pitchFamily="2" charset="2"/>
              <a:buNone/>
              <a:defRPr/>
            </a:pPr>
            <a:r>
              <a:rPr lang="zh-CN" altLang="en-US" dirty="0" smtClean="0">
                <a:effectLst>
                  <a:outerShdw blurRad="38100" dist="38100" dir="2700000" algn="tl">
                    <a:srgbClr val="000000">
                      <a:alpha val="43137"/>
                    </a:srgbClr>
                  </a:outerShdw>
                </a:effectLst>
                <a:latin typeface="楷体" pitchFamily="49" charset="-122"/>
                <a:ea typeface="楷体" pitchFamily="49" charset="-122"/>
              </a:rPr>
              <a:t>第五条 中华人民共和国实行</a:t>
            </a:r>
            <a:r>
              <a:rPr lang="zh-CN" altLang="en-US" dirty="0" smtClean="0">
                <a:solidFill>
                  <a:srgbClr val="FF0000"/>
                </a:solidFill>
                <a:effectLst>
                  <a:outerShdw blurRad="38100" dist="38100" dir="2700000" algn="tl">
                    <a:srgbClr val="000000">
                      <a:alpha val="43137"/>
                    </a:srgbClr>
                  </a:outerShdw>
                </a:effectLst>
                <a:latin typeface="楷体" pitchFamily="49" charset="-122"/>
                <a:ea typeface="楷体" pitchFamily="49" charset="-122"/>
              </a:rPr>
              <a:t>依法治国</a:t>
            </a:r>
            <a:r>
              <a:rPr lang="zh-CN" altLang="en-US" dirty="0" smtClean="0">
                <a:effectLst>
                  <a:outerShdw blurRad="38100" dist="38100" dir="2700000" algn="tl">
                    <a:srgbClr val="000000">
                      <a:alpha val="43137"/>
                    </a:srgbClr>
                  </a:outerShdw>
                </a:effectLst>
                <a:latin typeface="楷体" pitchFamily="49" charset="-122"/>
                <a:ea typeface="楷体" pitchFamily="49" charset="-122"/>
              </a:rPr>
              <a:t>，建设社会主义法制国家</a:t>
            </a:r>
          </a:p>
          <a:p>
            <a:pPr>
              <a:buFont typeface="Wingdings" pitchFamily="2" charset="2"/>
              <a:buNone/>
              <a:defRPr/>
            </a:pPr>
            <a:r>
              <a:rPr lang="en-US" altLang="zh-CN" dirty="0" smtClean="0">
                <a:effectLst>
                  <a:outerShdw blurRad="38100" dist="38100" dir="2700000" algn="tl">
                    <a:srgbClr val="000000">
                      <a:alpha val="43137"/>
                    </a:srgbClr>
                  </a:outerShdw>
                </a:effectLst>
                <a:latin typeface="黑体" pitchFamily="49" charset="-122"/>
                <a:ea typeface="黑体" pitchFamily="49" charset="-122"/>
              </a:rPr>
              <a:t>   ——《</a:t>
            </a:r>
            <a:r>
              <a:rPr lang="zh-CN" altLang="en-US" dirty="0" smtClean="0">
                <a:effectLst>
                  <a:outerShdw blurRad="38100" dist="38100" dir="2700000" algn="tl">
                    <a:srgbClr val="000000">
                      <a:alpha val="43137"/>
                    </a:srgbClr>
                  </a:outerShdw>
                </a:effectLst>
                <a:latin typeface="黑体" pitchFamily="49" charset="-122"/>
                <a:ea typeface="黑体" pitchFamily="49" charset="-122"/>
              </a:rPr>
              <a:t>中华人民共和国宪法</a:t>
            </a:r>
            <a:r>
              <a:rPr lang="en-US" altLang="zh-CN" dirty="0" smtClean="0">
                <a:effectLst>
                  <a:outerShdw blurRad="38100" dist="38100" dir="2700000" algn="tl">
                    <a:srgbClr val="000000">
                      <a:alpha val="43137"/>
                    </a:srgbClr>
                  </a:outerShdw>
                </a:effectLst>
                <a:latin typeface="黑体" pitchFamily="49" charset="-122"/>
                <a:ea typeface="黑体" pitchFamily="49" charset="-122"/>
              </a:rPr>
              <a:t>》2018</a:t>
            </a:r>
            <a:r>
              <a:rPr lang="zh-CN" altLang="en-US" dirty="0" smtClean="0">
                <a:effectLst>
                  <a:outerShdw blurRad="38100" dist="38100" dir="2700000" algn="tl">
                    <a:srgbClr val="000000">
                      <a:alpha val="43137"/>
                    </a:srgbClr>
                  </a:outerShdw>
                </a:effectLst>
                <a:latin typeface="黑体" pitchFamily="49" charset="-122"/>
                <a:ea typeface="黑体" pitchFamily="49" charset="-122"/>
              </a:rPr>
              <a:t>修订版</a:t>
            </a:r>
          </a:p>
        </p:txBody>
      </p:sp>
    </p:spTree>
    <p:extLst>
      <p:ext uri="{BB962C8B-B14F-4D97-AF65-F5344CB8AC3E}">
        <p14:creationId xmlns:p14="http://schemas.microsoft.com/office/powerpoint/2010/main" val="4024886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8640"/>
            <a:ext cx="8964488" cy="4392488"/>
          </a:xfrm>
        </p:spPr>
        <p:txBody>
          <a:bodyPr/>
          <a:lstStyle/>
          <a:p>
            <a:r>
              <a:rPr lang="zh-CN" altLang="en-US" sz="2000" b="1" dirty="0">
                <a:latin typeface="黑体" panose="02010609060101010101" pitchFamily="49" charset="-122"/>
                <a:ea typeface="黑体" panose="02010609060101010101" pitchFamily="49" charset="-122"/>
              </a:rPr>
              <a:t>专题一   西方世界的政治现代化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专题二   西方世界的经济现代化历程（资本主义世界市场的形成和发展）</a:t>
            </a:r>
            <a:endParaRPr lang="en-US" altLang="zh-CN" sz="2000" b="1" dirty="0">
              <a:latin typeface="黑体" panose="02010609060101010101" pitchFamily="49" charset="-122"/>
              <a:ea typeface="黑体" panose="02010609060101010101" pitchFamily="49" charset="-122"/>
            </a:endParaRPr>
          </a:p>
          <a:p>
            <a:pPr marL="0" indent="0">
              <a:buNone/>
            </a:pPr>
            <a:r>
              <a:rPr lang="zh-CN" altLang="en-US" sz="2000" b="1" dirty="0" smtClean="0">
                <a:latin typeface="黑体" panose="02010609060101010101" pitchFamily="49" charset="-122"/>
                <a:ea typeface="黑体" panose="02010609060101010101" pitchFamily="49" charset="-122"/>
              </a:rPr>
              <a:t>                     （世界经济由分散到全球化的进程）</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（资本主义经济政策的调整）</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专题三   西方人文精神与民主</a:t>
            </a:r>
            <a:r>
              <a:rPr lang="zh-CN" altLang="en-US" sz="2000" b="1" dirty="0" smtClean="0">
                <a:latin typeface="黑体" panose="02010609060101010101" pitchFamily="49" charset="-122"/>
                <a:ea typeface="黑体" panose="02010609060101010101" pitchFamily="49" charset="-122"/>
              </a:rPr>
              <a:t>思想</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专题四   </a:t>
            </a:r>
            <a:r>
              <a:rPr lang="zh-CN" altLang="en-US" sz="2000" b="1" dirty="0" smtClean="0">
                <a:latin typeface="黑体" panose="02010609060101010101" pitchFamily="49" charset="-122"/>
                <a:ea typeface="黑体" panose="02010609060101010101" pitchFamily="49" charset="-122"/>
              </a:rPr>
              <a:t>国际</a:t>
            </a:r>
            <a:r>
              <a:rPr lang="zh-CN" altLang="en-US" sz="2000" b="1" dirty="0">
                <a:latin typeface="黑体" panose="02010609060101010101" pitchFamily="49" charset="-122"/>
                <a:ea typeface="黑体" panose="02010609060101010101" pitchFamily="49" charset="-122"/>
              </a:rPr>
              <a:t>工人运动</a:t>
            </a:r>
            <a:r>
              <a:rPr lang="zh-CN" altLang="en-US" sz="2000" b="1" dirty="0" smtClean="0">
                <a:latin typeface="黑体" panose="02010609060101010101" pitchFamily="49" charset="-122"/>
                <a:ea typeface="黑体" panose="02010609060101010101" pitchFamily="49" charset="-122"/>
              </a:rPr>
              <a:t>以及社会主义</a:t>
            </a:r>
            <a:r>
              <a:rPr lang="zh-CN" altLang="en-US" sz="2000" b="1" dirty="0">
                <a:latin typeface="黑体" panose="02010609060101010101" pitchFamily="49" charset="-122"/>
                <a:ea typeface="黑体" panose="02010609060101010101" pitchFamily="49" charset="-122"/>
              </a:rPr>
              <a:t>国家的建立与发展</a:t>
            </a:r>
          </a:p>
          <a:p>
            <a:r>
              <a:rPr lang="zh-CN" altLang="en-US" sz="2000" b="1" dirty="0">
                <a:latin typeface="黑体" panose="02010609060101010101" pitchFamily="49" charset="-122"/>
                <a:ea typeface="黑体" panose="02010609060101010101" pitchFamily="49" charset="-122"/>
              </a:rPr>
              <a:t>专题五    二战后政治格局的演变</a:t>
            </a:r>
          </a:p>
          <a:p>
            <a:r>
              <a:rPr lang="zh-CN" altLang="en-US" sz="2000" b="1" dirty="0">
                <a:latin typeface="黑体" panose="02010609060101010101" pitchFamily="49" charset="-122"/>
                <a:ea typeface="黑体" panose="02010609060101010101" pitchFamily="49" charset="-122"/>
              </a:rPr>
              <a:t>专题六    世界近现代的科技与文学</a:t>
            </a:r>
            <a:r>
              <a:rPr lang="zh-CN" altLang="en-US" sz="2000" b="1" dirty="0" smtClean="0">
                <a:latin typeface="黑体" panose="02010609060101010101" pitchFamily="49" charset="-122"/>
                <a:ea typeface="黑体" panose="02010609060101010101" pitchFamily="49" charset="-122"/>
              </a:rPr>
              <a:t>艺术</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的中国经济现代化历程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的中国外交历程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solidFill>
                  <a:srgbClr val="FF0000"/>
                </a:solidFill>
                <a:latin typeface="黑体" panose="02010609060101010101" pitchFamily="49" charset="-122"/>
                <a:ea typeface="黑体" panose="02010609060101010101" pitchFamily="49" charset="-122"/>
              </a:rPr>
              <a:t>世界政治潮流</a:t>
            </a:r>
            <a:r>
              <a:rPr lang="zh-CN" altLang="en-US" sz="2000" b="1" dirty="0">
                <a:latin typeface="黑体" panose="02010609060101010101" pitchFamily="49" charset="-122"/>
                <a:ea typeface="黑体" panose="02010609060101010101" pitchFamily="49" charset="-122"/>
              </a:rPr>
              <a:t>中中国近代政治的艰难</a:t>
            </a:r>
            <a:r>
              <a:rPr lang="zh-CN" altLang="en-US" sz="2000" b="1" dirty="0" smtClean="0">
                <a:latin typeface="黑体" panose="02010609060101010101" pitchFamily="49" charset="-122"/>
                <a:ea typeface="黑体" panose="02010609060101010101" pitchFamily="49" charset="-122"/>
              </a:rPr>
              <a:t>转</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重要历史事件的</a:t>
            </a:r>
            <a:r>
              <a:rPr lang="zh-CN" altLang="en-US" sz="2000" b="1" dirty="0" smtClean="0">
                <a:solidFill>
                  <a:srgbClr val="FF0000"/>
                </a:solidFill>
                <a:latin typeface="黑体" panose="02010609060101010101" pitchFamily="49" charset="-122"/>
                <a:ea typeface="黑体" panose="02010609060101010101" pitchFamily="49" charset="-122"/>
              </a:rPr>
              <a:t>多角度认识与分析</a:t>
            </a:r>
            <a:r>
              <a:rPr lang="zh-CN" altLang="en-US" sz="2000" b="1" dirty="0" smtClean="0">
                <a:latin typeface="黑体" panose="02010609060101010101" pitchFamily="49" charset="-122"/>
                <a:ea typeface="黑体" panose="02010609060101010101" pitchFamily="49" charset="-122"/>
              </a:rPr>
              <a:t>，如罗斯福新政</a:t>
            </a:r>
            <a:endParaRPr lang="zh-CN" altLang="en-US" sz="2000" b="1" dirty="0">
              <a:latin typeface="黑体" panose="02010609060101010101" pitchFamily="49" charset="-122"/>
              <a:ea typeface="黑体" panose="02010609060101010101" pitchFamily="49" charset="-122"/>
            </a:endParaRPr>
          </a:p>
          <a:p>
            <a:endParaRPr lang="zh-CN" altLang="en-US" sz="2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28</a:t>
            </a:fld>
            <a:endParaRPr lang="zh-CN" altLang="en-US"/>
          </a:p>
        </p:txBody>
      </p:sp>
      <p:sp>
        <p:nvSpPr>
          <p:cNvPr id="5" name="矩形 4"/>
          <p:cNvSpPr/>
          <p:nvPr/>
        </p:nvSpPr>
        <p:spPr>
          <a:xfrm>
            <a:off x="0" y="5780782"/>
            <a:ext cx="9144000" cy="1077218"/>
          </a:xfrm>
          <a:prstGeom prst="rect">
            <a:avLst/>
          </a:prstGeom>
          <a:solidFill>
            <a:schemeClr val="accent5">
              <a:lumMod val="40000"/>
              <a:lumOff val="60000"/>
            </a:schemeClr>
          </a:solidFill>
        </p:spPr>
        <p:txBody>
          <a:bodyPr wrap="square">
            <a:spAutoFit/>
          </a:bodyPr>
          <a:lstStyle/>
          <a:p>
            <a:r>
              <a:rPr lang="zh-CN" altLang="en-US" sz="3200" b="1" dirty="0">
                <a:latin typeface="黑体" panose="02010609060101010101" pitchFamily="49" charset="-122"/>
                <a:ea typeface="黑体" panose="02010609060101010101" pitchFamily="49" charset="-122"/>
              </a:rPr>
              <a:t>专题</a:t>
            </a:r>
            <a:r>
              <a:rPr lang="zh-CN" altLang="en-US" sz="3200" b="1" dirty="0" smtClean="0">
                <a:latin typeface="黑体" panose="02010609060101010101" pitchFamily="49" charset="-122"/>
                <a:ea typeface="黑体" panose="02010609060101010101" pitchFamily="49" charset="-122"/>
              </a:rPr>
              <a:t>复习在</a:t>
            </a:r>
            <a:r>
              <a:rPr lang="zh-CN" altLang="en-US" sz="3200" b="1" dirty="0">
                <a:latin typeface="黑体" panose="02010609060101010101" pitchFamily="49" charset="-122"/>
                <a:ea typeface="黑体" panose="02010609060101010101" pitchFamily="49" charset="-122"/>
              </a:rPr>
              <a:t>通史框架</a:t>
            </a:r>
            <a:r>
              <a:rPr lang="zh-CN" altLang="en-US" sz="3200" b="1" dirty="0" smtClean="0">
                <a:latin typeface="黑体" panose="02010609060101010101" pitchFamily="49" charset="-122"/>
                <a:ea typeface="黑体" panose="02010609060101010101" pitchFamily="49" charset="-122"/>
              </a:rPr>
              <a:t>下完善知识网络，进行</a:t>
            </a:r>
            <a:r>
              <a:rPr lang="zh-CN" altLang="en-US" sz="3200" b="1" dirty="0">
                <a:latin typeface="黑体" panose="02010609060101010101" pitchFamily="49" charset="-122"/>
                <a:ea typeface="黑体" panose="02010609060101010101" pitchFamily="49" charset="-122"/>
              </a:rPr>
              <a:t>深化及规律性</a:t>
            </a:r>
            <a:r>
              <a:rPr lang="zh-CN" altLang="en-US" sz="3200" b="1" dirty="0" smtClean="0">
                <a:latin typeface="黑体" panose="02010609060101010101" pitchFamily="49" charset="-122"/>
                <a:ea typeface="黑体" panose="02010609060101010101" pitchFamily="49" charset="-122"/>
              </a:rPr>
              <a:t>总结和提升，思维深化</a:t>
            </a:r>
            <a:endParaRPr lang="zh-CN" altLang="en-US" sz="3200" b="1" dirty="0">
              <a:latin typeface="黑体" panose="02010609060101010101" pitchFamily="49" charset="-122"/>
              <a:ea typeface="黑体" panose="02010609060101010101" pitchFamily="49" charset="-122"/>
            </a:endParaRPr>
          </a:p>
        </p:txBody>
      </p:sp>
      <p:sp>
        <p:nvSpPr>
          <p:cNvPr id="6" name="椭圆 5"/>
          <p:cNvSpPr/>
          <p:nvPr/>
        </p:nvSpPr>
        <p:spPr>
          <a:xfrm>
            <a:off x="1700319" y="1556792"/>
            <a:ext cx="30963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67544" y="3789040"/>
            <a:ext cx="33843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339752" y="4869160"/>
            <a:ext cx="38164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6706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35813" y="3201664"/>
            <a:ext cx="1212850" cy="400110"/>
          </a:xfrm>
          <a:prstGeom prst="rect">
            <a:avLst/>
          </a:prstGeom>
          <a:solidFill>
            <a:srgbClr val="FFFF00">
              <a:alpha val="60000"/>
            </a:srgbClr>
          </a:solidFill>
        </p:spPr>
        <p:txBody>
          <a:bodyPr>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1978</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6" name="TextBox 5"/>
          <p:cNvSpPr txBox="1"/>
          <p:nvPr/>
        </p:nvSpPr>
        <p:spPr>
          <a:xfrm>
            <a:off x="280678" y="3190156"/>
            <a:ext cx="1080120" cy="400110"/>
          </a:xfrm>
          <a:prstGeom prst="rect">
            <a:avLst/>
          </a:prstGeom>
          <a:solidFill>
            <a:srgbClr val="FFFF00">
              <a:alpha val="60000"/>
            </a:srgbClr>
          </a:solidFill>
          <a:ln>
            <a:noFill/>
          </a:ln>
        </p:spPr>
        <p:txBody>
          <a:bodyPr wrap="square">
            <a:spAutoFit/>
          </a:bodyPr>
          <a:lstStyle/>
          <a:p>
            <a:pPr algn="ct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1368</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9" name="TextBox 8"/>
          <p:cNvSpPr txBox="1"/>
          <p:nvPr/>
        </p:nvSpPr>
        <p:spPr>
          <a:xfrm>
            <a:off x="3995936" y="3201664"/>
            <a:ext cx="1080120" cy="400110"/>
          </a:xfrm>
          <a:prstGeom prst="rect">
            <a:avLst/>
          </a:prstGeom>
          <a:solidFill>
            <a:srgbClr val="FFFF00">
              <a:alpha val="60000"/>
            </a:srgbClr>
          </a:solidFill>
          <a:ln>
            <a:noFill/>
          </a:ln>
        </p:spPr>
        <p:txBody>
          <a:bodyPr wrap="square">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1912</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10" name="直接连接符 9"/>
          <p:cNvCxnSpPr/>
          <p:nvPr/>
        </p:nvCxnSpPr>
        <p:spPr>
          <a:xfrm>
            <a:off x="820738" y="2842161"/>
            <a:ext cx="0" cy="1494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87863" y="2816298"/>
            <a:ext cx="0" cy="1485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2629372" y="2816298"/>
            <a:ext cx="1" cy="1502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79712" y="3174767"/>
            <a:ext cx="1080119" cy="400110"/>
          </a:xfrm>
          <a:prstGeom prst="rect">
            <a:avLst/>
          </a:prstGeom>
          <a:solidFill>
            <a:srgbClr val="FFFF00">
              <a:alpha val="60000"/>
            </a:srgbClr>
          </a:solidFill>
          <a:ln>
            <a:noFill/>
          </a:ln>
        </p:spPr>
        <p:txBody>
          <a:bodyPr wrap="square">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1840</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sp>
        <p:nvSpPr>
          <p:cNvPr id="18" name="TextBox 17"/>
          <p:cNvSpPr txBox="1"/>
          <p:nvPr/>
        </p:nvSpPr>
        <p:spPr>
          <a:xfrm>
            <a:off x="5436096" y="3190156"/>
            <a:ext cx="1080119" cy="400110"/>
          </a:xfrm>
          <a:prstGeom prst="rect">
            <a:avLst/>
          </a:prstGeom>
          <a:solidFill>
            <a:srgbClr val="FFFF00">
              <a:alpha val="60000"/>
            </a:srgbClr>
          </a:solidFill>
          <a:ln>
            <a:noFill/>
          </a:ln>
        </p:spPr>
        <p:txBody>
          <a:bodyPr wrap="square">
            <a:spAutoFit/>
          </a:bodyPr>
          <a:lstStyle/>
          <a:p>
            <a:pPr fontAlgn="auto">
              <a:spcBef>
                <a:spcPts val="0"/>
              </a:spcBef>
              <a:spcAft>
                <a:spcPts val="0"/>
              </a:spcAft>
              <a:defRPr/>
            </a:pPr>
            <a:r>
              <a:rPr lang="en-US" altLang="zh-CN" sz="2000" b="1" dirty="0" smtClean="0">
                <a:effectLst>
                  <a:outerShdw blurRad="38100" dist="38100" dir="2700000" algn="tl">
                    <a:srgbClr val="000000">
                      <a:alpha val="43137"/>
                    </a:srgbClr>
                  </a:outerShdw>
                </a:effectLst>
                <a:latin typeface="黑体" pitchFamily="49" charset="-122"/>
                <a:ea typeface="黑体" pitchFamily="49" charset="-122"/>
              </a:rPr>
              <a:t>1949</a:t>
            </a:r>
            <a:r>
              <a:rPr lang="zh-CN" altLang="en-US" sz="2000" b="1" dirty="0" smtClean="0">
                <a:effectLst>
                  <a:outerShdw blurRad="38100" dist="38100" dir="2700000" algn="tl">
                    <a:srgbClr val="000000">
                      <a:alpha val="43137"/>
                    </a:srgbClr>
                  </a:outerShdw>
                </a:effectLst>
                <a:latin typeface="黑体" pitchFamily="49" charset="-122"/>
                <a:ea typeface="黑体" pitchFamily="49" charset="-122"/>
              </a:rPr>
              <a:t>年</a:t>
            </a:r>
            <a:endParaRPr lang="zh-CN" altLang="en-US" sz="2000" b="1" dirty="0">
              <a:effectLst>
                <a:outerShdw blurRad="38100" dist="38100" dir="2700000" algn="tl">
                  <a:srgbClr val="000000">
                    <a:alpha val="43137"/>
                  </a:srgbClr>
                </a:outerShdw>
              </a:effectLst>
              <a:latin typeface="黑体" pitchFamily="49" charset="-122"/>
              <a:ea typeface="黑体" pitchFamily="49" charset="-122"/>
            </a:endParaRPr>
          </a:p>
        </p:txBody>
      </p:sp>
      <p:cxnSp>
        <p:nvCxnSpPr>
          <p:cNvPr id="36" name="直接箭头连接符 35"/>
          <p:cNvCxnSpPr/>
          <p:nvPr/>
        </p:nvCxnSpPr>
        <p:spPr>
          <a:xfrm>
            <a:off x="20638" y="2991631"/>
            <a:ext cx="893445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5947135" y="2816298"/>
            <a:ext cx="1" cy="1753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7597924" y="2816298"/>
            <a:ext cx="1" cy="1485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43608" y="2267580"/>
            <a:ext cx="1374998" cy="369332"/>
          </a:xfrm>
          <a:prstGeom prst="rect">
            <a:avLst/>
          </a:prstGeom>
          <a:noFill/>
        </p:spPr>
        <p:txBody>
          <a:bodyPr wrap="square" rtlCol="0">
            <a:spAutoFit/>
          </a:bodyPr>
          <a:lstStyle/>
          <a:p>
            <a:r>
              <a:rPr lang="zh-CN" altLang="en-US" b="1" dirty="0"/>
              <a:t>明清</a:t>
            </a:r>
            <a:r>
              <a:rPr lang="zh-CN" altLang="en-US" b="1" dirty="0" smtClean="0"/>
              <a:t>时期</a:t>
            </a:r>
            <a:endParaRPr lang="zh-CN" altLang="en-US" b="1" dirty="0"/>
          </a:p>
        </p:txBody>
      </p:sp>
      <p:sp>
        <p:nvSpPr>
          <p:cNvPr id="61" name="TextBox 60"/>
          <p:cNvSpPr txBox="1"/>
          <p:nvPr/>
        </p:nvSpPr>
        <p:spPr>
          <a:xfrm>
            <a:off x="3749780" y="2276872"/>
            <a:ext cx="1476165" cy="369332"/>
          </a:xfrm>
          <a:prstGeom prst="rect">
            <a:avLst/>
          </a:prstGeom>
          <a:noFill/>
        </p:spPr>
        <p:txBody>
          <a:bodyPr wrap="square" rtlCol="0">
            <a:spAutoFit/>
          </a:bodyPr>
          <a:lstStyle/>
          <a:p>
            <a:r>
              <a:rPr lang="zh-CN" altLang="en-US" b="1" dirty="0" smtClean="0"/>
              <a:t>中国近代</a:t>
            </a:r>
            <a:endParaRPr lang="zh-CN" altLang="en-US" b="1" dirty="0"/>
          </a:p>
        </p:txBody>
      </p:sp>
      <p:sp>
        <p:nvSpPr>
          <p:cNvPr id="62" name="TextBox 61"/>
          <p:cNvSpPr txBox="1"/>
          <p:nvPr/>
        </p:nvSpPr>
        <p:spPr>
          <a:xfrm>
            <a:off x="7113738" y="2267580"/>
            <a:ext cx="1800200" cy="369332"/>
          </a:xfrm>
          <a:prstGeom prst="rect">
            <a:avLst/>
          </a:prstGeom>
          <a:noFill/>
        </p:spPr>
        <p:txBody>
          <a:bodyPr wrap="square" rtlCol="0">
            <a:spAutoFit/>
          </a:bodyPr>
          <a:lstStyle/>
          <a:p>
            <a:r>
              <a:rPr lang="zh-CN" altLang="en-US" b="1" dirty="0" smtClean="0"/>
              <a:t>中国现代</a:t>
            </a:r>
            <a:endParaRPr lang="zh-CN" altLang="en-US" b="1" dirty="0"/>
          </a:p>
        </p:txBody>
      </p:sp>
      <p:sp>
        <p:nvSpPr>
          <p:cNvPr id="63" name="TextBox 62"/>
          <p:cNvSpPr txBox="1"/>
          <p:nvPr/>
        </p:nvSpPr>
        <p:spPr>
          <a:xfrm>
            <a:off x="-3993" y="836712"/>
            <a:ext cx="615553" cy="1175356"/>
          </a:xfrm>
          <a:prstGeom prst="rect">
            <a:avLst/>
          </a:prstGeom>
          <a:solidFill>
            <a:srgbClr val="FFFF00"/>
          </a:solidFill>
        </p:spPr>
        <p:txBody>
          <a:bodyPr vert="eaVert" wrap="square" rtlCol="0">
            <a:spAutoFit/>
          </a:bodyPr>
          <a:lstStyle/>
          <a:p>
            <a:r>
              <a:rPr lang="zh-CN" altLang="en-US" sz="2800" b="1" dirty="0" smtClean="0">
                <a:latin typeface="华文仿宋" pitchFamily="2" charset="-122"/>
                <a:ea typeface="华文仿宋" pitchFamily="2" charset="-122"/>
              </a:rPr>
              <a:t>世界</a:t>
            </a:r>
            <a:endParaRPr lang="zh-CN" altLang="en-US" sz="2800" b="1" dirty="0">
              <a:latin typeface="华文仿宋" pitchFamily="2" charset="-122"/>
              <a:ea typeface="华文仿宋" pitchFamily="2" charset="-122"/>
            </a:endParaRPr>
          </a:p>
        </p:txBody>
      </p:sp>
      <p:sp>
        <p:nvSpPr>
          <p:cNvPr id="64" name="TextBox 63"/>
          <p:cNvSpPr txBox="1"/>
          <p:nvPr/>
        </p:nvSpPr>
        <p:spPr>
          <a:xfrm>
            <a:off x="-3993" y="4365104"/>
            <a:ext cx="615553" cy="1008112"/>
          </a:xfrm>
          <a:prstGeom prst="rect">
            <a:avLst/>
          </a:prstGeom>
          <a:solidFill>
            <a:srgbClr val="FFFF00"/>
          </a:solidFill>
        </p:spPr>
        <p:txBody>
          <a:bodyPr vert="eaVert" wrap="square" rtlCol="0">
            <a:spAutoFit/>
          </a:bodyPr>
          <a:lstStyle/>
          <a:p>
            <a:r>
              <a:rPr lang="zh-CN" altLang="en-US" sz="2800" b="1" dirty="0" smtClean="0">
                <a:latin typeface="华文仿宋" pitchFamily="2" charset="-122"/>
                <a:ea typeface="华文仿宋" pitchFamily="2" charset="-122"/>
              </a:rPr>
              <a:t>中国</a:t>
            </a:r>
            <a:endParaRPr lang="zh-CN" altLang="en-US" sz="2800" b="1" dirty="0">
              <a:latin typeface="华文仿宋" pitchFamily="2" charset="-122"/>
              <a:ea typeface="华文仿宋" pitchFamily="2" charset="-122"/>
            </a:endParaRPr>
          </a:p>
        </p:txBody>
      </p:sp>
      <p:sp>
        <p:nvSpPr>
          <p:cNvPr id="65" name="TextBox 64"/>
          <p:cNvSpPr txBox="1"/>
          <p:nvPr/>
        </p:nvSpPr>
        <p:spPr>
          <a:xfrm>
            <a:off x="755576" y="-27384"/>
            <a:ext cx="2109429" cy="2308324"/>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新航路开辟</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殖民扩展</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资产阶级革命</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工业革命</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人文主义</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自然科学发展</a:t>
            </a:r>
            <a:endParaRPr lang="zh-CN" altLang="en-US" sz="2400" b="1" dirty="0">
              <a:latin typeface="华文仿宋" pitchFamily="2" charset="-122"/>
              <a:ea typeface="华文仿宋" pitchFamily="2" charset="-122"/>
            </a:endParaRPr>
          </a:p>
        </p:txBody>
      </p:sp>
      <p:sp>
        <p:nvSpPr>
          <p:cNvPr id="66" name="TextBox 65"/>
          <p:cNvSpPr txBox="1"/>
          <p:nvPr/>
        </p:nvSpPr>
        <p:spPr>
          <a:xfrm>
            <a:off x="3131840" y="260648"/>
            <a:ext cx="2448272" cy="1938992"/>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侵略战争</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两</a:t>
            </a:r>
            <a:r>
              <a:rPr lang="zh-CN" altLang="en-US" sz="2400" b="1" dirty="0">
                <a:latin typeface="华文仿宋" pitchFamily="2" charset="-122"/>
                <a:ea typeface="华文仿宋" pitchFamily="2" charset="-122"/>
              </a:rPr>
              <a:t>次世界大战</a:t>
            </a:r>
          </a:p>
          <a:p>
            <a:r>
              <a:rPr lang="zh-CN" altLang="en-US" sz="2400" b="1" dirty="0" smtClean="0">
                <a:latin typeface="华文仿宋" pitchFamily="2" charset="-122"/>
                <a:ea typeface="华文仿宋" pitchFamily="2" charset="-122"/>
              </a:rPr>
              <a:t>工业革命拓展</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第二</a:t>
            </a:r>
            <a:r>
              <a:rPr lang="zh-CN" altLang="en-US" sz="2400" b="1" dirty="0">
                <a:latin typeface="华文仿宋" pitchFamily="2" charset="-122"/>
                <a:ea typeface="华文仿宋" pitchFamily="2" charset="-122"/>
              </a:rPr>
              <a:t>次工业革命</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西学东</a:t>
            </a:r>
            <a:r>
              <a:rPr lang="zh-CN" altLang="en-US" sz="2400" b="1" dirty="0" smtClean="0">
                <a:latin typeface="华文仿宋" pitchFamily="2" charset="-122"/>
                <a:ea typeface="华文仿宋" pitchFamily="2" charset="-122"/>
              </a:rPr>
              <a:t>渐深入</a:t>
            </a:r>
            <a:endParaRPr lang="en-US" altLang="zh-CN" sz="2400" b="1" dirty="0" smtClean="0">
              <a:latin typeface="华文仿宋" pitchFamily="2" charset="-122"/>
              <a:ea typeface="华文仿宋" pitchFamily="2" charset="-122"/>
            </a:endParaRPr>
          </a:p>
        </p:txBody>
      </p:sp>
      <p:sp>
        <p:nvSpPr>
          <p:cNvPr id="67" name="TextBox 66"/>
          <p:cNvSpPr txBox="1"/>
          <p:nvPr/>
        </p:nvSpPr>
        <p:spPr>
          <a:xfrm>
            <a:off x="5796136" y="-27384"/>
            <a:ext cx="3347864" cy="2308324"/>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第三次科技革命</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两极</a:t>
            </a:r>
            <a:r>
              <a:rPr lang="zh-CN" altLang="en-US" sz="2400" b="1" dirty="0" smtClean="0">
                <a:latin typeface="华文仿宋" pitchFamily="2" charset="-122"/>
                <a:ea typeface="华文仿宋" pitchFamily="2" charset="-122"/>
              </a:rPr>
              <a:t>对峙</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多</a:t>
            </a:r>
            <a:r>
              <a:rPr lang="zh-CN" altLang="en-US" sz="2400" b="1" dirty="0" smtClean="0">
                <a:latin typeface="华文仿宋" pitchFamily="2" charset="-122"/>
                <a:ea typeface="华文仿宋" pitchFamily="2" charset="-122"/>
              </a:rPr>
              <a:t>极化趋势出现及加强</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经济全球化的</a:t>
            </a:r>
            <a:r>
              <a:rPr lang="zh-CN" altLang="en-US" sz="2400" b="1" dirty="0" smtClean="0">
                <a:latin typeface="华文仿宋" pitchFamily="2" charset="-122"/>
                <a:ea typeface="华文仿宋" pitchFamily="2" charset="-122"/>
              </a:rPr>
              <a:t>发展</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和平与</a:t>
            </a:r>
            <a:r>
              <a:rPr lang="zh-CN" altLang="en-US" sz="2400" b="1" dirty="0" smtClean="0">
                <a:latin typeface="华文仿宋" pitchFamily="2" charset="-122"/>
                <a:ea typeface="华文仿宋" pitchFamily="2" charset="-122"/>
              </a:rPr>
              <a:t>发展成为时代主题</a:t>
            </a:r>
            <a:endParaRPr lang="zh-CN" altLang="en-US" sz="2400" b="1" dirty="0">
              <a:latin typeface="华文仿宋" pitchFamily="2" charset="-122"/>
              <a:ea typeface="华文仿宋" pitchFamily="2" charset="-122"/>
            </a:endParaRPr>
          </a:p>
        </p:txBody>
      </p:sp>
      <p:sp>
        <p:nvSpPr>
          <p:cNvPr id="68" name="TextBox 67"/>
          <p:cNvSpPr txBox="1"/>
          <p:nvPr/>
        </p:nvSpPr>
        <p:spPr>
          <a:xfrm>
            <a:off x="755576" y="3717032"/>
            <a:ext cx="1597868" cy="830997"/>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闭关锁国</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朝贡</a:t>
            </a:r>
            <a:r>
              <a:rPr lang="zh-CN" altLang="en-US" sz="2400" b="1" dirty="0" smtClean="0">
                <a:latin typeface="华文仿宋" pitchFamily="2" charset="-122"/>
                <a:ea typeface="华文仿宋" pitchFamily="2" charset="-122"/>
              </a:rPr>
              <a:t>外交</a:t>
            </a:r>
            <a:endParaRPr lang="zh-CN" altLang="en-US" sz="2400" b="1" dirty="0">
              <a:latin typeface="华文仿宋" pitchFamily="2" charset="-122"/>
              <a:ea typeface="华文仿宋" pitchFamily="2" charset="-122"/>
            </a:endParaRPr>
          </a:p>
        </p:txBody>
      </p:sp>
      <p:sp>
        <p:nvSpPr>
          <p:cNvPr id="69" name="TextBox 68"/>
          <p:cNvSpPr txBox="1"/>
          <p:nvPr/>
        </p:nvSpPr>
        <p:spPr>
          <a:xfrm>
            <a:off x="2411760" y="3717032"/>
            <a:ext cx="2107190" cy="1569660"/>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不平等条约</a:t>
            </a:r>
            <a:endParaRPr lang="en-US" altLang="zh-CN" sz="2400" b="1" dirty="0" smtClean="0">
              <a:latin typeface="华文仿宋" pitchFamily="2" charset="-122"/>
              <a:ea typeface="华文仿宋" pitchFamily="2" charset="-122"/>
            </a:endParaRPr>
          </a:p>
          <a:p>
            <a:r>
              <a:rPr lang="zh-CN" altLang="en-US" sz="2400" b="1" dirty="0" smtClean="0">
                <a:latin typeface="华文仿宋" pitchFamily="2" charset="-122"/>
                <a:ea typeface="华文仿宋" pitchFamily="2" charset="-122"/>
              </a:rPr>
              <a:t>外国</a:t>
            </a:r>
            <a:r>
              <a:rPr lang="zh-CN" altLang="en-US" sz="2400" b="1" dirty="0">
                <a:latin typeface="华文仿宋" pitchFamily="2" charset="-122"/>
                <a:ea typeface="华文仿宋" pitchFamily="2" charset="-122"/>
              </a:rPr>
              <a:t>公使</a:t>
            </a:r>
            <a:r>
              <a:rPr lang="zh-CN" altLang="en-US" sz="2400" b="1" dirty="0" smtClean="0">
                <a:latin typeface="华文仿宋" pitchFamily="2" charset="-122"/>
                <a:ea typeface="华文仿宋" pitchFamily="2" charset="-122"/>
              </a:rPr>
              <a:t>进京</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总理</a:t>
            </a:r>
            <a:r>
              <a:rPr lang="zh-CN" altLang="en-US" sz="2400" b="1" dirty="0" smtClean="0">
                <a:latin typeface="华文仿宋" pitchFamily="2" charset="-122"/>
                <a:ea typeface="华文仿宋" pitchFamily="2" charset="-122"/>
              </a:rPr>
              <a:t>衙门建立</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第一面国旗</a:t>
            </a:r>
          </a:p>
        </p:txBody>
      </p:sp>
      <p:sp>
        <p:nvSpPr>
          <p:cNvPr id="70" name="TextBox 69"/>
          <p:cNvSpPr txBox="1"/>
          <p:nvPr/>
        </p:nvSpPr>
        <p:spPr>
          <a:xfrm>
            <a:off x="4535996" y="3717032"/>
            <a:ext cx="1440159" cy="2246769"/>
          </a:xfrm>
          <a:prstGeom prst="rect">
            <a:avLst/>
          </a:prstGeom>
          <a:noFill/>
          <a:ln>
            <a:solidFill>
              <a:srgbClr val="FF0000"/>
            </a:solidFill>
          </a:ln>
        </p:spPr>
        <p:txBody>
          <a:bodyPr wrap="square" rtlCol="0">
            <a:spAutoFit/>
          </a:bodyPr>
          <a:lstStyle/>
          <a:p>
            <a:r>
              <a:rPr lang="zh-CN" altLang="en-US" sz="2000" b="1" dirty="0" smtClean="0">
                <a:latin typeface="华文仿宋" pitchFamily="2" charset="-122"/>
                <a:ea typeface="华文仿宋" pitchFamily="2" charset="-122"/>
              </a:rPr>
              <a:t>巴黎和会</a:t>
            </a:r>
            <a:endParaRPr lang="en-US" altLang="zh-CN" sz="2000" b="1" dirty="0" smtClean="0">
              <a:latin typeface="华文仿宋" pitchFamily="2" charset="-122"/>
              <a:ea typeface="华文仿宋" pitchFamily="2" charset="-122"/>
            </a:endParaRPr>
          </a:p>
          <a:p>
            <a:r>
              <a:rPr lang="zh-CN" altLang="en-US" sz="2000" b="1" dirty="0">
                <a:latin typeface="华文仿宋" pitchFamily="2" charset="-122"/>
                <a:ea typeface="华文仿宋" pitchFamily="2" charset="-122"/>
              </a:rPr>
              <a:t>改定新约</a:t>
            </a:r>
            <a:r>
              <a:rPr lang="zh-CN" altLang="en-US" sz="2000" b="1" dirty="0" smtClean="0">
                <a:latin typeface="华文仿宋" pitchFamily="2" charset="-122"/>
                <a:ea typeface="华文仿宋" pitchFamily="2" charset="-122"/>
              </a:rPr>
              <a:t>运动</a:t>
            </a:r>
            <a:endParaRPr lang="en-US" altLang="zh-CN" sz="2000" b="1" dirty="0" smtClean="0">
              <a:latin typeface="华文仿宋" pitchFamily="2" charset="-122"/>
              <a:ea typeface="华文仿宋" pitchFamily="2" charset="-122"/>
            </a:endParaRPr>
          </a:p>
          <a:p>
            <a:r>
              <a:rPr lang="zh-CN" altLang="en-US" sz="2000" b="1" dirty="0">
                <a:latin typeface="华文仿宋" pitchFamily="2" charset="-122"/>
                <a:ea typeface="华文仿宋" pitchFamily="2" charset="-122"/>
              </a:rPr>
              <a:t>收回</a:t>
            </a:r>
            <a:r>
              <a:rPr lang="zh-CN" altLang="en-US" sz="2000" b="1" dirty="0" smtClean="0">
                <a:latin typeface="华文仿宋" pitchFamily="2" charset="-122"/>
                <a:ea typeface="华文仿宋" pitchFamily="2" charset="-122"/>
              </a:rPr>
              <a:t>治外法权</a:t>
            </a:r>
            <a:endParaRPr lang="en-US" altLang="zh-CN" sz="2000" b="1" dirty="0" smtClean="0">
              <a:latin typeface="华文仿宋" pitchFamily="2" charset="-122"/>
              <a:ea typeface="华文仿宋" pitchFamily="2" charset="-122"/>
            </a:endParaRPr>
          </a:p>
          <a:p>
            <a:r>
              <a:rPr lang="zh-CN" altLang="en-US" sz="2000" b="1" dirty="0" smtClean="0">
                <a:latin typeface="华文仿宋" pitchFamily="2" charset="-122"/>
                <a:ea typeface="华文仿宋" pitchFamily="2" charset="-122"/>
              </a:rPr>
              <a:t>联合国创始国</a:t>
            </a:r>
            <a:endParaRPr lang="zh-CN" altLang="en-US" sz="2000" b="1" dirty="0">
              <a:latin typeface="华文仿宋" pitchFamily="2" charset="-122"/>
              <a:ea typeface="华文仿宋" pitchFamily="2" charset="-122"/>
            </a:endParaRPr>
          </a:p>
        </p:txBody>
      </p:sp>
      <p:sp>
        <p:nvSpPr>
          <p:cNvPr id="72" name="TextBox 71"/>
          <p:cNvSpPr txBox="1"/>
          <p:nvPr/>
        </p:nvSpPr>
        <p:spPr>
          <a:xfrm>
            <a:off x="5976155" y="3717032"/>
            <a:ext cx="3276365" cy="830997"/>
          </a:xfrm>
          <a:prstGeom prst="rect">
            <a:avLst/>
          </a:prstGeom>
          <a:solidFill>
            <a:srgbClr val="FF0000"/>
          </a:solidFill>
        </p:spPr>
        <p:txBody>
          <a:bodyPr wrap="square" rtlCol="0">
            <a:spAutoFit/>
          </a:bodyPr>
          <a:lstStyle/>
          <a:p>
            <a:r>
              <a:rPr lang="zh-CN" altLang="en-US" sz="2400" b="1" dirty="0" smtClean="0">
                <a:solidFill>
                  <a:schemeClr val="bg1"/>
                </a:solidFill>
                <a:latin typeface="华文仿宋" pitchFamily="2" charset="-122"/>
                <a:ea typeface="华文仿宋" pitchFamily="2" charset="-122"/>
              </a:rPr>
              <a:t>独立自主和平外交方针</a:t>
            </a:r>
            <a:endParaRPr lang="en-US" altLang="zh-CN" sz="2400" b="1" dirty="0" smtClean="0">
              <a:solidFill>
                <a:schemeClr val="bg1"/>
              </a:solidFill>
              <a:latin typeface="华文仿宋" pitchFamily="2" charset="-122"/>
              <a:ea typeface="华文仿宋" pitchFamily="2" charset="-122"/>
            </a:endParaRPr>
          </a:p>
          <a:p>
            <a:r>
              <a:rPr lang="zh-CN" altLang="en-US" sz="2400" b="1" dirty="0" smtClean="0">
                <a:solidFill>
                  <a:schemeClr val="bg1"/>
                </a:solidFill>
                <a:latin typeface="华文仿宋" pitchFamily="2" charset="-122"/>
                <a:ea typeface="华文仿宋" pitchFamily="2" charset="-122"/>
              </a:rPr>
              <a:t>和平共处五项原则</a:t>
            </a:r>
            <a:endParaRPr lang="zh-CN" altLang="en-US" sz="2400" b="1" dirty="0">
              <a:solidFill>
                <a:schemeClr val="bg1"/>
              </a:solidFill>
              <a:latin typeface="华文仿宋" pitchFamily="2" charset="-122"/>
              <a:ea typeface="华文仿宋" pitchFamily="2" charset="-122"/>
            </a:endParaRPr>
          </a:p>
        </p:txBody>
      </p:sp>
      <p:sp>
        <p:nvSpPr>
          <p:cNvPr id="74" name="TextBox 73"/>
          <p:cNvSpPr txBox="1"/>
          <p:nvPr/>
        </p:nvSpPr>
        <p:spPr>
          <a:xfrm>
            <a:off x="6300192" y="4725144"/>
            <a:ext cx="1050876" cy="1200329"/>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步入世界舞台</a:t>
            </a:r>
            <a:endParaRPr lang="zh-CN" altLang="en-US" sz="2400" b="1" dirty="0">
              <a:latin typeface="华文仿宋" pitchFamily="2" charset="-122"/>
              <a:ea typeface="华文仿宋" pitchFamily="2" charset="-122"/>
            </a:endParaRPr>
          </a:p>
        </p:txBody>
      </p:sp>
      <p:sp>
        <p:nvSpPr>
          <p:cNvPr id="75" name="TextBox 74"/>
          <p:cNvSpPr txBox="1"/>
          <p:nvPr/>
        </p:nvSpPr>
        <p:spPr>
          <a:xfrm>
            <a:off x="8050926" y="4950460"/>
            <a:ext cx="904162" cy="830997"/>
          </a:xfrm>
          <a:prstGeom prst="rect">
            <a:avLst/>
          </a:prstGeom>
          <a:no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大国外交</a:t>
            </a:r>
            <a:endParaRPr lang="zh-CN" altLang="en-US" sz="2400" b="1" dirty="0">
              <a:latin typeface="华文仿宋" pitchFamily="2" charset="-122"/>
              <a:ea typeface="华文仿宋" pitchFamily="2" charset="-122"/>
            </a:endParaRPr>
          </a:p>
        </p:txBody>
      </p:sp>
      <p:sp>
        <p:nvSpPr>
          <p:cNvPr id="77" name="TextBox 76"/>
          <p:cNvSpPr txBox="1"/>
          <p:nvPr/>
        </p:nvSpPr>
        <p:spPr>
          <a:xfrm>
            <a:off x="827584" y="6093296"/>
            <a:ext cx="7911480" cy="461665"/>
          </a:xfrm>
          <a:prstGeom prst="rect">
            <a:avLst/>
          </a:prstGeom>
          <a:solidFill>
            <a:schemeClr val="accent5">
              <a:lumMod val="40000"/>
              <a:lumOff val="60000"/>
              <a:alpha val="42000"/>
            </a:schemeClr>
          </a:solidFill>
          <a:ln>
            <a:solidFill>
              <a:srgbClr val="FF0000"/>
            </a:solidFill>
          </a:ln>
        </p:spPr>
        <p:txBody>
          <a:bodyPr wrap="square" rtlCol="0">
            <a:spAutoFit/>
          </a:bodyPr>
          <a:lstStyle/>
          <a:p>
            <a:r>
              <a:rPr lang="zh-CN" altLang="en-US" sz="2400" b="1" dirty="0" smtClean="0">
                <a:latin typeface="华文仿宋" pitchFamily="2" charset="-122"/>
                <a:ea typeface="华文仿宋" pitchFamily="2" charset="-122"/>
              </a:rPr>
              <a:t>历程  背景       影响外交因素      根本出发点        重大意义     </a:t>
            </a:r>
            <a:endParaRPr lang="zh-CN" altLang="en-US" sz="2400" b="1" dirty="0">
              <a:latin typeface="华文仿宋" pitchFamily="2" charset="-122"/>
              <a:ea typeface="华文仿宋" pitchFamily="2" charset="-122"/>
            </a:endParaRPr>
          </a:p>
        </p:txBody>
      </p:sp>
      <p:sp>
        <p:nvSpPr>
          <p:cNvPr id="2" name="左大括号 1"/>
          <p:cNvSpPr/>
          <p:nvPr/>
        </p:nvSpPr>
        <p:spPr>
          <a:xfrm rot="5400000">
            <a:off x="1506458" y="1875832"/>
            <a:ext cx="449299" cy="1827443"/>
          </a:xfrm>
          <a:prstGeom prst="leftBrace">
            <a:avLst>
              <a:gd name="adj1" fmla="val 21380"/>
              <a:gd name="adj2" fmla="val 50794"/>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左大括号 29"/>
          <p:cNvSpPr/>
          <p:nvPr/>
        </p:nvSpPr>
        <p:spPr>
          <a:xfrm rot="5400000">
            <a:off x="4137894" y="1149015"/>
            <a:ext cx="407001" cy="3269518"/>
          </a:xfrm>
          <a:prstGeom prst="leftBrace">
            <a:avLst>
              <a:gd name="adj1" fmla="val 21380"/>
              <a:gd name="adj2" fmla="val 4591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左大括号 30"/>
          <p:cNvSpPr/>
          <p:nvPr/>
        </p:nvSpPr>
        <p:spPr>
          <a:xfrm rot="5400000">
            <a:off x="7146471" y="1394586"/>
            <a:ext cx="449299" cy="2789935"/>
          </a:xfrm>
          <a:prstGeom prst="leftBrace">
            <a:avLst>
              <a:gd name="adj1" fmla="val 21380"/>
              <a:gd name="adj2" fmla="val 4195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 name="直接箭头连接符 4"/>
          <p:cNvCxnSpPr>
            <a:stCxn id="74" idx="3"/>
          </p:cNvCxnSpPr>
          <p:nvPr/>
        </p:nvCxnSpPr>
        <p:spPr>
          <a:xfrm flipV="1">
            <a:off x="7351068" y="5325308"/>
            <a:ext cx="662770"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6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a:t>
            </a:fld>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3763436191"/>
              </p:ext>
            </p:extLst>
          </p:nvPr>
        </p:nvGraphicFramePr>
        <p:xfrm>
          <a:off x="748030" y="640080"/>
          <a:ext cx="7928426" cy="5979658"/>
        </p:xfrm>
        <a:graphic>
          <a:graphicData uri="http://schemas.openxmlformats.org/drawingml/2006/table">
            <a:tbl>
              <a:tblPr firstRow="1" bandRow="1">
                <a:tableStyleId>{5C22544A-7EE6-4342-B048-85BDC9FD1C3A}</a:tableStyleId>
              </a:tblPr>
              <a:tblGrid>
                <a:gridCol w="1798451"/>
                <a:gridCol w="3321663"/>
                <a:gridCol w="2808312"/>
              </a:tblGrid>
              <a:tr h="737186">
                <a:tc>
                  <a:txBody>
                    <a:bodyPr/>
                    <a:lstStyle/>
                    <a:p>
                      <a:pPr algn="ctr"/>
                      <a:r>
                        <a:rPr lang="zh-CN" altLang="en-US" sz="2400" dirty="0" smtClean="0">
                          <a:latin typeface="黑体" panose="02010609060101010101" pitchFamily="49" charset="-122"/>
                          <a:ea typeface="黑体" panose="02010609060101010101" pitchFamily="49" charset="-122"/>
                        </a:rPr>
                        <a:t>学生困惑</a:t>
                      </a:r>
                    </a:p>
                  </a:txBody>
                  <a:tcPr/>
                </a:tc>
                <a:tc>
                  <a:txBody>
                    <a:bodyPr/>
                    <a:lstStyle/>
                    <a:p>
                      <a:pPr algn="ctr"/>
                      <a:r>
                        <a:rPr lang="zh-CN" altLang="en-US" sz="2400" dirty="0" smtClean="0">
                          <a:latin typeface="黑体" panose="02010609060101010101" pitchFamily="49" charset="-122"/>
                          <a:ea typeface="黑体" panose="02010609060101010101" pitchFamily="49" charset="-122"/>
                        </a:rPr>
                        <a:t>学生试卷典型错误</a:t>
                      </a:r>
                    </a:p>
                  </a:txBody>
                  <a:tcPr/>
                </a:tc>
                <a:tc>
                  <a:txBody>
                    <a:bodyPr/>
                    <a:lstStyle/>
                    <a:p>
                      <a:pPr algn="ctr"/>
                      <a:r>
                        <a:rPr lang="zh-CN" altLang="en-US" sz="2400" dirty="0" smtClean="0">
                          <a:latin typeface="黑体" panose="02010609060101010101" pitchFamily="49" charset="-122"/>
                          <a:ea typeface="黑体" panose="02010609060101010101" pitchFamily="49" charset="-122"/>
                        </a:rPr>
                        <a:t>学生历史复习存在的主要问题</a:t>
                      </a:r>
                      <a:endParaRPr lang="zh-CN" altLang="en-US" sz="2400" dirty="0">
                        <a:latin typeface="黑体" panose="02010609060101010101" pitchFamily="49" charset="-122"/>
                        <a:ea typeface="黑体" panose="02010609060101010101" pitchFamily="49" charset="-122"/>
                      </a:endParaRPr>
                    </a:p>
                  </a:txBody>
                  <a:tcPr/>
                </a:tc>
              </a:tr>
              <a:tr h="1392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背熟教材为何不能得高分？</a:t>
                      </a:r>
                    </a:p>
                    <a:p>
                      <a:pPr algn="l"/>
                      <a:endParaRPr lang="zh-CN" altLang="en-US" sz="2400" dirty="0" smtClean="0">
                        <a:latin typeface="黑体" panose="02010609060101010101" pitchFamily="49" charset="-122"/>
                        <a:ea typeface="黑体" panose="02010609060101010101" pitchFamily="49" charset="-122"/>
                      </a:endParaRPr>
                    </a:p>
                  </a:txBody>
                  <a:tcPr/>
                </a:tc>
                <a:tc>
                  <a:txBody>
                    <a:bodyPr/>
                    <a:lstStyle/>
                    <a:p>
                      <a:pPr algn="l"/>
                      <a:r>
                        <a:rPr lang="zh-CN" altLang="en-US" sz="2400" dirty="0" smtClean="0">
                          <a:latin typeface="黑体" panose="02010609060101010101" pitchFamily="49" charset="-122"/>
                          <a:ea typeface="黑体" panose="02010609060101010101" pitchFamily="49" charset="-122"/>
                        </a:rPr>
                        <a:t>不能根据所给情境处理问题：大多同学就是背书，默写时代特征</a:t>
                      </a:r>
                    </a:p>
                  </a:txBody>
                  <a:tcPr/>
                </a:tc>
                <a:tc>
                  <a:txBody>
                    <a:bodyPr/>
                    <a:lstStyle/>
                    <a:p>
                      <a:pPr algn="l"/>
                      <a:endParaRPr lang="en-US" altLang="zh-CN" sz="2400" dirty="0" smtClean="0">
                        <a:latin typeface="黑体" panose="02010609060101010101" pitchFamily="49" charset="-122"/>
                        <a:ea typeface="黑体" panose="02010609060101010101" pitchFamily="49" charset="-122"/>
                      </a:endParaRPr>
                    </a:p>
                    <a:p>
                      <a:pPr algn="l"/>
                      <a:r>
                        <a:rPr lang="zh-CN" altLang="en-US" sz="2400" dirty="0" smtClean="0">
                          <a:latin typeface="黑体" panose="02010609060101010101" pitchFamily="49" charset="-122"/>
                          <a:ea typeface="黑体" panose="02010609060101010101" pitchFamily="49" charset="-122"/>
                        </a:rPr>
                        <a:t>机械记忆，不理解不能活用</a:t>
                      </a:r>
                    </a:p>
                    <a:p>
                      <a:pPr algn="l"/>
                      <a:endParaRPr lang="zh-CN" altLang="en-US" sz="2400" dirty="0">
                        <a:latin typeface="黑体" panose="02010609060101010101" pitchFamily="49" charset="-122"/>
                        <a:ea typeface="黑体" panose="02010609060101010101" pitchFamily="49" charset="-122"/>
                      </a:endParaRPr>
                    </a:p>
                  </a:txBody>
                  <a:tcPr/>
                </a:tc>
              </a:tr>
              <a:tr h="2047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平时考的不错，为何大考时失利？</a:t>
                      </a:r>
                    </a:p>
                    <a:p>
                      <a:pPr algn="l"/>
                      <a:endParaRPr lang="zh-CN" altLang="en-US" sz="2400" dirty="0">
                        <a:latin typeface="黑体" panose="02010609060101010101" pitchFamily="49" charset="-122"/>
                        <a:ea typeface="黑体" panose="02010609060101010101" pitchFamily="49" charset="-122"/>
                      </a:endParaRPr>
                    </a:p>
                  </a:txBody>
                  <a:tcPr/>
                </a:tc>
                <a:tc>
                  <a:txBody>
                    <a:bodyPr/>
                    <a:lstStyle/>
                    <a:p>
                      <a:pPr algn="l"/>
                      <a:r>
                        <a:rPr lang="zh-CN" altLang="en-US" sz="2400" dirty="0" smtClean="0">
                          <a:latin typeface="黑体" panose="02010609060101010101" pitchFamily="49" charset="-122"/>
                          <a:ea typeface="黑体" panose="02010609060101010101" pitchFamily="49" charset="-122"/>
                        </a:rPr>
                        <a:t>审题不够准确，答非所问；未分角度作答；未分层阐释；个别学生严重跑题或表达极其不明确；时间混淆。</a:t>
                      </a:r>
                    </a:p>
                  </a:txBody>
                  <a:tcPr/>
                </a:tc>
                <a:tc>
                  <a:txBody>
                    <a:bodyPr/>
                    <a:lstStyle/>
                    <a:p>
                      <a:pPr algn="l"/>
                      <a:endParaRPr lang="en-US" altLang="zh-CN" sz="2400" dirty="0" smtClean="0">
                        <a:latin typeface="黑体" panose="02010609060101010101" pitchFamily="49" charset="-122"/>
                        <a:ea typeface="黑体" panose="02010609060101010101" pitchFamily="49" charset="-122"/>
                      </a:endParaRPr>
                    </a:p>
                    <a:p>
                      <a:pPr algn="l"/>
                      <a:r>
                        <a:rPr lang="zh-CN" altLang="en-US" sz="2400" dirty="0" smtClean="0">
                          <a:latin typeface="黑体" panose="02010609060101010101" pitchFamily="49" charset="-122"/>
                          <a:ea typeface="黑体" panose="02010609060101010101" pitchFamily="49" charset="-122"/>
                        </a:rPr>
                        <a:t>阐释和论证能力有提升空间</a:t>
                      </a:r>
                    </a:p>
                    <a:p>
                      <a:pPr algn="l"/>
                      <a:endParaRPr lang="zh-CN" altLang="en-US" sz="2400" dirty="0">
                        <a:latin typeface="黑体" panose="02010609060101010101" pitchFamily="49" charset="-122"/>
                        <a:ea typeface="黑体" panose="02010609060101010101" pitchFamily="49" charset="-122"/>
                      </a:endParaRPr>
                    </a:p>
                  </a:txBody>
                  <a:tcPr/>
                </a:tc>
              </a:tr>
              <a:tr h="1392462">
                <a:tc>
                  <a:txBody>
                    <a:bodyPr/>
                    <a:lstStyle/>
                    <a:p>
                      <a:pPr algn="l"/>
                      <a:r>
                        <a:rPr lang="zh-CN" altLang="en-US" sz="2400" dirty="0" smtClean="0">
                          <a:latin typeface="黑体" panose="02010609060101010101" pitchFamily="49" charset="-122"/>
                          <a:ea typeface="黑体" panose="02010609060101010101" pitchFamily="49" charset="-122"/>
                        </a:rPr>
                        <a:t>“工到”为何不能“自然成”？</a:t>
                      </a:r>
                    </a:p>
                    <a:p>
                      <a:pPr algn="l"/>
                      <a:endParaRPr lang="zh-CN" altLang="en-US" sz="2400" dirty="0">
                        <a:latin typeface="黑体" panose="02010609060101010101" pitchFamily="49" charset="-122"/>
                        <a:ea typeface="黑体" panose="02010609060101010101" pitchFamily="49" charset="-122"/>
                      </a:endParaRPr>
                    </a:p>
                  </a:txBody>
                  <a:tcPr/>
                </a:tc>
                <a:tc>
                  <a:txBody>
                    <a:bodyPr/>
                    <a:lstStyle/>
                    <a:p>
                      <a:pPr algn="l"/>
                      <a:r>
                        <a:rPr lang="zh-CN" altLang="en-US" sz="2400" dirty="0" smtClean="0">
                          <a:latin typeface="黑体" panose="02010609060101010101" pitchFamily="49" charset="-122"/>
                          <a:ea typeface="黑体" panose="02010609060101010101" pitchFamily="49" charset="-122"/>
                        </a:rPr>
                        <a:t>文献材料信息提取能力弱；理解和表述能力弱；史实、时序混乱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2400" dirty="0" smtClean="0">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黑体" panose="02010609060101010101" pitchFamily="49" charset="-122"/>
                          <a:ea typeface="黑体" panose="02010609060101010101" pitchFamily="49" charset="-122"/>
                        </a:rPr>
                        <a:t>获取和解读信息能力不理想</a:t>
                      </a:r>
                    </a:p>
                    <a:p>
                      <a:pPr algn="l"/>
                      <a:endParaRPr lang="zh-CN" altLang="en-US" sz="2400" dirty="0">
                        <a:latin typeface="黑体" panose="02010609060101010101" pitchFamily="49" charset="-122"/>
                        <a:ea typeface="黑体" panose="02010609060101010101" pitchFamily="49" charset="-122"/>
                      </a:endParaRPr>
                    </a:p>
                  </a:txBody>
                  <a:tcPr/>
                </a:tc>
              </a:tr>
            </a:tbl>
          </a:graphicData>
        </a:graphic>
      </p:graphicFrame>
      <p:grpSp>
        <p:nvGrpSpPr>
          <p:cNvPr id="6" name="组合 3"/>
          <p:cNvGrpSpPr/>
          <p:nvPr/>
        </p:nvGrpSpPr>
        <p:grpSpPr>
          <a:xfrm>
            <a:off x="226568" y="218281"/>
            <a:ext cx="8112125" cy="381000"/>
            <a:chOff x="813" y="1733"/>
            <a:chExt cx="12774" cy="600"/>
          </a:xfrm>
        </p:grpSpPr>
        <p:cxnSp>
          <p:nvCxnSpPr>
            <p:cNvPr id="7" name="直接连接符 6"/>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9" name="Rectangle 3"/>
          <p:cNvSpPr txBox="1">
            <a:spLocks noChangeArrowheads="1"/>
          </p:cNvSpPr>
          <p:nvPr/>
        </p:nvSpPr>
        <p:spPr bwMode="auto">
          <a:xfrm>
            <a:off x="748030" y="16943"/>
            <a:ext cx="7298424" cy="742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zh-CN" altLang="en-US" b="1" dirty="0" smtClean="0">
                <a:latin typeface="黑体" panose="02010609060101010101" pitchFamily="49" charset="-122"/>
                <a:ea typeface="黑体" panose="02010609060101010101" pitchFamily="49" charset="-122"/>
              </a:rPr>
              <a:t>学生现状分析</a:t>
            </a:r>
          </a:p>
          <a:p>
            <a:pPr marL="0" indent="0">
              <a:buNone/>
            </a:pPr>
            <a:endParaRPr lang="en-US" altLang="zh-CN" b="1"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76340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r>
              <a:rPr lang="zh-CN" altLang="en-US" b="1" dirty="0" smtClean="0"/>
              <a:t>全球视野下的中国外交历程</a:t>
            </a:r>
            <a:endParaRPr lang="zh-CN" altLang="en-US" b="1" dirty="0"/>
          </a:p>
        </p:txBody>
      </p:sp>
      <p:sp>
        <p:nvSpPr>
          <p:cNvPr id="3" name="内容占位符 2"/>
          <p:cNvSpPr>
            <a:spLocks noGrp="1"/>
          </p:cNvSpPr>
          <p:nvPr>
            <p:ph idx="1"/>
          </p:nvPr>
        </p:nvSpPr>
        <p:spPr>
          <a:xfrm>
            <a:off x="179512" y="1268760"/>
            <a:ext cx="8712968" cy="4536504"/>
          </a:xfrm>
        </p:spPr>
        <p:txBody>
          <a:bodyPr/>
          <a:lstStyle/>
          <a:p>
            <a:r>
              <a:rPr lang="zh-CN" altLang="en-US" sz="2400" dirty="0" smtClean="0"/>
              <a:t>设问角度：历程 、背景 、影响</a:t>
            </a:r>
            <a:r>
              <a:rPr lang="zh-CN" altLang="en-US" sz="2400" dirty="0"/>
              <a:t>外交因素 </a:t>
            </a:r>
            <a:r>
              <a:rPr lang="zh-CN" altLang="en-US" sz="2400" dirty="0" smtClean="0"/>
              <a:t>、根本出发点、重大</a:t>
            </a:r>
            <a:r>
              <a:rPr lang="zh-CN" altLang="en-US" sz="2400" dirty="0"/>
              <a:t>意义 </a:t>
            </a:r>
            <a:endParaRPr lang="en-US" altLang="zh-CN" sz="2400" dirty="0" smtClean="0"/>
          </a:p>
          <a:p>
            <a:r>
              <a:rPr lang="zh-CN" altLang="en-US" sz="2400" dirty="0"/>
              <a:t>从历程上看：</a:t>
            </a:r>
            <a:r>
              <a:rPr lang="zh-CN" altLang="en-US" sz="2400" dirty="0" smtClean="0"/>
              <a:t>闭关锁国</a:t>
            </a:r>
            <a:r>
              <a:rPr lang="en-US" altLang="zh-CN" sz="2400" dirty="0" smtClean="0"/>
              <a:t>---</a:t>
            </a:r>
            <a:r>
              <a:rPr lang="zh-CN" altLang="en-US" sz="2400" dirty="0" smtClean="0"/>
              <a:t>被迫开放</a:t>
            </a:r>
            <a:r>
              <a:rPr lang="en-US" altLang="zh-CN" sz="2400" dirty="0" smtClean="0"/>
              <a:t>---</a:t>
            </a:r>
            <a:r>
              <a:rPr lang="zh-CN" altLang="en-US" sz="2400" dirty="0" smtClean="0"/>
              <a:t>半封闭状态</a:t>
            </a:r>
            <a:r>
              <a:rPr lang="en-US" altLang="zh-CN" sz="2400" dirty="0" smtClean="0"/>
              <a:t>---</a:t>
            </a:r>
            <a:r>
              <a:rPr lang="zh-CN" altLang="en-US" sz="2400" dirty="0" smtClean="0"/>
              <a:t>主动开放，一</a:t>
            </a:r>
            <a:r>
              <a:rPr lang="zh-CN" altLang="en-US" sz="2400" dirty="0"/>
              <a:t>个国家的</a:t>
            </a:r>
            <a:r>
              <a:rPr lang="zh-CN" altLang="en-US" sz="2400" dirty="0">
                <a:solidFill>
                  <a:srgbClr val="FF0000"/>
                </a:solidFill>
              </a:rPr>
              <a:t>外交政策不是一成不变</a:t>
            </a:r>
            <a:r>
              <a:rPr lang="zh-CN" altLang="en-US" sz="2400" dirty="0" smtClean="0">
                <a:solidFill>
                  <a:srgbClr val="FF0000"/>
                </a:solidFill>
              </a:rPr>
              <a:t>的</a:t>
            </a:r>
            <a:endParaRPr lang="en-US" altLang="zh-CN" sz="2400" dirty="0" smtClean="0">
              <a:solidFill>
                <a:srgbClr val="FF0000"/>
              </a:solidFill>
            </a:endParaRPr>
          </a:p>
          <a:p>
            <a:r>
              <a:rPr lang="zh-CN" altLang="en-US" sz="2400" dirty="0"/>
              <a:t>从背景上看：其变化</a:t>
            </a:r>
            <a:r>
              <a:rPr lang="zh-CN" altLang="en-US" sz="2400" dirty="0">
                <a:solidFill>
                  <a:srgbClr val="FF0000"/>
                </a:solidFill>
              </a:rPr>
              <a:t>与国内外局势的变化密切相关</a:t>
            </a:r>
          </a:p>
          <a:p>
            <a:r>
              <a:rPr lang="zh-CN" altLang="en-US" sz="2400" dirty="0"/>
              <a:t>从影响外交因素上看：</a:t>
            </a:r>
            <a:r>
              <a:rPr lang="zh-CN" altLang="en-US" sz="2400" dirty="0">
                <a:solidFill>
                  <a:srgbClr val="FF0000"/>
                </a:solidFill>
              </a:rPr>
              <a:t>国际形势、综合国力</a:t>
            </a:r>
            <a:r>
              <a:rPr lang="zh-CN" altLang="en-US" sz="2400" dirty="0"/>
              <a:t>、政府政策方针、个人因素（外交家、国家元首</a:t>
            </a:r>
            <a:r>
              <a:rPr lang="zh-CN" altLang="en-US" sz="2400" dirty="0" smtClean="0"/>
              <a:t>）</a:t>
            </a:r>
            <a:endParaRPr lang="en-US" altLang="zh-CN" sz="2400" dirty="0" smtClean="0"/>
          </a:p>
          <a:p>
            <a:r>
              <a:rPr lang="zh-CN" altLang="en-US" sz="2400" dirty="0"/>
              <a:t>从意义上看：国际地位提高；国家安全保障；</a:t>
            </a:r>
          </a:p>
          <a:p>
            <a:r>
              <a:rPr lang="zh-CN" altLang="en-US" sz="2400" dirty="0"/>
              <a:t>为国内经济建设创造良好的国际环境；</a:t>
            </a:r>
          </a:p>
          <a:p>
            <a:r>
              <a:rPr lang="zh-CN" altLang="en-US" sz="2400" dirty="0"/>
              <a:t>从原则上看：外交是以实力为后盾，以维护国家利益为根本</a:t>
            </a:r>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a:p>
            <a:endParaRPr lang="zh-CN" altLang="en-US" sz="2400" dirty="0"/>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30</a:t>
            </a:fld>
            <a:endParaRPr lang="zh-CN" altLang="en-US"/>
          </a:p>
        </p:txBody>
      </p:sp>
    </p:spTree>
    <p:extLst>
      <p:ext uri="{BB962C8B-B14F-4D97-AF65-F5344CB8AC3E}">
        <p14:creationId xmlns:p14="http://schemas.microsoft.com/office/powerpoint/2010/main" val="1003581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3753"/>
            <a:ext cx="3456384" cy="1728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71" t="18628" r="4412" b="35098"/>
          <a:stretch/>
        </p:blipFill>
        <p:spPr bwMode="auto">
          <a:xfrm>
            <a:off x="3995936" y="116632"/>
            <a:ext cx="416162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8353"/>
          <a:stretch/>
        </p:blipFill>
        <p:spPr bwMode="auto">
          <a:xfrm>
            <a:off x="194590" y="1948463"/>
            <a:ext cx="3441306" cy="2448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4772" r="3268" b="15917"/>
          <a:stretch/>
        </p:blipFill>
        <p:spPr bwMode="auto">
          <a:xfrm>
            <a:off x="3995936" y="1988840"/>
            <a:ext cx="4161620" cy="2407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6274" b="19639"/>
          <a:stretch/>
        </p:blipFill>
        <p:spPr bwMode="auto">
          <a:xfrm>
            <a:off x="179512" y="4629690"/>
            <a:ext cx="8532440" cy="196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622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836712"/>
            <a:ext cx="8229600" cy="3240360"/>
          </a:xfrm>
          <a:ln>
            <a:solidFill>
              <a:srgbClr val="0000CC"/>
            </a:solidFill>
          </a:ln>
        </p:spPr>
        <p:txBody>
          <a:bodyPr>
            <a:normAutofit/>
          </a:bodyPr>
          <a:lstStyle/>
          <a:p>
            <a:pPr marL="0" indent="0">
              <a:lnSpc>
                <a:spcPts val="3600"/>
              </a:lnSpc>
              <a:buNone/>
            </a:pPr>
            <a:r>
              <a:rPr lang="en-US" altLang="zh-CN" sz="2800" dirty="0" smtClean="0">
                <a:latin typeface="华文中宋" pitchFamily="2" charset="-122"/>
                <a:ea typeface="华文中宋" pitchFamily="2" charset="-122"/>
              </a:rPr>
              <a:t>      </a:t>
            </a:r>
            <a:r>
              <a:rPr lang="zh-CN" altLang="zh-CN" sz="2800" dirty="0" smtClean="0">
                <a:latin typeface="华文中宋" pitchFamily="2" charset="-122"/>
                <a:ea typeface="华文中宋" pitchFamily="2" charset="-122"/>
              </a:rPr>
              <a:t>李鸿章</a:t>
            </a:r>
            <a:r>
              <a:rPr lang="zh-CN" altLang="zh-CN" sz="2800" dirty="0">
                <a:latin typeface="华文中宋" pitchFamily="2" charset="-122"/>
                <a:ea typeface="华文中宋" pitchFamily="2" charset="-122"/>
              </a:rPr>
              <a:t>说：</a:t>
            </a:r>
            <a:r>
              <a:rPr lang="en-US" altLang="zh-CN" sz="2800" dirty="0" smtClean="0">
                <a:latin typeface="华文中宋" pitchFamily="2" charset="-122"/>
                <a:ea typeface="华文中宋" pitchFamily="2" charset="-122"/>
              </a:rPr>
              <a:t>“……</a:t>
            </a:r>
            <a:r>
              <a:rPr lang="zh-CN" altLang="zh-CN" sz="2800" dirty="0" smtClean="0">
                <a:latin typeface="华文中宋" pitchFamily="2" charset="-122"/>
                <a:ea typeface="华文中宋" pitchFamily="2" charset="-122"/>
              </a:rPr>
              <a:t>各国</a:t>
            </a:r>
            <a:r>
              <a:rPr lang="zh-CN" altLang="zh-CN" sz="2800" dirty="0">
                <a:latin typeface="华文中宋" pitchFamily="2" charset="-122"/>
                <a:ea typeface="华文中宋" pitchFamily="2" charset="-122"/>
              </a:rPr>
              <a:t>互市遣使所以联外交，亦可以窥敌情</a:t>
            </a:r>
            <a:r>
              <a:rPr lang="en-US" altLang="zh-CN" sz="2800" dirty="0">
                <a:latin typeface="华文中宋" pitchFamily="2" charset="-122"/>
                <a:ea typeface="华文中宋" pitchFamily="2" charset="-122"/>
              </a:rPr>
              <a:t>”</a:t>
            </a:r>
            <a:r>
              <a:rPr lang="zh-CN" altLang="zh-CN" sz="2800" dirty="0">
                <a:latin typeface="华文中宋" pitchFamily="2" charset="-122"/>
                <a:ea typeface="华文中宋" pitchFamily="2" charset="-122"/>
              </a:rPr>
              <a:t>，</a:t>
            </a:r>
            <a:r>
              <a:rPr lang="en-US" altLang="zh-CN" sz="2800" dirty="0">
                <a:latin typeface="华文中宋" pitchFamily="2" charset="-122"/>
                <a:ea typeface="华文中宋" pitchFamily="2" charset="-122"/>
              </a:rPr>
              <a:t>“</a:t>
            </a:r>
            <a:r>
              <a:rPr lang="zh-CN" altLang="zh-CN" sz="2800" dirty="0">
                <a:latin typeface="华文中宋" pitchFamily="2" charset="-122"/>
                <a:ea typeface="华文中宋" pitchFamily="2" charset="-122"/>
              </a:rPr>
              <a:t>当能预为辨阻，密速商办。否则，亦可于发兵之后，与该国君臣面折廷争，较在京议办更为得力</a:t>
            </a:r>
            <a:r>
              <a:rPr lang="en-US" altLang="zh-CN" sz="2800" dirty="0">
                <a:latin typeface="华文中宋" pitchFamily="2" charset="-122"/>
                <a:ea typeface="华文中宋" pitchFamily="2" charset="-122"/>
              </a:rPr>
              <a:t>”</a:t>
            </a:r>
            <a:r>
              <a:rPr lang="zh-CN" altLang="zh-CN" sz="2800" dirty="0">
                <a:latin typeface="华文中宋" pitchFamily="2" charset="-122"/>
                <a:ea typeface="华文中宋" pitchFamily="2" charset="-122"/>
              </a:rPr>
              <a:t>。</a:t>
            </a:r>
          </a:p>
          <a:p>
            <a:pPr marL="0" indent="0">
              <a:lnSpc>
                <a:spcPts val="3600"/>
              </a:lnSpc>
              <a:buNone/>
            </a:pPr>
            <a:r>
              <a:rPr lang="en-US" altLang="zh-CN" sz="2800" b="1" dirty="0" smtClean="0">
                <a:solidFill>
                  <a:srgbClr val="0000CC"/>
                </a:solidFill>
              </a:rPr>
              <a:t>         </a:t>
            </a:r>
            <a:r>
              <a:rPr lang="zh-CN" altLang="zh-CN" sz="2800" b="1" dirty="0" smtClean="0">
                <a:solidFill>
                  <a:srgbClr val="0000CC"/>
                </a:solidFill>
              </a:rPr>
              <a:t>概括</a:t>
            </a:r>
            <a:r>
              <a:rPr lang="zh-CN" altLang="zh-CN" sz="2800" b="1" dirty="0">
                <a:solidFill>
                  <a:srgbClr val="0000CC"/>
                </a:solidFill>
              </a:rPr>
              <a:t>李鸿章主张派遣驻外使节的原因</a:t>
            </a:r>
            <a:r>
              <a:rPr lang="zh-CN" altLang="zh-CN" sz="2800" dirty="0">
                <a:solidFill>
                  <a:srgbClr val="0000CC"/>
                </a:solidFill>
              </a:rPr>
              <a:t>，</a:t>
            </a:r>
            <a:r>
              <a:rPr lang="zh-CN" altLang="zh-CN" sz="2800" b="1" dirty="0">
                <a:solidFill>
                  <a:srgbClr val="0000CC"/>
                </a:solidFill>
              </a:rPr>
              <a:t>分析清廷派遣驻外使节的意义</a:t>
            </a:r>
            <a:r>
              <a:rPr lang="zh-CN" altLang="zh-CN" sz="2800" dirty="0" smtClean="0">
                <a:solidFill>
                  <a:srgbClr val="0000CC"/>
                </a:solidFill>
              </a:rPr>
              <a:t>。</a:t>
            </a:r>
            <a:endParaRPr lang="zh-CN" altLang="zh-CN" sz="2800" dirty="0">
              <a:solidFill>
                <a:srgbClr val="0000CC"/>
              </a:solidFill>
            </a:endParaRPr>
          </a:p>
        </p:txBody>
      </p:sp>
      <p:sp>
        <p:nvSpPr>
          <p:cNvPr id="2" name="TextBox 1"/>
          <p:cNvSpPr txBox="1"/>
          <p:nvPr/>
        </p:nvSpPr>
        <p:spPr>
          <a:xfrm>
            <a:off x="1691680" y="4581128"/>
            <a:ext cx="2736304" cy="1200329"/>
          </a:xfrm>
          <a:prstGeom prst="rect">
            <a:avLst/>
          </a:prstGeom>
          <a:noFill/>
          <a:ln>
            <a:solidFill>
              <a:srgbClr val="0000CC"/>
            </a:solidFill>
          </a:ln>
        </p:spPr>
        <p:txBody>
          <a:bodyPr wrap="square" rtlCol="0">
            <a:spAutoFit/>
          </a:bodyPr>
          <a:lstStyle/>
          <a:p>
            <a:r>
              <a:rPr lang="zh-CN" altLang="zh-CN" sz="2400" dirty="0">
                <a:latin typeface="华文中宋" pitchFamily="2" charset="-122"/>
                <a:ea typeface="华文中宋" pitchFamily="2" charset="-122"/>
              </a:rPr>
              <a:t>可以加强对外交往</a:t>
            </a:r>
            <a:r>
              <a:rPr lang="zh-CN" altLang="zh-CN"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r>
              <a:rPr lang="zh-CN" altLang="zh-CN" sz="2400" dirty="0" smtClean="0">
                <a:latin typeface="华文中宋" pitchFamily="2" charset="-122"/>
                <a:ea typeface="华文中宋" pitchFamily="2" charset="-122"/>
              </a:rPr>
              <a:t>了解</a:t>
            </a:r>
            <a:r>
              <a:rPr lang="zh-CN" altLang="zh-CN" sz="2400" dirty="0">
                <a:latin typeface="华文中宋" pitchFamily="2" charset="-122"/>
                <a:ea typeface="华文中宋" pitchFamily="2" charset="-122"/>
              </a:rPr>
              <a:t>各国情况</a:t>
            </a:r>
            <a:r>
              <a:rPr lang="zh-CN" altLang="zh-CN"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r>
              <a:rPr lang="zh-CN" altLang="zh-CN" sz="2400" dirty="0" smtClean="0">
                <a:latin typeface="华文中宋" pitchFamily="2" charset="-122"/>
                <a:ea typeface="华文中宋" pitchFamily="2" charset="-122"/>
              </a:rPr>
              <a:t>办理</a:t>
            </a:r>
            <a:r>
              <a:rPr lang="zh-CN" altLang="zh-CN" sz="2400" dirty="0">
                <a:latin typeface="华文中宋" pitchFamily="2" charset="-122"/>
                <a:ea typeface="华文中宋" pitchFamily="2" charset="-122"/>
              </a:rPr>
              <a:t>对外</a:t>
            </a:r>
            <a:r>
              <a:rPr lang="zh-CN" altLang="zh-CN" sz="2400" dirty="0" smtClean="0">
                <a:latin typeface="华文中宋" pitchFamily="2" charset="-122"/>
                <a:ea typeface="华文中宋" pitchFamily="2" charset="-122"/>
              </a:rPr>
              <a:t>交涉</a:t>
            </a:r>
            <a:r>
              <a:rPr lang="zh-CN" altLang="en-US" sz="2400" dirty="0" smtClean="0">
                <a:latin typeface="华文中宋" pitchFamily="2" charset="-122"/>
                <a:ea typeface="华文中宋" pitchFamily="2" charset="-122"/>
              </a:rPr>
              <a:t>；</a:t>
            </a:r>
            <a:endParaRPr lang="zh-CN" altLang="en-US" sz="2400" dirty="0">
              <a:latin typeface="华文中宋" pitchFamily="2" charset="-122"/>
              <a:ea typeface="华文中宋" pitchFamily="2" charset="-122"/>
            </a:endParaRPr>
          </a:p>
        </p:txBody>
      </p:sp>
      <p:sp>
        <p:nvSpPr>
          <p:cNvPr id="4" name="TextBox 3"/>
          <p:cNvSpPr txBox="1"/>
          <p:nvPr/>
        </p:nvSpPr>
        <p:spPr>
          <a:xfrm>
            <a:off x="539552" y="4605846"/>
            <a:ext cx="1069843" cy="523220"/>
          </a:xfrm>
          <a:prstGeom prst="rect">
            <a:avLst/>
          </a:prstGeom>
          <a:solidFill>
            <a:srgbClr val="C00000"/>
          </a:solidFill>
        </p:spPr>
        <p:txBody>
          <a:bodyPr wrap="square" rtlCol="0">
            <a:spAutoFit/>
          </a:bodyPr>
          <a:lstStyle/>
          <a:p>
            <a:r>
              <a:rPr lang="zh-CN" altLang="en-US" sz="2800" dirty="0" smtClean="0">
                <a:solidFill>
                  <a:schemeClr val="bg1"/>
                </a:solidFill>
                <a:latin typeface="华文中宋" pitchFamily="2" charset="-122"/>
                <a:ea typeface="华文中宋" pitchFamily="2" charset="-122"/>
              </a:rPr>
              <a:t>原因：</a:t>
            </a:r>
            <a:endParaRPr lang="zh-CN" altLang="en-US" sz="2800" dirty="0">
              <a:solidFill>
                <a:schemeClr val="bg1"/>
              </a:solidFill>
              <a:latin typeface="华文中宋" pitchFamily="2" charset="-122"/>
              <a:ea typeface="华文中宋" pitchFamily="2" charset="-122"/>
            </a:endParaRPr>
          </a:p>
        </p:txBody>
      </p:sp>
      <p:sp>
        <p:nvSpPr>
          <p:cNvPr id="5" name="TextBox 4"/>
          <p:cNvSpPr txBox="1"/>
          <p:nvPr/>
        </p:nvSpPr>
        <p:spPr>
          <a:xfrm>
            <a:off x="4716016" y="4581128"/>
            <a:ext cx="1080120" cy="523220"/>
          </a:xfrm>
          <a:prstGeom prst="rect">
            <a:avLst/>
          </a:prstGeom>
          <a:solidFill>
            <a:srgbClr val="C00000"/>
          </a:solidFill>
        </p:spPr>
        <p:txBody>
          <a:bodyPr wrap="square" rtlCol="0">
            <a:spAutoFit/>
          </a:bodyPr>
          <a:lstStyle/>
          <a:p>
            <a:r>
              <a:rPr lang="zh-CN" altLang="en-US" sz="2800" dirty="0" smtClean="0">
                <a:solidFill>
                  <a:schemeClr val="bg1"/>
                </a:solidFill>
                <a:latin typeface="华文中宋" pitchFamily="2" charset="-122"/>
                <a:ea typeface="华文中宋" pitchFamily="2" charset="-122"/>
              </a:rPr>
              <a:t>意义：</a:t>
            </a:r>
            <a:endParaRPr lang="zh-CN" altLang="en-US" sz="2800" dirty="0">
              <a:solidFill>
                <a:schemeClr val="bg1"/>
              </a:solidFill>
              <a:latin typeface="华文中宋" pitchFamily="2" charset="-122"/>
              <a:ea typeface="华文中宋" pitchFamily="2" charset="-122"/>
            </a:endParaRPr>
          </a:p>
        </p:txBody>
      </p:sp>
      <p:sp>
        <p:nvSpPr>
          <p:cNvPr id="6" name="TextBox 5"/>
          <p:cNvSpPr txBox="1"/>
          <p:nvPr/>
        </p:nvSpPr>
        <p:spPr>
          <a:xfrm>
            <a:off x="5904148" y="4602306"/>
            <a:ext cx="2772308" cy="1569660"/>
          </a:xfrm>
          <a:prstGeom prst="rect">
            <a:avLst/>
          </a:prstGeom>
          <a:noFill/>
          <a:ln>
            <a:solidFill>
              <a:srgbClr val="0000CC"/>
            </a:solidFill>
          </a:ln>
        </p:spPr>
        <p:txBody>
          <a:bodyPr wrap="square" rtlCol="0">
            <a:spAutoFit/>
          </a:bodyPr>
          <a:lstStyle/>
          <a:p>
            <a:r>
              <a:rPr lang="zh-CN" altLang="en-US" sz="2400" dirty="0">
                <a:latin typeface="华文中宋" pitchFamily="2" charset="-122"/>
                <a:ea typeface="华文中宋" pitchFamily="2" charset="-122"/>
              </a:rPr>
              <a:t>更好的了解</a:t>
            </a:r>
            <a:r>
              <a:rPr lang="zh-CN" altLang="en-US" sz="2400" dirty="0" smtClean="0">
                <a:latin typeface="华文中宋" pitchFamily="2" charset="-122"/>
                <a:ea typeface="华文中宋" pitchFamily="2" charset="-122"/>
              </a:rPr>
              <a:t>世界；</a:t>
            </a:r>
            <a:r>
              <a:rPr lang="zh-CN" altLang="zh-CN" sz="2400" dirty="0" smtClean="0">
                <a:latin typeface="华文中宋" pitchFamily="2" charset="-122"/>
                <a:ea typeface="华文中宋" pitchFamily="2" charset="-122"/>
              </a:rPr>
              <a:t>有利于</a:t>
            </a:r>
            <a:r>
              <a:rPr lang="zh-CN" altLang="zh-CN" sz="2400" dirty="0">
                <a:latin typeface="华文中宋" pitchFamily="2" charset="-122"/>
                <a:ea typeface="华文中宋" pitchFamily="2" charset="-122"/>
              </a:rPr>
              <a:t>改变闭关自守的状况</a:t>
            </a:r>
            <a:r>
              <a:rPr lang="zh-CN" altLang="zh-CN" sz="2400" dirty="0" smtClean="0">
                <a:latin typeface="华文中宋" pitchFamily="2" charset="-122"/>
                <a:ea typeface="华文中宋" pitchFamily="2" charset="-122"/>
              </a:rPr>
              <a:t>，中国</a:t>
            </a:r>
            <a:r>
              <a:rPr lang="zh-CN" altLang="zh-CN" sz="2400" dirty="0">
                <a:latin typeface="华文中宋" pitchFamily="2" charset="-122"/>
                <a:ea typeface="华文中宋" pitchFamily="2" charset="-122"/>
              </a:rPr>
              <a:t>近代外交制度的形成</a:t>
            </a:r>
            <a:endParaRPr lang="zh-CN" altLang="en-US" sz="2400" dirty="0">
              <a:latin typeface="华文中宋" pitchFamily="2" charset="-122"/>
              <a:ea typeface="华文中宋" pitchFamily="2" charset="-122"/>
            </a:endParaRPr>
          </a:p>
        </p:txBody>
      </p:sp>
    </p:spTree>
    <p:extLst>
      <p:ext uri="{BB962C8B-B14F-4D97-AF65-F5344CB8AC3E}">
        <p14:creationId xmlns:p14="http://schemas.microsoft.com/office/powerpoint/2010/main" val="17552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340768"/>
            <a:ext cx="8064896" cy="2862322"/>
          </a:xfrm>
          <a:prstGeom prst="rect">
            <a:avLst/>
          </a:prstGeom>
          <a:noFill/>
          <a:ln>
            <a:solidFill>
              <a:srgbClr val="0000CC"/>
            </a:solidFill>
          </a:ln>
        </p:spPr>
        <p:txBody>
          <a:bodyPr wrap="square" rtlCol="0">
            <a:spAutoFit/>
          </a:bodyPr>
          <a:lstStyle/>
          <a:p>
            <a:pPr>
              <a:lnSpc>
                <a:spcPts val="3600"/>
              </a:lnSpc>
            </a:pPr>
            <a:r>
              <a:rPr lang="en-US" altLang="zh-CN" sz="2800" dirty="0" smtClean="0">
                <a:latin typeface="华文中宋" pitchFamily="2" charset="-122"/>
                <a:ea typeface="华文中宋" pitchFamily="2" charset="-122"/>
              </a:rPr>
              <a:t>      1928</a:t>
            </a:r>
            <a:r>
              <a:rPr lang="zh-CN" altLang="zh-CN" sz="2800" dirty="0">
                <a:latin typeface="华文中宋" pitchFamily="2" charset="-122"/>
                <a:ea typeface="华文中宋" pitchFamily="2" charset="-122"/>
              </a:rPr>
              <a:t>年</a:t>
            </a:r>
            <a:r>
              <a:rPr lang="en-US" altLang="zh-CN" sz="2800" dirty="0">
                <a:latin typeface="华文中宋" pitchFamily="2" charset="-122"/>
                <a:ea typeface="华文中宋" pitchFamily="2" charset="-122"/>
              </a:rPr>
              <a:t>7</a:t>
            </a:r>
            <a:r>
              <a:rPr lang="zh-CN" altLang="zh-CN" sz="2800" dirty="0">
                <a:latin typeface="华文中宋" pitchFamily="2" charset="-122"/>
                <a:ea typeface="华文中宋" pitchFamily="2" charset="-122"/>
              </a:rPr>
              <a:t>月</a:t>
            </a:r>
            <a:r>
              <a:rPr lang="en-US" altLang="zh-CN" sz="2800" dirty="0">
                <a:latin typeface="华文中宋" pitchFamily="2" charset="-122"/>
                <a:ea typeface="华文中宋" pitchFamily="2" charset="-122"/>
              </a:rPr>
              <a:t>8</a:t>
            </a:r>
            <a:r>
              <a:rPr lang="zh-CN" altLang="zh-CN" sz="2800" dirty="0">
                <a:latin typeface="华文中宋" pitchFamily="2" charset="-122"/>
                <a:ea typeface="华文中宋" pitchFamily="2" charset="-122"/>
              </a:rPr>
              <a:t>日</a:t>
            </a:r>
            <a:r>
              <a:rPr lang="zh-CN" altLang="zh-CN"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国民政府</a:t>
            </a:r>
            <a:r>
              <a:rPr lang="zh-CN" altLang="zh-CN" sz="2800" dirty="0" smtClean="0">
                <a:latin typeface="华文中宋" pitchFamily="2" charset="-122"/>
                <a:ea typeface="华文中宋" pitchFamily="2" charset="-122"/>
              </a:rPr>
              <a:t>发表</a:t>
            </a:r>
            <a:r>
              <a:rPr lang="zh-CN" altLang="zh-CN" sz="2800" dirty="0">
                <a:latin typeface="华文中宋" pitchFamily="2" charset="-122"/>
                <a:ea typeface="华文中宋" pitchFamily="2" charset="-122"/>
              </a:rPr>
              <a:t>《关于重订新约之宣言》，宣布：中华民国与各国间条约已届期满者当然废除，另订新约。其尚未期满者，国民政府应即以正当之手续解除而重订之。其旧约已满期，而新约尚未订定者，应由国民政府另订适当临时办法处理一切</a:t>
            </a:r>
            <a:r>
              <a:rPr lang="zh-CN" altLang="zh-CN" sz="2800" dirty="0" smtClean="0">
                <a:latin typeface="华文中宋" pitchFamily="2" charset="-122"/>
                <a:ea typeface="华文中宋" pitchFamily="2" charset="-122"/>
              </a:rPr>
              <a:t>。</a:t>
            </a:r>
            <a:endParaRPr lang="zh-CN" altLang="en-US" sz="2800" dirty="0">
              <a:latin typeface="华文中宋" pitchFamily="2" charset="-122"/>
              <a:ea typeface="华文中宋" pitchFamily="2" charset="-122"/>
            </a:endParaRPr>
          </a:p>
        </p:txBody>
      </p:sp>
    </p:spTree>
    <p:extLst>
      <p:ext uri="{BB962C8B-B14F-4D97-AF65-F5344CB8AC3E}">
        <p14:creationId xmlns:p14="http://schemas.microsoft.com/office/powerpoint/2010/main" val="11582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644221585"/>
              </p:ext>
            </p:extLst>
          </p:nvPr>
        </p:nvGraphicFramePr>
        <p:xfrm>
          <a:off x="179513" y="634320"/>
          <a:ext cx="8784975" cy="6142563"/>
        </p:xfrm>
        <a:graphic>
          <a:graphicData uri="http://schemas.openxmlformats.org/drawingml/2006/table">
            <a:tbl>
              <a:tblPr firstRow="1" firstCol="1" bandRow="1"/>
              <a:tblGrid>
                <a:gridCol w="6768751"/>
                <a:gridCol w="2016224"/>
              </a:tblGrid>
              <a:tr h="456042">
                <a:tc>
                  <a:txBody>
                    <a:bodyPr/>
                    <a:lstStyle/>
                    <a:p>
                      <a:pPr algn="ctr">
                        <a:spcAft>
                          <a:spcPts val="0"/>
                        </a:spcAft>
                      </a:pPr>
                      <a:r>
                        <a:rPr lang="zh-CN" sz="2400" b="1" kern="100" dirty="0">
                          <a:solidFill>
                            <a:srgbClr val="0000CC"/>
                          </a:solidFill>
                          <a:effectLst/>
                          <a:latin typeface="Calibri"/>
                          <a:ea typeface="宋体"/>
                          <a:cs typeface="Times New Roman"/>
                        </a:rPr>
                        <a:t>文件名称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400" b="1" kern="100" dirty="0">
                          <a:solidFill>
                            <a:srgbClr val="0000CC"/>
                          </a:solidFill>
                          <a:effectLst/>
                          <a:latin typeface="Calibri"/>
                          <a:ea typeface="宋体"/>
                          <a:cs typeface="Times New Roman"/>
                        </a:rPr>
                        <a:t>签约时间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美国</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及处理有关问题换文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a:effectLst/>
                          <a:latin typeface="+mn-ea"/>
                          <a:ea typeface="+mn-ea"/>
                          <a:cs typeface="Times New Roman"/>
                        </a:rPr>
                        <a:t>1943</a:t>
                      </a:r>
                      <a:r>
                        <a:rPr lang="zh-CN" sz="1800" kern="100">
                          <a:effectLst/>
                          <a:latin typeface="+mn-ea"/>
                          <a:ea typeface="+mn-ea"/>
                          <a:cs typeface="Times New Roman"/>
                        </a:rPr>
                        <a:t>年</a:t>
                      </a:r>
                      <a:r>
                        <a:rPr lang="en-US" sz="1800" kern="100">
                          <a:effectLst/>
                          <a:latin typeface="+mn-ea"/>
                          <a:ea typeface="+mn-ea"/>
                          <a:cs typeface="Times New Roman"/>
                        </a:rPr>
                        <a:t>1</a:t>
                      </a:r>
                      <a:r>
                        <a:rPr lang="zh-CN" sz="1800" kern="100">
                          <a:effectLst/>
                          <a:latin typeface="+mn-ea"/>
                          <a:ea typeface="+mn-ea"/>
                          <a:cs typeface="Times New Roman"/>
                        </a:rPr>
                        <a:t>月</a:t>
                      </a:r>
                      <a:r>
                        <a:rPr lang="en-US" sz="1800" kern="100">
                          <a:effectLst/>
                          <a:latin typeface="+mn-ea"/>
                          <a:ea typeface="+mn-ea"/>
                          <a:cs typeface="Times New Roman"/>
                        </a:rPr>
                        <a:t>11</a:t>
                      </a:r>
                      <a:r>
                        <a:rPr lang="zh-CN" sz="1800" kern="10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英国</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及处理有关特权附件及换文并双方同意之会议记录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a:effectLst/>
                          <a:latin typeface="+mn-ea"/>
                          <a:ea typeface="+mn-ea"/>
                          <a:cs typeface="Times New Roman"/>
                        </a:rPr>
                        <a:t>1943</a:t>
                      </a:r>
                      <a:r>
                        <a:rPr lang="zh-CN" sz="1800" kern="100">
                          <a:effectLst/>
                          <a:latin typeface="+mn-ea"/>
                          <a:ea typeface="+mn-ea"/>
                          <a:cs typeface="Times New Roman"/>
                        </a:rPr>
                        <a:t>年</a:t>
                      </a:r>
                      <a:r>
                        <a:rPr lang="en-US" sz="1800" kern="100">
                          <a:effectLst/>
                          <a:latin typeface="+mn-ea"/>
                          <a:ea typeface="+mn-ea"/>
                          <a:cs typeface="Times New Roman"/>
                        </a:rPr>
                        <a:t>1</a:t>
                      </a:r>
                      <a:r>
                        <a:rPr lang="zh-CN" sz="1800" kern="100">
                          <a:effectLst/>
                          <a:latin typeface="+mn-ea"/>
                          <a:ea typeface="+mn-ea"/>
                          <a:cs typeface="Times New Roman"/>
                        </a:rPr>
                        <a:t>月</a:t>
                      </a:r>
                      <a:r>
                        <a:rPr lang="en-US" sz="1800" kern="100">
                          <a:effectLst/>
                          <a:latin typeface="+mn-ea"/>
                          <a:ea typeface="+mn-ea"/>
                          <a:cs typeface="Times New Roman"/>
                        </a:rPr>
                        <a:t>11</a:t>
                      </a:r>
                      <a:r>
                        <a:rPr lang="zh-CN" sz="1800" kern="10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废除</a:t>
                      </a:r>
                      <a:r>
                        <a:rPr lang="zh-CN" sz="2800" b="1" kern="100" dirty="0">
                          <a:solidFill>
                            <a:srgbClr val="FF0000"/>
                          </a:solidFill>
                          <a:effectLst/>
                          <a:latin typeface="+mn-ea"/>
                          <a:ea typeface="+mn-ea"/>
                          <a:cs typeface="Times New Roman"/>
                        </a:rPr>
                        <a:t>比利时</a:t>
                      </a:r>
                      <a:r>
                        <a:rPr lang="zh-CN" sz="1800" kern="100" dirty="0">
                          <a:effectLst/>
                          <a:latin typeface="+mn-ea"/>
                          <a:ea typeface="+mn-ea"/>
                          <a:cs typeface="Times New Roman"/>
                        </a:rPr>
                        <a:t>在中国</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及处理有关事件条约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1943</a:t>
                      </a:r>
                      <a:r>
                        <a:rPr lang="zh-CN" sz="1800" kern="100" dirty="0">
                          <a:effectLst/>
                          <a:latin typeface="+mn-ea"/>
                          <a:ea typeface="+mn-ea"/>
                          <a:cs typeface="Times New Roman"/>
                        </a:rPr>
                        <a:t>年</a:t>
                      </a:r>
                      <a:r>
                        <a:rPr lang="en-US" sz="1800" kern="100" dirty="0">
                          <a:effectLst/>
                          <a:latin typeface="+mn-ea"/>
                          <a:ea typeface="+mn-ea"/>
                          <a:cs typeface="Times New Roman"/>
                        </a:rPr>
                        <a:t>10</a:t>
                      </a:r>
                      <a:r>
                        <a:rPr lang="zh-CN" sz="1800" kern="100" dirty="0">
                          <a:effectLst/>
                          <a:latin typeface="+mn-ea"/>
                          <a:ea typeface="+mn-ea"/>
                          <a:cs typeface="Times New Roman"/>
                        </a:rPr>
                        <a:t>月</a:t>
                      </a:r>
                      <a:r>
                        <a:rPr lang="en-US" sz="1800" kern="100" dirty="0">
                          <a:effectLst/>
                          <a:latin typeface="+mn-ea"/>
                          <a:ea typeface="+mn-ea"/>
                          <a:cs typeface="Times New Roman"/>
                        </a:rPr>
                        <a:t>20</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废除</a:t>
                      </a:r>
                      <a:r>
                        <a:rPr lang="zh-CN" sz="2800" b="1" kern="100" dirty="0">
                          <a:solidFill>
                            <a:srgbClr val="FF0000"/>
                          </a:solidFill>
                          <a:effectLst/>
                          <a:latin typeface="+mn-ea"/>
                          <a:ea typeface="+mn-ea"/>
                          <a:cs typeface="Times New Roman"/>
                        </a:rPr>
                        <a:t>挪威</a:t>
                      </a:r>
                      <a:r>
                        <a:rPr lang="zh-CN" sz="1800" kern="100" dirty="0">
                          <a:effectLst/>
                          <a:latin typeface="+mn-ea"/>
                          <a:ea typeface="+mn-ea"/>
                          <a:cs typeface="Times New Roman"/>
                        </a:rPr>
                        <a:t>在中国</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及处理有关事件条约暨附件及双方同意之会议记录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1943</a:t>
                      </a:r>
                      <a:r>
                        <a:rPr lang="zh-CN" sz="1800" kern="100" dirty="0">
                          <a:effectLst/>
                          <a:latin typeface="+mn-ea"/>
                          <a:ea typeface="+mn-ea"/>
                          <a:cs typeface="Times New Roman"/>
                        </a:rPr>
                        <a:t>年</a:t>
                      </a:r>
                      <a:r>
                        <a:rPr lang="en-US" sz="1800" kern="100" dirty="0">
                          <a:effectLst/>
                          <a:latin typeface="+mn-ea"/>
                          <a:ea typeface="+mn-ea"/>
                          <a:cs typeface="Times New Roman"/>
                        </a:rPr>
                        <a:t>11</a:t>
                      </a:r>
                      <a:r>
                        <a:rPr lang="zh-CN" sz="1800" kern="100" dirty="0">
                          <a:effectLst/>
                          <a:latin typeface="+mn-ea"/>
                          <a:ea typeface="+mn-ea"/>
                          <a:cs typeface="Times New Roman"/>
                        </a:rPr>
                        <a:t>月</a:t>
                      </a:r>
                      <a:r>
                        <a:rPr lang="en-US" sz="1800" kern="100" dirty="0">
                          <a:effectLst/>
                          <a:latin typeface="+mn-ea"/>
                          <a:ea typeface="+mn-ea"/>
                          <a:cs typeface="Times New Roman"/>
                        </a:rPr>
                        <a:t>10</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废除</a:t>
                      </a:r>
                      <a:r>
                        <a:rPr lang="zh-CN" sz="2800" b="1" kern="100" dirty="0">
                          <a:solidFill>
                            <a:srgbClr val="FF0000"/>
                          </a:solidFill>
                          <a:effectLst/>
                          <a:latin typeface="+mn-ea"/>
                          <a:ea typeface="+mn-ea"/>
                          <a:cs typeface="Times New Roman"/>
                        </a:rPr>
                        <a:t>加拿大</a:t>
                      </a:r>
                      <a:r>
                        <a:rPr lang="zh-CN" sz="1800" kern="100" dirty="0">
                          <a:effectLst/>
                          <a:latin typeface="+mn-ea"/>
                          <a:ea typeface="+mn-ea"/>
                          <a:cs typeface="Times New Roman"/>
                        </a:rPr>
                        <a:t>在中国</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及处理有关事件条约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a:effectLst/>
                          <a:latin typeface="+mn-ea"/>
                          <a:ea typeface="+mn-ea"/>
                          <a:cs typeface="Times New Roman"/>
                        </a:rPr>
                        <a:t>1944</a:t>
                      </a:r>
                      <a:r>
                        <a:rPr lang="zh-CN" sz="1800" kern="100">
                          <a:effectLst/>
                          <a:latin typeface="+mn-ea"/>
                          <a:ea typeface="+mn-ea"/>
                          <a:cs typeface="Times New Roman"/>
                        </a:rPr>
                        <a:t>年</a:t>
                      </a:r>
                      <a:r>
                        <a:rPr lang="en-US" sz="1800" kern="100">
                          <a:effectLst/>
                          <a:latin typeface="+mn-ea"/>
                          <a:ea typeface="+mn-ea"/>
                          <a:cs typeface="Times New Roman"/>
                        </a:rPr>
                        <a:t>4</a:t>
                      </a:r>
                      <a:r>
                        <a:rPr lang="zh-CN" sz="1800" kern="100">
                          <a:effectLst/>
                          <a:latin typeface="+mn-ea"/>
                          <a:ea typeface="+mn-ea"/>
                          <a:cs typeface="Times New Roman"/>
                        </a:rPr>
                        <a:t>月</a:t>
                      </a:r>
                      <a:r>
                        <a:rPr lang="en-US" sz="1800" kern="100">
                          <a:effectLst/>
                          <a:latin typeface="+mn-ea"/>
                          <a:ea typeface="+mn-ea"/>
                          <a:cs typeface="Times New Roman"/>
                        </a:rPr>
                        <a:t>14</a:t>
                      </a:r>
                      <a:r>
                        <a:rPr lang="zh-CN" sz="1800" kern="10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瑞典</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及其有关特权条文及双方同意之会议记录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1945</a:t>
                      </a:r>
                      <a:r>
                        <a:rPr lang="zh-CN" sz="1800" kern="100" dirty="0">
                          <a:effectLst/>
                          <a:latin typeface="+mn-ea"/>
                          <a:ea typeface="+mn-ea"/>
                          <a:cs typeface="Times New Roman"/>
                        </a:rPr>
                        <a:t>年</a:t>
                      </a:r>
                      <a:r>
                        <a:rPr lang="en-US" sz="1800" kern="100" dirty="0">
                          <a:effectLst/>
                          <a:latin typeface="+mn-ea"/>
                          <a:ea typeface="+mn-ea"/>
                          <a:cs typeface="Times New Roman"/>
                        </a:rPr>
                        <a:t>4</a:t>
                      </a:r>
                      <a:r>
                        <a:rPr lang="zh-CN" sz="1800" kern="100" dirty="0">
                          <a:effectLst/>
                          <a:latin typeface="+mn-ea"/>
                          <a:ea typeface="+mn-ea"/>
                          <a:cs typeface="Times New Roman"/>
                        </a:rPr>
                        <a:t>月</a:t>
                      </a:r>
                      <a:r>
                        <a:rPr lang="en-US" sz="1800" kern="100" dirty="0">
                          <a:effectLst/>
                          <a:latin typeface="+mn-ea"/>
                          <a:ea typeface="+mn-ea"/>
                          <a:cs typeface="Times New Roman"/>
                        </a:rPr>
                        <a:t>5</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2151">
                <a:tc>
                  <a:txBody>
                    <a:bodyPr/>
                    <a:lstStyle/>
                    <a:p>
                      <a:pPr algn="just">
                        <a:spcAft>
                          <a:spcPts val="0"/>
                        </a:spcAft>
                      </a:pPr>
                      <a:r>
                        <a:rPr lang="zh-CN" sz="1800" kern="100" dirty="0">
                          <a:effectLst/>
                          <a:latin typeface="+mn-ea"/>
                          <a:ea typeface="+mn-ea"/>
                          <a:cs typeface="Times New Roman"/>
                        </a:rPr>
                        <a:t>关于</a:t>
                      </a:r>
                      <a:r>
                        <a:rPr lang="zh-CN" sz="2800" b="1" kern="100" dirty="0">
                          <a:solidFill>
                            <a:srgbClr val="FF0000"/>
                          </a:solidFill>
                          <a:effectLst/>
                          <a:latin typeface="+mn-ea"/>
                          <a:ea typeface="+mn-ea"/>
                          <a:cs typeface="Times New Roman"/>
                        </a:rPr>
                        <a:t>荷兰</a:t>
                      </a:r>
                      <a:r>
                        <a:rPr lang="zh-CN" sz="1800" kern="100" dirty="0">
                          <a:effectLst/>
                          <a:latin typeface="+mn-ea"/>
                          <a:ea typeface="+mn-ea"/>
                          <a:cs typeface="Times New Roman"/>
                        </a:rPr>
                        <a:t>放弃在华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及处理有关问题换文及双方同意之会议记录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1945</a:t>
                      </a:r>
                      <a:r>
                        <a:rPr lang="zh-CN" sz="1800" kern="100" dirty="0">
                          <a:effectLst/>
                          <a:latin typeface="+mn-ea"/>
                          <a:ea typeface="+mn-ea"/>
                          <a:cs typeface="Times New Roman"/>
                        </a:rPr>
                        <a:t>年</a:t>
                      </a:r>
                      <a:r>
                        <a:rPr lang="en-US" sz="1800" kern="100" dirty="0">
                          <a:effectLst/>
                          <a:latin typeface="+mn-ea"/>
                          <a:ea typeface="+mn-ea"/>
                          <a:cs typeface="Times New Roman"/>
                        </a:rPr>
                        <a:t>5</a:t>
                      </a:r>
                      <a:r>
                        <a:rPr lang="zh-CN" sz="1800" kern="100" dirty="0">
                          <a:effectLst/>
                          <a:latin typeface="+mn-ea"/>
                          <a:ea typeface="+mn-ea"/>
                          <a:cs typeface="Times New Roman"/>
                        </a:rPr>
                        <a:t>月</a:t>
                      </a:r>
                      <a:r>
                        <a:rPr lang="en-US" sz="1800" kern="100" dirty="0">
                          <a:effectLst/>
                          <a:latin typeface="+mn-ea"/>
                          <a:ea typeface="+mn-ea"/>
                          <a:cs typeface="Times New Roman"/>
                        </a:rPr>
                        <a:t>29</a:t>
                      </a:r>
                      <a:r>
                        <a:rPr lang="zh-CN" sz="1800" kern="100" dirty="0">
                          <a:effectLst/>
                          <a:latin typeface="+mn-ea"/>
                          <a:ea typeface="+mn-ea"/>
                          <a:cs typeface="Times New Roman"/>
                        </a:rPr>
                        <a:t>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a:t>
                      </a:r>
                      <a:r>
                        <a:rPr lang="zh-CN" sz="2800" b="1" kern="100" dirty="0">
                          <a:solidFill>
                            <a:srgbClr val="FF0000"/>
                          </a:solidFill>
                          <a:effectLst/>
                          <a:latin typeface="+mn-ea"/>
                          <a:ea typeface="+mn-ea"/>
                          <a:cs typeface="Times New Roman"/>
                        </a:rPr>
                        <a:t>法国</a:t>
                      </a:r>
                      <a:r>
                        <a:rPr lang="zh-CN" sz="1800" kern="100" dirty="0">
                          <a:effectLst/>
                          <a:latin typeface="+mn-ea"/>
                          <a:ea typeface="+mn-ea"/>
                          <a:cs typeface="Times New Roman"/>
                        </a:rPr>
                        <a:t>放弃在华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及其他有关特权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1946</a:t>
                      </a:r>
                      <a:r>
                        <a:rPr lang="zh-CN" sz="1800" kern="100" dirty="0">
                          <a:effectLst/>
                          <a:latin typeface="+mn-ea"/>
                          <a:ea typeface="+mn-ea"/>
                          <a:cs typeface="Times New Roman"/>
                        </a:rPr>
                        <a:t>年</a:t>
                      </a:r>
                      <a:r>
                        <a:rPr lang="en-US" sz="1800" kern="100" dirty="0">
                          <a:effectLst/>
                          <a:latin typeface="+mn-ea"/>
                          <a:ea typeface="+mn-ea"/>
                          <a:cs typeface="Times New Roman"/>
                        </a:rPr>
                        <a:t>2</a:t>
                      </a:r>
                      <a:r>
                        <a:rPr lang="zh-CN" sz="1800" kern="100" dirty="0">
                          <a:effectLst/>
                          <a:latin typeface="+mn-ea"/>
                          <a:ea typeface="+mn-ea"/>
                          <a:cs typeface="Times New Roman"/>
                        </a:rPr>
                        <a:t>月</a:t>
                      </a:r>
                      <a:r>
                        <a:rPr lang="en-US" sz="1800" kern="100" dirty="0">
                          <a:effectLst/>
                          <a:latin typeface="+mn-ea"/>
                          <a:ea typeface="+mn-ea"/>
                          <a:cs typeface="Times New Roman"/>
                        </a:rPr>
                        <a:t>28</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a:t>
                      </a:r>
                      <a:r>
                        <a:rPr lang="zh-CN" sz="2800" b="1" kern="100" dirty="0">
                          <a:solidFill>
                            <a:srgbClr val="FF0000"/>
                          </a:solidFill>
                          <a:effectLst/>
                          <a:latin typeface="+mn-ea"/>
                          <a:ea typeface="+mn-ea"/>
                          <a:cs typeface="Times New Roman"/>
                        </a:rPr>
                        <a:t>瑞士</a:t>
                      </a:r>
                      <a:r>
                        <a:rPr lang="zh-CN" sz="1800" kern="100" dirty="0">
                          <a:effectLst/>
                          <a:latin typeface="+mn-ea"/>
                          <a:ea typeface="+mn-ea"/>
                          <a:cs typeface="Times New Roman"/>
                        </a:rPr>
                        <a:t>放弃在华</a:t>
                      </a:r>
                      <a:r>
                        <a:rPr lang="zh-CN" sz="1800" b="1" kern="100" dirty="0">
                          <a:solidFill>
                            <a:srgbClr val="FF0000"/>
                          </a:solidFill>
                          <a:effectLst/>
                          <a:latin typeface="+mn-ea"/>
                          <a:ea typeface="+mn-ea"/>
                          <a:cs typeface="Times New Roman"/>
                        </a:rPr>
                        <a:t>领事裁判权</a:t>
                      </a:r>
                      <a:r>
                        <a:rPr lang="zh-CN" sz="1800" kern="100" dirty="0">
                          <a:effectLst/>
                          <a:latin typeface="+mn-ea"/>
                          <a:ea typeface="+mn-ea"/>
                          <a:cs typeface="Times New Roman"/>
                        </a:rPr>
                        <a:t>及其有关特权暨备忘录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1946</a:t>
                      </a:r>
                      <a:r>
                        <a:rPr lang="zh-CN" sz="1800" kern="100" dirty="0">
                          <a:effectLst/>
                          <a:latin typeface="+mn-ea"/>
                          <a:ea typeface="+mn-ea"/>
                          <a:cs typeface="Times New Roman"/>
                        </a:rPr>
                        <a:t>年</a:t>
                      </a:r>
                      <a:r>
                        <a:rPr lang="en-US" sz="1800" kern="100" dirty="0">
                          <a:effectLst/>
                          <a:latin typeface="+mn-ea"/>
                          <a:ea typeface="+mn-ea"/>
                          <a:cs typeface="Times New Roman"/>
                        </a:rPr>
                        <a:t>3</a:t>
                      </a:r>
                      <a:r>
                        <a:rPr lang="zh-CN" sz="1800" kern="100" dirty="0">
                          <a:effectLst/>
                          <a:latin typeface="+mn-ea"/>
                          <a:ea typeface="+mn-ea"/>
                          <a:cs typeface="Times New Roman"/>
                        </a:rPr>
                        <a:t>月</a:t>
                      </a:r>
                      <a:r>
                        <a:rPr lang="en-US" sz="1800" kern="100" dirty="0">
                          <a:effectLst/>
                          <a:latin typeface="+mn-ea"/>
                          <a:ea typeface="+mn-ea"/>
                          <a:cs typeface="Times New Roman"/>
                        </a:rPr>
                        <a:t>13</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6042">
                <a:tc>
                  <a:txBody>
                    <a:bodyPr/>
                    <a:lstStyle/>
                    <a:p>
                      <a:pPr algn="just">
                        <a:spcAft>
                          <a:spcPts val="0"/>
                        </a:spcAft>
                      </a:pPr>
                      <a:r>
                        <a:rPr lang="zh-CN" sz="1800" kern="100" dirty="0">
                          <a:effectLst/>
                          <a:latin typeface="+mn-ea"/>
                          <a:ea typeface="+mn-ea"/>
                          <a:cs typeface="Times New Roman"/>
                        </a:rPr>
                        <a:t>关于取消</a:t>
                      </a:r>
                      <a:r>
                        <a:rPr lang="zh-CN" sz="2800" b="1" kern="100" dirty="0">
                          <a:solidFill>
                            <a:srgbClr val="FF0000"/>
                          </a:solidFill>
                          <a:effectLst/>
                          <a:latin typeface="+mn-ea"/>
                          <a:ea typeface="+mn-ea"/>
                          <a:cs typeface="Times New Roman"/>
                        </a:rPr>
                        <a:t>丹麦</a:t>
                      </a:r>
                      <a:r>
                        <a:rPr lang="zh-CN" sz="1800" kern="100" dirty="0">
                          <a:effectLst/>
                          <a:latin typeface="+mn-ea"/>
                          <a:ea typeface="+mn-ea"/>
                          <a:cs typeface="Times New Roman"/>
                        </a:rPr>
                        <a:t>在华</a:t>
                      </a:r>
                      <a:r>
                        <a:rPr lang="zh-CN" sz="1800" b="1" kern="100" dirty="0">
                          <a:solidFill>
                            <a:srgbClr val="FF0000"/>
                          </a:solidFill>
                          <a:effectLst/>
                          <a:latin typeface="+mn-ea"/>
                          <a:ea typeface="+mn-ea"/>
                          <a:cs typeface="Times New Roman"/>
                        </a:rPr>
                        <a:t>治外法权</a:t>
                      </a:r>
                      <a:r>
                        <a:rPr lang="zh-CN" sz="1800" kern="100" dirty="0">
                          <a:effectLst/>
                          <a:latin typeface="+mn-ea"/>
                          <a:ea typeface="+mn-ea"/>
                          <a:cs typeface="Times New Roman"/>
                        </a:rPr>
                        <a:t>及处理有关问题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800" kern="100" dirty="0">
                          <a:effectLst/>
                          <a:latin typeface="+mn-ea"/>
                          <a:ea typeface="+mn-ea"/>
                          <a:cs typeface="Times New Roman"/>
                        </a:rPr>
                        <a:t>1946</a:t>
                      </a:r>
                      <a:r>
                        <a:rPr lang="zh-CN" sz="1800" kern="100" dirty="0">
                          <a:effectLst/>
                          <a:latin typeface="+mn-ea"/>
                          <a:ea typeface="+mn-ea"/>
                          <a:cs typeface="Times New Roman"/>
                        </a:rPr>
                        <a:t>年</a:t>
                      </a:r>
                      <a:r>
                        <a:rPr lang="en-US" sz="1800" kern="100" dirty="0">
                          <a:effectLst/>
                          <a:latin typeface="+mn-ea"/>
                          <a:ea typeface="+mn-ea"/>
                          <a:cs typeface="Times New Roman"/>
                        </a:rPr>
                        <a:t>5</a:t>
                      </a:r>
                      <a:r>
                        <a:rPr lang="zh-CN" sz="1800" kern="100" dirty="0">
                          <a:effectLst/>
                          <a:latin typeface="+mn-ea"/>
                          <a:ea typeface="+mn-ea"/>
                          <a:cs typeface="Times New Roman"/>
                        </a:rPr>
                        <a:t>月</a:t>
                      </a:r>
                      <a:r>
                        <a:rPr lang="en-US" sz="1800" kern="100" dirty="0">
                          <a:effectLst/>
                          <a:latin typeface="+mn-ea"/>
                          <a:ea typeface="+mn-ea"/>
                          <a:cs typeface="Times New Roman"/>
                        </a:rPr>
                        <a:t>20</a:t>
                      </a:r>
                      <a:r>
                        <a:rPr lang="zh-CN" sz="1800" kern="100" dirty="0">
                          <a:effectLst/>
                          <a:latin typeface="+mn-ea"/>
                          <a:ea typeface="+mn-ea"/>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786430" y="44624"/>
            <a:ext cx="7560840" cy="523220"/>
          </a:xfrm>
          <a:prstGeom prst="rect">
            <a:avLst/>
          </a:prstGeom>
          <a:noFill/>
        </p:spPr>
        <p:txBody>
          <a:bodyPr wrap="square" rtlCol="0">
            <a:spAutoFit/>
          </a:bodyPr>
          <a:lstStyle/>
          <a:p>
            <a:pPr algn="ctr"/>
            <a:r>
              <a:rPr lang="zh-CN" altLang="zh-CN" sz="2800" b="1" dirty="0"/>
              <a:t>抗战以来中国与各国签订平等新约一览表</a:t>
            </a:r>
          </a:p>
        </p:txBody>
      </p:sp>
    </p:spTree>
    <p:extLst>
      <p:ext uri="{BB962C8B-B14F-4D97-AF65-F5344CB8AC3E}">
        <p14:creationId xmlns:p14="http://schemas.microsoft.com/office/powerpoint/2010/main" val="1949725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59278813"/>
              </p:ext>
            </p:extLst>
          </p:nvPr>
        </p:nvGraphicFramePr>
        <p:xfrm>
          <a:off x="179511" y="764704"/>
          <a:ext cx="8568953" cy="5334732"/>
        </p:xfrm>
        <a:graphic>
          <a:graphicData uri="http://schemas.openxmlformats.org/drawingml/2006/table">
            <a:tbl>
              <a:tblPr firstRow="1" bandRow="1">
                <a:tableStyleId>{5940675A-B579-460E-94D1-54222C63F5DA}</a:tableStyleId>
              </a:tblPr>
              <a:tblGrid>
                <a:gridCol w="1296145"/>
                <a:gridCol w="3744416"/>
                <a:gridCol w="3528392"/>
              </a:tblGrid>
              <a:tr h="773668">
                <a:tc>
                  <a:txBody>
                    <a:bodyPr/>
                    <a:lstStyle/>
                    <a:p>
                      <a:pPr algn="ctr"/>
                      <a:r>
                        <a:rPr lang="zh-CN" altLang="en-US" sz="2400" dirty="0" smtClean="0">
                          <a:latin typeface="华文中宋" pitchFamily="2" charset="-122"/>
                          <a:ea typeface="华文中宋" pitchFamily="2" charset="-122"/>
                        </a:rPr>
                        <a:t>时间</a:t>
                      </a:r>
                      <a:endParaRPr lang="zh-CN" altLang="en-US" sz="2400" dirty="0">
                        <a:latin typeface="华文中宋" pitchFamily="2" charset="-122"/>
                        <a:ea typeface="华文中宋" pitchFamily="2" charset="-122"/>
                      </a:endParaRPr>
                    </a:p>
                  </a:txBody>
                  <a:tcPr/>
                </a:tc>
                <a:tc>
                  <a:txBody>
                    <a:bodyPr/>
                    <a:lstStyle/>
                    <a:p>
                      <a:pPr algn="ctr"/>
                      <a:r>
                        <a:rPr lang="zh-CN" altLang="en-US" sz="2400" dirty="0" smtClean="0">
                          <a:solidFill>
                            <a:srgbClr val="0000CC"/>
                          </a:solidFill>
                          <a:latin typeface="华文中宋" pitchFamily="2" charset="-122"/>
                          <a:ea typeface="华文中宋" pitchFamily="2" charset="-122"/>
                        </a:rPr>
                        <a:t>国外因素</a:t>
                      </a:r>
                      <a:endParaRPr lang="zh-CN" altLang="en-US" sz="2400" dirty="0">
                        <a:solidFill>
                          <a:srgbClr val="0000CC"/>
                        </a:solidFill>
                        <a:latin typeface="华文中宋" pitchFamily="2" charset="-122"/>
                        <a:ea typeface="华文中宋" pitchFamily="2" charset="-122"/>
                      </a:endParaRPr>
                    </a:p>
                  </a:txBody>
                  <a:tcPr/>
                </a:tc>
                <a:tc>
                  <a:txBody>
                    <a:bodyPr/>
                    <a:lstStyle/>
                    <a:p>
                      <a:pPr algn="ctr"/>
                      <a:r>
                        <a:rPr lang="zh-CN" altLang="en-US" sz="2400" dirty="0" smtClean="0">
                          <a:solidFill>
                            <a:srgbClr val="0000CC"/>
                          </a:solidFill>
                          <a:latin typeface="华文中宋" pitchFamily="2" charset="-122"/>
                          <a:ea typeface="华文中宋" pitchFamily="2" charset="-122"/>
                        </a:rPr>
                        <a:t>国内因素</a:t>
                      </a:r>
                      <a:endParaRPr lang="zh-CN" altLang="en-US" sz="2400" dirty="0">
                        <a:solidFill>
                          <a:srgbClr val="0000CC"/>
                        </a:solidFill>
                        <a:latin typeface="华文中宋" pitchFamily="2" charset="-122"/>
                        <a:ea typeface="华文中宋" pitchFamily="2" charset="-122"/>
                      </a:endParaRPr>
                    </a:p>
                  </a:txBody>
                  <a:tcPr/>
                </a:tc>
              </a:tr>
              <a:tr h="1590316">
                <a:tc>
                  <a:txBody>
                    <a:bodyPr/>
                    <a:lstStyle/>
                    <a:p>
                      <a:pPr algn="l"/>
                      <a:endParaRPr lang="en-US" altLang="zh-CN" sz="2400" dirty="0" smtClean="0">
                        <a:latin typeface="华文中宋" pitchFamily="2" charset="-122"/>
                        <a:ea typeface="华文中宋" pitchFamily="2" charset="-122"/>
                      </a:endParaRPr>
                    </a:p>
                    <a:p>
                      <a:pPr algn="l"/>
                      <a:r>
                        <a:rPr lang="en-US" altLang="zh-CN" sz="2400" dirty="0" smtClean="0">
                          <a:latin typeface="华文中宋" pitchFamily="2" charset="-122"/>
                          <a:ea typeface="华文中宋" pitchFamily="2" charset="-122"/>
                        </a:rPr>
                        <a:t>1949</a:t>
                      </a:r>
                      <a:r>
                        <a:rPr lang="zh-CN" altLang="en-US" sz="2400" dirty="0" smtClean="0">
                          <a:latin typeface="华文中宋" pitchFamily="2" charset="-122"/>
                          <a:ea typeface="华文中宋" pitchFamily="2" charset="-122"/>
                        </a:rPr>
                        <a:t>年</a:t>
                      </a:r>
                      <a:endParaRPr lang="zh-CN" altLang="en-US" sz="2400" dirty="0">
                        <a:latin typeface="华文中宋" pitchFamily="2" charset="-122"/>
                        <a:ea typeface="华文中宋" pitchFamily="2" charset="-122"/>
                      </a:endParaRPr>
                    </a:p>
                  </a:txBody>
                  <a:tcPr/>
                </a:tc>
                <a:tc>
                  <a:txBody>
                    <a:bodyPr/>
                    <a:lstStyle/>
                    <a:p>
                      <a:pPr algn="l"/>
                      <a:endParaRPr lang="zh-CN" altLang="en-US" sz="240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r>
              <a:tr h="1380432">
                <a:tc>
                  <a:txBody>
                    <a:bodyPr/>
                    <a:lstStyle/>
                    <a:p>
                      <a:pPr algn="l"/>
                      <a:endParaRPr lang="en-US" altLang="zh-CN" sz="2400" dirty="0" smtClean="0">
                        <a:latin typeface="华文中宋" pitchFamily="2" charset="-122"/>
                        <a:ea typeface="华文中宋" pitchFamily="2" charset="-122"/>
                      </a:endParaRPr>
                    </a:p>
                    <a:p>
                      <a:pPr algn="l"/>
                      <a:r>
                        <a:rPr lang="en-US" altLang="zh-CN" sz="2400" dirty="0" smtClean="0">
                          <a:latin typeface="华文中宋" pitchFamily="2" charset="-122"/>
                          <a:ea typeface="华文中宋" pitchFamily="2" charset="-122"/>
                        </a:rPr>
                        <a:t>1972</a:t>
                      </a:r>
                      <a:r>
                        <a:rPr lang="zh-CN" altLang="en-US" sz="2400" dirty="0" smtClean="0">
                          <a:latin typeface="华文中宋" pitchFamily="2" charset="-122"/>
                          <a:ea typeface="华文中宋" pitchFamily="2" charset="-122"/>
                        </a:rPr>
                        <a:t>年</a:t>
                      </a:r>
                      <a:endParaRPr lang="zh-CN" altLang="en-US" sz="2400" dirty="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c>
                  <a:txBody>
                    <a:bodyPr/>
                    <a:lstStyle/>
                    <a:p>
                      <a:pPr algn="l"/>
                      <a:endParaRPr lang="zh-CN" altLang="en-US" sz="2400">
                        <a:latin typeface="华文中宋" pitchFamily="2" charset="-122"/>
                        <a:ea typeface="华文中宋" pitchFamily="2" charset="-122"/>
                      </a:endParaRPr>
                    </a:p>
                  </a:txBody>
                  <a:tcPr/>
                </a:tc>
              </a:tr>
              <a:tr h="1590316">
                <a:tc>
                  <a:txBody>
                    <a:bodyPr/>
                    <a:lstStyle/>
                    <a:p>
                      <a:pPr algn="l"/>
                      <a:endParaRPr lang="en-US" altLang="zh-CN" sz="2400" dirty="0" smtClean="0">
                        <a:latin typeface="华文中宋" pitchFamily="2" charset="-122"/>
                        <a:ea typeface="华文中宋" pitchFamily="2" charset="-122"/>
                      </a:endParaRPr>
                    </a:p>
                    <a:p>
                      <a:pPr algn="l"/>
                      <a:r>
                        <a:rPr lang="en-US" altLang="zh-CN" sz="2400" dirty="0" smtClean="0">
                          <a:latin typeface="华文中宋" pitchFamily="2" charset="-122"/>
                          <a:ea typeface="华文中宋" pitchFamily="2" charset="-122"/>
                        </a:rPr>
                        <a:t>1992</a:t>
                      </a:r>
                      <a:r>
                        <a:rPr lang="zh-CN" altLang="en-US" sz="2400" dirty="0" smtClean="0">
                          <a:latin typeface="华文中宋" pitchFamily="2" charset="-122"/>
                          <a:ea typeface="华文中宋" pitchFamily="2" charset="-122"/>
                        </a:rPr>
                        <a:t>年</a:t>
                      </a:r>
                      <a:endParaRPr lang="zh-CN" altLang="en-US" sz="2400" dirty="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c>
                  <a:txBody>
                    <a:bodyPr/>
                    <a:lstStyle/>
                    <a:p>
                      <a:pPr algn="l"/>
                      <a:endParaRPr lang="zh-CN" altLang="en-US" sz="2400" dirty="0">
                        <a:latin typeface="华文中宋" pitchFamily="2" charset="-122"/>
                        <a:ea typeface="华文中宋" pitchFamily="2" charset="-122"/>
                      </a:endParaRPr>
                    </a:p>
                  </a:txBody>
                  <a:tcPr/>
                </a:tc>
              </a:tr>
            </a:tbl>
          </a:graphicData>
        </a:graphic>
      </p:graphicFrame>
      <p:sp>
        <p:nvSpPr>
          <p:cNvPr id="5" name="TextBox 4"/>
          <p:cNvSpPr txBox="1"/>
          <p:nvPr/>
        </p:nvSpPr>
        <p:spPr>
          <a:xfrm>
            <a:off x="1619672" y="1580599"/>
            <a:ext cx="3384376" cy="1200329"/>
          </a:xfrm>
          <a:prstGeom prst="rect">
            <a:avLst/>
          </a:prstGeom>
          <a:solidFill>
            <a:srgbClr val="FFFF00"/>
          </a:solidFill>
        </p:spPr>
        <p:txBody>
          <a:bodyPr wrap="square" rtlCol="0">
            <a:spAutoFit/>
          </a:bodyPr>
          <a:lstStyle/>
          <a:p>
            <a:r>
              <a:rPr lang="zh-CN" altLang="zh-CN" sz="2400" b="1" dirty="0">
                <a:latin typeface="华文仿宋" pitchFamily="2" charset="-122"/>
                <a:ea typeface="华文仿宋" pitchFamily="2" charset="-122"/>
              </a:rPr>
              <a:t>中华人民共和国成立之初，帝国主义对中国实行经济封锁和外交孤立；</a:t>
            </a:r>
            <a:endParaRPr lang="zh-CN" altLang="en-US" sz="2400" b="1" dirty="0">
              <a:latin typeface="华文仿宋" pitchFamily="2" charset="-122"/>
              <a:ea typeface="华文仿宋" pitchFamily="2" charset="-122"/>
            </a:endParaRPr>
          </a:p>
        </p:txBody>
      </p:sp>
      <p:sp>
        <p:nvSpPr>
          <p:cNvPr id="6" name="TextBox 5"/>
          <p:cNvSpPr txBox="1"/>
          <p:nvPr/>
        </p:nvSpPr>
        <p:spPr>
          <a:xfrm>
            <a:off x="5292080" y="1580599"/>
            <a:ext cx="3312368" cy="1200329"/>
          </a:xfrm>
          <a:prstGeom prst="rect">
            <a:avLst/>
          </a:prstGeom>
          <a:solidFill>
            <a:srgbClr val="FFFF00"/>
          </a:solidFill>
        </p:spPr>
        <p:txBody>
          <a:bodyPr wrap="square" rtlCol="0">
            <a:spAutoFit/>
          </a:bodyPr>
          <a:lstStyle/>
          <a:p>
            <a:r>
              <a:rPr lang="zh-CN" altLang="zh-CN" sz="2400" b="1" dirty="0">
                <a:latin typeface="华文仿宋" pitchFamily="2" charset="-122"/>
                <a:ea typeface="华文仿宋" pitchFamily="2" charset="-122"/>
              </a:rPr>
              <a:t>中国实行“一边倒”对外政策，与苏联等</a:t>
            </a:r>
            <a:r>
              <a:rPr lang="en-US" altLang="zh-CN" sz="2400" b="1" dirty="0">
                <a:latin typeface="华文仿宋" pitchFamily="2" charset="-122"/>
                <a:ea typeface="华文仿宋" pitchFamily="2" charset="-122"/>
              </a:rPr>
              <a:t>17</a:t>
            </a:r>
            <a:r>
              <a:rPr lang="zh-CN" altLang="zh-CN" sz="2400" b="1" dirty="0">
                <a:latin typeface="华文仿宋" pitchFamily="2" charset="-122"/>
                <a:ea typeface="华文仿宋" pitchFamily="2" charset="-122"/>
              </a:rPr>
              <a:t>个国家建立外交关系。</a:t>
            </a:r>
            <a:endParaRPr lang="zh-CN" altLang="en-US" sz="2400" b="1" dirty="0">
              <a:latin typeface="华文仿宋" pitchFamily="2" charset="-122"/>
              <a:ea typeface="华文仿宋" pitchFamily="2" charset="-122"/>
            </a:endParaRPr>
          </a:p>
        </p:txBody>
      </p:sp>
      <p:sp>
        <p:nvSpPr>
          <p:cNvPr id="7" name="TextBox 6"/>
          <p:cNvSpPr txBox="1"/>
          <p:nvPr/>
        </p:nvSpPr>
        <p:spPr>
          <a:xfrm>
            <a:off x="1619672" y="3140968"/>
            <a:ext cx="3384376" cy="1200329"/>
          </a:xfrm>
          <a:prstGeom prst="rect">
            <a:avLst/>
          </a:prstGeom>
          <a:solidFill>
            <a:srgbClr val="99CCFF"/>
          </a:solidFill>
        </p:spPr>
        <p:txBody>
          <a:bodyPr wrap="square" rtlCol="0">
            <a:spAutoFit/>
          </a:bodyPr>
          <a:lstStyle/>
          <a:p>
            <a:r>
              <a:rPr lang="en-US" altLang="zh-CN" sz="2400" b="1" dirty="0">
                <a:latin typeface="华文仿宋" pitchFamily="2" charset="-122"/>
                <a:ea typeface="华文仿宋" pitchFamily="2" charset="-122"/>
              </a:rPr>
              <a:t>20</a:t>
            </a:r>
            <a:r>
              <a:rPr lang="zh-CN" altLang="zh-CN" sz="2400" b="1" dirty="0">
                <a:latin typeface="华文仿宋" pitchFamily="2" charset="-122"/>
                <a:ea typeface="华文仿宋" pitchFamily="2" charset="-122"/>
              </a:rPr>
              <a:t>世纪</a:t>
            </a:r>
            <a:r>
              <a:rPr lang="en-US" altLang="zh-CN" sz="2400" b="1" dirty="0">
                <a:latin typeface="华文仿宋" pitchFamily="2" charset="-122"/>
                <a:ea typeface="华文仿宋" pitchFamily="2" charset="-122"/>
              </a:rPr>
              <a:t>60</a:t>
            </a:r>
            <a:r>
              <a:rPr lang="zh-CN" altLang="zh-CN" sz="2400" b="1" dirty="0">
                <a:latin typeface="华文仿宋" pitchFamily="2" charset="-122"/>
                <a:ea typeface="华文仿宋" pitchFamily="2" charset="-122"/>
              </a:rPr>
              <a:t>、</a:t>
            </a:r>
            <a:r>
              <a:rPr lang="en-US" altLang="zh-CN" sz="2400" b="1" dirty="0">
                <a:latin typeface="华文仿宋" pitchFamily="2" charset="-122"/>
                <a:ea typeface="华文仿宋" pitchFamily="2" charset="-122"/>
              </a:rPr>
              <a:t>70</a:t>
            </a:r>
            <a:r>
              <a:rPr lang="zh-CN" altLang="zh-CN" sz="2400" b="1" dirty="0">
                <a:latin typeface="华文仿宋" pitchFamily="2" charset="-122"/>
                <a:ea typeface="华文仿宋" pitchFamily="2" charset="-122"/>
              </a:rPr>
              <a:t>年代，美苏争霸中美国处于守势，谋求同中国改善关系。</a:t>
            </a:r>
            <a:endParaRPr lang="zh-CN" altLang="en-US" sz="2400" b="1" dirty="0">
              <a:latin typeface="华文仿宋" pitchFamily="2" charset="-122"/>
              <a:ea typeface="华文仿宋" pitchFamily="2" charset="-122"/>
            </a:endParaRPr>
          </a:p>
        </p:txBody>
      </p:sp>
      <p:sp>
        <p:nvSpPr>
          <p:cNvPr id="8" name="TextBox 7"/>
          <p:cNvSpPr txBox="1"/>
          <p:nvPr/>
        </p:nvSpPr>
        <p:spPr>
          <a:xfrm>
            <a:off x="5292080" y="3164775"/>
            <a:ext cx="3312368" cy="1200329"/>
          </a:xfrm>
          <a:prstGeom prst="rect">
            <a:avLst/>
          </a:prstGeom>
          <a:solidFill>
            <a:srgbClr val="99CCFF"/>
          </a:solidFill>
        </p:spPr>
        <p:txBody>
          <a:bodyPr wrap="square" rtlCol="0">
            <a:spAutoFit/>
          </a:bodyPr>
          <a:lstStyle/>
          <a:p>
            <a:r>
              <a:rPr lang="zh-CN" altLang="zh-CN" sz="2400" b="1" dirty="0">
                <a:latin typeface="华文仿宋" pitchFamily="2" charset="-122"/>
                <a:ea typeface="华文仿宋" pitchFamily="2" charset="-122"/>
              </a:rPr>
              <a:t>中国恢复联合国合法席位，国际地位提高。中美关系开始正常化。</a:t>
            </a:r>
            <a:endParaRPr lang="zh-CN" altLang="en-US" sz="2400" b="1" dirty="0">
              <a:latin typeface="华文仿宋" pitchFamily="2" charset="-122"/>
              <a:ea typeface="华文仿宋" pitchFamily="2" charset="-122"/>
            </a:endParaRPr>
          </a:p>
        </p:txBody>
      </p:sp>
      <p:sp>
        <p:nvSpPr>
          <p:cNvPr id="9" name="TextBox 8"/>
          <p:cNvSpPr txBox="1"/>
          <p:nvPr/>
        </p:nvSpPr>
        <p:spPr>
          <a:xfrm>
            <a:off x="1651303" y="4676943"/>
            <a:ext cx="3352745" cy="1200329"/>
          </a:xfrm>
          <a:prstGeom prst="rect">
            <a:avLst/>
          </a:prstGeom>
          <a:solidFill>
            <a:srgbClr val="FF99FF"/>
          </a:solidFill>
        </p:spPr>
        <p:txBody>
          <a:bodyPr wrap="square" rtlCol="0">
            <a:spAutoFit/>
          </a:bodyPr>
          <a:lstStyle/>
          <a:p>
            <a:r>
              <a:rPr lang="zh-CN" altLang="zh-CN" sz="2400" b="1" dirty="0">
                <a:latin typeface="华文仿宋" pitchFamily="2" charset="-122"/>
                <a:ea typeface="华文仿宋" pitchFamily="2" charset="-122"/>
              </a:rPr>
              <a:t>苏联和部分东欧国家解体，两极格局结束，一批新国家建立</a:t>
            </a:r>
            <a:endParaRPr lang="zh-CN" altLang="en-US" sz="2400" b="1" dirty="0">
              <a:latin typeface="华文仿宋" pitchFamily="2" charset="-122"/>
              <a:ea typeface="华文仿宋" pitchFamily="2" charset="-122"/>
            </a:endParaRPr>
          </a:p>
        </p:txBody>
      </p:sp>
      <p:sp>
        <p:nvSpPr>
          <p:cNvPr id="10" name="TextBox 9"/>
          <p:cNvSpPr txBox="1"/>
          <p:nvPr/>
        </p:nvSpPr>
        <p:spPr>
          <a:xfrm>
            <a:off x="5292080" y="4509120"/>
            <a:ext cx="3312368" cy="1569660"/>
          </a:xfrm>
          <a:prstGeom prst="rect">
            <a:avLst/>
          </a:prstGeom>
          <a:solidFill>
            <a:srgbClr val="FF99FF"/>
          </a:solidFill>
        </p:spPr>
        <p:txBody>
          <a:bodyPr wrap="square" rtlCol="0">
            <a:spAutoFit/>
          </a:bodyPr>
          <a:lstStyle/>
          <a:p>
            <a:r>
              <a:rPr lang="zh-CN" altLang="zh-CN" sz="2400" b="1" dirty="0">
                <a:latin typeface="华文仿宋" pitchFamily="2" charset="-122"/>
                <a:ea typeface="华文仿宋" pitchFamily="2" charset="-122"/>
              </a:rPr>
              <a:t>改革开放时期，中国奉行独立自主、不结盟的和平外交政策，发展同各国的友好外交关系</a:t>
            </a:r>
            <a:endParaRPr lang="zh-CN" altLang="en-US" sz="2400" b="1" dirty="0">
              <a:latin typeface="华文仿宋" pitchFamily="2" charset="-122"/>
              <a:ea typeface="华文仿宋" pitchFamily="2" charset="-122"/>
            </a:endParaRPr>
          </a:p>
        </p:txBody>
      </p:sp>
      <p:sp>
        <p:nvSpPr>
          <p:cNvPr id="2" name="TextBox 1"/>
          <p:cNvSpPr txBox="1"/>
          <p:nvPr/>
        </p:nvSpPr>
        <p:spPr>
          <a:xfrm>
            <a:off x="251520" y="2180763"/>
            <a:ext cx="8424936" cy="2677656"/>
          </a:xfrm>
          <a:prstGeom prst="rect">
            <a:avLst/>
          </a:prstGeom>
          <a:solidFill>
            <a:srgbClr val="99CCFF"/>
          </a:solidFill>
        </p:spPr>
        <p:txBody>
          <a:bodyPr wrap="square" rtlCol="0">
            <a:spAutoFit/>
          </a:bodyPr>
          <a:lstStyle/>
          <a:p>
            <a:r>
              <a:rPr lang="zh-CN" altLang="en-US" sz="2800" dirty="0">
                <a:latin typeface="华文中宋" pitchFamily="2" charset="-122"/>
                <a:ea typeface="华文中宋" pitchFamily="2" charset="-122"/>
              </a:rPr>
              <a:t> </a:t>
            </a:r>
            <a:r>
              <a:rPr lang="zh-CN" altLang="zh-CN" sz="2800" dirty="0">
                <a:latin typeface="华文中宋" pitchFamily="2" charset="-122"/>
                <a:ea typeface="华文中宋" pitchFamily="2" charset="-122"/>
              </a:rPr>
              <a:t>邓小平说：“中国的对外政策是独立自主的，是真正的不结盟。中国不打美国牌，也不打苏联牌，中国也不允许别人打中国牌。中国对外政策的目标是争取世界和平。在争取和平的前提下，一心一意搞现代化建设，发展自己的国家，建设具有中国特色的社会主义。”</a:t>
            </a:r>
            <a:endParaRPr lang="zh-CN" altLang="en-US" sz="2800" dirty="0"/>
          </a:p>
        </p:txBody>
      </p:sp>
    </p:spTree>
    <p:extLst>
      <p:ext uri="{BB962C8B-B14F-4D97-AF65-F5344CB8AC3E}">
        <p14:creationId xmlns:p14="http://schemas.microsoft.com/office/powerpoint/2010/main" val="217630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764704"/>
            <a:ext cx="8424936" cy="4525963"/>
          </a:xfrm>
        </p:spPr>
        <p:txBody>
          <a:bodyPr/>
          <a:lstStyle/>
          <a:p>
            <a:pPr marL="0" indent="0">
              <a:buNone/>
            </a:pPr>
            <a:r>
              <a:rPr lang="zh-CN" altLang="en-US" b="1" dirty="0" smtClean="0"/>
              <a:t>        外交</a:t>
            </a:r>
            <a:r>
              <a:rPr lang="zh-CN" altLang="en-US" b="1" dirty="0"/>
              <a:t>是智者的游戏，外交是妥协的艺术，外交是</a:t>
            </a:r>
            <a:r>
              <a:rPr lang="zh-CN" altLang="en-US" b="1" dirty="0">
                <a:solidFill>
                  <a:srgbClr val="FF0000"/>
                </a:solidFill>
              </a:rPr>
              <a:t>国家实力</a:t>
            </a:r>
            <a:r>
              <a:rPr lang="zh-CN" altLang="en-US" b="1" dirty="0"/>
              <a:t>强弱的晴雨表</a:t>
            </a:r>
            <a:r>
              <a:rPr lang="zh-CN" altLang="en-US" b="1" dirty="0" smtClean="0"/>
              <a:t>。中国</a:t>
            </a:r>
            <a:r>
              <a:rPr lang="zh-CN" altLang="en-US" b="1" dirty="0"/>
              <a:t>近代以来</a:t>
            </a:r>
            <a:r>
              <a:rPr lang="zh-CN" altLang="en-US" b="1" dirty="0">
                <a:solidFill>
                  <a:srgbClr val="FF0000"/>
                </a:solidFill>
              </a:rPr>
              <a:t>由弱变强、由被动到主动，由边缘到成为世界外交的舞台中心</a:t>
            </a:r>
            <a:r>
              <a:rPr lang="zh-CN" altLang="en-US" b="1" dirty="0"/>
              <a:t>，是中国综合国力不断提高的结果</a:t>
            </a:r>
            <a:r>
              <a:rPr lang="zh-CN" altLang="en-US" b="1" dirty="0" smtClean="0"/>
              <a:t>。在</a:t>
            </a:r>
            <a:r>
              <a:rPr lang="zh-CN" altLang="en-US" b="1" dirty="0"/>
              <a:t>新的国际形势下，</a:t>
            </a:r>
            <a:r>
              <a:rPr lang="zh-CN" altLang="en-US" b="1" dirty="0">
                <a:solidFill>
                  <a:srgbClr val="FF0000"/>
                </a:solidFill>
              </a:rPr>
              <a:t>中国特色大国外交</a:t>
            </a:r>
            <a:r>
              <a:rPr lang="zh-CN" altLang="en-US" b="1" dirty="0"/>
              <a:t>正在努力构建人类命运共同体，充分展现一个东方大国的自信与担当</a:t>
            </a:r>
            <a:r>
              <a:rPr lang="zh-CN" altLang="en-US" b="1" dirty="0" smtClean="0"/>
              <a:t>。</a:t>
            </a:r>
            <a:endParaRPr lang="en-US" altLang="zh-CN" b="1" dirty="0" smtClean="0"/>
          </a:p>
          <a:p>
            <a:pPr marL="0" indent="0">
              <a:buNone/>
            </a:pPr>
            <a:r>
              <a:rPr lang="en-US" altLang="zh-CN" b="1" dirty="0"/>
              <a:t> </a:t>
            </a:r>
            <a:r>
              <a:rPr lang="en-US" altLang="zh-CN" b="1" dirty="0" smtClean="0"/>
              <a:t>                               ——《</a:t>
            </a:r>
            <a:r>
              <a:rPr lang="zh-CN" altLang="en-US" b="1" dirty="0" smtClean="0"/>
              <a:t>大国外交</a:t>
            </a:r>
            <a:r>
              <a:rPr lang="en-US" altLang="zh-CN" b="1" dirty="0" smtClean="0"/>
              <a:t>》</a:t>
            </a:r>
            <a:endParaRPr lang="zh-CN" altLang="en-US" b="1" dirty="0"/>
          </a:p>
          <a:p>
            <a:endParaRPr lang="zh-CN" altLang="en-US" b="1" dirty="0"/>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36</a:t>
            </a:fld>
            <a:endParaRPr lang="zh-CN" altLang="en-US"/>
          </a:p>
        </p:txBody>
      </p:sp>
    </p:spTree>
    <p:extLst>
      <p:ext uri="{BB962C8B-B14F-4D97-AF65-F5344CB8AC3E}">
        <p14:creationId xmlns:p14="http://schemas.microsoft.com/office/powerpoint/2010/main" val="452619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88641"/>
            <a:ext cx="8568952" cy="2808312"/>
          </a:xfrm>
        </p:spPr>
        <p:txBody>
          <a:bodyPr/>
          <a:lstStyle/>
          <a:p>
            <a:pPr marL="0" indent="0">
              <a:buNone/>
            </a:pPr>
            <a:r>
              <a:rPr lang="zh-CN" altLang="zh-CN" dirty="0" smtClean="0">
                <a:latin typeface="华文中宋" pitchFamily="2" charset="-122"/>
                <a:ea typeface="华文中宋" pitchFamily="2" charset="-122"/>
              </a:rPr>
              <a:t>中华人民共和国</a:t>
            </a:r>
            <a:r>
              <a:rPr lang="zh-CN" altLang="zh-CN" dirty="0">
                <a:latin typeface="华文中宋" pitchFamily="2" charset="-122"/>
                <a:ea typeface="华文中宋" pitchFamily="2" charset="-122"/>
              </a:rPr>
              <a:t>成立以来，形成了</a:t>
            </a:r>
            <a:r>
              <a:rPr lang="en-US" altLang="zh-CN" dirty="0">
                <a:latin typeface="华文中宋" pitchFamily="2" charset="-122"/>
                <a:ea typeface="华文中宋" pitchFamily="2" charset="-122"/>
              </a:rPr>
              <a:t>1949</a:t>
            </a:r>
            <a:r>
              <a:rPr lang="zh-CN" altLang="zh-CN" dirty="0">
                <a:latin typeface="华文中宋" pitchFamily="2" charset="-122"/>
                <a:ea typeface="华文中宋" pitchFamily="2" charset="-122"/>
              </a:rPr>
              <a:t>年、</a:t>
            </a:r>
            <a:r>
              <a:rPr lang="en-US" altLang="zh-CN" dirty="0">
                <a:latin typeface="华文中宋" pitchFamily="2" charset="-122"/>
                <a:ea typeface="华文中宋" pitchFamily="2" charset="-122"/>
              </a:rPr>
              <a:t>1972</a:t>
            </a:r>
            <a:r>
              <a:rPr lang="zh-CN" altLang="zh-CN" dirty="0">
                <a:latin typeface="华文中宋" pitchFamily="2" charset="-122"/>
                <a:ea typeface="华文中宋" pitchFamily="2" charset="-122"/>
              </a:rPr>
              <a:t>年和</a:t>
            </a:r>
            <a:r>
              <a:rPr lang="en-US" altLang="zh-CN" dirty="0">
                <a:latin typeface="华文中宋" pitchFamily="2" charset="-122"/>
                <a:ea typeface="华文中宋" pitchFamily="2" charset="-122"/>
              </a:rPr>
              <a:t>1992</a:t>
            </a:r>
            <a:r>
              <a:rPr lang="zh-CN" altLang="zh-CN" dirty="0">
                <a:latin typeface="华文中宋" pitchFamily="2" charset="-122"/>
                <a:ea typeface="华文中宋" pitchFamily="2" charset="-122"/>
              </a:rPr>
              <a:t>年三次与外国建交的</a:t>
            </a:r>
            <a:r>
              <a:rPr lang="zh-CN" altLang="zh-CN" dirty="0" smtClean="0">
                <a:latin typeface="华文中宋" pitchFamily="2" charset="-122"/>
                <a:ea typeface="华文中宋" pitchFamily="2" charset="-122"/>
              </a:rPr>
              <a:t>高峰</a:t>
            </a:r>
            <a:r>
              <a:rPr lang="zh-CN" altLang="en-US" dirty="0" smtClean="0">
                <a:latin typeface="华文中宋" pitchFamily="2" charset="-122"/>
                <a:ea typeface="华文中宋" pitchFamily="2" charset="-122"/>
              </a:rPr>
              <a:t>。</a:t>
            </a:r>
            <a:endParaRPr lang="zh-CN" altLang="zh-CN" dirty="0">
              <a:latin typeface="华文中宋" pitchFamily="2" charset="-122"/>
              <a:ea typeface="华文中宋" pitchFamily="2" charset="-122"/>
            </a:endParaRPr>
          </a:p>
          <a:p>
            <a:pPr marL="0" indent="0">
              <a:buNone/>
            </a:pPr>
            <a:r>
              <a:rPr lang="en-US" altLang="zh-CN" b="1" dirty="0" smtClean="0">
                <a:solidFill>
                  <a:srgbClr val="0000CC"/>
                </a:solidFill>
                <a:latin typeface="华文中宋" pitchFamily="2" charset="-122"/>
                <a:ea typeface="华文中宋" pitchFamily="2" charset="-122"/>
              </a:rPr>
              <a:t>      </a:t>
            </a:r>
            <a:r>
              <a:rPr lang="zh-CN" altLang="zh-CN" b="1" dirty="0" smtClean="0">
                <a:solidFill>
                  <a:srgbClr val="0000CC"/>
                </a:solidFill>
                <a:latin typeface="华文中宋" pitchFamily="2" charset="-122"/>
                <a:ea typeface="华文中宋" pitchFamily="2" charset="-122"/>
              </a:rPr>
              <a:t>指出促成</a:t>
            </a:r>
            <a:r>
              <a:rPr lang="zh-CN" altLang="en-US" b="1" dirty="0" smtClean="0">
                <a:solidFill>
                  <a:srgbClr val="0000CC"/>
                </a:solidFill>
                <a:latin typeface="华文中宋" pitchFamily="2" charset="-122"/>
                <a:ea typeface="华文中宋" pitchFamily="2" charset="-122"/>
              </a:rPr>
              <a:t>三</a:t>
            </a:r>
            <a:r>
              <a:rPr lang="zh-CN" altLang="zh-CN" b="1" dirty="0" smtClean="0">
                <a:solidFill>
                  <a:srgbClr val="0000CC"/>
                </a:solidFill>
                <a:latin typeface="华文中宋" pitchFamily="2" charset="-122"/>
                <a:ea typeface="华文中宋" pitchFamily="2" charset="-122"/>
              </a:rPr>
              <a:t>次</a:t>
            </a:r>
            <a:r>
              <a:rPr lang="zh-CN" altLang="zh-CN" b="1" dirty="0">
                <a:solidFill>
                  <a:srgbClr val="0000CC"/>
                </a:solidFill>
                <a:latin typeface="华文中宋" pitchFamily="2" charset="-122"/>
                <a:ea typeface="华文中宋" pitchFamily="2" charset="-122"/>
              </a:rPr>
              <a:t>建交高峰的国内外因素</a:t>
            </a:r>
            <a:r>
              <a:rPr lang="zh-CN" altLang="zh-CN" dirty="0" smtClean="0">
                <a:latin typeface="华文中宋" pitchFamily="2" charset="-122"/>
                <a:ea typeface="华文中宋" pitchFamily="2" charset="-122"/>
              </a:rPr>
              <a:t>。</a:t>
            </a:r>
            <a:endParaRPr lang="zh-CN" altLang="zh-CN" dirty="0"/>
          </a:p>
          <a:p>
            <a:endParaRPr lang="zh-CN" altLang="en-US" dirty="0"/>
          </a:p>
        </p:txBody>
      </p:sp>
      <p:pic>
        <p:nvPicPr>
          <p:cNvPr id="4" name="Picture 5" descr="Description: 2"/>
          <p:cNvPicPr>
            <a:picLocks noGrp="1"/>
          </p:cNvPicPr>
          <p:nvPr/>
        </p:nvPicPr>
        <p:blipFill>
          <a:blip r:embed="rId2" cstate="print">
            <a:lum bright="-20000" contrast="40000"/>
          </a:blip>
          <a:srcRect b="8403"/>
          <a:stretch>
            <a:fillRect/>
          </a:stretch>
        </p:blipFill>
        <p:spPr>
          <a:xfrm>
            <a:off x="827584" y="2564904"/>
            <a:ext cx="7488832" cy="324036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181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88640"/>
            <a:ext cx="8229600" cy="4392488"/>
          </a:xfrm>
        </p:spPr>
        <p:txBody>
          <a:bodyPr/>
          <a:lstStyle/>
          <a:p>
            <a:r>
              <a:rPr lang="zh-CN" altLang="en-US" sz="2000" b="1" dirty="0">
                <a:latin typeface="黑体" panose="02010609060101010101" pitchFamily="49" charset="-122"/>
                <a:ea typeface="黑体" panose="02010609060101010101" pitchFamily="49" charset="-122"/>
              </a:rPr>
              <a:t>专题一   西方世界的政治现代化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专题二   西方世界的经济现代化</a:t>
            </a:r>
            <a:r>
              <a:rPr lang="zh-CN" altLang="en-US" sz="2000" b="1" dirty="0" smtClean="0">
                <a:latin typeface="黑体" panose="02010609060101010101" pitchFamily="49" charset="-122"/>
                <a:ea typeface="黑体" panose="02010609060101010101" pitchFamily="49" charset="-122"/>
              </a:rPr>
              <a:t>历程</a:t>
            </a:r>
            <a:endParaRPr lang="en-US" altLang="zh-CN" sz="2000" b="1" dirty="0" smtClean="0">
              <a:latin typeface="黑体" panose="02010609060101010101" pitchFamily="49" charset="-122"/>
              <a:ea typeface="黑体" panose="02010609060101010101" pitchFamily="49" charset="-122"/>
            </a:endParaRPr>
          </a:p>
          <a:p>
            <a:pPr marL="0" indent="0">
              <a:buNone/>
            </a:pPr>
            <a:r>
              <a:rPr lang="zh-CN" altLang="en-US" sz="2000" b="1" dirty="0" smtClean="0">
                <a:latin typeface="黑体" panose="02010609060101010101" pitchFamily="49" charset="-122"/>
                <a:ea typeface="黑体" panose="02010609060101010101" pitchFamily="49" charset="-122"/>
              </a:rPr>
              <a:t>                     （资本主义</a:t>
            </a:r>
            <a:r>
              <a:rPr lang="zh-CN" altLang="en-US" sz="2000" b="1" dirty="0">
                <a:latin typeface="黑体" panose="02010609060101010101" pitchFamily="49" charset="-122"/>
                <a:ea typeface="黑体" panose="02010609060101010101" pitchFamily="49" charset="-122"/>
              </a:rPr>
              <a:t>世界市场的形成和</a:t>
            </a:r>
            <a:r>
              <a:rPr lang="zh-CN" altLang="en-US" sz="2000" b="1" dirty="0" smtClean="0">
                <a:latin typeface="黑体" panose="02010609060101010101" pitchFamily="49" charset="-122"/>
                <a:ea typeface="黑体" panose="02010609060101010101" pitchFamily="49" charset="-122"/>
              </a:rPr>
              <a:t>发展）</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a:latin typeface="黑体" panose="02010609060101010101" pitchFamily="49" charset="-122"/>
                <a:ea typeface="黑体" panose="02010609060101010101" pitchFamily="49" charset="-122"/>
              </a:rPr>
              <a:t> </a:t>
            </a: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（世界经济由分散到全球化的进程）</a:t>
            </a:r>
            <a:endParaRPr lang="en-US" altLang="zh-CN" sz="2000" b="1" dirty="0" smtClean="0">
              <a:latin typeface="黑体" panose="02010609060101010101" pitchFamily="49" charset="-122"/>
              <a:ea typeface="黑体" panose="02010609060101010101" pitchFamily="49" charset="-122"/>
            </a:endParaRPr>
          </a:p>
          <a:p>
            <a:pPr marL="0" indent="0">
              <a:buNone/>
            </a:pPr>
            <a:r>
              <a:rPr lang="en-US" altLang="zh-CN" sz="2000" b="1" dirty="0" smtClean="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（资本主义经济政策的调整）</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专题三   西方人文精神与民主</a:t>
            </a:r>
            <a:r>
              <a:rPr lang="zh-CN" altLang="en-US" sz="2000" b="1" dirty="0" smtClean="0">
                <a:latin typeface="黑体" panose="02010609060101010101" pitchFamily="49" charset="-122"/>
                <a:ea typeface="黑体" panose="02010609060101010101" pitchFamily="49" charset="-122"/>
              </a:rPr>
              <a:t>思想</a:t>
            </a:r>
            <a:endParaRPr lang="en-US" altLang="zh-CN" sz="2000" b="1" dirty="0" smtClean="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专题四   </a:t>
            </a:r>
            <a:r>
              <a:rPr lang="zh-CN" altLang="en-US" sz="2000" b="1" dirty="0" smtClean="0">
                <a:latin typeface="黑体" panose="02010609060101010101" pitchFamily="49" charset="-122"/>
                <a:ea typeface="黑体" panose="02010609060101010101" pitchFamily="49" charset="-122"/>
              </a:rPr>
              <a:t>国际</a:t>
            </a:r>
            <a:r>
              <a:rPr lang="zh-CN" altLang="en-US" sz="2000" b="1" dirty="0">
                <a:latin typeface="黑体" panose="02010609060101010101" pitchFamily="49" charset="-122"/>
                <a:ea typeface="黑体" panose="02010609060101010101" pitchFamily="49" charset="-122"/>
              </a:rPr>
              <a:t>工人运动</a:t>
            </a:r>
            <a:r>
              <a:rPr lang="zh-CN" altLang="en-US" sz="2000" b="1" dirty="0" smtClean="0">
                <a:latin typeface="黑体" panose="02010609060101010101" pitchFamily="49" charset="-122"/>
                <a:ea typeface="黑体" panose="02010609060101010101" pitchFamily="49" charset="-122"/>
              </a:rPr>
              <a:t>以及社会主义</a:t>
            </a:r>
            <a:r>
              <a:rPr lang="zh-CN" altLang="en-US" sz="2000" b="1" dirty="0">
                <a:latin typeface="黑体" panose="02010609060101010101" pitchFamily="49" charset="-122"/>
                <a:ea typeface="黑体" panose="02010609060101010101" pitchFamily="49" charset="-122"/>
              </a:rPr>
              <a:t>国家的建立与发展</a:t>
            </a:r>
          </a:p>
          <a:p>
            <a:r>
              <a:rPr lang="zh-CN" altLang="en-US" sz="2000" b="1" dirty="0">
                <a:latin typeface="黑体" panose="02010609060101010101" pitchFamily="49" charset="-122"/>
                <a:ea typeface="黑体" panose="02010609060101010101" pitchFamily="49" charset="-122"/>
              </a:rPr>
              <a:t>专题五    二战后政治格局的演变</a:t>
            </a:r>
          </a:p>
          <a:p>
            <a:r>
              <a:rPr lang="zh-CN" altLang="en-US" sz="2000" b="1" dirty="0">
                <a:latin typeface="黑体" panose="02010609060101010101" pitchFamily="49" charset="-122"/>
                <a:ea typeface="黑体" panose="02010609060101010101" pitchFamily="49" charset="-122"/>
              </a:rPr>
              <a:t>专题六    世界近现代的科技与文学</a:t>
            </a:r>
            <a:r>
              <a:rPr lang="zh-CN" altLang="en-US" sz="2000" b="1" dirty="0" smtClean="0">
                <a:latin typeface="黑体" panose="02010609060101010101" pitchFamily="49" charset="-122"/>
                <a:ea typeface="黑体" panose="02010609060101010101" pitchFamily="49" charset="-122"/>
              </a:rPr>
              <a:t>艺术</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的中国经济现代化历程</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solidFill>
                  <a:srgbClr val="FF0000"/>
                </a:solidFill>
                <a:latin typeface="黑体" panose="02010609060101010101" pitchFamily="49" charset="-122"/>
                <a:ea typeface="黑体" panose="02010609060101010101" pitchFamily="49" charset="-122"/>
              </a:rPr>
              <a:t>全球视野下</a:t>
            </a:r>
            <a:r>
              <a:rPr lang="zh-CN" altLang="en-US" sz="2000" b="1" dirty="0" smtClean="0">
                <a:latin typeface="黑体" panose="02010609060101010101" pitchFamily="49" charset="-122"/>
                <a:ea typeface="黑体" panose="02010609060101010101" pitchFamily="49" charset="-122"/>
              </a:rPr>
              <a:t>的中国外交历程</a:t>
            </a:r>
            <a:endParaRPr lang="en-US" altLang="zh-CN" sz="2000" b="1" dirty="0" smtClean="0">
              <a:latin typeface="黑体" panose="02010609060101010101" pitchFamily="49" charset="-122"/>
              <a:ea typeface="黑体" panose="02010609060101010101" pitchFamily="49" charset="-122"/>
            </a:endParaRPr>
          </a:p>
          <a:p>
            <a:r>
              <a:rPr lang="en-US" altLang="zh-CN" sz="2000" b="1" dirty="0" smtClean="0">
                <a:latin typeface="黑体" panose="02010609060101010101" pitchFamily="49" charset="-122"/>
                <a:ea typeface="黑体" panose="02010609060101010101" pitchFamily="49" charset="-122"/>
              </a:rPr>
              <a:t>…………</a:t>
            </a:r>
          </a:p>
          <a:p>
            <a:endParaRPr lang="en-US" altLang="zh-CN" sz="2000" b="1" dirty="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重要历史事件的</a:t>
            </a:r>
            <a:r>
              <a:rPr lang="zh-CN" altLang="en-US" sz="2000" b="1" dirty="0" smtClean="0">
                <a:solidFill>
                  <a:srgbClr val="FF0000"/>
                </a:solidFill>
                <a:latin typeface="黑体" panose="02010609060101010101" pitchFamily="49" charset="-122"/>
                <a:ea typeface="黑体" panose="02010609060101010101" pitchFamily="49" charset="-122"/>
              </a:rPr>
              <a:t>多角度认识与分析</a:t>
            </a:r>
            <a:r>
              <a:rPr lang="zh-CN" altLang="en-US" sz="2000" b="1" dirty="0" smtClean="0">
                <a:latin typeface="黑体" panose="02010609060101010101" pitchFamily="49" charset="-122"/>
                <a:ea typeface="黑体" panose="02010609060101010101" pitchFamily="49" charset="-122"/>
              </a:rPr>
              <a:t>，如罗斯福新政</a:t>
            </a:r>
            <a:endParaRPr lang="zh-CN" altLang="en-US" sz="2000" b="1" dirty="0">
              <a:latin typeface="黑体" panose="02010609060101010101" pitchFamily="49" charset="-122"/>
              <a:ea typeface="黑体" panose="02010609060101010101" pitchFamily="49" charset="-122"/>
            </a:endParaRPr>
          </a:p>
          <a:p>
            <a:endParaRPr lang="zh-CN" altLang="en-US" sz="2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38</a:t>
            </a:fld>
            <a:endParaRPr lang="zh-CN" altLang="en-US"/>
          </a:p>
        </p:txBody>
      </p:sp>
      <p:sp>
        <p:nvSpPr>
          <p:cNvPr id="5" name="矩形 4"/>
          <p:cNvSpPr/>
          <p:nvPr/>
        </p:nvSpPr>
        <p:spPr>
          <a:xfrm>
            <a:off x="0" y="5780782"/>
            <a:ext cx="9144000" cy="1077218"/>
          </a:xfrm>
          <a:prstGeom prst="rect">
            <a:avLst/>
          </a:prstGeom>
          <a:solidFill>
            <a:schemeClr val="accent5">
              <a:lumMod val="40000"/>
              <a:lumOff val="60000"/>
            </a:schemeClr>
          </a:solidFill>
        </p:spPr>
        <p:txBody>
          <a:bodyPr wrap="square">
            <a:spAutoFit/>
          </a:bodyPr>
          <a:lstStyle/>
          <a:p>
            <a:r>
              <a:rPr lang="zh-CN" altLang="en-US" sz="3200" b="1" dirty="0">
                <a:latin typeface="黑体" panose="02010609060101010101" pitchFamily="49" charset="-122"/>
                <a:ea typeface="黑体" panose="02010609060101010101" pitchFamily="49" charset="-122"/>
              </a:rPr>
              <a:t>专题</a:t>
            </a:r>
            <a:r>
              <a:rPr lang="zh-CN" altLang="en-US" sz="3200" b="1" dirty="0" smtClean="0">
                <a:latin typeface="黑体" panose="02010609060101010101" pitchFamily="49" charset="-122"/>
                <a:ea typeface="黑体" panose="02010609060101010101" pitchFamily="49" charset="-122"/>
              </a:rPr>
              <a:t>复习在</a:t>
            </a:r>
            <a:r>
              <a:rPr lang="zh-CN" altLang="en-US" sz="3200" b="1" dirty="0">
                <a:latin typeface="黑体" panose="02010609060101010101" pitchFamily="49" charset="-122"/>
                <a:ea typeface="黑体" panose="02010609060101010101" pitchFamily="49" charset="-122"/>
              </a:rPr>
              <a:t>通史框架</a:t>
            </a:r>
            <a:r>
              <a:rPr lang="zh-CN" altLang="en-US" sz="3200" b="1" dirty="0" smtClean="0">
                <a:latin typeface="黑体" panose="02010609060101010101" pitchFamily="49" charset="-122"/>
                <a:ea typeface="黑体" panose="02010609060101010101" pitchFamily="49" charset="-122"/>
              </a:rPr>
              <a:t>下完善知识网络，进行</a:t>
            </a:r>
            <a:r>
              <a:rPr lang="zh-CN" altLang="en-US" sz="3200" b="1" dirty="0">
                <a:latin typeface="黑体" panose="02010609060101010101" pitchFamily="49" charset="-122"/>
                <a:ea typeface="黑体" panose="02010609060101010101" pitchFamily="49" charset="-122"/>
              </a:rPr>
              <a:t>深化及规律性</a:t>
            </a:r>
            <a:r>
              <a:rPr lang="zh-CN" altLang="en-US" sz="3200" b="1" dirty="0" smtClean="0">
                <a:latin typeface="黑体" panose="02010609060101010101" pitchFamily="49" charset="-122"/>
                <a:ea typeface="黑体" panose="02010609060101010101" pitchFamily="49" charset="-122"/>
              </a:rPr>
              <a:t>总结和提升，思维深化</a:t>
            </a:r>
            <a:endParaRPr lang="zh-CN" altLang="en-US" sz="3200" b="1" dirty="0">
              <a:latin typeface="黑体" panose="02010609060101010101" pitchFamily="49" charset="-122"/>
              <a:ea typeface="黑体" panose="02010609060101010101" pitchFamily="49" charset="-122"/>
            </a:endParaRPr>
          </a:p>
        </p:txBody>
      </p:sp>
      <p:sp>
        <p:nvSpPr>
          <p:cNvPr id="6" name="椭圆 5"/>
          <p:cNvSpPr/>
          <p:nvPr/>
        </p:nvSpPr>
        <p:spPr>
          <a:xfrm>
            <a:off x="1707287" y="1959315"/>
            <a:ext cx="30963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67544" y="4191599"/>
            <a:ext cx="33843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483768" y="5276726"/>
            <a:ext cx="38164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9941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endParaRPr lang="zh-CN" altLang="en-US" sz="4400" b="1" dirty="0">
              <a:latin typeface="华文行楷" panose="02010800040101010101" charset="-122"/>
              <a:ea typeface="华文行楷" panose="02010800040101010101" charset="-122"/>
            </a:endParaRPr>
          </a:p>
        </p:txBody>
      </p:sp>
      <p:sp>
        <p:nvSpPr>
          <p:cNvPr id="4" name="内容占位符 3"/>
          <p:cNvSpPr>
            <a:spLocks noGrp="1"/>
          </p:cNvSpPr>
          <p:nvPr>
            <p:ph idx="1"/>
          </p:nvPr>
        </p:nvSpPr>
        <p:spPr>
          <a:xfrm>
            <a:off x="441913" y="1196752"/>
            <a:ext cx="8229600" cy="4525963"/>
          </a:xfrm>
        </p:spPr>
        <p:txBody>
          <a:bodyPr/>
          <a:lstStyle/>
          <a:p>
            <a:r>
              <a:rPr lang="zh-CN" altLang="en-US" sz="2400" b="1" dirty="0"/>
              <a:t>教育部考试中心主任姜钢曾撰文指出，</a:t>
            </a:r>
            <a:r>
              <a:rPr lang="zh-CN" altLang="en-US" sz="2400" b="1" dirty="0">
                <a:solidFill>
                  <a:srgbClr val="FF0000"/>
                </a:solidFill>
              </a:rPr>
              <a:t>多角度</a:t>
            </a:r>
            <a:r>
              <a:rPr lang="zh-CN" altLang="en-US" sz="2400" b="1" dirty="0"/>
              <a:t>综合运用相关学科原理和方法探究问题，</a:t>
            </a:r>
            <a:r>
              <a:rPr lang="zh-CN" altLang="en-US" sz="2400" b="1" dirty="0">
                <a:solidFill>
                  <a:srgbClr val="FF0000"/>
                </a:solidFill>
              </a:rPr>
              <a:t>辨析不同观点</a:t>
            </a:r>
            <a:r>
              <a:rPr lang="zh-CN" altLang="en-US" sz="2400" b="1" dirty="0"/>
              <a:t>，符合逻辑、规范地进行表达和阐释，或者能够找到新发现、</a:t>
            </a:r>
            <a:r>
              <a:rPr lang="zh-CN" altLang="en-US" sz="2400" b="1" dirty="0" smtClean="0"/>
              <a:t>得出新规律、</a:t>
            </a:r>
            <a:r>
              <a:rPr lang="zh-CN" altLang="en-US" sz="2400" b="1" dirty="0"/>
              <a:t>提出新结论。</a:t>
            </a:r>
          </a:p>
          <a:p>
            <a:r>
              <a:rPr lang="zh-CN" altLang="en-US" sz="2400" b="1" dirty="0"/>
              <a:t>《普通高中历史课程标准（征求意见稿）》指出，普通高中历史课程是在义务教育历史课程的基础上，进一步用历史唯物主义观点，</a:t>
            </a:r>
            <a:r>
              <a:rPr lang="zh-CN" altLang="en-US" sz="2400" b="1" dirty="0">
                <a:solidFill>
                  <a:srgbClr val="FF0000"/>
                </a:solidFill>
              </a:rPr>
              <a:t>多角度</a:t>
            </a:r>
            <a:r>
              <a:rPr lang="zh-CN" altLang="en-US" sz="2400" b="1" dirty="0"/>
              <a:t>地反映历史演进的基本过程，展现人类在历史上创造的文明成果，揭示人类历史发展的基本规律和大趋势。</a:t>
            </a:r>
          </a:p>
          <a:p>
            <a:r>
              <a:rPr lang="zh-CN" altLang="en-US" sz="2400" b="1" dirty="0"/>
              <a:t>这两者都强调</a:t>
            </a:r>
            <a:r>
              <a:rPr lang="zh-CN" altLang="en-US" sz="2400" b="1" dirty="0">
                <a:solidFill>
                  <a:srgbClr val="FF0000"/>
                </a:solidFill>
              </a:rPr>
              <a:t>多角度理解历史</a:t>
            </a:r>
            <a:r>
              <a:rPr lang="zh-CN" altLang="en-US" sz="2400" b="1" dirty="0"/>
              <a:t>。</a:t>
            </a:r>
          </a:p>
        </p:txBody>
      </p:sp>
      <p:sp>
        <p:nvSpPr>
          <p:cNvPr id="2" name="矩形 1"/>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4116877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26" name="Group 38"/>
          <p:cNvGraphicFramePr>
            <a:graphicFrameLocks noGrp="1"/>
          </p:cNvGraphicFramePr>
          <p:nvPr>
            <p:ph idx="4294967295"/>
            <p:extLst>
              <p:ext uri="{D42A27DB-BD31-4B8C-83A1-F6EECF244321}">
                <p14:modId xmlns:p14="http://schemas.microsoft.com/office/powerpoint/2010/main" val="1461676061"/>
              </p:ext>
            </p:extLst>
          </p:nvPr>
        </p:nvGraphicFramePr>
        <p:xfrm>
          <a:off x="176383" y="620688"/>
          <a:ext cx="8785225" cy="5901195"/>
        </p:xfrm>
        <a:graphic>
          <a:graphicData uri="http://schemas.openxmlformats.org/drawingml/2006/table">
            <a:tbl>
              <a:tblPr/>
              <a:tblGrid>
                <a:gridCol w="1266825"/>
                <a:gridCol w="2362200"/>
                <a:gridCol w="2517775"/>
                <a:gridCol w="2638425"/>
              </a:tblGrid>
              <a:tr h="365125">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endParaRPr kumimoji="0" lang="zh-CN" altLang="zh-CN" sz="1400" b="1" i="0" u="none" strike="noStrike" cap="none" normalizeH="0" baseline="0" dirty="0" smtClean="0">
                        <a:ln>
                          <a:noFill/>
                        </a:ln>
                        <a:solidFill>
                          <a:srgbClr val="FFFFFF"/>
                        </a:solidFill>
                        <a:effectLst/>
                        <a:latin typeface="Arial" pitchFamily="34" charset="0"/>
                        <a:ea typeface="微软雅黑" pitchFamily="34"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微软雅黑" pitchFamily="34" charset="-122"/>
                        </a:rPr>
                        <a:t>Ⅰ</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en-US" altLang="zh-CN" sz="1400" b="1" i="0" u="none" strike="noStrike" cap="none" normalizeH="0" baseline="0" smtClean="0">
                          <a:ln>
                            <a:noFill/>
                          </a:ln>
                          <a:solidFill>
                            <a:schemeClr val="tx1"/>
                          </a:solidFill>
                          <a:effectLst/>
                          <a:latin typeface="Arial" pitchFamily="34" charset="0"/>
                          <a:ea typeface="微软雅黑" pitchFamily="34" charset="-122"/>
                        </a:rPr>
                        <a:t>Ⅱ</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en-US" altLang="zh-CN" sz="1400" b="1" i="0" u="none" strike="noStrike" cap="none" normalizeH="0" baseline="0" smtClean="0">
                          <a:ln>
                            <a:noFill/>
                          </a:ln>
                          <a:solidFill>
                            <a:schemeClr val="tx1"/>
                          </a:solidFill>
                          <a:effectLst/>
                          <a:latin typeface="宋体" pitchFamily="2" charset="-122"/>
                          <a:ea typeface="微软雅黑" pitchFamily="34" charset="-122"/>
                        </a:rPr>
                        <a:t>Ⅲ</a:t>
                      </a:r>
                      <a:endParaRPr kumimoji="0" lang="en-US" altLang="zh-CN" sz="1400" b="1" i="0" u="none" strike="noStrike" cap="none" normalizeH="0" baseline="0" smtClean="0">
                        <a:ln>
                          <a:noFill/>
                        </a:ln>
                        <a:solidFill>
                          <a:schemeClr val="tx1"/>
                        </a:solidFill>
                        <a:effectLst/>
                        <a:latin typeface="Arial" pitchFamily="34" charset="0"/>
                        <a:ea typeface="微软雅黑" pitchFamily="34" charset="-122"/>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291059">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获取和</a:t>
                      </a:r>
                      <a:r>
                        <a:rPr kumimoji="0" lang="zh-CN" altLang="en-US" sz="1600" b="0" i="0" u="none" strike="noStrike" cap="none" normalizeH="0" baseline="0" dirty="0" smtClean="0">
                          <a:ln>
                            <a:noFill/>
                          </a:ln>
                          <a:solidFill>
                            <a:srgbClr val="FF0000"/>
                          </a:solidFill>
                          <a:effectLst/>
                          <a:latin typeface="黑体" pitchFamily="49" charset="-122"/>
                          <a:ea typeface="黑体" pitchFamily="49" charset="-122"/>
                        </a:rPr>
                        <a:t>解读信息</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获取试题提供的信息，理解试题要求以及考察意图</a:t>
                      </a:r>
                      <a:endParaRPr kumimoji="0" lang="en-US" altLang="zh-CN"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20000"/>
                        </a:lnSpc>
                        <a:spcBef>
                          <a:spcPct val="0"/>
                        </a:spcBef>
                        <a:spcAft>
                          <a:spcPct val="0"/>
                        </a:spcAft>
                        <a:buClr>
                          <a:schemeClr val="accent1"/>
                        </a:buClr>
                        <a:buSzTx/>
                        <a:buFontTx/>
                        <a:buNone/>
                        <a:tabLst/>
                      </a:pPr>
                      <a:endParaRPr kumimoji="0" lang="en-US" altLang="zh-CN"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提炼信息的</a:t>
                      </a: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有效内容和价值，并对其进行分析与整合</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组织和应用相关学科的信息，形成综合性的信息解读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r>
              <a:tr h="1368152">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调动和运用知识</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将所学知识与试题的形式和内容建立正确的联系</a:t>
                      </a:r>
                      <a:endParaRPr kumimoji="0" lang="en-US" altLang="zh-CN"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20000"/>
                        </a:lnSpc>
                        <a:spcBef>
                          <a:spcPct val="0"/>
                        </a:spcBef>
                        <a:spcAft>
                          <a:spcPct val="0"/>
                        </a:spcAft>
                        <a:buClr>
                          <a:schemeClr val="accent1"/>
                        </a:buClr>
                        <a:buSzTx/>
                        <a:buFontTx/>
                        <a:buNone/>
                        <a:tabLst/>
                      </a:pPr>
                      <a:endParaRPr kumimoji="0" lang="en-US" altLang="zh-CN"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p>
                      <a:pPr marL="0" marR="0" lvl="0" indent="0" algn="l" defTabSz="914400" rtl="0" eaLnBrk="1" fontAlgn="base" latinLnBrk="0" hangingPunct="1">
                        <a:lnSpc>
                          <a:spcPct val="120000"/>
                        </a:lnSpc>
                        <a:spcBef>
                          <a:spcPct val="0"/>
                        </a:spcBef>
                        <a:spcAft>
                          <a:spcPct val="0"/>
                        </a:spcAft>
                        <a:buClr>
                          <a:schemeClr val="accent1"/>
                        </a:buClr>
                        <a:buSzTx/>
                        <a:buFontTx/>
                        <a:buNone/>
                        <a:tabLst/>
                      </a:pPr>
                      <a:endPar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准确地运用相关知识和有关信息，认识和说明问题</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rPr>
                        <a:t>体现学科渗透，运用相关学科的知识原理分析问题</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r>
              <a:tr h="1497013">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描述和阐释事物</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正确表述事物的现象，准确描述和解释事物的特征</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smtClean="0">
                          <a:ln>
                            <a:noFill/>
                          </a:ln>
                          <a:solidFill>
                            <a:srgbClr val="000000"/>
                          </a:solidFill>
                          <a:effectLst/>
                          <a:latin typeface="Times New Roman" pitchFamily="18" charset="0"/>
                          <a:ea typeface="微软雅黑" pitchFamily="34" charset="-122"/>
                          <a:cs typeface="Times New Roman" pitchFamily="18" charset="0"/>
                        </a:rPr>
                        <a:t>把握事物的本质和规律，并作出正确的阐释</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smtClean="0">
                          <a:ln>
                            <a:noFill/>
                          </a:ln>
                          <a:solidFill>
                            <a:srgbClr val="000000"/>
                          </a:solidFill>
                          <a:effectLst/>
                          <a:latin typeface="Times New Roman" pitchFamily="18" charset="0"/>
                          <a:ea typeface="微软雅黑" pitchFamily="34" charset="-122"/>
                          <a:cs typeface="Times New Roman" pitchFamily="18" charset="0"/>
                        </a:rPr>
                        <a:t>辨证地、历史地考察事物，对事物进行学科的和跨学科的描述与阐释，意义完整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6CD"/>
                    </a:solidFill>
                  </a:tcPr>
                </a:tc>
              </a:tr>
              <a:tr h="1284958">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ctr"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0" i="0" u="none" strike="noStrike" cap="none" normalizeH="0" baseline="0" dirty="0" smtClean="0">
                          <a:ln>
                            <a:noFill/>
                          </a:ln>
                          <a:solidFill>
                            <a:srgbClr val="000000"/>
                          </a:solidFill>
                          <a:effectLst/>
                          <a:latin typeface="黑体" pitchFamily="49" charset="-122"/>
                          <a:ea typeface="黑体" pitchFamily="49" charset="-122"/>
                        </a:rPr>
                        <a:t>论证和探讨问题</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运用判断、归纳、演绎、比较、概括等方法论证问题</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smtClean="0">
                          <a:ln>
                            <a:noFill/>
                          </a:ln>
                          <a:solidFill>
                            <a:srgbClr val="000000"/>
                          </a:solidFill>
                          <a:effectLst/>
                          <a:latin typeface="Times New Roman" pitchFamily="18" charset="0"/>
                          <a:ea typeface="微软雅黑" pitchFamily="34" charset="-122"/>
                          <a:cs typeface="Times New Roman" pitchFamily="18" charset="0"/>
                        </a:rPr>
                        <a:t>在论证中观点明确、表述清晰、逻辑严谨</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c>
                  <a:txBody>
                    <a:bodyPr/>
                    <a:lstStyle>
                      <a:lvl1pPr>
                        <a:lnSpc>
                          <a:spcPct val="120000"/>
                        </a:lnSpc>
                        <a:spcBef>
                          <a:spcPct val="20000"/>
                        </a:spcBef>
                        <a:buClr>
                          <a:schemeClr val="accent1"/>
                        </a:buClr>
                        <a:buFont typeface="Wingdings" pitchFamily="2" charset="2"/>
                        <a:defRPr sz="2000">
                          <a:solidFill>
                            <a:schemeClr val="tx1"/>
                          </a:solidFill>
                          <a:latin typeface="Arial" pitchFamily="34" charset="0"/>
                          <a:ea typeface="微软雅黑" pitchFamily="34" charset="-122"/>
                        </a:defRPr>
                      </a:lvl1pPr>
                      <a:lvl2pPr marL="742950" indent="-285750">
                        <a:lnSpc>
                          <a:spcPct val="120000"/>
                        </a:lnSpc>
                        <a:spcBef>
                          <a:spcPct val="20000"/>
                        </a:spcBef>
                        <a:buClr>
                          <a:schemeClr val="accent1"/>
                        </a:buClr>
                        <a:buFont typeface="Wingdings" pitchFamily="2" charset="2"/>
                        <a:defRPr>
                          <a:solidFill>
                            <a:schemeClr val="tx1"/>
                          </a:solidFill>
                          <a:latin typeface="Arial" pitchFamily="34" charset="0"/>
                          <a:ea typeface="微软雅黑" pitchFamily="34" charset="-122"/>
                        </a:defRPr>
                      </a:lvl2pPr>
                      <a:lvl3pPr marL="11430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3pPr>
                      <a:lvl4pPr marL="1600200" indent="-228600">
                        <a:lnSpc>
                          <a:spcPct val="120000"/>
                        </a:lnSpc>
                        <a:spcBef>
                          <a:spcPct val="20000"/>
                        </a:spcBef>
                        <a:buClr>
                          <a:schemeClr val="accent1"/>
                        </a:buClr>
                        <a:buFont typeface="Wingdings" pitchFamily="2" charset="2"/>
                        <a:defRPr sz="1600">
                          <a:solidFill>
                            <a:schemeClr val="tx1"/>
                          </a:solidFill>
                          <a:latin typeface="Arial" pitchFamily="34" charset="0"/>
                          <a:ea typeface="微软雅黑" pitchFamily="34" charset="-122"/>
                        </a:defRPr>
                      </a:lvl4pPr>
                      <a:lvl5pPr marL="2057400" indent="-228600">
                        <a:spcBef>
                          <a:spcPct val="20000"/>
                        </a:spcBef>
                        <a:buFont typeface="Wingdings" pitchFamily="2" charset="2"/>
                        <a:defRPr sz="1600">
                          <a:solidFill>
                            <a:schemeClr val="tx1"/>
                          </a:solidFill>
                          <a:latin typeface="Arial" pitchFamily="34" charset="0"/>
                          <a:ea typeface="华文细黑" pitchFamily="2" charset="-122"/>
                        </a:defRPr>
                      </a:lvl5pPr>
                      <a:lvl6pPr marL="25146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6pPr>
                      <a:lvl7pPr marL="29718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7pPr>
                      <a:lvl8pPr marL="34290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8pPr>
                      <a:lvl9pPr marL="3886200" indent="-228600" fontAlgn="base">
                        <a:spcBef>
                          <a:spcPct val="20000"/>
                        </a:spcBef>
                        <a:spcAft>
                          <a:spcPct val="0"/>
                        </a:spcAft>
                        <a:buFont typeface="Wingdings" pitchFamily="2" charset="2"/>
                        <a:defRPr sz="1600">
                          <a:solidFill>
                            <a:schemeClr val="tx1"/>
                          </a:solidFill>
                          <a:latin typeface="Arial" pitchFamily="34" charset="0"/>
                          <a:ea typeface="华文细黑" pitchFamily="2" charset="-122"/>
                        </a:defRPr>
                      </a:lvl9pPr>
                    </a:lstStyle>
                    <a:p>
                      <a:pPr marL="0" marR="0" lvl="0" indent="0" algn="l" defTabSz="914400" rtl="0" eaLnBrk="1" fontAlgn="base" latinLnBrk="0" hangingPunct="1">
                        <a:lnSpc>
                          <a:spcPct val="120000"/>
                        </a:lnSpc>
                        <a:spcBef>
                          <a:spcPct val="0"/>
                        </a:spcBef>
                        <a:spcAft>
                          <a:spcPct val="0"/>
                        </a:spcAft>
                        <a:buClr>
                          <a:schemeClr val="accent1"/>
                        </a:buClr>
                        <a:buSzTx/>
                        <a:buFontTx/>
                        <a:buNone/>
                        <a:tabLst/>
                      </a:pPr>
                      <a:r>
                        <a:rPr kumimoji="0" lang="zh-CN" altLang="en-US" sz="1600" b="1"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rPr>
                        <a:t>综合运用相关学科的原理和方法论证和探讨问题，体现创新思维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E8"/>
                    </a:solidFill>
                  </a:tcPr>
                </a:tc>
              </a:tr>
            </a:tbl>
          </a:graphicData>
        </a:graphic>
      </p:graphicFrame>
      <p:sp>
        <p:nvSpPr>
          <p:cNvPr id="3" name="TextBox 2"/>
          <p:cNvSpPr txBox="1"/>
          <p:nvPr/>
        </p:nvSpPr>
        <p:spPr>
          <a:xfrm>
            <a:off x="24101" y="0"/>
            <a:ext cx="7335018" cy="523220"/>
          </a:xfrm>
          <a:prstGeom prst="rect">
            <a:avLst/>
          </a:prstGeom>
          <a:noFill/>
        </p:spPr>
        <p:txBody>
          <a:bodyPr wrap="square">
            <a:spAutoFit/>
          </a:bodyPr>
          <a:lstStyle/>
          <a:p>
            <a:pPr fontAlgn="auto">
              <a:spcBef>
                <a:spcPts val="0"/>
              </a:spcBef>
              <a:spcAft>
                <a:spcPts val="0"/>
              </a:spcAft>
              <a:defRPr/>
            </a:pPr>
            <a:r>
              <a:rPr lang="zh-CN" altLang="en-US" sz="2800" dirty="0" smtClean="0">
                <a:effectLst>
                  <a:outerShdw blurRad="38100" dist="38100" dir="2700000" algn="tl">
                    <a:srgbClr val="000000">
                      <a:alpha val="43137"/>
                    </a:srgbClr>
                  </a:outerShdw>
                </a:effectLst>
                <a:latin typeface="黑体" pitchFamily="49" charset="-122"/>
                <a:ea typeface="黑体" pitchFamily="49" charset="-122"/>
              </a:rPr>
              <a:t>高考能力</a:t>
            </a:r>
            <a:r>
              <a:rPr lang="zh-CN" altLang="en-US" sz="2800" dirty="0">
                <a:effectLst>
                  <a:outerShdw blurRad="38100" dist="38100" dir="2700000" algn="tl">
                    <a:srgbClr val="000000">
                      <a:alpha val="43137"/>
                    </a:srgbClr>
                  </a:outerShdw>
                </a:effectLst>
                <a:latin typeface="黑体" pitchFamily="49" charset="-122"/>
                <a:ea typeface="黑体" pitchFamily="49" charset="-122"/>
              </a:rPr>
              <a:t>测试的考查目标和要求</a:t>
            </a:r>
          </a:p>
        </p:txBody>
      </p:sp>
      <p:sp>
        <p:nvSpPr>
          <p:cNvPr id="10" name="矩形 9"/>
          <p:cNvSpPr/>
          <p:nvPr/>
        </p:nvSpPr>
        <p:spPr>
          <a:xfrm>
            <a:off x="228600" y="1050774"/>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1" name="矩形 10"/>
          <p:cNvSpPr/>
          <p:nvPr/>
        </p:nvSpPr>
        <p:spPr>
          <a:xfrm>
            <a:off x="228600" y="3827930"/>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2" name="矩形 11"/>
          <p:cNvSpPr/>
          <p:nvPr/>
        </p:nvSpPr>
        <p:spPr>
          <a:xfrm>
            <a:off x="255004" y="2339008"/>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3" name="矩形 12"/>
          <p:cNvSpPr/>
          <p:nvPr/>
        </p:nvSpPr>
        <p:spPr>
          <a:xfrm>
            <a:off x="255004" y="5295900"/>
            <a:ext cx="1143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9" name="信息优先原则，有材料必定先用材料信息"/>
          <p:cNvSpPr txBox="1"/>
          <p:nvPr/>
        </p:nvSpPr>
        <p:spPr>
          <a:xfrm>
            <a:off x="1547664" y="1938900"/>
            <a:ext cx="2093875"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800">
                <a:solidFill>
                  <a:srgbClr val="0000CC"/>
                </a:solidFill>
                <a:latin typeface="宋体"/>
                <a:ea typeface="宋体"/>
                <a:cs typeface="宋体"/>
                <a:sym typeface="宋体"/>
              </a:defRPr>
            </a:lvl1pPr>
          </a:lstStyle>
          <a:p>
            <a:pPr>
              <a:defRPr b="1">
                <a:latin typeface="Arial"/>
                <a:ea typeface="Arial"/>
                <a:cs typeface="Arial"/>
                <a:sym typeface="Arial"/>
              </a:defRPr>
            </a:pPr>
            <a:r>
              <a:rPr lang="zh-CN" altLang="en-US" sz="2000" b="1" dirty="0" smtClean="0">
                <a:latin typeface="黑体" panose="02010609060101010101" pitchFamily="49" charset="-122"/>
                <a:ea typeface="黑体" panose="02010609060101010101" pitchFamily="49" charset="-122"/>
              </a:rPr>
              <a:t> </a:t>
            </a:r>
            <a:endParaRPr sz="2000" b="1" dirty="0">
              <a:latin typeface="黑体" panose="02010609060101010101" pitchFamily="49" charset="-122"/>
              <a:ea typeface="黑体" panose="02010609060101010101" pitchFamily="49" charset="-122"/>
              <a:sym typeface="宋体"/>
            </a:endParaRPr>
          </a:p>
        </p:txBody>
      </p:sp>
      <p:sp>
        <p:nvSpPr>
          <p:cNvPr id="2" name="矩形 1"/>
          <p:cNvSpPr/>
          <p:nvPr/>
        </p:nvSpPr>
        <p:spPr>
          <a:xfrm>
            <a:off x="1741113" y="1888974"/>
            <a:ext cx="2044149" cy="369332"/>
          </a:xfrm>
          <a:prstGeom prst="rect">
            <a:avLst/>
          </a:prstGeom>
          <a:solidFill>
            <a:schemeClr val="bg1"/>
          </a:solidFill>
        </p:spPr>
        <p:txBody>
          <a:bodyPr wrap="none">
            <a:spAutoFit/>
          </a:bodyPr>
          <a:lstStyle/>
          <a:p>
            <a:r>
              <a:rPr lang="zh-CN" altLang="en-US" b="1" dirty="0">
                <a:solidFill>
                  <a:srgbClr val="FF0000"/>
                </a:solidFill>
                <a:latin typeface="黑体" panose="02010609060101010101" pitchFamily="49" charset="-122"/>
                <a:ea typeface="黑体" panose="02010609060101010101" pitchFamily="49" charset="-122"/>
              </a:rPr>
              <a:t>材料</a:t>
            </a:r>
            <a:r>
              <a:rPr lang="zh-CN" altLang="en-US" b="1" dirty="0">
                <a:solidFill>
                  <a:srgbClr val="FF0000"/>
                </a:solidFill>
                <a:latin typeface="黑体" panose="02010609060101010101" pitchFamily="49" charset="-122"/>
                <a:ea typeface="黑体" panose="02010609060101010101" pitchFamily="49" charset="-122"/>
                <a:sym typeface="宋体"/>
              </a:rPr>
              <a:t>信息</a:t>
            </a:r>
            <a:r>
              <a:rPr lang="zh-CN" altLang="en-US" b="1" dirty="0" smtClean="0">
                <a:solidFill>
                  <a:srgbClr val="FF0000"/>
                </a:solidFill>
                <a:latin typeface="黑体" panose="02010609060101010101" pitchFamily="49" charset="-122"/>
                <a:ea typeface="黑体" panose="02010609060101010101" pitchFamily="49" charset="-122"/>
                <a:sym typeface="宋体"/>
              </a:rPr>
              <a:t>优先原则</a:t>
            </a:r>
            <a:endParaRPr lang="zh-CN" altLang="en-US" dirty="0">
              <a:solidFill>
                <a:srgbClr val="FF0000"/>
              </a:solidFill>
            </a:endParaRPr>
          </a:p>
        </p:txBody>
      </p:sp>
      <p:sp>
        <p:nvSpPr>
          <p:cNvPr id="4" name="矩形 3"/>
          <p:cNvSpPr/>
          <p:nvPr/>
        </p:nvSpPr>
        <p:spPr>
          <a:xfrm>
            <a:off x="4293096" y="1628001"/>
            <a:ext cx="1579278" cy="646331"/>
          </a:xfrm>
          <a:prstGeom prst="rect">
            <a:avLst/>
          </a:prstGeom>
          <a:solidFill>
            <a:schemeClr val="bg1"/>
          </a:solidFill>
        </p:spPr>
        <p:txBody>
          <a:bodyPr wrap="none">
            <a:spAutoFit/>
          </a:bodyPr>
          <a:lstStyle/>
          <a:p>
            <a:r>
              <a:rPr lang="zh-CN" altLang="en-US" b="1" dirty="0" smtClean="0">
                <a:solidFill>
                  <a:srgbClr val="FF0000"/>
                </a:solidFill>
                <a:latin typeface="黑体" panose="02010609060101010101" pitchFamily="49" charset="-122"/>
                <a:ea typeface="黑体" panose="02010609060101010101" pitchFamily="49" charset="-122"/>
                <a:cs typeface="宋体"/>
                <a:sym typeface="宋体"/>
              </a:rPr>
              <a:t>处理材料信息</a:t>
            </a:r>
            <a:endParaRPr lang="en-US" altLang="zh-CN" b="1" dirty="0" smtClean="0">
              <a:solidFill>
                <a:srgbClr val="FF0000"/>
              </a:solidFill>
              <a:latin typeface="黑体" panose="02010609060101010101" pitchFamily="49" charset="-122"/>
              <a:ea typeface="黑体" panose="02010609060101010101" pitchFamily="49" charset="-122"/>
              <a:cs typeface="宋体"/>
              <a:sym typeface="宋体"/>
            </a:endParaRPr>
          </a:p>
          <a:p>
            <a:r>
              <a:rPr lang="zh-CN" altLang="en-US" b="1" dirty="0" smtClean="0">
                <a:solidFill>
                  <a:srgbClr val="FF0000"/>
                </a:solidFill>
                <a:latin typeface="黑体" panose="02010609060101010101" pitchFamily="49" charset="-122"/>
                <a:ea typeface="黑体" panose="02010609060101010101" pitchFamily="49" charset="-122"/>
                <a:cs typeface="宋体"/>
                <a:sym typeface="宋体"/>
              </a:rPr>
              <a:t>要有效并整合</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6275040" y="1769622"/>
            <a:ext cx="2682552" cy="369332"/>
          </a:xfrm>
          <a:prstGeom prst="rect">
            <a:avLst/>
          </a:prstGeom>
          <a:solidFill>
            <a:schemeClr val="bg1"/>
          </a:solidFill>
        </p:spPr>
        <p:txBody>
          <a:bodyPr wrap="square">
            <a:spAutoFit/>
          </a:bodyPr>
          <a:lstStyle/>
          <a:p>
            <a:pPr>
              <a:defRPr b="1">
                <a:latin typeface="Arial"/>
                <a:ea typeface="Arial"/>
                <a:cs typeface="Arial"/>
                <a:sym typeface="Arial"/>
              </a:defRPr>
            </a:pPr>
            <a:r>
              <a:rPr lang="zh-CN" altLang="en-US" dirty="0" smtClean="0">
                <a:solidFill>
                  <a:srgbClr val="FF0000"/>
                </a:solidFill>
                <a:latin typeface="黑体" panose="02010609060101010101" pitchFamily="49" charset="-122"/>
                <a:ea typeface="黑体" panose="02010609060101010101" pitchFamily="49" charset="-122"/>
                <a:cs typeface="宋体"/>
                <a:sym typeface="宋体"/>
              </a:rPr>
              <a:t>联系学科知识</a:t>
            </a:r>
            <a:r>
              <a:rPr lang="en-US" altLang="zh-CN" dirty="0" smtClean="0">
                <a:solidFill>
                  <a:srgbClr val="FF0000"/>
                </a:solidFill>
                <a:latin typeface="黑体" panose="02010609060101010101" pitchFamily="49" charset="-122"/>
                <a:ea typeface="黑体" panose="02010609060101010101" pitchFamily="49" charset="-122"/>
                <a:cs typeface="宋体"/>
                <a:sym typeface="宋体"/>
              </a:rPr>
              <a:t>,</a:t>
            </a:r>
            <a:r>
              <a:rPr lang="zh-CN" altLang="en-US" dirty="0" smtClean="0">
                <a:solidFill>
                  <a:srgbClr val="FF0000"/>
                </a:solidFill>
                <a:latin typeface="黑体" panose="02010609060101010101" pitchFamily="49" charset="-122"/>
                <a:ea typeface="黑体" panose="02010609060101010101" pitchFamily="49" charset="-122"/>
                <a:cs typeface="宋体"/>
                <a:sym typeface="宋体"/>
              </a:rPr>
              <a:t>综合</a:t>
            </a:r>
            <a:r>
              <a:rPr lang="zh-CN" altLang="en-US" dirty="0">
                <a:solidFill>
                  <a:srgbClr val="FF0000"/>
                </a:solidFill>
                <a:latin typeface="黑体" panose="02010609060101010101" pitchFamily="49" charset="-122"/>
                <a:ea typeface="黑体" panose="02010609060101010101" pitchFamily="49" charset="-122"/>
                <a:cs typeface="宋体"/>
                <a:sym typeface="宋体"/>
              </a:rPr>
              <a:t>解读</a:t>
            </a:r>
          </a:p>
        </p:txBody>
      </p:sp>
      <p:sp>
        <p:nvSpPr>
          <p:cNvPr id="6" name="矩形 5"/>
          <p:cNvSpPr/>
          <p:nvPr/>
        </p:nvSpPr>
        <p:spPr>
          <a:xfrm>
            <a:off x="7359119" y="76944"/>
            <a:ext cx="1733167" cy="400110"/>
          </a:xfrm>
          <a:prstGeom prst="rect">
            <a:avLst/>
          </a:prstGeom>
          <a:solidFill>
            <a:schemeClr val="accent2">
              <a:lumMod val="20000"/>
              <a:lumOff val="80000"/>
            </a:schemeClr>
          </a:solidFill>
        </p:spPr>
        <p:txBody>
          <a:bodyPr wrap="none">
            <a:spAutoFit/>
          </a:bodyPr>
          <a:lstStyle/>
          <a:p>
            <a:r>
              <a:rPr lang="zh-CN" altLang="en-US" sz="2000" b="1" dirty="0">
                <a:latin typeface="黑体" panose="02010609060101010101" pitchFamily="49" charset="-122"/>
                <a:ea typeface="黑体" panose="02010609060101010101" pitchFamily="49" charset="-122"/>
              </a:rPr>
              <a:t>细化</a:t>
            </a:r>
            <a:r>
              <a:rPr lang="zh-CN" altLang="en-US" sz="2000" b="1" dirty="0" smtClean="0">
                <a:latin typeface="黑体" panose="02010609060101010101" pitchFamily="49" charset="-122"/>
                <a:ea typeface="黑体" panose="02010609060101010101" pitchFamily="49" charset="-122"/>
              </a:rPr>
              <a:t>能力</a:t>
            </a:r>
            <a:r>
              <a:rPr lang="zh-CN" altLang="en-US" sz="2000" b="1" dirty="0">
                <a:latin typeface="黑体" panose="02010609060101010101" pitchFamily="49" charset="-122"/>
                <a:ea typeface="黑体" panose="02010609060101010101" pitchFamily="49" charset="-122"/>
              </a:rPr>
              <a:t>层级</a:t>
            </a:r>
          </a:p>
        </p:txBody>
      </p:sp>
      <p:sp>
        <p:nvSpPr>
          <p:cNvPr id="8" name="矩形 7"/>
          <p:cNvSpPr/>
          <p:nvPr/>
        </p:nvSpPr>
        <p:spPr>
          <a:xfrm>
            <a:off x="1491656" y="3177208"/>
            <a:ext cx="2293606" cy="369332"/>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所学</a:t>
            </a:r>
            <a:r>
              <a:rPr lang="zh-CN" altLang="en-US" b="1" dirty="0" smtClean="0">
                <a:solidFill>
                  <a:srgbClr val="FF0000"/>
                </a:solidFill>
                <a:latin typeface="黑体" panose="02010609060101010101" pitchFamily="49" charset="-122"/>
                <a:ea typeface="黑体" panose="02010609060101010101" pitchFamily="49" charset="-122"/>
              </a:rPr>
              <a:t>与试题设问对应</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4" name="矩形 13"/>
          <p:cNvSpPr/>
          <p:nvPr/>
        </p:nvSpPr>
        <p:spPr>
          <a:xfrm>
            <a:off x="4105544" y="2900209"/>
            <a:ext cx="1811714" cy="646331"/>
          </a:xfrm>
          <a:prstGeom prst="rect">
            <a:avLst/>
          </a:prstGeom>
          <a:solidFill>
            <a:schemeClr val="bg1"/>
          </a:solidFill>
        </p:spPr>
        <p:txBody>
          <a:bodyPr wrap="none">
            <a:spAutoFit/>
          </a:bodyPr>
          <a:lstStyle/>
          <a:p>
            <a:r>
              <a:rPr lang="zh-CN" altLang="en-US" b="1" dirty="0">
                <a:solidFill>
                  <a:srgbClr val="FF0000"/>
                </a:solidFill>
                <a:latin typeface="黑体" panose="02010609060101010101" pitchFamily="49" charset="-122"/>
                <a:ea typeface="黑体" panose="02010609060101010101" pitchFamily="49" charset="-122"/>
              </a:rPr>
              <a:t>所学、材料</a:t>
            </a:r>
            <a:r>
              <a:rPr lang="zh-CN" altLang="en-US" b="1" dirty="0" smtClean="0">
                <a:solidFill>
                  <a:srgbClr val="FF0000"/>
                </a:solidFill>
                <a:latin typeface="黑体" panose="02010609060101010101" pitchFamily="49" charset="-122"/>
                <a:ea typeface="黑体" panose="02010609060101010101" pitchFamily="49" charset="-122"/>
              </a:rPr>
              <a:t>信息</a:t>
            </a:r>
            <a:endParaRPr lang="en-US" altLang="zh-CN" b="1" dirty="0" smtClean="0">
              <a:solidFill>
                <a:srgbClr val="FF0000"/>
              </a:solidFill>
              <a:latin typeface="黑体" panose="02010609060101010101" pitchFamily="49" charset="-122"/>
              <a:ea typeface="黑体" panose="02010609060101010101" pitchFamily="49" charset="-122"/>
            </a:endParaRPr>
          </a:p>
          <a:p>
            <a:r>
              <a:rPr lang="zh-CN" altLang="en-US" b="1" dirty="0" smtClean="0">
                <a:solidFill>
                  <a:srgbClr val="FF0000"/>
                </a:solidFill>
                <a:latin typeface="黑体" panose="02010609060101010101" pitchFamily="49" charset="-122"/>
                <a:ea typeface="黑体" panose="02010609060101010101" pitchFamily="49" charset="-122"/>
              </a:rPr>
              <a:t>与设问相</a:t>
            </a:r>
            <a:r>
              <a:rPr lang="zh-CN" altLang="en-US" b="1" dirty="0">
                <a:solidFill>
                  <a:srgbClr val="FF0000"/>
                </a:solidFill>
                <a:latin typeface="黑体" panose="02010609060101010101" pitchFamily="49" charset="-122"/>
                <a:ea typeface="黑体" panose="02010609060101010101" pitchFamily="49" charset="-122"/>
              </a:rPr>
              <a:t>对应</a:t>
            </a:r>
          </a:p>
        </p:txBody>
      </p:sp>
      <p:sp>
        <p:nvSpPr>
          <p:cNvPr id="15" name="矩形 14"/>
          <p:cNvSpPr/>
          <p:nvPr/>
        </p:nvSpPr>
        <p:spPr>
          <a:xfrm>
            <a:off x="6396819" y="2956460"/>
            <a:ext cx="2560773" cy="646331"/>
          </a:xfrm>
          <a:prstGeom prst="rect">
            <a:avLst/>
          </a:prstGeom>
          <a:solidFill>
            <a:schemeClr val="bg1"/>
          </a:solidFill>
        </p:spPr>
        <p:txBody>
          <a:bodyPr wrap="square">
            <a:spAutoFit/>
          </a:bodyPr>
          <a:lstStyle/>
          <a:p>
            <a:r>
              <a:rPr lang="zh-CN" altLang="en-US" b="1" dirty="0" smtClean="0">
                <a:solidFill>
                  <a:srgbClr val="FF0000"/>
                </a:solidFill>
                <a:latin typeface="黑体" panose="02010609060101010101" pitchFamily="49" charset="-122"/>
                <a:ea typeface="黑体" panose="02010609060101010101" pitchFamily="49" charset="-122"/>
              </a:rPr>
              <a:t>用</a:t>
            </a:r>
            <a:r>
              <a:rPr lang="zh-CN" altLang="en-US" b="1" dirty="0">
                <a:solidFill>
                  <a:srgbClr val="FF0000"/>
                </a:solidFill>
                <a:latin typeface="黑体" panose="02010609060101010101" pitchFamily="49" charset="-122"/>
                <a:ea typeface="黑体" panose="02010609060101010101" pitchFamily="49" charset="-122"/>
              </a:rPr>
              <a:t>所学</a:t>
            </a:r>
            <a:r>
              <a:rPr lang="zh-CN" altLang="en-US" b="1" dirty="0" smtClean="0">
                <a:solidFill>
                  <a:srgbClr val="FF0000"/>
                </a:solidFill>
                <a:latin typeface="黑体" panose="02010609060101010101" pitchFamily="49" charset="-122"/>
                <a:ea typeface="黑体" panose="02010609060101010101" pitchFamily="49" charset="-122"/>
              </a:rPr>
              <a:t>的</a:t>
            </a:r>
            <a:r>
              <a:rPr lang="zh-CN" altLang="en-US" b="1" dirty="0">
                <a:solidFill>
                  <a:srgbClr val="FF0000"/>
                </a:solidFill>
                <a:latin typeface="黑体" panose="02010609060101010101" pitchFamily="49" charset="-122"/>
                <a:ea typeface="黑体" panose="02010609060101010101" pitchFamily="49" charset="-122"/>
              </a:rPr>
              <a:t>知识（</a:t>
            </a:r>
            <a:r>
              <a:rPr lang="zh-CN" altLang="en-US" b="1" dirty="0" smtClean="0">
                <a:solidFill>
                  <a:srgbClr val="FF0000"/>
                </a:solidFill>
                <a:latin typeface="黑体" panose="02010609060101010101" pitchFamily="49" charset="-122"/>
                <a:ea typeface="黑体" panose="02010609060101010101" pitchFamily="49" charset="-122"/>
              </a:rPr>
              <a:t>史实</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概念</a:t>
            </a:r>
            <a:r>
              <a:rPr lang="zh-CN" altLang="en-US" b="1" dirty="0">
                <a:solidFill>
                  <a:srgbClr val="FF0000"/>
                </a:solidFill>
                <a:latin typeface="黑体" panose="02010609060101010101" pitchFamily="49" charset="-122"/>
                <a:ea typeface="黑体" panose="02010609060101010101" pitchFamily="49" charset="-122"/>
              </a:rPr>
              <a:t>、原则</a:t>
            </a:r>
            <a:r>
              <a:rPr lang="zh-CN" altLang="en-US" b="1" dirty="0" smtClean="0">
                <a:solidFill>
                  <a:srgbClr val="FF0000"/>
                </a:solidFill>
                <a:latin typeface="黑体" panose="02010609060101010101" pitchFamily="49" charset="-122"/>
                <a:ea typeface="黑体" panose="02010609060101010101" pitchFamily="49" charset="-122"/>
              </a:rPr>
              <a:t>）分析</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6" name="矩形 15"/>
          <p:cNvSpPr/>
          <p:nvPr/>
        </p:nvSpPr>
        <p:spPr>
          <a:xfrm>
            <a:off x="1428346" y="4509120"/>
            <a:ext cx="2263264"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准确表达，阐释</a:t>
            </a:r>
            <a:r>
              <a:rPr lang="zh-CN" altLang="en-US" b="1" dirty="0" smtClean="0">
                <a:solidFill>
                  <a:srgbClr val="FF0000"/>
                </a:solidFill>
                <a:latin typeface="黑体" panose="02010609060101010101" pitchFamily="49" charset="-122"/>
                <a:ea typeface="黑体" panose="02010609060101010101" pitchFamily="49" charset="-122"/>
              </a:rPr>
              <a:t>特征</a:t>
            </a:r>
            <a:endParaRPr lang="zh-CN" altLang="en-US" b="1" dirty="0">
              <a:solidFill>
                <a:srgbClr val="FF0000"/>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rPr>
              <a:t>认识表层</a:t>
            </a:r>
          </a:p>
        </p:txBody>
      </p:sp>
      <p:sp>
        <p:nvSpPr>
          <p:cNvPr id="17" name="矩形 16"/>
          <p:cNvSpPr/>
          <p:nvPr/>
        </p:nvSpPr>
        <p:spPr>
          <a:xfrm>
            <a:off x="3854571" y="4509119"/>
            <a:ext cx="2026701"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阐释</a:t>
            </a:r>
            <a:r>
              <a:rPr lang="zh-CN" altLang="en-US" b="1" dirty="0" smtClean="0">
                <a:solidFill>
                  <a:srgbClr val="FF0000"/>
                </a:solidFill>
                <a:latin typeface="黑体" panose="02010609060101010101" pitchFamily="49" charset="-122"/>
                <a:ea typeface="黑体" panose="02010609060101010101" pitchFamily="49" charset="-122"/>
              </a:rPr>
              <a:t>本质、规律</a:t>
            </a:r>
            <a:endParaRPr lang="zh-CN" altLang="en-US" b="1" dirty="0">
              <a:solidFill>
                <a:srgbClr val="FF0000"/>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rPr>
              <a:t>有深度有高度</a:t>
            </a:r>
          </a:p>
        </p:txBody>
      </p:sp>
      <p:sp>
        <p:nvSpPr>
          <p:cNvPr id="18" name="矩形 17"/>
          <p:cNvSpPr/>
          <p:nvPr/>
        </p:nvSpPr>
        <p:spPr>
          <a:xfrm>
            <a:off x="6331097" y="4550488"/>
            <a:ext cx="2702536" cy="646331"/>
          </a:xfrm>
          <a:prstGeom prst="rect">
            <a:avLst/>
          </a:prstGeom>
          <a:solidFill>
            <a:schemeClr val="bg1"/>
          </a:solidFill>
        </p:spPr>
        <p:txBody>
          <a:bodyPr wrap="square">
            <a:spAutoFit/>
          </a:bodyPr>
          <a:lstStyle/>
          <a:p>
            <a:r>
              <a:rPr lang="zh-CN" altLang="en-US" b="1" dirty="0" smtClean="0">
                <a:solidFill>
                  <a:srgbClr val="FF0000"/>
                </a:solidFill>
                <a:latin typeface="黑体" panose="02010609060101010101" pitchFamily="49" charset="-122"/>
                <a:ea typeface="黑体" panose="02010609060101010101" pitchFamily="49" charset="-122"/>
              </a:rPr>
              <a:t>用学科</a:t>
            </a:r>
            <a:r>
              <a:rPr lang="zh-CN" altLang="en-US" b="1" dirty="0">
                <a:solidFill>
                  <a:srgbClr val="FF0000"/>
                </a:solidFill>
                <a:latin typeface="黑体" panose="02010609060101010101" pitchFamily="49" charset="-122"/>
                <a:ea typeface="黑体" panose="02010609060101010101" pitchFamily="49" charset="-122"/>
              </a:rPr>
              <a:t>原则和</a:t>
            </a:r>
            <a:r>
              <a:rPr lang="zh-CN" altLang="en-US" b="1" dirty="0" smtClean="0">
                <a:solidFill>
                  <a:srgbClr val="FF0000"/>
                </a:solidFill>
                <a:latin typeface="黑体" panose="02010609060101010101" pitchFamily="49" charset="-122"/>
                <a:ea typeface="黑体" panose="02010609060101010101" pitchFamily="49" charset="-122"/>
              </a:rPr>
              <a:t>方法</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不能胡思乱想；</a:t>
            </a:r>
            <a:r>
              <a:rPr lang="zh-CN" altLang="en-US" b="1" dirty="0">
                <a:solidFill>
                  <a:srgbClr val="FF0000"/>
                </a:solidFill>
                <a:latin typeface="黑体" panose="02010609060101010101" pitchFamily="49" charset="-122"/>
                <a:ea typeface="黑体" panose="02010609060101010101" pitchFamily="49" charset="-122"/>
              </a:rPr>
              <a:t>表达完整</a:t>
            </a:r>
          </a:p>
        </p:txBody>
      </p:sp>
      <p:sp>
        <p:nvSpPr>
          <p:cNvPr id="19" name="矩形 18"/>
          <p:cNvSpPr/>
          <p:nvPr/>
        </p:nvSpPr>
        <p:spPr>
          <a:xfrm>
            <a:off x="1848686" y="5810934"/>
            <a:ext cx="1864592"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论证所需要的逻辑能力（方法）</a:t>
            </a:r>
          </a:p>
        </p:txBody>
      </p:sp>
      <p:sp>
        <p:nvSpPr>
          <p:cNvPr id="20" name="矩形 19"/>
          <p:cNvSpPr/>
          <p:nvPr/>
        </p:nvSpPr>
        <p:spPr>
          <a:xfrm>
            <a:off x="3822989" y="5785844"/>
            <a:ext cx="2508108"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规范</a:t>
            </a:r>
            <a:r>
              <a:rPr lang="zh-CN" altLang="en-US" b="1" dirty="0" smtClean="0">
                <a:solidFill>
                  <a:srgbClr val="FF0000"/>
                </a:solidFill>
                <a:latin typeface="黑体" panose="02010609060101010101" pitchFamily="49" charset="-122"/>
                <a:ea typeface="黑体" panose="02010609060101010101" pitchFamily="49" charset="-122"/>
              </a:rPr>
              <a:t>论证：有观点</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论证过程</a:t>
            </a:r>
            <a:r>
              <a:rPr lang="zh-CN" altLang="en-US" b="1" dirty="0">
                <a:solidFill>
                  <a:srgbClr val="FF0000"/>
                </a:solidFill>
                <a:latin typeface="黑体" panose="02010609060101010101" pitchFamily="49" charset="-122"/>
                <a:ea typeface="黑体" panose="02010609060101010101" pitchFamily="49" charset="-122"/>
              </a:rPr>
              <a:t>、逻辑、</a:t>
            </a:r>
            <a:r>
              <a:rPr lang="zh-CN" altLang="en-US" b="1" dirty="0" smtClean="0">
                <a:solidFill>
                  <a:srgbClr val="FF0000"/>
                </a:solidFill>
                <a:latin typeface="黑体" panose="02010609060101010101" pitchFamily="49" charset="-122"/>
                <a:ea typeface="黑体" panose="02010609060101010101" pitchFamily="49" charset="-122"/>
              </a:rPr>
              <a:t>组织</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21" name="矩形 20"/>
          <p:cNvSpPr/>
          <p:nvPr/>
        </p:nvSpPr>
        <p:spPr>
          <a:xfrm>
            <a:off x="6519193" y="6050409"/>
            <a:ext cx="2305055" cy="646331"/>
          </a:xfrm>
          <a:prstGeom prst="rect">
            <a:avLst/>
          </a:prstGeom>
          <a:solidFill>
            <a:schemeClr val="bg1"/>
          </a:solid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历史</a:t>
            </a:r>
            <a:r>
              <a:rPr lang="zh-CN" altLang="en-US" b="1" dirty="0" smtClean="0">
                <a:solidFill>
                  <a:srgbClr val="FF0000"/>
                </a:solidFill>
                <a:latin typeface="黑体" panose="02010609060101010101" pitchFamily="49" charset="-122"/>
                <a:ea typeface="黑体" panose="02010609060101010101" pitchFamily="49" charset="-122"/>
              </a:rPr>
              <a:t>思维、科学方法 形成创新</a:t>
            </a:r>
            <a:r>
              <a:rPr lang="zh-CN" altLang="en-US" b="1" dirty="0">
                <a:solidFill>
                  <a:srgbClr val="FF0000"/>
                </a:solidFill>
                <a:latin typeface="黑体" panose="02010609060101010101" pitchFamily="49" charset="-122"/>
                <a:ea typeface="黑体" panose="02010609060101010101" pitchFamily="49" charset="-122"/>
              </a:rPr>
              <a:t>观点</a:t>
            </a:r>
          </a:p>
        </p:txBody>
      </p:sp>
      <p:sp>
        <p:nvSpPr>
          <p:cNvPr id="23" name="矩形 3"/>
          <p:cNvSpPr/>
          <p:nvPr/>
        </p:nvSpPr>
        <p:spPr>
          <a:xfrm>
            <a:off x="24101" y="573720"/>
            <a:ext cx="9119899" cy="954107"/>
          </a:xfrm>
          <a:prstGeom prst="rect">
            <a:avLst/>
          </a:prstGeom>
          <a:solidFill>
            <a:schemeClr val="accent5">
              <a:lumMod val="40000"/>
              <a:lumOff val="60000"/>
            </a:schemeClr>
          </a:solidFill>
          <a:ln w="12700">
            <a:solidFill>
              <a:schemeClr val="accent1"/>
            </a:solidFill>
            <a:miter/>
          </a:ln>
          <a:extLst>
            <a:ext uri="{C572A759-6A51-4108-AA02-DFA0A04FC94B}">
              <ma14:wrappingTextBoxFlag xmlns:ma14="http://schemas.microsoft.com/office/mac/drawingml/2011/main" xmlns="" val="1"/>
            </a:ext>
          </a:extLst>
        </p:spPr>
        <p:txBody>
          <a:bodyPr wrap="square" lIns="45719" rIns="45719">
            <a:spAutoFit/>
          </a:bodyPr>
          <a:lstStyle>
            <a:lvl1pPr>
              <a:lnSpc>
                <a:spcPct val="100000"/>
              </a:lnSpc>
              <a:defRPr b="1" u="none">
                <a:solidFill>
                  <a:srgbClr val="5F5F5F"/>
                </a:solidFill>
                <a:latin typeface="幼圆"/>
                <a:ea typeface="幼圆"/>
                <a:cs typeface="幼圆"/>
                <a:sym typeface="幼圆"/>
              </a:defRPr>
            </a:lvl1pPr>
          </a:lstStyle>
          <a:p>
            <a:pPr>
              <a:defRPr>
                <a:latin typeface="Arial"/>
                <a:ea typeface="Arial"/>
                <a:cs typeface="Arial"/>
                <a:sym typeface="Arial"/>
              </a:defRPr>
            </a:pPr>
            <a:r>
              <a:rPr lang="zh-CN" altLang="en-US" sz="2800" dirty="0" smtClean="0">
                <a:solidFill>
                  <a:schemeClr val="tx1"/>
                </a:solidFill>
                <a:latin typeface="黑体" panose="02010609060101010101" pitchFamily="49" charset="-122"/>
                <a:ea typeface="黑体" panose="02010609060101010101" pitchFamily="49" charset="-122"/>
              </a:rPr>
              <a:t>高考考查更加</a:t>
            </a:r>
            <a:r>
              <a:rPr sz="2800" dirty="0" err="1" smtClean="0">
                <a:solidFill>
                  <a:schemeClr val="tx1"/>
                </a:solidFill>
                <a:latin typeface="黑体" panose="02010609060101010101" pitchFamily="49" charset="-122"/>
                <a:ea typeface="黑体" panose="02010609060101010101" pitchFamily="49" charset="-122"/>
                <a:sym typeface="幼圆"/>
              </a:rPr>
              <a:t>突出</a:t>
            </a:r>
            <a:r>
              <a:rPr sz="2800" dirty="0" err="1">
                <a:solidFill>
                  <a:schemeClr val="tx1"/>
                </a:solidFill>
                <a:latin typeface="黑体" panose="02010609060101010101" pitchFamily="49" charset="-122"/>
                <a:ea typeface="黑体" panose="02010609060101010101" pitchFamily="49" charset="-122"/>
                <a:sym typeface="幼圆"/>
              </a:rPr>
              <a:t>：必备</a:t>
            </a:r>
            <a:r>
              <a:rPr sz="2800" dirty="0" err="1">
                <a:solidFill>
                  <a:srgbClr val="FF0000"/>
                </a:solidFill>
                <a:latin typeface="黑体" panose="02010609060101010101" pitchFamily="49" charset="-122"/>
                <a:ea typeface="黑体" panose="02010609060101010101" pitchFamily="49" charset="-122"/>
                <a:sym typeface="幼圆"/>
              </a:rPr>
              <a:t>知识</a:t>
            </a:r>
            <a:r>
              <a:rPr sz="2800" dirty="0" err="1">
                <a:solidFill>
                  <a:schemeClr val="tx1"/>
                </a:solidFill>
                <a:latin typeface="黑体" panose="02010609060101010101" pitchFamily="49" charset="-122"/>
                <a:ea typeface="黑体" panose="02010609060101010101" pitchFamily="49" charset="-122"/>
                <a:sym typeface="幼圆"/>
              </a:rPr>
              <a:t>、关键</a:t>
            </a:r>
            <a:r>
              <a:rPr sz="2800" dirty="0" err="1">
                <a:solidFill>
                  <a:srgbClr val="FF0000"/>
                </a:solidFill>
                <a:latin typeface="黑体" panose="02010609060101010101" pitchFamily="49" charset="-122"/>
                <a:ea typeface="黑体" panose="02010609060101010101" pitchFamily="49" charset="-122"/>
                <a:cs typeface="Arial"/>
              </a:rPr>
              <a:t>能力</a:t>
            </a:r>
            <a:r>
              <a:rPr sz="2800" dirty="0" err="1">
                <a:solidFill>
                  <a:schemeClr val="tx1"/>
                </a:solidFill>
                <a:latin typeface="黑体" panose="02010609060101010101" pitchFamily="49" charset="-122"/>
                <a:ea typeface="黑体" panose="02010609060101010101" pitchFamily="49" charset="-122"/>
                <a:sym typeface="幼圆"/>
              </a:rPr>
              <a:t>、</a:t>
            </a:r>
            <a:r>
              <a:rPr sz="2800" dirty="0" err="1">
                <a:solidFill>
                  <a:srgbClr val="FF0000"/>
                </a:solidFill>
                <a:latin typeface="黑体" panose="02010609060101010101" pitchFamily="49" charset="-122"/>
                <a:ea typeface="黑体" panose="02010609060101010101" pitchFamily="49" charset="-122"/>
                <a:cs typeface="Arial"/>
              </a:rPr>
              <a:t>学科素养</a:t>
            </a:r>
            <a:r>
              <a:rPr sz="2800" dirty="0" err="1">
                <a:solidFill>
                  <a:schemeClr val="tx1"/>
                </a:solidFill>
                <a:latin typeface="黑体" panose="02010609060101010101" pitchFamily="49" charset="-122"/>
                <a:ea typeface="黑体" panose="02010609060101010101" pitchFamily="49" charset="-122"/>
                <a:sym typeface="幼圆"/>
              </a:rPr>
              <a:t>、</a:t>
            </a:r>
            <a:r>
              <a:rPr sz="2800" dirty="0" err="1" smtClean="0">
                <a:solidFill>
                  <a:srgbClr val="FF0000"/>
                </a:solidFill>
                <a:latin typeface="黑体" panose="02010609060101010101" pitchFamily="49" charset="-122"/>
                <a:ea typeface="黑体" panose="02010609060101010101" pitchFamily="49" charset="-122"/>
                <a:cs typeface="Arial"/>
              </a:rPr>
              <a:t>核心价值</a:t>
            </a:r>
            <a:r>
              <a:rPr lang="en-US" sz="2800" dirty="0" smtClean="0">
                <a:solidFill>
                  <a:srgbClr val="FF0000"/>
                </a:solidFill>
                <a:latin typeface="黑体" panose="02010609060101010101" pitchFamily="49" charset="-122"/>
                <a:ea typeface="黑体" panose="02010609060101010101" pitchFamily="49" charset="-122"/>
                <a:cs typeface="Arial"/>
              </a:rPr>
              <a:t>  </a:t>
            </a:r>
            <a:r>
              <a:rPr lang="zh-CN" altLang="en-US" sz="2800" u="sng" dirty="0" smtClean="0">
                <a:solidFill>
                  <a:srgbClr val="0070C0"/>
                </a:solidFill>
                <a:latin typeface="黑体" panose="02010609060101010101" pitchFamily="49" charset="-122"/>
                <a:ea typeface="黑体" panose="02010609060101010101" pitchFamily="49" charset="-122"/>
              </a:rPr>
              <a:t>反复</a:t>
            </a:r>
            <a:r>
              <a:rPr lang="zh-CN" altLang="en-US" sz="2800" u="sng" dirty="0">
                <a:solidFill>
                  <a:srgbClr val="0070C0"/>
                </a:solidFill>
                <a:latin typeface="黑体" panose="02010609060101010101" pitchFamily="49" charset="-122"/>
                <a:ea typeface="黑体" panose="02010609060101010101" pitchFamily="49" charset="-122"/>
              </a:rPr>
              <a:t>提到学科</a:t>
            </a:r>
            <a:r>
              <a:rPr lang="zh-CN" altLang="en-US" sz="2800" u="sng" dirty="0" smtClean="0">
                <a:solidFill>
                  <a:srgbClr val="0070C0"/>
                </a:solidFill>
                <a:latin typeface="黑体" panose="02010609060101010101" pitchFamily="49" charset="-122"/>
                <a:ea typeface="黑体" panose="02010609060101010101" pitchFamily="49" charset="-122"/>
              </a:rPr>
              <a:t>素养、核心价值观</a:t>
            </a:r>
            <a:endParaRPr lang="zh-CN" altLang="en-US" sz="2800" u="sng" dirty="0">
              <a:solidFill>
                <a:srgbClr val="0070C0"/>
              </a:solidFill>
              <a:latin typeface="黑体" panose="02010609060101010101" pitchFamily="49" charset="-122"/>
              <a:ea typeface="黑体" panose="02010609060101010101" pitchFamily="49" charset="-122"/>
            </a:endParaRPr>
          </a:p>
        </p:txBody>
      </p:sp>
      <p:sp>
        <p:nvSpPr>
          <p:cNvPr id="22" name="右箭头 21"/>
          <p:cNvSpPr/>
          <p:nvPr/>
        </p:nvSpPr>
        <p:spPr>
          <a:xfrm>
            <a:off x="3807958" y="1992938"/>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5824672" y="1915068"/>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3765813" y="3222574"/>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5965716" y="3177208"/>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a:off x="3398970" y="4873653"/>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a:off x="5872374" y="4875432"/>
            <a:ext cx="485138" cy="265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a:off x="3580516" y="6134099"/>
            <a:ext cx="303592" cy="2394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6104980" y="6134100"/>
            <a:ext cx="345874" cy="2439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标题 1"/>
          <p:cNvSpPr>
            <a:spLocks noGrp="1"/>
          </p:cNvSpPr>
          <p:nvPr>
            <p:ph type="title"/>
          </p:nvPr>
        </p:nvSpPr>
        <p:spPr>
          <a:xfrm>
            <a:off x="455304" y="1028700"/>
            <a:ext cx="8229600" cy="1143000"/>
          </a:xfrm>
        </p:spPr>
        <p:txBody>
          <a:bodyPr anchor="ctr"/>
          <a:lstStyle/>
          <a:p>
            <a:r>
              <a:rPr lang="zh-CN" altLang="en-US" dirty="0"/>
              <a:t>时人时评</a:t>
            </a:r>
            <a:r>
              <a:rPr lang="en-US" altLang="zh-CN" dirty="0"/>
              <a:t>“</a:t>
            </a:r>
            <a:r>
              <a:rPr lang="zh-CN" altLang="en-US" dirty="0"/>
              <a:t>新政</a:t>
            </a:r>
            <a:r>
              <a:rPr lang="en-US" altLang="zh-CN" dirty="0"/>
              <a:t>”</a:t>
            </a:r>
          </a:p>
        </p:txBody>
      </p:sp>
      <p:sp>
        <p:nvSpPr>
          <p:cNvPr id="2" name="文本框 1"/>
          <p:cNvSpPr txBox="1"/>
          <p:nvPr/>
        </p:nvSpPr>
        <p:spPr>
          <a:xfrm>
            <a:off x="852750" y="1844824"/>
            <a:ext cx="7830820" cy="3907790"/>
          </a:xfrm>
          <a:prstGeom prst="rect">
            <a:avLst/>
          </a:prstGeom>
          <a:noFill/>
        </p:spPr>
        <p:txBody>
          <a:bodyPr wrap="square" rtlCol="0">
            <a:spAutoFit/>
          </a:bodyPr>
          <a:lstStyle/>
          <a:p>
            <a:r>
              <a:rPr lang="zh-CN" altLang="en-US" sz="3200" b="1" dirty="0">
                <a:solidFill>
                  <a:srgbClr val="CC0099"/>
                </a:solidFill>
              </a:rPr>
              <a:t>资产阶级：</a:t>
            </a:r>
          </a:p>
          <a:p>
            <a:r>
              <a:rPr lang="zh-CN" altLang="en-US" sz="2400" b="1" dirty="0">
                <a:solidFill>
                  <a:srgbClr val="FF0000"/>
                </a:solidFill>
              </a:rPr>
              <a:t>材料一：</a:t>
            </a:r>
            <a:r>
              <a:rPr lang="zh-CN" altLang="en-US" sz="2400" b="1" dirty="0"/>
              <a:t>胡佛（大资本家的代表）说：</a:t>
            </a:r>
            <a:r>
              <a:rPr lang="en-US" altLang="zh-CN" sz="2400" b="1" dirty="0"/>
              <a:t>“</a:t>
            </a:r>
            <a:r>
              <a:rPr lang="zh-CN" altLang="en-US" sz="2400" b="1" dirty="0"/>
              <a:t>罗斯福抛弃了美国传统的、至为宝贵的自由主义经济模式，走上了一种类似社会主义国家的“计划经济”。如果政府停止干预，那么复兴的</a:t>
            </a:r>
            <a:r>
              <a:rPr lang="en-US" altLang="zh-CN" sz="2400" b="1" dirty="0"/>
              <a:t>“</a:t>
            </a:r>
            <a:r>
              <a:rPr lang="zh-CN" altLang="en-US" sz="2400" b="1" dirty="0"/>
              <a:t>自然力量</a:t>
            </a:r>
            <a:r>
              <a:rPr lang="en-US" altLang="zh-CN" sz="2400" b="1" dirty="0"/>
              <a:t>”</a:t>
            </a:r>
            <a:r>
              <a:rPr lang="zh-CN" altLang="en-US" sz="2400" b="1" dirty="0"/>
              <a:t>将迅速恢复</a:t>
            </a:r>
            <a:r>
              <a:rPr lang="zh-CN" altLang="en-US" sz="2400" b="1" dirty="0" smtClean="0"/>
              <a:t>繁荣</a:t>
            </a:r>
            <a:r>
              <a:rPr lang="en-US" altLang="zh-CN" sz="2400" b="1" dirty="0" smtClean="0"/>
              <a:t>……</a:t>
            </a:r>
            <a:endParaRPr lang="zh-CN" altLang="en-US" sz="2400" b="1" dirty="0"/>
          </a:p>
          <a:p>
            <a:r>
              <a:rPr lang="zh-CN" altLang="en-US" sz="2400" b="1" dirty="0">
                <a:solidFill>
                  <a:srgbClr val="FF0000"/>
                </a:solidFill>
              </a:rPr>
              <a:t>材料二：</a:t>
            </a:r>
            <a:r>
              <a:rPr lang="zh-CN" altLang="en-US" sz="2400" b="1" dirty="0"/>
              <a:t> 以纽约市罗比特</a:t>
            </a:r>
            <a:r>
              <a:rPr lang="en-US" altLang="zh-CN" sz="2400" b="1" dirty="0"/>
              <a:t>·</a:t>
            </a:r>
            <a:r>
              <a:rPr lang="zh-CN" altLang="en-US" sz="2400" b="1" dirty="0"/>
              <a:t>瓦格纳为代表的北部城市资产阶级自由派，差不多一切进步人士都汇入罗斯福阵营；他们认为：</a:t>
            </a:r>
            <a:r>
              <a:rPr lang="en-US" altLang="zh-CN" sz="2400" b="1" dirty="0"/>
              <a:t>“</a:t>
            </a:r>
            <a:r>
              <a:rPr lang="zh-CN" altLang="en-US" sz="2400" b="1" dirty="0"/>
              <a:t>新政特别是第</a:t>
            </a:r>
            <a:r>
              <a:rPr lang="en-US" altLang="zh-CN" sz="2400" b="1" dirty="0"/>
              <a:t>2</a:t>
            </a:r>
            <a:r>
              <a:rPr lang="zh-CN" altLang="en-US" sz="2400" b="1" dirty="0"/>
              <a:t>次新政似乎实现了进步改革派的希望，使少数民族、天主教徒、小企业主、农民、黑人都和新政的民主党打成一片。</a:t>
            </a:r>
            <a:r>
              <a:rPr lang="en-US" altLang="zh-CN" sz="2400" b="1" dirty="0"/>
              <a:t>”</a:t>
            </a:r>
          </a:p>
        </p:txBody>
      </p:sp>
      <p:grpSp>
        <p:nvGrpSpPr>
          <p:cNvPr id="5" name="组合 4"/>
          <p:cNvGrpSpPr/>
          <p:nvPr/>
        </p:nvGrpSpPr>
        <p:grpSpPr>
          <a:xfrm>
            <a:off x="156558" y="354549"/>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9" name="矩形 8"/>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2869866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8155" y="1221740"/>
            <a:ext cx="7861935" cy="3907790"/>
          </a:xfrm>
          <a:prstGeom prst="rect">
            <a:avLst/>
          </a:prstGeom>
          <a:noFill/>
        </p:spPr>
        <p:txBody>
          <a:bodyPr wrap="square" rtlCol="0">
            <a:spAutoFit/>
          </a:bodyPr>
          <a:lstStyle/>
          <a:p>
            <a:r>
              <a:rPr lang="zh-CN" altLang="en-US" sz="3200" b="1" dirty="0">
                <a:solidFill>
                  <a:srgbClr val="CC0099"/>
                </a:solidFill>
              </a:rPr>
              <a:t>农民：</a:t>
            </a:r>
          </a:p>
          <a:p>
            <a:r>
              <a:rPr lang="zh-CN" altLang="en-US" sz="2400" b="1" dirty="0">
                <a:solidFill>
                  <a:srgbClr val="FF0000"/>
                </a:solidFill>
              </a:rPr>
              <a:t>材料一：</a:t>
            </a:r>
            <a:r>
              <a:rPr lang="en-US" altLang="zh-CN" sz="2400" b="1" dirty="0"/>
              <a:t>1945</a:t>
            </a:r>
            <a:r>
              <a:rPr lang="zh-CN" altLang="en-US" sz="2400" b="1" dirty="0"/>
              <a:t>年美国总统罗斯福去世，享年</a:t>
            </a:r>
            <a:r>
              <a:rPr lang="en-US" altLang="zh-CN" sz="2400" b="1" dirty="0"/>
              <a:t>63</a:t>
            </a:r>
            <a:r>
              <a:rPr lang="zh-CN" altLang="en-US" sz="2400" b="1" dirty="0"/>
              <a:t>岁。在他的葬礼上，一个农民唱起了这首歌：《哦，船长，我的船长》：我们险恶的航程已经告终,我们的船安渡过惊涛骇浪,我们寻求的奖赏已赢得手中。港口已经不远,钟声我已听见,万千人众在欢呼呐喊</a:t>
            </a:r>
            <a:r>
              <a:rPr lang="en-US" altLang="zh-CN" sz="2400" b="1" dirty="0"/>
              <a:t>......</a:t>
            </a:r>
            <a:r>
              <a:rPr lang="zh-CN" altLang="en-US" sz="2400" b="1" dirty="0"/>
              <a:t>目迎着我们的船从容返航，我们的船威严而且勇敢。这首歌本来是纪念另一位伟大总统林肯的，现在却是罗斯福船长了。</a:t>
            </a:r>
          </a:p>
          <a:p>
            <a:r>
              <a:rPr lang="zh-CN" altLang="en-US" sz="2400" b="1" dirty="0">
                <a:solidFill>
                  <a:srgbClr val="FF0000"/>
                </a:solidFill>
              </a:rPr>
              <a:t>材料二：</a:t>
            </a:r>
            <a:r>
              <a:rPr lang="zh-CN" altLang="en-US" sz="2400" b="1" dirty="0"/>
              <a:t>下层民众认为，新政提高弱势群体地位，广大中下层民众对新政热情欢呼与讴歌，甚至把罗斯福视为救星。</a:t>
            </a:r>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515415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5930" y="1196752"/>
            <a:ext cx="8232775" cy="3538220"/>
          </a:xfrm>
          <a:prstGeom prst="rect">
            <a:avLst/>
          </a:prstGeom>
          <a:noFill/>
        </p:spPr>
        <p:txBody>
          <a:bodyPr wrap="square" rtlCol="0">
            <a:spAutoFit/>
          </a:bodyPr>
          <a:lstStyle/>
          <a:p>
            <a:r>
              <a:rPr lang="zh-CN" altLang="en-US" sz="3200" b="1" dirty="0">
                <a:solidFill>
                  <a:srgbClr val="CC0099"/>
                </a:solidFill>
              </a:rPr>
              <a:t>工人：</a:t>
            </a:r>
          </a:p>
          <a:p>
            <a:r>
              <a:rPr lang="zh-CN" altLang="en-US" sz="2400" b="1" dirty="0">
                <a:solidFill>
                  <a:srgbClr val="FF0000"/>
                </a:solidFill>
              </a:rPr>
              <a:t>材料一 </a:t>
            </a:r>
            <a:r>
              <a:rPr lang="zh-CN" altLang="en-US" sz="2400" b="1" dirty="0"/>
              <a:t> </a:t>
            </a:r>
            <a:r>
              <a:rPr lang="en-US" altLang="zh-CN" sz="2400" b="1" dirty="0"/>
              <a:t>1936</a:t>
            </a:r>
            <a:r>
              <a:rPr lang="zh-CN" altLang="en-US" sz="2400" b="1" dirty="0"/>
              <a:t>年</a:t>
            </a:r>
            <a:r>
              <a:rPr lang="en-US" altLang="zh-CN" sz="2400" b="1" dirty="0"/>
              <a:t>4</a:t>
            </a:r>
            <a:r>
              <a:rPr lang="zh-CN" altLang="en-US" sz="2400" b="1" dirty="0"/>
              <a:t>月，</a:t>
            </a:r>
            <a:r>
              <a:rPr lang="zh-CN" altLang="en-US" sz="2400" b="1" dirty="0" smtClean="0"/>
              <a:t>美国矿工联合会</a:t>
            </a:r>
            <a:r>
              <a:rPr lang="zh-CN" altLang="en-US" sz="2400" b="1" dirty="0"/>
              <a:t>主席约翰</a:t>
            </a:r>
            <a:r>
              <a:rPr lang="en-US" altLang="zh-CN" sz="2400" b="1" dirty="0"/>
              <a:t>·</a:t>
            </a:r>
            <a:r>
              <a:rPr lang="zh-CN" altLang="en-US" sz="2400" b="1" dirty="0"/>
              <a:t>刘易斯组织劳工非党派联盟公开支持罗斯福竞选。</a:t>
            </a:r>
            <a:r>
              <a:rPr lang="en-US" altLang="zh-CN" sz="2400" b="1" dirty="0"/>
              <a:t>6</a:t>
            </a:r>
            <a:r>
              <a:rPr lang="zh-CN" altLang="en-US" sz="2400" b="1" dirty="0"/>
              <a:t>月间，约翰</a:t>
            </a:r>
            <a:r>
              <a:rPr lang="en-US" altLang="zh-CN" sz="2400" b="1" dirty="0"/>
              <a:t>.</a:t>
            </a:r>
            <a:r>
              <a:rPr lang="zh-CN" altLang="en-US" sz="2400" b="1" dirty="0"/>
              <a:t>刘易斯与罗斯福会晤，并告诉报界他完全支持罗斯福的政策纲领。</a:t>
            </a:r>
            <a:r>
              <a:rPr lang="en-US" altLang="zh-CN" sz="2400" b="1" dirty="0"/>
              <a:t>8</a:t>
            </a:r>
            <a:r>
              <a:rPr lang="zh-CN" altLang="en-US" sz="2400" b="1" dirty="0"/>
              <a:t>月到</a:t>
            </a:r>
            <a:r>
              <a:rPr lang="en-US" altLang="zh-CN" sz="2400" b="1" dirty="0"/>
              <a:t>10</a:t>
            </a:r>
            <a:r>
              <a:rPr lang="zh-CN" altLang="en-US" sz="2400" b="1" dirty="0"/>
              <a:t>月间，刘易斯进行了多次演讲支持罗斯福竞选下一任总统</a:t>
            </a:r>
            <a:r>
              <a:rPr lang="en-US" altLang="zh-CN" sz="2400" b="1" dirty="0"/>
              <a:t>......</a:t>
            </a:r>
          </a:p>
          <a:p>
            <a:r>
              <a:rPr lang="zh-CN" altLang="en-US" sz="2400" b="1" dirty="0">
                <a:solidFill>
                  <a:srgbClr val="FF0000"/>
                </a:solidFill>
              </a:rPr>
              <a:t>材料二  </a:t>
            </a:r>
            <a:r>
              <a:rPr lang="zh-CN" altLang="en-US" sz="2400" b="1" dirty="0"/>
              <a:t>美共协会副主席丹尼斯的说：</a:t>
            </a:r>
            <a:r>
              <a:rPr lang="en-US" altLang="zh-CN" sz="2400" b="1" dirty="0"/>
              <a:t>“</a:t>
            </a:r>
            <a:r>
              <a:rPr lang="zh-CN" altLang="en-US" sz="2400" b="1" dirty="0"/>
              <a:t>美国历史上从没有像罗斯福政府那样给工人、黑人和一切民众力量以这样大的组织自由和政治权利</a:t>
            </a:r>
            <a:r>
              <a:rPr lang="en-US" altLang="zh-CN" sz="2400" b="1" dirty="0"/>
              <a:t>”</a:t>
            </a:r>
            <a:r>
              <a:rPr lang="zh-CN" altLang="en-US" sz="2400" b="1" dirty="0"/>
              <a:t>。罗氏在美国是</a:t>
            </a:r>
            <a:r>
              <a:rPr lang="en-US" altLang="zh-CN" sz="2400" b="1" dirty="0"/>
              <a:t>“</a:t>
            </a:r>
            <a:r>
              <a:rPr lang="zh-CN" altLang="en-US" sz="2400" b="1" dirty="0"/>
              <a:t>一面民主的旗子</a:t>
            </a:r>
            <a:r>
              <a:rPr lang="en-US" altLang="zh-CN" sz="2400" b="1" dirty="0"/>
              <a:t>”</a:t>
            </a:r>
            <a:r>
              <a:rPr lang="zh-CN" altLang="en-US" sz="2400" b="1" dirty="0"/>
              <a:t>。</a:t>
            </a:r>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2383010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268730"/>
            <a:ext cx="7670800" cy="4278094"/>
          </a:xfrm>
          <a:prstGeom prst="rect">
            <a:avLst/>
          </a:prstGeom>
          <a:noFill/>
        </p:spPr>
        <p:txBody>
          <a:bodyPr wrap="square" rtlCol="0">
            <a:spAutoFit/>
          </a:bodyPr>
          <a:lstStyle/>
          <a:p>
            <a:r>
              <a:rPr lang="zh-CN" altLang="en-US" sz="3200" b="1" dirty="0">
                <a:solidFill>
                  <a:srgbClr val="CC0099"/>
                </a:solidFill>
              </a:rPr>
              <a:t>中国史学界评罗斯福新政</a:t>
            </a:r>
          </a:p>
          <a:p>
            <a:r>
              <a:rPr lang="zh-CN" altLang="en-US" sz="2400" b="1" dirty="0">
                <a:solidFill>
                  <a:srgbClr val="FF0000"/>
                </a:solidFill>
              </a:rPr>
              <a:t>材料一 </a:t>
            </a:r>
            <a:r>
              <a:rPr lang="zh-CN" altLang="en-US" sz="2400" b="1" dirty="0"/>
              <a:t>  罗斯福新政与其他形形色色资产阶级克服危机的办法一样，是资本主义矛盾尖锐时出现的</a:t>
            </a:r>
            <a:r>
              <a:rPr lang="en-US" altLang="zh-CN" sz="2400" b="1" dirty="0"/>
              <a:t>“</a:t>
            </a:r>
            <a:r>
              <a:rPr lang="zh-CN" altLang="en-US" sz="2400" b="1" dirty="0"/>
              <a:t>步步为营</a:t>
            </a:r>
            <a:r>
              <a:rPr lang="en-US" altLang="zh-CN" sz="2400" b="1" dirty="0"/>
              <a:t>”</a:t>
            </a:r>
            <a:r>
              <a:rPr lang="zh-CN" altLang="en-US" sz="2400" b="1" dirty="0"/>
              <a:t>的挣扎之一。其救济政策必然是</a:t>
            </a:r>
            <a:r>
              <a:rPr lang="en-US" altLang="zh-CN" sz="2400" b="1" dirty="0"/>
              <a:t>“</a:t>
            </a:r>
            <a:r>
              <a:rPr lang="zh-CN" altLang="en-US" sz="2400" b="1" dirty="0"/>
              <a:t>剜肉补疮</a:t>
            </a:r>
            <a:r>
              <a:rPr lang="en-US" altLang="zh-CN" sz="2400" b="1" dirty="0"/>
              <a:t>”</a:t>
            </a:r>
            <a:r>
              <a:rPr lang="zh-CN" altLang="en-US" sz="2400" b="1" dirty="0"/>
              <a:t>，结果是以彻底失败而告终的。</a:t>
            </a:r>
          </a:p>
          <a:p>
            <a:r>
              <a:rPr lang="zh-CN" altLang="en-US" sz="2400" b="1" dirty="0">
                <a:solidFill>
                  <a:srgbClr val="FF0000"/>
                </a:solidFill>
              </a:rPr>
              <a:t>材料二 </a:t>
            </a:r>
            <a:r>
              <a:rPr lang="zh-CN" altLang="en-US" sz="2400" b="1" dirty="0"/>
              <a:t> 新政对于防止</a:t>
            </a:r>
            <a:r>
              <a:rPr lang="en-US" altLang="zh-CN" sz="2400" b="1" dirty="0"/>
              <a:t>30</a:t>
            </a:r>
            <a:r>
              <a:rPr lang="zh-CN" altLang="en-US" sz="2400" b="1" dirty="0"/>
              <a:t>年代大</a:t>
            </a:r>
            <a:r>
              <a:rPr lang="zh-CN" altLang="en-US" sz="2400" b="1" dirty="0" smtClean="0"/>
              <a:t>萧条大动乱</a:t>
            </a:r>
            <a:r>
              <a:rPr lang="zh-CN" altLang="en-US" sz="2400" b="1" dirty="0"/>
              <a:t>局面的再现起了重要作用，新政在世界历史上的地位，是为整个资本主义世界摸索出一条延长垄断资本主义生命的唯一可行的途径，即大力发展非法西斯式的，走福利国家道路的国家垄断资本主义</a:t>
            </a:r>
            <a:r>
              <a:rPr lang="zh-CN" altLang="en-US" sz="2400" b="1" dirty="0" smtClean="0"/>
              <a:t>。</a:t>
            </a:r>
            <a:endParaRPr lang="en-US" altLang="zh-CN" sz="2400" b="1" dirty="0" smtClean="0"/>
          </a:p>
          <a:p>
            <a:r>
              <a:rPr lang="en-US" altLang="zh-CN" sz="2400" b="1" dirty="0" smtClean="0"/>
              <a:t>          ——《</a:t>
            </a:r>
            <a:r>
              <a:rPr lang="zh-CN" altLang="en-US" sz="2400" b="1" dirty="0" smtClean="0"/>
              <a:t>近年来</a:t>
            </a:r>
            <a:r>
              <a:rPr lang="zh-CN" altLang="en-US" sz="2400" b="1" dirty="0"/>
              <a:t>国内罗斯福新政研究现状</a:t>
            </a:r>
            <a:r>
              <a:rPr lang="zh-CN" altLang="en-US" sz="2400" b="1" dirty="0" smtClean="0"/>
              <a:t>简述</a:t>
            </a:r>
            <a:r>
              <a:rPr lang="en-US" altLang="zh-CN" sz="2400" b="1" dirty="0" smtClean="0"/>
              <a:t>》</a:t>
            </a:r>
            <a:endParaRPr lang="zh-CN" altLang="en-US" sz="2400" b="1" dirty="0"/>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2404064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1546" y="1339703"/>
            <a:ext cx="7719060" cy="3907790"/>
          </a:xfrm>
          <a:prstGeom prst="rect">
            <a:avLst/>
          </a:prstGeom>
          <a:noFill/>
        </p:spPr>
        <p:txBody>
          <a:bodyPr wrap="square" rtlCol="0">
            <a:spAutoFit/>
          </a:bodyPr>
          <a:lstStyle/>
          <a:p>
            <a:r>
              <a:rPr lang="zh-CN" altLang="en-US" sz="3200" b="1" dirty="0">
                <a:solidFill>
                  <a:srgbClr val="CC0099"/>
                </a:solidFill>
                <a:sym typeface="+mn-ea"/>
              </a:rPr>
              <a:t>美国史学界评罗斯福新政</a:t>
            </a:r>
          </a:p>
          <a:p>
            <a:r>
              <a:rPr lang="zh-CN" altLang="en-US" sz="2400" b="1" dirty="0">
                <a:solidFill>
                  <a:srgbClr val="FF0000"/>
                </a:solidFill>
              </a:rPr>
              <a:t>材料一</a:t>
            </a:r>
            <a:r>
              <a:rPr lang="zh-CN" altLang="en-US" sz="2400" b="1" dirty="0"/>
              <a:t>  卡尔</a:t>
            </a:r>
            <a:r>
              <a:rPr lang="en-US" altLang="zh-CN" sz="2400" b="1" dirty="0"/>
              <a:t>·</a:t>
            </a:r>
            <a:r>
              <a:rPr lang="zh-CN" altLang="en-US" sz="2400" b="1" dirty="0"/>
              <a:t>戴格勒把罗斯福新政与华盛顿领导的独立战争和林肯时期的内战相提并论，称新政为</a:t>
            </a:r>
            <a:r>
              <a:rPr lang="en-US" altLang="zh-CN" sz="2400" b="1" dirty="0"/>
              <a:t>“</a:t>
            </a:r>
            <a:r>
              <a:rPr lang="zh-CN" altLang="en-US" sz="2400" b="1" dirty="0"/>
              <a:t>第三次美国革命</a:t>
            </a:r>
            <a:r>
              <a:rPr lang="en-US" altLang="zh-CN" sz="2400" b="1" dirty="0"/>
              <a:t>”</a:t>
            </a:r>
            <a:r>
              <a:rPr lang="zh-CN" altLang="en-US" sz="2400" b="1" dirty="0"/>
              <a:t>。罗斯福时代标志着美国历史上的一个分水岭，生活在</a:t>
            </a:r>
            <a:r>
              <a:rPr lang="en-US" altLang="zh-CN" sz="2400" b="1" dirty="0"/>
              <a:t>20</a:t>
            </a:r>
            <a:r>
              <a:rPr lang="zh-CN" altLang="en-US" sz="2400" b="1" dirty="0"/>
              <a:t>世纪</a:t>
            </a:r>
            <a:r>
              <a:rPr lang="en-US" altLang="zh-CN" sz="2400" b="1" dirty="0"/>
              <a:t>30</a:t>
            </a:r>
            <a:r>
              <a:rPr lang="zh-CN" altLang="en-US" sz="2400" b="1" dirty="0"/>
              <a:t>年代以前和以后的美国人是在一个不同的世界中。</a:t>
            </a:r>
          </a:p>
          <a:p>
            <a:r>
              <a:rPr lang="zh-CN" altLang="en-US" sz="2400" b="1" dirty="0">
                <a:solidFill>
                  <a:srgbClr val="FF0000"/>
                </a:solidFill>
              </a:rPr>
              <a:t>材料二 </a:t>
            </a:r>
            <a:r>
              <a:rPr lang="zh-CN" altLang="en-US" sz="2400" b="1" dirty="0"/>
              <a:t> 罗斯福是国内外革命中的领导者，与同情共产主义的人接近，认为新政是对过去的完全否定，是对国家基本的民主制的一种怀疑，并把国家推向了</a:t>
            </a:r>
            <a:r>
              <a:rPr lang="en-US" altLang="zh-CN" sz="2400" b="1" dirty="0"/>
              <a:t>“</a:t>
            </a:r>
            <a:r>
              <a:rPr lang="zh-CN" altLang="en-US" sz="2400" b="1" dirty="0"/>
              <a:t>许多最初水平的共产主义的目标</a:t>
            </a:r>
            <a:r>
              <a:rPr lang="en-US" altLang="zh-CN" sz="2400" b="1" dirty="0"/>
              <a:t>”</a:t>
            </a:r>
            <a:r>
              <a:rPr lang="zh-CN" altLang="en-US" sz="2400" b="1" dirty="0"/>
              <a:t>。</a:t>
            </a:r>
          </a:p>
        </p:txBody>
      </p:sp>
      <p:grpSp>
        <p:nvGrpSpPr>
          <p:cNvPr id="3" name="组合 2"/>
          <p:cNvGrpSpPr/>
          <p:nvPr/>
        </p:nvGrpSpPr>
        <p:grpSpPr>
          <a:xfrm>
            <a:off x="159788" y="361156"/>
            <a:ext cx="8112125" cy="381000"/>
            <a:chOff x="813" y="1733"/>
            <a:chExt cx="12774" cy="600"/>
          </a:xfrm>
        </p:grpSpPr>
        <p:cxnSp>
          <p:nvCxnSpPr>
            <p:cNvPr id="4" name="直接连接符 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759336" y="237023"/>
            <a:ext cx="7413064" cy="523220"/>
          </a:xfrm>
          <a:prstGeom prst="rect">
            <a:avLst/>
          </a:prstGeom>
        </p:spPr>
        <p:txBody>
          <a:bodyPr wrap="square">
            <a:spAutoFit/>
          </a:bodyPr>
          <a:lstStyle/>
          <a:p>
            <a:pPr lvl="0"/>
            <a:r>
              <a:rPr lang="zh-CN" altLang="en-US" sz="2800" b="1" dirty="0" smtClean="0">
                <a:solidFill>
                  <a:srgbClr val="2F2BEF"/>
                </a:solidFill>
                <a:latin typeface="楷体" panose="02010609060101010101" pitchFamily="49" charset="-122"/>
                <a:ea typeface="楷体" panose="02010609060101010101" pitchFamily="49" charset="-122"/>
                <a:sym typeface="+mn-ea"/>
              </a:rPr>
              <a:t>专题复习中：知识</a:t>
            </a:r>
            <a:r>
              <a:rPr lang="zh-CN" altLang="en-US" sz="2800" b="1" dirty="0">
                <a:solidFill>
                  <a:srgbClr val="2F2BEF"/>
                </a:solidFill>
                <a:latin typeface="楷体" panose="02010609060101010101" pitchFamily="49" charset="-122"/>
                <a:ea typeface="楷体" panose="02010609060101010101" pitchFamily="49" charset="-122"/>
                <a:sym typeface="+mn-ea"/>
              </a:rPr>
              <a:t>新</a:t>
            </a:r>
            <a:r>
              <a:rPr lang="zh-CN" altLang="en-US" sz="2800" b="1" dirty="0" smtClean="0">
                <a:solidFill>
                  <a:srgbClr val="2F2BEF"/>
                </a:solidFill>
                <a:latin typeface="楷体" panose="02010609060101010101" pitchFamily="49" charset="-122"/>
                <a:ea typeface="楷体" panose="02010609060101010101" pitchFamily="49" charset="-122"/>
                <a:sym typeface="+mn-ea"/>
              </a:rPr>
              <a:t>角度复习，避免重复复习</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37923390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000000"/>
                </a:solidFill>
                <a:latin typeface="微软雅黑" panose="020B0503020204020204" pitchFamily="34" charset="-122"/>
                <a:ea typeface="微软雅黑" panose="020B0503020204020204" pitchFamily="34" charset="-122"/>
              </a:rPr>
              <a:t>专题复习：</a:t>
            </a:r>
            <a:r>
              <a:rPr lang="zh-CN" altLang="en-US" b="1" dirty="0">
                <a:solidFill>
                  <a:srgbClr val="00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FF0000"/>
                </a:solidFill>
                <a:latin typeface="微软雅黑" panose="020B0503020204020204" pitchFamily="34" charset="-122"/>
                <a:ea typeface="微软雅黑" panose="020B0503020204020204" pitchFamily="34" charset="-122"/>
              </a:rPr>
              <a:t>高考</a:t>
            </a:r>
            <a:r>
              <a:rPr lang="zh-CN" altLang="en-US" b="1" dirty="0" smtClean="0">
                <a:solidFill>
                  <a:srgbClr val="FF0000"/>
                </a:solidFill>
                <a:latin typeface="微软雅黑" panose="020B0503020204020204" pitchFamily="34" charset="-122"/>
                <a:ea typeface="微软雅黑" panose="020B0503020204020204" pitchFamily="34" charset="-122"/>
              </a:rPr>
              <a:t>能力要求与学生问题分析</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latin typeface="微软雅黑" panose="020B0503020204020204" pitchFamily="34" charset="-122"/>
                <a:ea typeface="微软雅黑" panose="020B0503020204020204" pitchFamily="34" charset="-122"/>
              </a:rPr>
              <a:t>       二轮复习规划（世界史）</a:t>
            </a:r>
            <a:endParaRPr lang="zh-CN" altLang="en-US" b="1" dirty="0">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a:t>
            </a:r>
            <a:r>
              <a:rPr lang="zh-CN" altLang="en-US" b="1" dirty="0" smtClean="0">
                <a:solidFill>
                  <a:srgbClr val="000000"/>
                </a:solidFill>
                <a:latin typeface="微软雅黑" panose="020B0503020204020204" pitchFamily="34" charset="-122"/>
                <a:ea typeface="微软雅黑" panose="020B0503020204020204" pitchFamily="34" charset="-122"/>
              </a:rPr>
              <a:t>： 关注高阶思维能力训练</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09992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idx="1"/>
          </p:nvPr>
        </p:nvSpPr>
        <p:spPr>
          <a:xfrm>
            <a:off x="1334453" y="1846581"/>
            <a:ext cx="1734741" cy="2233613"/>
          </a:xfrm>
        </p:spPr>
        <p:txBody>
          <a:bodyPr anchor="t"/>
          <a:lstStyle/>
          <a:p>
            <a:r>
              <a:rPr lang="zh-CN" altLang="en-US" sz="4000" b="1">
                <a:solidFill>
                  <a:srgbClr val="002060"/>
                </a:solidFill>
              </a:rPr>
              <a:t>知识</a:t>
            </a:r>
          </a:p>
          <a:p>
            <a:endParaRPr lang="zh-CN" altLang="en-US" sz="4000" b="1">
              <a:solidFill>
                <a:srgbClr val="002060"/>
              </a:solidFill>
            </a:endParaRPr>
          </a:p>
          <a:p>
            <a:r>
              <a:rPr lang="zh-CN" altLang="en-US" sz="4000" b="1">
                <a:solidFill>
                  <a:srgbClr val="002060"/>
                </a:solidFill>
              </a:rPr>
              <a:t>能力</a:t>
            </a:r>
          </a:p>
        </p:txBody>
      </p:sp>
      <p:sp>
        <p:nvSpPr>
          <p:cNvPr id="8195" name="文本框 4"/>
          <p:cNvSpPr txBox="1"/>
          <p:nvPr/>
        </p:nvSpPr>
        <p:spPr>
          <a:xfrm>
            <a:off x="3659982" y="2508251"/>
            <a:ext cx="1141810" cy="1323439"/>
          </a:xfrm>
          <a:prstGeom prst="rect">
            <a:avLst/>
          </a:prstGeom>
          <a:noFill/>
          <a:ln w="9525">
            <a:noFill/>
          </a:ln>
        </p:spPr>
        <p:txBody>
          <a:bodyPr>
            <a:spAutoFit/>
          </a:bodyPr>
          <a:lstStyle/>
          <a:p>
            <a:pPr lvl="0"/>
            <a:r>
              <a:rPr lang="zh-CN" altLang="en-US" sz="4000" b="1">
                <a:solidFill>
                  <a:srgbClr val="002060"/>
                </a:solidFill>
                <a:latin typeface="Arial" panose="020B0604020202020204" pitchFamily="34" charset="0"/>
                <a:ea typeface="宋体" panose="02010600030101010101" pitchFamily="2" charset="-122"/>
              </a:rPr>
              <a:t>提升</a:t>
            </a:r>
          </a:p>
        </p:txBody>
      </p:sp>
      <p:sp>
        <p:nvSpPr>
          <p:cNvPr id="8196" name="文本框 5"/>
          <p:cNvSpPr txBox="1"/>
          <p:nvPr/>
        </p:nvSpPr>
        <p:spPr>
          <a:xfrm>
            <a:off x="5557838" y="1736726"/>
            <a:ext cx="2102644" cy="1323439"/>
          </a:xfrm>
          <a:prstGeom prst="rect">
            <a:avLst/>
          </a:prstGeom>
          <a:noFill/>
          <a:ln w="9525">
            <a:noFill/>
          </a:ln>
        </p:spPr>
        <p:txBody>
          <a:bodyPr>
            <a:spAutoFit/>
          </a:bodyPr>
          <a:lstStyle/>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理解</a:t>
            </a:r>
            <a:endParaRPr lang="en-US" altLang="zh-CN"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endParaRPr>
          </a:p>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综合</a:t>
            </a:r>
            <a:endParaRPr lang="zh-CN" altLang="en-US" sz="4000" b="1" dirty="0">
              <a:solidFill>
                <a:srgbClr val="002060"/>
              </a:solidFill>
              <a:latin typeface="Arial" panose="020B0604020202020204" pitchFamily="34" charset="0"/>
              <a:ea typeface="宋体" panose="02010600030101010101" pitchFamily="2" charset="-122"/>
              <a:sym typeface="宋体" panose="02010600030101010101" pitchFamily="2" charset="-122"/>
            </a:endParaRPr>
          </a:p>
        </p:txBody>
      </p:sp>
      <p:sp>
        <p:nvSpPr>
          <p:cNvPr id="8197" name="文本框 6"/>
          <p:cNvSpPr txBox="1"/>
          <p:nvPr/>
        </p:nvSpPr>
        <p:spPr>
          <a:xfrm>
            <a:off x="5589985" y="3265488"/>
            <a:ext cx="2108597" cy="1323439"/>
          </a:xfrm>
          <a:prstGeom prst="rect">
            <a:avLst/>
          </a:prstGeom>
          <a:noFill/>
          <a:ln w="9525">
            <a:noFill/>
          </a:ln>
        </p:spPr>
        <p:txBody>
          <a:bodyPr>
            <a:spAutoFit/>
          </a:bodyPr>
          <a:lstStyle/>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运用</a:t>
            </a:r>
            <a:endParaRPr lang="en-US" altLang="zh-CN"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endParaRPr>
          </a:p>
          <a:p>
            <a:pPr lvl="0"/>
            <a:r>
              <a:rPr lang="zh-CN" altLang="en-US" sz="4000" b="1" dirty="0" smtClean="0">
                <a:solidFill>
                  <a:srgbClr val="002060"/>
                </a:solidFill>
                <a:latin typeface="Arial" panose="020B0604020202020204" pitchFamily="34" charset="0"/>
                <a:ea typeface="宋体" panose="02010600030101010101" pitchFamily="2" charset="-122"/>
                <a:sym typeface="宋体" panose="02010600030101010101" pitchFamily="2" charset="-122"/>
              </a:rPr>
              <a:t>解决</a:t>
            </a:r>
            <a:endParaRPr lang="zh-CN" altLang="en-US" sz="4000" b="1" dirty="0">
              <a:solidFill>
                <a:srgbClr val="002060"/>
              </a:solidFill>
              <a:latin typeface="Arial" panose="020B0604020202020204" pitchFamily="34" charset="0"/>
              <a:ea typeface="宋体" panose="02010600030101010101" pitchFamily="2" charset="-122"/>
              <a:sym typeface="宋体" panose="02010600030101010101" pitchFamily="2" charset="-122"/>
            </a:endParaRPr>
          </a:p>
        </p:txBody>
      </p:sp>
      <p:cxnSp>
        <p:nvCxnSpPr>
          <p:cNvPr id="8" name="直接箭头连接符 7"/>
          <p:cNvCxnSpPr/>
          <p:nvPr/>
        </p:nvCxnSpPr>
        <p:spPr>
          <a:xfrm flipV="1">
            <a:off x="4518422" y="2087564"/>
            <a:ext cx="1039416" cy="765175"/>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2771800" y="2204864"/>
            <a:ext cx="759594" cy="562149"/>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11" name="直接箭头连接符 10"/>
          <p:cNvCxnSpPr/>
          <p:nvPr/>
        </p:nvCxnSpPr>
        <p:spPr>
          <a:xfrm>
            <a:off x="4502706" y="3046413"/>
            <a:ext cx="1071563" cy="763588"/>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3" name="直接箭头连接符 2"/>
          <p:cNvCxnSpPr/>
          <p:nvPr/>
        </p:nvCxnSpPr>
        <p:spPr>
          <a:xfrm flipV="1">
            <a:off x="2771800" y="3046413"/>
            <a:ext cx="888181" cy="585788"/>
          </a:xfrm>
          <a:prstGeom prst="straightConnector1">
            <a:avLst/>
          </a:prstGeom>
          <a:ln w="28575">
            <a:solidFill>
              <a:srgbClr val="0000CC"/>
            </a:solidFill>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91046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6632"/>
            <a:ext cx="8229600" cy="788618"/>
          </a:xfrm>
        </p:spPr>
        <p:txBody>
          <a:bodyPr/>
          <a:lstStyle/>
          <a:p>
            <a:r>
              <a:rPr lang="zh-CN" altLang="en-US" dirty="0" smtClean="0">
                <a:latin typeface="黑体" panose="02010609060101010101" pitchFamily="49" charset="-122"/>
                <a:ea typeface="黑体" panose="02010609060101010101" pitchFamily="49" charset="-122"/>
              </a:rPr>
              <a:t>论证题</a:t>
            </a:r>
            <a:endParaRPr lang="zh-CN" altLang="en-US"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063256"/>
            <a:ext cx="8229600" cy="4817576"/>
          </a:xfrm>
        </p:spPr>
        <p:txBody>
          <a:bodyPr>
            <a:normAutofit fontScale="92500" lnSpcReduction="10000"/>
          </a:bodyPr>
          <a:lstStyle/>
          <a:p>
            <a:pPr marL="0" indent="0">
              <a:spcBef>
                <a:spcPts val="0"/>
              </a:spcBef>
              <a:buNone/>
            </a:pPr>
            <a:r>
              <a:rPr lang="zh-CN" altLang="en-US" sz="2800" b="1" kern="100" dirty="0" smtClean="0">
                <a:latin typeface="黑体" panose="02010609060101010101" pitchFamily="49" charset="-122"/>
                <a:ea typeface="黑体" panose="02010609060101010101" pitchFamily="49" charset="-122"/>
              </a:rPr>
              <a:t>（</a:t>
            </a:r>
            <a:r>
              <a:rPr lang="en-US" altLang="zh-CN" sz="2800" b="1" kern="100" dirty="0" smtClean="0">
                <a:latin typeface="黑体" panose="02010609060101010101" pitchFamily="49" charset="-122"/>
                <a:ea typeface="黑体" panose="02010609060101010101" pitchFamily="49" charset="-122"/>
              </a:rPr>
              <a:t>2018</a:t>
            </a:r>
            <a:r>
              <a:rPr lang="zh-CN" altLang="en-US" sz="2800" b="1" kern="100" dirty="0" smtClean="0">
                <a:latin typeface="黑体" panose="02010609060101010101" pitchFamily="49" charset="-122"/>
                <a:ea typeface="黑体" panose="02010609060101010101" pitchFamily="49" charset="-122"/>
              </a:rPr>
              <a:t>海淀一模）从材料找那个提炼一个主题，结合所学加以论证。</a:t>
            </a:r>
            <a:endParaRPr lang="en-US" altLang="zh-CN" sz="2800" b="1" kern="100" dirty="0" smtClean="0">
              <a:latin typeface="黑体" panose="02010609060101010101" pitchFamily="49" charset="-122"/>
              <a:ea typeface="黑体" panose="02010609060101010101" pitchFamily="49" charset="-122"/>
            </a:endParaRPr>
          </a:p>
          <a:p>
            <a:pPr marL="0" indent="0">
              <a:spcBef>
                <a:spcPts val="0"/>
              </a:spcBef>
              <a:buNone/>
            </a:pPr>
            <a:r>
              <a:rPr lang="zh-CN" altLang="en-US" sz="2800" b="1" kern="100" dirty="0">
                <a:latin typeface="黑体" panose="02010609060101010101" pitchFamily="49" charset="-122"/>
                <a:ea typeface="黑体" panose="02010609060101010101" pitchFamily="49" charset="-122"/>
              </a:rPr>
              <a:t>（</a:t>
            </a:r>
            <a:r>
              <a:rPr lang="en-US" altLang="zh-CN" sz="2800" b="1" kern="100" dirty="0" smtClean="0">
                <a:latin typeface="黑体" panose="02010609060101010101" pitchFamily="49" charset="-122"/>
                <a:ea typeface="黑体" panose="02010609060101010101" pitchFamily="49" charset="-122"/>
              </a:rPr>
              <a:t>2018</a:t>
            </a:r>
            <a:r>
              <a:rPr lang="zh-CN" altLang="en-US" sz="2800" b="1" kern="100" dirty="0">
                <a:latin typeface="黑体" panose="02010609060101010101" pitchFamily="49" charset="-122"/>
                <a:ea typeface="黑体" panose="02010609060101010101" pitchFamily="49" charset="-122"/>
              </a:rPr>
              <a:t>西城</a:t>
            </a:r>
            <a:r>
              <a:rPr lang="zh-CN" altLang="en-US" sz="2800" b="1" kern="100" dirty="0" smtClean="0">
                <a:latin typeface="黑体" panose="02010609060101010101" pitchFamily="49" charset="-122"/>
                <a:ea typeface="黑体" panose="02010609060101010101" pitchFamily="49" charset="-122"/>
              </a:rPr>
              <a:t>一</a:t>
            </a:r>
            <a:r>
              <a:rPr lang="zh-CN" altLang="en-US" sz="2800" b="1" kern="100" dirty="0">
                <a:latin typeface="黑体" panose="02010609060101010101" pitchFamily="49" charset="-122"/>
                <a:ea typeface="黑体" panose="02010609060101010101" pitchFamily="49" charset="-122"/>
              </a:rPr>
              <a:t>模</a:t>
            </a:r>
            <a:r>
              <a:rPr lang="zh-CN" altLang="en-US" sz="2800" b="1" kern="100" dirty="0" smtClean="0">
                <a:latin typeface="黑体" panose="02010609060101010101" pitchFamily="49" charset="-122"/>
                <a:ea typeface="黑体" panose="02010609060101010101" pitchFamily="49" charset="-122"/>
              </a:rPr>
              <a:t>）如何看待梁漱溟关于民族自救运动的观点？运用中外历史进程中的重要史实加以论证。</a:t>
            </a:r>
            <a:endParaRPr lang="en-US" altLang="zh-CN" sz="2800" b="1" kern="100" dirty="0" smtClean="0">
              <a:latin typeface="黑体" panose="02010609060101010101" pitchFamily="49" charset="-122"/>
              <a:ea typeface="黑体" panose="02010609060101010101" pitchFamily="49" charset="-122"/>
            </a:endParaRPr>
          </a:p>
          <a:p>
            <a:pPr marL="0" indent="0">
              <a:spcBef>
                <a:spcPts val="0"/>
              </a:spcBef>
              <a:buNone/>
            </a:pPr>
            <a:endParaRPr lang="en-US" altLang="zh-CN" sz="2800" b="1" kern="100" dirty="0" smtClean="0">
              <a:latin typeface="黑体" panose="02010609060101010101" pitchFamily="49" charset="-122"/>
              <a:ea typeface="黑体" panose="02010609060101010101" pitchFamily="49" charset="-122"/>
            </a:endParaRPr>
          </a:p>
          <a:p>
            <a:pPr marL="0" indent="0">
              <a:spcBef>
                <a:spcPts val="0"/>
              </a:spcBef>
              <a:buNone/>
            </a:pPr>
            <a:r>
              <a:rPr lang="zh-CN" altLang="en-US" sz="2800" b="1" kern="100" dirty="0" smtClean="0">
                <a:latin typeface="黑体" panose="02010609060101010101" pitchFamily="49" charset="-122"/>
                <a:ea typeface="黑体" panose="02010609060101010101" pitchFamily="49" charset="-122"/>
              </a:rPr>
              <a:t>（</a:t>
            </a:r>
            <a:r>
              <a:rPr lang="en-US" altLang="zh-CN" sz="2800" b="1" kern="100" dirty="0" smtClean="0">
                <a:latin typeface="黑体" panose="02010609060101010101" pitchFamily="49" charset="-122"/>
                <a:ea typeface="黑体" panose="02010609060101010101" pitchFamily="49" charset="-122"/>
              </a:rPr>
              <a:t>2013</a:t>
            </a:r>
            <a:r>
              <a:rPr lang="zh-CN" altLang="en-US" sz="2800" b="1" kern="100" dirty="0" smtClean="0">
                <a:latin typeface="黑体" panose="02010609060101010101" pitchFamily="49" charset="-122"/>
                <a:ea typeface="黑体" panose="02010609060101010101" pitchFamily="49" charset="-122"/>
              </a:rPr>
              <a:t>年北京卷）</a:t>
            </a:r>
            <a:r>
              <a:rPr lang="zh-CN" altLang="zh-CN" sz="2800" b="1" kern="100" dirty="0" smtClean="0">
                <a:latin typeface="黑体" panose="02010609060101010101" pitchFamily="49" charset="-122"/>
                <a:ea typeface="黑体" panose="02010609060101010101" pitchFamily="49" charset="-122"/>
              </a:rPr>
              <a:t>以</a:t>
            </a:r>
            <a:r>
              <a:rPr lang="zh-CN" altLang="zh-CN" sz="2800" b="1" kern="100" dirty="0">
                <a:latin typeface="黑体" panose="02010609060101010101" pitchFamily="49" charset="-122"/>
                <a:ea typeface="黑体" panose="02010609060101010101" pitchFamily="49" charset="-122"/>
              </a:rPr>
              <a:t>“海洋与人类文明进步”为题，从上表中选择恰当的材料进行</a:t>
            </a:r>
            <a:r>
              <a:rPr lang="zh-CN" altLang="zh-CN" sz="2800" b="1" kern="100" dirty="0">
                <a:solidFill>
                  <a:srgbClr val="FF0000"/>
                </a:solidFill>
                <a:latin typeface="黑体" panose="02010609060101010101" pitchFamily="49" charset="-122"/>
                <a:ea typeface="黑体" panose="02010609060101010101" pitchFamily="49" charset="-122"/>
              </a:rPr>
              <a:t>论述</a:t>
            </a:r>
            <a:r>
              <a:rPr lang="zh-CN" altLang="zh-CN" sz="2800" b="1" kern="100" dirty="0" smtClean="0">
                <a:latin typeface="黑体" panose="02010609060101010101" pitchFamily="49" charset="-122"/>
                <a:ea typeface="黑体" panose="02010609060101010101" pitchFamily="49" charset="-122"/>
              </a:rPr>
              <a:t>。</a:t>
            </a:r>
            <a:endParaRPr lang="zh-CN" altLang="zh-CN" sz="2800" b="1" kern="100" dirty="0">
              <a:solidFill>
                <a:srgbClr val="FF0000"/>
              </a:solidFill>
              <a:latin typeface="黑体" panose="02010609060101010101" pitchFamily="49" charset="-122"/>
              <a:ea typeface="黑体" panose="02010609060101010101" pitchFamily="49" charset="-122"/>
              <a:cs typeface="Times New Roman"/>
            </a:endParaRPr>
          </a:p>
          <a:p>
            <a:pPr marL="0" indent="0">
              <a:spcBef>
                <a:spcPts val="0"/>
              </a:spcBef>
              <a:buNone/>
            </a:pPr>
            <a:endParaRPr lang="en-US" altLang="zh-CN" sz="2800" b="1" dirty="0" smtClean="0">
              <a:latin typeface="黑体" panose="02010609060101010101" pitchFamily="49" charset="-122"/>
              <a:ea typeface="黑体" panose="02010609060101010101" pitchFamily="49" charset="-122"/>
            </a:endParaRPr>
          </a:p>
          <a:p>
            <a:pPr marL="0" indent="0">
              <a:spcBef>
                <a:spcPts val="0"/>
              </a:spcBef>
              <a:buNone/>
            </a:pPr>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2016</a:t>
            </a:r>
            <a:r>
              <a:rPr lang="zh-CN" altLang="en-US" sz="2800" b="1" dirty="0" smtClean="0">
                <a:latin typeface="黑体" panose="02010609060101010101" pitchFamily="49" charset="-122"/>
                <a:ea typeface="黑体" panose="02010609060101010101" pitchFamily="49" charset="-122"/>
              </a:rPr>
              <a:t>年北京卷）你如何看待上述教育争论中的观点？运用重要史实加以</a:t>
            </a:r>
            <a:r>
              <a:rPr lang="zh-CN" altLang="en-US" sz="2800" b="1" dirty="0" smtClean="0">
                <a:solidFill>
                  <a:srgbClr val="FF0000"/>
                </a:solidFill>
                <a:latin typeface="黑体" panose="02010609060101010101" pitchFamily="49" charset="-122"/>
                <a:ea typeface="黑体" panose="02010609060101010101" pitchFamily="49" charset="-122"/>
              </a:rPr>
              <a:t>论述</a:t>
            </a:r>
            <a:r>
              <a:rPr lang="zh-CN" altLang="en-US" sz="2800" b="1" dirty="0" smtClean="0">
                <a:latin typeface="黑体" panose="02010609060101010101" pitchFamily="49" charset="-122"/>
                <a:ea typeface="黑体" panose="02010609060101010101" pitchFamily="49" charset="-122"/>
              </a:rPr>
              <a:t>。</a:t>
            </a:r>
            <a:endParaRPr lang="en-US" altLang="zh-CN" sz="2800" b="1" dirty="0" smtClean="0">
              <a:latin typeface="黑体" panose="02010609060101010101" pitchFamily="49" charset="-122"/>
              <a:ea typeface="黑体" panose="02010609060101010101" pitchFamily="49" charset="-122"/>
            </a:endParaRPr>
          </a:p>
          <a:p>
            <a:pPr marL="0" indent="0">
              <a:spcBef>
                <a:spcPts val="0"/>
              </a:spcBef>
              <a:buNone/>
            </a:pPr>
            <a:endParaRPr lang="en-US" altLang="zh-CN" sz="2800" b="1" dirty="0" smtClean="0">
              <a:latin typeface="黑体" panose="02010609060101010101" pitchFamily="49" charset="-122"/>
              <a:ea typeface="黑体" panose="02010609060101010101" pitchFamily="49" charset="-122"/>
            </a:endParaRPr>
          </a:p>
          <a:p>
            <a:pPr marL="0" indent="0">
              <a:spcBef>
                <a:spcPts val="0"/>
              </a:spcBef>
              <a:buNone/>
            </a:pPr>
            <a:r>
              <a:rPr lang="en-US" altLang="zh-CN" sz="2800" b="1" dirty="0">
                <a:latin typeface="黑体" panose="02010609060101010101" pitchFamily="49" charset="-122"/>
                <a:ea typeface="黑体" panose="02010609060101010101" pitchFamily="49" charset="-122"/>
              </a:rPr>
              <a:t>(2013</a:t>
            </a:r>
            <a:r>
              <a:rPr lang="zh-CN" altLang="en-US" sz="2800" b="1" dirty="0">
                <a:latin typeface="黑体" panose="02010609060101010101" pitchFamily="49" charset="-122"/>
                <a:ea typeface="黑体" panose="02010609060101010101" pitchFamily="49" charset="-122"/>
              </a:rPr>
              <a:t>年四川</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英国民主政治的发展呈现出鲜明的渐进性、灵活性等特点</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任选其一结合史实予以说明。</a:t>
            </a:r>
          </a:p>
          <a:p>
            <a:pPr marL="0" indent="0">
              <a:spcBef>
                <a:spcPts val="0"/>
              </a:spcBef>
              <a:buNone/>
            </a:pPr>
            <a:endParaRPr lang="en-US" altLang="zh-CN" sz="2800" b="1" dirty="0" smtClean="0">
              <a:solidFill>
                <a:srgbClr val="FF0000"/>
              </a:solidFill>
              <a:latin typeface="黑体" panose="02010609060101010101" pitchFamily="49" charset="-122"/>
              <a:ea typeface="黑体" panose="02010609060101010101" pitchFamily="49" charset="-122"/>
            </a:endParaRPr>
          </a:p>
          <a:p>
            <a:endParaRPr lang="zh-CN" altLang="en-US" sz="2800" b="1" dirty="0"/>
          </a:p>
        </p:txBody>
      </p:sp>
      <p:sp>
        <p:nvSpPr>
          <p:cNvPr id="4" name="内容占位符 2"/>
          <p:cNvSpPr txBox="1">
            <a:spLocks/>
          </p:cNvSpPr>
          <p:nvPr/>
        </p:nvSpPr>
        <p:spPr>
          <a:xfrm>
            <a:off x="1115616" y="5547818"/>
            <a:ext cx="8229600" cy="1758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altLang="zh-CN" sz="280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71780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yhl\Documents\Fetion\temp\87e5f594262d5cf1100dfadd22a7b742.png"/>
          <p:cNvPicPr>
            <a:picLocks noChangeAspect="1" noChangeArrowheads="1"/>
          </p:cNvPicPr>
          <p:nvPr/>
        </p:nvPicPr>
        <p:blipFill>
          <a:blip r:embed="rId2"/>
          <a:srcRect/>
          <a:stretch>
            <a:fillRect/>
          </a:stretch>
        </p:blipFill>
        <p:spPr bwMode="auto">
          <a:xfrm>
            <a:off x="214282" y="0"/>
            <a:ext cx="8501122" cy="5018025"/>
          </a:xfrm>
          <a:prstGeom prst="rect">
            <a:avLst/>
          </a:prstGeom>
          <a:noFill/>
        </p:spPr>
      </p:pic>
      <p:sp>
        <p:nvSpPr>
          <p:cNvPr id="4" name="矩形 3"/>
          <p:cNvSpPr/>
          <p:nvPr/>
        </p:nvSpPr>
        <p:spPr>
          <a:xfrm>
            <a:off x="194356" y="4984910"/>
            <a:ext cx="8949644" cy="1754326"/>
          </a:xfrm>
          <a:prstGeom prst="rect">
            <a:avLst/>
          </a:prstGeom>
          <a:solidFill>
            <a:schemeClr val="bg1"/>
          </a:solidFill>
        </p:spPr>
        <p:txBody>
          <a:bodyPr wrap="square">
            <a:spAutoFit/>
          </a:bodyPr>
          <a:lstStyle/>
          <a:p>
            <a:r>
              <a:rPr lang="zh-CN" altLang="en-US" b="1" dirty="0"/>
              <a:t>主题提取</a:t>
            </a:r>
            <a:r>
              <a:rPr lang="en-US" altLang="zh-CN" b="1" dirty="0"/>
              <a:t>+</a:t>
            </a:r>
            <a:r>
              <a:rPr lang="zh-CN" altLang="en-US" b="1" dirty="0"/>
              <a:t>材料论证</a:t>
            </a:r>
          </a:p>
          <a:p>
            <a:r>
              <a:rPr lang="zh-CN" altLang="en-US" b="1" dirty="0"/>
              <a:t>以</a:t>
            </a:r>
            <a:r>
              <a:rPr lang="en-US" altLang="zh-CN" b="1" dirty="0"/>
              <a:t>19</a:t>
            </a:r>
            <a:r>
              <a:rPr lang="zh-CN" altLang="en-US" b="1" dirty="0"/>
              <a:t>世纪欧洲政治变革的某个侧面提取历史主题，并从以上表格中选择适当材料进行论证</a:t>
            </a:r>
            <a:r>
              <a:rPr lang="zh-CN" altLang="en-US" b="1" dirty="0" smtClean="0"/>
              <a:t>。</a:t>
            </a:r>
            <a:endParaRPr lang="en-US" altLang="zh-CN" b="1" dirty="0" smtClean="0"/>
          </a:p>
          <a:p>
            <a:r>
              <a:rPr lang="zh-CN" altLang="en-US" b="1" dirty="0" smtClean="0"/>
              <a:t>观点：</a:t>
            </a:r>
            <a:endParaRPr lang="en-US" altLang="zh-CN" b="1" dirty="0" smtClean="0"/>
          </a:p>
          <a:p>
            <a:r>
              <a:rPr lang="zh-CN" altLang="en-US" b="1" dirty="0" smtClean="0"/>
              <a:t>例</a:t>
            </a:r>
            <a:r>
              <a:rPr lang="en-US" altLang="zh-CN" b="1" dirty="0"/>
              <a:t>1</a:t>
            </a:r>
            <a:r>
              <a:rPr lang="zh-CN" altLang="en-US" b="1" dirty="0"/>
              <a:t>：</a:t>
            </a:r>
          </a:p>
          <a:p>
            <a:r>
              <a:rPr lang="zh-CN" altLang="en-US" b="1" dirty="0"/>
              <a:t>例</a:t>
            </a:r>
            <a:r>
              <a:rPr lang="en-US" altLang="zh-CN" b="1" dirty="0"/>
              <a:t>2</a:t>
            </a:r>
            <a:r>
              <a:rPr lang="zh-CN" altLang="en-US" b="1" dirty="0" smtClean="0"/>
              <a:t>：</a:t>
            </a:r>
            <a:endParaRPr lang="zh-CN" altLang="en-US" b="1" dirty="0"/>
          </a:p>
        </p:txBody>
      </p:sp>
    </p:spTree>
    <p:extLst>
      <p:ext uri="{BB962C8B-B14F-4D97-AF65-F5344CB8AC3E}">
        <p14:creationId xmlns:p14="http://schemas.microsoft.com/office/powerpoint/2010/main" val="1386794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yhl\Documents\Fetion\temp\87e5f594262d5cf1100dfadd22a7b742.png"/>
          <p:cNvPicPr>
            <a:picLocks noChangeAspect="1" noChangeArrowheads="1"/>
          </p:cNvPicPr>
          <p:nvPr/>
        </p:nvPicPr>
        <p:blipFill>
          <a:blip r:embed="rId2"/>
          <a:srcRect/>
          <a:stretch>
            <a:fillRect/>
          </a:stretch>
        </p:blipFill>
        <p:spPr bwMode="auto">
          <a:xfrm>
            <a:off x="214282" y="0"/>
            <a:ext cx="8501122" cy="5018025"/>
          </a:xfrm>
          <a:prstGeom prst="rect">
            <a:avLst/>
          </a:prstGeom>
          <a:noFill/>
        </p:spPr>
      </p:pic>
      <p:sp>
        <p:nvSpPr>
          <p:cNvPr id="5" name="内容占位符 2"/>
          <p:cNvSpPr>
            <a:spLocks noGrp="1"/>
          </p:cNvSpPr>
          <p:nvPr>
            <p:ph sz="quarter" idx="1"/>
          </p:nvPr>
        </p:nvSpPr>
        <p:spPr>
          <a:xfrm>
            <a:off x="214282" y="4929198"/>
            <a:ext cx="8929718" cy="6143644"/>
          </a:xfrm>
        </p:spPr>
        <p:txBody>
          <a:bodyPr>
            <a:normAutofit/>
          </a:bodyPr>
          <a:lstStyle/>
          <a:p>
            <a:r>
              <a:rPr lang="zh-CN" altLang="en-US" sz="3200" b="1" dirty="0" smtClean="0">
                <a:solidFill>
                  <a:srgbClr val="0000CC"/>
                </a:solidFill>
                <a:latin typeface="楷体" pitchFamily="49" charset="-122"/>
                <a:ea typeface="楷体" pitchFamily="49" charset="-122"/>
              </a:rPr>
              <a:t>①③④⑥⑦：政治的民主化进一步发展</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②⑤⑦⑧：代议制民主政治完善（发展）</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④⑥：统一和民族国家发展</a:t>
            </a:r>
            <a:endParaRPr lang="en-US" altLang="zh-CN" sz="3200" b="1" dirty="0" smtClean="0">
              <a:solidFill>
                <a:srgbClr val="0000CC"/>
              </a:solidFill>
              <a:latin typeface="楷体" pitchFamily="49" charset="-122"/>
              <a:ea typeface="楷体" pitchFamily="49" charset="-122"/>
            </a:endParaRPr>
          </a:p>
          <a:p>
            <a:endParaRPr lang="en-US" altLang="zh-CN" sz="3600" b="1" dirty="0" smtClean="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val="421109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000000"/>
                </a:solidFill>
                <a:latin typeface="微软雅黑" panose="020B0503020204020204" pitchFamily="34" charset="-122"/>
                <a:ea typeface="微软雅黑" panose="020B0503020204020204" pitchFamily="34" charset="-122"/>
              </a:rPr>
              <a:t>专题复习：</a:t>
            </a:r>
            <a:r>
              <a:rPr lang="zh-CN" altLang="en-US" b="1" dirty="0">
                <a:solidFill>
                  <a:srgbClr val="00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latin typeface="微软雅黑" panose="020B0503020204020204" pitchFamily="34" charset="-122"/>
                <a:ea typeface="微软雅黑" panose="020B0503020204020204" pitchFamily="34" charset="-122"/>
              </a:rPr>
              <a:t>高考</a:t>
            </a:r>
            <a:r>
              <a:rPr lang="zh-CN" altLang="en-US" b="1" dirty="0" smtClean="0">
                <a:latin typeface="微软雅黑" panose="020B0503020204020204" pitchFamily="34" charset="-122"/>
                <a:ea typeface="微软雅黑" panose="020B0503020204020204" pitchFamily="34" charset="-122"/>
              </a:rPr>
              <a:t>能力要求与学生问题分析</a:t>
            </a:r>
            <a:endParaRPr lang="zh-CN" altLang="en-US" b="1" dirty="0">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solidFill>
                  <a:srgbClr val="FF0000"/>
                </a:solidFill>
                <a:latin typeface="微软雅黑" panose="020B0503020204020204" pitchFamily="34" charset="-122"/>
                <a:ea typeface="微软雅黑" panose="020B0503020204020204" pitchFamily="34" charset="-122"/>
              </a:rPr>
              <a:t>       二轮复习规划</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试题研究：关注解题思路、学科方法</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27165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0" y="785794"/>
            <a:ext cx="8572528" cy="6072206"/>
          </a:xfrm>
        </p:spPr>
        <p:txBody>
          <a:bodyPr>
            <a:normAutofit/>
          </a:bodyPr>
          <a:lstStyle/>
          <a:p>
            <a:pPr marL="0" indent="0">
              <a:buNone/>
            </a:pPr>
            <a:r>
              <a:rPr lang="zh-CN" altLang="en-US" sz="3200" b="1" dirty="0" smtClean="0">
                <a:solidFill>
                  <a:srgbClr val="0000CC"/>
                </a:solidFill>
                <a:latin typeface="楷体" pitchFamily="49" charset="-122"/>
                <a:ea typeface="楷体" pitchFamily="49" charset="-122"/>
              </a:rPr>
              <a:t>材料</a:t>
            </a:r>
            <a:r>
              <a:rPr lang="zh-CN" altLang="en-US" sz="3200" b="1" dirty="0" smtClean="0">
                <a:solidFill>
                  <a:srgbClr val="0000CC"/>
                </a:solidFill>
                <a:latin typeface="楷体" pitchFamily="49" charset="-122"/>
                <a:ea typeface="楷体" pitchFamily="49" charset="-122"/>
              </a:rPr>
              <a:t>论证</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以“政治民主化与社会进步”为题，从上表中选择恰当的材料进行论述。</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观点：政治民主化推动了社会进步</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社会进步推动了政治民主化</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例</a:t>
            </a:r>
            <a:r>
              <a:rPr lang="en-US" altLang="zh-CN" sz="3200" b="1" dirty="0" smtClean="0">
                <a:solidFill>
                  <a:srgbClr val="0000CC"/>
                </a:solidFill>
                <a:latin typeface="楷体" pitchFamily="49" charset="-122"/>
                <a:ea typeface="楷体" pitchFamily="49" charset="-122"/>
              </a:rPr>
              <a:t>1</a:t>
            </a:r>
            <a:r>
              <a:rPr lang="zh-CN" altLang="en-US" sz="3200" b="1" dirty="0" smtClean="0">
                <a:solidFill>
                  <a:srgbClr val="0000CC"/>
                </a:solidFill>
                <a:latin typeface="楷体" pitchFamily="49" charset="-122"/>
                <a:ea typeface="楷体" pitchFamily="49" charset="-122"/>
              </a:rPr>
              <a:t>：法国通过一系列革命，最终确立起共和制度，促进了法国资本主义的发展。</a:t>
            </a:r>
            <a:endParaRPr lang="en-US" altLang="zh-CN" sz="3200" b="1" dirty="0" smtClean="0">
              <a:solidFill>
                <a:srgbClr val="0000CC"/>
              </a:solidFill>
              <a:latin typeface="楷体" pitchFamily="49" charset="-122"/>
              <a:ea typeface="楷体" pitchFamily="49" charset="-122"/>
            </a:endParaRPr>
          </a:p>
          <a:p>
            <a:r>
              <a:rPr lang="zh-CN" altLang="en-US" sz="3200" b="1" dirty="0" smtClean="0">
                <a:solidFill>
                  <a:srgbClr val="0000CC"/>
                </a:solidFill>
                <a:latin typeface="楷体" pitchFamily="49" charset="-122"/>
                <a:ea typeface="楷体" pitchFamily="49" charset="-122"/>
              </a:rPr>
              <a:t>例</a:t>
            </a:r>
            <a:r>
              <a:rPr lang="en-US" altLang="zh-CN" sz="3200" b="1" dirty="0" smtClean="0">
                <a:solidFill>
                  <a:srgbClr val="0000CC"/>
                </a:solidFill>
                <a:latin typeface="楷体" pitchFamily="49" charset="-122"/>
                <a:ea typeface="楷体" pitchFamily="49" charset="-122"/>
              </a:rPr>
              <a:t>2</a:t>
            </a:r>
            <a:r>
              <a:rPr lang="zh-CN" altLang="en-US" sz="3200" b="1" dirty="0" smtClean="0">
                <a:solidFill>
                  <a:srgbClr val="0000CC"/>
                </a:solidFill>
                <a:latin typeface="楷体" pitchFamily="49" charset="-122"/>
                <a:ea typeface="楷体" pitchFamily="49" charset="-122"/>
              </a:rPr>
              <a:t>：工业革命的进展，促使了德国加快统一的步伐，最终确立起君主立宪制。民主政体的确立，推动了德国工业革命的进展，使德国成为第二次工业革命的主导国。</a:t>
            </a:r>
            <a:endParaRPr lang="zh-CN" altLang="en-US" sz="3200" b="1" dirty="0">
              <a:solidFill>
                <a:srgbClr val="0000CC"/>
              </a:solidFill>
              <a:latin typeface="楷体" pitchFamily="49" charset="-122"/>
              <a:ea typeface="楷体" pitchFamily="49" charset="-122"/>
            </a:endParaRPr>
          </a:p>
        </p:txBody>
      </p:sp>
    </p:spTree>
    <p:extLst>
      <p:ext uri="{BB962C8B-B14F-4D97-AF65-F5344CB8AC3E}">
        <p14:creationId xmlns:p14="http://schemas.microsoft.com/office/powerpoint/2010/main" val="2766651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r>
              <a:rPr lang="en-US" altLang="zh-CN" dirty="0" smtClean="0"/>
              <a:t>:</a:t>
            </a:r>
            <a:r>
              <a:rPr lang="zh-CN" altLang="en-US" dirty="0" smtClean="0"/>
              <a:t>论证题</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en-US" sz="3600" dirty="0">
                <a:latin typeface="黑体" panose="02010609060101010101" pitchFamily="49" charset="-122"/>
                <a:ea typeface="黑体" panose="02010609060101010101" pitchFamily="49" charset="-122"/>
              </a:rPr>
              <a:t>第一步</a:t>
            </a:r>
            <a:r>
              <a:rPr lang="zh-CN" altLang="en-US" sz="3600" dirty="0" smtClean="0">
                <a:latin typeface="黑体" panose="02010609060101010101" pitchFamily="49" charset="-122"/>
                <a:ea typeface="黑体" panose="02010609060101010101" pitchFamily="49" charset="-122"/>
              </a:rPr>
              <a:t>：</a:t>
            </a:r>
            <a:r>
              <a:rPr lang="zh-CN" altLang="en-US" sz="3600" dirty="0" smtClean="0">
                <a:solidFill>
                  <a:prstClr val="black"/>
                </a:solidFill>
                <a:latin typeface="黑体" panose="02010609060101010101" pitchFamily="49" charset="-122"/>
                <a:ea typeface="黑体" panose="02010609060101010101" pitchFamily="49" charset="-122"/>
              </a:rPr>
              <a:t>分析</a:t>
            </a:r>
            <a:r>
              <a:rPr lang="zh-CN" altLang="en-US" sz="3600" dirty="0">
                <a:solidFill>
                  <a:prstClr val="black"/>
                </a:solidFill>
                <a:latin typeface="黑体" panose="02010609060101010101" pitchFamily="49" charset="-122"/>
                <a:ea typeface="黑体" panose="02010609060101010101" pitchFamily="49" charset="-122"/>
              </a:rPr>
              <a:t>题目要求论证什么</a:t>
            </a:r>
            <a:r>
              <a:rPr lang="zh-CN" altLang="en-US" sz="3600" dirty="0" smtClean="0">
                <a:solidFill>
                  <a:prstClr val="black"/>
                </a:solidFill>
                <a:latin typeface="黑体" panose="02010609060101010101" pitchFamily="49" charset="-122"/>
                <a:ea typeface="黑体" panose="02010609060101010101" pitchFamily="49" charset="-122"/>
              </a:rPr>
              <a:t>观点</a:t>
            </a:r>
            <a:endParaRPr lang="en-US" altLang="zh-CN" sz="3600" dirty="0" smtClean="0">
              <a:latin typeface="黑体" panose="02010609060101010101" pitchFamily="49" charset="-122"/>
              <a:ea typeface="黑体" panose="02010609060101010101" pitchFamily="49" charset="-122"/>
            </a:endParaRPr>
          </a:p>
          <a:p>
            <a:pPr marL="0" indent="0">
              <a:buNone/>
            </a:pPr>
            <a:r>
              <a:rPr lang="zh-CN" altLang="en-US" sz="3600" dirty="0">
                <a:solidFill>
                  <a:prstClr val="black"/>
                </a:solidFill>
                <a:latin typeface="黑体" panose="02010609060101010101" pitchFamily="49" charset="-122"/>
                <a:ea typeface="黑体" panose="02010609060101010101" pitchFamily="49" charset="-122"/>
              </a:rPr>
              <a:t>第二步</a:t>
            </a:r>
            <a:r>
              <a:rPr lang="zh-CN" altLang="en-US" sz="3600" dirty="0" smtClean="0">
                <a:solidFill>
                  <a:prstClr val="black"/>
                </a:solidFill>
                <a:latin typeface="黑体" panose="02010609060101010101" pitchFamily="49" charset="-122"/>
                <a:ea typeface="黑体" panose="02010609060101010101" pitchFamily="49" charset="-122"/>
              </a:rPr>
              <a:t>：找出与</a:t>
            </a:r>
            <a:r>
              <a:rPr lang="zh-CN" altLang="en-US" sz="3600" dirty="0">
                <a:solidFill>
                  <a:prstClr val="black"/>
                </a:solidFill>
                <a:latin typeface="黑体" panose="02010609060101010101" pitchFamily="49" charset="-122"/>
                <a:ea typeface="黑体" panose="02010609060101010101" pitchFamily="49" charset="-122"/>
              </a:rPr>
              <a:t>观点对应的史实</a:t>
            </a:r>
            <a:endParaRPr lang="en-US" altLang="zh-CN" sz="3600" dirty="0">
              <a:solidFill>
                <a:prstClr val="black"/>
              </a:solidFill>
              <a:latin typeface="黑体" panose="02010609060101010101" pitchFamily="49" charset="-122"/>
              <a:ea typeface="黑体" panose="02010609060101010101" pitchFamily="49" charset="-122"/>
            </a:endParaRPr>
          </a:p>
          <a:p>
            <a:pPr marL="0" indent="0">
              <a:buNone/>
            </a:pPr>
            <a:r>
              <a:rPr lang="zh-CN" altLang="en-US" sz="3600" dirty="0" smtClean="0">
                <a:solidFill>
                  <a:prstClr val="black"/>
                </a:solidFill>
                <a:latin typeface="黑体" panose="02010609060101010101" pitchFamily="49" charset="-122"/>
                <a:ea typeface="黑体" panose="02010609060101010101" pitchFamily="49" charset="-122"/>
                <a:cs typeface="+mj-cs"/>
              </a:rPr>
              <a:t>第三</a:t>
            </a:r>
            <a:r>
              <a:rPr lang="zh-CN" altLang="en-US" sz="3600" dirty="0">
                <a:solidFill>
                  <a:prstClr val="black"/>
                </a:solidFill>
                <a:latin typeface="黑体" panose="02010609060101010101" pitchFamily="49" charset="-122"/>
                <a:ea typeface="黑体" panose="02010609060101010101" pitchFamily="49" charset="-122"/>
                <a:cs typeface="+mj-cs"/>
              </a:rPr>
              <a:t>步</a:t>
            </a:r>
            <a:r>
              <a:rPr lang="zh-CN" altLang="en-US" sz="3600" dirty="0" smtClean="0">
                <a:solidFill>
                  <a:prstClr val="black"/>
                </a:solidFill>
                <a:latin typeface="黑体" panose="02010609060101010101" pitchFamily="49" charset="-122"/>
                <a:ea typeface="黑体" panose="02010609060101010101" pitchFamily="49" charset="-122"/>
                <a:cs typeface="+mj-cs"/>
              </a:rPr>
              <a:t>：</a:t>
            </a:r>
            <a:r>
              <a:rPr lang="zh-CN" altLang="en-US" sz="3600" dirty="0" smtClean="0">
                <a:solidFill>
                  <a:prstClr val="black"/>
                </a:solidFill>
                <a:latin typeface="黑体" panose="02010609060101010101" pitchFamily="49" charset="-122"/>
                <a:ea typeface="黑体" panose="02010609060101010101" pitchFamily="49" charset="-122"/>
              </a:rPr>
              <a:t>按</a:t>
            </a:r>
            <a:r>
              <a:rPr lang="zh-CN" altLang="en-US" sz="3600" dirty="0">
                <a:solidFill>
                  <a:prstClr val="black"/>
                </a:solidFill>
                <a:latin typeface="黑体" panose="02010609060101010101" pitchFamily="49" charset="-122"/>
                <a:ea typeface="黑体" panose="02010609060101010101" pitchFamily="49" charset="-122"/>
              </a:rPr>
              <a:t>一定逻辑进行论证</a:t>
            </a:r>
            <a:endParaRPr lang="en-US" altLang="zh-CN" sz="3600" dirty="0">
              <a:solidFill>
                <a:prstClr val="black"/>
              </a:solidFill>
              <a:latin typeface="黑体" panose="02010609060101010101" pitchFamily="49" charset="-122"/>
              <a:ea typeface="黑体" panose="02010609060101010101" pitchFamily="49" charset="-122"/>
            </a:endParaRPr>
          </a:p>
          <a:p>
            <a:pPr marL="0" indent="0">
              <a:buNone/>
            </a:pPr>
            <a:r>
              <a:rPr lang="zh-CN" altLang="en-US" dirty="0" smtClean="0">
                <a:latin typeface="黑体" panose="02010609060101010101" pitchFamily="49" charset="-122"/>
                <a:ea typeface="黑体" panose="02010609060101010101" pitchFamily="49" charset="-122"/>
              </a:rPr>
              <a:t>注意</a:t>
            </a:r>
            <a:r>
              <a:rPr lang="en-US" altLang="zh-CN" dirty="0" smtClean="0">
                <a:latin typeface="黑体" panose="02010609060101010101" pitchFamily="49" charset="-122"/>
                <a:ea typeface="黑体" panose="02010609060101010101" pitchFamily="49" charset="-122"/>
              </a:rPr>
              <a:t>:</a:t>
            </a:r>
          </a:p>
          <a:p>
            <a:pPr marL="0" indent="0">
              <a:buNone/>
            </a:pPr>
            <a:r>
              <a:rPr lang="zh-CN" altLang="en-US" dirty="0" smtClean="0">
                <a:latin typeface="黑体" panose="02010609060101010101" pitchFamily="49" charset="-122"/>
                <a:ea typeface="黑体" panose="02010609060101010101" pitchFamily="49" charset="-122"/>
              </a:rPr>
              <a:t>时刻围绕论点</a:t>
            </a:r>
            <a:r>
              <a:rPr lang="en-US" altLang="zh-CN" dirty="0" smtClean="0">
                <a:latin typeface="黑体" panose="02010609060101010101" pitchFamily="49" charset="-122"/>
                <a:ea typeface="黑体" panose="02010609060101010101" pitchFamily="49" charset="-122"/>
              </a:rPr>
              <a:t>;</a:t>
            </a:r>
          </a:p>
          <a:p>
            <a:pPr marL="0" indent="0">
              <a:buNone/>
            </a:pPr>
            <a:r>
              <a:rPr lang="zh-CN" altLang="en-US" dirty="0" smtClean="0">
                <a:latin typeface="黑体" panose="02010609060101010101" pitchFamily="49" charset="-122"/>
                <a:ea typeface="黑体" panose="02010609060101010101" pitchFamily="49" charset="-122"/>
              </a:rPr>
              <a:t>寻找说服力的史实（</a:t>
            </a:r>
            <a:r>
              <a:rPr lang="en-US" altLang="zh-CN" dirty="0" smtClean="0">
                <a:latin typeface="黑体" panose="02010609060101010101" pitchFamily="49" charset="-122"/>
                <a:ea typeface="黑体" panose="02010609060101010101" pitchFamily="49" charset="-122"/>
              </a:rPr>
              <a:t>2</a:t>
            </a:r>
            <a:r>
              <a:rPr lang="zh-CN" altLang="en-US" dirty="0" smtClean="0">
                <a:latin typeface="黑体" panose="02010609060101010101" pitchFamily="49" charset="-122"/>
                <a:ea typeface="黑体" panose="02010609060101010101" pitchFamily="49" charset="-122"/>
              </a:rPr>
              <a:t>个）</a:t>
            </a:r>
            <a:endParaRPr lang="en-US" altLang="zh-CN" dirty="0" smtClean="0">
              <a:latin typeface="黑体" panose="02010609060101010101" pitchFamily="49" charset="-122"/>
              <a:ea typeface="黑体" panose="02010609060101010101" pitchFamily="49" charset="-122"/>
            </a:endParaRPr>
          </a:p>
          <a:p>
            <a:pPr marL="0" indent="0">
              <a:buNone/>
            </a:pPr>
            <a:r>
              <a:rPr lang="zh-CN" altLang="en-US" dirty="0" smtClean="0">
                <a:latin typeface="黑体" panose="02010609060101010101" pitchFamily="49" charset="-122"/>
                <a:ea typeface="黑体" panose="02010609060101010101" pitchFamily="49" charset="-122"/>
              </a:rPr>
              <a:t>分论一、二论证</a:t>
            </a:r>
            <a:endParaRPr lang="en-US" altLang="zh-CN" dirty="0" smtClean="0">
              <a:latin typeface="黑体" panose="02010609060101010101" pitchFamily="49" charset="-122"/>
              <a:ea typeface="黑体" panose="02010609060101010101" pitchFamily="49" charset="-122"/>
            </a:endParaRPr>
          </a:p>
          <a:p>
            <a:pPr marL="0" indent="0">
              <a:buNone/>
            </a:pPr>
            <a:endParaRPr lang="en-US" altLang="zh-CN" dirty="0">
              <a:latin typeface="黑体" panose="02010609060101010101" pitchFamily="49" charset="-122"/>
              <a:ea typeface="黑体" panose="02010609060101010101" pitchFamily="49" charset="-122"/>
            </a:endParaRPr>
          </a:p>
          <a:p>
            <a:pPr marL="0" indent="0">
              <a:buNone/>
            </a:pPr>
            <a:endParaRPr lang="zh-CN" altLang="en-US" dirty="0"/>
          </a:p>
        </p:txBody>
      </p:sp>
    </p:spTree>
    <p:extLst>
      <p:ext uri="{BB962C8B-B14F-4D97-AF65-F5344CB8AC3E}">
        <p14:creationId xmlns:p14="http://schemas.microsoft.com/office/powerpoint/2010/main" val="20711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矩形 1"/>
          <p:cNvSpPr>
            <a:spLocks noChangeArrowheads="1"/>
          </p:cNvSpPr>
          <p:nvPr/>
        </p:nvSpPr>
        <p:spPr bwMode="auto">
          <a:xfrm>
            <a:off x="1893792" y="428771"/>
            <a:ext cx="7133684" cy="646331"/>
          </a:xfrm>
          <a:prstGeom prst="rect">
            <a:avLst/>
          </a:prstGeom>
          <a:noFill/>
          <a:ln w="9525">
            <a:noFill/>
            <a:miter lim="800000"/>
          </a:ln>
        </p:spPr>
        <p:txBody>
          <a:bodyPr wrap="none">
            <a:spAutoFit/>
          </a:bodyPr>
          <a:lstStyle/>
          <a:p>
            <a:r>
              <a:rPr lang="zh-CN" altLang="zh-CN" sz="3600" b="1" dirty="0">
                <a:latin typeface="黑体" panose="02010609060101010101" pitchFamily="2" charset="-122"/>
                <a:ea typeface="黑体" panose="02010609060101010101" pitchFamily="2" charset="-122"/>
              </a:rPr>
              <a:t>历史试题“素养立意”的五个方面</a:t>
            </a:r>
            <a:endParaRPr lang="zh-CN" altLang="en-US" sz="3600" b="1" dirty="0">
              <a:latin typeface="黑体" panose="02010609060101010101" pitchFamily="2" charset="-122"/>
              <a:ea typeface="黑体" panose="02010609060101010101" pitchFamily="2" charset="-122"/>
            </a:endParaRPr>
          </a:p>
        </p:txBody>
      </p:sp>
      <p:sp>
        <p:nvSpPr>
          <p:cNvPr id="107523" name="矩形 2"/>
          <p:cNvSpPr>
            <a:spLocks noChangeArrowheads="1"/>
          </p:cNvSpPr>
          <p:nvPr/>
        </p:nvSpPr>
        <p:spPr bwMode="auto">
          <a:xfrm>
            <a:off x="2268741" y="1428636"/>
            <a:ext cx="5594801" cy="523220"/>
          </a:xfrm>
          <a:prstGeom prst="rect">
            <a:avLst/>
          </a:prstGeom>
          <a:noFill/>
          <a:ln w="9525">
            <a:noFill/>
            <a:miter lim="800000"/>
          </a:ln>
        </p:spPr>
        <p:txBody>
          <a:bodyPr wrap="none">
            <a:spAutoFit/>
          </a:bodyPr>
          <a:lstStyle/>
          <a:p>
            <a:r>
              <a:rPr lang="zh-CN" altLang="en-US" sz="2800" b="1" dirty="0">
                <a:solidFill>
                  <a:srgbClr val="0000FF"/>
                </a:solidFill>
              </a:rPr>
              <a:t>一、</a:t>
            </a:r>
            <a:r>
              <a:rPr lang="zh-CN" altLang="zh-CN" sz="2800" b="1" dirty="0">
                <a:solidFill>
                  <a:srgbClr val="0000FF"/>
                </a:solidFill>
              </a:rPr>
              <a:t>“准确通达的历史</a:t>
            </a:r>
            <a:r>
              <a:rPr lang="zh-CN" altLang="zh-CN" sz="2800" b="1" dirty="0">
                <a:solidFill>
                  <a:srgbClr val="FF0000"/>
                </a:solidFill>
              </a:rPr>
              <a:t>时空观念</a:t>
            </a:r>
            <a:r>
              <a:rPr lang="zh-CN" altLang="zh-CN" sz="2800" b="1" dirty="0">
                <a:solidFill>
                  <a:srgbClr val="0000FF"/>
                </a:solidFill>
              </a:rPr>
              <a:t>”</a:t>
            </a:r>
            <a:endParaRPr lang="zh-CN" altLang="en-US" sz="2800" b="1" dirty="0">
              <a:solidFill>
                <a:srgbClr val="0000FF"/>
              </a:solidFill>
            </a:endParaRPr>
          </a:p>
        </p:txBody>
      </p:sp>
      <p:sp>
        <p:nvSpPr>
          <p:cNvPr id="107524" name="矩形 3"/>
          <p:cNvSpPr>
            <a:spLocks noChangeArrowheads="1"/>
          </p:cNvSpPr>
          <p:nvPr/>
        </p:nvSpPr>
        <p:spPr bwMode="auto">
          <a:xfrm>
            <a:off x="2268741" y="2214244"/>
            <a:ext cx="5594801" cy="523220"/>
          </a:xfrm>
          <a:prstGeom prst="rect">
            <a:avLst/>
          </a:prstGeom>
          <a:noFill/>
          <a:ln w="9525">
            <a:noFill/>
            <a:miter lim="800000"/>
          </a:ln>
        </p:spPr>
        <p:txBody>
          <a:bodyPr wrap="none">
            <a:spAutoFit/>
          </a:bodyPr>
          <a:lstStyle/>
          <a:p>
            <a:r>
              <a:rPr lang="zh-CN" altLang="en-US" sz="2800" b="1" dirty="0">
                <a:solidFill>
                  <a:srgbClr val="0000FF"/>
                </a:solidFill>
              </a:rPr>
              <a:t>二、</a:t>
            </a:r>
            <a:r>
              <a:rPr lang="zh-CN" altLang="zh-CN" sz="2800" b="1" dirty="0">
                <a:solidFill>
                  <a:srgbClr val="0000FF"/>
                </a:solidFill>
              </a:rPr>
              <a:t>“求真求实的历史</a:t>
            </a:r>
            <a:r>
              <a:rPr lang="zh-CN" altLang="zh-CN" sz="2800" b="1" dirty="0">
                <a:solidFill>
                  <a:srgbClr val="FF0000"/>
                </a:solidFill>
              </a:rPr>
              <a:t>证据意识</a:t>
            </a:r>
            <a:r>
              <a:rPr lang="zh-CN" altLang="zh-CN" sz="2800" b="1" dirty="0">
                <a:solidFill>
                  <a:srgbClr val="0000FF"/>
                </a:solidFill>
              </a:rPr>
              <a:t>”</a:t>
            </a:r>
            <a:endParaRPr lang="zh-CN" altLang="en-US" sz="2800" b="1" dirty="0">
              <a:solidFill>
                <a:srgbClr val="0000FF"/>
              </a:solidFill>
            </a:endParaRPr>
          </a:p>
        </p:txBody>
      </p:sp>
      <p:sp>
        <p:nvSpPr>
          <p:cNvPr id="107525" name="矩形 4"/>
          <p:cNvSpPr>
            <a:spLocks noChangeArrowheads="1"/>
          </p:cNvSpPr>
          <p:nvPr/>
        </p:nvSpPr>
        <p:spPr bwMode="auto">
          <a:xfrm>
            <a:off x="2268741" y="3071271"/>
            <a:ext cx="5594801" cy="523220"/>
          </a:xfrm>
          <a:prstGeom prst="rect">
            <a:avLst/>
          </a:prstGeom>
          <a:noFill/>
          <a:ln w="9525">
            <a:noFill/>
            <a:miter lim="800000"/>
          </a:ln>
        </p:spPr>
        <p:txBody>
          <a:bodyPr wrap="none">
            <a:spAutoFit/>
          </a:bodyPr>
          <a:lstStyle/>
          <a:p>
            <a:r>
              <a:rPr lang="zh-CN" altLang="en-US" sz="2800" b="1" dirty="0">
                <a:solidFill>
                  <a:srgbClr val="0000FF"/>
                </a:solidFill>
              </a:rPr>
              <a:t>三、</a:t>
            </a:r>
            <a:r>
              <a:rPr lang="zh-CN" altLang="zh-CN" sz="2800" b="1" dirty="0">
                <a:solidFill>
                  <a:srgbClr val="0000FF"/>
                </a:solidFill>
              </a:rPr>
              <a:t>“回到现场的历史</a:t>
            </a:r>
            <a:r>
              <a:rPr lang="zh-CN" altLang="zh-CN" sz="2800" b="1" dirty="0">
                <a:solidFill>
                  <a:srgbClr val="FF0000"/>
                </a:solidFill>
              </a:rPr>
              <a:t>思维特征</a:t>
            </a:r>
            <a:r>
              <a:rPr lang="zh-CN" altLang="zh-CN" sz="2800" b="1" dirty="0">
                <a:solidFill>
                  <a:srgbClr val="0000FF"/>
                </a:solidFill>
              </a:rPr>
              <a:t>”</a:t>
            </a:r>
            <a:endParaRPr lang="zh-CN" altLang="en-US" sz="2800" b="1" dirty="0">
              <a:solidFill>
                <a:srgbClr val="0000FF"/>
              </a:solidFill>
            </a:endParaRPr>
          </a:p>
        </p:txBody>
      </p:sp>
      <p:sp>
        <p:nvSpPr>
          <p:cNvPr id="107526" name="矩形 5"/>
          <p:cNvSpPr>
            <a:spLocks noChangeArrowheads="1"/>
          </p:cNvSpPr>
          <p:nvPr/>
        </p:nvSpPr>
        <p:spPr bwMode="auto">
          <a:xfrm>
            <a:off x="2268741" y="3856879"/>
            <a:ext cx="5594801" cy="523220"/>
          </a:xfrm>
          <a:prstGeom prst="rect">
            <a:avLst/>
          </a:prstGeom>
          <a:noFill/>
          <a:ln w="9525">
            <a:noFill/>
            <a:miter lim="800000"/>
          </a:ln>
        </p:spPr>
        <p:txBody>
          <a:bodyPr wrap="none">
            <a:spAutoFit/>
          </a:bodyPr>
          <a:lstStyle/>
          <a:p>
            <a:r>
              <a:rPr lang="zh-CN" altLang="en-US" sz="2800" b="1" dirty="0">
                <a:solidFill>
                  <a:srgbClr val="0000FF"/>
                </a:solidFill>
              </a:rPr>
              <a:t>四、</a:t>
            </a:r>
            <a:r>
              <a:rPr lang="zh-CN" altLang="zh-CN" sz="2800" b="1" dirty="0">
                <a:solidFill>
                  <a:srgbClr val="0000FF"/>
                </a:solidFill>
              </a:rPr>
              <a:t>“关照现实的历史</a:t>
            </a:r>
            <a:r>
              <a:rPr lang="zh-CN" altLang="zh-CN" sz="2800" b="1" dirty="0">
                <a:solidFill>
                  <a:srgbClr val="FF0000"/>
                </a:solidFill>
              </a:rPr>
              <a:t>价值引领</a:t>
            </a:r>
            <a:r>
              <a:rPr lang="zh-CN" altLang="zh-CN" sz="2800" b="1" dirty="0">
                <a:solidFill>
                  <a:srgbClr val="0000FF"/>
                </a:solidFill>
              </a:rPr>
              <a:t>”</a:t>
            </a:r>
            <a:endParaRPr lang="zh-CN" altLang="en-US" sz="2800" b="1" dirty="0">
              <a:solidFill>
                <a:srgbClr val="0000FF"/>
              </a:solidFill>
            </a:endParaRPr>
          </a:p>
        </p:txBody>
      </p:sp>
      <p:sp>
        <p:nvSpPr>
          <p:cNvPr id="107527" name="矩形 6"/>
          <p:cNvSpPr>
            <a:spLocks noChangeArrowheads="1"/>
          </p:cNvSpPr>
          <p:nvPr/>
        </p:nvSpPr>
        <p:spPr bwMode="auto">
          <a:xfrm>
            <a:off x="2268741" y="4675815"/>
            <a:ext cx="5594801" cy="523220"/>
          </a:xfrm>
          <a:prstGeom prst="rect">
            <a:avLst/>
          </a:prstGeom>
          <a:noFill/>
          <a:ln w="9525">
            <a:noFill/>
            <a:miter lim="800000"/>
          </a:ln>
        </p:spPr>
        <p:txBody>
          <a:bodyPr wrap="none">
            <a:spAutoFit/>
          </a:bodyPr>
          <a:lstStyle/>
          <a:p>
            <a:r>
              <a:rPr lang="zh-CN" altLang="en-US" sz="2800" b="1" dirty="0">
                <a:solidFill>
                  <a:srgbClr val="0000FF"/>
                </a:solidFill>
              </a:rPr>
              <a:t>五、</a:t>
            </a:r>
            <a:r>
              <a:rPr lang="zh-CN" altLang="zh-CN" sz="2800" b="1" dirty="0">
                <a:solidFill>
                  <a:srgbClr val="0000FF"/>
                </a:solidFill>
              </a:rPr>
              <a:t>“合乎逻辑的历史</a:t>
            </a:r>
            <a:r>
              <a:rPr lang="zh-CN" altLang="zh-CN" sz="2800" b="1" dirty="0">
                <a:solidFill>
                  <a:srgbClr val="FF0000"/>
                </a:solidFill>
              </a:rPr>
              <a:t>推理意识</a:t>
            </a:r>
            <a:r>
              <a:rPr lang="zh-CN" altLang="zh-CN" sz="2800" b="1" dirty="0">
                <a:solidFill>
                  <a:srgbClr val="0000FF"/>
                </a:solidFill>
              </a:rPr>
              <a:t>”</a:t>
            </a:r>
            <a:endParaRPr lang="zh-CN" altLang="en-US" sz="2800" b="1" dirty="0">
              <a:solidFill>
                <a:srgbClr val="0000FF"/>
              </a:solidFill>
            </a:endParaRPr>
          </a:p>
        </p:txBody>
      </p:sp>
      <p:sp>
        <p:nvSpPr>
          <p:cNvPr id="107528" name="矩形 7"/>
          <p:cNvSpPr>
            <a:spLocks noChangeArrowheads="1"/>
          </p:cNvSpPr>
          <p:nvPr/>
        </p:nvSpPr>
        <p:spPr bwMode="auto">
          <a:xfrm>
            <a:off x="2528888" y="5668645"/>
            <a:ext cx="5800725" cy="646331"/>
          </a:xfrm>
          <a:prstGeom prst="rect">
            <a:avLst/>
          </a:prstGeom>
          <a:noFill/>
          <a:ln w="9525">
            <a:noFill/>
            <a:miter lim="800000"/>
          </a:ln>
        </p:spPr>
        <p:txBody>
          <a:bodyPr wrap="square">
            <a:spAutoFit/>
          </a:bodyPr>
          <a:lstStyle/>
          <a:p>
            <a:r>
              <a:rPr lang="en-US" altLang="zh-CN" b="1" dirty="0"/>
              <a:t>——</a:t>
            </a:r>
            <a:r>
              <a:rPr lang="zh-CN" altLang="en-US" b="1"/>
              <a:t>胡军哲：</a:t>
            </a:r>
            <a:r>
              <a:rPr lang="zh-CN" altLang="zh-CN" b="1"/>
              <a:t>《素养立意：新课标全国卷Ⅰ历史试题评析与教学启示》</a:t>
            </a:r>
            <a:endParaRPr lang="zh-CN" altLang="en-US" b="1"/>
          </a:p>
        </p:txBody>
      </p:sp>
    </p:spTree>
    <p:extLst>
      <p:ext uri="{BB962C8B-B14F-4D97-AF65-F5344CB8AC3E}">
        <p14:creationId xmlns:p14="http://schemas.microsoft.com/office/powerpoint/2010/main" val="507939720"/>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3" descr="屏保.jpg"/>
          <p:cNvPicPr>
            <a:picLocks noChangeAspect="1"/>
          </p:cNvPicPr>
          <p:nvPr/>
        </p:nvPicPr>
        <p:blipFill>
          <a:blip r:embed="rId2"/>
          <a:srcRect l="7014" t="2023" r="3613" b="475"/>
          <a:stretch>
            <a:fillRect/>
          </a:stretch>
        </p:blipFill>
        <p:spPr bwMode="auto">
          <a:xfrm>
            <a:off x="0" y="35"/>
            <a:ext cx="9144000" cy="6215063"/>
          </a:xfrm>
          <a:prstGeom prst="rect">
            <a:avLst/>
          </a:prstGeom>
          <a:noFill/>
          <a:ln w="9525">
            <a:noFill/>
            <a:miter lim="800000"/>
            <a:headEnd/>
            <a:tailEnd/>
          </a:ln>
        </p:spPr>
      </p:pic>
      <p:sp>
        <p:nvSpPr>
          <p:cNvPr id="55299" name="TextBox 7"/>
          <p:cNvSpPr txBox="1">
            <a:spLocks noChangeArrowheads="1"/>
          </p:cNvSpPr>
          <p:nvPr/>
        </p:nvSpPr>
        <p:spPr bwMode="auto">
          <a:xfrm>
            <a:off x="6962779" y="3214688"/>
            <a:ext cx="1857375" cy="1077218"/>
          </a:xfrm>
          <a:prstGeom prst="rect">
            <a:avLst/>
          </a:prstGeom>
          <a:noFill/>
          <a:ln w="9525">
            <a:noFill/>
            <a:miter lim="800000"/>
            <a:headEnd/>
            <a:tailEnd/>
          </a:ln>
        </p:spPr>
        <p:txBody>
          <a:bodyPr>
            <a:spAutoFit/>
          </a:bodyPr>
          <a:lstStyle/>
          <a:p>
            <a:pPr algn="ctr"/>
            <a:r>
              <a:rPr lang="zh-CN" altLang="en-US" sz="3200" b="1">
                <a:solidFill>
                  <a:srgbClr val="FFFF00"/>
                </a:solidFill>
                <a:latin typeface="汉仪大黑简" pitchFamily="49" charset="-122"/>
                <a:ea typeface="汉仪大黑简" pitchFamily="49" charset="-122"/>
              </a:rPr>
              <a:t>谢谢</a:t>
            </a:r>
            <a:r>
              <a:rPr lang="en-US" altLang="zh-CN" sz="3200" b="1">
                <a:solidFill>
                  <a:srgbClr val="FFFF00"/>
                </a:solidFill>
                <a:latin typeface="汉仪大黑简" pitchFamily="49" charset="-122"/>
                <a:ea typeface="汉仪大黑简" pitchFamily="49" charset="-122"/>
              </a:rPr>
              <a:t>!</a:t>
            </a:r>
          </a:p>
          <a:p>
            <a:pPr algn="ctr"/>
            <a:r>
              <a:rPr lang="en-US" altLang="en-US" sz="3200" b="1">
                <a:solidFill>
                  <a:srgbClr val="FFFF00"/>
                </a:solidFill>
                <a:latin typeface="汉仪大黑简" pitchFamily="49" charset="-122"/>
                <a:ea typeface="汉仪大黑简" pitchFamily="49" charset="-122"/>
              </a:rPr>
              <a:t>Thanks</a:t>
            </a:r>
            <a:endParaRPr lang="zh-CN" altLang="en-US" sz="3200" b="1">
              <a:solidFill>
                <a:srgbClr val="FFFF00"/>
              </a:solidFill>
              <a:latin typeface="汉仪大黑简" pitchFamily="49" charset="-122"/>
              <a:ea typeface="汉仪大黑简" pitchFamily="49" charset="-122"/>
            </a:endParaRPr>
          </a:p>
        </p:txBody>
      </p:sp>
      <p:sp>
        <p:nvSpPr>
          <p:cNvPr id="55300" name="TextBox 1"/>
          <p:cNvSpPr txBox="1">
            <a:spLocks noChangeArrowheads="1"/>
          </p:cNvSpPr>
          <p:nvPr/>
        </p:nvSpPr>
        <p:spPr bwMode="auto">
          <a:xfrm>
            <a:off x="1331933" y="1130301"/>
            <a:ext cx="6480175" cy="1938992"/>
          </a:xfrm>
          <a:prstGeom prst="rect">
            <a:avLst/>
          </a:prstGeom>
          <a:noFill/>
          <a:ln w="9525">
            <a:noFill/>
            <a:miter lim="800000"/>
            <a:headEnd/>
            <a:tailEnd/>
          </a:ln>
        </p:spPr>
        <p:txBody>
          <a:bodyPr>
            <a:spAutoFit/>
          </a:bodyPr>
          <a:lstStyle/>
          <a:p>
            <a:r>
              <a:rPr lang="zh-CN" altLang="en-US" sz="4000" b="1" dirty="0" smtClean="0">
                <a:solidFill>
                  <a:srgbClr val="FFFF00"/>
                </a:solidFill>
              </a:rPr>
              <a:t>       祝</a:t>
            </a:r>
            <a:r>
              <a:rPr lang="en-US" altLang="zh-CN" sz="4000" b="1" dirty="0" smtClean="0">
                <a:solidFill>
                  <a:srgbClr val="FFFF00"/>
                </a:solidFill>
              </a:rPr>
              <a:t> </a:t>
            </a:r>
            <a:r>
              <a:rPr lang="zh-CN" altLang="en-US" sz="4000" b="1" dirty="0" smtClean="0">
                <a:solidFill>
                  <a:srgbClr val="FFFF00"/>
                </a:solidFill>
              </a:rPr>
              <a:t> 工作</a:t>
            </a:r>
            <a:r>
              <a:rPr lang="zh-CN" altLang="en-US" sz="4000" b="1" dirty="0">
                <a:solidFill>
                  <a:srgbClr val="FFFF00"/>
                </a:solidFill>
              </a:rPr>
              <a:t>顺利！</a:t>
            </a:r>
            <a:endParaRPr lang="en-US" altLang="zh-CN" sz="4000" b="1" dirty="0">
              <a:solidFill>
                <a:srgbClr val="FFFF00"/>
              </a:solidFill>
            </a:endParaRPr>
          </a:p>
          <a:p>
            <a:r>
              <a:rPr lang="en-US" altLang="zh-CN" sz="4000" b="1" dirty="0">
                <a:solidFill>
                  <a:srgbClr val="FFFF00"/>
                </a:solidFill>
              </a:rPr>
              <a:t>            </a:t>
            </a:r>
            <a:r>
              <a:rPr lang="zh-CN" altLang="en-US" sz="4000" b="1" dirty="0">
                <a:solidFill>
                  <a:srgbClr val="FFFF00"/>
                </a:solidFill>
              </a:rPr>
              <a:t>生活愉快！</a:t>
            </a:r>
            <a:endParaRPr lang="en-US" altLang="zh-CN" sz="4000" b="1" dirty="0">
              <a:solidFill>
                <a:srgbClr val="FFFF00"/>
              </a:solidFill>
            </a:endParaRPr>
          </a:p>
          <a:p>
            <a:r>
              <a:rPr lang="zh-CN" altLang="en-US" sz="4000" b="1" dirty="0">
                <a:solidFill>
                  <a:srgbClr val="FFFF00"/>
                </a:solidFill>
              </a:rPr>
              <a:t>            身体健康！</a:t>
            </a:r>
          </a:p>
        </p:txBody>
      </p:sp>
      <p:sp>
        <p:nvSpPr>
          <p:cNvPr id="6" name="灯片编号占位符 5"/>
          <p:cNvSpPr>
            <a:spLocks noGrp="1"/>
          </p:cNvSpPr>
          <p:nvPr>
            <p:ph type="sldNum" sz="quarter" idx="11"/>
          </p:nvPr>
        </p:nvSpPr>
        <p:spPr/>
        <p:txBody>
          <a:bodyPr/>
          <a:lstStyle/>
          <a:p>
            <a:pPr>
              <a:defRPr/>
            </a:pPr>
            <a:fld id="{2F49FC0B-0628-40C8-B2D8-213DD624428E}" type="slidenum">
              <a:rPr lang="zh-CN" altLang="en-US" smtClean="0"/>
              <a:pPr>
                <a:defRPr/>
              </a:pPr>
              <a:t>53</a:t>
            </a:fld>
            <a:endParaRPr lang="zh-CN" altLang="en-US"/>
          </a:p>
        </p:txBody>
      </p:sp>
    </p:spTree>
    <p:extLst>
      <p:ext uri="{BB962C8B-B14F-4D97-AF65-F5344CB8AC3E}">
        <p14:creationId xmlns:p14="http://schemas.microsoft.com/office/powerpoint/2010/main" val="2154189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 name="MH_Entry_1"/>
          <p:cNvSpPr txBox="1"/>
          <p:nvPr/>
        </p:nvSpPr>
        <p:spPr>
          <a:xfrm>
            <a:off x="3551192" y="930159"/>
            <a:ext cx="5592808" cy="10634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a:solidFill>
                  <a:srgbClr val="000000"/>
                </a:solidFill>
              </a:defRPr>
            </a:lvl1pPr>
          </a:lstStyle>
          <a:p>
            <a:r>
              <a:rPr lang="zh-CN" altLang="en-US" b="1" dirty="0" smtClean="0">
                <a:latin typeface="黑体" panose="02010609060101010101" pitchFamily="49" charset="-122"/>
                <a:ea typeface="黑体" panose="02010609060101010101" pitchFamily="49" charset="-122"/>
              </a:rPr>
              <a:t>目标：贯通</a:t>
            </a:r>
            <a:r>
              <a:rPr lang="zh-CN" altLang="en-US" b="1" dirty="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突破</a:t>
            </a:r>
            <a:r>
              <a:rPr lang="zh-CN" altLang="en-US" b="1" dirty="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提升</a:t>
            </a:r>
            <a:endParaRPr lang="en-US" altLang="zh-CN" b="1" dirty="0">
              <a:latin typeface="黑体" panose="02010609060101010101" pitchFamily="49" charset="-122"/>
              <a:ea typeface="黑体" panose="02010609060101010101" pitchFamily="49" charset="-122"/>
            </a:endParaRPr>
          </a:p>
          <a:p>
            <a:r>
              <a:rPr lang="en-US" b="1" dirty="0" smtClean="0">
                <a:latin typeface="黑体" panose="02010609060101010101" pitchFamily="49" charset="-122"/>
                <a:ea typeface="黑体" panose="02010609060101010101" pitchFamily="49" charset="-122"/>
              </a:rPr>
              <a:t>         </a:t>
            </a:r>
            <a:r>
              <a:rPr b="1" dirty="0" err="1" smtClean="0">
                <a:latin typeface="黑体" panose="02010609060101010101" pitchFamily="49" charset="-122"/>
                <a:ea typeface="黑体" panose="02010609060101010101" pitchFamily="49" charset="-122"/>
              </a:rPr>
              <a:t>完善知识</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深化</a:t>
            </a:r>
            <a:r>
              <a:rPr b="1" dirty="0" err="1" smtClean="0">
                <a:latin typeface="黑体" panose="02010609060101010101" pitchFamily="49" charset="-122"/>
                <a:ea typeface="黑体" panose="02010609060101010101" pitchFamily="49" charset="-122"/>
              </a:rPr>
              <a:t>思维</a:t>
            </a:r>
            <a:endParaRPr b="1" dirty="0">
              <a:latin typeface="黑体" panose="02010609060101010101" pitchFamily="49" charset="-122"/>
              <a:ea typeface="黑体" panose="02010609060101010101" pitchFamily="49" charset="-122"/>
            </a:endParaRPr>
          </a:p>
        </p:txBody>
      </p:sp>
      <p:sp>
        <p:nvSpPr>
          <p:cNvPr id="1875" name="MH_Entry_2"/>
          <p:cNvSpPr txBox="1"/>
          <p:nvPr/>
        </p:nvSpPr>
        <p:spPr>
          <a:xfrm>
            <a:off x="4515615" y="3524906"/>
            <a:ext cx="4472412" cy="7675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sz="2800" b="1" dirty="0" err="1" smtClean="0">
                <a:latin typeface="黑体" panose="02010609060101010101" pitchFamily="49" charset="-122"/>
                <a:ea typeface="黑体" panose="02010609060101010101" pitchFamily="49" charset="-122"/>
              </a:rPr>
              <a:t>时政热点</a:t>
            </a:r>
            <a:r>
              <a:rPr lang="zh-CN" altLang="en-US" sz="2800" b="1" dirty="0" smtClean="0">
                <a:latin typeface="黑体" panose="02010609060101010101" pitchFamily="49" charset="-122"/>
                <a:ea typeface="黑体" panose="02010609060101010101" pitchFamily="49" charset="-122"/>
              </a:rPr>
              <a:t>专题</a:t>
            </a:r>
            <a:endParaRPr sz="2800" b="1" dirty="0">
              <a:latin typeface="黑体" panose="02010609060101010101" pitchFamily="49" charset="-122"/>
              <a:ea typeface="黑体" panose="02010609060101010101" pitchFamily="49" charset="-122"/>
            </a:endParaRPr>
          </a:p>
        </p:txBody>
      </p:sp>
      <p:sp>
        <p:nvSpPr>
          <p:cNvPr id="1876" name="MH_Entry_3"/>
          <p:cNvSpPr txBox="1"/>
          <p:nvPr/>
        </p:nvSpPr>
        <p:spPr>
          <a:xfrm>
            <a:off x="4424390" y="2309190"/>
            <a:ext cx="4654862" cy="7675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p>
            <a:r>
              <a:rPr lang="zh-CN" altLang="en-US" sz="2800" b="1" dirty="0" smtClean="0">
                <a:solidFill>
                  <a:srgbClr val="FF0000"/>
                </a:solidFill>
                <a:latin typeface="黑体" panose="02010609060101010101" pitchFamily="49" charset="-122"/>
                <a:ea typeface="黑体" panose="02010609060101010101" pitchFamily="49" charset="-122"/>
              </a:rPr>
              <a:t>通史背景下大专题和小专题结合</a:t>
            </a:r>
            <a:endParaRPr sz="2800" b="1" dirty="0">
              <a:solidFill>
                <a:srgbClr val="FF0000"/>
              </a:solidFill>
              <a:latin typeface="黑体" panose="02010609060101010101" pitchFamily="49" charset="-122"/>
              <a:ea typeface="黑体" panose="02010609060101010101" pitchFamily="49" charset="-122"/>
            </a:endParaRPr>
          </a:p>
        </p:txBody>
      </p:sp>
      <p:grpSp>
        <p:nvGrpSpPr>
          <p:cNvPr id="1891" name="组合 15"/>
          <p:cNvGrpSpPr/>
          <p:nvPr/>
        </p:nvGrpSpPr>
        <p:grpSpPr>
          <a:xfrm>
            <a:off x="384173" y="1367073"/>
            <a:ext cx="3936564" cy="3855189"/>
            <a:chOff x="-1" y="0"/>
            <a:chExt cx="3936563" cy="3855188"/>
          </a:xfrm>
        </p:grpSpPr>
        <p:sp>
          <p:nvSpPr>
            <p:cNvPr id="1877" name="MH_Others_1"/>
            <p:cNvSpPr/>
            <p:nvPr/>
          </p:nvSpPr>
          <p:spPr>
            <a:xfrm>
              <a:off x="816158" y="956703"/>
              <a:ext cx="2044490" cy="2044491"/>
            </a:xfrm>
            <a:prstGeom prst="ellipse">
              <a:avLst/>
            </a:prstGeom>
            <a:solidFill>
              <a:srgbClr val="45BDFF"/>
            </a:solidFill>
            <a:ln w="12700" cap="flat">
              <a:noFill/>
              <a:miter lim="400000"/>
            </a:ln>
            <a:effectLst/>
          </p:spPr>
          <p:txBody>
            <a:bodyPr wrap="square" lIns="45719" tIns="45719" rIns="45719" bIns="45719" numCol="1" anchor="ctr">
              <a:noAutofit/>
            </a:bodyPr>
            <a:lstStyle/>
            <a:p>
              <a:pPr algn="ctr">
                <a:lnSpc>
                  <a:spcPct val="100000"/>
                </a:lnSpc>
                <a:defRPr sz="1800" u="none">
                  <a:solidFill>
                    <a:srgbClr val="FFFFFF"/>
                  </a:solidFill>
                  <a:latin typeface="Arial"/>
                  <a:ea typeface="Arial"/>
                  <a:cs typeface="Arial"/>
                  <a:sym typeface="Arial"/>
                </a:defRPr>
              </a:pPr>
              <a:endParaRPr/>
            </a:p>
          </p:txBody>
        </p:sp>
        <p:sp>
          <p:nvSpPr>
            <p:cNvPr id="1878" name="MH_Others_2"/>
            <p:cNvSpPr/>
            <p:nvPr/>
          </p:nvSpPr>
          <p:spPr>
            <a:xfrm>
              <a:off x="-1" y="133289"/>
              <a:ext cx="3721901" cy="3721899"/>
            </a:xfrm>
            <a:prstGeom prst="ellipse">
              <a:avLst/>
            </a:prstGeom>
            <a:noFill/>
            <a:ln w="12700" cap="flat">
              <a:solidFill>
                <a:srgbClr val="45BDFF"/>
              </a:solidFill>
              <a:prstDash val="dash"/>
              <a:miter lim="800000"/>
            </a:ln>
            <a:effectLst/>
          </p:spPr>
          <p:txBody>
            <a:bodyPr wrap="square" lIns="45719" tIns="45719" rIns="45719" bIns="45719" numCol="1" anchor="ctr">
              <a:noAutofit/>
            </a:bodyPr>
            <a:lstStyle/>
            <a:p>
              <a:pPr algn="ctr">
                <a:lnSpc>
                  <a:spcPct val="100000"/>
                </a:lnSpc>
                <a:defRPr sz="1800" u="none">
                  <a:solidFill>
                    <a:srgbClr val="FFFFFF"/>
                  </a:solidFill>
                  <a:latin typeface="Arial"/>
                  <a:ea typeface="Arial"/>
                  <a:cs typeface="Arial"/>
                  <a:sym typeface="Arial"/>
                </a:defRPr>
              </a:pPr>
              <a:endParaRPr/>
            </a:p>
          </p:txBody>
        </p:sp>
        <p:grpSp>
          <p:nvGrpSpPr>
            <p:cNvPr id="1881" name="MH_Others_3"/>
            <p:cNvGrpSpPr/>
            <p:nvPr/>
          </p:nvGrpSpPr>
          <p:grpSpPr>
            <a:xfrm>
              <a:off x="957732" y="1116514"/>
              <a:ext cx="1744469" cy="1744469"/>
              <a:chOff x="-1" y="-1"/>
              <a:chExt cx="1744468" cy="1744468"/>
            </a:xfrm>
          </p:grpSpPr>
          <p:sp>
            <p:nvSpPr>
              <p:cNvPr id="1879" name="圆形"/>
              <p:cNvSpPr/>
              <p:nvPr/>
            </p:nvSpPr>
            <p:spPr>
              <a:xfrm>
                <a:off x="-1" y="-1"/>
                <a:ext cx="1744468" cy="1744468"/>
              </a:xfrm>
              <a:prstGeom prst="ellipse">
                <a:avLst/>
              </a:prstGeom>
              <a:solidFill>
                <a:srgbClr val="006196"/>
              </a:solidFill>
              <a:ln w="12700" cap="flat">
                <a:noFill/>
                <a:miter lim="400000"/>
              </a:ln>
              <a:effectLst/>
            </p:spPr>
            <p:txBody>
              <a:bodyPr wrap="square" lIns="45719" tIns="45719" rIns="45719" bIns="45719" numCol="1" anchor="ctr">
                <a:noAutofit/>
              </a:bodyPr>
              <a:lstStyle/>
              <a:p>
                <a:pPr algn="ctr">
                  <a:lnSpc>
                    <a:spcPct val="100000"/>
                  </a:lnSpc>
                  <a:defRPr sz="1200" u="none">
                    <a:solidFill>
                      <a:srgbClr val="FFFFFF"/>
                    </a:solidFill>
                    <a:latin typeface="华文细黑"/>
                    <a:ea typeface="华文细黑"/>
                    <a:cs typeface="华文细黑"/>
                    <a:sym typeface="华文细黑"/>
                  </a:defRPr>
                </a:pPr>
                <a:endParaRPr/>
              </a:p>
            </p:txBody>
          </p:sp>
          <p:sp>
            <p:nvSpPr>
              <p:cNvPr id="1880" name="二轮攻略"/>
              <p:cNvSpPr txBox="1"/>
              <p:nvPr/>
            </p:nvSpPr>
            <p:spPr>
              <a:xfrm>
                <a:off x="255470" y="255470"/>
                <a:ext cx="1385504" cy="12335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fontScale="62500" lnSpcReduction="20000"/>
              </a:bodyPr>
              <a:lstStyle>
                <a:lvl1pPr algn="ctr">
                  <a:defRPr sz="4000" b="1">
                    <a:solidFill>
                      <a:srgbClr val="FFFFFF"/>
                    </a:solidFill>
                    <a:latin typeface="华文细黑"/>
                    <a:ea typeface="华文细黑"/>
                    <a:cs typeface="华文细黑"/>
                    <a:sym typeface="华文细黑"/>
                  </a:defRPr>
                </a:lvl1pPr>
              </a:lstStyle>
              <a:p>
                <a:r>
                  <a:rPr dirty="0" err="1" smtClean="0">
                    <a:latin typeface="黑体" panose="02010609060101010101" pitchFamily="49" charset="-122"/>
                    <a:ea typeface="黑体" panose="02010609060101010101" pitchFamily="49" charset="-122"/>
                  </a:rPr>
                  <a:t>二轮</a:t>
                </a:r>
                <a:r>
                  <a:rPr lang="zh-CN" altLang="en-US" dirty="0" smtClean="0">
                    <a:latin typeface="黑体" panose="02010609060101010101" pitchFamily="49" charset="-122"/>
                    <a:ea typeface="黑体" panose="02010609060101010101" pitchFamily="49" charset="-122"/>
                  </a:rPr>
                  <a:t>复习</a:t>
                </a:r>
                <a:endParaRPr lang="en-US" altLang="zh-CN" dirty="0" smtClean="0">
                  <a:latin typeface="黑体" panose="02010609060101010101" pitchFamily="49" charset="-122"/>
                  <a:ea typeface="黑体" panose="02010609060101010101" pitchFamily="49" charset="-122"/>
                </a:endParaRPr>
              </a:p>
              <a:p>
                <a:r>
                  <a:rPr lang="zh-CN" altLang="en-US" dirty="0" smtClean="0">
                    <a:latin typeface="黑体" panose="02010609060101010101" pitchFamily="49" charset="-122"/>
                    <a:ea typeface="黑体" panose="02010609060101010101" pitchFamily="49" charset="-122"/>
                  </a:rPr>
                  <a:t>专题规划</a:t>
                </a:r>
                <a:endParaRPr dirty="0">
                  <a:latin typeface="黑体" panose="02010609060101010101" pitchFamily="49" charset="-122"/>
                  <a:ea typeface="黑体" panose="02010609060101010101" pitchFamily="49" charset="-122"/>
                </a:endParaRPr>
              </a:p>
            </p:txBody>
          </p:sp>
        </p:grpSp>
        <p:grpSp>
          <p:nvGrpSpPr>
            <p:cNvPr id="1884" name="MH_Number_1"/>
            <p:cNvGrpSpPr/>
            <p:nvPr/>
          </p:nvGrpSpPr>
          <p:grpSpPr>
            <a:xfrm>
              <a:off x="2422400" y="0"/>
              <a:ext cx="665769" cy="650837"/>
              <a:chOff x="0" y="0"/>
              <a:chExt cx="665767" cy="650835"/>
            </a:xfrm>
          </p:grpSpPr>
          <p:sp>
            <p:nvSpPr>
              <p:cNvPr id="1882" name="椭圆形"/>
              <p:cNvSpPr/>
              <p:nvPr/>
            </p:nvSpPr>
            <p:spPr>
              <a:xfrm>
                <a:off x="0" y="0"/>
                <a:ext cx="665768" cy="65083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600" b="1" u="none">
                    <a:solidFill>
                      <a:srgbClr val="FFFFFF"/>
                    </a:solidFill>
                    <a:latin typeface="Arial"/>
                    <a:ea typeface="Arial"/>
                    <a:cs typeface="Arial"/>
                    <a:sym typeface="Arial"/>
                  </a:defRPr>
                </a:pPr>
                <a:endParaRPr/>
              </a:p>
            </p:txBody>
          </p:sp>
          <p:sp>
            <p:nvSpPr>
              <p:cNvPr id="1883" name="1"/>
              <p:cNvSpPr txBox="1"/>
              <p:nvPr/>
            </p:nvSpPr>
            <p:spPr>
              <a:xfrm>
                <a:off x="97498" y="20476"/>
                <a:ext cx="470772" cy="609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600" b="1">
                    <a:solidFill>
                      <a:srgbClr val="FFFFFF"/>
                    </a:solidFill>
                    <a:latin typeface="Arial"/>
                    <a:ea typeface="Arial"/>
                    <a:cs typeface="Arial"/>
                    <a:sym typeface="Arial"/>
                  </a:defRPr>
                </a:lvl1pPr>
              </a:lstStyle>
              <a:p>
                <a:r>
                  <a:t>1</a:t>
                </a:r>
              </a:p>
            </p:txBody>
          </p:sp>
        </p:grpSp>
        <p:grpSp>
          <p:nvGrpSpPr>
            <p:cNvPr id="1887" name="MH_Number_2"/>
            <p:cNvGrpSpPr/>
            <p:nvPr/>
          </p:nvGrpSpPr>
          <p:grpSpPr>
            <a:xfrm>
              <a:off x="3363352" y="1050287"/>
              <a:ext cx="551227" cy="551227"/>
              <a:chOff x="0" y="0"/>
              <a:chExt cx="551225" cy="551225"/>
            </a:xfrm>
          </p:grpSpPr>
          <p:sp>
            <p:nvSpPr>
              <p:cNvPr id="1885" name="圆形"/>
              <p:cNvSpPr/>
              <p:nvPr/>
            </p:nvSpPr>
            <p:spPr>
              <a:xfrm>
                <a:off x="0" y="0"/>
                <a:ext cx="551226" cy="55122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200" b="1" u="none">
                    <a:solidFill>
                      <a:srgbClr val="FFFFFF"/>
                    </a:solidFill>
                    <a:latin typeface="Arial"/>
                    <a:ea typeface="Arial"/>
                    <a:cs typeface="Arial"/>
                    <a:sym typeface="Arial"/>
                  </a:defRPr>
                </a:pPr>
                <a:endParaRPr/>
              </a:p>
            </p:txBody>
          </p:sp>
          <p:sp>
            <p:nvSpPr>
              <p:cNvPr id="1886" name="2"/>
              <p:cNvSpPr txBox="1"/>
              <p:nvPr/>
            </p:nvSpPr>
            <p:spPr>
              <a:xfrm>
                <a:off x="80724" y="1590"/>
                <a:ext cx="389778" cy="5480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solidFill>
                      <a:srgbClr val="FFFFFF"/>
                    </a:solidFill>
                    <a:latin typeface="Arial"/>
                    <a:ea typeface="Arial"/>
                    <a:cs typeface="Arial"/>
                    <a:sym typeface="Arial"/>
                  </a:defRPr>
                </a:lvl1pPr>
              </a:lstStyle>
              <a:p>
                <a:r>
                  <a:t>2</a:t>
                </a:r>
              </a:p>
            </p:txBody>
          </p:sp>
        </p:grpSp>
        <p:grpSp>
          <p:nvGrpSpPr>
            <p:cNvPr id="1890" name="MH_Number_3"/>
            <p:cNvGrpSpPr/>
            <p:nvPr/>
          </p:nvGrpSpPr>
          <p:grpSpPr>
            <a:xfrm>
              <a:off x="3385336" y="2309755"/>
              <a:ext cx="551226" cy="551227"/>
              <a:chOff x="0" y="0"/>
              <a:chExt cx="551225" cy="551225"/>
            </a:xfrm>
          </p:grpSpPr>
          <p:sp>
            <p:nvSpPr>
              <p:cNvPr id="1888" name="圆形"/>
              <p:cNvSpPr/>
              <p:nvPr/>
            </p:nvSpPr>
            <p:spPr>
              <a:xfrm>
                <a:off x="0" y="0"/>
                <a:ext cx="551226" cy="55122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200" b="1" u="none">
                    <a:solidFill>
                      <a:srgbClr val="FFFFFF"/>
                    </a:solidFill>
                    <a:latin typeface="Arial"/>
                    <a:ea typeface="Arial"/>
                    <a:cs typeface="Arial"/>
                    <a:sym typeface="Arial"/>
                  </a:defRPr>
                </a:pPr>
                <a:endParaRPr/>
              </a:p>
            </p:txBody>
          </p:sp>
          <p:sp>
            <p:nvSpPr>
              <p:cNvPr id="1889" name="3"/>
              <p:cNvSpPr txBox="1"/>
              <p:nvPr/>
            </p:nvSpPr>
            <p:spPr>
              <a:xfrm>
                <a:off x="80724" y="1590"/>
                <a:ext cx="389778" cy="5480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solidFill>
                      <a:srgbClr val="FFFFFF"/>
                    </a:solidFill>
                    <a:latin typeface="Arial"/>
                    <a:ea typeface="Arial"/>
                    <a:cs typeface="Arial"/>
                    <a:sym typeface="Arial"/>
                  </a:defRPr>
                </a:lvl1pPr>
              </a:lstStyle>
              <a:p>
                <a:r>
                  <a:t>3</a:t>
                </a:r>
              </a:p>
            </p:txBody>
          </p:sp>
        </p:grpSp>
      </p:grpSp>
      <p:sp>
        <p:nvSpPr>
          <p:cNvPr id="1892" name="灯片编号占位符 2"/>
          <p:cNvSpPr txBox="1">
            <a:spLocks noGrp="1"/>
          </p:cNvSpPr>
          <p:nvPr>
            <p:ph type="sldNum" sz="quarter" idx="12"/>
          </p:nvPr>
        </p:nvSpPr>
        <p:spPr/>
        <p:txBody>
          <a:bodyPr/>
          <a:lstStyle/>
          <a:p>
            <a:fld id="{86CB4B4D-7CA3-9044-876B-883B54F8677D}" type="slidenum">
              <a:rPr lang="en-US" altLang="zh-CN" smtClean="0"/>
              <a:pPr/>
              <a:t>6</a:t>
            </a:fld>
            <a:endParaRPr lang="zh-CN" altLang="en-US"/>
          </a:p>
        </p:txBody>
      </p:sp>
      <p:grpSp>
        <p:nvGrpSpPr>
          <p:cNvPr id="1895" name="MH_Number_3"/>
          <p:cNvGrpSpPr/>
          <p:nvPr/>
        </p:nvGrpSpPr>
        <p:grpSpPr>
          <a:xfrm>
            <a:off x="2982882" y="4752152"/>
            <a:ext cx="551227" cy="551227"/>
            <a:chOff x="0" y="0"/>
            <a:chExt cx="551225" cy="551225"/>
          </a:xfrm>
        </p:grpSpPr>
        <p:sp>
          <p:nvSpPr>
            <p:cNvPr id="1893" name="圆形"/>
            <p:cNvSpPr/>
            <p:nvPr/>
          </p:nvSpPr>
          <p:spPr>
            <a:xfrm>
              <a:off x="0" y="0"/>
              <a:ext cx="551226" cy="551226"/>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lnSpc>
                  <a:spcPct val="100000"/>
                </a:lnSpc>
                <a:defRPr sz="3200" b="1" u="none">
                  <a:solidFill>
                    <a:srgbClr val="FFFFFF"/>
                  </a:solidFill>
                  <a:latin typeface="Arial"/>
                  <a:ea typeface="Arial"/>
                  <a:cs typeface="Arial"/>
                  <a:sym typeface="Arial"/>
                </a:defRPr>
              </a:pPr>
              <a:endParaRPr/>
            </a:p>
          </p:txBody>
        </p:sp>
        <p:sp>
          <p:nvSpPr>
            <p:cNvPr id="1894" name="4"/>
            <p:cNvSpPr txBox="1"/>
            <p:nvPr/>
          </p:nvSpPr>
          <p:spPr>
            <a:xfrm>
              <a:off x="80724" y="1590"/>
              <a:ext cx="389778" cy="5480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3200" b="1">
                  <a:solidFill>
                    <a:srgbClr val="FFFFFF"/>
                  </a:solidFill>
                  <a:latin typeface="Arial"/>
                  <a:ea typeface="Arial"/>
                  <a:cs typeface="Arial"/>
                  <a:sym typeface="Arial"/>
                </a:defRPr>
              </a:lvl1pPr>
            </a:lstStyle>
            <a:p>
              <a:r>
                <a:t>4</a:t>
              </a:r>
            </a:p>
          </p:txBody>
        </p:sp>
      </p:grpSp>
      <p:sp>
        <p:nvSpPr>
          <p:cNvPr id="1896" name="MH_Entry_3"/>
          <p:cNvSpPr txBox="1"/>
          <p:nvPr/>
        </p:nvSpPr>
        <p:spPr>
          <a:xfrm>
            <a:off x="3696017" y="4838478"/>
            <a:ext cx="4472412" cy="7675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rPr lang="zh-CN" altLang="en-US" sz="2800" b="1" dirty="0" smtClean="0">
                <a:solidFill>
                  <a:srgbClr val="000000"/>
                </a:solidFill>
                <a:latin typeface="黑体" panose="02010609060101010101" pitchFamily="49" charset="-122"/>
                <a:ea typeface="黑体" panose="02010609060101010101" pitchFamily="49" charset="-122"/>
              </a:rPr>
              <a:t>加强高阶思维试题训练</a:t>
            </a:r>
            <a:endParaRPr lang="en-US" altLang="zh-CN" sz="2800" b="1" dirty="0" smtClean="0">
              <a:solidFill>
                <a:srgbClr val="000000"/>
              </a:solidFill>
              <a:latin typeface="黑体" panose="02010609060101010101" pitchFamily="49" charset="-122"/>
              <a:ea typeface="黑体" panose="02010609060101010101" pitchFamily="49" charset="-122"/>
            </a:endParaRPr>
          </a:p>
          <a:p>
            <a:endParaRPr sz="2800" b="1" dirty="0">
              <a:solidFill>
                <a:srgbClr val="000000"/>
              </a:solidFill>
              <a:latin typeface="黑体" panose="02010609060101010101" pitchFamily="49" charset="-122"/>
              <a:ea typeface="黑体" panose="02010609060101010101" pitchFamily="49" charset="-122"/>
            </a:endParaRPr>
          </a:p>
        </p:txBody>
      </p:sp>
      <p:sp>
        <p:nvSpPr>
          <p:cNvPr id="26" name="Text Box 192"/>
          <p:cNvSpPr txBox="1">
            <a:spLocks noChangeArrowheads="1"/>
          </p:cNvSpPr>
          <p:nvPr/>
        </p:nvSpPr>
        <p:spPr bwMode="auto">
          <a:xfrm>
            <a:off x="19889" y="1272340"/>
            <a:ext cx="1667933"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rPr>
              <a:t>查漏补缺</a:t>
            </a:r>
          </a:p>
        </p:txBody>
      </p:sp>
      <p:sp>
        <p:nvSpPr>
          <p:cNvPr id="27" name="Text Box 194"/>
          <p:cNvSpPr txBox="1">
            <a:spLocks noChangeArrowheads="1"/>
          </p:cNvSpPr>
          <p:nvPr/>
        </p:nvSpPr>
        <p:spPr bwMode="auto">
          <a:xfrm>
            <a:off x="-43486" y="2282363"/>
            <a:ext cx="1642533"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smtClean="0">
                <a:solidFill>
                  <a:prstClr val="white"/>
                </a:solidFill>
                <a:latin typeface="Arial" panose="020B0604020202020204" pitchFamily="34" charset="0"/>
                <a:ea typeface="微软雅黑" panose="020B0503020204020204" charset="-122"/>
                <a:cs typeface="微软雅黑" panose="020B0503020204020204" charset="-122"/>
              </a:rPr>
              <a:t>突出主干</a:t>
            </a:r>
            <a:endPar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endParaRPr>
          </a:p>
        </p:txBody>
      </p:sp>
      <p:sp>
        <p:nvSpPr>
          <p:cNvPr id="28" name="Text Box 196"/>
          <p:cNvSpPr txBox="1">
            <a:spLocks noChangeArrowheads="1"/>
          </p:cNvSpPr>
          <p:nvPr/>
        </p:nvSpPr>
        <p:spPr bwMode="auto">
          <a:xfrm>
            <a:off x="33336" y="3626380"/>
            <a:ext cx="1667933"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smtClean="0">
                <a:solidFill>
                  <a:prstClr val="white"/>
                </a:solidFill>
                <a:latin typeface="Arial" panose="020B0604020202020204" pitchFamily="34" charset="0"/>
                <a:ea typeface="微软雅黑" panose="020B0503020204020204" charset="-122"/>
                <a:cs typeface="微软雅黑" panose="020B0503020204020204" charset="-122"/>
              </a:rPr>
              <a:t>整合构建</a:t>
            </a:r>
            <a:endPar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endParaRPr>
          </a:p>
        </p:txBody>
      </p:sp>
      <p:sp>
        <p:nvSpPr>
          <p:cNvPr id="29" name="Rectangle 198"/>
          <p:cNvSpPr>
            <a:spLocks noChangeArrowheads="1"/>
          </p:cNvSpPr>
          <p:nvPr/>
        </p:nvSpPr>
        <p:spPr bwMode="auto">
          <a:xfrm>
            <a:off x="19889" y="4571778"/>
            <a:ext cx="1627717" cy="533400"/>
          </a:xfrm>
          <a:prstGeom prst="rect">
            <a:avLst/>
          </a:prstGeom>
          <a:solidFill>
            <a:srgbClr val="C00000"/>
          </a:solidFill>
          <a:ln w="9525">
            <a:noFill/>
            <a:miter lim="800000"/>
          </a:ln>
        </p:spPr>
        <p:txBody>
          <a:bodyPr lIns="121917" tIns="60958" rIns="121917" bIns="60958">
            <a:spAutoFit/>
          </a:bodyPr>
          <a:lstStyle/>
          <a:p>
            <a:pPr eaLnBrk="0" hangingPunct="0">
              <a:spcBef>
                <a:spcPct val="50000"/>
              </a:spcBef>
            </a:pPr>
            <a:r>
              <a:rPr lang="zh-CN" altLang="en-US" sz="2700" b="1" dirty="0">
                <a:solidFill>
                  <a:prstClr val="white"/>
                </a:solidFill>
                <a:latin typeface="Arial" panose="020B0604020202020204" pitchFamily="34" charset="0"/>
                <a:ea typeface="微软雅黑" panose="020B0503020204020204" charset="-122"/>
                <a:cs typeface="微软雅黑" panose="020B0503020204020204" charset="-122"/>
              </a:rPr>
              <a:t>强化规范 </a:t>
            </a:r>
          </a:p>
        </p:txBody>
      </p:sp>
    </p:spTree>
    <p:extLst>
      <p:ext uri="{BB962C8B-B14F-4D97-AF65-F5344CB8AC3E}">
        <p14:creationId xmlns:p14="http://schemas.microsoft.com/office/powerpoint/2010/main" val="360853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15" y="207795"/>
            <a:ext cx="8229600" cy="674095"/>
          </a:xfrm>
        </p:spPr>
        <p:txBody>
          <a:bodyPr/>
          <a:lstStyle/>
          <a:p>
            <a:r>
              <a:rPr lang="zh-CN" altLang="en-US" sz="3200" b="1" dirty="0">
                <a:latin typeface="黑体" panose="02010609060101010101" pitchFamily="49" charset="-122"/>
                <a:ea typeface="黑体" panose="02010609060101010101" pitchFamily="49" charset="-122"/>
              </a:rPr>
              <a:t>专题与通史互补</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获得新知和</a:t>
            </a:r>
            <a:r>
              <a:rPr lang="zh-CN" altLang="en-US" sz="3200" b="1" dirty="0" smtClean="0">
                <a:latin typeface="黑体" panose="02010609060101010101" pitchFamily="49" charset="-122"/>
                <a:ea typeface="黑体" panose="02010609060101010101" pitchFamily="49" charset="-122"/>
              </a:rPr>
              <a:t>能力</a:t>
            </a:r>
            <a:endParaRPr lang="zh-CN" altLang="en-US" sz="32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DC6B5FF7-8919-435B-AB40-0302FCF71B07}" type="slidenum">
              <a:rPr lang="zh-CN" altLang="en-US" smtClean="0"/>
              <a:pPr>
                <a:defRPr/>
              </a:pPr>
              <a:t>7</a:t>
            </a:fld>
            <a:endParaRPr lang="zh-CN" altLang="en-US"/>
          </a:p>
        </p:txBody>
      </p:sp>
      <p:sp>
        <p:nvSpPr>
          <p:cNvPr id="5" name="矩形 4"/>
          <p:cNvSpPr/>
          <p:nvPr/>
        </p:nvSpPr>
        <p:spPr>
          <a:xfrm>
            <a:off x="360912" y="3247462"/>
            <a:ext cx="8594001" cy="830997"/>
          </a:xfrm>
          <a:prstGeom prst="rect">
            <a:avLst/>
          </a:prstGeom>
        </p:spPr>
        <p:txBody>
          <a:bodyPr wrap="square">
            <a:spAutoFit/>
          </a:bodyPr>
          <a:lstStyle/>
          <a:p>
            <a:pPr fontAlgn="auto">
              <a:spcBef>
                <a:spcPts val="0"/>
              </a:spcBef>
              <a:spcAft>
                <a:spcPts val="0"/>
              </a:spcAft>
              <a:defRPr/>
            </a:pPr>
            <a:r>
              <a:rPr lang="zh-CN" altLang="en-US" sz="2400" b="1" dirty="0" smtClean="0">
                <a:solidFill>
                  <a:srgbClr val="FF0000"/>
                </a:solidFill>
                <a:latin typeface="黑体" panose="02010609060101010101" pitchFamily="49" charset="-122"/>
                <a:ea typeface="黑体" panose="02010609060101010101" pitchFamily="49" charset="-122"/>
              </a:rPr>
              <a:t>知识上：</a:t>
            </a:r>
            <a:r>
              <a:rPr lang="zh-CN" altLang="en-US" sz="2400" b="1" dirty="0" smtClean="0">
                <a:latin typeface="黑体" panose="02010609060101010101" pitchFamily="49" charset="-122"/>
                <a:ea typeface="黑体" panose="02010609060101010101" pitchFamily="49" charset="-122"/>
              </a:rPr>
              <a:t>完善</a:t>
            </a:r>
            <a:r>
              <a:rPr lang="zh-CN" altLang="en-US" sz="2400" b="1" dirty="0">
                <a:latin typeface="黑体" panose="02010609060101010101" pitchFamily="49" charset="-122"/>
                <a:ea typeface="黑体" panose="02010609060101010101" pitchFamily="49" charset="-122"/>
              </a:rPr>
              <a:t>网络（横看特征、纵看发展</a:t>
            </a:r>
            <a:r>
              <a:rPr lang="zh-CN" altLang="en-US" sz="2400" b="1" dirty="0" smtClean="0">
                <a:latin typeface="黑体" panose="02010609060101010101" pitchFamily="49" charset="-122"/>
                <a:ea typeface="黑体" panose="02010609060101010101" pitchFamily="49" charset="-122"/>
              </a:rPr>
              <a:t>）、查</a:t>
            </a:r>
            <a:r>
              <a:rPr lang="zh-CN" altLang="en-US" sz="2400" b="1" dirty="0">
                <a:latin typeface="黑体" panose="02010609060101010101" pitchFamily="49" charset="-122"/>
                <a:ea typeface="黑体" panose="02010609060101010101" pitchFamily="49" charset="-122"/>
              </a:rPr>
              <a:t>漏补阙（找出漏洞，拾遗补阙</a:t>
            </a:r>
            <a:r>
              <a:rPr lang="zh-CN" altLang="en-US" sz="2400" b="1" dirty="0" smtClean="0">
                <a:latin typeface="黑体" panose="02010609060101010101" pitchFamily="49" charset="-122"/>
                <a:ea typeface="黑体" panose="02010609060101010101" pitchFamily="49" charset="-122"/>
              </a:rPr>
              <a:t>）、融会贯通（找</a:t>
            </a:r>
            <a:r>
              <a:rPr lang="zh-CN" altLang="en-US" sz="2400" b="1" dirty="0">
                <a:latin typeface="黑体" panose="02010609060101010101" pitchFamily="49" charset="-122"/>
                <a:ea typeface="黑体" panose="02010609060101010101" pitchFamily="49" charset="-122"/>
              </a:rPr>
              <a:t>角度，串联知识）</a:t>
            </a:r>
            <a:endParaRPr lang="en-US" altLang="zh-CN" sz="2400" b="1" dirty="0">
              <a:latin typeface="黑体" panose="02010609060101010101" pitchFamily="49" charset="-122"/>
              <a:ea typeface="黑体" panose="02010609060101010101" pitchFamily="49" charset="-122"/>
            </a:endParaRPr>
          </a:p>
        </p:txBody>
      </p:sp>
      <p:sp>
        <p:nvSpPr>
          <p:cNvPr id="6" name="矩形 5"/>
          <p:cNvSpPr/>
          <p:nvPr/>
        </p:nvSpPr>
        <p:spPr>
          <a:xfrm>
            <a:off x="318717" y="4605171"/>
            <a:ext cx="8636196" cy="1200329"/>
          </a:xfrm>
          <a:prstGeom prst="rect">
            <a:avLst/>
          </a:prstGeom>
        </p:spPr>
        <p:txBody>
          <a:bodyPr wrap="square">
            <a:spAutoFit/>
          </a:bodyPr>
          <a:lstStyle/>
          <a:p>
            <a:pPr fontAlgn="auto">
              <a:spcBef>
                <a:spcPts val="0"/>
              </a:spcBef>
              <a:spcAft>
                <a:spcPts val="0"/>
              </a:spcAft>
              <a:defRPr/>
            </a:pPr>
            <a:r>
              <a:rPr lang="zh-CN" altLang="en-US" sz="2400" b="1" dirty="0" smtClean="0">
                <a:solidFill>
                  <a:srgbClr val="FF0000"/>
                </a:solidFill>
                <a:latin typeface="黑体" panose="02010609060101010101" pitchFamily="49" charset="-122"/>
                <a:ea typeface="黑体" panose="02010609060101010101" pitchFamily="49" charset="-122"/>
              </a:rPr>
              <a:t>能力方法</a:t>
            </a:r>
            <a:r>
              <a:rPr lang="zh-CN" altLang="en-US" sz="2400" b="1" dirty="0">
                <a:solidFill>
                  <a:srgbClr val="FF0000"/>
                </a:solidFill>
                <a:latin typeface="黑体" panose="02010609060101010101" pitchFamily="49" charset="-122"/>
                <a:ea typeface="黑体" panose="02010609060101010101" pitchFamily="49" charset="-122"/>
              </a:rPr>
              <a:t>上</a:t>
            </a:r>
            <a:r>
              <a:rPr lang="zh-CN" altLang="en-US" sz="2400" b="1" dirty="0" smtClean="0">
                <a:solidFill>
                  <a:srgbClr val="FF0000"/>
                </a:solidFill>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总结</a:t>
            </a:r>
            <a:r>
              <a:rPr lang="zh-CN" altLang="en-US" sz="2400" b="1" dirty="0">
                <a:latin typeface="黑体" panose="02010609060101010101" pitchFamily="49" charset="-122"/>
                <a:ea typeface="黑体" panose="02010609060101010101" pitchFamily="49" charset="-122"/>
              </a:rPr>
              <a:t>各种题型的思考角度、操作</a:t>
            </a:r>
            <a:r>
              <a:rPr lang="zh-CN" altLang="en-US" sz="2400" b="1" dirty="0" smtClean="0">
                <a:latin typeface="黑体" panose="02010609060101010101" pitchFamily="49" charset="-122"/>
                <a:ea typeface="黑体" panose="02010609060101010101" pitchFamily="49" charset="-122"/>
              </a:rPr>
              <a:t>步骤，对不</a:t>
            </a:r>
            <a:r>
              <a:rPr lang="zh-CN" altLang="en-US" sz="2400" b="1" dirty="0">
                <a:latin typeface="黑体" panose="02010609060101010101" pitchFamily="49" charset="-122"/>
                <a:ea typeface="黑体" panose="02010609060101010101" pitchFamily="49" charset="-122"/>
              </a:rPr>
              <a:t>擅长的题型多思考、总结、</a:t>
            </a:r>
            <a:r>
              <a:rPr lang="zh-CN" altLang="en-US" sz="2400" b="1" dirty="0" smtClean="0">
                <a:latin typeface="黑体" panose="02010609060101010101" pitchFamily="49" charset="-122"/>
                <a:ea typeface="黑体" panose="02010609060101010101" pitchFamily="49" charset="-122"/>
              </a:rPr>
              <a:t>训练（审题</a:t>
            </a:r>
            <a:r>
              <a:rPr lang="zh-CN" altLang="en-US" sz="2400" b="1" dirty="0">
                <a:latin typeface="黑体" panose="02010609060101010101" pitchFamily="49" charset="-122"/>
                <a:ea typeface="黑体" panose="02010609060101010101" pitchFamily="49" charset="-122"/>
              </a:rPr>
              <a:t>、信息、逻辑、表达各</a:t>
            </a:r>
            <a:r>
              <a:rPr lang="zh-CN" altLang="en-US" sz="2400" b="1" dirty="0" smtClean="0">
                <a:latin typeface="黑体" panose="02010609060101010101" pitchFamily="49" charset="-122"/>
                <a:ea typeface="黑体" panose="02010609060101010101" pitchFamily="49" charset="-122"/>
              </a:rPr>
              <a:t>环节），</a:t>
            </a:r>
            <a:r>
              <a:rPr lang="zh-CN" altLang="en-US" sz="2400" b="1" dirty="0">
                <a:latin typeface="黑体" panose="02010609060101010101" pitchFamily="49" charset="-122"/>
                <a:ea typeface="黑体" panose="02010609060101010101" pitchFamily="49" charset="-122"/>
              </a:rPr>
              <a:t>养成多角度看问题的</a:t>
            </a:r>
            <a:r>
              <a:rPr lang="zh-CN" altLang="en-US" sz="2400" b="1" dirty="0" smtClean="0">
                <a:latin typeface="黑体" panose="02010609060101010101" pitchFamily="49" charset="-122"/>
                <a:ea typeface="黑体" panose="02010609060101010101" pitchFamily="49" charset="-122"/>
              </a:rPr>
              <a:t>习惯。</a:t>
            </a:r>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227778" y="1160737"/>
            <a:ext cx="8818075" cy="1717393"/>
          </a:xfrm>
          <a:prstGeom prst="rect">
            <a:avLst/>
          </a:prstGeom>
        </p:spPr>
        <p:txBody>
          <a:bodyPr wrap="square">
            <a:spAutoFit/>
          </a:bodyPr>
          <a:lstStyle/>
          <a:p>
            <a:pPr indent="-216000" fontAlgn="auto">
              <a:lnSpc>
                <a:spcPct val="110000"/>
              </a:lnSpc>
              <a:spcBef>
                <a:spcPts val="0"/>
              </a:spcBef>
              <a:spcAft>
                <a:spcPts val="0"/>
              </a:spcAft>
            </a:pPr>
            <a:r>
              <a:rPr lang="zh-CN" altLang="en-US" sz="2400" b="1" dirty="0" smtClean="0">
                <a:solidFill>
                  <a:prstClr val="black"/>
                </a:solidFill>
                <a:latin typeface="黑体" panose="02010609060101010101" pitchFamily="49" charset="-122"/>
                <a:ea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专题</a:t>
            </a:r>
            <a:r>
              <a:rPr lang="zh-CN" altLang="en-US" sz="2400" b="1" dirty="0">
                <a:solidFill>
                  <a:prstClr val="black"/>
                </a:solidFill>
                <a:latin typeface="黑体" panose="02010609060101010101" pitchFamily="49" charset="-122"/>
                <a:ea typeface="黑体" panose="02010609060101010101" pitchFamily="49" charset="-122"/>
              </a:rPr>
              <a:t>是通史</a:t>
            </a:r>
            <a:r>
              <a:rPr lang="zh-CN" altLang="en-US" sz="2400" b="1" dirty="0" smtClean="0">
                <a:solidFill>
                  <a:prstClr val="black"/>
                </a:solidFill>
                <a:latin typeface="黑体" panose="02010609060101010101" pitchFamily="49" charset="-122"/>
                <a:ea typeface="黑体" panose="02010609060101010101" pitchFamily="49" charset="-122"/>
              </a:rPr>
              <a:t>的补充</a:t>
            </a:r>
            <a:r>
              <a:rPr lang="zh-CN" altLang="en-US" sz="2400" b="1" dirty="0" smtClean="0">
                <a:solidFill>
                  <a:prstClr val="black"/>
                </a:solidFill>
                <a:latin typeface="黑体" panose="02010609060101010101" pitchFamily="49" charset="-122"/>
                <a:ea typeface="黑体" panose="02010609060101010101" pitchFamily="49" charset="-122"/>
              </a:rPr>
              <a:t>，有利于</a:t>
            </a:r>
            <a:r>
              <a:rPr lang="zh-CN" altLang="en-US" sz="2400" b="1" dirty="0" smtClean="0">
                <a:solidFill>
                  <a:prstClr val="black"/>
                </a:solidFill>
                <a:latin typeface="黑体" panose="02010609060101010101" pitchFamily="49" charset="-122"/>
                <a:ea typeface="黑体" panose="02010609060101010101" pitchFamily="49" charset="-122"/>
              </a:rPr>
              <a:t>形成对同</a:t>
            </a:r>
            <a:r>
              <a:rPr lang="zh-CN" altLang="en-US" sz="2400" b="1" dirty="0">
                <a:solidFill>
                  <a:prstClr val="black"/>
                </a:solidFill>
                <a:latin typeface="黑体" panose="02010609060101010101" pitchFamily="49" charset="-122"/>
                <a:ea typeface="黑体" panose="02010609060101010101" pitchFamily="49" charset="-122"/>
              </a:rPr>
              <a:t>一话题的规律性认识</a:t>
            </a:r>
            <a:r>
              <a:rPr lang="zh-CN" altLang="en-US" sz="2400" b="1" dirty="0" smtClean="0">
                <a:solidFill>
                  <a:prstClr val="black"/>
                </a:solidFill>
                <a:latin typeface="黑体" panose="02010609060101010101" pitchFamily="49" charset="-122"/>
                <a:ea typeface="黑体" panose="02010609060101010101" pitchFamily="49" charset="-122"/>
              </a:rPr>
              <a:t>；有利于</a:t>
            </a:r>
            <a:r>
              <a:rPr lang="zh-CN" altLang="en-US" sz="2400" b="1" dirty="0" smtClean="0">
                <a:solidFill>
                  <a:prstClr val="black"/>
                </a:solidFill>
                <a:latin typeface="黑体" panose="02010609060101010101" pitchFamily="49" charset="-122"/>
                <a:ea typeface="黑体" panose="02010609060101010101" pitchFamily="49" charset="-122"/>
              </a:rPr>
              <a:t>培养学科</a:t>
            </a:r>
            <a:r>
              <a:rPr lang="zh-CN" altLang="en-US" sz="2400" b="1" dirty="0">
                <a:solidFill>
                  <a:prstClr val="black"/>
                </a:solidFill>
                <a:latin typeface="黑体" panose="02010609060101010101" pitchFamily="49" charset="-122"/>
                <a:ea typeface="黑体" panose="02010609060101010101" pitchFamily="49" charset="-122"/>
              </a:rPr>
              <a:t>思维</a:t>
            </a:r>
            <a:r>
              <a:rPr lang="zh-CN" altLang="en-US" sz="2400" b="1" dirty="0" smtClean="0">
                <a:solidFill>
                  <a:prstClr val="black"/>
                </a:solidFill>
                <a:latin typeface="黑体" panose="02010609060101010101" pitchFamily="49" charset="-122"/>
                <a:ea typeface="黑体" panose="02010609060101010101" pitchFamily="49" charset="-122"/>
              </a:rPr>
              <a:t>能力。</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专题</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复习是在</a:t>
            </a:r>
            <a:r>
              <a:rPr lang="zh-CN" altLang="en-US" sz="2400" b="1" dirty="0" smtClean="0">
                <a:latin typeface="黑体" panose="02010609060101010101" pitchFamily="49" charset="-122"/>
                <a:ea typeface="黑体" panose="02010609060101010101" pitchFamily="49" charset="-122"/>
                <a:cs typeface="Microsoft JhengHei UI Light" panose="020B0304030504040204" pitchFamily="34" charset="-122"/>
              </a:rPr>
              <a:t>通史框架下，</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按</a:t>
            </a:r>
            <a:r>
              <a:rPr lang="zh-CN" altLang="en-US" sz="2400" b="1" dirty="0" smtClean="0">
                <a:latin typeface="黑体" panose="02010609060101010101" pitchFamily="49" charset="-122"/>
                <a:ea typeface="黑体" panose="02010609060101010101" pitchFamily="49" charset="-122"/>
                <a:cs typeface="Microsoft JhengHei UI Light" panose="020B0304030504040204" pitchFamily="34" charset="-122"/>
              </a:rPr>
              <a:t>不同角度</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，对通史复习中的重点、难点和漏洞加以梳理</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a:t>
            </a:r>
            <a:endParaRPr lang="en-US" altLang="zh-CN"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endParaRPr>
          </a:p>
          <a:p>
            <a:pPr indent="-216000" fontAlgn="auto">
              <a:lnSpc>
                <a:spcPct val="110000"/>
              </a:lnSpc>
              <a:spcBef>
                <a:spcPts val="0"/>
              </a:spcBef>
              <a:spcAft>
                <a:spcPts val="0"/>
              </a:spcAft>
            </a:pPr>
            <a:r>
              <a:rPr lang="en-US" altLang="zh-CN" sz="2400" b="1" dirty="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 </a:t>
            </a:r>
            <a:r>
              <a:rPr lang="en-US" altLang="zh-CN"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        </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a:t>
            </a:r>
            <a:r>
              <a:rPr lang="zh-CN" altLang="en-US" sz="2400" b="1" dirty="0" smtClean="0">
                <a:solidFill>
                  <a:srgbClr val="FF0000"/>
                </a:solidFill>
                <a:latin typeface="黑体" panose="02010609060101010101" pitchFamily="49" charset="-122"/>
                <a:ea typeface="黑体" panose="02010609060101010101" pitchFamily="49" charset="-122"/>
                <a:cs typeface="Microsoft JhengHei UI Light" panose="020B0304030504040204" pitchFamily="34" charset="-122"/>
              </a:rPr>
              <a:t>学习专题不能脱离通史意识</a:t>
            </a:r>
            <a:r>
              <a:rPr lang="zh-CN" altLang="en-US" sz="2400" b="1" dirty="0" smtClean="0">
                <a:solidFill>
                  <a:prstClr val="black"/>
                </a:solidFill>
                <a:latin typeface="黑体" panose="02010609060101010101" pitchFamily="49" charset="-122"/>
                <a:ea typeface="黑体" panose="02010609060101010101" pitchFamily="49" charset="-122"/>
                <a:cs typeface="Microsoft JhengHei UI Light" panose="020B0304030504040204" pitchFamily="34" charset="-122"/>
              </a:rPr>
              <a:t>）</a:t>
            </a:r>
            <a:endParaRPr lang="en-US" altLang="zh-CN" sz="2400" b="1"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92498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a:off x="1631050" y="4044059"/>
            <a:ext cx="7512044"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smtClean="0">
                <a:solidFill>
                  <a:srgbClr val="FF0000"/>
                </a:solidFill>
                <a:latin typeface="微软雅黑" panose="020B0503020204020204" pitchFamily="34" charset="-122"/>
                <a:ea typeface="微软雅黑" panose="020B0503020204020204" pitchFamily="34" charset="-122"/>
              </a:rPr>
              <a:t>专题复习：</a:t>
            </a:r>
            <a:r>
              <a:rPr lang="zh-CN" altLang="en-US" b="1" dirty="0">
                <a:solidFill>
                  <a:srgbClr val="FF0000"/>
                </a:solidFill>
                <a:latin typeface="微软雅黑" panose="020B0503020204020204" pitchFamily="34" charset="-122"/>
                <a:ea typeface="微软雅黑" panose="020B0503020204020204" pitchFamily="34" charset="-122"/>
              </a:rPr>
              <a:t>联系、建构、整合</a:t>
            </a:r>
          </a:p>
        </p:txBody>
      </p:sp>
      <p:sp>
        <p:nvSpPr>
          <p:cNvPr id="4100" name="AutoShape 3"/>
          <p:cNvSpPr>
            <a:spLocks noChangeArrowheads="1"/>
          </p:cNvSpPr>
          <p:nvPr/>
        </p:nvSpPr>
        <p:spPr bwMode="auto">
          <a:xfrm>
            <a:off x="1587599" y="1805910"/>
            <a:ext cx="7304883" cy="715963"/>
          </a:xfrm>
          <a:prstGeom prst="roundRect">
            <a:avLst>
              <a:gd name="adj" fmla="val 50000"/>
            </a:avLst>
          </a:prstGeom>
          <a:solidFill>
            <a:schemeClr val="bg1"/>
          </a:solidFill>
          <a:ln w="9525" algn="ctr">
            <a:solidFill>
              <a:srgbClr val="C0C0C0"/>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latin typeface="微软雅黑" panose="020B0503020204020204" pitchFamily="34" charset="-122"/>
                <a:ea typeface="微软雅黑" panose="020B0503020204020204" pitchFamily="34" charset="-122"/>
              </a:rPr>
              <a:t>高考</a:t>
            </a:r>
            <a:r>
              <a:rPr lang="zh-CN" altLang="en-US" b="1" dirty="0" smtClean="0">
                <a:latin typeface="微软雅黑" panose="020B0503020204020204" pitchFamily="34" charset="-122"/>
                <a:ea typeface="微软雅黑" panose="020B0503020204020204" pitchFamily="34" charset="-122"/>
              </a:rPr>
              <a:t>能力要求与学生问题分析</a:t>
            </a:r>
            <a:endParaRPr lang="zh-CN" altLang="en-US" b="1" dirty="0">
              <a:latin typeface="微软雅黑" panose="020B0503020204020204" pitchFamily="34" charset="-122"/>
              <a:ea typeface="微软雅黑" panose="020B0503020204020204" pitchFamily="34" charset="-122"/>
            </a:endParaRPr>
          </a:p>
        </p:txBody>
      </p:sp>
      <p:sp>
        <p:nvSpPr>
          <p:cNvPr id="4101" name="AutoShape 4"/>
          <p:cNvSpPr>
            <a:spLocks noChangeArrowheads="1"/>
          </p:cNvSpPr>
          <p:nvPr/>
        </p:nvSpPr>
        <p:spPr bwMode="auto">
          <a:xfrm>
            <a:off x="1659690" y="2910174"/>
            <a:ext cx="7530985" cy="715962"/>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r>
              <a:rPr lang="zh-CN" altLang="en-US" b="1" dirty="0" smtClean="0">
                <a:latin typeface="微软雅黑" panose="020B0503020204020204" pitchFamily="34" charset="-122"/>
                <a:ea typeface="微软雅黑" panose="020B0503020204020204" pitchFamily="34" charset="-122"/>
              </a:rPr>
              <a:t>       二轮复习规划</a:t>
            </a:r>
            <a:endParaRPr lang="zh-CN" altLang="en-US" b="1" dirty="0">
              <a:latin typeface="微软雅黑" panose="020B0503020204020204" pitchFamily="34" charset="-122"/>
              <a:ea typeface="微软雅黑" panose="020B0503020204020204" pitchFamily="34" charset="-122"/>
            </a:endParaRPr>
          </a:p>
        </p:txBody>
      </p:sp>
      <p:sp>
        <p:nvSpPr>
          <p:cNvPr id="4102" name="Line 5"/>
          <p:cNvSpPr>
            <a:spLocks noChangeShapeType="1"/>
          </p:cNvSpPr>
          <p:nvPr/>
        </p:nvSpPr>
        <p:spPr bwMode="auto">
          <a:xfrm>
            <a:off x="1359585" y="1971625"/>
            <a:ext cx="0" cy="3095625"/>
          </a:xfrm>
          <a:prstGeom prst="line">
            <a:avLst/>
          </a:prstGeom>
          <a:noFill/>
          <a:ln w="25400" cap="rnd">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mtClean="0">
              <a:solidFill>
                <a:srgbClr val="000000"/>
              </a:solidFill>
            </a:endParaRPr>
          </a:p>
        </p:txBody>
      </p:sp>
      <p:sp>
        <p:nvSpPr>
          <p:cNvPr id="4103" name="Oval 6"/>
          <p:cNvSpPr>
            <a:spLocks noChangeArrowheads="1"/>
          </p:cNvSpPr>
          <p:nvPr/>
        </p:nvSpPr>
        <p:spPr bwMode="auto">
          <a:xfrm>
            <a:off x="1076327" y="1840718"/>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5" name="Oval 8"/>
          <p:cNvSpPr>
            <a:spLocks noChangeArrowheads="1"/>
          </p:cNvSpPr>
          <p:nvPr/>
        </p:nvSpPr>
        <p:spPr bwMode="auto">
          <a:xfrm>
            <a:off x="1044671" y="4044059"/>
            <a:ext cx="542925" cy="53657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7" name="Oval 10"/>
          <p:cNvSpPr>
            <a:spLocks noChangeArrowheads="1"/>
          </p:cNvSpPr>
          <p:nvPr/>
        </p:nvSpPr>
        <p:spPr bwMode="auto">
          <a:xfrm>
            <a:off x="1069184" y="2910186"/>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4108" name="WordArt 11"/>
          <p:cNvSpPr>
            <a:spLocks noChangeArrowheads="1" noChangeShapeType="1" noTextEdit="1"/>
          </p:cNvSpPr>
          <p:nvPr/>
        </p:nvSpPr>
        <p:spPr bwMode="auto">
          <a:xfrm>
            <a:off x="1619258" y="3933825"/>
            <a:ext cx="201613" cy="27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zh-CN" altLang="en-US" sz="3600" b="1" kern="10" dirty="0" smtClean="0">
              <a:solidFill>
                <a:srgbClr val="FFFFFF"/>
              </a:solidFill>
              <a:latin typeface="黑体"/>
              <a:ea typeface="黑体"/>
            </a:endParaRPr>
          </a:p>
        </p:txBody>
      </p:sp>
      <p:sp>
        <p:nvSpPr>
          <p:cNvPr id="4109" name="AutoShape 13"/>
          <p:cNvSpPr>
            <a:spLocks noChangeArrowheads="1"/>
          </p:cNvSpPr>
          <p:nvPr/>
        </p:nvSpPr>
        <p:spPr bwMode="auto">
          <a:xfrm>
            <a:off x="3419873" y="692699"/>
            <a:ext cx="2880321" cy="619125"/>
          </a:xfrm>
          <a:prstGeom prst="roundRect">
            <a:avLst>
              <a:gd name="adj" fmla="val 13681"/>
            </a:avLst>
          </a:prstGeom>
          <a:solidFill>
            <a:schemeClr val="bg1"/>
          </a:solidFill>
          <a:ln>
            <a:solidFill>
              <a:schemeClr val="bg1"/>
            </a:solidFill>
          </a:ln>
          <a:effectLst>
            <a:prstShdw prst="shdw17" dist="17961" dir="2700000">
              <a:srgbClr val="999900"/>
            </a:prstShdw>
          </a:effectLs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zh-CN" altLang="en-US" sz="4400" b="1" dirty="0" smtClean="0">
                <a:solidFill>
                  <a:srgbClr val="000000"/>
                </a:solidFill>
                <a:latin typeface="微软雅黑" pitchFamily="34" charset="-122"/>
                <a:ea typeface="微软雅黑" pitchFamily="34" charset="-122"/>
              </a:rPr>
              <a:t>内容要点</a:t>
            </a:r>
            <a:endParaRPr lang="en-US" altLang="zh-CN" sz="4400" b="1" dirty="0" smtClean="0">
              <a:solidFill>
                <a:srgbClr val="000000"/>
              </a:solidFill>
              <a:latin typeface="微软雅黑" pitchFamily="34" charset="-122"/>
              <a:ea typeface="微软雅黑" pitchFamily="34" charset="-122"/>
            </a:endParaRPr>
          </a:p>
        </p:txBody>
      </p:sp>
      <p:sp>
        <p:nvSpPr>
          <p:cNvPr id="15" name="Oval 10"/>
          <p:cNvSpPr>
            <a:spLocks noChangeArrowheads="1"/>
          </p:cNvSpPr>
          <p:nvPr/>
        </p:nvSpPr>
        <p:spPr bwMode="auto">
          <a:xfrm>
            <a:off x="1088123" y="5067258"/>
            <a:ext cx="542925" cy="536575"/>
          </a:xfrm>
          <a:prstGeom prst="ellipse">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endParaRPr lang="zh-CN" altLang="en-US" sz="4000" b="1" smtClean="0">
              <a:solidFill>
                <a:srgbClr val="000000"/>
              </a:solidFill>
              <a:ea typeface="微软雅黑" pitchFamily="34" charset="-122"/>
            </a:endParaRPr>
          </a:p>
        </p:txBody>
      </p:sp>
      <p:sp>
        <p:nvSpPr>
          <p:cNvPr id="16" name="AutoShape 2"/>
          <p:cNvSpPr>
            <a:spLocks noChangeArrowheads="1"/>
          </p:cNvSpPr>
          <p:nvPr/>
        </p:nvSpPr>
        <p:spPr bwMode="auto">
          <a:xfrm>
            <a:off x="1631049" y="5067258"/>
            <a:ext cx="7113106" cy="715963"/>
          </a:xfrm>
          <a:prstGeom prst="roundRect">
            <a:avLst>
              <a:gd name="adj" fmla="val 50000"/>
            </a:avLst>
          </a:prstGeom>
          <a:solidFill>
            <a:schemeClr val="bg1"/>
          </a:solidFill>
          <a:ln w="9525" algn="ctr">
            <a:solidFill>
              <a:srgbClr val="B2B2B2"/>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zh-CN" altLang="en-US" b="1" dirty="0">
                <a:solidFill>
                  <a:srgbClr val="000000"/>
                </a:solidFill>
                <a:latin typeface="微软雅黑" panose="020B0503020204020204" pitchFamily="34" charset="-122"/>
                <a:ea typeface="微软雅黑" panose="020B0503020204020204" pitchFamily="34" charset="-122"/>
              </a:rPr>
              <a:t>试题研究：关注解题思路、学科方法</a:t>
            </a:r>
            <a:endParaRPr lang="en-US" altLang="zh-CN"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70258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5030" y="171129"/>
            <a:ext cx="8292045" cy="708984"/>
          </a:xfrm>
        </p:spPr>
        <p:txBody>
          <a:bodyPr/>
          <a:lstStyle/>
          <a:p>
            <a:pPr algn="ctr"/>
            <a:r>
              <a:rPr lang="zh-CN" altLang="en-US" dirty="0">
                <a:solidFill>
                  <a:srgbClr val="0000FF"/>
                </a:solidFill>
              </a:rPr>
              <a:t>高中三年学习内容（框架）</a:t>
            </a:r>
          </a:p>
        </p:txBody>
      </p:sp>
      <p:graphicFrame>
        <p:nvGraphicFramePr>
          <p:cNvPr id="3" name="表格 2"/>
          <p:cNvGraphicFramePr>
            <a:graphicFrameLocks noGrp="1"/>
          </p:cNvGraphicFramePr>
          <p:nvPr>
            <p:extLst>
              <p:ext uri="{D42A27DB-BD31-4B8C-83A1-F6EECF244321}">
                <p14:modId xmlns:p14="http://schemas.microsoft.com/office/powerpoint/2010/main" val="3861323392"/>
              </p:ext>
            </p:extLst>
          </p:nvPr>
        </p:nvGraphicFramePr>
        <p:xfrm>
          <a:off x="353086" y="1092055"/>
          <a:ext cx="8455935" cy="4124369"/>
        </p:xfrm>
        <a:graphic>
          <a:graphicData uri="http://schemas.openxmlformats.org/drawingml/2006/table">
            <a:tbl>
              <a:tblPr firstRow="1" firstCol="1" bandRow="1">
                <a:tableStyleId>{3B4B98B0-60AC-42C2-AFA5-B58CD77FA1E5}</a:tableStyleId>
              </a:tblPr>
              <a:tblGrid>
                <a:gridCol w="1249650">
                  <a:extLst>
                    <a:ext uri="{9D8B030D-6E8A-4147-A177-3AD203B41FA5}">
                      <a16:colId xmlns:a16="http://schemas.microsoft.com/office/drawing/2014/main" xmlns="" val="2534905939"/>
                    </a:ext>
                  </a:extLst>
                </a:gridCol>
                <a:gridCol w="1167940">
                  <a:extLst>
                    <a:ext uri="{9D8B030D-6E8A-4147-A177-3AD203B41FA5}">
                      <a16:colId xmlns:a16="http://schemas.microsoft.com/office/drawing/2014/main" xmlns="" val="3470108097"/>
                    </a:ext>
                  </a:extLst>
                </a:gridCol>
                <a:gridCol w="1207669">
                  <a:extLst>
                    <a:ext uri="{9D8B030D-6E8A-4147-A177-3AD203B41FA5}">
                      <a16:colId xmlns:a16="http://schemas.microsoft.com/office/drawing/2014/main" xmlns="" val="1684896749"/>
                    </a:ext>
                  </a:extLst>
                </a:gridCol>
                <a:gridCol w="1207669">
                  <a:extLst>
                    <a:ext uri="{9D8B030D-6E8A-4147-A177-3AD203B41FA5}">
                      <a16:colId xmlns:a16="http://schemas.microsoft.com/office/drawing/2014/main" xmlns="" val="2592809998"/>
                    </a:ext>
                  </a:extLst>
                </a:gridCol>
                <a:gridCol w="1207669">
                  <a:extLst>
                    <a:ext uri="{9D8B030D-6E8A-4147-A177-3AD203B41FA5}">
                      <a16:colId xmlns:a16="http://schemas.microsoft.com/office/drawing/2014/main" xmlns="" val="1630806241"/>
                    </a:ext>
                  </a:extLst>
                </a:gridCol>
                <a:gridCol w="1207669">
                  <a:extLst>
                    <a:ext uri="{9D8B030D-6E8A-4147-A177-3AD203B41FA5}">
                      <a16:colId xmlns:a16="http://schemas.microsoft.com/office/drawing/2014/main" xmlns="" val="1625857692"/>
                    </a:ext>
                  </a:extLst>
                </a:gridCol>
                <a:gridCol w="1207669">
                  <a:extLst>
                    <a:ext uri="{9D8B030D-6E8A-4147-A177-3AD203B41FA5}">
                      <a16:colId xmlns:a16="http://schemas.microsoft.com/office/drawing/2014/main" xmlns="" val="4089349141"/>
                    </a:ext>
                  </a:extLst>
                </a:gridCol>
              </a:tblGrid>
              <a:tr h="1080777">
                <a:tc>
                  <a:txBody>
                    <a:bodyPr/>
                    <a:lstStyle/>
                    <a:p>
                      <a:pPr algn="ctr">
                        <a:spcAft>
                          <a:spcPts val="0"/>
                        </a:spcAft>
                      </a:pPr>
                      <a:r>
                        <a:rPr lang="zh-CN" sz="2800" kern="100" dirty="0">
                          <a:solidFill>
                            <a:schemeClr val="tx1">
                              <a:lumMod val="50000"/>
                            </a:schemeClr>
                          </a:solidFill>
                          <a:effectLst/>
                        </a:rPr>
                        <a:t>历史阶段</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dirty="0">
                          <a:solidFill>
                            <a:schemeClr val="tx1">
                              <a:lumMod val="50000"/>
                            </a:schemeClr>
                          </a:solidFill>
                          <a:effectLst/>
                        </a:rPr>
                        <a:t>阶段特征</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dirty="0">
                          <a:solidFill>
                            <a:schemeClr val="tx1">
                              <a:lumMod val="50000"/>
                            </a:schemeClr>
                          </a:solidFill>
                          <a:effectLst/>
                        </a:rPr>
                        <a:t>政治</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a:solidFill>
                            <a:schemeClr val="tx1">
                              <a:lumMod val="50000"/>
                            </a:schemeClr>
                          </a:solidFill>
                          <a:effectLst/>
                        </a:rPr>
                        <a:t>经济</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sz="2800" kern="100">
                          <a:solidFill>
                            <a:schemeClr val="tx1">
                              <a:lumMod val="50000"/>
                            </a:schemeClr>
                          </a:solidFill>
                          <a:effectLst/>
                        </a:rPr>
                        <a:t>文化</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altLang="en-US" sz="2800" kern="100" dirty="0">
                          <a:solidFill>
                            <a:schemeClr val="tx1">
                              <a:lumMod val="50000"/>
                            </a:schemeClr>
                          </a:solidFill>
                          <a:effectLst/>
                        </a:rPr>
                        <a:t>改革</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algn="ctr">
                        <a:spcAft>
                          <a:spcPts val="0"/>
                        </a:spcAft>
                      </a:pPr>
                      <a:r>
                        <a:rPr lang="zh-CN" altLang="en-US" sz="2800" kern="100" dirty="0">
                          <a:solidFill>
                            <a:schemeClr val="tx1">
                              <a:lumMod val="50000"/>
                            </a:schemeClr>
                          </a:solidFill>
                          <a:effectLst/>
                        </a:rPr>
                        <a:t>人物</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28575" cap="flat" cmpd="sng" algn="ctr">
                      <a:solidFill>
                        <a:srgbClr val="00B0F0"/>
                      </a:solidFill>
                      <a:prstDash val="solid"/>
                      <a:round/>
                      <a:headEnd type="none" w="med" len="med"/>
                      <a:tailEnd type="none" w="med" len="med"/>
                    </a:lnL>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824211564"/>
                  </a:ext>
                </a:extLst>
              </a:tr>
              <a:tr h="536910">
                <a:tc>
                  <a:txBody>
                    <a:bodyPr/>
                    <a:lstStyle/>
                    <a:p>
                      <a:pPr algn="ctr">
                        <a:spcAft>
                          <a:spcPts val="0"/>
                        </a:spcAft>
                      </a:pPr>
                      <a:r>
                        <a:rPr lang="zh-CN" sz="2800" kern="100" dirty="0">
                          <a:solidFill>
                            <a:schemeClr val="tx1">
                              <a:lumMod val="50000"/>
                            </a:schemeClr>
                          </a:solidFill>
                          <a:effectLst/>
                        </a:rPr>
                        <a:t>古代</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659347649"/>
                  </a:ext>
                </a:extLst>
              </a:tr>
              <a:tr h="552261">
                <a:tc>
                  <a:txBody>
                    <a:bodyPr/>
                    <a:lstStyle/>
                    <a:p>
                      <a:pPr algn="ctr">
                        <a:spcAft>
                          <a:spcPts val="0"/>
                        </a:spcAft>
                      </a:pPr>
                      <a:r>
                        <a:rPr lang="zh-CN" sz="2800" kern="100">
                          <a:solidFill>
                            <a:schemeClr val="tx1">
                              <a:lumMod val="50000"/>
                            </a:schemeClr>
                          </a:solidFill>
                          <a:effectLst/>
                        </a:rPr>
                        <a:t>近代</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202110483"/>
                  </a:ext>
                </a:extLst>
              </a:tr>
              <a:tr h="561315">
                <a:tc>
                  <a:txBody>
                    <a:bodyPr/>
                    <a:lstStyle/>
                    <a:p>
                      <a:pPr algn="ctr">
                        <a:spcAft>
                          <a:spcPts val="0"/>
                        </a:spcAft>
                      </a:pPr>
                      <a:r>
                        <a:rPr lang="zh-CN" sz="2800" kern="100">
                          <a:solidFill>
                            <a:schemeClr val="tx1">
                              <a:lumMod val="50000"/>
                            </a:schemeClr>
                          </a:solidFill>
                          <a:effectLst/>
                        </a:rPr>
                        <a:t>现代</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a:solidFill>
                            <a:schemeClr val="tx1">
                              <a:lumMod val="50000"/>
                            </a:schemeClr>
                          </a:solidFill>
                          <a:effectLst/>
                        </a:rPr>
                        <a:t> </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985759314"/>
                  </a:ext>
                </a:extLst>
              </a:tr>
              <a:tr h="588475">
                <a:tc>
                  <a:txBody>
                    <a:bodyPr/>
                    <a:lstStyle/>
                    <a:p>
                      <a:pPr algn="ctr">
                        <a:spcAft>
                          <a:spcPts val="0"/>
                        </a:spcAft>
                      </a:pPr>
                      <a:r>
                        <a:rPr lang="en-US" sz="2800" kern="100">
                          <a:solidFill>
                            <a:schemeClr val="tx1">
                              <a:lumMod val="50000"/>
                            </a:schemeClr>
                          </a:solidFill>
                          <a:effectLst/>
                        </a:rPr>
                        <a:t> </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a:solidFill>
                            <a:schemeClr val="tx1">
                              <a:lumMod val="50000"/>
                            </a:schemeClr>
                          </a:solidFill>
                          <a:effectLst/>
                        </a:rPr>
                        <a:t> </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800" kern="100" dirty="0">
                          <a:solidFill>
                            <a:schemeClr val="tx1">
                              <a:lumMod val="50000"/>
                            </a:schemeClr>
                          </a:solidFill>
                          <a:effectLst/>
                        </a:rPr>
                        <a:t> </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327110489"/>
                  </a:ext>
                </a:extLst>
              </a:tr>
              <a:tr h="804631">
                <a:tc gridSpan="2">
                  <a:txBody>
                    <a:bodyPr/>
                    <a:lstStyle/>
                    <a:p>
                      <a:pPr algn="ctr">
                        <a:spcAft>
                          <a:spcPts val="0"/>
                        </a:spcAft>
                      </a:pPr>
                      <a:r>
                        <a:rPr lang="zh-CN" sz="2800" kern="100" dirty="0">
                          <a:solidFill>
                            <a:srgbClr val="FF0000"/>
                          </a:solidFill>
                          <a:effectLst/>
                        </a:rPr>
                        <a:t>通史（时序性）</a:t>
                      </a:r>
                      <a:endParaRPr lang="zh-CN" sz="2800"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hMerge="1">
                  <a:txBody>
                    <a:bodyPr/>
                    <a:lstStyle/>
                    <a:p>
                      <a:endParaRPr lang="zh-CN" altLang="en-US"/>
                    </a:p>
                  </a:txBody>
                  <a:tcPr/>
                </a:tc>
                <a:tc>
                  <a:txBody>
                    <a:bodyPr/>
                    <a:lstStyle/>
                    <a:p>
                      <a:pPr algn="ctr">
                        <a:spcAft>
                          <a:spcPts val="0"/>
                        </a:spcAft>
                      </a:pPr>
                      <a:r>
                        <a:rPr lang="zh-CN" sz="2800" kern="100">
                          <a:solidFill>
                            <a:schemeClr val="tx1">
                              <a:lumMod val="50000"/>
                            </a:schemeClr>
                          </a:solidFill>
                          <a:effectLst/>
                        </a:rPr>
                        <a:t>专题</a:t>
                      </a:r>
                      <a:r>
                        <a:rPr lang="en-US" sz="2800" kern="100">
                          <a:solidFill>
                            <a:schemeClr val="tx1">
                              <a:lumMod val="50000"/>
                            </a:schemeClr>
                          </a:solidFill>
                          <a:effectLst/>
                        </a:rPr>
                        <a:t>1</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sz="2800" kern="100">
                          <a:solidFill>
                            <a:schemeClr val="tx1">
                              <a:lumMod val="50000"/>
                            </a:schemeClr>
                          </a:solidFill>
                          <a:effectLst/>
                        </a:rPr>
                        <a:t>专题</a:t>
                      </a:r>
                      <a:r>
                        <a:rPr lang="en-US" sz="2800" kern="100">
                          <a:solidFill>
                            <a:schemeClr val="tx1">
                              <a:lumMod val="50000"/>
                            </a:schemeClr>
                          </a:solidFill>
                          <a:effectLst/>
                        </a:rPr>
                        <a:t>2</a:t>
                      </a:r>
                      <a:endParaRPr lang="zh-CN" sz="2800" kern="10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sz="2800" kern="100" dirty="0">
                          <a:solidFill>
                            <a:schemeClr val="tx1">
                              <a:lumMod val="50000"/>
                            </a:schemeClr>
                          </a:solidFill>
                          <a:effectLst/>
                        </a:rPr>
                        <a:t>专题</a:t>
                      </a:r>
                      <a:r>
                        <a:rPr lang="en-US" sz="2800" kern="100" dirty="0">
                          <a:solidFill>
                            <a:schemeClr val="tx1">
                              <a:lumMod val="50000"/>
                            </a:schemeClr>
                          </a:solidFill>
                          <a:effectLst/>
                        </a:rPr>
                        <a:t>3</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altLang="en-US" sz="2800" kern="100" dirty="0">
                          <a:solidFill>
                            <a:schemeClr val="tx1">
                              <a:lumMod val="50000"/>
                            </a:schemeClr>
                          </a:solidFill>
                          <a:effectLst/>
                        </a:rPr>
                        <a:t>专题</a:t>
                      </a:r>
                      <a:r>
                        <a:rPr lang="en-US" altLang="zh-CN" sz="2800" kern="100" dirty="0">
                          <a:solidFill>
                            <a:schemeClr val="tx1">
                              <a:lumMod val="50000"/>
                            </a:schemeClr>
                          </a:solidFill>
                          <a:effectLst/>
                        </a:rPr>
                        <a:t>4</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tcPr>
                </a:tc>
                <a:tc>
                  <a:txBody>
                    <a:bodyPr/>
                    <a:lstStyle/>
                    <a:p>
                      <a:pPr algn="ctr">
                        <a:spcAft>
                          <a:spcPts val="0"/>
                        </a:spcAft>
                      </a:pPr>
                      <a:r>
                        <a:rPr lang="zh-CN" altLang="en-US" sz="2800" kern="100" dirty="0">
                          <a:solidFill>
                            <a:schemeClr val="tx1">
                              <a:lumMod val="50000"/>
                            </a:schemeClr>
                          </a:solidFill>
                          <a:effectLst/>
                        </a:rPr>
                        <a:t>专题</a:t>
                      </a:r>
                      <a:r>
                        <a:rPr lang="en-US" altLang="zh-CN" sz="2800" kern="100" dirty="0">
                          <a:solidFill>
                            <a:schemeClr val="tx1">
                              <a:lumMod val="50000"/>
                            </a:schemeClr>
                          </a:solidFill>
                          <a:effectLst/>
                        </a:rPr>
                        <a:t>5</a:t>
                      </a:r>
                      <a:endParaRPr lang="zh-CN" sz="2800" kern="100" dirty="0">
                        <a:solidFill>
                          <a:schemeClr val="tx1">
                            <a:lumMod val="50000"/>
                          </a:schemeClr>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tcPr>
                </a:tc>
                <a:extLst>
                  <a:ext uri="{0D108BD9-81ED-4DB2-BD59-A6C34878D82A}">
                    <a16:rowId xmlns:a16="http://schemas.microsoft.com/office/drawing/2014/main" xmlns="" val="390001004"/>
                  </a:ext>
                </a:extLst>
              </a:tr>
            </a:tbl>
          </a:graphicData>
        </a:graphic>
      </p:graphicFrame>
      <p:sp>
        <p:nvSpPr>
          <p:cNvPr id="4" name="文本框 3"/>
          <p:cNvSpPr txBox="1"/>
          <p:nvPr/>
        </p:nvSpPr>
        <p:spPr>
          <a:xfrm>
            <a:off x="2897109" y="5640309"/>
            <a:ext cx="3947311" cy="669286"/>
          </a:xfrm>
          <a:prstGeom prst="rect">
            <a:avLst/>
          </a:prstGeom>
          <a:noFill/>
        </p:spPr>
        <p:txBody>
          <a:bodyPr wrap="square" rtlCol="0">
            <a:spAutoFit/>
          </a:bodyPr>
          <a:lstStyle/>
          <a:p>
            <a:pPr algn="ctr">
              <a:lnSpc>
                <a:spcPct val="130000"/>
              </a:lnSpc>
            </a:pPr>
            <a:r>
              <a:rPr lang="zh-CN" altLang="en-US" sz="3200" dirty="0">
                <a:solidFill>
                  <a:schemeClr val="tx1">
                    <a:lumMod val="50000"/>
                  </a:schemeClr>
                </a:solidFill>
                <a:latin typeface="Arial" panose="020B0604020202020204" pitchFamily="34" charset="0"/>
                <a:ea typeface="微软雅黑" panose="020B0503020204020204" pitchFamily="34" charset="-122"/>
              </a:rPr>
              <a:t>史料</a:t>
            </a:r>
            <a:r>
              <a:rPr lang="en-US" altLang="zh-CN" sz="3200" dirty="0">
                <a:solidFill>
                  <a:schemeClr val="tx1">
                    <a:lumMod val="50000"/>
                  </a:schemeClr>
                </a:solidFill>
                <a:latin typeface="Arial" panose="020B0604020202020204" pitchFamily="34" charset="0"/>
                <a:ea typeface="微软雅黑" panose="020B0503020204020204" pitchFamily="34" charset="-122"/>
              </a:rPr>
              <a:t>+</a:t>
            </a:r>
            <a:r>
              <a:rPr lang="zh-CN" altLang="en-US" sz="3200" dirty="0">
                <a:solidFill>
                  <a:schemeClr val="tx1">
                    <a:lumMod val="50000"/>
                  </a:schemeClr>
                </a:solidFill>
                <a:latin typeface="Arial" panose="020B0604020202020204" pitchFamily="34" charset="0"/>
                <a:ea typeface="微软雅黑" panose="020B0503020204020204" pitchFamily="34" charset="-122"/>
              </a:rPr>
              <a:t>史实</a:t>
            </a:r>
            <a:r>
              <a:rPr lang="en-US" altLang="zh-CN" sz="3200" dirty="0">
                <a:solidFill>
                  <a:schemeClr val="tx1">
                    <a:lumMod val="50000"/>
                  </a:schemeClr>
                </a:solidFill>
                <a:latin typeface="Arial" panose="020B0604020202020204" pitchFamily="34" charset="0"/>
                <a:ea typeface="微软雅黑" panose="020B0503020204020204" pitchFamily="34" charset="-122"/>
              </a:rPr>
              <a:t>+</a:t>
            </a:r>
            <a:r>
              <a:rPr lang="zh-CN" altLang="en-US" sz="3200" dirty="0">
                <a:solidFill>
                  <a:schemeClr val="tx1">
                    <a:lumMod val="50000"/>
                  </a:schemeClr>
                </a:solidFill>
                <a:latin typeface="Arial" panose="020B0604020202020204" pitchFamily="34" charset="0"/>
                <a:ea typeface="微软雅黑" panose="020B0503020204020204" pitchFamily="34" charset="-122"/>
              </a:rPr>
              <a:t>评价</a:t>
            </a:r>
          </a:p>
        </p:txBody>
      </p:sp>
      <p:sp>
        <p:nvSpPr>
          <p:cNvPr id="5" name="矩形: 圆角 4"/>
          <p:cNvSpPr/>
          <p:nvPr/>
        </p:nvSpPr>
        <p:spPr>
          <a:xfrm>
            <a:off x="235390" y="1013988"/>
            <a:ext cx="2562131" cy="432755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fld id="{B87A401E-EEA8-4B09-B7ED-CDED4AD7BA15}" type="slidenum">
              <a:rPr lang="zh-CN" altLang="en-US" smtClean="0"/>
              <a:t>9</a:t>
            </a:fld>
            <a:endParaRPr lang="zh-CN" altLang="en-US"/>
          </a:p>
        </p:txBody>
      </p:sp>
    </p:spTree>
    <p:extLst>
      <p:ext uri="{BB962C8B-B14F-4D97-AF65-F5344CB8AC3E}">
        <p14:creationId xmlns:p14="http://schemas.microsoft.com/office/powerpoint/2010/main" val="193486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主题">
  <a:themeElements>
    <a:clrScheme name="Office 主题 3">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fontScheme name="Office 主题">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Office 主题 1">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Office 主题 2">
        <a:dk1>
          <a:srgbClr val="006666"/>
        </a:dk1>
        <a:lt1>
          <a:srgbClr val="FFFFFF"/>
        </a:lt1>
        <a:dk2>
          <a:srgbClr val="003366"/>
        </a:dk2>
        <a:lt2>
          <a:srgbClr val="C0C0C0"/>
        </a:lt2>
        <a:accent1>
          <a:srgbClr val="54AA36"/>
        </a:accent1>
        <a:accent2>
          <a:srgbClr val="D4BA3A"/>
        </a:accent2>
        <a:accent3>
          <a:srgbClr val="FFFFFF"/>
        </a:accent3>
        <a:accent4>
          <a:srgbClr val="005656"/>
        </a:accent4>
        <a:accent5>
          <a:srgbClr val="B3D2AE"/>
        </a:accent5>
        <a:accent6>
          <a:srgbClr val="C0A834"/>
        </a:accent6>
        <a:hlink>
          <a:srgbClr val="21B7A9"/>
        </a:hlink>
        <a:folHlink>
          <a:srgbClr val="BAC4A0"/>
        </a:folHlink>
      </a:clrScheme>
      <a:clrMap bg1="lt1" tx1="dk1" bg2="lt2" tx2="dk2" accent1="accent1" accent2="accent2" accent3="accent3" accent4="accent4" accent5="accent5" accent6="accent6" hlink="hlink" folHlink="folHlink"/>
    </a:extraClrScheme>
    <a:extraClrScheme>
      <a:clrScheme name="Office 主题 3">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8540</TotalTime>
  <Words>7640</Words>
  <Application>Microsoft Office PowerPoint</Application>
  <PresentationFormat>全屏显示(4:3)</PresentationFormat>
  <Paragraphs>649</Paragraphs>
  <Slides>53</Slides>
  <Notes>4</Notes>
  <HiddenSlides>0</HiddenSlides>
  <MMClips>0</MMClips>
  <ScaleCrop>false</ScaleCrop>
  <HeadingPairs>
    <vt:vector size="6" baseType="variant">
      <vt:variant>
        <vt:lpstr>已用的字体</vt:lpstr>
      </vt:variant>
      <vt:variant>
        <vt:i4>23</vt:i4>
      </vt:variant>
      <vt:variant>
        <vt:lpstr>主题</vt:lpstr>
      </vt:variant>
      <vt:variant>
        <vt:i4>5</vt:i4>
      </vt:variant>
      <vt:variant>
        <vt:lpstr>幻灯片标题</vt:lpstr>
      </vt:variant>
      <vt:variant>
        <vt:i4>53</vt:i4>
      </vt:variant>
    </vt:vector>
  </HeadingPairs>
  <TitlesOfParts>
    <vt:vector size="81" baseType="lpstr">
      <vt:lpstr>Microsoft JhengHei UI Light</vt:lpstr>
      <vt:lpstr>方正粗雅宋_GBK</vt:lpstr>
      <vt:lpstr>方正姚体</vt:lpstr>
      <vt:lpstr>仿宋</vt:lpstr>
      <vt:lpstr>汉仪大黑简</vt:lpstr>
      <vt:lpstr>黑体</vt:lpstr>
      <vt:lpstr>华文仿宋</vt:lpstr>
      <vt:lpstr>华文行楷</vt:lpstr>
      <vt:lpstr>华文楷体</vt:lpstr>
      <vt:lpstr>华文细黑</vt:lpstr>
      <vt:lpstr>华文中宋</vt:lpstr>
      <vt:lpstr>楷体</vt:lpstr>
      <vt:lpstr>宋体</vt:lpstr>
      <vt:lpstr>微软雅黑</vt:lpstr>
      <vt:lpstr>幼圆</vt:lpstr>
      <vt:lpstr>Arial</vt:lpstr>
      <vt:lpstr>Calibri</vt:lpstr>
      <vt:lpstr>Courier New</vt:lpstr>
      <vt:lpstr>Tahoma</vt:lpstr>
      <vt:lpstr>Times New Roman</vt:lpstr>
      <vt:lpstr>Verdana</vt:lpstr>
      <vt:lpstr>Webdings</vt:lpstr>
      <vt:lpstr>Wingdings</vt:lpstr>
      <vt:lpstr>2_Office 主题</vt:lpstr>
      <vt:lpstr>5_默认设计模板</vt:lpstr>
      <vt:lpstr>3_Office 主题</vt:lpstr>
      <vt:lpstr>1_Office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专题与通史互补——获得新知和能力</vt:lpstr>
      <vt:lpstr>PowerPoint 演示文稿</vt:lpstr>
      <vt:lpstr>高中三年学习内容（框架）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早期资产阶级革命与启蒙运动之间的关系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全球视野下的中国外交历程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时人时评“新政”</vt:lpstr>
      <vt:lpstr>PowerPoint 演示文稿</vt:lpstr>
      <vt:lpstr>PowerPoint 演示文稿</vt:lpstr>
      <vt:lpstr>PowerPoint 演示文稿</vt:lpstr>
      <vt:lpstr>PowerPoint 演示文稿</vt:lpstr>
      <vt:lpstr>PowerPoint 演示文稿</vt:lpstr>
      <vt:lpstr>PowerPoint 演示文稿</vt:lpstr>
      <vt:lpstr>论证题</vt:lpstr>
      <vt:lpstr>PowerPoint 演示文稿</vt:lpstr>
      <vt:lpstr>PowerPoint 演示文稿</vt:lpstr>
      <vt:lpstr>PowerPoint 演示文稿</vt:lpstr>
      <vt:lpstr>小结:论证题</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李晓明</dc:creator>
  <cp:lastModifiedBy>whxb</cp:lastModifiedBy>
  <cp:revision>711</cp:revision>
  <dcterms:modified xsi:type="dcterms:W3CDTF">2018-04-19T15:05:45Z</dcterms:modified>
</cp:coreProperties>
</file>