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handoutMasterIdLst>
    <p:handoutMasterId r:id="rId29"/>
  </p:handoutMasterIdLst>
  <p:sldIdLst>
    <p:sldId id="258" r:id="rId4"/>
    <p:sldId id="262" r:id="rId5"/>
    <p:sldId id="264" r:id="rId6"/>
    <p:sldId id="265" r:id="rId7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90" r:id="rId16"/>
    <p:sldId id="291" r:id="rId17"/>
    <p:sldId id="292" r:id="rId18"/>
    <p:sldId id="293" r:id="rId19"/>
    <p:sldId id="294" r:id="rId20"/>
    <p:sldId id="295" r:id="rId21"/>
    <p:sldId id="278" r:id="rId22"/>
    <p:sldId id="279" r:id="rId23"/>
    <p:sldId id="281" r:id="rId24"/>
    <p:sldId id="298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4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3.png"/><Relationship Id="rId3" Type="http://schemas.microsoft.com/office/2007/relationships/media" Target="ppt/slides/ppt/slides/ppt/slides/ppt/slides/clipboard/slides/30.MID" TargetMode="External"/><Relationship Id="rId2" Type="http://schemas.openxmlformats.org/officeDocument/2006/relationships/audio" Target="ppt/slides/ppt/slides/ppt/slides/ppt/slides/clipboard/slides/30.MID" TargetMode="Externa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矩形 2049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>
              <a:alpha val="25999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2052" name="矩形 2051"/>
          <p:cNvSpPr/>
          <p:nvPr/>
        </p:nvSpPr>
        <p:spPr>
          <a:xfrm>
            <a:off x="3143250" y="2349500"/>
            <a:ext cx="6192838" cy="1223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p>
            <a:pPr algn="ctr" eaLnBrk="0" hangingPunct="0"/>
            <a:r>
              <a:rPr lang="zh-CN" altLang="en-US" sz="4400" b="1">
                <a:solidFill>
                  <a:srgbClr val="CC0000"/>
                </a:solidFill>
                <a:effectLst>
                  <a:prstShdw prst="shdw17" dist="17961" dir="2699999">
                    <a:srgbClr val="CC0000">
                      <a:gamma/>
                      <a:shade val="60000"/>
                      <a:invGamma/>
                    </a:srgbClr>
                  </a:prstShdw>
                </a:effectLst>
                <a:latin typeface="隶书" charset="0"/>
                <a:ea typeface="隶书" charset="0"/>
              </a:rPr>
              <a:t>罗斯福新政</a:t>
            </a:r>
            <a:endParaRPr lang="zh-CN" altLang="en-US" sz="4400" b="1">
              <a:solidFill>
                <a:srgbClr val="CC0000"/>
              </a:solidFill>
              <a:effectLst>
                <a:prstShdw prst="shdw17" dist="17961" dir="2699999">
                  <a:srgbClr val="CC0000">
                    <a:gamma/>
                    <a:shade val="60000"/>
                    <a:invGamma/>
                  </a:srgbClr>
                </a:prstShdw>
              </a:effectLst>
              <a:latin typeface="隶书" charset="0"/>
              <a:ea typeface="隶书" charset="0"/>
            </a:endParaRPr>
          </a:p>
        </p:txBody>
      </p:sp>
      <p:pic>
        <p:nvPicPr>
          <p:cNvPr id="2055" name="30.MI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24338" y="-531812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0" name="文本框 2059"/>
          <p:cNvSpPr txBox="1"/>
          <p:nvPr/>
        </p:nvSpPr>
        <p:spPr>
          <a:xfrm>
            <a:off x="3575050" y="549275"/>
            <a:ext cx="51847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1" name="文本框 2060"/>
          <p:cNvSpPr txBox="1"/>
          <p:nvPr/>
        </p:nvSpPr>
        <p:spPr>
          <a:xfrm>
            <a:off x="3432175" y="620713"/>
            <a:ext cx="5543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人教版高中历史必修</a:t>
            </a:r>
            <a:r>
              <a:rPr lang="en-US" altLang="zh-CN" sz="2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第六单元第</a:t>
            </a:r>
            <a:r>
              <a:rPr lang="en-US" altLang="zh-CN" sz="2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</a:t>
            </a:r>
            <a:r>
              <a:rPr lang="zh-CN" altLang="en-US" sz="2400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</a:t>
            </a:r>
            <a:endParaRPr lang="zh-CN" altLang="en-US" sz="240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423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  <p:bldLst>
      <p:bldP spid="20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7" name="Rectangle 7"/>
          <p:cNvSpPr/>
          <p:nvPr/>
        </p:nvSpPr>
        <p:spPr>
          <a:xfrm>
            <a:off x="4129088" y="847249"/>
            <a:ext cx="344932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</a:rPr>
              <a:t>一、实干家罗斯福 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33128" name="Rectangle 8"/>
          <p:cNvSpPr/>
          <p:nvPr/>
        </p:nvSpPr>
        <p:spPr>
          <a:xfrm>
            <a:off x="5384800" y="1548289"/>
            <a:ext cx="5283200" cy="39693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我们不必畏缩，不必躲闪而不敢正视今天的现实。这个伟大的国家将会像从前那样经受住考验，它将复兴起来，繁荣下去。因此，首先让我表明我的坚定信念：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我们唯一值得恐惧的就是恐惧本身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会把使我们变退却为前进的努力陷于瘫痪的那种无可名状的、缺乏理性的、毫无根据的恐惧。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     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摘自罗斯福就职演说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Picture 9" descr="1113294979__SaGNm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7200" y="1547813"/>
            <a:ext cx="3671888" cy="432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-24765" y="13335"/>
            <a:ext cx="506476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</a:t>
            </a:r>
            <a:r>
              <a:rPr lang="zh-CN" altLang="en-US" sz="4000" b="1" noProof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）、罗斯福其人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34380" y="198120"/>
            <a:ext cx="44996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创设情景导入新课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(2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分钟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)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ahoma" panose="020B0604030504040204" pitchFamily="34" charset="0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7" grpId="0"/>
      <p:bldP spid="1331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文本框 96257"/>
          <p:cNvSpPr txBox="1"/>
          <p:nvPr/>
        </p:nvSpPr>
        <p:spPr>
          <a:xfrm>
            <a:off x="1780540" y="1099820"/>
            <a:ext cx="54737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4000" b="1" dirty="0">
                <a:solidFill>
                  <a:schemeClr val="dk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+mn-ea"/>
              </a:rPr>
              <a:t>将学生分成四组:</a:t>
            </a:r>
            <a:endParaRPr lang="zh-CN" altLang="en-US" sz="4000" b="1" dirty="0">
              <a:solidFill>
                <a:schemeClr val="dk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+mn-ea"/>
            </a:endParaRPr>
          </a:p>
        </p:txBody>
      </p:sp>
      <p:sp>
        <p:nvSpPr>
          <p:cNvPr id="96260" name="文本框 96259"/>
          <p:cNvSpPr txBox="1"/>
          <p:nvPr/>
        </p:nvSpPr>
        <p:spPr>
          <a:xfrm>
            <a:off x="1921510" y="5987733"/>
            <a:ext cx="85693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提示：结合当时美国面临的经济形势</a:t>
            </a:r>
            <a:endParaRPr lang="zh-CN" altLang="en-US" sz="2400" b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042920" y="2088515"/>
            <a:ext cx="561086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sym typeface="+mn-ea"/>
              </a:rPr>
              <a:t>第一组：金融智库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042920" y="3075305"/>
            <a:ext cx="561086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sym typeface="+mn-ea"/>
              </a:rPr>
              <a:t>第二组：工业智库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042920" y="4067810"/>
            <a:ext cx="568134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sym typeface="+mn-ea"/>
              </a:rPr>
              <a:t>第三组：农业智库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042920" y="5027930"/>
            <a:ext cx="568134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sym typeface="+mn-ea"/>
              </a:rPr>
              <a:t>第四组：社会保障智库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451475" y="109220"/>
            <a:ext cx="49149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互动合作探究求知（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30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分钟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ahoma" panose="020B0604030504040204" pitchFamily="3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905" y="16510"/>
            <a:ext cx="499046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</a:t>
            </a:r>
            <a:r>
              <a:rPr lang="zh-CN" altLang="en-US" sz="4000" b="1" noProof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）、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罗斯福其政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2"/>
          <p:cNvSpPr txBox="1"/>
          <p:nvPr/>
        </p:nvSpPr>
        <p:spPr>
          <a:xfrm>
            <a:off x="50165" y="804545"/>
            <a:ext cx="10617835" cy="2324735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2800" b="1" dirty="0">
                <a:latin typeface="华文细黑" pitchFamily="2" charset="-122"/>
                <a:ea typeface="华文细黑" pitchFamily="2" charset="-122"/>
              </a:rPr>
              <a:t>情景一：</a:t>
            </a:r>
            <a:r>
              <a:rPr lang="zh-CN" altLang="en-US" sz="2600" b="1" dirty="0">
                <a:solidFill>
                  <a:srgbClr val="3333FF"/>
                </a:solidFill>
                <a:latin typeface="华文细黑" pitchFamily="2" charset="-122"/>
                <a:ea typeface="华文细黑" pitchFamily="2" charset="-122"/>
              </a:rPr>
              <a:t>自从股票市场大崩溃以来，全国倒闭的银行已超过</a:t>
            </a:r>
            <a:r>
              <a:rPr lang="en-US" altLang="zh-CN" sz="2600" b="1" dirty="0">
                <a:solidFill>
                  <a:srgbClr val="3333FF"/>
                </a:solidFill>
                <a:latin typeface="华文细黑" pitchFamily="2" charset="-122"/>
                <a:ea typeface="华文细黑" pitchFamily="2" charset="-122"/>
              </a:rPr>
              <a:t>5500</a:t>
            </a:r>
            <a:r>
              <a:rPr lang="zh-CN" altLang="en-US" sz="2600" b="1" dirty="0">
                <a:solidFill>
                  <a:srgbClr val="3333FF"/>
                </a:solidFill>
                <a:latin typeface="华文细黑" pitchFamily="2" charset="-122"/>
                <a:ea typeface="华文细黑" pitchFamily="2" charset="-122"/>
              </a:rPr>
              <a:t>家。群众的心情惶惶不安，他们囤积黄金、货币。这时银行黄金库存每天要减少</a:t>
            </a:r>
            <a:r>
              <a:rPr lang="en-US" altLang="zh-CN" sz="2600" b="1" dirty="0">
                <a:solidFill>
                  <a:srgbClr val="3333FF"/>
                </a:solidFill>
                <a:latin typeface="华文细黑" pitchFamily="2" charset="-122"/>
                <a:ea typeface="华文细黑" pitchFamily="2" charset="-122"/>
              </a:rPr>
              <a:t>2000</a:t>
            </a:r>
            <a:r>
              <a:rPr lang="zh-CN" altLang="en-US" sz="2600" b="1" dirty="0">
                <a:solidFill>
                  <a:srgbClr val="3333FF"/>
                </a:solidFill>
                <a:latin typeface="华文细黑" pitchFamily="2" charset="-122"/>
                <a:ea typeface="华文细黑" pitchFamily="2" charset="-122"/>
              </a:rPr>
              <a:t>万元，储户搞不到黄金就要纸币。</a:t>
            </a:r>
            <a:r>
              <a:rPr lang="en-US" altLang="zh-CN" sz="2600" b="1" dirty="0">
                <a:solidFill>
                  <a:srgbClr val="3333FF"/>
                </a:solidFill>
                <a:latin typeface="华文细黑" pitchFamily="2" charset="-122"/>
                <a:ea typeface="华文细黑" pitchFamily="2" charset="-122"/>
              </a:rPr>
              <a:t>…</a:t>
            </a:r>
            <a:r>
              <a:rPr lang="zh-CN" altLang="en-US" sz="2600" b="1" dirty="0">
                <a:solidFill>
                  <a:srgbClr val="3333FF"/>
                </a:solidFill>
                <a:latin typeface="华文细黑" pitchFamily="2" charset="-122"/>
                <a:ea typeface="华文细黑" pitchFamily="2" charset="-122"/>
              </a:rPr>
              <a:t>银行挤兑，人山人海争提存款，照例带着自杀意味。当时全美</a:t>
            </a:r>
            <a:r>
              <a:rPr lang="en-US" altLang="zh-CN" sz="2600" b="1" dirty="0">
                <a:solidFill>
                  <a:srgbClr val="3333FF"/>
                </a:solidFill>
                <a:latin typeface="华文细黑" pitchFamily="2" charset="-122"/>
                <a:ea typeface="华文细黑" pitchFamily="2" charset="-122"/>
              </a:rPr>
              <a:t>18569</a:t>
            </a:r>
            <a:r>
              <a:rPr lang="zh-CN" altLang="en-US" sz="2600" b="1" dirty="0">
                <a:solidFill>
                  <a:srgbClr val="3333FF"/>
                </a:solidFill>
                <a:latin typeface="华文细黑" pitchFamily="2" charset="-122"/>
                <a:ea typeface="华文细黑" pitchFamily="2" charset="-122"/>
              </a:rPr>
              <a:t>家银行，库存现金不过</a:t>
            </a:r>
            <a:r>
              <a:rPr lang="en-US" altLang="zh-CN" sz="2600" b="1" dirty="0">
                <a:solidFill>
                  <a:srgbClr val="3333FF"/>
                </a:solidFill>
                <a:latin typeface="华文细黑" pitchFamily="2" charset="-122"/>
                <a:ea typeface="华文细黑" pitchFamily="2" charset="-122"/>
              </a:rPr>
              <a:t>60</a:t>
            </a:r>
            <a:r>
              <a:rPr lang="zh-CN" altLang="en-US" sz="2600" b="1" dirty="0">
                <a:solidFill>
                  <a:srgbClr val="3333FF"/>
                </a:solidFill>
                <a:latin typeface="华文细黑" pitchFamily="2" charset="-122"/>
                <a:ea typeface="华文细黑" pitchFamily="2" charset="-122"/>
              </a:rPr>
              <a:t>亿元左右，却要应付</a:t>
            </a:r>
            <a:r>
              <a:rPr lang="en-US" altLang="zh-CN" sz="2600" b="1" dirty="0">
                <a:solidFill>
                  <a:srgbClr val="3333FF"/>
                </a:solidFill>
                <a:latin typeface="华文细黑" pitchFamily="2" charset="-122"/>
                <a:ea typeface="华文细黑" pitchFamily="2" charset="-122"/>
              </a:rPr>
              <a:t>410</a:t>
            </a:r>
            <a:r>
              <a:rPr lang="zh-CN" altLang="en-US" sz="2600" b="1" dirty="0">
                <a:solidFill>
                  <a:srgbClr val="3333FF"/>
                </a:solidFill>
                <a:latin typeface="华文细黑" pitchFamily="2" charset="-122"/>
                <a:ea typeface="华文细黑" pitchFamily="2" charset="-122"/>
              </a:rPr>
              <a:t>亿元的存款。</a:t>
            </a:r>
            <a:endParaRPr lang="zh-CN" altLang="en-US" sz="2600" b="1" dirty="0">
              <a:solidFill>
                <a:srgbClr val="3333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4339" name="Text Box 3"/>
          <p:cNvSpPr txBox="1"/>
          <p:nvPr/>
        </p:nvSpPr>
        <p:spPr>
          <a:xfrm>
            <a:off x="3596958" y="4237038"/>
            <a:ext cx="5767387" cy="534035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整顿银行业，克服金融危机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4340" name="Text Box 4"/>
          <p:cNvSpPr txBox="1"/>
          <p:nvPr/>
        </p:nvSpPr>
        <p:spPr>
          <a:xfrm>
            <a:off x="3644900" y="5908675"/>
            <a:ext cx="5719445" cy="534035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8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恢复银行信用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3317" name="Text Box 5"/>
          <p:cNvSpPr txBox="1"/>
          <p:nvPr/>
        </p:nvSpPr>
        <p:spPr>
          <a:xfrm>
            <a:off x="3597275" y="3129280"/>
            <a:ext cx="67697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为解决这一问题，罗斯福采取什么措施？</a:t>
            </a:r>
            <a:r>
              <a:rPr lang="zh-CN" altLang="en-US" sz="2400" b="1" dirty="0">
                <a:latin typeface="隶书" pitchFamily="49" charset="-122"/>
                <a:ea typeface="隶书" pitchFamily="49" charset="-122"/>
              </a:rPr>
              <a:t> </a:t>
            </a:r>
            <a:endParaRPr lang="zh-CN" altLang="en-US" sz="24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318" name="Text Box 6"/>
          <p:cNvSpPr txBox="1"/>
          <p:nvPr/>
        </p:nvSpPr>
        <p:spPr>
          <a:xfrm>
            <a:off x="3597275" y="4982528"/>
            <a:ext cx="3429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有什么作用？ 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3319" name="Picture 7" descr="001"/>
          <p:cNvPicPr>
            <a:picLocks noChangeAspect="1"/>
          </p:cNvPicPr>
          <p:nvPr/>
        </p:nvPicPr>
        <p:blipFill>
          <a:blip r:embed="rId1"/>
          <a:srcRect l="8244" t="17662" r="10468" b="20728"/>
          <a:stretch>
            <a:fillRect/>
          </a:stretch>
        </p:blipFill>
        <p:spPr>
          <a:xfrm>
            <a:off x="50165" y="3129280"/>
            <a:ext cx="3308350" cy="3313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Rectangle 8"/>
          <p:cNvSpPr/>
          <p:nvPr/>
        </p:nvSpPr>
        <p:spPr>
          <a:xfrm>
            <a:off x="50165" y="6442710"/>
            <a:ext cx="381000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</a:rPr>
              <a:t>美国银行前的挤兑人群（</a:t>
            </a:r>
            <a:r>
              <a:rPr lang="en-US" altLang="zh-CN" sz="2000" b="1" dirty="0">
                <a:latin typeface="Arial" panose="020B0604020202020204" pitchFamily="34" charset="0"/>
              </a:rPr>
              <a:t>1930</a:t>
            </a:r>
            <a:r>
              <a:rPr lang="zh-CN" altLang="en-US" sz="2000" b="1" dirty="0">
                <a:latin typeface="Arial" panose="020B0604020202020204" pitchFamily="34" charset="0"/>
              </a:rPr>
              <a:t>）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451475" y="109220"/>
            <a:ext cx="49149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互动合作探究求知（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30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分钟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ahoma" panose="020B0604030504040204" pitchFamily="3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905" y="16510"/>
            <a:ext cx="499046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</a:t>
            </a:r>
            <a:r>
              <a:rPr lang="zh-CN" altLang="en-US" sz="4000" b="1" noProof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）、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罗斯福其政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 animBg="1"/>
      <p:bldP spid="1434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2"/>
          <p:cNvSpPr txBox="1"/>
          <p:nvPr/>
        </p:nvSpPr>
        <p:spPr>
          <a:xfrm>
            <a:off x="11430" y="1176020"/>
            <a:ext cx="10730865" cy="1383665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华文细黑" pitchFamily="2" charset="-122"/>
                <a:ea typeface="华文细黑" pitchFamily="2" charset="-122"/>
              </a:rPr>
              <a:t>情境二</a:t>
            </a:r>
            <a:r>
              <a:rPr lang="zh-CN" altLang="en-US" sz="3200" b="1" dirty="0">
                <a:solidFill>
                  <a:srgbClr val="0000FF"/>
                </a:solidFill>
                <a:latin typeface="华文细黑" pitchFamily="2" charset="-122"/>
                <a:ea typeface="华文细黑" pitchFamily="2" charset="-122"/>
              </a:rPr>
              <a:t>：</a:t>
            </a:r>
            <a:r>
              <a:rPr lang="zh-CN" altLang="en-US" sz="2600" b="1" dirty="0">
                <a:solidFill>
                  <a:srgbClr val="3333FF"/>
                </a:solidFill>
                <a:latin typeface="华文细黑" pitchFamily="2" charset="-122"/>
                <a:ea typeface="华文细黑" pitchFamily="2" charset="-122"/>
              </a:rPr>
              <a:t>大危机中境况最惨的还是农业，农产品大量滞销，农民负债累累，农产品价格已跌到历史最低点，猪肉三分一磅，牛肉五分一磅，一只肥羊卖不到一元钱。 </a:t>
            </a:r>
            <a:endParaRPr lang="zh-CN" altLang="en-US" sz="2600" b="1" dirty="0">
              <a:solidFill>
                <a:srgbClr val="3333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363" name="Text Box 3"/>
          <p:cNvSpPr txBox="1"/>
          <p:nvPr/>
        </p:nvSpPr>
        <p:spPr>
          <a:xfrm>
            <a:off x="3196590" y="3805555"/>
            <a:ext cx="3109913" cy="534035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>
            <a:spAutoFit/>
          </a:bodyPr>
          <a:p>
            <a:pPr lvl="0" algn="l">
              <a:lnSpc>
                <a:spcPct val="8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调整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农业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政策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5364" name="Text Box 4"/>
          <p:cNvSpPr txBox="1"/>
          <p:nvPr/>
        </p:nvSpPr>
        <p:spPr>
          <a:xfrm>
            <a:off x="3195955" y="5740400"/>
            <a:ext cx="8975725" cy="534035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8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稳定农产品价格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,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促进农业恢复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5365" name="Text Box 5"/>
          <p:cNvSpPr txBox="1"/>
          <p:nvPr/>
        </p:nvSpPr>
        <p:spPr>
          <a:xfrm>
            <a:off x="3196590" y="4339590"/>
            <a:ext cx="8975090" cy="87884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8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楷体" panose="02010609060101010101" charset="-122"/>
                <a:sym typeface="+mn-ea"/>
              </a:rPr>
              <a:t>1933年《农业调整法》：减少耕地，缩小现有的耕地面积，屠宰大批牲畜，由政府来补贴农民的经济损失</a:t>
            </a:r>
            <a:r>
              <a:rPr lang="zh-CN" altLang="en-US" sz="36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楷体" panose="02010609060101010101" charset="-122"/>
                <a:sym typeface="+mn-ea"/>
              </a:rPr>
              <a:t>。</a:t>
            </a:r>
            <a:endParaRPr lang="zh-CN" altLang="en-US" sz="36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楷体" panose="02010609060101010101" charset="-122"/>
              <a:sym typeface="+mn-ea"/>
            </a:endParaRPr>
          </a:p>
        </p:txBody>
      </p:sp>
      <p:sp>
        <p:nvSpPr>
          <p:cNvPr id="14342" name="Text Box 6"/>
          <p:cNvSpPr txBox="1"/>
          <p:nvPr/>
        </p:nvSpPr>
        <p:spPr>
          <a:xfrm>
            <a:off x="3059430" y="3283585"/>
            <a:ext cx="80575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为解决这一问题，罗斯福采取什么措施？</a:t>
            </a:r>
            <a:r>
              <a:rPr lang="zh-CN" altLang="en-US" sz="2400" b="1" dirty="0">
                <a:latin typeface="隶书" pitchFamily="49" charset="-122"/>
                <a:ea typeface="隶书" pitchFamily="49" charset="-122"/>
              </a:rPr>
              <a:t> </a:t>
            </a:r>
            <a:endParaRPr lang="zh-CN" altLang="en-US" sz="24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343" name="Text Box 7"/>
          <p:cNvSpPr txBox="1"/>
          <p:nvPr/>
        </p:nvSpPr>
        <p:spPr>
          <a:xfrm>
            <a:off x="3196590" y="5218430"/>
            <a:ext cx="6172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产生怎样的作用？</a:t>
            </a:r>
            <a:r>
              <a:rPr lang="zh-CN" altLang="en-US" sz="2400" b="1" dirty="0">
                <a:latin typeface="隶书" pitchFamily="49" charset="-122"/>
                <a:ea typeface="隶书" pitchFamily="49" charset="-122"/>
              </a:rPr>
              <a:t> </a:t>
            </a:r>
            <a:endParaRPr lang="zh-CN" altLang="en-US" sz="2400" b="1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4344" name="Picture 8" descr="06058"/>
          <p:cNvPicPr>
            <a:picLocks noChangeAspect="1"/>
          </p:cNvPicPr>
          <p:nvPr/>
        </p:nvPicPr>
        <p:blipFill>
          <a:blip r:embed="rId1">
            <a:lum bright="17999"/>
          </a:blip>
          <a:srcRect l="3125" t="12500" r="2083"/>
          <a:stretch>
            <a:fillRect/>
          </a:stretch>
        </p:blipFill>
        <p:spPr>
          <a:xfrm>
            <a:off x="11430" y="3404235"/>
            <a:ext cx="3048000" cy="3056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5" name="Text Box 9"/>
          <p:cNvSpPr txBox="1"/>
          <p:nvPr/>
        </p:nvSpPr>
        <p:spPr>
          <a:xfrm>
            <a:off x="11430" y="6461125"/>
            <a:ext cx="2667000" cy="39878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华文细黑" pitchFamily="2" charset="-122"/>
              </a:rPr>
              <a:t>罗斯福看望美国农民</a:t>
            </a:r>
            <a:endParaRPr lang="zh-CN" altLang="en-US" sz="2000" b="1" dirty="0">
              <a:latin typeface="Arial" panose="020B0604020202020204" pitchFamily="34" charset="0"/>
              <a:ea typeface="华文细黑" pitchFamily="2" charset="-122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451475" y="109220"/>
            <a:ext cx="49149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互动合作探究求知（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30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分钟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ahoma" panose="020B0604030504040204" pitchFamily="3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905" y="16510"/>
            <a:ext cx="499046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</a:t>
            </a:r>
            <a:r>
              <a:rPr lang="zh-CN" altLang="en-US" sz="4000" b="1" noProof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）、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罗斯福其政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 animBg="1"/>
      <p:bldP spid="15364" grpId="0" bldLvl="0" animBg="1"/>
      <p:bldP spid="1536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2"/>
          <p:cNvSpPr txBox="1"/>
          <p:nvPr/>
        </p:nvSpPr>
        <p:spPr>
          <a:xfrm>
            <a:off x="6338570" y="3687445"/>
            <a:ext cx="4272915" cy="86614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40000"/>
              </a:lnSpc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加强工业计划指导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6387" name="Text Box 3"/>
          <p:cNvSpPr txBox="1"/>
          <p:nvPr/>
        </p:nvSpPr>
        <p:spPr>
          <a:xfrm>
            <a:off x="6338570" y="5400675"/>
            <a:ext cx="4272915" cy="86614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4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防止盲目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竞争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15364" name="Picture 4" descr="msotw9_temp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8" y="2152650"/>
            <a:ext cx="6183312" cy="4292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5" name="Text Box 5"/>
          <p:cNvSpPr txBox="1"/>
          <p:nvPr/>
        </p:nvSpPr>
        <p:spPr>
          <a:xfrm>
            <a:off x="14605" y="6445250"/>
            <a:ext cx="3644900" cy="46037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华文细黑" pitchFamily="2" charset="-122"/>
              </a:rPr>
              <a:t>蓝鹰标志</a:t>
            </a:r>
            <a:endParaRPr lang="zh-CN" altLang="en-US" sz="2400" b="1" dirty="0">
              <a:latin typeface="Arial" panose="020B0604020202020204" pitchFamily="34" charset="0"/>
              <a:ea typeface="华文细黑" pitchFamily="2" charset="-122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451475" y="109220"/>
            <a:ext cx="49149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互动合作探究求知（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30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分钟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ahoma" panose="020B0604030504040204" pitchFamily="3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3317" name="Text Box 5"/>
          <p:cNvSpPr txBox="1"/>
          <p:nvPr/>
        </p:nvSpPr>
        <p:spPr>
          <a:xfrm>
            <a:off x="6197600" y="2152650"/>
            <a:ext cx="592899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为解决这一问题，罗斯福采取什么措施？</a:t>
            </a:r>
            <a:r>
              <a:rPr lang="zh-CN" altLang="en-US" sz="2400" b="1" dirty="0">
                <a:latin typeface="隶书" pitchFamily="49" charset="-122"/>
                <a:ea typeface="隶书" pitchFamily="49" charset="-122"/>
              </a:rPr>
              <a:t> </a:t>
            </a:r>
            <a:endParaRPr lang="zh-CN" altLang="en-US" sz="24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318" name="Text Box 6"/>
          <p:cNvSpPr txBox="1"/>
          <p:nvPr/>
        </p:nvSpPr>
        <p:spPr>
          <a:xfrm>
            <a:off x="6338570" y="4715828"/>
            <a:ext cx="3429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有什么作用？ 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0975" y="1253490"/>
            <a:ext cx="1402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latin typeface="华文细黑" pitchFamily="2" charset="-122"/>
                <a:ea typeface="华文细黑" pitchFamily="2" charset="-122"/>
                <a:sym typeface="+mn-ea"/>
              </a:rPr>
              <a:t>情境二</a:t>
            </a:r>
            <a:endParaRPr lang="zh-CN" altLang="en-US" sz="3200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905" y="31115"/>
            <a:ext cx="499046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</a:t>
            </a:r>
            <a:r>
              <a:rPr lang="zh-CN" altLang="en-US" sz="4000" b="1" noProof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）、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罗斯福其政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/>
      <p:bldP spid="1638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2"/>
          <p:cNvSpPr txBox="1"/>
          <p:nvPr/>
        </p:nvSpPr>
        <p:spPr>
          <a:xfrm>
            <a:off x="2870200" y="3798570"/>
            <a:ext cx="4787900" cy="86614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4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举办救济和公共工程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7411" name="Text Box 3"/>
          <p:cNvSpPr txBox="1"/>
          <p:nvPr/>
        </p:nvSpPr>
        <p:spPr>
          <a:xfrm>
            <a:off x="2837498" y="5755640"/>
            <a:ext cx="3200400" cy="86614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4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增加就业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6388" name="Text Box 4"/>
          <p:cNvSpPr txBox="1"/>
          <p:nvPr/>
        </p:nvSpPr>
        <p:spPr>
          <a:xfrm>
            <a:off x="2837498" y="2748598"/>
            <a:ext cx="5303837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针对上述情况，罗斯福采取了什么对策？ 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6389" name="Text Box 5"/>
          <p:cNvSpPr txBox="1"/>
          <p:nvPr/>
        </p:nvSpPr>
        <p:spPr>
          <a:xfrm>
            <a:off x="2870200" y="5233353"/>
            <a:ext cx="30448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产生什么作用？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16840" y="894715"/>
            <a:ext cx="8642350" cy="87884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情境四：</a:t>
            </a:r>
            <a:r>
              <a:rPr kumimoji="0" lang="zh-CN" altLang="en-US" sz="3200" b="1" kern="1200" cap="none" spc="0" normalizeH="0" baseline="0" noProof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1" kern="1200" cap="none" spc="0" normalizeH="0" baseline="0" noProof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1932</a:t>
            </a:r>
            <a:r>
              <a:rPr kumimoji="0" lang="zh-CN" altLang="en-US" sz="3200" b="1" kern="1200" cap="none" spc="0" normalizeH="0" baseline="0" noProof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，据估计全国有</a:t>
            </a:r>
            <a:r>
              <a:rPr kumimoji="0" lang="en-US" altLang="zh-CN" sz="3200" b="1" kern="1200" cap="none" spc="0" normalizeH="0" baseline="0" noProof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3400</a:t>
            </a:r>
            <a:r>
              <a:rPr kumimoji="0" lang="zh-CN" altLang="en-US" sz="3200" b="1" kern="1200" cap="none" spc="0" normalizeH="0" baseline="0" noProof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万成年男女和儿童没有任何收入，许多人活活饿死</a:t>
            </a:r>
            <a:r>
              <a:rPr kumimoji="0" lang="en-US" altLang="zh-CN" sz="3200" b="1" kern="1200" cap="none" spc="0" normalizeH="0" baseline="0" noProof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…</a:t>
            </a:r>
            <a:endParaRPr kumimoji="0" lang="en-US" altLang="zh-CN" sz="3200" b="1" kern="1200" cap="none" spc="0" normalizeH="0" baseline="0" noProof="0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6391" name="Picture 7" descr="u=3383353333,3555568171&amp;fm=0&amp;gp=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8" y="2659698"/>
            <a:ext cx="2867025" cy="381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2385" y="6476365"/>
            <a:ext cx="2837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困境中的人们</a:t>
            </a:r>
            <a:endParaRPr lang="zh-CN" alt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451475" y="109220"/>
            <a:ext cx="49149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互动合作探究求知（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30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分钟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ahoma" panose="020B0604030504040204" pitchFamily="3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905" y="16510"/>
            <a:ext cx="499046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</a:t>
            </a:r>
            <a:r>
              <a:rPr lang="zh-CN" altLang="en-US" sz="4000" b="1" noProof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）、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罗斯福其政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174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524000" y="0"/>
            <a:ext cx="8207375" cy="2152650"/>
          </a:xfrm>
        </p:spPr>
        <p:txBody>
          <a:bodyPr vert="horz" wrap="square" lIns="91440" tIns="45720" rIns="91440" bIns="45720" anchor="ctr"/>
          <a:p>
            <a:pPr eaLnBrk="1" hangingPunct="1"/>
            <a:br>
              <a:rPr lang="en-US" altLang="zh-CN" sz="3600" b="1" dirty="0">
                <a:solidFill>
                  <a:srgbClr val="89116A"/>
                </a:solidFill>
              </a:rPr>
            </a:br>
            <a:endParaRPr lang="en-US" altLang="zh-CN" sz="3600" b="1" dirty="0">
              <a:solidFill>
                <a:srgbClr val="89116A"/>
              </a:solidFill>
            </a:endParaRPr>
          </a:p>
        </p:txBody>
      </p:sp>
      <p:sp>
        <p:nvSpPr>
          <p:cNvPr id="18435" name="Rectangle 3"/>
          <p:cNvSpPr txBox="1">
            <a:spLocks noGrp="1"/>
          </p:cNvSpPr>
          <p:nvPr>
            <p:ph idx="1"/>
          </p:nvPr>
        </p:nvSpPr>
        <p:spPr>
          <a:xfrm>
            <a:off x="3835400" y="3470275"/>
            <a:ext cx="4703445" cy="866140"/>
          </a:xfrm>
          <a:solidFill>
            <a:schemeClr val="hlink"/>
          </a:solidFill>
          <a:ln w="9525">
            <a:noFill/>
          </a:ln>
        </p:spPr>
        <p:txBody>
          <a:bodyPr vert="horz" wrap="square" lIns="91440" tIns="45720" rIns="91440" bIns="45720" anchor="t">
            <a:spAutoFit/>
          </a:bodyPr>
          <a:p>
            <a:pPr marL="0" lvl="0" algn="l" fontAlgn="auto">
              <a:lnSpc>
                <a:spcPct val="1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保护劳工权利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905" y="707390"/>
            <a:ext cx="10688955" cy="144526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   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情境五：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经济危机导致阶级矛盾激化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…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据统计，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1929-1932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年全国各地罢工达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2700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次，一些群众甚至冲击政府或议会大厦，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…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示威者喊出了“我们必须夺取政权，建立工农共和国”。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华文细黑" pitchFamily="2" charset="-122"/>
              <a:ea typeface="华文细黑" pitchFamily="2" charset="-122"/>
              <a:cs typeface="+mn-cs"/>
            </a:endParaRPr>
          </a:p>
        </p:txBody>
      </p:sp>
      <p:sp>
        <p:nvSpPr>
          <p:cNvPr id="18437" name="Text Box 5"/>
          <p:cNvSpPr txBox="1"/>
          <p:nvPr/>
        </p:nvSpPr>
        <p:spPr>
          <a:xfrm>
            <a:off x="3973195" y="5581015"/>
            <a:ext cx="4565650" cy="86614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 vert="horz" wrap="square" lIns="91440" tIns="45720" rIns="91440" bIns="45720" rtlCol="0" anchor="t">
            <a:spAutoFit/>
          </a:bodyPr>
          <a:p>
            <a:pPr lvl="0" indent="-342900" algn="l">
              <a:lnSpc>
                <a:spcPct val="14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缓和劳资矛盾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7414" name="Text Box 6"/>
          <p:cNvSpPr txBox="1"/>
          <p:nvPr/>
        </p:nvSpPr>
        <p:spPr>
          <a:xfrm>
            <a:off x="3835400" y="2796540"/>
            <a:ext cx="4521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隶书" pitchFamily="49" charset="-122"/>
              </a:rPr>
              <a:t>请你为罗斯福想想办法！</a:t>
            </a:r>
            <a:endParaRPr lang="zh-CN" altLang="en-US" sz="2800" b="1" dirty="0"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17415" name="Text Box 7"/>
          <p:cNvSpPr txBox="1"/>
          <p:nvPr/>
        </p:nvSpPr>
        <p:spPr>
          <a:xfrm>
            <a:off x="3835083" y="4336098"/>
            <a:ext cx="4941887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隶书" pitchFamily="49" charset="-122"/>
              </a:rPr>
              <a:t>谈谈这一举措在解决危机中的作用。</a:t>
            </a:r>
            <a:endParaRPr lang="zh-CN" altLang="en-US" sz="2800" b="1" dirty="0">
              <a:latin typeface="Arial" panose="020B0604020202020204" pitchFamily="34" charset="0"/>
              <a:ea typeface="隶书" pitchFamily="49" charset="-122"/>
            </a:endParaRPr>
          </a:p>
        </p:txBody>
      </p:sp>
      <p:pic>
        <p:nvPicPr>
          <p:cNvPr id="17416" name="Picture 8" descr="SJXDZSD6010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320" y="2796223"/>
            <a:ext cx="3775075" cy="4032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451475" y="109220"/>
            <a:ext cx="49149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互动合作探究求知（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30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分钟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ahoma" panose="020B0604030504040204" pitchFamily="3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905" y="16510"/>
            <a:ext cx="499046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</a:t>
            </a:r>
            <a:r>
              <a:rPr lang="zh-CN" altLang="en-US" sz="4000" b="1" noProof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）、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罗斯福其政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build="p"/>
      <p:bldP spid="1843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3266758" y="3869690"/>
            <a:ext cx="4425950" cy="86614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 vert="horz" wrap="square" lIns="91440" tIns="45720" rIns="91440" bIns="45720" rtlCol="0" anchor="t">
            <a:spAutoFit/>
          </a:bodyPr>
          <a:p>
            <a:pPr lvl="0" indent="-342900" algn="l">
              <a:lnSpc>
                <a:spcPct val="14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建立社会保障体系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8435" name="Text Box 3"/>
          <p:cNvSpPr txBox="1"/>
          <p:nvPr/>
        </p:nvSpPr>
        <p:spPr>
          <a:xfrm>
            <a:off x="3267075" y="573881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dirty="0">
              <a:latin typeface="Tahoma" panose="020B0604030504040204" pitchFamily="34" charset="0"/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4132263" y="58102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dirty="0">
              <a:latin typeface="Tahoma" panose="020B0604030504040204" pitchFamily="34" charset="0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3196590" y="5640705"/>
            <a:ext cx="5233035" cy="86614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 vert="horz" wrap="square" lIns="91440" tIns="45720" rIns="91440" bIns="45720" rtlCol="0" anchor="t">
            <a:spAutoFit/>
          </a:bodyPr>
          <a:p>
            <a:pPr lvl="0" indent="-342900" algn="l">
              <a:lnSpc>
                <a:spcPct val="14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稳定社会，早日摆脱危机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8438" name="Rectangle 6"/>
          <p:cNvSpPr/>
          <p:nvPr/>
        </p:nvSpPr>
        <p:spPr>
          <a:xfrm>
            <a:off x="11430" y="759460"/>
            <a:ext cx="10675620" cy="1800225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latin typeface="华文细黑" pitchFamily="2" charset="-122"/>
                <a:ea typeface="华文细黑" pitchFamily="2" charset="-122"/>
              </a:rPr>
              <a:t>    </a:t>
            </a:r>
            <a:r>
              <a:rPr lang="zh-CN" altLang="en-US" sz="3200" b="1" dirty="0">
                <a:latin typeface="华文细黑" pitchFamily="2" charset="-122"/>
                <a:ea typeface="华文细黑" pitchFamily="2" charset="-122"/>
              </a:rPr>
              <a:t>情境六：</a:t>
            </a:r>
            <a:r>
              <a:rPr lang="en-US" altLang="zh-CN" sz="3200" b="1" dirty="0">
                <a:solidFill>
                  <a:srgbClr val="0000FF"/>
                </a:solidFill>
                <a:latin typeface="华文细黑" pitchFamily="2" charset="-122"/>
                <a:ea typeface="华文细黑" pitchFamily="2" charset="-122"/>
              </a:rPr>
              <a:t>1935</a:t>
            </a:r>
            <a:r>
              <a:rPr lang="zh-CN" altLang="en-US" sz="3200" b="1" dirty="0">
                <a:solidFill>
                  <a:srgbClr val="0000FF"/>
                </a:solidFill>
                <a:latin typeface="华文细黑" pitchFamily="2" charset="-122"/>
                <a:ea typeface="华文细黑" pitchFamily="2" charset="-122"/>
              </a:rPr>
              <a:t>的</a:t>
            </a:r>
            <a:r>
              <a:rPr lang="en-US" altLang="zh-CN" sz="3200" b="1" dirty="0">
                <a:solidFill>
                  <a:srgbClr val="0000FF"/>
                </a:solidFill>
                <a:latin typeface="华文细黑" pitchFamily="2" charset="-122"/>
                <a:ea typeface="华文细黑" pitchFamily="2" charset="-122"/>
              </a:rPr>
              <a:t>《</a:t>
            </a:r>
            <a:r>
              <a:rPr lang="zh-CN" altLang="en-US" sz="3200" b="1" dirty="0">
                <a:solidFill>
                  <a:srgbClr val="0000FF"/>
                </a:solidFill>
                <a:latin typeface="华文细黑" pitchFamily="2" charset="-122"/>
                <a:ea typeface="华文细黑" pitchFamily="2" charset="-122"/>
              </a:rPr>
              <a:t>社会保险法</a:t>
            </a:r>
            <a:r>
              <a:rPr lang="en-US" altLang="zh-CN" sz="3200" b="1" dirty="0">
                <a:solidFill>
                  <a:srgbClr val="0000FF"/>
                </a:solidFill>
                <a:latin typeface="华文细黑" pitchFamily="2" charset="-122"/>
                <a:ea typeface="华文细黑" pitchFamily="2" charset="-122"/>
              </a:rPr>
              <a:t>》</a:t>
            </a:r>
            <a:r>
              <a:rPr lang="zh-CN" altLang="en-US" sz="3200" b="1" dirty="0">
                <a:solidFill>
                  <a:srgbClr val="0000FF"/>
                </a:solidFill>
                <a:latin typeface="华文细黑" pitchFamily="2" charset="-122"/>
                <a:ea typeface="华文细黑" pitchFamily="2" charset="-122"/>
              </a:rPr>
              <a:t>：</a:t>
            </a:r>
            <a:r>
              <a:rPr lang="zh-CN" altLang="en-US" sz="3200" b="1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政府</a:t>
            </a:r>
            <a:r>
              <a:rPr lang="zh-CN" altLang="en-US" sz="3200" b="1" dirty="0">
                <a:solidFill>
                  <a:srgbClr val="0000FF"/>
                </a:solidFill>
                <a:latin typeface="华文细黑" pitchFamily="2" charset="-122"/>
                <a:ea typeface="华文细黑" pitchFamily="2" charset="-122"/>
              </a:rPr>
              <a:t>实行养老金和失业保险制度，对儿童、残疾人、无谋生能力者提供救济。</a:t>
            </a:r>
            <a:endParaRPr lang="zh-CN" altLang="en-US" sz="3200" b="1" dirty="0">
              <a:solidFill>
                <a:srgbClr val="0000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8439" name="Text Box 7"/>
          <p:cNvSpPr txBox="1"/>
          <p:nvPr/>
        </p:nvSpPr>
        <p:spPr>
          <a:xfrm>
            <a:off x="3068955" y="2645410"/>
            <a:ext cx="54940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itchFamily="49" charset="-122"/>
                <a:ea typeface="隶书" pitchFamily="49" charset="-122"/>
              </a:rPr>
              <a:t>情境六反映的新政内容是什么？出发点何在</a:t>
            </a:r>
            <a:r>
              <a:rPr lang="en-US" altLang="zh-CN" sz="3200" b="1" dirty="0">
                <a:latin typeface="隶书" pitchFamily="49" charset="-122"/>
                <a:ea typeface="隶书" pitchFamily="49" charset="-122"/>
              </a:rPr>
              <a:t>?</a:t>
            </a:r>
            <a:endParaRPr lang="en-US" altLang="zh-CN" sz="3200" b="1" dirty="0"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18440" name="Group 8"/>
          <p:cNvGrpSpPr/>
          <p:nvPr/>
        </p:nvGrpSpPr>
        <p:grpSpPr>
          <a:xfrm>
            <a:off x="11430" y="2645093"/>
            <a:ext cx="3057525" cy="3916242"/>
            <a:chOff x="0" y="0"/>
            <a:chExt cx="3901" cy="4008"/>
          </a:xfrm>
        </p:grpSpPr>
        <p:pic>
          <p:nvPicPr>
            <p:cNvPr id="18442" name="Picture 9" descr="003"/>
            <p:cNvPicPr>
              <a:picLocks noChangeAspect="1"/>
            </p:cNvPicPr>
            <p:nvPr/>
          </p:nvPicPr>
          <p:blipFill>
            <a:blip r:embed="rId1"/>
            <a:srcRect l="20015" t="8524" r="6664" b="9026"/>
            <a:stretch>
              <a:fillRect/>
            </a:stretch>
          </p:blipFill>
          <p:spPr>
            <a:xfrm>
              <a:off x="0" y="0"/>
              <a:ext cx="3901" cy="3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3" name="Rectangle 10"/>
            <p:cNvSpPr/>
            <p:nvPr/>
          </p:nvSpPr>
          <p:spPr>
            <a:xfrm>
              <a:off x="92" y="3159"/>
              <a:ext cx="3717" cy="84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400" b="1" dirty="0">
                  <a:solidFill>
                    <a:srgbClr val="003300"/>
                  </a:solidFill>
                  <a:latin typeface="Arial" panose="020B0604020202020204" pitchFamily="34" charset="0"/>
                </a:rPr>
                <a:t>美国公民领取的失业保险卡</a:t>
              </a:r>
              <a:endParaRPr lang="zh-CN" altLang="en-US" sz="2400" b="1" dirty="0">
                <a:solidFill>
                  <a:srgbClr val="0033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441" name="Text Box 11"/>
          <p:cNvSpPr txBox="1"/>
          <p:nvPr/>
        </p:nvSpPr>
        <p:spPr>
          <a:xfrm>
            <a:off x="3267075" y="4871085"/>
            <a:ext cx="30448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隶书" pitchFamily="49" charset="-122"/>
              </a:rPr>
              <a:t>产生什么作用？</a:t>
            </a:r>
            <a:endParaRPr lang="zh-CN" altLang="en-US" sz="3200" b="1" dirty="0"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451475" y="109220"/>
            <a:ext cx="49149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互动合作探究求知（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30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分钟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ahoma" panose="020B0604030504040204" pitchFamily="3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905" y="16510"/>
            <a:ext cx="499046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</a:t>
            </a:r>
            <a:r>
              <a:rPr lang="zh-CN" altLang="en-US" sz="4000" b="1" noProof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）、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罗斯福其政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ldLvl="0" animBg="1"/>
      <p:bldP spid="1946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135217" name="内容占位符 135216"/>
          <p:cNvGraphicFramePr>
            <a:graphicFrameLocks noGrp="1"/>
          </p:cNvGraphicFramePr>
          <p:nvPr>
            <p:ph idx="1"/>
          </p:nvPr>
        </p:nvGraphicFramePr>
        <p:xfrm>
          <a:off x="130175" y="869950"/>
          <a:ext cx="10539730" cy="5655310"/>
        </p:xfrm>
        <a:graphic>
          <a:graphicData uri="http://schemas.openxmlformats.org/drawingml/2006/table">
            <a:tbl>
              <a:tblPr/>
              <a:tblGrid>
                <a:gridCol w="724535"/>
                <a:gridCol w="2661285"/>
                <a:gridCol w="3271520"/>
                <a:gridCol w="3882390"/>
              </a:tblGrid>
              <a:tr h="65849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领域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主要立法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具体内容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目的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财政金融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>
                        <a:solidFill>
                          <a:srgbClr val="CC33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CC33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CC33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农业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>
                        <a:solidFill>
                          <a:srgbClr val="CC33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CC33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CC33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443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工业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>
                        <a:solidFill>
                          <a:srgbClr val="CC33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CC33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CC33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560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社会福利和就业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>
                        <a:solidFill>
                          <a:srgbClr val="CC33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CC33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CC33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451475" y="109220"/>
            <a:ext cx="49149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互动合作探究求知（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30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分钟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ahoma" panose="020B0604030504040204" pitchFamily="3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905" y="16510"/>
            <a:ext cx="499046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</a:t>
            </a:r>
            <a:r>
              <a:rPr lang="zh-CN" altLang="en-US" sz="4000" b="1" noProof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）、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罗斯福其政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135217" name="内容占位符 135216"/>
          <p:cNvGraphicFramePr>
            <a:graphicFrameLocks noGrp="1"/>
          </p:cNvGraphicFramePr>
          <p:nvPr>
            <p:ph idx="1"/>
          </p:nvPr>
        </p:nvGraphicFramePr>
        <p:xfrm>
          <a:off x="19050" y="681355"/>
          <a:ext cx="10720070" cy="6203315"/>
        </p:xfrm>
        <a:graphic>
          <a:graphicData uri="http://schemas.openxmlformats.org/drawingml/2006/table">
            <a:tbl>
              <a:tblPr/>
              <a:tblGrid>
                <a:gridCol w="2004695"/>
                <a:gridCol w="2312035"/>
                <a:gridCol w="3225165"/>
                <a:gridCol w="3178175"/>
              </a:tblGrid>
              <a:tr h="68643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领域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主要立法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具体内容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目的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5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财政金融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紧急银行法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》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  <a:sym typeface="+mn-ea"/>
                        </a:rPr>
                        <a:t>成立联邦储备银行；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整顿银行；统制货币，美元贬值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恢复对银行的信心；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解决货币饥荒；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刺激消费和出口。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6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农业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农业调整法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》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成立农业调整署；减少耕地，销毁农牧产品，；政府收购剩余产品；向农民提供补贴。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减少产品过剩，提高农产品价格和农民购买力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39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工业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全国工业复兴法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》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成立工业复兴署；规范竞争和生产；规定最高工时和最低工资标准；规定工人的基本权利。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减少盲目生产；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扩大内需，保障就业；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缓解劳资矛盾。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7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社会福利和就业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联邦紧急救济法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》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社会保障法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》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成立联邦紧急救济署；社会救济；养老金和失业保险；以工代赈。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保障民生；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缓解社会矛盾、稳定社会秩序；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增加就业；扩大内需等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765425" y="2384425"/>
            <a:ext cx="845058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罗斯福新政新在那里？</a:t>
            </a:r>
            <a:endParaRPr lang="zh-CN" altLang="en-US" sz="6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451475" y="109220"/>
            <a:ext cx="49149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互动合作探究求知（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30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分钟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ahoma" panose="020B0604030504040204" pitchFamily="3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905" y="16510"/>
            <a:ext cx="499046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</a:t>
            </a:r>
            <a:r>
              <a:rPr lang="zh-CN" altLang="en-US" sz="4000" b="1" noProof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）、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罗斯福其政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932238" y="841375"/>
            <a:ext cx="4405313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一、教材分析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3919538" y="1723073"/>
            <a:ext cx="434340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二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、</a:t>
            </a:r>
            <a:r>
              <a:rPr lang="zh-CN" altLang="en-US" sz="4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重点难点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3963353" y="2628583"/>
            <a:ext cx="434340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</a:t>
            </a:r>
            <a:r>
              <a:rPr lang="zh-CN" altLang="en-US" sz="4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教学目标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3932238" y="3549650"/>
            <a:ext cx="434340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四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、教</a:t>
            </a:r>
            <a:r>
              <a:rPr lang="zh-CN" altLang="en-US" sz="4000" b="1" noProof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法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学</a:t>
            </a:r>
            <a:r>
              <a:rPr lang="zh-CN" altLang="en-US" sz="4000" b="1" noProof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法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3963353" y="4584700"/>
            <a:ext cx="434340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五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、教</a:t>
            </a:r>
            <a:r>
              <a:rPr lang="zh-CN" altLang="en-US" sz="4000" b="1" noProof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学过程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66228" y="-14605"/>
            <a:ext cx="2428240" cy="76835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 b="1">
                <a:latin typeface="华文新魏" pitchFamily="2" charset="-122"/>
                <a:ea typeface="华文新魏" pitchFamily="2" charset="-122"/>
                <a:sym typeface="+mn-ea"/>
              </a:rPr>
              <a:t>说课提纲</a:t>
            </a:r>
            <a:endParaRPr lang="zh-CN" altLang="en-US" sz="4400" b="1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63353" y="5685155"/>
            <a:ext cx="434340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六、板书设计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bldLvl="0" animBg="1"/>
      <p:bldP spid="128003" grpId="0" bldLvl="0" animBg="1"/>
      <p:bldP spid="128004" grpId="0" bldLvl="0" animBg="1"/>
      <p:bldP spid="128006" grpId="0" bldLvl="0" animBg="1"/>
      <p:bldP spid="128007" grpId="0" bldLvl="0" animBg="1"/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40961"/>
          <p:cNvSpPr txBox="1"/>
          <p:nvPr/>
        </p:nvSpPr>
        <p:spPr>
          <a:xfrm>
            <a:off x="1774825" y="1484313"/>
            <a:ext cx="88931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800" dirty="0">
                <a:latin typeface="Garamond" pitchFamily="18" charset="0"/>
                <a:ea typeface="楷体_GB2312" pitchFamily="49" charset="-122"/>
              </a:rPr>
              <a:t>            </a:t>
            </a:r>
            <a:endParaRPr lang="zh-CN" altLang="en-US" sz="2800" b="1" dirty="0">
              <a:latin typeface="Garamond" pitchFamily="18" charset="0"/>
              <a:ea typeface="楷体_GB2312" pitchFamily="49" charset="-122"/>
            </a:endParaRPr>
          </a:p>
        </p:txBody>
      </p:sp>
      <p:sp>
        <p:nvSpPr>
          <p:cNvPr id="40963" name="矩形 40962"/>
          <p:cNvSpPr/>
          <p:nvPr/>
        </p:nvSpPr>
        <p:spPr>
          <a:xfrm>
            <a:off x="2170430" y="56134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b="1" dirty="0">
                <a:solidFill>
                  <a:schemeClr val="tx1"/>
                </a:solidFill>
                <a:ea typeface="华文新魏" pitchFamily="2" charset="-122"/>
              </a:rPr>
              <a:t>当时的人们如何看待新政？</a:t>
            </a:r>
            <a:endParaRPr lang="zh-CN" altLang="en-US" b="1" dirty="0">
              <a:solidFill>
                <a:schemeClr val="tx1"/>
              </a:solidFill>
              <a:ea typeface="华文新魏" pitchFamily="2" charset="-122"/>
            </a:endParaRPr>
          </a:p>
        </p:txBody>
      </p:sp>
      <p:sp>
        <p:nvSpPr>
          <p:cNvPr id="40964" name="文本框 40963"/>
          <p:cNvSpPr txBox="1"/>
          <p:nvPr/>
        </p:nvSpPr>
        <p:spPr>
          <a:xfrm>
            <a:off x="199390" y="1463675"/>
            <a:ext cx="1020064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zh-CN" altLang="en-US" sz="3600" b="1" dirty="0">
                <a:latin typeface="宋体" panose="02010600030101010101" pitchFamily="2" charset="-122"/>
              </a:rPr>
              <a:t>    部分资本家在报纸上连篇咒骂罗斯福是“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向富人敲竹杠</a:t>
            </a:r>
            <a:r>
              <a:rPr lang="zh-CN" altLang="en-US" sz="3600" b="1" dirty="0">
                <a:latin typeface="宋体" panose="02010600030101010101" pitchFamily="2" charset="-122"/>
              </a:rPr>
              <a:t>”，说罗斯福天天都吃“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烤百万富翁</a:t>
            </a:r>
            <a:r>
              <a:rPr lang="zh-CN" altLang="en-US" sz="3600" b="1" dirty="0">
                <a:latin typeface="宋体" panose="02010600030101010101" pitchFamily="2" charset="-122"/>
              </a:rPr>
              <a:t>”，有人高喊“这个法案是从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共产党宣言》第18页逐字逐句抄来的。</a:t>
            </a:r>
            <a:r>
              <a:rPr lang="zh-CN" altLang="en-US" sz="3600" b="1" dirty="0">
                <a:latin typeface="宋体" panose="02010600030101010101" pitchFamily="2" charset="-122"/>
              </a:rPr>
              <a:t>”甚至有人建议美国联邦调查局调查一下罗斯福是不是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美国共产党的秘密党员。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-19685" y="-10795"/>
            <a:ext cx="518350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>
                <a:solidFill>
                  <a:schemeClr val="tx1"/>
                </a:solidFill>
                <a:ea typeface="华文新魏" pitchFamily="2" charset="-122"/>
                <a:sym typeface="+mn-ea"/>
              </a:rPr>
              <a:t>（</a:t>
            </a:r>
            <a:r>
              <a:rPr lang="zh-CN" altLang="en-US" sz="4000" b="1">
                <a:solidFill>
                  <a:schemeClr val="tx1"/>
                </a:solidFill>
                <a:ea typeface="华文新魏" pitchFamily="2" charset="-122"/>
                <a:sym typeface="+mn-ea"/>
              </a:rPr>
              <a:t>三</a:t>
            </a:r>
            <a:r>
              <a:rPr lang="zh-CN" altLang="en-US" sz="4000" b="1">
                <a:solidFill>
                  <a:schemeClr val="tx1"/>
                </a:solidFill>
                <a:ea typeface="华文新魏" pitchFamily="2" charset="-122"/>
                <a:sym typeface="+mn-ea"/>
              </a:rPr>
              <a:t>） </a:t>
            </a:r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、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回看罗斯福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3794" name="标题 33793"/>
          <p:cNvSpPr>
            <a:spLocks noGrp="1"/>
          </p:cNvSpPr>
          <p:nvPr/>
        </p:nvSpPr>
        <p:spPr>
          <a:xfrm>
            <a:off x="6955473" y="105410"/>
            <a:ext cx="8362950" cy="7064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tx1"/>
                </a:solidFill>
                <a:ea typeface="华文新魏" pitchFamily="2" charset="-122"/>
              </a:rPr>
              <a:t>评价</a:t>
            </a:r>
            <a:r>
              <a:rPr lang="zh-CN" altLang="en-US" sz="3200" b="1" dirty="0">
                <a:solidFill>
                  <a:schemeClr val="tx1"/>
                </a:solidFill>
                <a:ea typeface="华文新魏" pitchFamily="2" charset="-122"/>
              </a:rPr>
              <a:t>罗斯福</a:t>
            </a:r>
            <a:r>
              <a:rPr lang="zh-CN" altLang="en-US" sz="3200" b="1">
                <a:solidFill>
                  <a:schemeClr val="tx1"/>
                </a:solidFill>
                <a:ea typeface="华文新魏" pitchFamily="2" charset="-122"/>
              </a:rPr>
              <a:t>新政</a:t>
            </a:r>
            <a:endParaRPr lang="zh-CN" altLang="en-US" sz="4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None/>
            </a:pPr>
            <a:r>
              <a:rPr lang="zh-CN" altLang="en-US" sz="4000" b="1" dirty="0">
                <a:latin typeface="华文新魏" pitchFamily="2" charset="-122"/>
                <a:ea typeface="华文新魏" pitchFamily="2" charset="-122"/>
              </a:rPr>
              <a:t>  有人说，新政处处体现了维护工人的权利，是要废除资本主义制度，实现社会主义。对此，你如何看待新政的实质？</a:t>
            </a:r>
            <a:r>
              <a:rPr lang="zh-CN" altLang="en-US" sz="4000" dirty="0">
                <a:latin typeface="华文新魏" pitchFamily="2" charset="-122"/>
                <a:ea typeface="华文新魏" pitchFamily="2" charset="-122"/>
              </a:rPr>
              <a:t> </a:t>
            </a:r>
            <a:endParaRPr lang="zh-CN" altLang="en-US" sz="40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4435" y="4295775"/>
            <a:ext cx="92805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实质：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保存自由资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本主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义民主政治制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度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下对资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本主义生产关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系作出的局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部调整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-19685" y="-10795"/>
            <a:ext cx="518350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>
                <a:solidFill>
                  <a:schemeClr val="tx1"/>
                </a:solidFill>
                <a:ea typeface="华文新魏" pitchFamily="2" charset="-122"/>
                <a:sym typeface="+mn-ea"/>
              </a:rPr>
              <a:t>（</a:t>
            </a:r>
            <a:r>
              <a:rPr lang="zh-CN" altLang="en-US" sz="4000" b="1">
                <a:solidFill>
                  <a:schemeClr val="tx1"/>
                </a:solidFill>
                <a:ea typeface="华文新魏" pitchFamily="2" charset="-122"/>
                <a:sym typeface="+mn-ea"/>
              </a:rPr>
              <a:t>三</a:t>
            </a:r>
            <a:r>
              <a:rPr lang="zh-CN" altLang="en-US" sz="4000" b="1">
                <a:solidFill>
                  <a:schemeClr val="tx1"/>
                </a:solidFill>
                <a:ea typeface="华文新魏" pitchFamily="2" charset="-122"/>
                <a:sym typeface="+mn-ea"/>
              </a:rPr>
              <a:t>） </a:t>
            </a:r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、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回看罗斯福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3794" name="标题 33793"/>
          <p:cNvSpPr>
            <a:spLocks noGrp="1"/>
          </p:cNvSpPr>
          <p:nvPr/>
        </p:nvSpPr>
        <p:spPr>
          <a:xfrm>
            <a:off x="5982970" y="-10795"/>
            <a:ext cx="4781550" cy="70675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tx1"/>
                </a:solidFill>
                <a:ea typeface="华文新魏" pitchFamily="2" charset="-122"/>
              </a:rPr>
              <a:t>评价罗斯福</a:t>
            </a:r>
            <a:r>
              <a:rPr lang="zh-CN" altLang="en-US" sz="3200" b="1">
                <a:solidFill>
                  <a:schemeClr val="tx1"/>
                </a:solidFill>
                <a:ea typeface="华文新魏" pitchFamily="2" charset="-122"/>
              </a:rPr>
              <a:t>新政（</a:t>
            </a:r>
            <a:r>
              <a:rPr lang="en-US" altLang="zh-CN" sz="3200" b="1">
                <a:solidFill>
                  <a:schemeClr val="tx1"/>
                </a:solidFill>
                <a:ea typeface="华文新魏" pitchFamily="2" charset="-122"/>
              </a:rPr>
              <a:t>10</a:t>
            </a:r>
            <a:r>
              <a:rPr lang="zh-CN" altLang="en-US" sz="3200" b="1">
                <a:solidFill>
                  <a:schemeClr val="tx1"/>
                </a:solidFill>
                <a:ea typeface="华文新魏" pitchFamily="2" charset="-122"/>
              </a:rPr>
              <a:t>分钟</a:t>
            </a:r>
            <a:r>
              <a:rPr lang="zh-CN" altLang="en-US" sz="3200" b="1">
                <a:solidFill>
                  <a:schemeClr val="tx1"/>
                </a:solidFill>
                <a:ea typeface="华文新魏" pitchFamily="2" charset="-122"/>
              </a:rPr>
              <a:t>）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33793"/>
          <p:cNvSpPr>
            <a:spLocks noGrp="1"/>
          </p:cNvSpPr>
          <p:nvPr>
            <p:ph type="title"/>
          </p:nvPr>
        </p:nvSpPr>
        <p:spPr>
          <a:xfrm>
            <a:off x="5481955" y="149225"/>
            <a:ext cx="9984105" cy="706755"/>
          </a:xfrm>
        </p:spPr>
        <p:txBody>
          <a:bodyPr anchor="ctr"/>
          <a:lstStyle/>
          <a:p>
            <a:pPr algn="l"/>
            <a:r>
              <a:rPr lang="zh-CN" altLang="en-US" sz="3200" b="1" dirty="0">
                <a:solidFill>
                  <a:schemeClr val="tx1"/>
                </a:solidFill>
                <a:ea typeface="华文新魏" pitchFamily="2" charset="-122"/>
              </a:rPr>
              <a:t>评价罗斯福</a:t>
            </a:r>
            <a:r>
              <a:rPr lang="zh-CN" altLang="en-US" sz="3200" b="1">
                <a:solidFill>
                  <a:schemeClr val="tx1"/>
                </a:solidFill>
                <a:ea typeface="华文新魏" pitchFamily="2" charset="-122"/>
              </a:rPr>
              <a:t>新政</a:t>
            </a:r>
            <a:r>
              <a:rPr lang="zh-CN" altLang="en-US" sz="4000" b="1">
                <a:solidFill>
                  <a:schemeClr val="tx1"/>
                </a:solidFill>
                <a:ea typeface="华文新魏" pitchFamily="2" charset="-122"/>
                <a:sym typeface="+mn-ea"/>
              </a:rPr>
              <a:t>（</a:t>
            </a:r>
            <a:r>
              <a:rPr lang="en-US" altLang="zh-CN" sz="4000" b="1">
                <a:solidFill>
                  <a:schemeClr val="tx1"/>
                </a:solidFill>
                <a:ea typeface="华文新魏" pitchFamily="2" charset="-122"/>
                <a:sym typeface="+mn-ea"/>
              </a:rPr>
              <a:t>10</a:t>
            </a:r>
            <a:r>
              <a:rPr lang="zh-CN" altLang="en-US" sz="4000" b="1">
                <a:solidFill>
                  <a:schemeClr val="tx1"/>
                </a:solidFill>
                <a:ea typeface="华文新魏" pitchFamily="2" charset="-122"/>
                <a:sym typeface="+mn-ea"/>
              </a:rPr>
              <a:t>分钟）</a:t>
            </a:r>
            <a:endParaRPr lang="zh-CN" altLang="en-US" sz="4000"/>
          </a:p>
        </p:txBody>
      </p:sp>
      <p:sp>
        <p:nvSpPr>
          <p:cNvPr id="33797" name="文本占位符 33796"/>
          <p:cNvSpPr>
            <a:spLocks noGrp="1"/>
          </p:cNvSpPr>
          <p:nvPr>
            <p:ph type="body" idx="1"/>
          </p:nvPr>
        </p:nvSpPr>
        <p:spPr>
          <a:xfrm>
            <a:off x="1253490" y="1447165"/>
            <a:ext cx="8647430" cy="3686810"/>
          </a:xfrm>
        </p:spPr>
        <p:txBody>
          <a:bodyPr/>
          <a:lstStyle/>
          <a:p>
            <a:pPr>
              <a:buNone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影响</a:t>
            </a:r>
            <a:r>
              <a:rPr lang="zh-CN" altLang="en-US" b="1"/>
              <a:t>：</a:t>
            </a:r>
            <a:endParaRPr lang="zh-CN" altLang="en-US" b="1"/>
          </a:p>
          <a:p>
            <a:pPr>
              <a:buNone/>
            </a:pPr>
            <a:r>
              <a:rPr lang="en-US" altLang="zh-CN" b="1"/>
              <a:t>1</a:t>
            </a:r>
            <a:r>
              <a:rPr lang="zh-CN" altLang="en-US" b="1" dirty="0"/>
              <a:t>、新政使美国经济得到恢复与发展</a:t>
            </a:r>
            <a:endParaRPr lang="en-US" altLang="zh-CN" b="1"/>
          </a:p>
          <a:p>
            <a:pPr>
              <a:buNone/>
            </a:pPr>
            <a:r>
              <a:rPr lang="en-US" altLang="zh-CN" b="1"/>
              <a:t>2</a:t>
            </a:r>
            <a:r>
              <a:rPr lang="zh-CN" altLang="en-US" b="1" dirty="0"/>
              <a:t>、新政在一定程度上缓和了美国的社会矛盾</a:t>
            </a:r>
            <a:endParaRPr lang="zh-CN" altLang="en-US" b="1" dirty="0"/>
          </a:p>
          <a:p>
            <a:pPr>
              <a:buNone/>
            </a:pPr>
            <a:r>
              <a:rPr lang="en-US" altLang="zh-CN" b="1"/>
              <a:t>3</a:t>
            </a:r>
            <a:r>
              <a:rPr lang="zh-CN" altLang="en-US" b="1" dirty="0"/>
              <a:t>、新政开创了国家干预经济的新模式</a:t>
            </a:r>
            <a:endParaRPr lang="en-US" altLang="zh-CN"/>
          </a:p>
          <a:p>
            <a:pPr>
              <a:buNone/>
            </a:pPr>
            <a:r>
              <a:rPr lang="en-US" altLang="zh-CN" b="1"/>
              <a:t>4</a:t>
            </a:r>
            <a:r>
              <a:rPr lang="zh-CN" altLang="en-US" dirty="0"/>
              <a:t>、</a:t>
            </a:r>
            <a:r>
              <a:rPr lang="zh-CN" altLang="en-US" b="1" dirty="0"/>
              <a:t>新政是美国经济制度的一次重在调整，对以后资本主义世界的经济发展具有深远影响。</a:t>
            </a:r>
            <a:endParaRPr lang="zh-CN" altLang="en-US" b="1" dirty="0"/>
          </a:p>
        </p:txBody>
      </p:sp>
      <p:sp>
        <p:nvSpPr>
          <p:cNvPr id="33798" name="文本框 33797"/>
          <p:cNvSpPr txBox="1"/>
          <p:nvPr/>
        </p:nvSpPr>
        <p:spPr>
          <a:xfrm>
            <a:off x="8112125" y="5445125"/>
            <a:ext cx="208756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-19685" y="-10795"/>
            <a:ext cx="518350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>
                <a:solidFill>
                  <a:schemeClr val="tx1"/>
                </a:solidFill>
                <a:ea typeface="华文新魏" pitchFamily="2" charset="-122"/>
                <a:sym typeface="+mn-ea"/>
              </a:rPr>
              <a:t>（</a:t>
            </a:r>
            <a:r>
              <a:rPr lang="zh-CN" altLang="en-US" sz="4000" b="1">
                <a:solidFill>
                  <a:schemeClr val="tx1"/>
                </a:solidFill>
                <a:ea typeface="华文新魏" pitchFamily="2" charset="-122"/>
                <a:sym typeface="+mn-ea"/>
              </a:rPr>
              <a:t>三</a:t>
            </a:r>
            <a:r>
              <a:rPr lang="zh-CN" altLang="en-US" sz="4000" b="1">
                <a:solidFill>
                  <a:schemeClr val="tx1"/>
                </a:solidFill>
                <a:ea typeface="华文新魏" pitchFamily="2" charset="-122"/>
                <a:sym typeface="+mn-ea"/>
              </a:rPr>
              <a:t>） </a:t>
            </a:r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、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回看罗斯福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402" name="图片 571401" descr="邓小平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55115" y="803910"/>
            <a:ext cx="3600450" cy="3865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1403" name="图片 571402" descr="罗斯福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803910"/>
            <a:ext cx="3502025" cy="387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1404" name="矩形 571403"/>
          <p:cNvSpPr/>
          <p:nvPr/>
        </p:nvSpPr>
        <p:spPr>
          <a:xfrm>
            <a:off x="1386205" y="4669790"/>
            <a:ext cx="93103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l"/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有人说，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20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世纪出现了两大改革家，一个挽救了现代资本主义，一个挽救了现代社会主义。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68095" y="5622925"/>
            <a:ext cx="9162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他们是谁？他们开创的新模式是什么？</a:t>
            </a:r>
            <a:endParaRPr lang="zh-CN" altLang="en-US" sz="4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60035" y="112395"/>
            <a:ext cx="5497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base">
              <a:buClrTx/>
              <a:buSzTx/>
              <a:buFontTx/>
            </a:pPr>
            <a:r>
              <a:rPr lang="zh-CN" altLang="en-US" sz="3200" b="1">
                <a:latin typeface="+mj-lt"/>
                <a:ea typeface="华文新魏" pitchFamily="2" charset="-122"/>
                <a:cs typeface="+mj-cs"/>
              </a:rPr>
              <a:t>拓展延伸，巩固提升（</a:t>
            </a:r>
            <a:r>
              <a:rPr lang="en-US" altLang="zh-CN" sz="3200" b="1">
                <a:latin typeface="+mj-lt"/>
                <a:ea typeface="华文新魏" pitchFamily="2" charset="-122"/>
                <a:cs typeface="+mj-cs"/>
              </a:rPr>
              <a:t>3</a:t>
            </a:r>
            <a:r>
              <a:rPr lang="zh-CN" altLang="en-US" sz="3200" b="1">
                <a:latin typeface="+mj-lt"/>
                <a:ea typeface="华文新魏" pitchFamily="2" charset="-122"/>
                <a:cs typeface="+mj-cs"/>
              </a:rPr>
              <a:t>分钟</a:t>
            </a:r>
            <a:r>
              <a:rPr lang="zh-CN" altLang="en-US" sz="3200" b="1">
                <a:latin typeface="+mj-lt"/>
                <a:ea typeface="华文新魏" pitchFamily="2" charset="-122"/>
                <a:cs typeface="+mj-cs"/>
              </a:rPr>
              <a:t>）</a:t>
            </a:r>
            <a:endParaRPr lang="zh-CN" altLang="en-US" sz="3200" b="1">
              <a:latin typeface="+mj-lt"/>
              <a:ea typeface="华文新魏" pitchFamily="2" charset="-122"/>
              <a:cs typeface="+mj-cs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-19685" y="-10795"/>
            <a:ext cx="518350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>
                <a:solidFill>
                  <a:schemeClr val="tx1"/>
                </a:solidFill>
                <a:ea typeface="华文新魏" pitchFamily="2" charset="-122"/>
                <a:sym typeface="+mn-ea"/>
              </a:rPr>
              <a:t>（</a:t>
            </a:r>
            <a:r>
              <a:rPr lang="zh-CN" altLang="en-US" sz="4000" b="1">
                <a:solidFill>
                  <a:schemeClr val="tx1"/>
                </a:solidFill>
                <a:ea typeface="华文新魏" pitchFamily="2" charset="-122"/>
                <a:sym typeface="+mn-ea"/>
              </a:rPr>
              <a:t>三</a:t>
            </a:r>
            <a:r>
              <a:rPr lang="zh-CN" altLang="en-US" sz="4000" b="1">
                <a:solidFill>
                  <a:schemeClr val="tx1"/>
                </a:solidFill>
                <a:ea typeface="华文新魏" pitchFamily="2" charset="-122"/>
                <a:sym typeface="+mn-ea"/>
              </a:rPr>
              <a:t>） </a:t>
            </a:r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、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回看罗斯福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动作按钮: 自定义 11298">
            <a:hlinkClick r:id="rId1" action="ppaction://hlinksldjump"/>
          </p:cNvPr>
          <p:cNvSpPr/>
          <p:nvPr/>
        </p:nvSpPr>
        <p:spPr>
          <a:xfrm>
            <a:off x="10379075" y="6642100"/>
            <a:ext cx="288925" cy="215900"/>
          </a:xfrm>
          <a:prstGeom prst="actionButtonBlank">
            <a:avLst/>
          </a:prstGeom>
          <a:solidFill>
            <a:schemeClr val="accent1"/>
          </a:solidFill>
          <a:ln w="2857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737678" y="1111876"/>
            <a:ext cx="8641080" cy="5097472"/>
            <a:chOff x="395" y="1773"/>
            <a:chExt cx="13608" cy="8028"/>
          </a:xfrm>
        </p:grpSpPr>
        <p:sp>
          <p:nvSpPr>
            <p:cNvPr id="11266" name="文本框 11265"/>
            <p:cNvSpPr txBox="1"/>
            <p:nvPr/>
          </p:nvSpPr>
          <p:spPr>
            <a:xfrm>
              <a:off x="395" y="4720"/>
              <a:ext cx="272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罗斯福新政</a:t>
              </a:r>
              <a:endPara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67" name="左大括号 11266"/>
            <p:cNvSpPr/>
            <p:nvPr/>
          </p:nvSpPr>
          <p:spPr>
            <a:xfrm>
              <a:off x="3118" y="2113"/>
              <a:ext cx="682" cy="5895"/>
            </a:xfrm>
            <a:prstGeom prst="leftBrace">
              <a:avLst>
                <a:gd name="adj1" fmla="val 71978"/>
                <a:gd name="adj2" fmla="val 50000"/>
              </a:avLst>
            </a:prstGeom>
            <a:noFill/>
            <a:ln w="317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268" name="文本框 11267"/>
            <p:cNvSpPr txBox="1"/>
            <p:nvPr/>
          </p:nvSpPr>
          <p:spPr>
            <a:xfrm>
              <a:off x="3685" y="1773"/>
              <a:ext cx="4538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新政背景：临危受命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69" name="文本框 11268"/>
            <p:cNvSpPr txBox="1"/>
            <p:nvPr/>
          </p:nvSpPr>
          <p:spPr>
            <a:xfrm>
              <a:off x="3685" y="4265"/>
              <a:ext cx="362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0" name="文本框 11269"/>
            <p:cNvSpPr txBox="1"/>
            <p:nvPr/>
          </p:nvSpPr>
          <p:spPr>
            <a:xfrm>
              <a:off x="3685" y="4720"/>
              <a:ext cx="317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实施新政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1" name="左大括号 11270"/>
            <p:cNvSpPr/>
            <p:nvPr/>
          </p:nvSpPr>
          <p:spPr>
            <a:xfrm>
              <a:off x="5725" y="3700"/>
              <a:ext cx="340" cy="2610"/>
            </a:xfrm>
            <a:prstGeom prst="leftBrace">
              <a:avLst>
                <a:gd name="adj1" fmla="val 63970"/>
                <a:gd name="adj2" fmla="val 50000"/>
              </a:avLst>
            </a:prstGeom>
            <a:noFill/>
            <a:ln w="317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272" name="文本框 11271"/>
            <p:cNvSpPr txBox="1"/>
            <p:nvPr/>
          </p:nvSpPr>
          <p:spPr>
            <a:xfrm>
              <a:off x="6065" y="3473"/>
              <a:ext cx="2608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主要内容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3" name="左大括号 11272"/>
            <p:cNvSpPr/>
            <p:nvPr/>
          </p:nvSpPr>
          <p:spPr>
            <a:xfrm>
              <a:off x="7880" y="2565"/>
              <a:ext cx="113" cy="2155"/>
            </a:xfrm>
            <a:prstGeom prst="leftBrace">
              <a:avLst>
                <a:gd name="adj1" fmla="val 159628"/>
                <a:gd name="adj2" fmla="val 50000"/>
              </a:avLst>
            </a:prstGeom>
            <a:noFill/>
            <a:ln w="317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274" name="文本框 11273"/>
            <p:cNvSpPr txBox="1"/>
            <p:nvPr/>
          </p:nvSpPr>
          <p:spPr>
            <a:xfrm>
              <a:off x="8108" y="2225"/>
              <a:ext cx="385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整顿财政金融体系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5" name="文本框 11274"/>
            <p:cNvSpPr txBox="1"/>
            <p:nvPr/>
          </p:nvSpPr>
          <p:spPr>
            <a:xfrm>
              <a:off x="8108" y="2905"/>
              <a:ext cx="261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工业方面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6" name="文本框 11275"/>
            <p:cNvSpPr txBox="1"/>
            <p:nvPr/>
          </p:nvSpPr>
          <p:spPr>
            <a:xfrm>
              <a:off x="8108" y="3585"/>
              <a:ext cx="249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农业方面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7" name="文本框 11276"/>
            <p:cNvSpPr txBox="1"/>
            <p:nvPr/>
          </p:nvSpPr>
          <p:spPr>
            <a:xfrm>
              <a:off x="8108" y="4265"/>
              <a:ext cx="306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社会福利方面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8" name="文本框 11277"/>
            <p:cNvSpPr txBox="1"/>
            <p:nvPr/>
          </p:nvSpPr>
          <p:spPr>
            <a:xfrm>
              <a:off x="5953" y="5628"/>
              <a:ext cx="249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突出特点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9" name="左大括号 11278"/>
            <p:cNvSpPr/>
            <p:nvPr/>
          </p:nvSpPr>
          <p:spPr>
            <a:xfrm>
              <a:off x="7880" y="5400"/>
              <a:ext cx="340" cy="1248"/>
            </a:xfrm>
            <a:prstGeom prst="leftBrace">
              <a:avLst>
                <a:gd name="adj1" fmla="val 30575"/>
                <a:gd name="adj2" fmla="val 50000"/>
              </a:avLst>
            </a:prstGeom>
            <a:noFill/>
            <a:ln w="317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280" name="文本框 11279"/>
            <p:cNvSpPr txBox="1"/>
            <p:nvPr/>
          </p:nvSpPr>
          <p:spPr>
            <a:xfrm>
              <a:off x="8220" y="5173"/>
              <a:ext cx="317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政府干预经济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1" name="文本框 11280"/>
            <p:cNvSpPr txBox="1"/>
            <p:nvPr/>
          </p:nvSpPr>
          <p:spPr>
            <a:xfrm>
              <a:off x="8108" y="6080"/>
              <a:ext cx="533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多以立法形式解决问题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2" name="文本框 11281"/>
            <p:cNvSpPr txBox="1"/>
            <p:nvPr/>
          </p:nvSpPr>
          <p:spPr>
            <a:xfrm>
              <a:off x="3573" y="7783"/>
              <a:ext cx="249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新政影响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3" name="左大括号 11282"/>
            <p:cNvSpPr/>
            <p:nvPr/>
          </p:nvSpPr>
          <p:spPr>
            <a:xfrm>
              <a:off x="5385" y="7215"/>
              <a:ext cx="340" cy="1928"/>
            </a:xfrm>
            <a:prstGeom prst="leftBrace">
              <a:avLst>
                <a:gd name="adj1" fmla="val 47242"/>
                <a:gd name="adj2" fmla="val 50000"/>
              </a:avLst>
            </a:prstGeom>
            <a:noFill/>
            <a:ln w="317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284" name="文本框 11283"/>
            <p:cNvSpPr txBox="1"/>
            <p:nvPr/>
          </p:nvSpPr>
          <p:spPr>
            <a:xfrm>
              <a:off x="5500" y="7328"/>
              <a:ext cx="147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美国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5" name="左大括号 11284"/>
            <p:cNvSpPr/>
            <p:nvPr/>
          </p:nvSpPr>
          <p:spPr>
            <a:xfrm>
              <a:off x="6633" y="7100"/>
              <a:ext cx="112" cy="1248"/>
            </a:xfrm>
            <a:prstGeom prst="leftBrace">
              <a:avLst>
                <a:gd name="adj1" fmla="val 92408"/>
                <a:gd name="adj2" fmla="val 50000"/>
              </a:avLst>
            </a:prstGeom>
            <a:noFill/>
            <a:ln w="317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286" name="文本框 11285"/>
            <p:cNvSpPr txBox="1"/>
            <p:nvPr/>
          </p:nvSpPr>
          <p:spPr>
            <a:xfrm>
              <a:off x="6633" y="6875"/>
              <a:ext cx="6577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摆脱危机困境，缓和社会矛盾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7" name="文本框 11286"/>
            <p:cNvSpPr txBox="1"/>
            <p:nvPr/>
          </p:nvSpPr>
          <p:spPr>
            <a:xfrm>
              <a:off x="6633" y="7668"/>
              <a:ext cx="7370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开创了国家干预经济发展的新模式，国家垄断资本主义开始出现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8" name="文本框 11287"/>
            <p:cNvSpPr txBox="1"/>
            <p:nvPr/>
          </p:nvSpPr>
          <p:spPr>
            <a:xfrm>
              <a:off x="5725" y="8688"/>
              <a:ext cx="6918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资本主义世界：迎来国家垄断资本主义时期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00" name="文本框 11299"/>
            <p:cNvSpPr txBox="1"/>
            <p:nvPr/>
          </p:nvSpPr>
          <p:spPr>
            <a:xfrm>
              <a:off x="395" y="4720"/>
              <a:ext cx="272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罗斯福新政</a:t>
              </a:r>
              <a:endPara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01" name="文本框 11300"/>
            <p:cNvSpPr txBox="1"/>
            <p:nvPr/>
          </p:nvSpPr>
          <p:spPr>
            <a:xfrm>
              <a:off x="3685" y="1773"/>
              <a:ext cx="4538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新政背景：临危受命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16" name="左大括号 11315"/>
            <p:cNvSpPr/>
            <p:nvPr/>
          </p:nvSpPr>
          <p:spPr>
            <a:xfrm>
              <a:off x="3118" y="2113"/>
              <a:ext cx="682" cy="5895"/>
            </a:xfrm>
            <a:prstGeom prst="leftBrace">
              <a:avLst>
                <a:gd name="adj1" fmla="val 71978"/>
                <a:gd name="adj2" fmla="val 50000"/>
              </a:avLst>
            </a:prstGeom>
            <a:noFill/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17" name="文本框 11316"/>
            <p:cNvSpPr txBox="1"/>
            <p:nvPr/>
          </p:nvSpPr>
          <p:spPr>
            <a:xfrm>
              <a:off x="3685" y="1773"/>
              <a:ext cx="4538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新政背景：临危受命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18" name="文本框 11317"/>
            <p:cNvSpPr txBox="1"/>
            <p:nvPr/>
          </p:nvSpPr>
          <p:spPr>
            <a:xfrm>
              <a:off x="3685" y="4265"/>
              <a:ext cx="362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19" name="文本框 11318"/>
            <p:cNvSpPr txBox="1"/>
            <p:nvPr/>
          </p:nvSpPr>
          <p:spPr>
            <a:xfrm>
              <a:off x="3685" y="4720"/>
              <a:ext cx="317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实施新政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0" name="左大括号 11319"/>
            <p:cNvSpPr/>
            <p:nvPr/>
          </p:nvSpPr>
          <p:spPr>
            <a:xfrm>
              <a:off x="5725" y="3700"/>
              <a:ext cx="340" cy="2610"/>
            </a:xfrm>
            <a:prstGeom prst="leftBrace">
              <a:avLst>
                <a:gd name="adj1" fmla="val 63970"/>
                <a:gd name="adj2" fmla="val 50000"/>
              </a:avLst>
            </a:prstGeom>
            <a:noFill/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21" name="文本框 11320"/>
            <p:cNvSpPr txBox="1"/>
            <p:nvPr/>
          </p:nvSpPr>
          <p:spPr>
            <a:xfrm>
              <a:off x="6065" y="3473"/>
              <a:ext cx="2608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主要内容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2" name="左大括号 11321"/>
            <p:cNvSpPr/>
            <p:nvPr/>
          </p:nvSpPr>
          <p:spPr>
            <a:xfrm>
              <a:off x="7880" y="2565"/>
              <a:ext cx="113" cy="2155"/>
            </a:xfrm>
            <a:prstGeom prst="leftBrace">
              <a:avLst>
                <a:gd name="adj1" fmla="val 159628"/>
                <a:gd name="adj2" fmla="val 50000"/>
              </a:avLst>
            </a:prstGeom>
            <a:noFill/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23" name="文本框 11322"/>
            <p:cNvSpPr txBox="1"/>
            <p:nvPr/>
          </p:nvSpPr>
          <p:spPr>
            <a:xfrm>
              <a:off x="8108" y="2225"/>
              <a:ext cx="385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整顿财政金融体系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4" name="文本框 11323"/>
            <p:cNvSpPr txBox="1"/>
            <p:nvPr/>
          </p:nvSpPr>
          <p:spPr>
            <a:xfrm>
              <a:off x="8108" y="2905"/>
              <a:ext cx="261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工业方面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5" name="文本框 11324"/>
            <p:cNvSpPr txBox="1"/>
            <p:nvPr/>
          </p:nvSpPr>
          <p:spPr>
            <a:xfrm>
              <a:off x="8108" y="3585"/>
              <a:ext cx="249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农业方面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6" name="文本框 11325"/>
            <p:cNvSpPr txBox="1"/>
            <p:nvPr/>
          </p:nvSpPr>
          <p:spPr>
            <a:xfrm>
              <a:off x="8108" y="4265"/>
              <a:ext cx="306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社会福利方面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7" name="文本框 11326"/>
            <p:cNvSpPr txBox="1"/>
            <p:nvPr/>
          </p:nvSpPr>
          <p:spPr>
            <a:xfrm>
              <a:off x="5953" y="5628"/>
              <a:ext cx="249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突出特点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8" name="左大括号 11327"/>
            <p:cNvSpPr/>
            <p:nvPr/>
          </p:nvSpPr>
          <p:spPr>
            <a:xfrm>
              <a:off x="7880" y="5400"/>
              <a:ext cx="340" cy="1248"/>
            </a:xfrm>
            <a:prstGeom prst="leftBrace">
              <a:avLst>
                <a:gd name="adj1" fmla="val 30575"/>
                <a:gd name="adj2" fmla="val 50000"/>
              </a:avLst>
            </a:prstGeom>
            <a:noFill/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29" name="文本框 11328"/>
            <p:cNvSpPr txBox="1"/>
            <p:nvPr/>
          </p:nvSpPr>
          <p:spPr>
            <a:xfrm>
              <a:off x="8220" y="5173"/>
              <a:ext cx="317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政府干预经济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30" name="文本框 11329"/>
            <p:cNvSpPr txBox="1"/>
            <p:nvPr/>
          </p:nvSpPr>
          <p:spPr>
            <a:xfrm>
              <a:off x="8108" y="6080"/>
              <a:ext cx="533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多以立法形式解决问题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31" name="文本框 11330"/>
            <p:cNvSpPr txBox="1"/>
            <p:nvPr/>
          </p:nvSpPr>
          <p:spPr>
            <a:xfrm>
              <a:off x="3573" y="7783"/>
              <a:ext cx="249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新政影响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32" name="左大括号 11331"/>
            <p:cNvSpPr/>
            <p:nvPr/>
          </p:nvSpPr>
          <p:spPr>
            <a:xfrm>
              <a:off x="5385" y="7215"/>
              <a:ext cx="340" cy="1928"/>
            </a:xfrm>
            <a:prstGeom prst="leftBrace">
              <a:avLst>
                <a:gd name="adj1" fmla="val 47242"/>
                <a:gd name="adj2" fmla="val 50000"/>
              </a:avLst>
            </a:prstGeom>
            <a:noFill/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33" name="文本框 11332"/>
            <p:cNvSpPr txBox="1"/>
            <p:nvPr/>
          </p:nvSpPr>
          <p:spPr>
            <a:xfrm>
              <a:off x="5500" y="7328"/>
              <a:ext cx="147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美国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34" name="左大括号 11333"/>
            <p:cNvSpPr/>
            <p:nvPr/>
          </p:nvSpPr>
          <p:spPr>
            <a:xfrm>
              <a:off x="6633" y="7100"/>
              <a:ext cx="112" cy="1248"/>
            </a:xfrm>
            <a:prstGeom prst="leftBrace">
              <a:avLst>
                <a:gd name="adj1" fmla="val 92408"/>
                <a:gd name="adj2" fmla="val 50000"/>
              </a:avLst>
            </a:prstGeom>
            <a:noFill/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35" name="文本框 11334"/>
            <p:cNvSpPr txBox="1"/>
            <p:nvPr/>
          </p:nvSpPr>
          <p:spPr>
            <a:xfrm>
              <a:off x="6633" y="6875"/>
              <a:ext cx="6577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摆脱危机困境，缓和社会矛盾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37" name="文本框 11336"/>
            <p:cNvSpPr txBox="1"/>
            <p:nvPr/>
          </p:nvSpPr>
          <p:spPr>
            <a:xfrm>
              <a:off x="5725" y="8688"/>
              <a:ext cx="6918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资本主义世界：迎来国家垄断资本主义时期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-19685" y="-11112"/>
            <a:ext cx="434340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六、板书设计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5715" y="-29210"/>
            <a:ext cx="4405313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一、教材分析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13671" name="Rectangle 7"/>
          <p:cNvSpPr/>
          <p:nvPr/>
        </p:nvSpPr>
        <p:spPr>
          <a:xfrm>
            <a:off x="1523365" y="1857375"/>
            <a:ext cx="959294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本课选自人民版高中历史必修二，第六专题第二课。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罗斯福新政是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在保存自由资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本主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义民主政治制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度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下对资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本主义生产关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系作出的局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部调整，它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是在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胡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佛自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由放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任政策应对1929-1933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年危机失败的背景下出现的，新政使得美国摆脱了危机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，开创了国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家干预经济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的新模式，对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二战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后世界资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本主义经济的发展影响深远。对于本专题</a:t>
            </a:r>
            <a:r>
              <a:rPr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发挥着承上启下的作用，是本</a:t>
            </a:r>
            <a:r>
              <a:rPr 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专题</a:t>
            </a:r>
            <a:r>
              <a:rPr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的核心内容</a:t>
            </a:r>
            <a:r>
              <a:rPr 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71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55395" y="722630"/>
            <a:ext cx="915289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latin typeface="Arial" panose="020B0604020202020204" pitchFamily="34" charset="0"/>
                <a:sym typeface="+mn-ea"/>
              </a:rPr>
              <a:t>重点：罗斯福新政的内容。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r>
              <a:rPr lang="zh-CN" altLang="en-US" sz="3600" b="1" dirty="0">
                <a:latin typeface="Arial" panose="020B0604020202020204" pitchFamily="34" charset="0"/>
                <a:sym typeface="+mn-ea"/>
              </a:rPr>
              <a:t>难点：理解罗斯福新政的实质；分析新政的影响。</a:t>
            </a:r>
            <a:endParaRPr lang="en-US" altLang="zh-CN" sz="3600" b="1">
              <a:latin typeface="华文新魏" pitchFamily="2" charset="-122"/>
              <a:ea typeface="华文新魏" pitchFamily="2" charset="-122"/>
            </a:endParaRP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0170" y="-28575"/>
            <a:ext cx="4839335" cy="768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>
                <a:latin typeface="华文新魏" pitchFamily="2" charset="-122"/>
                <a:ea typeface="华文新魏" pitchFamily="2" charset="-122"/>
              </a:rPr>
              <a:t>二、</a:t>
            </a:r>
            <a:r>
              <a:rPr lang="zh-CN" altLang="en-US" sz="4400" b="1">
                <a:latin typeface="华文新魏" pitchFamily="2" charset="-122"/>
                <a:ea typeface="华文新魏" pitchFamily="2" charset="-122"/>
              </a:rPr>
              <a:t>说重点，难点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255395" y="2419350"/>
            <a:ext cx="9335135" cy="39693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1.唯物史观：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从资本主义生产关系变化中看罗斯福新政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加强国家干预的地位及影响。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时空观念：在历史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时代大背景下探究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罗斯福新政施行的必要性，有效性及其产生的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影响。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史料实证：学生研读新政史料论证罗斯福新政的史实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历史解释：理解资本主义生产关系发展阶段，国家干预等核心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历史名词含义。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家国情怀：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罗斯福新政的实施对发展我国社会主义的提供了借鉴。每种社会制度都需要不断的发展与完善。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0480" y="9208"/>
            <a:ext cx="434340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三、教学目标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9219" name="Text Box 5"/>
          <p:cNvSpPr txBox="1"/>
          <p:nvPr/>
        </p:nvSpPr>
        <p:spPr bwMode="auto">
          <a:xfrm>
            <a:off x="30163" y="1686402"/>
            <a:ext cx="2338387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spcBef>
                <a:spcPct val="50000"/>
              </a:spcBef>
              <a:buClrTx/>
              <a:buSzTx/>
              <a:buFontTx/>
              <a:defRPr/>
            </a:pPr>
            <a:r>
              <a:rPr lang="zh-CN" altLang="en-US" sz="3200" b="1" noProof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知识与能力</a:t>
            </a:r>
            <a:r>
              <a:rPr lang="zh-CN" altLang="en-US" sz="4000" b="1" noProof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</a:t>
            </a:r>
            <a:endParaRPr lang="zh-CN" altLang="en-US" sz="4000" b="1" noProof="0">
              <a:ln>
                <a:noFill/>
              </a:ln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30054" name="Rectangle 6"/>
          <p:cNvSpPr/>
          <p:nvPr/>
        </p:nvSpPr>
        <p:spPr>
          <a:xfrm>
            <a:off x="2478405" y="1686243"/>
            <a:ext cx="91440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</a:rPr>
              <a:t>列举罗斯福新政的主要内容，概括罗斯福新政的主要特点，并分析罗斯福新政的性质和影响。</a:t>
            </a: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初步培养学生利用唯物史观分析问题的能力。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0242" name="Text Box 6"/>
          <p:cNvSpPr txBox="1"/>
          <p:nvPr/>
        </p:nvSpPr>
        <p:spPr bwMode="auto">
          <a:xfrm>
            <a:off x="30480" y="3248660"/>
            <a:ext cx="2338070" cy="645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l">
              <a:spcBef>
                <a:spcPct val="50000"/>
              </a:spcBef>
              <a:buClrTx/>
              <a:buSzTx/>
              <a:buFontTx/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过程与方法</a:t>
            </a:r>
            <a:r>
              <a:rPr lang="zh-CN" altLang="en-US" sz="24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endParaRPr lang="zh-CN" altLang="en-US" sz="4000" b="1" noProof="0" dirty="0">
              <a:ln>
                <a:noFill/>
              </a:ln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00360" name="Rectangle 8"/>
          <p:cNvSpPr/>
          <p:nvPr/>
        </p:nvSpPr>
        <p:spPr>
          <a:xfrm>
            <a:off x="2478405" y="3248343"/>
            <a:ext cx="9404350" cy="1383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</a:rPr>
              <a:t>我将通过角色扮演法、小组讨论法，培养学生自主学习和合作学习的能力；通过表格法、比较法，培养学生分析问题的能力。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1267" name="Text Box 6"/>
          <p:cNvSpPr txBox="1"/>
          <p:nvPr/>
        </p:nvSpPr>
        <p:spPr bwMode="auto">
          <a:xfrm>
            <a:off x="30480" y="4817110"/>
            <a:ext cx="2128520" cy="11372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spcBef>
                <a:spcPct val="50000"/>
              </a:spcBef>
              <a:buClrTx/>
              <a:buSzTx/>
              <a:buFontTx/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情感态度与价值观 </a:t>
            </a:r>
            <a:r>
              <a:rPr lang="zh-CN" altLang="en-US" sz="4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endParaRPr lang="zh-CN" altLang="en-US" sz="4000" b="1" noProof="0" dirty="0">
              <a:ln>
                <a:noFill/>
              </a:ln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01383" name="Rectangle 7"/>
          <p:cNvSpPr/>
          <p:nvPr/>
        </p:nvSpPr>
        <p:spPr>
          <a:xfrm>
            <a:off x="2478405" y="4816951"/>
            <a:ext cx="9144000" cy="181483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</a:rPr>
              <a:t>通过本课的学习，理解经济基础与上层建筑之间的相互关系；通</a:t>
            </a: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过对罗斯福这一历史人物的学习，培养学生自强不息的进取精神。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/>
      <p:bldP spid="100360" grpId="0"/>
      <p:bldP spid="1013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20320" y="-24447"/>
            <a:ext cx="434340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四、教法学法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03432" name="Rectangle 8"/>
          <p:cNvSpPr/>
          <p:nvPr/>
        </p:nvSpPr>
        <p:spPr>
          <a:xfrm>
            <a:off x="1524000" y="1693387"/>
            <a:ext cx="9075738" cy="1383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、</a:t>
            </a:r>
            <a:r>
              <a:rPr sz="2800" b="1" dirty="0" err="1" smtClean="0">
                <a:sym typeface="+mn-ea"/>
              </a:rPr>
              <a:t>高一学生</a:t>
            </a:r>
            <a:r>
              <a:rPr lang="zh-CN" altLang="en-US" sz="2800" b="1" dirty="0" smtClean="0">
                <a:sym typeface="+mn-ea"/>
              </a:rPr>
              <a:t>在</a:t>
            </a:r>
            <a:r>
              <a:rPr sz="2800" b="1" dirty="0" err="1" smtClean="0">
                <a:sym typeface="+mn-ea"/>
              </a:rPr>
              <a:t>初中历史学习</a:t>
            </a:r>
            <a:r>
              <a:rPr lang="zh-CN" altLang="en-US" sz="2800" b="1" dirty="0" smtClean="0">
                <a:sym typeface="+mn-ea"/>
              </a:rPr>
              <a:t>中对罗斯福新政基本史实有所了解</a:t>
            </a:r>
            <a:r>
              <a:rPr lang="zh-CN" altLang="en-US" sz="2800" b="1" dirty="0">
                <a:latin typeface="Times New Roman" panose="02020603050405020304" pitchFamily="18" charset="0"/>
              </a:rPr>
              <a:t>，思维活跃、参与性高，教学中可通过创设情境、角色扮演方式调动学生积极性，引导其自主学习、探究。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03433" name="Rectangle 9"/>
          <p:cNvSpPr/>
          <p:nvPr/>
        </p:nvSpPr>
        <p:spPr>
          <a:xfrm>
            <a:off x="1524000" y="3665062"/>
            <a:ext cx="8913813" cy="1383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、由于高一学生知识储备和认知水平有限，还没有形成成熟的思维方式和辨析能力。因此教学应体现历史唯物主义观的渗透，帮助学生树立正确的评价方法。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/>
      <p:bldP spid="103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20320" y="-32067"/>
            <a:ext cx="434340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五、教学过程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238500" y="1896110"/>
            <a:ext cx="434276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罗斯福其人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238500" y="3153728"/>
            <a:ext cx="434340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罗斯福其政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238500" y="4411028"/>
            <a:ext cx="434340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回看罗斯福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34380" y="198120"/>
            <a:ext cx="44996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创设情景导入新课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(2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分钟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)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ahoma" panose="020B0604030504040204" pitchFamily="3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5366" name="TextBox 10"/>
          <p:cNvSpPr txBox="1"/>
          <p:nvPr/>
        </p:nvSpPr>
        <p:spPr>
          <a:xfrm>
            <a:off x="2002473" y="1174115"/>
            <a:ext cx="73580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</a:rPr>
              <a:t>同学们，你们知道的罗斯福哪些故事呢</a:t>
            </a:r>
            <a:r>
              <a:rPr lang="zh-CN" altLang="en-US" sz="2800" b="1" dirty="0">
                <a:latin typeface="Times New Roman" panose="02020603050405020304" pitchFamily="18" charset="0"/>
              </a:rPr>
              <a:t>？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885" y="2040255"/>
            <a:ext cx="5042535" cy="4261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9420" y="2040890"/>
            <a:ext cx="5576570" cy="4260850"/>
          </a:xfrm>
          <a:prstGeom prst="rect">
            <a:avLst/>
          </a:prstGeom>
        </p:spPr>
      </p:pic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-24765" y="13335"/>
            <a:ext cx="506476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</a:t>
            </a:r>
            <a:r>
              <a:rPr lang="zh-CN" altLang="en-US" sz="4000" b="1" noProof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）、罗斯福其人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文本框 531457"/>
          <p:cNvSpPr txBox="1"/>
          <p:nvPr/>
        </p:nvSpPr>
        <p:spPr>
          <a:xfrm>
            <a:off x="4048760" y="1878330"/>
            <a:ext cx="66205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华文细黑" pitchFamily="2" charset="-122"/>
                <a:ea typeface="华文细黑" pitchFamily="2" charset="-122"/>
              </a:rPr>
              <a:t>他是一位身残志坚的美国总统；</a:t>
            </a:r>
            <a:endParaRPr lang="zh-CN" altLang="en-US" sz="3600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31459" name="文本框 531458"/>
          <p:cNvSpPr txBox="1"/>
          <p:nvPr/>
        </p:nvSpPr>
        <p:spPr>
          <a:xfrm>
            <a:off x="4052570" y="2707640"/>
            <a:ext cx="654558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华文细黑" pitchFamily="2" charset="-122"/>
                <a:ea typeface="华文细黑" pitchFamily="2" charset="-122"/>
              </a:rPr>
              <a:t>他击败胡佛，实施新政</a:t>
            </a:r>
            <a:r>
              <a:rPr lang="en-US" altLang="zh-CN" sz="3600" b="1" dirty="0">
                <a:latin typeface="华文细黑" pitchFamily="2" charset="-122"/>
                <a:ea typeface="华文细黑" pitchFamily="2" charset="-122"/>
              </a:rPr>
              <a:t>,</a:t>
            </a:r>
            <a:r>
              <a:rPr lang="zh-CN" altLang="en-US" sz="3600" b="1" dirty="0">
                <a:latin typeface="华文细黑" pitchFamily="2" charset="-122"/>
                <a:ea typeface="华文细黑" pitchFamily="2" charset="-122"/>
              </a:rPr>
              <a:t>开了国家干预经济的新模式。</a:t>
            </a:r>
            <a:endParaRPr lang="zh-CN" altLang="en-US" sz="3600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31460" name="文本框 531459"/>
          <p:cNvSpPr txBox="1"/>
          <p:nvPr/>
        </p:nvSpPr>
        <p:spPr>
          <a:xfrm>
            <a:off x="3981450" y="679450"/>
            <a:ext cx="66878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华文细黑" pitchFamily="2" charset="-122"/>
                <a:ea typeface="华文细黑" pitchFamily="2" charset="-122"/>
              </a:rPr>
              <a:t>他是唯一一位连任四届的美国总统</a:t>
            </a:r>
            <a:endParaRPr lang="zh-CN" altLang="en-US" sz="3600" b="1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531463" name="图片 53146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24765" y="720090"/>
            <a:ext cx="3502660" cy="4129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1464" name="矩形 531463"/>
          <p:cNvSpPr/>
          <p:nvPr/>
        </p:nvSpPr>
        <p:spPr>
          <a:xfrm>
            <a:off x="192405" y="4808855"/>
            <a:ext cx="1171702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3600" b="1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轮椅上的罗斯福就像此时陷入经济危机的美国，同时罗斯福身上克服困难的勇气和魄力，正是当时美国最需要的可贵品质。</a:t>
            </a:r>
            <a:endParaRPr lang="zh-CN" altLang="en-US" sz="3600" b="1">
              <a:solidFill>
                <a:srgbClr val="99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81450" y="3486785"/>
            <a:ext cx="717804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8000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8000">
              <a:solidFill>
                <a:schemeClr val="accent4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79210" y="198120"/>
            <a:ext cx="44208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</a:rPr>
              <a:t>创设情景导入新课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sym typeface="+mn-ea"/>
              </a:rPr>
              <a:t>(2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sym typeface="+mn-ea"/>
              </a:rPr>
              <a:t>分钟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sym typeface="+mn-ea"/>
              </a:rPr>
              <a:t>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ahoma" panose="020B0604030504040204" pitchFamily="3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-24765" y="13335"/>
            <a:ext cx="506476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（</a:t>
            </a:r>
            <a:r>
              <a:rPr lang="zh-CN" altLang="en-US" sz="4000" b="1" noProof="0">
                <a:ln>
                  <a:noFill/>
                </a:ln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）、罗斯福其人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3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53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/>
      <p:bldP spid="531464" grpId="0"/>
      <p:bldP spid="2" grpId="0"/>
      <p:bldP spid="2" grpId="1"/>
      <p:bldP spid="531460" grpId="0"/>
      <p:bldP spid="531460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3275</Words>
  <Application>WPS 演示</Application>
  <PresentationFormat>宽屏</PresentationFormat>
  <Paragraphs>383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隶书</vt:lpstr>
      <vt:lpstr>黑体</vt:lpstr>
      <vt:lpstr>华文新魏</vt:lpstr>
      <vt:lpstr>楷体</vt:lpstr>
      <vt:lpstr>Times New Roman</vt:lpstr>
      <vt:lpstr>Tahoma</vt:lpstr>
      <vt:lpstr>华文细黑</vt:lpstr>
      <vt:lpstr>Arial Unicode MS</vt:lpstr>
      <vt:lpstr>楷体_GB2312</vt:lpstr>
      <vt:lpstr>新宋体</vt:lpstr>
      <vt:lpstr>隶书</vt:lpstr>
      <vt:lpstr>华文楷体</vt:lpstr>
      <vt:lpstr>Garamond</vt:lpstr>
      <vt:lpstr>Segoe Print</vt:lpstr>
      <vt:lpstr>Office 主题​​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评价罗斯福新政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Anotherguy</cp:lastModifiedBy>
  <cp:revision>75</cp:revision>
  <dcterms:created xsi:type="dcterms:W3CDTF">2019-04-09T10:51:00Z</dcterms:created>
  <dcterms:modified xsi:type="dcterms:W3CDTF">2019-04-10T05:27:09Z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