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9" r:id="rId15"/>
    <p:sldId id="272" r:id="rId16"/>
    <p:sldId id="273" r:id="rId17"/>
    <p:sldId id="280" r:id="rId18"/>
    <p:sldId id="274" r:id="rId19"/>
    <p:sldId id="275" r:id="rId20"/>
    <p:sldId id="281" r:id="rId21"/>
    <p:sldId id="261" r:id="rId22"/>
    <p:sldId id="262" r:id="rId23"/>
    <p:sldId id="263" r:id="rId24"/>
    <p:sldId id="276" r:id="rId25"/>
    <p:sldId id="277" r:id="rId26"/>
    <p:sldId id="278" r:id="rId27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6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1.xml"/><Relationship Id="rId18" Type="http://schemas.openxmlformats.org/officeDocument/2006/relationships/tags" Target="../tags/tag60.xml"/><Relationship Id="rId17" Type="http://schemas.openxmlformats.org/officeDocument/2006/relationships/tags" Target="../tags/tag59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tags" Target="../tags/tag56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1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hyperlink" Target="http://trade.findart.com.cn/jygood-35202-4421eace66b81ca5193942f5d1b3c689-show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628775" y="142875"/>
            <a:ext cx="3482975" cy="76835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buClrTx/>
              <a:buSzTx/>
              <a:defRPr/>
            </a:pPr>
            <a:r>
              <a:rPr kumimoji="0" lang="zh-CN" altLang="en-US" sz="4400" kern="1200" cap="none" spc="0" normalizeH="0" baseline="0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中国现代史</a:t>
            </a:r>
            <a:endParaRPr kumimoji="0" lang="zh-CN" altLang="en-US" sz="4400" kern="1200" cap="none" spc="0" normalizeH="0" baseline="0" noProof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1524000" y="744538"/>
            <a:ext cx="9109075" cy="184531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R="0" algn="ctr" defTabSz="914400">
              <a:buClrTx/>
              <a:buSzTx/>
              <a:defRPr/>
            </a:pPr>
            <a:r>
              <a:rPr kumimoji="0" lang="en-US" altLang="zh-CN" sz="6600" kern="1200" cap="none" spc="0" normalizeH="0" baseline="0" noProof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1978</a:t>
            </a:r>
            <a:r>
              <a:rPr kumimoji="0" lang="zh-CN" altLang="en-US" sz="6600" kern="1200" cap="none" spc="0" normalizeH="0" baseline="0" noProof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年以后的中国</a:t>
            </a:r>
            <a:endParaRPr kumimoji="0" lang="zh-CN" altLang="en-US" sz="6600" kern="1200" cap="none" spc="0" normalizeH="0" baseline="0" noProof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algn="ctr" defTabSz="914400">
              <a:buClrTx/>
              <a:buSzTx/>
              <a:defRPr/>
            </a:pPr>
            <a:r>
              <a:rPr kumimoji="0" lang="zh-CN" altLang="en-US" sz="4800" kern="1200" cap="none" spc="0" normalizeH="0" baseline="0" noProof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改革开放新时期</a:t>
            </a:r>
            <a:endParaRPr kumimoji="0" lang="zh-CN" altLang="en-US" sz="4800" kern="1200" cap="none" spc="0" normalizeH="0" baseline="0" noProof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24960" name="Rectangle 32"/>
          <p:cNvSpPr>
            <a:spLocks noChangeArrowheads="1"/>
          </p:cNvSpPr>
          <p:nvPr/>
        </p:nvSpPr>
        <p:spPr bwMode="auto">
          <a:xfrm>
            <a:off x="1524000" y="3186113"/>
            <a:ext cx="91440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5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  <p:grpSp>
        <p:nvGrpSpPr>
          <p:cNvPr id="18436" name="Group 35"/>
          <p:cNvGrpSpPr/>
          <p:nvPr/>
        </p:nvGrpSpPr>
        <p:grpSpPr>
          <a:xfrm>
            <a:off x="2079625" y="2667000"/>
            <a:ext cx="8220075" cy="3952875"/>
            <a:chOff x="350" y="1680"/>
            <a:chExt cx="5178" cy="2490"/>
          </a:xfrm>
        </p:grpSpPr>
        <p:pic>
          <p:nvPicPr>
            <p:cNvPr id="18437" name="Picture 27" descr="喜欢游泳的邓小平，不但有着海一样的胸怀，更有着天马行空的思维，他政治改革思想中那些高瞻远瞩的见地，至今仍指引着中国的未来。"/>
            <p:cNvPicPr>
              <a:picLocks noChangeAspect="1"/>
            </p:cNvPicPr>
            <p:nvPr/>
          </p:nvPicPr>
          <p:blipFill>
            <a:blip r:embed="rId1"/>
            <a:srcRect l="31927"/>
            <a:stretch>
              <a:fillRect/>
            </a:stretch>
          </p:blipFill>
          <p:spPr>
            <a:xfrm>
              <a:off x="4172" y="2772"/>
              <a:ext cx="1356" cy="137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38" name="Picture 28" descr="1988年7月，邓小平在北戴河避暑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" y="2764"/>
              <a:ext cx="1347" cy="1406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8439" name="Group 29"/>
            <p:cNvGrpSpPr/>
            <p:nvPr/>
          </p:nvGrpSpPr>
          <p:grpSpPr>
            <a:xfrm>
              <a:off x="714" y="1680"/>
              <a:ext cx="4374" cy="998"/>
              <a:chOff x="657" y="2614"/>
              <a:chExt cx="4374" cy="1224"/>
            </a:xfrm>
          </p:grpSpPr>
          <p:pic>
            <p:nvPicPr>
              <p:cNvPr id="18440" name="Picture 30" descr="U43P1T63D1352F1724DT20040729181705"/>
              <p:cNvPicPr>
                <a:picLocks noChangeAspect="1"/>
              </p:cNvPicPr>
              <p:nvPr/>
            </p:nvPicPr>
            <p:blipFill>
              <a:blip r:embed="rId3"/>
              <a:srcRect t="45645" r="29445"/>
              <a:stretch>
                <a:fillRect/>
              </a:stretch>
            </p:blipFill>
            <p:spPr>
              <a:xfrm>
                <a:off x="657" y="2614"/>
                <a:ext cx="3110" cy="122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1" name="Picture 31" descr="U43P1T63D1352F1724DT20040729181705"/>
              <p:cNvPicPr>
                <a:picLocks noChangeAspect="1"/>
              </p:cNvPicPr>
              <p:nvPr/>
            </p:nvPicPr>
            <p:blipFill>
              <a:blip r:embed="rId3"/>
              <a:srcRect l="70755"/>
              <a:stretch>
                <a:fillRect/>
              </a:stretch>
            </p:blipFill>
            <p:spPr>
              <a:xfrm>
                <a:off x="3742" y="2614"/>
                <a:ext cx="1289" cy="1224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24961" name="Text Box 33"/>
            <p:cNvSpPr txBox="1">
              <a:spLocks noChangeArrowheads="1"/>
            </p:cNvSpPr>
            <p:nvPr/>
          </p:nvSpPr>
          <p:spPr bwMode="auto">
            <a:xfrm>
              <a:off x="1677" y="3717"/>
              <a:ext cx="2495" cy="329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FF6600"/>
              </a:solidFill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ctr" defTabSz="914400">
                <a:spcBef>
                  <a:spcPct val="50000"/>
                </a:spcBef>
                <a:buClrTx/>
                <a:buSzTx/>
                <a:defRPr/>
              </a:pPr>
              <a:r>
                <a:rPr kumimoji="0" lang="zh-CN" altLang="en-US" sz="2800" kern="1200" cap="none" spc="0" normalizeH="0" baseline="0" noProof="0">
                  <a:solidFill>
                    <a:srgbClr val="260DB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黑体" panose="02010609060101010101" pitchFamily="2" charset="-122"/>
                  <a:cs typeface="+mn-cs"/>
                </a:rPr>
                <a:t>一个人，和一个时代！</a:t>
              </a:r>
              <a:endParaRPr kumimoji="0" lang="zh-CN" altLang="en-US" sz="2800" kern="1200" cap="none" spc="0" normalizeH="0" baseline="0" noProof="0">
                <a:solidFill>
                  <a:srgbClr val="260D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endParaRPr>
            </a:p>
          </p:txBody>
        </p:sp>
        <p:pic>
          <p:nvPicPr>
            <p:cNvPr id="18443" name="Picture 34" descr="一个人，和一个时代"/>
            <p:cNvPicPr>
              <a:picLocks noChangeAspect="1"/>
            </p:cNvPicPr>
            <p:nvPr/>
          </p:nvPicPr>
          <p:blipFill>
            <a:blip r:embed="rId4"/>
            <a:srcRect r="19955"/>
            <a:stretch>
              <a:fillRect/>
            </a:stretch>
          </p:blipFill>
          <p:spPr>
            <a:xfrm>
              <a:off x="2210" y="2784"/>
              <a:ext cx="1150" cy="84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1770063" y="1023938"/>
            <a:ext cx="8712200" cy="445262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命题点：经济体制改革中的分配政策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(2018·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吉林二模，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15)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中共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十三大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的政治报告中指出，社会主义初级阶段的分配政策是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既要有利于善于经营的企业和诚实劳动的个人先富起来，合理拉开收入差距，又要防止贫富悬殊，坚持共同富裕的方向，在促进效率的前提下体现公平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，这一分配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政策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A.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开始打破分配中的平均主义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B.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有利于国民经济的持续和健康发展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C.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加大了城乡之间的两极分化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D.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完善了市场经济体制下的分配制度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0722" name="矩形 11"/>
          <p:cNvSpPr/>
          <p:nvPr/>
        </p:nvSpPr>
        <p:spPr>
          <a:xfrm>
            <a:off x="1770063" y="361950"/>
            <a:ext cx="1633537" cy="770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285750" indent="-285750">
              <a:lnSpc>
                <a:spcPts val="5300"/>
              </a:lnSpc>
              <a:spcBef>
                <a:spcPts val="400"/>
              </a:spcBef>
              <a:buFont typeface="Wingdings" panose="05000000000000000000" pitchFamily="2" charset="2"/>
              <a:buChar char="n"/>
            </a:pPr>
            <a:r>
              <a:rPr lang="zh-CN" altLang="en-US" sz="2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考向押题</a:t>
            </a:r>
            <a:endParaRPr lang="zh-CN" altLang="en-US" sz="2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894" name="WordArt 11"/>
          <p:cNvSpPr>
            <a:spLocks noTextEdit="1"/>
          </p:cNvSpPr>
          <p:nvPr/>
        </p:nvSpPr>
        <p:spPr>
          <a:xfrm>
            <a:off x="8499475" y="52768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en-US" altLang="zh-CN" sz="3600" b="1" strike="noStrike" noProof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B</a:t>
            </a:r>
            <a:endParaRPr lang="en-US" altLang="zh-CN" sz="3600" b="1" strike="noStrike" noProof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fontAlgn="base"/>
            <a:endParaRPr lang="en-US" altLang="zh-CN" sz="3600" b="1" strike="noStrike" noProof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Rectangle 1"/>
          <p:cNvSpPr/>
          <p:nvPr/>
        </p:nvSpPr>
        <p:spPr>
          <a:xfrm>
            <a:off x="2230438" y="1794510"/>
            <a:ext cx="8001000" cy="2306955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p>
            <a:pPr eaLnBrk="0" hangingPunct="0"/>
            <a:r>
              <a:rPr lang="zh-CN" altLang="zh-CN" dirty="0">
                <a:solidFill>
                  <a:srgbClr val="0000FF"/>
                </a:solidFill>
                <a:latin typeface="Times New Roman" panose="02020603050405020304"/>
                <a:ea typeface="华文细黑"/>
              </a:rPr>
              <a:t>命题点：社会主义市场经济体制改革</a:t>
            </a:r>
            <a:endParaRPr lang="zh-CN" altLang="zh-CN" dirty="0">
              <a:latin typeface="宋体" panose="02010600030101010101" pitchFamily="2" charset="-122"/>
              <a:ea typeface="华文中宋" pitchFamily="2" charset="-122"/>
            </a:endParaRPr>
          </a:p>
          <a:p>
            <a:pPr eaLnBrk="0" hangingPunct="0"/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华文中宋" pitchFamily="2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ea typeface="华文中宋" pitchFamily="2" charset="-122"/>
              </a:rPr>
              <a:t>17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华文中宋" pitchFamily="2" charset="-122"/>
              </a:rPr>
              <a:t>全国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ea typeface="华文中宋" pitchFamily="2" charset="-122"/>
              </a:rPr>
              <a:t>31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华文中宋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  <a:ea typeface="华文中宋" pitchFamily="2" charset="-122"/>
              </a:rPr>
              <a:t>1990</a:t>
            </a:r>
            <a:r>
              <a:rPr lang="zh-CN" altLang="en-US" dirty="0">
                <a:latin typeface="宋体" panose="02010600030101010101" pitchFamily="2" charset="-122"/>
                <a:ea typeface="华文中宋" pitchFamily="2" charset="-122"/>
              </a:rPr>
              <a:t>年，一份提交中央的报告说，理论上的凯恩斯主义和实践中的罗斯福新政，实际上是把计划用作国家干预的一种手段，从那时候起，计划与市场相结合成为世界经济体制优化的普遍趋势。据此可知，该报告的主旨是</a:t>
            </a:r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ea typeface="华文中宋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  <a:ea typeface="华文中宋" pitchFamily="2" charset="-122"/>
              </a:rPr>
              <a:t>．肯定国家干预经济的发展模式       </a:t>
            </a:r>
            <a:endParaRPr lang="en-US" altLang="zh-CN" dirty="0">
              <a:latin typeface="宋体" panose="02010600030101010101" pitchFamily="2" charset="-122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ea typeface="华文中宋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  <a:ea typeface="华文中宋" pitchFamily="2" charset="-122"/>
              </a:rPr>
              <a:t>．阐明融入经济全球化的必要</a:t>
            </a:r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ea typeface="华文中宋" pitchFamily="2" charset="-122"/>
              </a:rPr>
              <a:t>C</a:t>
            </a:r>
            <a:r>
              <a:rPr lang="zh-CN" altLang="en-US" dirty="0">
                <a:latin typeface="宋体" panose="02010600030101010101" pitchFamily="2" charset="-122"/>
                <a:ea typeface="华文中宋" pitchFamily="2" charset="-122"/>
              </a:rPr>
              <a:t>．主张摆脱传统经济模式的束缚       </a:t>
            </a:r>
            <a:endParaRPr lang="en-US" altLang="zh-CN" dirty="0">
              <a:latin typeface="宋体" panose="02010600030101010101" pitchFamily="2" charset="-122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ea typeface="华文中宋" pitchFamily="2" charset="-122"/>
              </a:rPr>
              <a:t>D</a:t>
            </a:r>
            <a:r>
              <a:rPr lang="zh-CN" altLang="en-US" dirty="0">
                <a:latin typeface="宋体" panose="02010600030101010101" pitchFamily="2" charset="-122"/>
                <a:ea typeface="华文中宋" pitchFamily="2" charset="-122"/>
              </a:rPr>
              <a:t>．剖析西方经济体制的实质</a:t>
            </a:r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高    考    真    题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7892" name="WordArt 11"/>
          <p:cNvSpPr>
            <a:spLocks noTextEdit="1"/>
          </p:cNvSpPr>
          <p:nvPr/>
        </p:nvSpPr>
        <p:spPr>
          <a:xfrm>
            <a:off x="8610600" y="44767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1739900" y="1644650"/>
            <a:ext cx="8712200" cy="3482975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命题点：城市经济体制改革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20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世纪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90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年代初，国务院制定《全民所有制工业企业转变经营机制条例》，要求国有企业打破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三铁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，即打破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铁饭碗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、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铁工资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、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铁交椅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，建立能高能低的分配机制，能进能出、能上能下的劳动用工制度；解决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双轨制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，给予企业充分经营自主权。这说明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当时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A.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国有企业改革拉开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帷幕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	         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Courier New" panose="02070309020205020404"/>
              </a:rPr>
              <a:t>B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从供给端重新优化配置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C.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经济体制改革继续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深化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	         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Courier New" panose="02070309020205020404"/>
              </a:rPr>
              <a:t>D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市场经济体制已经确立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770" name="矩形 11"/>
          <p:cNvSpPr/>
          <p:nvPr/>
        </p:nvSpPr>
        <p:spPr>
          <a:xfrm>
            <a:off x="1530350" y="1066800"/>
            <a:ext cx="1633538" cy="770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285750" indent="-285750">
              <a:lnSpc>
                <a:spcPts val="5300"/>
              </a:lnSpc>
              <a:spcBef>
                <a:spcPts val="400"/>
              </a:spcBef>
              <a:buFont typeface="Wingdings" panose="05000000000000000000" pitchFamily="2" charset="2"/>
              <a:buChar char="n"/>
            </a:pPr>
            <a:r>
              <a:rPr lang="zh-CN" altLang="en-US" sz="2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考向押题</a:t>
            </a:r>
            <a:endParaRPr lang="zh-CN" altLang="en-US" sz="2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894" name="WordArt 11"/>
          <p:cNvSpPr>
            <a:spLocks noTextEdit="1"/>
          </p:cNvSpPr>
          <p:nvPr/>
        </p:nvSpPr>
        <p:spPr>
          <a:xfrm>
            <a:off x="8499475" y="52768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1703388" y="981075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24384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38862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0574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1978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703388" y="2438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1703388" y="3581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1524000" y="4724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673860" y="1427163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政治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657985" y="3657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外交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676400" y="253619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经济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8100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1984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2438400" y="1052513"/>
            <a:ext cx="0" cy="5805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410200" y="549275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1990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57912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886200" y="981075"/>
            <a:ext cx="0" cy="587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57912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89154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89154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8610600" y="533400"/>
            <a:ext cx="11430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2001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1524000" y="57912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1651635" y="4800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科教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1981200" y="990600"/>
            <a:ext cx="1828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十一届三中全会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37" name="Text Box 57"/>
          <p:cNvSpPr txBox="1">
            <a:spLocks noChangeArrowheads="1"/>
          </p:cNvSpPr>
          <p:nvPr/>
        </p:nvSpPr>
        <p:spPr bwMode="auto">
          <a:xfrm>
            <a:off x="6756400" y="533400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1992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38" name="Line 58"/>
          <p:cNvSpPr>
            <a:spLocks noChangeShapeType="1"/>
          </p:cNvSpPr>
          <p:nvPr/>
        </p:nvSpPr>
        <p:spPr bwMode="auto">
          <a:xfrm>
            <a:off x="70866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39" name="Line 59"/>
          <p:cNvSpPr>
            <a:spLocks noChangeShapeType="1"/>
          </p:cNvSpPr>
          <p:nvPr/>
        </p:nvSpPr>
        <p:spPr bwMode="auto">
          <a:xfrm>
            <a:off x="70866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40" name="Text Box 60"/>
          <p:cNvSpPr txBox="1">
            <a:spLocks noChangeArrowheads="1"/>
          </p:cNvSpPr>
          <p:nvPr/>
        </p:nvSpPr>
        <p:spPr bwMode="auto">
          <a:xfrm>
            <a:off x="2971800" y="1295400"/>
            <a:ext cx="4038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改革开放以来民主政治建设的成就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1" name="Text Box 61"/>
          <p:cNvSpPr txBox="1">
            <a:spLocks noChangeArrowheads="1"/>
          </p:cNvSpPr>
          <p:nvPr/>
        </p:nvSpPr>
        <p:spPr bwMode="auto">
          <a:xfrm>
            <a:off x="2667000" y="2452688"/>
            <a:ext cx="41783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对内：经济体制改革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190500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推动上海合作组织建立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5791200" y="3733800"/>
            <a:ext cx="1752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参与</a:t>
            </a: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APEC</a:t>
            </a:r>
            <a:endParaRPr kumimoji="0" lang="en-US" altLang="zh-CN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4" name="Text Box 64"/>
          <p:cNvSpPr txBox="1">
            <a:spLocks noChangeArrowheads="1"/>
          </p:cNvSpPr>
          <p:nvPr/>
        </p:nvSpPr>
        <p:spPr bwMode="auto">
          <a:xfrm>
            <a:off x="7315200" y="4235450"/>
            <a:ext cx="2514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联合国千年首脑会议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8" name="Text Box 68"/>
          <p:cNvSpPr txBox="1">
            <a:spLocks noChangeArrowheads="1"/>
          </p:cNvSpPr>
          <p:nvPr/>
        </p:nvSpPr>
        <p:spPr bwMode="auto">
          <a:xfrm>
            <a:off x="9220200" y="4876800"/>
            <a:ext cx="121920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载人航天空间技术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9" name="Text Box 69"/>
          <p:cNvSpPr txBox="1">
            <a:spLocks noChangeArrowheads="1"/>
          </p:cNvSpPr>
          <p:nvPr/>
        </p:nvSpPr>
        <p:spPr bwMode="auto">
          <a:xfrm>
            <a:off x="7086600" y="1295400"/>
            <a:ext cx="24384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依法治国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0" name="Text Box 70"/>
          <p:cNvSpPr txBox="1">
            <a:spLocks noChangeArrowheads="1"/>
          </p:cNvSpPr>
          <p:nvPr/>
        </p:nvSpPr>
        <p:spPr bwMode="auto">
          <a:xfrm>
            <a:off x="2362200" y="1690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一国两制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构想的提出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1" name="Text Box 71"/>
          <p:cNvSpPr txBox="1">
            <a:spLocks noChangeArrowheads="1"/>
          </p:cNvSpPr>
          <p:nvPr/>
        </p:nvSpPr>
        <p:spPr bwMode="auto">
          <a:xfrm>
            <a:off x="7696200" y="1676400"/>
            <a:ext cx="1600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港、澳回归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2" name="Text Box 72"/>
          <p:cNvSpPr txBox="1">
            <a:spLocks noChangeArrowheads="1"/>
          </p:cNvSpPr>
          <p:nvPr/>
        </p:nvSpPr>
        <p:spPr bwMode="auto">
          <a:xfrm>
            <a:off x="2438400" y="2071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海峡两岸关系的进展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3" name="Text Box 73"/>
          <p:cNvSpPr txBox="1">
            <a:spLocks noChangeArrowheads="1"/>
          </p:cNvSpPr>
          <p:nvPr/>
        </p:nvSpPr>
        <p:spPr bwMode="auto">
          <a:xfrm>
            <a:off x="5562600" y="2057400"/>
            <a:ext cx="1524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九二共识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4" name="Text Box 74"/>
          <p:cNvSpPr txBox="1">
            <a:spLocks noChangeArrowheads="1"/>
          </p:cNvSpPr>
          <p:nvPr/>
        </p:nvSpPr>
        <p:spPr bwMode="auto">
          <a:xfrm>
            <a:off x="3429000" y="2819400"/>
            <a:ext cx="2286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对外开放格局的形成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5" name="Text Box 75"/>
          <p:cNvSpPr txBox="1">
            <a:spLocks noChangeArrowheads="1"/>
          </p:cNvSpPr>
          <p:nvPr/>
        </p:nvSpPr>
        <p:spPr bwMode="auto">
          <a:xfrm>
            <a:off x="5562600" y="2590800"/>
            <a:ext cx="8382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浦东开发开放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6477000" y="2590800"/>
            <a:ext cx="11430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小平南巡谈话和十四大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7696200" y="2757488"/>
            <a:ext cx="1143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十五大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8" name="Text Box 78"/>
          <p:cNvSpPr txBox="1">
            <a:spLocks noChangeArrowheads="1"/>
          </p:cNvSpPr>
          <p:nvPr/>
        </p:nvSpPr>
        <p:spPr bwMode="auto">
          <a:xfrm>
            <a:off x="1597660" y="57912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思想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895600" y="5943600"/>
            <a:ext cx="4495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邓小平理论的形成与发展</a:t>
            </a:r>
            <a:endParaRPr kumimoji="0" lang="zh-CN" altLang="en-US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1547" name="WordArt 80"/>
          <p:cNvSpPr>
            <a:spLocks noTextEdit="1"/>
          </p:cNvSpPr>
          <p:nvPr/>
        </p:nvSpPr>
        <p:spPr>
          <a:xfrm>
            <a:off x="1676400" y="0"/>
            <a:ext cx="3429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时空隧道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9492" name="Picture 36" descr="C:\Documents and Settings\Administrator\桌面\u=1988334262,770277414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304925"/>
            <a:ext cx="3886200" cy="3395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93" name="Picture 37" descr="C:\Documents and Settings\Administrator\桌面\下载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05325"/>
            <a:ext cx="3333750" cy="260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94" name="Picture 38" descr="C:\Documents and Settings\Administrator\桌面\下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381125"/>
            <a:ext cx="3429000" cy="320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79"/>
          <p:cNvSpPr txBox="1">
            <a:spLocks noChangeArrowheads="1"/>
          </p:cNvSpPr>
          <p:nvPr/>
        </p:nvSpPr>
        <p:spPr bwMode="auto">
          <a:xfrm>
            <a:off x="2292350" y="5001260"/>
            <a:ext cx="6698615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三个面向</a:t>
            </a: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                           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科教兴国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2362200" y="0"/>
            <a:ext cx="7696200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全面认识建国以来我国外交政策的发展变化。</a:t>
            </a:r>
            <a:endParaRPr kumimoji="0" lang="zh-CN" altLang="en-US" sz="30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362200" y="501650"/>
            <a:ext cx="8153400" cy="16300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ts val="3000"/>
              </a:lnSpc>
              <a:spcBef>
                <a:spcPts val="0"/>
              </a:spcBef>
              <a:buClrTx/>
              <a:buSzTx/>
              <a:buChar char="•"/>
              <a:defRPr/>
            </a:pPr>
            <a:r>
              <a:rPr kumimoji="0" lang="zh-CN" altLang="en-US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建国初期：</a:t>
            </a:r>
            <a:r>
              <a:rPr kumimoji="0" lang="zh-CN" altLang="en-US" sz="2600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另起炉灶、一边倒、打扫干净屋子再请客</a:t>
            </a:r>
            <a:endParaRPr kumimoji="0" lang="zh-CN" altLang="en-US" sz="2600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ts val="3000"/>
              </a:lnSpc>
              <a:spcBef>
                <a:spcPts val="0"/>
              </a:spcBef>
              <a:buClrTx/>
              <a:buSzTx/>
              <a:buChar char="•"/>
              <a:defRPr/>
            </a:pPr>
            <a:r>
              <a:rPr kumimoji="0" lang="en-US" altLang="zh-CN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20C50S</a:t>
            </a:r>
            <a:r>
              <a:rPr kumimoji="0" lang="zh-CN" altLang="en-US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中</a:t>
            </a:r>
            <a:r>
              <a:rPr kumimoji="0" lang="en-US" altLang="zh-CN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-60S</a:t>
            </a:r>
            <a:r>
              <a:rPr kumimoji="0" lang="zh-CN" altLang="en-US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末：</a:t>
            </a:r>
            <a:r>
              <a:rPr kumimoji="0" lang="zh-CN" altLang="en-US" sz="2600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两个拳头出击、一大片</a:t>
            </a:r>
            <a:endParaRPr kumimoji="0" lang="zh-CN" altLang="en-US" sz="2600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ts val="3000"/>
              </a:lnSpc>
              <a:spcBef>
                <a:spcPts val="0"/>
              </a:spcBef>
              <a:buClrTx/>
              <a:buSzTx/>
              <a:buChar char="•"/>
              <a:defRPr/>
            </a:pPr>
            <a:r>
              <a:rPr kumimoji="0" lang="en-US" altLang="zh-CN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20C70S</a:t>
            </a:r>
            <a:r>
              <a:rPr kumimoji="0" lang="zh-CN" altLang="en-US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：</a:t>
            </a:r>
            <a:r>
              <a:rPr kumimoji="0" lang="zh-CN" altLang="en-US" sz="2600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一条线、中国外交重大突破和转机</a:t>
            </a:r>
            <a:endParaRPr kumimoji="0" lang="zh-CN" altLang="en-US" sz="2600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ts val="3000"/>
              </a:lnSpc>
              <a:spcBef>
                <a:spcPts val="0"/>
              </a:spcBef>
              <a:buClrTx/>
              <a:buSzTx/>
              <a:buChar char="•"/>
              <a:defRPr/>
            </a:pPr>
            <a:r>
              <a:rPr kumimoji="0" lang="en-US" altLang="zh-CN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20C80S</a:t>
            </a:r>
            <a:r>
              <a:rPr kumimoji="0" lang="zh-CN" altLang="en-US" sz="2600" kern="120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以来：</a:t>
            </a:r>
            <a:r>
              <a:rPr kumimoji="0" lang="zh-CN" altLang="en-US" sz="2600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不结盟、全方位外交</a:t>
            </a:r>
            <a:endParaRPr kumimoji="0" lang="zh-CN" altLang="en-US" sz="2600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7239000" y="2743200"/>
            <a:ext cx="3200400" cy="11988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6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利益决定政策，实力决定地位。</a:t>
            </a:r>
            <a:endParaRPr kumimoji="0" lang="zh-CN" altLang="en-US" sz="36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1604646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     点     分     析</a:t>
            </a:r>
            <a:endParaRPr kumimoji="0" lang="zh-CN" altLang="en-US" sz="3200" kern="1200" cap="none" spc="0" normalizeH="0" baseline="0" noProof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62200" y="2057400"/>
            <a:ext cx="66351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新中国外交政策的“不变”与“变”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0" y="2514600"/>
            <a:ext cx="4648200" cy="2514600"/>
          </a:xfrm>
          <a:prstGeom prst="rect">
            <a:avLst/>
          </a:prstGeom>
        </p:spPr>
        <p:txBody>
          <a:bodyPr/>
          <a:lstStyle/>
          <a:p>
            <a:pPr marL="342900" marR="0" indent="-342900" defTabSz="914400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kumimoji="0" lang="zh-CN" altLang="en-US" sz="2600" kern="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不变：</a:t>
            </a: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kumimoji="0" lang="zh-CN" altLang="en-US" sz="2600" kern="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①根本目的不变：</a:t>
            </a: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kumimoji="0" lang="zh-CN" altLang="en-US" sz="2600" kern="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②根本原则不变：</a:t>
            </a: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kumimoji="0" lang="zh-CN" altLang="en-US" sz="2600" kern="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③基本准则不变：</a:t>
            </a: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kumimoji="0" lang="zh-CN" altLang="en-US" sz="2600" kern="0" cap="none" spc="0" normalizeH="0" baseline="0" noProof="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④基本立场不变：</a:t>
            </a: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kumimoji="0" lang="zh-CN" altLang="en-US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indent="-342900" defTabSz="914400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kumimoji="0" lang="en-US" altLang="zh-CN" sz="2600" kern="0" cap="none" spc="0" normalizeH="0" baseline="0" noProof="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43475" y="2895600"/>
            <a:ext cx="446405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维护国家利益</a:t>
            </a:r>
            <a:endParaRPr kumimoji="0" lang="zh-CN" altLang="en-US" sz="2600" kern="1200" cap="none" spc="0" normalizeH="0" baseline="0" noProof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53000" y="3276600"/>
            <a:ext cx="295275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独立自主</a:t>
            </a:r>
            <a:endParaRPr kumimoji="0" lang="zh-CN" altLang="en-US" sz="2600" kern="1200" cap="none" spc="0" normalizeH="0" baseline="0" noProof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943475" y="3698875"/>
            <a:ext cx="316865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和平共处</a:t>
            </a:r>
            <a:endParaRPr kumimoji="0" lang="zh-CN" altLang="en-US" sz="2600" kern="1200" cap="none" spc="0" normalizeH="0" baseline="0" noProof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53000" y="4079875"/>
            <a:ext cx="5472113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与第三世界的合作</a:t>
            </a:r>
            <a:endParaRPr kumimoji="0" lang="zh-CN" altLang="en-US" sz="2600" kern="1200" cap="none" spc="0" normalizeH="0" baseline="0" noProof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62200" y="4572000"/>
            <a:ext cx="7239000" cy="20916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变：</a:t>
            </a:r>
            <a:endParaRPr kumimoji="0" lang="en-US" altLang="zh-CN" sz="2600" b="1" i="0" u="none" strike="noStrike" kern="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①独立自主的外交政策具体表现为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不结盟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政策；</a:t>
            </a:r>
            <a:endParaRPr kumimoji="0" lang="zh-CN" altLang="en-US" sz="2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②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由“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重意识形态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”向“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重国家利益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”转变；</a:t>
            </a:r>
            <a:endParaRPr kumimoji="0" lang="zh-CN" altLang="zh-CN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③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由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原先的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重安全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走向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重发展</a:t>
            </a: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；</a:t>
            </a:r>
            <a:endParaRPr kumimoji="0" lang="zh-CN" altLang="zh-CN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④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由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“一边倒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”到“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一大片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”到“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多边外交</a:t>
            </a:r>
            <a:r>
              <a:rPr kumimoji="0" lang="zh-CN" altLang="en-US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”；</a:t>
            </a:r>
            <a:endParaRPr kumimoji="0" lang="zh-CN" altLang="zh-CN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bldLvl="0" animBg="1"/>
      <p:bldP spid="181253" grpId="0" bldLvl="0" animBg="1"/>
      <p:bldP spid="7" grpId="0"/>
      <p:bldP spid="8" grpId="0" bldLvl="0" animBg="1"/>
      <p:bldP spid="9" grpId="0" bldLvl="0" animBg="1"/>
      <p:bldP spid="10" grpId="0" bldLvl="0" animBg="1"/>
      <p:bldP spid="11" grpId="0" bldLvl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57095" y="181610"/>
            <a:ext cx="2404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>
                <a:solidFill>
                  <a:srgbClr val="FF0000"/>
                </a:solidFill>
              </a:rPr>
              <a:t>变式训练：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22145" y="563245"/>
            <a:ext cx="81502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</a:t>
            </a:r>
            <a:r>
              <a:rPr lang="en-US" altLang="zh-CN"/>
              <a:t>2018</a:t>
            </a:r>
            <a:r>
              <a:rPr lang="zh-CN" altLang="en-US"/>
              <a:t>江苏联盟大联考）</a:t>
            </a:r>
            <a:r>
              <a:rPr lang="en-US" altLang="zh-CN"/>
              <a:t>1980</a:t>
            </a:r>
            <a:r>
              <a:rPr lang="zh-CN" altLang="en-US"/>
              <a:t>年，美国等西方国家以抗议苏联入侵阿富汗为由抵制莫斯科奥运会，中国奥委会也发表声明，不参加此次奥运会。</a:t>
            </a:r>
            <a:r>
              <a:rPr lang="en-US" altLang="zh-CN"/>
              <a:t>1984</a:t>
            </a:r>
            <a:r>
              <a:rPr lang="zh-CN" altLang="en-US"/>
              <a:t>年，苏联、民主德国等国家以安全问题为由宣布不参加洛杉矶奥运会。该届奥运会是中国大陆代表团首次参加奥运会，这反映出（   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88565" y="2644775"/>
            <a:ext cx="63919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0" hangingPunct="0"/>
            <a:r>
              <a:rPr lang="en-US" altLang="zh-CN" dirty="0">
                <a:latin typeface="宋体" panose="02010600030101010101" pitchFamily="2" charset="-122"/>
                <a:sym typeface="+mn-ea"/>
              </a:rPr>
              <a:t>A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．中国在外交政策上追随美国       </a:t>
            </a:r>
            <a:endParaRPr lang="en-US" altLang="zh-CN" dirty="0">
              <a:latin typeface="宋体" panose="02010600030101010101" pitchFamily="2" charset="-122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sym typeface="+mn-ea"/>
              </a:rPr>
              <a:t>B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．国际政治斗争冲击体育运动</a:t>
            </a:r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sym typeface="+mn-ea"/>
              </a:rPr>
              <a:t>C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．意识形态是外交决定因素       </a:t>
            </a:r>
            <a:endParaRPr lang="en-US" altLang="zh-CN" dirty="0">
              <a:latin typeface="宋体" panose="02010600030101010101" pitchFamily="2" charset="-122"/>
              <a:ea typeface="华文中宋" pitchFamily="2" charset="-122"/>
            </a:endParaRPr>
          </a:p>
          <a:p>
            <a:pPr eaLnBrk="0" hangingPunct="0"/>
            <a:r>
              <a:rPr lang="en-US" altLang="zh-CN" dirty="0">
                <a:latin typeface="宋体" panose="02010600030101010101" pitchFamily="2" charset="-122"/>
                <a:sym typeface="+mn-ea"/>
              </a:rPr>
              <a:t>D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．社会主义阵营内部开始瓦解</a:t>
            </a:r>
            <a:endParaRPr lang="zh-CN" altLang="en-US"/>
          </a:p>
        </p:txBody>
      </p:sp>
      <p:sp>
        <p:nvSpPr>
          <p:cNvPr id="37894" name="WordArt 11"/>
          <p:cNvSpPr>
            <a:spLocks noTextEdit="1"/>
          </p:cNvSpPr>
          <p:nvPr/>
        </p:nvSpPr>
        <p:spPr>
          <a:xfrm>
            <a:off x="8499475" y="52768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en-US" altLang="zh-CN" sz="3600" b="1" strike="noStrike" noProof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B</a:t>
            </a:r>
            <a:endParaRPr lang="en-US" altLang="zh-CN" sz="3600" b="1" strike="noStrike" noProof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fontAlgn="base"/>
            <a:endParaRPr lang="en-US" altLang="zh-CN" sz="3600" b="1" strike="noStrike" noProof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1703388" y="981075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24384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38862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0574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1978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703388" y="2438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1703388" y="3581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1524000" y="4724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673860" y="1427163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政治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657985" y="3657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外交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651635" y="2514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2" action="ppaction://hlinksldjump"/>
              </a:rPr>
              <a:t>经济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8100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1984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2438400" y="1052513"/>
            <a:ext cx="0" cy="5805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410200" y="549275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1990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57912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886200" y="981075"/>
            <a:ext cx="0" cy="587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57912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89154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89154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8610600" y="533400"/>
            <a:ext cx="11430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2001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1524000" y="57912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1651635" y="4800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科教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1981200" y="990600"/>
            <a:ext cx="1828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十一届三中全会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37" name="Text Box 57"/>
          <p:cNvSpPr txBox="1">
            <a:spLocks noChangeArrowheads="1"/>
          </p:cNvSpPr>
          <p:nvPr/>
        </p:nvSpPr>
        <p:spPr bwMode="auto">
          <a:xfrm>
            <a:off x="6756400" y="533400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1992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38" name="Line 58"/>
          <p:cNvSpPr>
            <a:spLocks noChangeShapeType="1"/>
          </p:cNvSpPr>
          <p:nvPr/>
        </p:nvSpPr>
        <p:spPr bwMode="auto">
          <a:xfrm>
            <a:off x="70866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39" name="Line 59"/>
          <p:cNvSpPr>
            <a:spLocks noChangeShapeType="1"/>
          </p:cNvSpPr>
          <p:nvPr/>
        </p:nvSpPr>
        <p:spPr bwMode="auto">
          <a:xfrm>
            <a:off x="70866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40" name="Text Box 60"/>
          <p:cNvSpPr txBox="1">
            <a:spLocks noChangeArrowheads="1"/>
          </p:cNvSpPr>
          <p:nvPr/>
        </p:nvSpPr>
        <p:spPr bwMode="auto">
          <a:xfrm>
            <a:off x="2971800" y="1295400"/>
            <a:ext cx="4038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改革开放以来民主政治建设的成就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1" name="Text Box 61"/>
          <p:cNvSpPr txBox="1">
            <a:spLocks noChangeArrowheads="1"/>
          </p:cNvSpPr>
          <p:nvPr/>
        </p:nvSpPr>
        <p:spPr bwMode="auto">
          <a:xfrm>
            <a:off x="2667000" y="2452688"/>
            <a:ext cx="41783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对内：经济体制改革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190500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推动上海合作组织建立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5791200" y="3733800"/>
            <a:ext cx="1752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参与</a:t>
            </a: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APEC</a:t>
            </a:r>
            <a:endParaRPr kumimoji="0" lang="en-US" altLang="zh-CN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4" name="Text Box 64"/>
          <p:cNvSpPr txBox="1">
            <a:spLocks noChangeArrowheads="1"/>
          </p:cNvSpPr>
          <p:nvPr/>
        </p:nvSpPr>
        <p:spPr bwMode="auto">
          <a:xfrm>
            <a:off x="7315200" y="4235450"/>
            <a:ext cx="2514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联合国千年首脑会议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8" name="Text Box 68"/>
          <p:cNvSpPr txBox="1">
            <a:spLocks noChangeArrowheads="1"/>
          </p:cNvSpPr>
          <p:nvPr/>
        </p:nvSpPr>
        <p:spPr bwMode="auto">
          <a:xfrm>
            <a:off x="9220200" y="4876800"/>
            <a:ext cx="121920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载人航天空间技术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9" name="Text Box 69"/>
          <p:cNvSpPr txBox="1">
            <a:spLocks noChangeArrowheads="1"/>
          </p:cNvSpPr>
          <p:nvPr/>
        </p:nvSpPr>
        <p:spPr bwMode="auto">
          <a:xfrm>
            <a:off x="7086600" y="1295400"/>
            <a:ext cx="24384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依法治国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0" name="Text Box 70"/>
          <p:cNvSpPr txBox="1">
            <a:spLocks noChangeArrowheads="1"/>
          </p:cNvSpPr>
          <p:nvPr/>
        </p:nvSpPr>
        <p:spPr bwMode="auto">
          <a:xfrm>
            <a:off x="2362200" y="1690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一国两制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构想的提出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1" name="Text Box 71"/>
          <p:cNvSpPr txBox="1">
            <a:spLocks noChangeArrowheads="1"/>
          </p:cNvSpPr>
          <p:nvPr/>
        </p:nvSpPr>
        <p:spPr bwMode="auto">
          <a:xfrm>
            <a:off x="7696200" y="1676400"/>
            <a:ext cx="1600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港、澳回归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2" name="Text Box 72"/>
          <p:cNvSpPr txBox="1">
            <a:spLocks noChangeArrowheads="1"/>
          </p:cNvSpPr>
          <p:nvPr/>
        </p:nvSpPr>
        <p:spPr bwMode="auto">
          <a:xfrm>
            <a:off x="2438400" y="2071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海峡两岸关系的进展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3" name="Text Box 73"/>
          <p:cNvSpPr txBox="1">
            <a:spLocks noChangeArrowheads="1"/>
          </p:cNvSpPr>
          <p:nvPr/>
        </p:nvSpPr>
        <p:spPr bwMode="auto">
          <a:xfrm>
            <a:off x="5562600" y="2057400"/>
            <a:ext cx="1524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九二共识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4" name="Text Box 74"/>
          <p:cNvSpPr txBox="1">
            <a:spLocks noChangeArrowheads="1"/>
          </p:cNvSpPr>
          <p:nvPr/>
        </p:nvSpPr>
        <p:spPr bwMode="auto">
          <a:xfrm>
            <a:off x="3429000" y="2819400"/>
            <a:ext cx="2286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对外开放格局的形成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5" name="Text Box 75"/>
          <p:cNvSpPr txBox="1">
            <a:spLocks noChangeArrowheads="1"/>
          </p:cNvSpPr>
          <p:nvPr/>
        </p:nvSpPr>
        <p:spPr bwMode="auto">
          <a:xfrm>
            <a:off x="5562600" y="2590800"/>
            <a:ext cx="8382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浦东开发开放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6477000" y="2590800"/>
            <a:ext cx="11430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小平南巡谈话和十四大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7696200" y="2757488"/>
            <a:ext cx="1143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十五大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8" name="Text Box 78"/>
          <p:cNvSpPr txBox="1">
            <a:spLocks noChangeArrowheads="1"/>
          </p:cNvSpPr>
          <p:nvPr/>
        </p:nvSpPr>
        <p:spPr bwMode="auto">
          <a:xfrm>
            <a:off x="1651635" y="58674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3" action="ppaction://hlinksldjump"/>
              </a:rPr>
              <a:t>思想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895600" y="5943600"/>
            <a:ext cx="4495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邓小平理论的形成与发展</a:t>
            </a:r>
            <a:endParaRPr kumimoji="0" lang="zh-CN" altLang="en-US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1547" name="WordArt 80"/>
          <p:cNvSpPr>
            <a:spLocks noTextEdit="1"/>
          </p:cNvSpPr>
          <p:nvPr/>
        </p:nvSpPr>
        <p:spPr>
          <a:xfrm>
            <a:off x="1676400" y="0"/>
            <a:ext cx="3429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时空隧道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" name="Text Box 121"/>
          <p:cNvSpPr txBox="1">
            <a:spLocks noChangeArrowheads="1"/>
          </p:cNvSpPr>
          <p:nvPr/>
        </p:nvSpPr>
        <p:spPr bwMode="auto">
          <a:xfrm>
            <a:off x="3175953" y="1031875"/>
            <a:ext cx="7262813" cy="38150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思维拓展：</a:t>
            </a: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新时期科技迅速发展的原因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Char char="•"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文革后良好的社会环境；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Char char="•"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经济建设和现代化建设的成就；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Char char="•"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政府重视：科技是第一生产力、科教兴国；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Char char="•"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对外开放吸取世界科技成果；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Char char="•"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广大科技工作者的辛勤奉献。</a:t>
            </a:r>
            <a:endParaRPr kumimoji="0" lang="zh-CN" altLang="en-US" sz="28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" name="Text Box 79"/>
          <p:cNvSpPr txBox="1">
            <a:spLocks noChangeArrowheads="1"/>
          </p:cNvSpPr>
          <p:nvPr/>
        </p:nvSpPr>
        <p:spPr bwMode="auto">
          <a:xfrm>
            <a:off x="2292350" y="5001260"/>
            <a:ext cx="6698615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三个面向</a:t>
            </a: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                           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科教兴国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/>
      <p:bldP spid="47" grpId="1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362200" y="304800"/>
            <a:ext cx="8077200" cy="388874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zh-CN" altLang="en-US" sz="2800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    经济体制转型过程中的三次思想解放</a:t>
            </a:r>
            <a:endParaRPr kumimoji="0" lang="zh-CN" altLang="en-US" sz="2800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(1)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第一次思想解放运动指的是</a:t>
            </a:r>
            <a:r>
              <a:rPr kumimoji="0" lang="en-US" altLang="zh-CN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1978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年</a:t>
            </a:r>
            <a:r>
              <a:rPr kumimoji="0" lang="en-US" altLang="zh-CN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5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月思想理论界开展的“关于真理标准问题的讨论”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否定了“两个凡是”的错误主张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肯定了实践是检验真理的唯一标准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打破了教条主义和个人崇拜对人们的思想束缚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重新确立了马克思主义实事求是的思想路线。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(2)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第二次思想解放运动指的是</a:t>
            </a:r>
            <a:r>
              <a:rPr kumimoji="0" lang="en-US" altLang="zh-CN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1992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年邓小平的“南方谈话”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揭示了社会主义的本质问题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指出计划和市场都是调节经济的手段，解决了困扰人们的姓资姓社的问题。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(3)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第三次思想解放运动指的是</a:t>
            </a:r>
            <a:r>
              <a:rPr kumimoji="0" lang="en-US" altLang="zh-CN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1997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年党的十五大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会议提出非公有制经济是中国社会主义市场经济的重要组成部分</a:t>
            </a:r>
            <a:r>
              <a:rPr kumimoji="0" lang="en-US" altLang="zh-CN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进一步解决了困扰人们的姓公姓私的问题。</a:t>
            </a:r>
            <a:endParaRPr kumimoji="0" lang="zh-CN" altLang="en-US" kern="1200" cap="none" spc="0" normalizeH="0" baseline="0" noProof="0" dirty="0"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96708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     点     分     析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1825625" y="927100"/>
            <a:ext cx="8540750" cy="493776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命题点：改革开放时期的思想解放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邓小平说：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有些理论家、政治家，拿大帽子吓唬人的，不是右，而是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带有革命的色彩，好像越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越革命。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的东西在我们党的历史上可怕呀！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……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右可以葬送社会主义，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也可以葬送社会主义。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……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把改革开放说成是引进和发展资本主义，认为和平演变的主要危险是来自经济领域，这些就是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‘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左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’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邓小平的这段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话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A.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奠定了拨乱反正的思想基础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B.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提供了进一步解放思想的依据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C.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阐述了改革开放的伟大设想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D.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提出了社会主义市场经济的概念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35842" name="图片 14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563" y="5157788"/>
            <a:ext cx="452437" cy="452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735138" y="4319588"/>
            <a:ext cx="458788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75" noProof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  <a:cs typeface="+mn-cs"/>
              </a:rPr>
              <a:t>√</a:t>
            </a:r>
            <a:endParaRPr lang="zh-CN" altLang="en-US" sz="3375" noProof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5844" name="矩形 11"/>
          <p:cNvSpPr/>
          <p:nvPr/>
        </p:nvSpPr>
        <p:spPr>
          <a:xfrm>
            <a:off x="1949450" y="347663"/>
            <a:ext cx="1633538" cy="770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285750" indent="-285750">
              <a:lnSpc>
                <a:spcPts val="5300"/>
              </a:lnSpc>
              <a:spcBef>
                <a:spcPts val="400"/>
              </a:spcBef>
              <a:buFont typeface="Wingdings" panose="05000000000000000000" pitchFamily="2" charset="2"/>
              <a:buChar char="n"/>
            </a:pPr>
            <a:r>
              <a:rPr lang="zh-CN" altLang="en-US" sz="2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考向押题</a:t>
            </a:r>
            <a:endParaRPr lang="zh-CN" altLang="en-US" sz="2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1703388" y="981075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24384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38862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0574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1978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703388" y="2438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1703388" y="3581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1524000" y="4724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673860" y="1427163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政治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657985" y="3657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外交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651635" y="2514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2" action="ppaction://hlinksldjump"/>
              </a:rPr>
              <a:t>经济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8100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1984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2438400" y="1052513"/>
            <a:ext cx="0" cy="5805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410200" y="549275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1990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57912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886200" y="981075"/>
            <a:ext cx="0" cy="587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57912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89154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89154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8610600" y="533400"/>
            <a:ext cx="11430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2001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1524000" y="57912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1651635" y="4800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科教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1981200" y="990600"/>
            <a:ext cx="1828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十一届三中全会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37" name="Text Box 57"/>
          <p:cNvSpPr txBox="1">
            <a:spLocks noChangeArrowheads="1"/>
          </p:cNvSpPr>
          <p:nvPr/>
        </p:nvSpPr>
        <p:spPr bwMode="auto">
          <a:xfrm>
            <a:off x="6756400" y="533400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1992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38" name="Line 58"/>
          <p:cNvSpPr>
            <a:spLocks noChangeShapeType="1"/>
          </p:cNvSpPr>
          <p:nvPr/>
        </p:nvSpPr>
        <p:spPr bwMode="auto">
          <a:xfrm>
            <a:off x="70866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39" name="Line 59"/>
          <p:cNvSpPr>
            <a:spLocks noChangeShapeType="1"/>
          </p:cNvSpPr>
          <p:nvPr/>
        </p:nvSpPr>
        <p:spPr bwMode="auto">
          <a:xfrm>
            <a:off x="70866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40" name="Text Box 60"/>
          <p:cNvSpPr txBox="1">
            <a:spLocks noChangeArrowheads="1"/>
          </p:cNvSpPr>
          <p:nvPr/>
        </p:nvSpPr>
        <p:spPr bwMode="auto">
          <a:xfrm>
            <a:off x="2971800" y="1295400"/>
            <a:ext cx="4038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改革开放以来民主政治建设的成就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1" name="Text Box 61"/>
          <p:cNvSpPr txBox="1">
            <a:spLocks noChangeArrowheads="1"/>
          </p:cNvSpPr>
          <p:nvPr/>
        </p:nvSpPr>
        <p:spPr bwMode="auto">
          <a:xfrm>
            <a:off x="2667000" y="2452688"/>
            <a:ext cx="41783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对内：经济体制改革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190500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推动上海合作组织建立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5791200" y="3733800"/>
            <a:ext cx="1752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参与</a:t>
            </a: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APEC</a:t>
            </a:r>
            <a:endParaRPr kumimoji="0" lang="en-US" altLang="zh-CN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4" name="Text Box 64"/>
          <p:cNvSpPr txBox="1">
            <a:spLocks noChangeArrowheads="1"/>
          </p:cNvSpPr>
          <p:nvPr/>
        </p:nvSpPr>
        <p:spPr bwMode="auto">
          <a:xfrm>
            <a:off x="7315200" y="4235450"/>
            <a:ext cx="2514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联合国千年首脑会议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8" name="Text Box 68"/>
          <p:cNvSpPr txBox="1">
            <a:spLocks noChangeArrowheads="1"/>
          </p:cNvSpPr>
          <p:nvPr/>
        </p:nvSpPr>
        <p:spPr bwMode="auto">
          <a:xfrm>
            <a:off x="9220200" y="4876800"/>
            <a:ext cx="121920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载人航天空间技术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9" name="Text Box 69"/>
          <p:cNvSpPr txBox="1">
            <a:spLocks noChangeArrowheads="1"/>
          </p:cNvSpPr>
          <p:nvPr/>
        </p:nvSpPr>
        <p:spPr bwMode="auto">
          <a:xfrm>
            <a:off x="7086600" y="1295400"/>
            <a:ext cx="24384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依法治国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0" name="Text Box 70"/>
          <p:cNvSpPr txBox="1">
            <a:spLocks noChangeArrowheads="1"/>
          </p:cNvSpPr>
          <p:nvPr/>
        </p:nvSpPr>
        <p:spPr bwMode="auto">
          <a:xfrm>
            <a:off x="2362200" y="1690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一国两制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构想的提出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1" name="Text Box 71"/>
          <p:cNvSpPr txBox="1">
            <a:spLocks noChangeArrowheads="1"/>
          </p:cNvSpPr>
          <p:nvPr/>
        </p:nvSpPr>
        <p:spPr bwMode="auto">
          <a:xfrm>
            <a:off x="7696200" y="1676400"/>
            <a:ext cx="1600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港、澳回归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2" name="Text Box 72"/>
          <p:cNvSpPr txBox="1">
            <a:spLocks noChangeArrowheads="1"/>
          </p:cNvSpPr>
          <p:nvPr/>
        </p:nvSpPr>
        <p:spPr bwMode="auto">
          <a:xfrm>
            <a:off x="2438400" y="2071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海峡两岸关系的进展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3" name="Text Box 73"/>
          <p:cNvSpPr txBox="1">
            <a:spLocks noChangeArrowheads="1"/>
          </p:cNvSpPr>
          <p:nvPr/>
        </p:nvSpPr>
        <p:spPr bwMode="auto">
          <a:xfrm>
            <a:off x="5562600" y="2057400"/>
            <a:ext cx="1524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九二共识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4" name="Text Box 74"/>
          <p:cNvSpPr txBox="1">
            <a:spLocks noChangeArrowheads="1"/>
          </p:cNvSpPr>
          <p:nvPr/>
        </p:nvSpPr>
        <p:spPr bwMode="auto">
          <a:xfrm>
            <a:off x="3429000" y="2819400"/>
            <a:ext cx="2286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对外开放格局的形成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5" name="Text Box 75"/>
          <p:cNvSpPr txBox="1">
            <a:spLocks noChangeArrowheads="1"/>
          </p:cNvSpPr>
          <p:nvPr/>
        </p:nvSpPr>
        <p:spPr bwMode="auto">
          <a:xfrm>
            <a:off x="5562600" y="2590800"/>
            <a:ext cx="8382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浦东开发开放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6477000" y="2590800"/>
            <a:ext cx="11430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小平南巡谈话和十四大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7696200" y="2757488"/>
            <a:ext cx="1143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十五大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8" name="Text Box 78"/>
          <p:cNvSpPr txBox="1">
            <a:spLocks noChangeArrowheads="1"/>
          </p:cNvSpPr>
          <p:nvPr/>
        </p:nvSpPr>
        <p:spPr bwMode="auto">
          <a:xfrm>
            <a:off x="1651635" y="58674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  <a:hlinkClick r:id="rId3" action="ppaction://hlinksldjump"/>
              </a:rPr>
              <a:t>思想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895600" y="5943600"/>
            <a:ext cx="4495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邓小平理论的形成与发展</a:t>
            </a:r>
            <a:endParaRPr kumimoji="0" lang="zh-CN" altLang="en-US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1547" name="WordArt 80"/>
          <p:cNvSpPr>
            <a:spLocks noTextEdit="1"/>
          </p:cNvSpPr>
          <p:nvPr/>
        </p:nvSpPr>
        <p:spPr>
          <a:xfrm>
            <a:off x="1676400" y="0"/>
            <a:ext cx="3429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时空隧道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Text Box 79"/>
          <p:cNvSpPr txBox="1">
            <a:spLocks noChangeArrowheads="1"/>
          </p:cNvSpPr>
          <p:nvPr/>
        </p:nvSpPr>
        <p:spPr bwMode="auto">
          <a:xfrm>
            <a:off x="2292350" y="5001260"/>
            <a:ext cx="6698615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三个面向</a:t>
            </a: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                           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科教兴国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7" name="WordArt 4"/>
          <p:cNvSpPr>
            <a:spLocks noTextEdit="1"/>
          </p:cNvSpPr>
          <p:nvPr/>
        </p:nvSpPr>
        <p:spPr>
          <a:xfrm>
            <a:off x="1905000" y="22860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F00">
                        <a:alpha val="82999"/>
                      </a:srgbClr>
                    </a:gs>
                    <a:gs pos="50000">
                      <a:srgbClr val="313100"/>
                    </a:gs>
                    <a:gs pos="100000">
                      <a:srgbClr val="FFFF00">
                        <a:alpha val="82999"/>
                      </a:srgbClr>
                    </a:gs>
                  </a:gsLst>
                  <a:lin ang="5400000" scaled="1"/>
                  <a:tileRect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考点说明</a:t>
            </a:r>
            <a:endParaRPr lang="zh-CN" altLang="en-US" sz="3600" b="1">
              <a:gradFill rotWithShape="1">
                <a:gsLst>
                  <a:gs pos="0">
                    <a:srgbClr val="FFFF00">
                      <a:alpha val="82999"/>
                    </a:srgbClr>
                  </a:gs>
                  <a:gs pos="50000">
                    <a:srgbClr val="313100"/>
                  </a:gs>
                  <a:gs pos="100000">
                    <a:srgbClr val="FFFF00">
                      <a:alpha val="82999"/>
                    </a:srgbClr>
                  </a:gs>
                </a:gsLst>
                <a:lin ang="5400000" scaled="1"/>
                <a:tileRect/>
              </a:gra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538" name="Rectangle 106"/>
          <p:cNvSpPr>
            <a:spLocks noChangeArrowheads="1"/>
          </p:cNvSpPr>
          <p:nvPr/>
        </p:nvSpPr>
        <p:spPr bwMode="auto">
          <a:xfrm>
            <a:off x="1828800" y="990600"/>
            <a:ext cx="8686800" cy="51079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、中共十一届三中全会；十一届三中全会以来民主与法制建设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的主要成就及其意义。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一国两制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的构想；香港、澳门的回归；海峡两岸关系的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发展。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、家庭联产承包责任制；城市经济体制改革；邓小平的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南方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谈话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；社会主义市场经济体制的确立。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、经济特区的创办；沿海经济开放区的开辟；上海浦东的开发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开放；对外开放格局初步形成的特点。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、改革开放以来中国积极参加联合国及其它国际组织中的活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动；中国在地区性国际组织中的重大外交活动。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、邓小平建设中国特色社会主义理论的基本内容及其指导意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义。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、载人航天、信息技术的发展；中国教育发展的主要成就。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04800"/>
            <a:ext cx="8021638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政治：建立和完善民主政治、依法治国，并向祖国统一大业迈进；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0" y="1227138"/>
            <a:ext cx="802322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经济：对内改革和对外开放，逐步形成和完善社会主义市场经济体制，人民生活水平获得巨大提高；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0" y="2133600"/>
            <a:ext cx="825817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3.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外交：反霸权主义，维护世界和平，积极参加联合国和地区性国际组织活动，对外关系获得重大发展；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39975" y="3581400"/>
            <a:ext cx="80232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5.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思想：邓小平理论和三个代表成为改革开放的思想指南；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2982913"/>
            <a:ext cx="80232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4.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科技：现代化科技文教事业取得跨越式发展，成就突出；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" name="TextBox 15"/>
          <p:cNvSpPr txBox="1">
            <a:spLocks noChangeArrowheads="1"/>
          </p:cNvSpPr>
          <p:nvPr/>
        </p:nvSpPr>
        <p:spPr bwMode="auto">
          <a:xfrm>
            <a:off x="2339975" y="4343400"/>
            <a:ext cx="802322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6.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社会生活：衣食住行变化翻天覆地，生活时尚、思想开放成为新时期人们精神面貌的主要特色；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2362200" y="5257800"/>
            <a:ext cx="802322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en-US" altLang="zh-CN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7.</a:t>
            </a:r>
            <a:r>
              <a:rPr kumimoji="0" lang="zh-CN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国际形势：两极格局走向终结，多极化趋势加强，和平与发展成为时代主题；经济全球化和区域经济集团化趋势发展。</a:t>
            </a:r>
            <a:endParaRPr kumimoji="0" lang="en-US" altLang="zh-CN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阶    段    特    征 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50019" name="图片 17500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8463" y="1620838"/>
            <a:ext cx="8748712" cy="4832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4" name="文本框 1"/>
          <p:cNvSpPr txBox="1"/>
          <p:nvPr/>
        </p:nvSpPr>
        <p:spPr>
          <a:xfrm>
            <a:off x="2514600" y="390525"/>
            <a:ext cx="73152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互惠发展的新机遇</a:t>
            </a:r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现代中国倡议的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一带一路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75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64355" name="图片 17643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5188" y="4073525"/>
            <a:ext cx="8213725" cy="2435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4356" name="图片 17643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00" y="6092825"/>
            <a:ext cx="1887538" cy="598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图片 1" descr="X26[MX)4CK@9M([QX9DTQ)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88" y="428625"/>
            <a:ext cx="8097837" cy="364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0" name="矩形 11"/>
          <p:cNvSpPr/>
          <p:nvPr/>
        </p:nvSpPr>
        <p:spPr>
          <a:xfrm>
            <a:off x="1647825" y="-214312"/>
            <a:ext cx="1633538" cy="770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285750" indent="-285750">
              <a:lnSpc>
                <a:spcPts val="5300"/>
              </a:lnSpc>
              <a:spcBef>
                <a:spcPts val="400"/>
              </a:spcBef>
              <a:buFont typeface="Wingdings" panose="05000000000000000000" pitchFamily="2" charset="2"/>
              <a:buChar char="n"/>
            </a:pPr>
            <a:r>
              <a:rPr lang="zh-CN" altLang="en-US" sz="2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考向押题</a:t>
            </a:r>
            <a:endParaRPr lang="zh-CN" altLang="en-US" sz="2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6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506" name="Text Box 114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典     例     解     析 </a:t>
            </a:r>
            <a:endParaRPr kumimoji="0" lang="zh-CN" altLang="en-US" sz="3200" kern="1200" cap="none" spc="0" normalizeH="0" baseline="0" noProof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87507" name="Rectangle 115"/>
          <p:cNvSpPr>
            <a:spLocks noChangeArrowheads="1"/>
          </p:cNvSpPr>
          <p:nvPr/>
        </p:nvSpPr>
        <p:spPr bwMode="auto">
          <a:xfrm>
            <a:off x="2225675" y="3709988"/>
            <a:ext cx="8305800" cy="270700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2.</a:t>
            </a: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2013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月，台湾一艘渔船在屏东县东南约</a:t>
            </a: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海里处遭菲律宾军舰射击，一名船员身亡。中国政府表示强烈谴责，台湾也很快向与菲律宾有争议的出事海域派出一艘军舰和</a:t>
            </a: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艘海巡船，捍卫海域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主权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以及渔业资源。这说明：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．台湾当局认同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和平统一，一国两制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的原则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．国家主权利益高于一切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．将对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一个中国原则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的出台有利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500" strike="noStrike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．在国家主权问题上国共两党已经达成一致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628" name="WordArt 116"/>
          <p:cNvSpPr>
            <a:spLocks noTextEdit="1"/>
          </p:cNvSpPr>
          <p:nvPr/>
        </p:nvSpPr>
        <p:spPr>
          <a:xfrm>
            <a:off x="9067800" y="52641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30" name="WordArt 118"/>
          <p:cNvSpPr>
            <a:spLocks noTextEdit="1"/>
          </p:cNvSpPr>
          <p:nvPr/>
        </p:nvSpPr>
        <p:spPr>
          <a:xfrm>
            <a:off x="8401050" y="2144713"/>
            <a:ext cx="836613" cy="1074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Rectangle 117"/>
          <p:cNvSpPr>
            <a:spLocks noChangeArrowheads="1"/>
          </p:cNvSpPr>
          <p:nvPr/>
        </p:nvSpPr>
        <p:spPr bwMode="auto">
          <a:xfrm>
            <a:off x="2230438" y="307975"/>
            <a:ext cx="8153400" cy="303403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有位外国记者报道：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（中国）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有选举权的公民都集中在会场上，每一个人都可以投自己最信赖的人一票，选出领导者。选举结果公布后，人们欢呼雀跃燃放鞭炮，场面让人仿佛回到了古代雅典。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这个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场面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的出现是因为实施了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中华人民共和国宪法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》</a:t>
            </a:r>
            <a:b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中华人民共和国民族区域自治法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》</a:t>
            </a:r>
            <a:b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中华人民共和国村民委员会组织法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》</a:t>
            </a:r>
            <a:b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中国人民政治协商会议共同纲领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》 </a:t>
            </a:r>
            <a:endParaRPr kumimoji="0" lang="en-US" altLang="zh-CN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典     例     解     析 </a:t>
            </a:r>
            <a:endParaRPr kumimoji="0" lang="zh-CN" altLang="en-US" sz="3200" kern="1200" cap="none" spc="0" normalizeH="0" baseline="0" noProof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362200" y="228600"/>
            <a:ext cx="8077200" cy="316928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十八届三中全会通过的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中共中央关于全面深化改革若干重大问题的决定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指出：坚持世界贸易体制规则，坚持双边、多边、区域次区域开放合作，扩大同各国各地区利益汇合点，以周边为基础加快实施自由贸易区战略。目前，中国在多边、周边、区域合作等方面，取得成就最大并发挥主导作用的是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．亚太经合组织        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．中国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东盟自由贸易区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．上海合作组织        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．参加联合国维和行动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676" name="WordArt 6"/>
          <p:cNvSpPr>
            <a:spLocks noTextEdit="1"/>
          </p:cNvSpPr>
          <p:nvPr/>
        </p:nvSpPr>
        <p:spPr>
          <a:xfrm>
            <a:off x="8763000" y="129540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362200" y="3505200"/>
            <a:ext cx="8077200" cy="278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1980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年起，国家逐步在国企中进行利改税的试点工作。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1983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年，全国实行利改税的国营企业共实现利润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633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亿元，比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1982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年增长了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11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1%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。在增长的利润中，企业共留利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121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亿元，比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1982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年增长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28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2%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，利改税初步取得成功。这主要得益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．所有制改革的尝试     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．分配关系的调整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．企业经营权的独立     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．农村改革的支撑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678" name="WordArt 8"/>
          <p:cNvSpPr>
            <a:spLocks noTextEdit="1"/>
          </p:cNvSpPr>
          <p:nvPr/>
        </p:nvSpPr>
        <p:spPr>
          <a:xfrm>
            <a:off x="8885238" y="4343400"/>
            <a:ext cx="7921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1524000" y="2362201"/>
            <a:ext cx="30988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典     例     解     析 </a:t>
            </a:r>
            <a:endParaRPr kumimoji="0" lang="zh-CN" altLang="en-US" sz="3200" kern="1200" cap="none" spc="0" normalizeH="0" baseline="0" noProof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2286000" y="736600"/>
            <a:ext cx="8382000" cy="37458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5.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一篇名为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“‘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嫦娥二号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’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探月意义： 为人类开发利用月球准备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的文章指出：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实施月探测工程，将为人类开发利用月球资源做准备</a:t>
            </a: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将促进我国经济可持续发展。我国月球探测工程所带动的基础科学和高新技术的进步，对于促进经济的发展将起到牵引和推动作用。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据此可知，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嫦娥二号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探月意义不包括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．增强人类开发利用月球资源的能力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．有利于我国保持经济持续增长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．表明我国太空探索能力居世界领先地位 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．促进了我国科学技术的进步</a:t>
            </a:r>
            <a:endParaRPr kumimoji="0" lang="zh-CN" altLang="en-US" sz="2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727" name="WordArt 40"/>
          <p:cNvSpPr>
            <a:spLocks noTextEdit="1"/>
          </p:cNvSpPr>
          <p:nvPr/>
        </p:nvSpPr>
        <p:spPr>
          <a:xfrm>
            <a:off x="8610600" y="4562475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1735138" y="1354138"/>
            <a:ext cx="8456613" cy="574675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考情分析：全国卷考题对本讲内容的考查主要集中在两个方面。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828800" y="2058988"/>
          <a:ext cx="8534400" cy="2774950"/>
        </p:xfrm>
        <a:graphic>
          <a:graphicData uri="http://schemas.openxmlformats.org/drawingml/2006/table">
            <a:tbl>
              <a:tblPr/>
              <a:tblGrid>
                <a:gridCol w="3564890"/>
                <a:gridCol w="4969510"/>
              </a:tblGrid>
              <a:tr h="1685925"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b="1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1.</a:t>
                      </a:r>
                      <a:r>
                        <a:rPr lang="zh-CN" sz="2100" b="1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改革开放新时期的制度创新和经济体制改革</a:t>
                      </a:r>
                      <a:endParaRPr lang="zh-CN" sz="79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18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Ⅰ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41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18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Ⅲ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17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Ⅰ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16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Ⅱ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40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16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Ⅲ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15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Ⅱ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41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13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Ⅰ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35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12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33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；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11</a:t>
                      </a:r>
                      <a:r>
                        <a:rPr lang="zh-CN" sz="2100" b="1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卷，</a:t>
                      </a:r>
                      <a:r>
                        <a:rPr lang="en-US" sz="2100" b="1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34</a:t>
                      </a:r>
                      <a:endParaRPr lang="zh-CN" sz="790" b="1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b="1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2.</a:t>
                      </a:r>
                      <a:r>
                        <a:rPr lang="zh-CN" sz="2100" b="1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改革开放新时期的科教、思想、文化</a:t>
                      </a:r>
                      <a:endParaRPr lang="zh-CN" sz="79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b="1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17</a:t>
                      </a:r>
                      <a:r>
                        <a:rPr lang="zh-CN" sz="2100" b="1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卷</a:t>
                      </a:r>
                      <a:r>
                        <a:rPr lang="en-US" sz="2100" b="1" kern="100" dirty="0">
                          <a:effectLst/>
                          <a:latin typeface="宋体" panose="02010600030101010101" pitchFamily="2" charset="-122"/>
                          <a:ea typeface="华文细黑"/>
                          <a:cs typeface="Times New Roman" panose="02020603050405020304"/>
                        </a:rPr>
                        <a:t>Ⅱ</a:t>
                      </a:r>
                      <a:r>
                        <a:rPr lang="zh-CN" sz="2100" b="1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，</a:t>
                      </a:r>
                      <a:r>
                        <a:rPr lang="en-US" sz="2100" b="1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31</a:t>
                      </a:r>
                      <a:endParaRPr lang="zh-CN" sz="79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1703388" y="981075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24384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3886200" y="76517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0574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1978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703388" y="2438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1703388" y="3581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1524000" y="47244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673860" y="1427163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政治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657985" y="3657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外交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651635" y="2514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经济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810000" y="549275"/>
            <a:ext cx="1223963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1984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2438400" y="1052513"/>
            <a:ext cx="0" cy="5805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410200" y="549275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1990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57912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886200" y="981075"/>
            <a:ext cx="0" cy="587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57912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89154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89154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8610600" y="533400"/>
            <a:ext cx="11430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2001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1524000" y="5791200"/>
            <a:ext cx="87137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1651635" y="48006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科教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1981200" y="990600"/>
            <a:ext cx="1828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十一届三中全会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37" name="Text Box 57"/>
          <p:cNvSpPr txBox="1">
            <a:spLocks noChangeArrowheads="1"/>
          </p:cNvSpPr>
          <p:nvPr/>
        </p:nvSpPr>
        <p:spPr bwMode="auto">
          <a:xfrm>
            <a:off x="6756400" y="533400"/>
            <a:ext cx="8636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+mn-cs"/>
              </a:rPr>
              <a:t>1992</a:t>
            </a:r>
            <a:endParaRPr kumimoji="0" lang="en-US" altLang="zh-CN" sz="2000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+mn-cs"/>
            </a:endParaRPr>
          </a:p>
        </p:txBody>
      </p:sp>
      <p:sp>
        <p:nvSpPr>
          <p:cNvPr id="148538" name="Line 58"/>
          <p:cNvSpPr>
            <a:spLocks noChangeShapeType="1"/>
          </p:cNvSpPr>
          <p:nvPr/>
        </p:nvSpPr>
        <p:spPr bwMode="auto">
          <a:xfrm>
            <a:off x="7086600" y="990600"/>
            <a:ext cx="7620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39" name="Line 59"/>
          <p:cNvSpPr>
            <a:spLocks noChangeShapeType="1"/>
          </p:cNvSpPr>
          <p:nvPr/>
        </p:nvSpPr>
        <p:spPr bwMode="auto">
          <a:xfrm>
            <a:off x="7086600" y="762000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华文中宋" pitchFamily="2" charset="-122"/>
              <a:cs typeface="+mn-cs"/>
            </a:endParaRPr>
          </a:p>
        </p:txBody>
      </p:sp>
      <p:sp>
        <p:nvSpPr>
          <p:cNvPr id="148540" name="Text Box 60"/>
          <p:cNvSpPr txBox="1">
            <a:spLocks noChangeArrowheads="1"/>
          </p:cNvSpPr>
          <p:nvPr/>
        </p:nvSpPr>
        <p:spPr bwMode="auto">
          <a:xfrm>
            <a:off x="2971800" y="1295400"/>
            <a:ext cx="4038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改革开放以来民主政治建设的成就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1" name="Text Box 61"/>
          <p:cNvSpPr txBox="1">
            <a:spLocks noChangeArrowheads="1"/>
          </p:cNvSpPr>
          <p:nvPr/>
        </p:nvSpPr>
        <p:spPr bwMode="auto">
          <a:xfrm>
            <a:off x="2667000" y="2452688"/>
            <a:ext cx="41783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对内：经济体制改革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190500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推动上海合作组织建立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5791200" y="3733800"/>
            <a:ext cx="1752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参与</a:t>
            </a: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APEC</a:t>
            </a:r>
            <a:endParaRPr kumimoji="0" lang="en-US" altLang="zh-CN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4" name="Text Box 64"/>
          <p:cNvSpPr txBox="1">
            <a:spLocks noChangeArrowheads="1"/>
          </p:cNvSpPr>
          <p:nvPr/>
        </p:nvSpPr>
        <p:spPr bwMode="auto">
          <a:xfrm>
            <a:off x="7315200" y="4235450"/>
            <a:ext cx="2514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联合国千年首脑会议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8" name="Text Box 68"/>
          <p:cNvSpPr txBox="1">
            <a:spLocks noChangeArrowheads="1"/>
          </p:cNvSpPr>
          <p:nvPr/>
        </p:nvSpPr>
        <p:spPr bwMode="auto">
          <a:xfrm>
            <a:off x="9220200" y="4876800"/>
            <a:ext cx="121920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载人航天空间技术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49" name="Text Box 69"/>
          <p:cNvSpPr txBox="1">
            <a:spLocks noChangeArrowheads="1"/>
          </p:cNvSpPr>
          <p:nvPr/>
        </p:nvSpPr>
        <p:spPr bwMode="auto">
          <a:xfrm>
            <a:off x="7086600" y="1295400"/>
            <a:ext cx="24384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依法治国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0" name="Text Box 70"/>
          <p:cNvSpPr txBox="1">
            <a:spLocks noChangeArrowheads="1"/>
          </p:cNvSpPr>
          <p:nvPr/>
        </p:nvSpPr>
        <p:spPr bwMode="auto">
          <a:xfrm>
            <a:off x="2362200" y="1690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一国两制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构想的提出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1" name="Text Box 71"/>
          <p:cNvSpPr txBox="1">
            <a:spLocks noChangeArrowheads="1"/>
          </p:cNvSpPr>
          <p:nvPr/>
        </p:nvSpPr>
        <p:spPr bwMode="auto">
          <a:xfrm>
            <a:off x="7696200" y="1676400"/>
            <a:ext cx="1600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港、澳回归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2" name="Text Box 72"/>
          <p:cNvSpPr txBox="1">
            <a:spLocks noChangeArrowheads="1"/>
          </p:cNvSpPr>
          <p:nvPr/>
        </p:nvSpPr>
        <p:spPr bwMode="auto">
          <a:xfrm>
            <a:off x="2438400" y="2071688"/>
            <a:ext cx="3048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海峡两岸关系的进展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3" name="Text Box 73"/>
          <p:cNvSpPr txBox="1">
            <a:spLocks noChangeArrowheads="1"/>
          </p:cNvSpPr>
          <p:nvPr/>
        </p:nvSpPr>
        <p:spPr bwMode="auto">
          <a:xfrm>
            <a:off x="5562600" y="2057400"/>
            <a:ext cx="1524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九二共识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4" name="Text Box 74"/>
          <p:cNvSpPr txBox="1">
            <a:spLocks noChangeArrowheads="1"/>
          </p:cNvSpPr>
          <p:nvPr/>
        </p:nvSpPr>
        <p:spPr bwMode="auto">
          <a:xfrm>
            <a:off x="3429000" y="2819400"/>
            <a:ext cx="2286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对外开放格局的形成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5" name="Text Box 75"/>
          <p:cNvSpPr txBox="1">
            <a:spLocks noChangeArrowheads="1"/>
          </p:cNvSpPr>
          <p:nvPr/>
        </p:nvSpPr>
        <p:spPr bwMode="auto">
          <a:xfrm>
            <a:off x="5562600" y="2590800"/>
            <a:ext cx="8382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浦东开发开放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6477000" y="2590800"/>
            <a:ext cx="1143000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小平南巡谈话和十四大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7696200" y="2757488"/>
            <a:ext cx="1143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18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十五大</a:t>
            </a:r>
            <a:endParaRPr kumimoji="0" lang="zh-CN" altLang="en-US" sz="18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8" name="Text Box 78"/>
          <p:cNvSpPr txBox="1">
            <a:spLocks noChangeArrowheads="1"/>
          </p:cNvSpPr>
          <p:nvPr/>
        </p:nvSpPr>
        <p:spPr bwMode="auto">
          <a:xfrm>
            <a:off x="1651635" y="5867400"/>
            <a:ext cx="459740" cy="9350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思想</a:t>
            </a:r>
            <a:endParaRPr kumimoji="0" lang="zh-CN" altLang="en-US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895600" y="5943600"/>
            <a:ext cx="4495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邓小平理论的形成与发展</a:t>
            </a:r>
            <a:endParaRPr kumimoji="0" lang="zh-CN" altLang="en-US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1547" name="WordArt 80"/>
          <p:cNvSpPr>
            <a:spLocks noTextEdit="1"/>
          </p:cNvSpPr>
          <p:nvPr/>
        </p:nvSpPr>
        <p:spPr>
          <a:xfrm>
            <a:off x="1676400" y="0"/>
            <a:ext cx="3429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时空隧道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2590800" y="977900"/>
            <a:ext cx="7467600" cy="150304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</a:ln>
          <a:effectLst/>
        </p:spPr>
        <p:txBody>
          <a:bodyPr>
            <a:spAutoFit/>
          </a:bodyPr>
          <a:p>
            <a:pPr marR="0" defTabSz="914400">
              <a:lnSpc>
                <a:spcPct val="85000"/>
              </a:lnSpc>
              <a:buClrTx/>
              <a:buSzTx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推动因素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5000"/>
              </a:lnSpc>
              <a:buClrTx/>
              <a:buSzTx/>
              <a:buChar char="•"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和平统一、一国两制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/>
                <a:ea typeface="黑体" panose="02010609060101010101" pitchFamily="2" charset="-122"/>
                <a:cs typeface="+mn-cs"/>
              </a:rPr>
              <a:t>”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方针制定及港澳成功实践；                                                                                              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5000"/>
              </a:lnSpc>
              <a:buClrTx/>
              <a:buSzTx/>
              <a:buChar char="•"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两岸交流频繁、联系日益密切；                                                                      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5000"/>
              </a:lnSpc>
              <a:buClrTx/>
              <a:buSzTx/>
              <a:buChar char="•"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综合国力不断提高；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5000"/>
              </a:lnSpc>
              <a:buClrTx/>
              <a:buSzTx/>
              <a:buChar char="•"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国际社会的认可；                                                                                          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5000"/>
              </a:lnSpc>
              <a:buClrTx/>
              <a:buSzTx/>
              <a:buChar char="•"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两岸人民同根同源，文化一脉相承，渴望统一。</a:t>
            </a:r>
            <a:endParaRPr kumimoji="0" lang="zh-CN" altLang="en-US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" name="Text Box 79"/>
          <p:cNvSpPr txBox="1">
            <a:spLocks noChangeArrowheads="1"/>
          </p:cNvSpPr>
          <p:nvPr/>
        </p:nvSpPr>
        <p:spPr bwMode="auto">
          <a:xfrm>
            <a:off x="2292350" y="5001260"/>
            <a:ext cx="6698615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三个面向</a:t>
            </a:r>
            <a:r>
              <a:rPr kumimoji="0" lang="en-US" altLang="zh-CN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”                           </a:t>
            </a:r>
            <a:r>
              <a:rPr kumimoji="0" lang="zh-CN" altLang="en-US" sz="2000" kern="1200" cap="none" spc="0" normalizeH="0" baseline="0" noProof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科教兴国</a:t>
            </a:r>
            <a:endParaRPr kumimoji="0" lang="zh-CN" altLang="en-US" sz="2000" kern="1200" cap="none" spc="0" normalizeH="0" baseline="0" noProof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4" grpId="2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330450" y="77788"/>
            <a:ext cx="4679950" cy="69151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楷体_GB2312" pitchFamily="49" charset="-122"/>
              </a:rPr>
              <a:t>中国经济改革的历程</a:t>
            </a:r>
            <a:endParaRPr kumimoji="0" lang="zh-CN" altLang="en-US" sz="30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</p:txBody>
      </p:sp>
      <p:pic>
        <p:nvPicPr>
          <p:cNvPr id="25602" name="K15XZFX2LTYLS01.ep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95600" y="762000"/>
            <a:ext cx="6858000" cy="3652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346325" y="4508500"/>
            <a:ext cx="7559675" cy="368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以农村改革推动城市改革（改革“农村包围城市”）</a:t>
            </a:r>
            <a:endParaRPr kumimoji="0" lang="zh-CN" altLang="en-US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2305050" y="5661025"/>
            <a:ext cx="1657350" cy="521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计划经济</a:t>
            </a:r>
            <a:endParaRPr kumimoji="0" lang="zh-CN" altLang="en-US" sz="28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778375" y="5013325"/>
            <a:ext cx="2232025" cy="6451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有计划的商品经济（</a:t>
            </a:r>
            <a:r>
              <a:rPr kumimoji="0" lang="en-US" altLang="zh-CN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1984</a:t>
            </a:r>
            <a:r>
              <a:rPr kumimoji="0" lang="zh-CN" altLang="en-US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年）</a:t>
            </a:r>
            <a:endParaRPr kumimoji="0" lang="en-US" altLang="zh-CN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8477250" y="5661025"/>
            <a:ext cx="1657350" cy="521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市场经济</a:t>
            </a:r>
            <a:endParaRPr kumimoji="0" lang="zh-CN" altLang="en-US" sz="2800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2712" name="AutoShape 8"/>
          <p:cNvSpPr/>
          <p:nvPr/>
        </p:nvSpPr>
        <p:spPr>
          <a:xfrm>
            <a:off x="4141788" y="5805488"/>
            <a:ext cx="4392612" cy="287337"/>
          </a:xfrm>
          <a:prstGeom prst="rightArrow">
            <a:avLst>
              <a:gd name="adj1" fmla="val 50000"/>
              <a:gd name="adj2" fmla="val 381758"/>
            </a:avLst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2667000" y="6237288"/>
            <a:ext cx="936625" cy="3987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1978</a:t>
            </a:r>
            <a:endParaRPr kumimoji="0" lang="en-US" altLang="zh-CN" sz="20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2714" name="Text Box 6"/>
          <p:cNvSpPr txBox="1">
            <a:spLocks noChangeArrowheads="1"/>
          </p:cNvSpPr>
          <p:nvPr/>
        </p:nvSpPr>
        <p:spPr bwMode="auto">
          <a:xfrm>
            <a:off x="8893175" y="6237288"/>
            <a:ext cx="936625" cy="3987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altLang="zh-CN" sz="2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1992</a:t>
            </a:r>
            <a:endParaRPr kumimoji="0" lang="en-US" altLang="zh-CN" sz="20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1" name="Text Box 168"/>
          <p:cNvSpPr txBox="1">
            <a:spLocks noChangeArrowheads="1"/>
          </p:cNvSpPr>
          <p:nvPr/>
        </p:nvSpPr>
        <p:spPr bwMode="auto">
          <a:xfrm>
            <a:off x="1520508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重    点    分    析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ldLvl="0" animBg="1"/>
      <p:bldP spid="72709" grpId="0" bldLvl="0" animBg="1"/>
      <p:bldP spid="72710" grpId="0" bldLvl="0" animBg="1"/>
      <p:bldP spid="72711" grpId="0" bldLvl="0" animBg="1"/>
      <p:bldP spid="72712" grpId="0" bldLvl="0" animBg="1"/>
      <p:bldP spid="72713" grpId="0" bldLvl="0" animBg="1"/>
      <p:bldP spid="727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1936750" y="746125"/>
            <a:ext cx="8370888" cy="574675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b="1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计划经济体制与社会主义市场经济体制的比较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828800" y="1970088"/>
          <a:ext cx="8480425" cy="3130550"/>
        </p:xfrm>
        <a:graphic>
          <a:graphicData uri="http://schemas.openxmlformats.org/drawingml/2006/table">
            <a:tbl>
              <a:tblPr/>
              <a:tblGrid>
                <a:gridCol w="690880"/>
                <a:gridCol w="3035300"/>
                <a:gridCol w="4754245"/>
              </a:tblGrid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项目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计划经济体制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社会主义市场经济体制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背景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40" name="文本框 1"/>
          <p:cNvSpPr txBox="1"/>
          <p:nvPr/>
        </p:nvSpPr>
        <p:spPr>
          <a:xfrm>
            <a:off x="1828800" y="136525"/>
            <a:ext cx="1325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/>
                <a:ea typeface="华文细黑"/>
                <a:sym typeface="宋体" panose="02010600030101010101" pitchFamily="2" charset="-122"/>
              </a:rPr>
              <a:t>认知深化：</a:t>
            </a:r>
            <a:endParaRPr lang="zh-CN" altLang="en-US" dirty="0">
              <a:solidFill>
                <a:srgbClr val="FF0000"/>
              </a:solidFill>
              <a:latin typeface="Times New Roman" panose="02020603050405020304"/>
              <a:ea typeface="华文细黑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25725" y="2573338"/>
            <a:ext cx="299402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新中国成立后，经济落后、工业化程度低、国防力量薄弱</a:t>
            </a:r>
            <a:endParaRPr lang="zh-CN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借鉴苏联社会主义建设的经验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84800" y="2573338"/>
            <a:ext cx="4922838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解放和发展生产力，加速现代化建设</a:t>
            </a:r>
            <a:endParaRPr lang="zh-CN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国内国际形势发生重大变化，社会主义事业在世界范围内处于低潮</a:t>
            </a:r>
            <a:endParaRPr lang="zh-CN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改革开放以来的理论创新和实践探索</a:t>
            </a:r>
            <a:endParaRPr lang="zh-CN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855788" y="1430338"/>
          <a:ext cx="8480425" cy="3889375"/>
        </p:xfrm>
        <a:graphic>
          <a:graphicData uri="http://schemas.openxmlformats.org/drawingml/2006/table">
            <a:tbl>
              <a:tblPr/>
              <a:tblGrid>
                <a:gridCol w="690880"/>
                <a:gridCol w="3576320"/>
                <a:gridCol w="4213225"/>
              </a:tblGrid>
              <a:tr h="1724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特点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影响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2547" marR="1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641600" y="1566863"/>
            <a:ext cx="325755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单一公有制；行政手段在资源配置中起基础性作用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43650" y="1379538"/>
            <a:ext cx="341947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公有制为主体，多种所有制并存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市场在国家宏观调控下对资源配置起基础性作用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41600" y="3317875"/>
            <a:ext cx="3257550" cy="16300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在新中国成立初期发挥了积极作用，但后期计划经济逐步僵化，严重束缚了生产力发展，影响了人民生活水平的提高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21450" y="3163888"/>
            <a:ext cx="3065463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71755" defTabSz="914400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最大限度地解放了生产力，使中国经济与世界经济真正接轨，人民生活水平获得极大提高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3" name="Picture 3" descr="thumbnail_400_400">
            <a:hlinkClick r:id="rId1"/>
          </p:cNvPr>
          <p:cNvPicPr>
            <a:picLocks noChangeAspect="1"/>
          </p:cNvPicPr>
          <p:nvPr/>
        </p:nvPicPr>
        <p:blipFill>
          <a:blip r:embed="rId2"/>
          <a:srcRect l="1248" t="15094" b="12764"/>
          <a:stretch>
            <a:fillRect/>
          </a:stretch>
        </p:blipFill>
        <p:spPr>
          <a:xfrm>
            <a:off x="6553200" y="765175"/>
            <a:ext cx="3962400" cy="2676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4" name="Text Box 4"/>
          <p:cNvSpPr txBox="1"/>
          <p:nvPr/>
        </p:nvSpPr>
        <p:spPr>
          <a:xfrm>
            <a:off x="7391400" y="3365500"/>
            <a:ext cx="25923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80808"/>
                </a:solidFill>
                <a:latin typeface="Arial" panose="020B0604020202020204" pitchFamily="34" charset="0"/>
                <a:ea typeface="华文中宋" pitchFamily="2" charset="-122"/>
              </a:rPr>
              <a:t>全国粮票</a:t>
            </a:r>
            <a:endParaRPr lang="zh-CN" altLang="en-US" sz="2800" dirty="0">
              <a:solidFill>
                <a:srgbClr val="080808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8675" name="矩形 17"/>
          <p:cNvSpPr/>
          <p:nvPr/>
        </p:nvSpPr>
        <p:spPr>
          <a:xfrm>
            <a:off x="2362200" y="4038600"/>
            <a:ext cx="7840663" cy="2245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国务院全体会议第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17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次会议</a:t>
            </a:r>
            <a:r>
              <a:rPr lang="zh-CN" altLang="en-US" sz="2800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通过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市镇粮食定量供应凭证印制暂行办法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r>
              <a:rPr lang="zh-CN" altLang="en-US" sz="2800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，粮票从此应运而生，此后，食用油票、豆腐票、布票等各种票证进入人们的生活，各种商品皆需凭票购买，中国进入长达</a:t>
            </a:r>
            <a:r>
              <a:rPr lang="en-US" altLang="zh-CN" sz="2800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2800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多年的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“票证时代”。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6" name="Text Box 4"/>
          <p:cNvSpPr txBox="1"/>
          <p:nvPr/>
        </p:nvSpPr>
        <p:spPr>
          <a:xfrm>
            <a:off x="2286000" y="763588"/>
            <a:ext cx="4217988" cy="203009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华文中宋" pitchFamily="2" charset="-122"/>
              </a:rPr>
              <a:t>票证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  <a:ea typeface="华文中宋" pitchFamily="2" charset="-122"/>
            </a:endParaRPr>
          </a:p>
          <a:p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华文中宋" pitchFamily="2" charset="-122"/>
              </a:rPr>
              <a:t>       为保证工业化建设顺利进行，国家从</a:t>
            </a:r>
            <a:r>
              <a:rPr lang="en-US" altLang="zh-CN" dirty="0">
                <a:solidFill>
                  <a:schemeClr val="tx2"/>
                </a:solidFill>
                <a:latin typeface="Arial" panose="020B0604020202020204" pitchFamily="34" charset="0"/>
                <a:ea typeface="华文中宋" pitchFamily="2" charset="-122"/>
              </a:rPr>
              <a:t>1953</a:t>
            </a:r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华文中宋" pitchFamily="2" charset="-122"/>
              </a:rPr>
              <a:t>年起对粮食、油料、棉花实行计划收购、计划供应，简称“统购统销” 凭票供应的物品扩大到肉、蛋、糖、豆制品和一些日用工业品，人们消费普遍实行配给制度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8677" name="AutoShape 2"/>
          <p:cNvSpPr/>
          <p:nvPr/>
        </p:nvSpPr>
        <p:spPr>
          <a:xfrm>
            <a:off x="3581400" y="152400"/>
            <a:ext cx="5943600" cy="576263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600" dirty="0">
                <a:solidFill>
                  <a:srgbClr val="FFFF00"/>
                </a:solidFill>
                <a:latin typeface="Arial" panose="020B0604020202020204" pitchFamily="34" charset="0"/>
                <a:ea typeface="华文中宋" pitchFamily="2" charset="-122"/>
              </a:rPr>
              <a:t>票证时代</a:t>
            </a:r>
            <a:r>
              <a:rPr lang="en-US" altLang="zh-CN" sz="3600" dirty="0">
                <a:solidFill>
                  <a:srgbClr val="FFFF00"/>
                </a:solidFill>
                <a:latin typeface="Arial" panose="020B0604020202020204" pitchFamily="34" charset="0"/>
                <a:ea typeface="华文中宋" pitchFamily="2" charset="-122"/>
              </a:rPr>
              <a:t>——</a:t>
            </a:r>
            <a:r>
              <a:rPr lang="zh-CN" altLang="en-US" sz="3600" dirty="0">
                <a:solidFill>
                  <a:srgbClr val="FFFF00"/>
                </a:solidFill>
                <a:latin typeface="Arial" panose="020B0604020202020204" pitchFamily="34" charset="0"/>
                <a:ea typeface="华文中宋" pitchFamily="2" charset="-122"/>
              </a:rPr>
              <a:t>计划经济的产物</a:t>
            </a:r>
            <a:endParaRPr lang="zh-CN" altLang="en-US" sz="3600" dirty="0">
              <a:solidFill>
                <a:srgbClr val="FFFF00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8678" name="图片 9" descr="图片8.png"/>
          <p:cNvSpPr>
            <a:spLocks noChangeAspect="1"/>
          </p:cNvSpPr>
          <p:nvPr/>
        </p:nvSpPr>
        <p:spPr>
          <a:xfrm>
            <a:off x="2495550" y="3451225"/>
            <a:ext cx="5370513" cy="865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9" name="Text Box 168"/>
          <p:cNvSpPr txBox="1">
            <a:spLocks noChangeArrowheads="1"/>
          </p:cNvSpPr>
          <p:nvPr/>
        </p:nvSpPr>
        <p:spPr bwMode="auto">
          <a:xfrm>
            <a:off x="1520508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史    料    研    读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2381250" y="617538"/>
            <a:ext cx="8799513" cy="105918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命题点：</a:t>
            </a:r>
            <a:r>
              <a:rPr lang="en-US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20</a:t>
            </a: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世纪</a:t>
            </a:r>
            <a:r>
              <a:rPr lang="en-US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80</a:t>
            </a:r>
            <a:r>
              <a:rPr lang="zh-CN" altLang="zh-CN" sz="2100" b="1" strike="noStrike" kern="100" noProof="1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年代我国乡镇企业的发展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+mn-cs"/>
              </a:rPr>
              <a:t>(2018·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课标全国</a:t>
            </a:r>
            <a:r>
              <a:rPr lang="en-US" altLang="zh-CN" sz="2100" strike="noStrike" kern="100" noProof="1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Ⅲ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+mn-cs"/>
              </a:rPr>
              <a:t>)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中国乡镇企业行业分布表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+mn-cs"/>
              </a:rPr>
              <a:t>(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单位：万个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+mn-cs"/>
              </a:rPr>
              <a:t>)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530475" y="2095500"/>
          <a:ext cx="7129780" cy="1711960"/>
        </p:xfrm>
        <a:graphic>
          <a:graphicData uri="http://schemas.openxmlformats.org/drawingml/2006/table">
            <a:tbl>
              <a:tblPr/>
              <a:tblGrid>
                <a:gridCol w="770890"/>
                <a:gridCol w="820420"/>
                <a:gridCol w="919480"/>
                <a:gridCol w="969010"/>
                <a:gridCol w="1435100"/>
                <a:gridCol w="2214880"/>
              </a:tblGrid>
              <a:tr h="633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 dirty="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年份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农业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工业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建筑业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交通运输业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100" kern="100">
                          <a:effectLst/>
                          <a:latin typeface="Times New Roman" panose="02020603050405020304"/>
                          <a:ea typeface="华文细黑"/>
                          <a:cs typeface="Times New Roman" panose="02020603050405020304"/>
                        </a:rPr>
                        <a:t>商、饮、服务业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1982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29.28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74.92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5.38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9.58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17.01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1988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23.28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773.52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95.58</a:t>
                      </a:r>
                      <a:endParaRPr lang="zh-CN" sz="21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372.55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en-US" sz="2100" kern="100" dirty="0">
                          <a:effectLst/>
                          <a:latin typeface="Times New Roman" panose="02020603050405020304"/>
                          <a:ea typeface="华文细黑"/>
                          <a:cs typeface="Courier New" panose="02070309020205020404"/>
                        </a:rPr>
                        <a:t>623.23</a:t>
                      </a:r>
                      <a:endParaRPr lang="zh-CN" sz="21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0430" marR="40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455863" y="3944938"/>
            <a:ext cx="8137525" cy="154432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表中的数据变化说明，这一时期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我国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A.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农村剩余劳动力大量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转移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		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Courier New" panose="02070309020205020404"/>
              </a:rPr>
              <a:t>B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城乡一体化逐步实现</a:t>
            </a:r>
            <a:endParaRPr lang="zh-CN" altLang="zh-CN" sz="79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C.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社会主义市场经济体制已</a:t>
            </a:r>
            <a:r>
              <a:rPr lang="zh-CN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建立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	</a:t>
            </a:r>
            <a:r>
              <a:rPr lang="en-US" altLang="zh-CN" sz="2100" strike="noStrike" kern="100" noProof="1" dirty="0" smtClean="0">
                <a:latin typeface="Times New Roman" panose="02020603050405020304"/>
                <a:ea typeface="华文细黑"/>
                <a:cs typeface="Courier New" panose="02070309020205020404"/>
              </a:rPr>
              <a:t>D</a:t>
            </a:r>
            <a:r>
              <a:rPr lang="en-US" altLang="zh-CN" sz="2100" strike="noStrike" kern="100" noProof="1" dirty="0">
                <a:latin typeface="Times New Roman" panose="02020603050405020304"/>
                <a:ea typeface="华文细黑"/>
                <a:cs typeface="Courier New" panose="02070309020205020404"/>
              </a:rPr>
              <a:t>.</a:t>
            </a:r>
            <a:r>
              <a:rPr lang="zh-CN" altLang="zh-CN" sz="2100" strike="noStrike" kern="100" noProof="1" dirty="0">
                <a:latin typeface="Times New Roman" panose="02020603050405020304"/>
                <a:ea typeface="华文细黑"/>
                <a:cs typeface="Times New Roman" panose="02020603050405020304"/>
              </a:rPr>
              <a:t>工业结构趋于合理</a:t>
            </a:r>
            <a:endParaRPr lang="zh-CN" altLang="zh-CN" sz="79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4487863"/>
            <a:ext cx="458788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75" noProof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  <a:cs typeface="+mn-cs"/>
              </a:rPr>
              <a:t>√</a:t>
            </a:r>
            <a:endParaRPr lang="zh-CN" altLang="en-US" sz="3375" noProof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1555433" y="76200"/>
            <a:ext cx="675005" cy="6629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p>
            <a:pPr marR="0" algn="ctr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高    考    真    题</a:t>
            </a:r>
            <a:endParaRPr kumimoji="0" lang="zh-CN" altLang="en-US" sz="3200" kern="1200" cap="none" spc="0" normalizeH="0" baseline="0" noProof="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7894" name="WordArt 11"/>
          <p:cNvSpPr>
            <a:spLocks noTextEdit="1"/>
          </p:cNvSpPr>
          <p:nvPr/>
        </p:nvSpPr>
        <p:spPr>
          <a:xfrm>
            <a:off x="8499475" y="5276850"/>
            <a:ext cx="792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DOC_GUID" val="{71903c3c-2cd9-45ca-988d-79f1848a38b6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5528</Words>
  <Application>WPS 演示</Application>
  <PresentationFormat>宽屏</PresentationFormat>
  <Paragraphs>544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黑体</vt:lpstr>
      <vt:lpstr>华文行楷</vt:lpstr>
      <vt:lpstr>华文中宋</vt:lpstr>
      <vt:lpstr>Times New Roman</vt:lpstr>
      <vt:lpstr>华文细黑</vt:lpstr>
      <vt:lpstr>Courier New</vt:lpstr>
      <vt:lpstr>华文中宋</vt:lpstr>
      <vt:lpstr>GungsuhChe</vt:lpstr>
      <vt:lpstr>楷体_GB2312</vt:lpstr>
      <vt:lpstr>新宋体</vt:lpstr>
      <vt:lpstr>楷体</vt:lpstr>
      <vt:lpstr>华文细黑</vt:lpstr>
      <vt:lpstr>Arial Unicode MS</vt:lpstr>
      <vt:lpstr>Times New Roman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张国通</cp:lastModifiedBy>
  <cp:revision>3</cp:revision>
  <dcterms:created xsi:type="dcterms:W3CDTF">2019-04-09T14:22:00Z</dcterms:created>
  <dcterms:modified xsi:type="dcterms:W3CDTF">2019-04-09T14:46:31Z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