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7" r:id="rId2"/>
    <p:sldId id="258" r:id="rId3"/>
    <p:sldId id="259" r:id="rId4"/>
    <p:sldId id="290" r:id="rId5"/>
    <p:sldId id="291" r:id="rId6"/>
    <p:sldId id="292" r:id="rId7"/>
    <p:sldId id="293" r:id="rId8"/>
    <p:sldId id="294" r:id="rId9"/>
    <p:sldId id="295" r:id="rId10"/>
    <p:sldId id="260" r:id="rId11"/>
    <p:sldId id="261" r:id="rId12"/>
    <p:sldId id="297" r:id="rId13"/>
    <p:sldId id="298" r:id="rId14"/>
    <p:sldId id="299" r:id="rId15"/>
    <p:sldId id="327" r:id="rId16"/>
    <p:sldId id="300" r:id="rId17"/>
    <p:sldId id="302" r:id="rId18"/>
    <p:sldId id="262" r:id="rId19"/>
    <p:sldId id="328" r:id="rId20"/>
    <p:sldId id="329" r:id="rId21"/>
    <p:sldId id="341" r:id="rId22"/>
    <p:sldId id="330" r:id="rId23"/>
    <p:sldId id="333" r:id="rId24"/>
    <p:sldId id="331" r:id="rId25"/>
    <p:sldId id="332" r:id="rId26"/>
    <p:sldId id="342" r:id="rId27"/>
    <p:sldId id="343" r:id="rId28"/>
    <p:sldId id="334" r:id="rId29"/>
    <p:sldId id="336" r:id="rId30"/>
    <p:sldId id="338" r:id="rId31"/>
    <p:sldId id="339" r:id="rId32"/>
    <p:sldId id="340" r:id="rId33"/>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CCFFF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454" autoAdjust="0"/>
  </p:normalViewPr>
  <p:slideViewPr>
    <p:cSldViewPr>
      <p:cViewPr varScale="1">
        <p:scale>
          <a:sx n="82" d="100"/>
          <a:sy n="82" d="100"/>
        </p:scale>
        <p:origin x="-468" y="-90"/>
      </p:cViewPr>
      <p:guideLst>
        <p:guide orient="horz" pos="1620"/>
        <p:guide pos="287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D7FC3B-49F3-4DE6-BDDF-74CB39876FFE}" type="datetimeFigureOut">
              <a:rPr lang="zh-CN" altLang="en-US" smtClean="0"/>
              <a:t>2017/3/27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92F7E6-F0C9-438C-B245-64B37254DE6B}" type="slidenum">
              <a:rPr lang="zh-CN" altLang="en-US" smtClean="0"/>
              <a:t>‹#›</a:t>
            </a:fld>
            <a:endParaRPr lang="zh-CN" altLang="en-US"/>
          </a:p>
        </p:txBody>
      </p:sp>
    </p:spTree>
    <p:extLst>
      <p:ext uri="{BB962C8B-B14F-4D97-AF65-F5344CB8AC3E}">
        <p14:creationId xmlns:p14="http://schemas.microsoft.com/office/powerpoint/2010/main" val="4109457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D92F7E6-F0C9-438C-B245-64B37254DE6B}" type="slidenum">
              <a:rPr lang="zh-CN" altLang="en-US" smtClean="0"/>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D92F7E6-F0C9-438C-B245-64B37254DE6B}" type="slidenum">
              <a:rPr lang="zh-CN" altLang="en-US" smtClean="0"/>
              <a:t>4</a:t>
            </a:fld>
            <a:endParaRPr lang="zh-CN" altLang="en-US"/>
          </a:p>
        </p:txBody>
      </p:sp>
    </p:spTree>
    <p:extLst>
      <p:ext uri="{BB962C8B-B14F-4D97-AF65-F5344CB8AC3E}">
        <p14:creationId xmlns:p14="http://schemas.microsoft.com/office/powerpoint/2010/main" val="665094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D92F7E6-F0C9-438C-B245-64B37254DE6B}" type="slidenum">
              <a:rPr lang="zh-CN" altLang="en-US" smtClean="0"/>
              <a:t>22</a:t>
            </a:fld>
            <a:endParaRPr lang="zh-CN" altLang="en-US"/>
          </a:p>
        </p:txBody>
      </p:sp>
    </p:spTree>
    <p:extLst>
      <p:ext uri="{BB962C8B-B14F-4D97-AF65-F5344CB8AC3E}">
        <p14:creationId xmlns:p14="http://schemas.microsoft.com/office/powerpoint/2010/main" val="2797465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0"/>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80"/>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2017/3/27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2017/3/27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2017/3/27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2017/3/27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2017/3/27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3"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2017/3/27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2017/3/27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2017/3/27</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www.chinadxy.com/member/sn10661084/archives/2007/69906.html"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6.jpeg"/><Relationship Id="rId7"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www.chinataiwan.org/wh/dswh/lsyw/200806/t20080630_684308.htm" TargetMode="External"/><Relationship Id="rId3" Type="http://schemas.openxmlformats.org/officeDocument/2006/relationships/image" Target="../media/image34.jpeg"/><Relationship Id="rId7" Type="http://schemas.openxmlformats.org/officeDocument/2006/relationships/image" Target="../media/image36.jpeg"/><Relationship Id="rId2"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hyperlink" Target="http://www.livesz.cn/news.asp?id=509" TargetMode="External"/><Relationship Id="rId5" Type="http://schemas.openxmlformats.org/officeDocument/2006/relationships/image" Target="../media/image35.jpeg"/><Relationship Id="rId4" Type="http://schemas.openxmlformats.org/officeDocument/2006/relationships/hyperlink" Target="http://www.wikilib.com/wiki?title=&#28699;&#26050;&#12453;&#37908;?printable=yes&amp;printable=yes" TargetMode="External"/><Relationship Id="rId9" Type="http://schemas.openxmlformats.org/officeDocument/2006/relationships/image" Target="../media/image37.jpeg"/></Relationships>
</file>

<file path=ppt/slides/_rels/slide2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41.gif"/><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gif"/><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 Target="slide2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slide" Target="slide26.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4" y="0"/>
            <a:ext cx="9144000" cy="5143500"/>
          </a:xfrm>
          <a:prstGeom prst="rect">
            <a:avLst/>
          </a:prstGeom>
        </p:spPr>
      </p:pic>
      <p:pic>
        <p:nvPicPr>
          <p:cNvPr id="6149" name="Picture 8"/>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343326" y="303611"/>
            <a:ext cx="549295"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620009">
            <a:off x="4257378" y="1611025"/>
            <a:ext cx="629243" cy="705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10"/>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rot="20313206">
            <a:off x="2634349" y="1448993"/>
            <a:ext cx="724414" cy="154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Text Box 15"/>
          <p:cNvSpPr txBox="1">
            <a:spLocks noChangeArrowheads="1"/>
          </p:cNvSpPr>
          <p:nvPr/>
        </p:nvSpPr>
        <p:spPr bwMode="auto">
          <a:xfrm>
            <a:off x="2824803" y="145579"/>
            <a:ext cx="28993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4800" b="1" dirty="0">
                <a:latin typeface="华文彩云" panose="02010800040101010101" pitchFamily="2" charset="-122"/>
                <a:ea typeface="华文彩云" panose="02010800040101010101" pitchFamily="2" charset="-122"/>
              </a:rPr>
              <a:t>第十一课</a:t>
            </a:r>
          </a:p>
        </p:txBody>
      </p:sp>
      <p:sp>
        <p:nvSpPr>
          <p:cNvPr id="6160" name="Text Box 16"/>
          <p:cNvSpPr txBox="1">
            <a:spLocks noChangeArrowheads="1"/>
          </p:cNvSpPr>
          <p:nvPr/>
        </p:nvSpPr>
        <p:spPr bwMode="auto">
          <a:xfrm>
            <a:off x="-63708" y="1640076"/>
            <a:ext cx="92006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5400" b="1" dirty="0">
                <a:latin typeface="华文行楷" panose="02010800040101010101" pitchFamily="2" charset="-122"/>
                <a:ea typeface="华文行楷" panose="02010800040101010101" pitchFamily="2" charset="-122"/>
              </a:rPr>
              <a:t>民国时期民族工业的曲折发展</a:t>
            </a:r>
          </a:p>
        </p:txBody>
      </p:sp>
      <p:sp>
        <p:nvSpPr>
          <p:cNvPr id="2" name="TextBox 1"/>
          <p:cNvSpPr txBox="1"/>
          <p:nvPr/>
        </p:nvSpPr>
        <p:spPr>
          <a:xfrm>
            <a:off x="796495" y="2931790"/>
            <a:ext cx="2143855" cy="812530"/>
          </a:xfrm>
          <a:prstGeom prst="rect">
            <a:avLst/>
          </a:prstGeom>
          <a:noFill/>
        </p:spPr>
        <p:txBody>
          <a:bodyPr wrap="square" rtlCol="0">
            <a:spAutoFit/>
          </a:bodyPr>
          <a:lstStyle/>
          <a:p>
            <a:pPr>
              <a:lnSpc>
                <a:spcPct val="120000"/>
              </a:lnSpc>
            </a:pPr>
            <a:r>
              <a:rPr lang="zh-CN" altLang="zh-CN" sz="2400" b="1" dirty="0">
                <a:solidFill>
                  <a:srgbClr val="0070C0"/>
                </a:solidFill>
              </a:rPr>
              <a:t>课程标准</a:t>
            </a:r>
          </a:p>
          <a:p>
            <a:endParaRPr lang="zh-CN" altLang="en-US" dirty="0"/>
          </a:p>
        </p:txBody>
      </p:sp>
      <p:graphicFrame>
        <p:nvGraphicFramePr>
          <p:cNvPr id="4" name="表格 3"/>
          <p:cNvGraphicFramePr>
            <a:graphicFrameLocks noGrp="1"/>
          </p:cNvGraphicFramePr>
          <p:nvPr/>
        </p:nvGraphicFramePr>
        <p:xfrm>
          <a:off x="827584" y="3410810"/>
          <a:ext cx="7488832" cy="1463040"/>
        </p:xfrm>
        <a:graphic>
          <a:graphicData uri="http://schemas.openxmlformats.org/drawingml/2006/table">
            <a:tbl>
              <a:tblPr>
                <a:tableStyleId>{5C22544A-7EE6-4342-B048-85BDC9FD1C3A}</a:tableStyleId>
              </a:tblPr>
              <a:tblGrid>
                <a:gridCol w="7488832"/>
              </a:tblGrid>
              <a:tr h="1249171">
                <a:tc>
                  <a:txBody>
                    <a:bodyPr/>
                    <a:lstStyle/>
                    <a:p>
                      <a:pPr marL="342900" lvl="0" indent="-342900" algn="just">
                        <a:spcAft>
                          <a:spcPts val="0"/>
                        </a:spcAft>
                        <a:buFont typeface="+mj-lt"/>
                        <a:buAutoNum type="arabicPeriod"/>
                      </a:pPr>
                      <a:r>
                        <a:rPr lang="zh-CN" sz="2400" b="1" kern="100" dirty="0">
                          <a:effectLst/>
                          <a:latin typeface="楷体" panose="02010609060101010101" pitchFamily="49" charset="-122"/>
                          <a:ea typeface="楷体" panose="02010609060101010101" pitchFamily="49" charset="-122"/>
                        </a:rPr>
                        <a:t>了解民国时期民族工业曲折发展的主要史实，探讨影响中国资本主义发展的主要要素。</a:t>
                      </a:r>
                    </a:p>
                    <a:p>
                      <a:pPr marL="342900" lvl="0" indent="-342900" algn="just">
                        <a:spcAft>
                          <a:spcPts val="0"/>
                        </a:spcAft>
                        <a:buFont typeface="+mj-lt"/>
                        <a:buAutoNum type="arabicPeriod"/>
                      </a:pPr>
                      <a:r>
                        <a:rPr lang="zh-CN" sz="2400" b="1" kern="100" dirty="0">
                          <a:effectLst/>
                          <a:latin typeface="楷体" panose="02010609060101010101" pitchFamily="49" charset="-122"/>
                          <a:ea typeface="楷体" panose="02010609060101010101" pitchFamily="49" charset="-122"/>
                        </a:rPr>
                        <a:t>探讨在半殖民地半封建社会条件下，资本主义在中国近代历史发展进程中的地位和作用。</a:t>
                      </a:r>
                    </a:p>
                  </a:txBody>
                  <a:tcPr marL="68580" marR="68580" marT="0" marB="0">
                    <a:solidFill>
                      <a:schemeClr val="tx2">
                        <a:lumMod val="20000"/>
                        <a:lumOff val="80000"/>
                      </a:schemeClr>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08570"/>
            <a:ext cx="9144000" cy="5452070"/>
          </a:xfr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4" y="2571750"/>
            <a:ext cx="2624200" cy="2738422"/>
          </a:xfrm>
          <a:prstGeom prst="rect">
            <a:avLst/>
          </a:prstGeom>
        </p:spPr>
      </p:pic>
      <p:sp>
        <p:nvSpPr>
          <p:cNvPr id="3" name="标题 2"/>
          <p:cNvSpPr>
            <a:spLocks noGrp="1"/>
          </p:cNvSpPr>
          <p:nvPr>
            <p:ph type="title"/>
          </p:nvPr>
        </p:nvSpPr>
        <p:spPr>
          <a:xfrm>
            <a:off x="107504" y="627534"/>
            <a:ext cx="7056784" cy="857250"/>
          </a:xfrm>
        </p:spPr>
        <p:txBody>
          <a:bodyPr>
            <a:noAutofit/>
          </a:bodyPr>
          <a:lstStyle/>
          <a:p>
            <a:r>
              <a:rPr lang="zh-CN" altLang="en-US" sz="2000" dirty="0"/>
              <a:t/>
            </a:r>
            <a:br>
              <a:rPr lang="zh-CN" altLang="en-US" sz="2000" dirty="0"/>
            </a:br>
            <a:endParaRPr lang="zh-CN" altLang="en-US" sz="2000" dirty="0"/>
          </a:p>
        </p:txBody>
      </p:sp>
      <p:sp>
        <p:nvSpPr>
          <p:cNvPr id="6" name="TextBox 5"/>
          <p:cNvSpPr txBox="1"/>
          <p:nvPr/>
        </p:nvSpPr>
        <p:spPr>
          <a:xfrm>
            <a:off x="-244591" y="267494"/>
            <a:ext cx="9393918" cy="707886"/>
          </a:xfrm>
          <a:prstGeom prst="rect">
            <a:avLst/>
          </a:prstGeom>
          <a:noFill/>
        </p:spPr>
        <p:txBody>
          <a:bodyPr wrap="none" rtlCol="0">
            <a:spAutoFit/>
          </a:bodyPr>
          <a:lstStyle/>
          <a:p>
            <a:r>
              <a:rPr lang="zh-CN" altLang="en-US" sz="2000" b="1" dirty="0">
                <a:latin typeface="楷体" panose="02010609060101010101" pitchFamily="49" charset="-122"/>
                <a:ea typeface="楷体" panose="02010609060101010101" pitchFamily="49" charset="-122"/>
              </a:rPr>
              <a:t>（二）第二阶段：1919年——1927年（一战后至南京国民政府成立</a:t>
            </a:r>
            <a:r>
              <a:rPr lang="zh-CN" altLang="en-US" sz="2000" b="1" dirty="0" smtClean="0">
                <a:latin typeface="楷体" panose="02010609060101010101" pitchFamily="49" charset="-122"/>
                <a:ea typeface="楷体" panose="02010609060101010101" pitchFamily="49" charset="-122"/>
              </a:rPr>
              <a:t>前）</a:t>
            </a:r>
            <a:endParaRPr lang="en-US" altLang="zh-CN" sz="2000" b="1" dirty="0" smtClean="0">
              <a:latin typeface="楷体" panose="02010609060101010101" pitchFamily="49" charset="-122"/>
              <a:ea typeface="楷体" panose="02010609060101010101" pitchFamily="49" charset="-122"/>
            </a:endParaRPr>
          </a:p>
          <a:p>
            <a:r>
              <a:rPr lang="en-US" altLang="zh-CN" sz="2000" b="1" dirty="0">
                <a:latin typeface="楷体" panose="02010609060101010101" pitchFamily="49" charset="-122"/>
                <a:ea typeface="楷体" panose="02010609060101010101" pitchFamily="49" charset="-122"/>
              </a:rPr>
              <a:t> </a:t>
            </a:r>
            <a:r>
              <a:rPr lang="en-US" altLang="zh-CN" sz="2000" b="1" dirty="0" smtClean="0">
                <a:latin typeface="楷体" panose="02010609060101010101" pitchFamily="49" charset="-122"/>
                <a:ea typeface="楷体" panose="02010609060101010101" pitchFamily="49" charset="-122"/>
              </a:rPr>
              <a:t>                                                          </a:t>
            </a:r>
            <a:r>
              <a:rPr lang="zh-CN" altLang="en-US" sz="2000" b="1" dirty="0" smtClean="0">
                <a:solidFill>
                  <a:srgbClr val="C00000"/>
                </a:solidFill>
                <a:latin typeface="黑体" panose="02010609060101010101" pitchFamily="49" charset="-122"/>
                <a:ea typeface="黑体" panose="02010609060101010101" pitchFamily="49" charset="-122"/>
              </a:rPr>
              <a:t>——</a:t>
            </a:r>
            <a:r>
              <a:rPr lang="zh-CN" altLang="en-US" sz="2000" b="1" dirty="0">
                <a:solidFill>
                  <a:srgbClr val="C00000"/>
                </a:solidFill>
                <a:latin typeface="黑体" panose="02010609060101010101" pitchFamily="49" charset="-122"/>
                <a:ea typeface="黑体" panose="02010609060101010101" pitchFamily="49" charset="-122"/>
              </a:rPr>
              <a:t>迅速萧条</a:t>
            </a:r>
            <a:endParaRPr lang="zh-CN" altLang="en-US" sz="2000" dirty="0">
              <a:solidFill>
                <a:srgbClr val="C00000"/>
              </a:solidFill>
              <a:latin typeface="黑体" panose="02010609060101010101" pitchFamily="49" charset="-122"/>
              <a:ea typeface="黑体" panose="02010609060101010101" pitchFamily="49" charset="-122"/>
            </a:endParaRPr>
          </a:p>
        </p:txBody>
      </p:sp>
      <p:sp>
        <p:nvSpPr>
          <p:cNvPr id="7" name="TextBox 6"/>
          <p:cNvSpPr txBox="1"/>
          <p:nvPr/>
        </p:nvSpPr>
        <p:spPr>
          <a:xfrm>
            <a:off x="4832803" y="975380"/>
            <a:ext cx="3672407" cy="1938992"/>
          </a:xfrm>
          <a:prstGeom prst="rect">
            <a:avLst/>
          </a:prstGeom>
          <a:solidFill>
            <a:schemeClr val="accent1">
              <a:lumMod val="20000"/>
              <a:lumOff val="80000"/>
            </a:schemeClr>
          </a:solidFill>
        </p:spPr>
        <p:txBody>
          <a:bodyPr wrap="square" rtlCol="0">
            <a:spAutoFit/>
          </a:bodyPr>
          <a:lstStyle/>
          <a:p>
            <a:r>
              <a:rPr lang="en-US" altLang="zh-CN" sz="2000" b="1" noProof="1">
                <a:solidFill>
                  <a:srgbClr val="000000"/>
                </a:solidFill>
                <a:effectLst>
                  <a:outerShdw blurRad="38100" dist="38100" dir="2700000">
                    <a:srgbClr val="FFFFFF"/>
                  </a:outerShdw>
                </a:effectLst>
                <a:latin typeface="Verdana" panose="020B0604030504040204" pitchFamily="2" charset="0"/>
                <a:cs typeface="+mn-ea"/>
              </a:rPr>
              <a:t> </a:t>
            </a:r>
            <a:r>
              <a:rPr lang="zh-CN" altLang="en-US" sz="2000" b="1" noProof="1" smtClean="0">
                <a:solidFill>
                  <a:srgbClr val="000000"/>
                </a:solidFill>
                <a:effectLst>
                  <a:outerShdw blurRad="38100" dist="38100" dir="2700000">
                    <a:srgbClr val="FFFFFF"/>
                  </a:outerShdw>
                </a:effectLst>
                <a:latin typeface="Verdana" panose="020B0604030504040204" pitchFamily="2" charset="0"/>
                <a:cs typeface="+mn-ea"/>
              </a:rPr>
              <a:t>材料二：</a:t>
            </a:r>
            <a:r>
              <a:rPr lang="zh-CN" altLang="en-US" sz="2000" b="1" noProof="1">
                <a:solidFill>
                  <a:srgbClr val="000000"/>
                </a:solidFill>
                <a:effectLst>
                  <a:outerShdw blurRad="38100" dist="38100" dir="2700000">
                    <a:srgbClr val="FFFFFF"/>
                  </a:outerShdw>
                </a:effectLst>
                <a:latin typeface="Verdana" panose="020B0604030504040204" pitchFamily="2" charset="0"/>
                <a:cs typeface="+mn-ea"/>
              </a:rPr>
              <a:t>1922年后，列强的面粉和小麦开始大量输入中国，外资在华面粉工厂也开始扩展，……1922年6月，上海的面粉厂开工者占总数的75%，7月份减少至40%。</a:t>
            </a:r>
            <a:endParaRPr lang="en-US" altLang="zh-CN" sz="2000" b="1" dirty="0" smtClean="0">
              <a:effectLst>
                <a:outerShdw blurRad="38100" dist="38100" dir="2700000" algn="tl">
                  <a:srgbClr val="C0C0C0"/>
                </a:outerShdw>
              </a:effectLst>
              <a:latin typeface="楷体_GB2312" pitchFamily="1" charset="-122"/>
              <a:ea typeface="楷体_GB2312" pitchFamily="1" charset="-122"/>
            </a:endParaRPr>
          </a:p>
        </p:txBody>
      </p:sp>
      <p:sp>
        <p:nvSpPr>
          <p:cNvPr id="8" name="TextBox 7"/>
          <p:cNvSpPr txBox="1"/>
          <p:nvPr/>
        </p:nvSpPr>
        <p:spPr>
          <a:xfrm>
            <a:off x="410011" y="975380"/>
            <a:ext cx="4032448" cy="1938992"/>
          </a:xfrm>
          <a:prstGeom prst="rect">
            <a:avLst/>
          </a:prstGeom>
          <a:solidFill>
            <a:schemeClr val="accent1">
              <a:lumMod val="20000"/>
              <a:lumOff val="80000"/>
            </a:schemeClr>
          </a:solidFill>
        </p:spPr>
        <p:txBody>
          <a:bodyPr wrap="square" rtlCol="0">
            <a:spAutoFit/>
          </a:bodyPr>
          <a:lstStyle/>
          <a:p>
            <a:r>
              <a:rPr lang="zh-CN" altLang="en-US" sz="2000" b="1" dirty="0" smtClean="0">
                <a:effectLst>
                  <a:outerShdw blurRad="38100" dist="38100" dir="2700000" algn="tl">
                    <a:srgbClr val="C0C0C0"/>
                  </a:outerShdw>
                </a:effectLst>
                <a:latin typeface="楷体_GB2312" pitchFamily="1" charset="-122"/>
                <a:ea typeface="楷体_GB2312" pitchFamily="1" charset="-122"/>
              </a:rPr>
              <a:t>材料一：</a:t>
            </a:r>
            <a:r>
              <a:rPr lang="zh-CN" altLang="en-US" sz="2000" b="1" dirty="0">
                <a:effectLst>
                  <a:outerShdw blurRad="38100" dist="38100" dir="2700000" algn="tl">
                    <a:srgbClr val="C0C0C0"/>
                  </a:outerShdw>
                </a:effectLst>
                <a:latin typeface="楷体_GB2312" pitchFamily="1" charset="-122"/>
                <a:ea typeface="楷体_GB2312" pitchFamily="1" charset="-122"/>
              </a:rPr>
              <a:t>迨欧战告终，出口之粉渐少，外粉又复侵销，……销路不加广而输入者日多，国内战祸不已，利率加重，……此后粉业又入盛极而衰时期。 	   </a:t>
            </a:r>
            <a:endParaRPr lang="en-US" altLang="zh-CN" sz="2000" b="1" dirty="0" smtClean="0">
              <a:effectLst>
                <a:outerShdw blurRad="38100" dist="38100" dir="2700000" algn="tl">
                  <a:srgbClr val="C0C0C0"/>
                </a:outerShdw>
              </a:effectLst>
              <a:latin typeface="楷体_GB2312" pitchFamily="1" charset="-122"/>
              <a:ea typeface="楷体_GB2312" pitchFamily="1" charset="-122"/>
            </a:endParaRPr>
          </a:p>
          <a:p>
            <a:r>
              <a:rPr lang="en-US" altLang="zh-CN" sz="2000" b="1" dirty="0" smtClean="0">
                <a:effectLst>
                  <a:outerShdw blurRad="38100" dist="38100" dir="2700000" algn="tl">
                    <a:srgbClr val="C0C0C0"/>
                  </a:outerShdw>
                </a:effectLst>
                <a:latin typeface="楷体_GB2312" pitchFamily="1" charset="-122"/>
                <a:ea typeface="楷体_GB2312" pitchFamily="1" charset="-122"/>
              </a:rPr>
              <a:t>        </a:t>
            </a:r>
            <a:r>
              <a:rPr lang="zh-CN" altLang="en-US" sz="2000" b="1" dirty="0" smtClean="0">
                <a:effectLst>
                  <a:outerShdw blurRad="38100" dist="38100" dir="2700000" algn="tl">
                    <a:srgbClr val="C0C0C0"/>
                  </a:outerShdw>
                </a:effectLst>
                <a:latin typeface="宋体" panose="02010600030101010101" pitchFamily="2" charset="-122"/>
              </a:rPr>
              <a:t>─</a:t>
            </a:r>
            <a:r>
              <a:rPr lang="zh-CN" altLang="en-US" sz="2000" b="1" dirty="0">
                <a:effectLst>
                  <a:outerShdw blurRad="38100" dist="38100" dir="2700000" algn="tl">
                    <a:srgbClr val="C0C0C0"/>
                  </a:outerShdw>
                </a:effectLst>
                <a:latin typeface="宋体" panose="02010600030101010101" pitchFamily="2" charset="-122"/>
              </a:rPr>
              <a:t>《荣家企业史料》上册</a:t>
            </a:r>
          </a:p>
        </p:txBody>
      </p:sp>
      <p:sp>
        <p:nvSpPr>
          <p:cNvPr id="9" name="TextBox 8"/>
          <p:cNvSpPr txBox="1"/>
          <p:nvPr/>
        </p:nvSpPr>
        <p:spPr>
          <a:xfrm>
            <a:off x="1084887" y="3372778"/>
            <a:ext cx="5594801" cy="523220"/>
          </a:xfrm>
          <a:prstGeom prst="rect">
            <a:avLst/>
          </a:prstGeom>
          <a:solidFill>
            <a:schemeClr val="accent2">
              <a:lumMod val="20000"/>
              <a:lumOff val="80000"/>
            </a:schemeClr>
          </a:solidFill>
          <a:ln w="19050">
            <a:solidFill>
              <a:schemeClr val="tx1"/>
            </a:solidFill>
          </a:ln>
        </p:spPr>
        <p:txBody>
          <a:bodyPr wrap="none" rtlCol="0">
            <a:spAutoFit/>
          </a:bodyPr>
          <a:lstStyle/>
          <a:p>
            <a:r>
              <a:rPr lang="zh-CN" altLang="en-US" sz="2800" b="1" dirty="0" smtClean="0">
                <a:effectLst>
                  <a:outerShdw blurRad="38100" dist="38100" dir="2700000" algn="tl">
                    <a:srgbClr val="C0C0C0"/>
                  </a:outerShdw>
                </a:effectLst>
                <a:latin typeface="黑体" panose="02010609060101010101" pitchFamily="49" charset="-122"/>
                <a:ea typeface="黑体" panose="02010609060101010101" pitchFamily="49" charset="-122"/>
              </a:rPr>
              <a:t>原因：一</a:t>
            </a:r>
            <a:r>
              <a:rPr lang="zh-CN" altLang="en-US" sz="2800" b="1" dirty="0">
                <a:effectLst>
                  <a:outerShdw blurRad="38100" dist="38100" dir="2700000" algn="tl">
                    <a:srgbClr val="C0C0C0"/>
                  </a:outerShdw>
                </a:effectLst>
                <a:latin typeface="黑体" panose="02010609060101010101" pitchFamily="49" charset="-122"/>
                <a:ea typeface="黑体" panose="02010609060101010101" pitchFamily="49" charset="-122"/>
              </a:rPr>
              <a:t>战后</a:t>
            </a:r>
            <a:r>
              <a:rPr lang="zh-CN" altLang="en-US" sz="2800" b="1" dirty="0" smtClean="0">
                <a:effectLst>
                  <a:outerShdw blurRad="38100" dist="38100" dir="2700000" algn="tl">
                    <a:srgbClr val="C0C0C0"/>
                  </a:outerShdw>
                </a:effectLst>
                <a:latin typeface="黑体" panose="02010609060101010101" pitchFamily="49" charset="-122"/>
                <a:ea typeface="黑体" panose="02010609060101010101" pitchFamily="49" charset="-122"/>
              </a:rPr>
              <a:t>，欧洲列强卷土重来</a:t>
            </a:r>
            <a:endParaRPr lang="zh-CN" altLang="en-US" sz="2800" dirty="0">
              <a:latin typeface="黑体" panose="02010609060101010101" pitchFamily="49" charset="-122"/>
              <a:ea typeface="黑体" panose="02010609060101010101" pitchFamily="49" charset="-122"/>
            </a:endParaRPr>
          </a:p>
        </p:txBody>
      </p:sp>
      <p:sp>
        <p:nvSpPr>
          <p:cNvPr id="10" name="TextBox 9"/>
          <p:cNvSpPr txBox="1"/>
          <p:nvPr/>
        </p:nvSpPr>
        <p:spPr>
          <a:xfrm>
            <a:off x="535859" y="2926566"/>
            <a:ext cx="6692858" cy="369332"/>
          </a:xfrm>
          <a:prstGeom prst="rect">
            <a:avLst/>
          </a:prstGeom>
          <a:noFill/>
        </p:spPr>
        <p:txBody>
          <a:bodyPr wrap="none" rtlCol="0">
            <a:spAutoFit/>
          </a:bodyPr>
          <a:lstStyle/>
          <a:p>
            <a:r>
              <a:rPr lang="zh-CN" altLang="en-US" b="1" dirty="0">
                <a:solidFill>
                  <a:srgbClr val="0000CC"/>
                </a:solidFill>
                <a:latin typeface="黑体" panose="02010609060101010101" pitchFamily="49" charset="-122"/>
                <a:ea typeface="黑体" panose="02010609060101010101" pitchFamily="49" charset="-122"/>
              </a:rPr>
              <a:t>问题</a:t>
            </a:r>
            <a:r>
              <a:rPr lang="zh-CN" altLang="en-US" b="1" dirty="0" smtClean="0">
                <a:solidFill>
                  <a:srgbClr val="0000CC"/>
                </a:solidFill>
                <a:latin typeface="黑体" panose="02010609060101010101" pitchFamily="49" charset="-122"/>
                <a:ea typeface="黑体" panose="02010609060101010101" pitchFamily="49" charset="-122"/>
              </a:rPr>
              <a:t>：</a:t>
            </a:r>
            <a:r>
              <a:rPr lang="zh-CN" altLang="en-US" b="1" dirty="0">
                <a:solidFill>
                  <a:srgbClr val="0000CC"/>
                </a:solidFill>
                <a:latin typeface="黑体" panose="02010609060101010101" pitchFamily="49" charset="-122"/>
                <a:ea typeface="黑体" panose="02010609060101010101" pitchFamily="49" charset="-122"/>
              </a:rPr>
              <a:t>两则</a:t>
            </a:r>
            <a:r>
              <a:rPr lang="zh-CN" altLang="en-US" b="1" dirty="0" smtClean="0">
                <a:solidFill>
                  <a:srgbClr val="0000CC"/>
                </a:solidFill>
                <a:latin typeface="黑体" panose="02010609060101010101" pitchFamily="49" charset="-122"/>
                <a:ea typeface="黑体" panose="02010609060101010101" pitchFamily="49" charset="-122"/>
              </a:rPr>
              <a:t>材料反映</a:t>
            </a:r>
            <a:r>
              <a:rPr lang="zh-CN" altLang="en-US" b="1" dirty="0">
                <a:solidFill>
                  <a:srgbClr val="0000CC"/>
                </a:solidFill>
                <a:latin typeface="黑体" panose="02010609060101010101" pitchFamily="49" charset="-122"/>
                <a:ea typeface="黑体" panose="02010609060101010101" pitchFamily="49" charset="-122"/>
              </a:rPr>
              <a:t>了民族工业出现什么情况？其原因是</a:t>
            </a:r>
            <a:r>
              <a:rPr lang="zh-CN" altLang="en-US" b="1" dirty="0" smtClean="0">
                <a:solidFill>
                  <a:srgbClr val="0000CC"/>
                </a:solidFill>
                <a:latin typeface="黑体" panose="02010609060101010101" pitchFamily="49" charset="-122"/>
                <a:ea typeface="黑体" panose="02010609060101010101" pitchFamily="49" charset="-122"/>
              </a:rPr>
              <a:t>什么？</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1470"/>
            <a:ext cx="9144000" cy="5092030"/>
          </a:xfrm>
        </p:spPr>
      </p:pic>
      <p:sp>
        <p:nvSpPr>
          <p:cNvPr id="6" name="TextBox 5"/>
          <p:cNvSpPr txBox="1"/>
          <p:nvPr/>
        </p:nvSpPr>
        <p:spPr>
          <a:xfrm>
            <a:off x="-237995" y="123478"/>
            <a:ext cx="9865096" cy="830997"/>
          </a:xfrm>
          <a:prstGeom prst="rect">
            <a:avLst/>
          </a:prstGeom>
          <a:noFill/>
        </p:spPr>
        <p:txBody>
          <a:bodyPr wrap="square" rtlCol="0">
            <a:spAutoFit/>
          </a:bodyPr>
          <a:lstStyle/>
          <a:p>
            <a:r>
              <a:rPr lang="zh-CN" altLang="en-US" sz="2400" b="1" dirty="0">
                <a:latin typeface="楷体" panose="02010609060101010101" pitchFamily="49" charset="-122"/>
                <a:ea typeface="楷体" panose="02010609060101010101" pitchFamily="49" charset="-122"/>
              </a:rPr>
              <a:t>（三）第三阶段：1927年——1937年</a:t>
            </a:r>
            <a:r>
              <a:rPr lang="zh-CN" altLang="en-US" sz="2000" b="1" dirty="0">
                <a:latin typeface="楷体" panose="02010609060101010101" pitchFamily="49" charset="-122"/>
                <a:ea typeface="楷体" panose="02010609060101010101" pitchFamily="49" charset="-122"/>
              </a:rPr>
              <a:t>（</a:t>
            </a:r>
            <a:r>
              <a:rPr lang="zh-CN" altLang="en-US" sz="2000" b="1" dirty="0" smtClean="0">
                <a:latin typeface="楷体" panose="02010609060101010101" pitchFamily="49" charset="-122"/>
                <a:ea typeface="楷体" panose="02010609060101010101" pitchFamily="49" charset="-122"/>
              </a:rPr>
              <a:t>南京国民政府建立至</a:t>
            </a:r>
            <a:r>
              <a:rPr lang="zh-CN" altLang="en-US" sz="2000" b="1" dirty="0">
                <a:latin typeface="楷体" panose="02010609060101010101" pitchFamily="49" charset="-122"/>
                <a:ea typeface="楷体" panose="02010609060101010101" pitchFamily="49" charset="-122"/>
              </a:rPr>
              <a:t>七七事变前</a:t>
            </a:r>
            <a:r>
              <a:rPr lang="zh-CN" altLang="en-US" sz="2000" b="1" dirty="0" smtClean="0">
                <a:latin typeface="楷体" panose="02010609060101010101" pitchFamily="49" charset="-122"/>
                <a:ea typeface="楷体" panose="02010609060101010101" pitchFamily="49" charset="-122"/>
              </a:rPr>
              <a:t>）</a:t>
            </a:r>
            <a:endParaRPr lang="en-US" altLang="zh-CN" sz="2000" b="1" dirty="0" smtClean="0">
              <a:latin typeface="楷体" panose="02010609060101010101" pitchFamily="49" charset="-122"/>
              <a:ea typeface="楷体" panose="02010609060101010101" pitchFamily="49" charset="-122"/>
            </a:endParaRPr>
          </a:p>
          <a:p>
            <a:r>
              <a:rPr lang="en-US" altLang="zh-CN" sz="2400" b="1" dirty="0">
                <a:solidFill>
                  <a:srgbClr val="C00000"/>
                </a:solidFill>
                <a:latin typeface="黑体" panose="02010609060101010101" pitchFamily="49" charset="-122"/>
                <a:ea typeface="黑体" panose="02010609060101010101" pitchFamily="49" charset="-122"/>
              </a:rPr>
              <a:t> </a:t>
            </a:r>
            <a:r>
              <a:rPr lang="en-US" altLang="zh-CN" sz="2400" b="1" dirty="0" smtClean="0">
                <a:solidFill>
                  <a:srgbClr val="C00000"/>
                </a:solidFill>
                <a:latin typeface="黑体" panose="02010609060101010101" pitchFamily="49" charset="-122"/>
                <a:ea typeface="黑体" panose="02010609060101010101" pitchFamily="49" charset="-122"/>
              </a:rPr>
              <a:t>                                             </a:t>
            </a:r>
            <a:r>
              <a:rPr lang="zh-CN" altLang="en-US" sz="2400" b="1" dirty="0" smtClean="0">
                <a:solidFill>
                  <a:srgbClr val="C00000"/>
                </a:solidFill>
                <a:latin typeface="黑体" panose="02010609060101010101" pitchFamily="49" charset="-122"/>
                <a:ea typeface="黑体" panose="02010609060101010101" pitchFamily="49" charset="-122"/>
              </a:rPr>
              <a:t>——</a:t>
            </a:r>
            <a:r>
              <a:rPr lang="zh-CN" altLang="en-US" sz="2400" b="1" dirty="0">
                <a:solidFill>
                  <a:srgbClr val="C00000"/>
                </a:solidFill>
                <a:latin typeface="黑体" panose="02010609060101010101" pitchFamily="49" charset="-122"/>
                <a:ea typeface="黑体" panose="02010609060101010101" pitchFamily="49" charset="-122"/>
              </a:rPr>
              <a:t>更</a:t>
            </a:r>
            <a:r>
              <a:rPr lang="zh-CN" altLang="en-US" sz="2400" b="1" dirty="0" smtClean="0">
                <a:solidFill>
                  <a:srgbClr val="C00000"/>
                </a:solidFill>
                <a:latin typeface="黑体" panose="02010609060101010101" pitchFamily="49" charset="-122"/>
                <a:ea typeface="黑体" panose="02010609060101010101" pitchFamily="49" charset="-122"/>
              </a:rPr>
              <a:t>快发展</a:t>
            </a:r>
            <a:endParaRPr lang="zh-CN" altLang="en-US" sz="2400" dirty="0">
              <a:solidFill>
                <a:srgbClr val="C00000"/>
              </a:solidFill>
              <a:latin typeface="黑体" panose="02010609060101010101" pitchFamily="49" charset="-122"/>
              <a:ea typeface="黑体" panose="02010609060101010101" pitchFamily="49" charset="-122"/>
            </a:endParaRPr>
          </a:p>
        </p:txBody>
      </p:sp>
      <p:sp>
        <p:nvSpPr>
          <p:cNvPr id="7" name="TextBox 6"/>
          <p:cNvSpPr txBox="1"/>
          <p:nvPr/>
        </p:nvSpPr>
        <p:spPr>
          <a:xfrm>
            <a:off x="-1" y="1360489"/>
            <a:ext cx="9389109" cy="523220"/>
          </a:xfrm>
          <a:prstGeom prst="rect">
            <a:avLst/>
          </a:prstGeom>
          <a:noFill/>
        </p:spPr>
        <p:txBody>
          <a:bodyPr wrap="none" rtlCol="0">
            <a:spAutoFit/>
          </a:bodyPr>
          <a:lstStyle/>
          <a:p>
            <a:r>
              <a:rPr lang="zh-CN" altLang="en-US" sz="2800" b="1" dirty="0">
                <a:latin typeface="楷体" panose="02010609060101010101" pitchFamily="49" charset="-122"/>
                <a:ea typeface="楷体" panose="02010609060101010101" pitchFamily="49" charset="-122"/>
                <a:sym typeface="Arial" panose="020B0604020202020204" pitchFamily="34" charset="0"/>
              </a:rPr>
              <a:t>1、1927年南京国民政府成立</a:t>
            </a:r>
            <a:r>
              <a:rPr lang="zh-CN" altLang="en-US" sz="2800" b="1" dirty="0" smtClean="0">
                <a:latin typeface="楷体" panose="02010609060101010101" pitchFamily="49" charset="-122"/>
                <a:ea typeface="楷体" panose="02010609060101010101" pitchFamily="49" charset="-122"/>
                <a:sym typeface="Arial" panose="020B0604020202020204" pitchFamily="34" charset="0"/>
              </a:rPr>
              <a:t>，</a:t>
            </a:r>
            <a:r>
              <a:rPr lang="en-US" altLang="zh-CN" sz="2800" b="1" dirty="0" smtClean="0">
                <a:solidFill>
                  <a:srgbClr val="FF0000"/>
                </a:solidFill>
                <a:latin typeface="楷体" panose="02010609060101010101" pitchFamily="49" charset="-122"/>
                <a:ea typeface="楷体" panose="02010609060101010101" pitchFamily="49" charset="-122"/>
                <a:sym typeface="Arial" panose="020B0604020202020204" pitchFamily="34" charset="0"/>
              </a:rPr>
              <a:t>1928</a:t>
            </a:r>
            <a:r>
              <a:rPr lang="zh-CN" altLang="en-US" sz="2800" b="1" dirty="0" smtClean="0">
                <a:solidFill>
                  <a:srgbClr val="FF0000"/>
                </a:solidFill>
                <a:latin typeface="楷体" panose="02010609060101010101" pitchFamily="49" charset="-122"/>
                <a:ea typeface="楷体" panose="02010609060101010101" pitchFamily="49" charset="-122"/>
                <a:sym typeface="Arial" panose="020B0604020202020204" pitchFamily="34" charset="0"/>
              </a:rPr>
              <a:t>年</a:t>
            </a:r>
            <a:r>
              <a:rPr lang="zh-CN" altLang="en-US" sz="2800" b="1" dirty="0" smtClean="0">
                <a:solidFill>
                  <a:srgbClr val="000099"/>
                </a:solidFill>
                <a:latin typeface="黑体" panose="02010609060101010101" pitchFamily="49" charset="-122"/>
                <a:ea typeface="黑体" panose="02010609060101010101" pitchFamily="49" charset="-122"/>
                <a:sym typeface="Arial" panose="020B0604020202020204" pitchFamily="34" charset="0"/>
              </a:rPr>
              <a:t>基本</a:t>
            </a:r>
            <a:r>
              <a:rPr lang="zh-CN" altLang="en-US" sz="2800" b="1" dirty="0">
                <a:latin typeface="楷体" panose="02010609060101010101" pitchFamily="49" charset="-122"/>
                <a:ea typeface="楷体" panose="02010609060101010101" pitchFamily="49" charset="-122"/>
                <a:sym typeface="Arial" panose="020B0604020202020204" pitchFamily="34" charset="0"/>
              </a:rPr>
              <a:t>实现</a:t>
            </a:r>
            <a:r>
              <a:rPr lang="zh-CN" altLang="en-US" sz="2800" b="1" dirty="0">
                <a:solidFill>
                  <a:srgbClr val="FF0000"/>
                </a:solidFill>
                <a:latin typeface="楷体" panose="02010609060101010101" pitchFamily="49" charset="-122"/>
                <a:ea typeface="楷体" panose="02010609060101010101" pitchFamily="49" charset="-122"/>
                <a:sym typeface="Arial" panose="020B0604020202020204" pitchFamily="34" charset="0"/>
              </a:rPr>
              <a:t>全国统一</a:t>
            </a:r>
            <a:r>
              <a:rPr lang="zh-CN" altLang="en-US" sz="2800" b="1" dirty="0">
                <a:latin typeface="楷体" panose="02010609060101010101" pitchFamily="49" charset="-122"/>
                <a:ea typeface="楷体" panose="02010609060101010101" pitchFamily="49" charset="-122"/>
                <a:sym typeface="Arial" panose="020B0604020202020204" pitchFamily="34" charset="0"/>
              </a:rPr>
              <a:t>。</a:t>
            </a:r>
          </a:p>
        </p:txBody>
      </p:sp>
      <p:sp>
        <p:nvSpPr>
          <p:cNvPr id="8" name="TextBox 7"/>
          <p:cNvSpPr txBox="1"/>
          <p:nvPr/>
        </p:nvSpPr>
        <p:spPr>
          <a:xfrm>
            <a:off x="-1" y="2211710"/>
            <a:ext cx="9036497" cy="954107"/>
          </a:xfrm>
          <a:prstGeom prst="rect">
            <a:avLst/>
          </a:prstGeom>
          <a:noFill/>
        </p:spPr>
        <p:txBody>
          <a:bodyPr wrap="square" rtlCol="0">
            <a:spAutoFit/>
          </a:bodyPr>
          <a:lstStyle/>
          <a:p>
            <a:r>
              <a:rPr lang="zh-CN" altLang="en-US" sz="2800" b="1" dirty="0">
                <a:latin typeface="楷体" panose="02010609060101010101" pitchFamily="49" charset="-122"/>
                <a:ea typeface="楷体" panose="02010609060101010101" pitchFamily="49" charset="-122"/>
              </a:rPr>
              <a:t>2、南京国民政府推出了一系列有利于国民经济发展的政策：扶植民间轻工业、统一货币、关税自主等措施</a:t>
            </a:r>
            <a:r>
              <a:rPr lang="zh-CN" altLang="en-US" sz="2800" b="1" dirty="0" smtClean="0">
                <a:latin typeface="楷体" panose="02010609060101010101" pitchFamily="49" charset="-122"/>
                <a:ea typeface="楷体" panose="02010609060101010101" pitchFamily="49" charset="-122"/>
              </a:rPr>
              <a:t>。</a:t>
            </a:r>
            <a:endParaRPr lang="zh-CN" altLang="en-US" sz="2800" b="1" dirty="0">
              <a:latin typeface="楷体" panose="02010609060101010101" pitchFamily="49" charset="-122"/>
              <a:ea typeface="楷体" panose="02010609060101010101" pitchFamily="49" charset="-122"/>
            </a:endParaRPr>
          </a:p>
        </p:txBody>
      </p:sp>
      <p:sp>
        <p:nvSpPr>
          <p:cNvPr id="9" name="TextBox 8"/>
          <p:cNvSpPr txBox="1"/>
          <p:nvPr/>
        </p:nvSpPr>
        <p:spPr>
          <a:xfrm>
            <a:off x="1960" y="796230"/>
            <a:ext cx="1689720" cy="584775"/>
          </a:xfrm>
          <a:prstGeom prst="rect">
            <a:avLst/>
          </a:prstGeom>
          <a:noFill/>
        </p:spPr>
        <p:txBody>
          <a:bodyPr wrap="square" rtlCol="0">
            <a:spAutoFit/>
          </a:bodyPr>
          <a:lstStyle/>
          <a:p>
            <a:r>
              <a:rPr lang="zh-CN" altLang="en-US" sz="3200" b="1" dirty="0" smtClean="0">
                <a:solidFill>
                  <a:srgbClr val="C00000"/>
                </a:solidFill>
                <a:latin typeface="华文隶书" panose="02010800040101010101" pitchFamily="2" charset="-122"/>
                <a:ea typeface="华文隶书" panose="02010800040101010101" pitchFamily="2" charset="-122"/>
              </a:rPr>
              <a:t>原因：</a:t>
            </a:r>
            <a:endParaRPr lang="zh-CN" altLang="en-US" sz="3200" b="1" dirty="0">
              <a:solidFill>
                <a:srgbClr val="C00000"/>
              </a:solidFill>
              <a:latin typeface="华文隶书" panose="02010800040101010101" pitchFamily="2" charset="-122"/>
              <a:ea typeface="华文隶书" panose="02010800040101010101" pitchFamily="2" charset="-122"/>
            </a:endParaRPr>
          </a:p>
        </p:txBody>
      </p:sp>
      <p:sp>
        <p:nvSpPr>
          <p:cNvPr id="2" name="TextBox 1"/>
          <p:cNvSpPr txBox="1"/>
          <p:nvPr/>
        </p:nvSpPr>
        <p:spPr>
          <a:xfrm>
            <a:off x="39214" y="3524598"/>
            <a:ext cx="1420582" cy="584775"/>
          </a:xfrm>
          <a:prstGeom prst="rect">
            <a:avLst/>
          </a:prstGeom>
          <a:noFill/>
        </p:spPr>
        <p:txBody>
          <a:bodyPr wrap="none" rtlCol="0">
            <a:spAutoFit/>
          </a:bodyPr>
          <a:lstStyle/>
          <a:p>
            <a:r>
              <a:rPr lang="zh-CN" altLang="en-US" sz="3200" b="1" dirty="0">
                <a:solidFill>
                  <a:srgbClr val="C00000"/>
                </a:solidFill>
                <a:latin typeface="华文隶书" panose="02010800040101010101" pitchFamily="2" charset="-122"/>
                <a:ea typeface="华文隶书" panose="02010800040101010101" pitchFamily="2" charset="-122"/>
              </a:rPr>
              <a:t>表现：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内容占位符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470"/>
            <a:ext cx="9144000" cy="5092030"/>
          </a:xfrm>
          <a:prstGeom prst="rect">
            <a:avLst/>
          </a:prstGeom>
        </p:spPr>
      </p:pic>
      <p:sp>
        <p:nvSpPr>
          <p:cNvPr id="227330" name="Rectangle 2"/>
          <p:cNvSpPr>
            <a:spLocks noChangeArrowheads="1"/>
          </p:cNvSpPr>
          <p:nvPr/>
        </p:nvSpPr>
        <p:spPr bwMode="auto">
          <a:xfrm>
            <a:off x="55387" y="2749236"/>
            <a:ext cx="36195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zh-CN" altLang="en-US" sz="2000" b="1" dirty="0" smtClean="0">
                <a:latin typeface="楷体" panose="02010609060101010101" pitchFamily="49" charset="-122"/>
                <a:ea typeface="楷体" panose="02010609060101010101" pitchFamily="49" charset="-122"/>
              </a:rPr>
              <a:t>旧中国</a:t>
            </a:r>
            <a:r>
              <a:rPr lang="zh-CN" altLang="en-US" sz="2000" b="1" dirty="0">
                <a:latin typeface="楷体" panose="02010609060101010101" pitchFamily="49" charset="-122"/>
                <a:ea typeface="楷体" panose="02010609060101010101" pitchFamily="49" charset="-122"/>
              </a:rPr>
              <a:t>有名的“面粉大王”、“棉纱大王”。</a:t>
            </a:r>
          </a:p>
        </p:txBody>
      </p:sp>
      <p:pic>
        <p:nvPicPr>
          <p:cNvPr id="227331" name="Picture 3" descr="u=3686357133,1789071623&amp;fm=0&amp;gp=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87" y="65504"/>
            <a:ext cx="3886200" cy="2278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7332" name="Picture 4" descr="u=147903327,3871540113&amp;fm=0&amp;gp=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4" y="5771"/>
            <a:ext cx="226853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333" name="Text Box 5"/>
          <p:cNvSpPr txBox="1">
            <a:spLocks noChangeArrowheads="1"/>
          </p:cNvSpPr>
          <p:nvPr/>
        </p:nvSpPr>
        <p:spPr bwMode="auto">
          <a:xfrm>
            <a:off x="3722688" y="2551392"/>
            <a:ext cx="304641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en-US" sz="2000" b="1" dirty="0" smtClean="0">
                <a:latin typeface="楷体" panose="02010609060101010101" pitchFamily="49" charset="-122"/>
                <a:ea typeface="楷体" panose="02010609060101010101" pitchFamily="49" charset="-122"/>
              </a:rPr>
              <a:t>“红色资本家”</a:t>
            </a:r>
            <a:r>
              <a:rPr lang="zh-CN" altLang="en-US" sz="2000" b="1" dirty="0">
                <a:latin typeface="楷体" panose="02010609060101010101" pitchFamily="49" charset="-122"/>
                <a:ea typeface="楷体" panose="02010609060101010101" pitchFamily="49" charset="-122"/>
              </a:rPr>
              <a:t>。从上海市副市长到国家副主席。是建国后国内跻身世界知名企业家行列的第一人。</a:t>
            </a:r>
          </a:p>
        </p:txBody>
      </p:sp>
      <p:pic>
        <p:nvPicPr>
          <p:cNvPr id="227334" name="Picture 6" descr="u=471022590,3006610210&amp;fm=0&amp;gp=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0388" y="0"/>
            <a:ext cx="223361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335" name="Rectangle 7"/>
          <p:cNvSpPr>
            <a:spLocks noChangeArrowheads="1"/>
          </p:cNvSpPr>
          <p:nvPr/>
        </p:nvSpPr>
        <p:spPr bwMode="auto">
          <a:xfrm>
            <a:off x="6358732" y="2247900"/>
            <a:ext cx="2438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400" b="1" dirty="0">
                <a:solidFill>
                  <a:srgbClr val="FF0000"/>
                </a:solidFill>
                <a:latin typeface="楷体" panose="02010609060101010101" pitchFamily="49" charset="-122"/>
                <a:ea typeface="楷体" panose="02010609060101010101" pitchFamily="49" charset="-122"/>
              </a:rPr>
              <a:t>       荣智健</a:t>
            </a:r>
            <a:endParaRPr lang="zh-CN" altLang="en-US" sz="2400" b="1" dirty="0">
              <a:solidFill>
                <a:srgbClr val="0000CC"/>
              </a:solidFill>
              <a:latin typeface="楷体" panose="02010609060101010101" pitchFamily="49" charset="-122"/>
              <a:ea typeface="楷体" panose="02010609060101010101" pitchFamily="49" charset="-122"/>
            </a:endParaRPr>
          </a:p>
        </p:txBody>
      </p:sp>
      <p:sp>
        <p:nvSpPr>
          <p:cNvPr id="227336" name="Text Box 8"/>
          <p:cNvSpPr txBox="1">
            <a:spLocks noChangeArrowheads="1"/>
          </p:cNvSpPr>
          <p:nvPr/>
        </p:nvSpPr>
        <p:spPr bwMode="auto">
          <a:xfrm>
            <a:off x="6910388" y="2616463"/>
            <a:ext cx="24384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000" b="1" dirty="0" smtClean="0">
                <a:latin typeface="楷体" panose="02010609060101010101" pitchFamily="49" charset="-122"/>
                <a:ea typeface="楷体" panose="02010609060101010101" pitchFamily="49" charset="-122"/>
              </a:rPr>
              <a:t>中</a:t>
            </a:r>
            <a:r>
              <a:rPr lang="zh-CN" altLang="en-US" sz="2000" b="1" dirty="0">
                <a:latin typeface="楷体" panose="02010609060101010101" pitchFamily="49" charset="-122"/>
                <a:ea typeface="楷体" panose="02010609060101010101" pitchFamily="49" charset="-122"/>
              </a:rPr>
              <a:t>信泰富集团董事长。“福布斯</a:t>
            </a:r>
            <a:r>
              <a:rPr lang="en-US" altLang="zh-CN" sz="2000" b="1" dirty="0">
                <a:latin typeface="楷体" panose="02010609060101010101" pitchFamily="49" charset="-122"/>
                <a:ea typeface="楷体" panose="02010609060101010101" pitchFamily="49" charset="-122"/>
              </a:rPr>
              <a:t>2005</a:t>
            </a:r>
            <a:r>
              <a:rPr lang="zh-CN" altLang="en-US" sz="2000" b="1" dirty="0">
                <a:latin typeface="楷体" panose="02010609060101010101" pitchFamily="49" charset="-122"/>
                <a:ea typeface="楷体" panose="02010609060101010101" pitchFamily="49" charset="-122"/>
              </a:rPr>
              <a:t>中国富豪榜”排在第一位</a:t>
            </a:r>
          </a:p>
        </p:txBody>
      </p:sp>
      <p:sp>
        <p:nvSpPr>
          <p:cNvPr id="227337" name="Text Box 9"/>
          <p:cNvSpPr txBox="1">
            <a:spLocks noChangeArrowheads="1"/>
          </p:cNvSpPr>
          <p:nvPr/>
        </p:nvSpPr>
        <p:spPr bwMode="auto">
          <a:xfrm>
            <a:off x="4910932" y="2154798"/>
            <a:ext cx="1447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b="1" dirty="0">
                <a:solidFill>
                  <a:srgbClr val="FF0000"/>
                </a:solidFill>
                <a:latin typeface="楷体" panose="02010609060101010101" pitchFamily="49" charset="-122"/>
                <a:ea typeface="楷体" panose="02010609060101010101" pitchFamily="49" charset="-122"/>
              </a:rPr>
              <a:t>荣毅仁</a:t>
            </a:r>
          </a:p>
        </p:txBody>
      </p:sp>
      <p:sp>
        <p:nvSpPr>
          <p:cNvPr id="227338" name="Text Box 10"/>
          <p:cNvSpPr txBox="1">
            <a:spLocks noChangeArrowheads="1"/>
          </p:cNvSpPr>
          <p:nvPr/>
        </p:nvSpPr>
        <p:spPr bwMode="auto">
          <a:xfrm>
            <a:off x="212274" y="2320560"/>
            <a:ext cx="3733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b="1" dirty="0" smtClean="0">
                <a:solidFill>
                  <a:srgbClr val="FF0000"/>
                </a:solidFill>
                <a:latin typeface="楷体" panose="02010609060101010101" pitchFamily="49" charset="-122"/>
                <a:ea typeface="楷体" panose="02010609060101010101" pitchFamily="49" charset="-122"/>
              </a:rPr>
              <a:t>荣宗敬、荣德生兄弟</a:t>
            </a:r>
            <a:endParaRPr lang="zh-CN" altLang="en-US" sz="2400" b="1" dirty="0">
              <a:solidFill>
                <a:srgbClr val="FF0000"/>
              </a:solidFill>
              <a:latin typeface="楷体" panose="02010609060101010101" pitchFamily="49" charset="-122"/>
              <a:ea typeface="楷体" panose="02010609060101010101" pitchFamily="49" charset="-122"/>
            </a:endParaRPr>
          </a:p>
        </p:txBody>
      </p:sp>
      <p:sp>
        <p:nvSpPr>
          <p:cNvPr id="227339" name="Text Box 11"/>
          <p:cNvSpPr txBox="1">
            <a:spLocks noChangeArrowheads="1"/>
          </p:cNvSpPr>
          <p:nvPr/>
        </p:nvSpPr>
        <p:spPr bwMode="auto">
          <a:xfrm>
            <a:off x="123067" y="3939902"/>
            <a:ext cx="9009644" cy="954107"/>
          </a:xfrm>
          <a:prstGeom prst="rect">
            <a:avLst/>
          </a:prstGeom>
          <a:solidFill>
            <a:schemeClr val="tx2">
              <a:lumMod val="20000"/>
              <a:lumOff val="80000"/>
            </a:schemeClr>
          </a:solidFill>
          <a:ln w="9525">
            <a:solidFill>
              <a:schemeClr val="tx1"/>
            </a:solidFill>
            <a:miter lim="800000"/>
          </a:ln>
          <a:effectLst/>
        </p:spPr>
        <p:txBody>
          <a:bodyPr wrap="square">
            <a:spAutoFit/>
          </a:bodyPr>
          <a:lstStyle/>
          <a:p>
            <a:pPr>
              <a:spcBef>
                <a:spcPct val="50000"/>
              </a:spcBef>
            </a:pPr>
            <a:r>
              <a:rPr lang="zh-CN" altLang="en-US" sz="2800" b="1" dirty="0">
                <a:latin typeface="黑体" panose="02010609060101010101" pitchFamily="49" charset="-122"/>
                <a:ea typeface="黑体" panose="02010609060101010101" pitchFamily="49" charset="-122"/>
              </a:rPr>
              <a:t>毛泽东的评价是，“荣家是中国民族资本家的首户，中国在世界上真正称得上是财团的，就只有他们一家。” </a:t>
            </a:r>
          </a:p>
        </p:txBody>
      </p:sp>
      <p:sp>
        <p:nvSpPr>
          <p:cNvPr id="3" name="矩形 2"/>
          <p:cNvSpPr/>
          <p:nvPr/>
        </p:nvSpPr>
        <p:spPr>
          <a:xfrm>
            <a:off x="2479594" y="2612946"/>
            <a:ext cx="2037738" cy="1200329"/>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CN" altLang="en-US" sz="7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楷体" panose="02010609060101010101" pitchFamily="49" charset="-122"/>
                <a:ea typeface="楷体" panose="02010609060101010101" pitchFamily="49" charset="-122"/>
              </a:rPr>
              <a:t>荣家</a:t>
            </a:r>
            <a:endParaRPr lang="zh-CN" altLang="en-US" sz="7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7331"/>
                                        </p:tgtEl>
                                        <p:attrNameLst>
                                          <p:attrName>style.visibility</p:attrName>
                                        </p:attrNameLst>
                                      </p:cBhvr>
                                      <p:to>
                                        <p:strVal val="visible"/>
                                      </p:to>
                                    </p:set>
                                    <p:anim calcmode="lin" valueType="num">
                                      <p:cBhvr additive="base">
                                        <p:cTn id="7" dur="500" fill="hold"/>
                                        <p:tgtEl>
                                          <p:spTgt spid="227331"/>
                                        </p:tgtEl>
                                        <p:attrNameLst>
                                          <p:attrName>ppt_x</p:attrName>
                                        </p:attrNameLst>
                                      </p:cBhvr>
                                      <p:tavLst>
                                        <p:tav tm="0">
                                          <p:val>
                                            <p:strVal val="#ppt_x"/>
                                          </p:val>
                                        </p:tav>
                                        <p:tav tm="100000">
                                          <p:val>
                                            <p:strVal val="#ppt_x"/>
                                          </p:val>
                                        </p:tav>
                                      </p:tavLst>
                                    </p:anim>
                                    <p:anim calcmode="lin" valueType="num">
                                      <p:cBhvr additive="base">
                                        <p:cTn id="8" dur="500" fill="hold"/>
                                        <p:tgtEl>
                                          <p:spTgt spid="2273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7338"/>
                                        </p:tgtEl>
                                        <p:attrNameLst>
                                          <p:attrName>style.visibility</p:attrName>
                                        </p:attrNameLst>
                                      </p:cBhvr>
                                      <p:to>
                                        <p:strVal val="visible"/>
                                      </p:to>
                                    </p:set>
                                    <p:anim calcmode="lin" valueType="num">
                                      <p:cBhvr additive="base">
                                        <p:cTn id="11" dur="500" fill="hold"/>
                                        <p:tgtEl>
                                          <p:spTgt spid="227338"/>
                                        </p:tgtEl>
                                        <p:attrNameLst>
                                          <p:attrName>ppt_x</p:attrName>
                                        </p:attrNameLst>
                                      </p:cBhvr>
                                      <p:tavLst>
                                        <p:tav tm="0">
                                          <p:val>
                                            <p:strVal val="#ppt_x"/>
                                          </p:val>
                                        </p:tav>
                                        <p:tav tm="100000">
                                          <p:val>
                                            <p:strVal val="#ppt_x"/>
                                          </p:val>
                                        </p:tav>
                                      </p:tavLst>
                                    </p:anim>
                                    <p:anim calcmode="lin" valueType="num">
                                      <p:cBhvr additive="base">
                                        <p:cTn id="12" dur="500" fill="hold"/>
                                        <p:tgtEl>
                                          <p:spTgt spid="227338"/>
                                        </p:tgtEl>
                                        <p:attrNameLst>
                                          <p:attrName>ppt_y</p:attrName>
                                        </p:attrNameLst>
                                      </p:cBhvr>
                                      <p:tavLst>
                                        <p:tav tm="0">
                                          <p:val>
                                            <p:strVal val="1+#ppt_h/2"/>
                                          </p:val>
                                        </p:tav>
                                        <p:tav tm="100000">
                                          <p:val>
                                            <p:strVal val="#ppt_y"/>
                                          </p:val>
                                        </p:tav>
                                      </p:tavLst>
                                    </p:anim>
                                  </p:childTnLst>
                                </p:cTn>
                              </p:par>
                              <p:par>
                                <p:cTn id="13" presetID="16" presetClass="entr" presetSubtype="21" fill="hold" grpId="0" nodeType="withEffect">
                                  <p:stCondLst>
                                    <p:cond delay="0"/>
                                  </p:stCondLst>
                                  <p:childTnLst>
                                    <p:set>
                                      <p:cBhvr>
                                        <p:cTn id="14" dur="1" fill="hold">
                                          <p:stCondLst>
                                            <p:cond delay="0"/>
                                          </p:stCondLst>
                                        </p:cTn>
                                        <p:tgtEl>
                                          <p:spTgt spid="227330"/>
                                        </p:tgtEl>
                                        <p:attrNameLst>
                                          <p:attrName>style.visibility</p:attrName>
                                        </p:attrNameLst>
                                      </p:cBhvr>
                                      <p:to>
                                        <p:strVal val="visible"/>
                                      </p:to>
                                    </p:set>
                                    <p:animEffect transition="in" filter="barn(inVertical)">
                                      <p:cBhvr>
                                        <p:cTn id="15" dur="500"/>
                                        <p:tgtEl>
                                          <p:spTgt spid="22733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27332"/>
                                        </p:tgtEl>
                                        <p:attrNameLst>
                                          <p:attrName>style.visibility</p:attrName>
                                        </p:attrNameLst>
                                      </p:cBhvr>
                                      <p:to>
                                        <p:strVal val="visible"/>
                                      </p:to>
                                    </p:set>
                                    <p:animEffect transition="in" filter="fade">
                                      <p:cBhvr>
                                        <p:cTn id="20" dur="1000"/>
                                        <p:tgtEl>
                                          <p:spTgt spid="227332"/>
                                        </p:tgtEl>
                                      </p:cBhvr>
                                    </p:animEffect>
                                    <p:anim calcmode="lin" valueType="num">
                                      <p:cBhvr>
                                        <p:cTn id="21" dur="1000" fill="hold"/>
                                        <p:tgtEl>
                                          <p:spTgt spid="227332"/>
                                        </p:tgtEl>
                                        <p:attrNameLst>
                                          <p:attrName>ppt_x</p:attrName>
                                        </p:attrNameLst>
                                      </p:cBhvr>
                                      <p:tavLst>
                                        <p:tav tm="0">
                                          <p:val>
                                            <p:strVal val="#ppt_x"/>
                                          </p:val>
                                        </p:tav>
                                        <p:tav tm="100000">
                                          <p:val>
                                            <p:strVal val="#ppt_x"/>
                                          </p:val>
                                        </p:tav>
                                      </p:tavLst>
                                    </p:anim>
                                    <p:anim calcmode="lin" valueType="num">
                                      <p:cBhvr>
                                        <p:cTn id="22" dur="1000" fill="hold"/>
                                        <p:tgtEl>
                                          <p:spTgt spid="227332"/>
                                        </p:tgtEl>
                                        <p:attrNameLst>
                                          <p:attrName>ppt_y</p:attrName>
                                        </p:attrNameLst>
                                      </p:cBhvr>
                                      <p:tavLst>
                                        <p:tav tm="0">
                                          <p:val>
                                            <p:strVal val="#ppt_y+.1"/>
                                          </p:val>
                                        </p:tav>
                                        <p:tav tm="100000">
                                          <p:val>
                                            <p:strVal val="#ppt_y"/>
                                          </p:val>
                                        </p:tav>
                                      </p:tavLst>
                                    </p:anim>
                                  </p:childTnLst>
                                </p:cTn>
                              </p:par>
                              <p:par>
                                <p:cTn id="23" presetID="22" presetClass="entr" presetSubtype="4" fill="hold" grpId="0" nodeType="withEffect">
                                  <p:stCondLst>
                                    <p:cond delay="0"/>
                                  </p:stCondLst>
                                  <p:childTnLst>
                                    <p:set>
                                      <p:cBhvr>
                                        <p:cTn id="24" dur="1" fill="hold">
                                          <p:stCondLst>
                                            <p:cond delay="0"/>
                                          </p:stCondLst>
                                        </p:cTn>
                                        <p:tgtEl>
                                          <p:spTgt spid="227333"/>
                                        </p:tgtEl>
                                        <p:attrNameLst>
                                          <p:attrName>style.visibility</p:attrName>
                                        </p:attrNameLst>
                                      </p:cBhvr>
                                      <p:to>
                                        <p:strVal val="visible"/>
                                      </p:to>
                                    </p:set>
                                    <p:animEffect transition="in" filter="wipe(down)">
                                      <p:cBhvr>
                                        <p:cTn id="25" dur="500"/>
                                        <p:tgtEl>
                                          <p:spTgt spid="227333"/>
                                        </p:tgtEl>
                                      </p:cBhvr>
                                    </p:animEffect>
                                  </p:childTnLst>
                                </p:cTn>
                              </p:par>
                              <p:par>
                                <p:cTn id="26" presetID="2" presetClass="entr" presetSubtype="4" fill="hold" grpId="0" nodeType="withEffect">
                                  <p:stCondLst>
                                    <p:cond delay="0"/>
                                  </p:stCondLst>
                                  <p:childTnLst>
                                    <p:set>
                                      <p:cBhvr>
                                        <p:cTn id="27" dur="1" fill="hold">
                                          <p:stCondLst>
                                            <p:cond delay="0"/>
                                          </p:stCondLst>
                                        </p:cTn>
                                        <p:tgtEl>
                                          <p:spTgt spid="227337"/>
                                        </p:tgtEl>
                                        <p:attrNameLst>
                                          <p:attrName>style.visibility</p:attrName>
                                        </p:attrNameLst>
                                      </p:cBhvr>
                                      <p:to>
                                        <p:strVal val="visible"/>
                                      </p:to>
                                    </p:set>
                                    <p:anim calcmode="lin" valueType="num">
                                      <p:cBhvr additive="base">
                                        <p:cTn id="28" dur="500" fill="hold"/>
                                        <p:tgtEl>
                                          <p:spTgt spid="227337"/>
                                        </p:tgtEl>
                                        <p:attrNameLst>
                                          <p:attrName>ppt_x</p:attrName>
                                        </p:attrNameLst>
                                      </p:cBhvr>
                                      <p:tavLst>
                                        <p:tav tm="0">
                                          <p:val>
                                            <p:strVal val="#ppt_x"/>
                                          </p:val>
                                        </p:tav>
                                        <p:tav tm="100000">
                                          <p:val>
                                            <p:strVal val="#ppt_x"/>
                                          </p:val>
                                        </p:tav>
                                      </p:tavLst>
                                    </p:anim>
                                    <p:anim calcmode="lin" valueType="num">
                                      <p:cBhvr additive="base">
                                        <p:cTn id="29" dur="500" fill="hold"/>
                                        <p:tgtEl>
                                          <p:spTgt spid="227337"/>
                                        </p:tgtEl>
                                        <p:attrNameLst>
                                          <p:attrName>ppt_y</p:attrName>
                                        </p:attrNameLst>
                                      </p:cBhvr>
                                      <p:tavLst>
                                        <p:tav tm="0">
                                          <p:val>
                                            <p:strVal val="1+#ppt_h/2"/>
                                          </p:val>
                                        </p:tav>
                                        <p:tav tm="100000">
                                          <p:val>
                                            <p:strVal val="#ppt_y"/>
                                          </p:val>
                                        </p:tav>
                                      </p:tavLst>
                                    </p:anim>
                                  </p:childTnLst>
                                </p:cTn>
                              </p:par>
                              <p:par>
                                <p:cTn id="30" presetID="6" presetClass="entr" presetSubtype="16" fill="hold" nodeType="withEffect">
                                  <p:stCondLst>
                                    <p:cond delay="0"/>
                                  </p:stCondLst>
                                  <p:childTnLst>
                                    <p:set>
                                      <p:cBhvr>
                                        <p:cTn id="31" dur="1" fill="hold">
                                          <p:stCondLst>
                                            <p:cond delay="0"/>
                                          </p:stCondLst>
                                        </p:cTn>
                                        <p:tgtEl>
                                          <p:spTgt spid="227334"/>
                                        </p:tgtEl>
                                        <p:attrNameLst>
                                          <p:attrName>style.visibility</p:attrName>
                                        </p:attrNameLst>
                                      </p:cBhvr>
                                      <p:to>
                                        <p:strVal val="visible"/>
                                      </p:to>
                                    </p:set>
                                    <p:animEffect transition="in" filter="circle(in)">
                                      <p:cBhvr>
                                        <p:cTn id="32" dur="2000"/>
                                        <p:tgtEl>
                                          <p:spTgt spid="227334"/>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227335"/>
                                        </p:tgtEl>
                                        <p:attrNameLst>
                                          <p:attrName>style.visibility</p:attrName>
                                        </p:attrNameLst>
                                      </p:cBhvr>
                                      <p:to>
                                        <p:strVal val="visible"/>
                                      </p:to>
                                    </p:set>
                                    <p:animEffect transition="in" filter="wheel(1)">
                                      <p:cBhvr>
                                        <p:cTn id="35" dur="2000"/>
                                        <p:tgtEl>
                                          <p:spTgt spid="227335"/>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227336"/>
                                        </p:tgtEl>
                                        <p:attrNameLst>
                                          <p:attrName>style.visibility</p:attrName>
                                        </p:attrNameLst>
                                      </p:cBhvr>
                                      <p:to>
                                        <p:strVal val="visible"/>
                                      </p:to>
                                    </p:set>
                                    <p:animEffect transition="in" filter="wheel(1)">
                                      <p:cBhvr>
                                        <p:cTn id="38" dur="2000"/>
                                        <p:tgtEl>
                                          <p:spTgt spid="227336"/>
                                        </p:tgtEl>
                                      </p:cBhvr>
                                    </p:animEffect>
                                  </p:childTnLst>
                                </p:cTn>
                              </p:par>
                              <p:par>
                                <p:cTn id="39" presetID="26" presetClass="entr" presetSubtype="0" fill="hold" nodeType="withEffect">
                                  <p:stCondLst>
                                    <p:cond delay="0"/>
                                  </p:stCondLst>
                                  <p:childTnLst>
                                    <p:set>
                                      <p:cBhvr>
                                        <p:cTn id="40" dur="1" fill="hold">
                                          <p:stCondLst>
                                            <p:cond delay="0"/>
                                          </p:stCondLst>
                                        </p:cTn>
                                        <p:tgtEl>
                                          <p:spTgt spid="3">
                                            <p:txEl>
                                              <p:pRg st="0" end="0"/>
                                            </p:txEl>
                                          </p:spTgt>
                                        </p:tgtEl>
                                        <p:attrNameLst>
                                          <p:attrName>style.visibility</p:attrName>
                                        </p:attrNameLst>
                                      </p:cBhvr>
                                      <p:to>
                                        <p:strVal val="visible"/>
                                      </p:to>
                                    </p:set>
                                    <p:animEffect transition="in" filter="wipe(down)">
                                      <p:cBhvr>
                                        <p:cTn id="41" dur="580">
                                          <p:stCondLst>
                                            <p:cond delay="0"/>
                                          </p:stCondLst>
                                        </p:cTn>
                                        <p:tgtEl>
                                          <p:spTgt spid="3">
                                            <p:txEl>
                                              <p:pRg st="0" end="0"/>
                                            </p:txEl>
                                          </p:spTgt>
                                        </p:tgtEl>
                                      </p:cBhvr>
                                    </p:animEffect>
                                    <p:anim calcmode="lin" valueType="num">
                                      <p:cBhvr>
                                        <p:cTn id="42"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0" end="0"/>
                                            </p:txEl>
                                          </p:spTgt>
                                        </p:tgtEl>
                                      </p:cBhvr>
                                      <p:to x="100000" y="60000"/>
                                    </p:animScale>
                                    <p:animScale>
                                      <p:cBhvr>
                                        <p:cTn id="48" dur="166" decel="50000">
                                          <p:stCondLst>
                                            <p:cond delay="676"/>
                                          </p:stCondLst>
                                        </p:cTn>
                                        <p:tgtEl>
                                          <p:spTgt spid="3">
                                            <p:txEl>
                                              <p:pRg st="0" end="0"/>
                                            </p:txEl>
                                          </p:spTgt>
                                        </p:tgtEl>
                                      </p:cBhvr>
                                      <p:to x="100000" y="100000"/>
                                    </p:animScale>
                                    <p:animScale>
                                      <p:cBhvr>
                                        <p:cTn id="49" dur="26">
                                          <p:stCondLst>
                                            <p:cond delay="1312"/>
                                          </p:stCondLst>
                                        </p:cTn>
                                        <p:tgtEl>
                                          <p:spTgt spid="3">
                                            <p:txEl>
                                              <p:pRg st="0" end="0"/>
                                            </p:txEl>
                                          </p:spTgt>
                                        </p:tgtEl>
                                      </p:cBhvr>
                                      <p:to x="100000" y="80000"/>
                                    </p:animScale>
                                    <p:animScale>
                                      <p:cBhvr>
                                        <p:cTn id="50" dur="166" decel="50000">
                                          <p:stCondLst>
                                            <p:cond delay="1338"/>
                                          </p:stCondLst>
                                        </p:cTn>
                                        <p:tgtEl>
                                          <p:spTgt spid="3">
                                            <p:txEl>
                                              <p:pRg st="0" end="0"/>
                                            </p:txEl>
                                          </p:spTgt>
                                        </p:tgtEl>
                                      </p:cBhvr>
                                      <p:to x="100000" y="100000"/>
                                    </p:animScale>
                                    <p:animScale>
                                      <p:cBhvr>
                                        <p:cTn id="51" dur="26">
                                          <p:stCondLst>
                                            <p:cond delay="1642"/>
                                          </p:stCondLst>
                                        </p:cTn>
                                        <p:tgtEl>
                                          <p:spTgt spid="3">
                                            <p:txEl>
                                              <p:pRg st="0" end="0"/>
                                            </p:txEl>
                                          </p:spTgt>
                                        </p:tgtEl>
                                      </p:cBhvr>
                                      <p:to x="100000" y="90000"/>
                                    </p:animScale>
                                    <p:animScale>
                                      <p:cBhvr>
                                        <p:cTn id="52" dur="166" decel="50000">
                                          <p:stCondLst>
                                            <p:cond delay="1668"/>
                                          </p:stCondLst>
                                        </p:cTn>
                                        <p:tgtEl>
                                          <p:spTgt spid="3">
                                            <p:txEl>
                                              <p:pRg st="0" end="0"/>
                                            </p:txEl>
                                          </p:spTgt>
                                        </p:tgtEl>
                                      </p:cBhvr>
                                      <p:to x="100000" y="100000"/>
                                    </p:animScale>
                                    <p:animScale>
                                      <p:cBhvr>
                                        <p:cTn id="53" dur="26">
                                          <p:stCondLst>
                                            <p:cond delay="1808"/>
                                          </p:stCondLst>
                                        </p:cTn>
                                        <p:tgtEl>
                                          <p:spTgt spid="3">
                                            <p:txEl>
                                              <p:pRg st="0" end="0"/>
                                            </p:txEl>
                                          </p:spTgt>
                                        </p:tgtEl>
                                      </p:cBhvr>
                                      <p:to x="100000" y="95000"/>
                                    </p:animScale>
                                    <p:animScale>
                                      <p:cBhvr>
                                        <p:cTn id="54" dur="166" decel="50000">
                                          <p:stCondLst>
                                            <p:cond delay="1834"/>
                                          </p:stCondLst>
                                        </p:cTn>
                                        <p:tgtEl>
                                          <p:spTgt spid="3">
                                            <p:txEl>
                                              <p:pRg st="0" end="0"/>
                                            </p:txEl>
                                          </p:spTgt>
                                        </p:tgtEl>
                                      </p:cBhvr>
                                      <p:to x="100000" y="100000"/>
                                    </p:animScale>
                                  </p:childTnLst>
                                </p:cTn>
                              </p:par>
                              <p:par>
                                <p:cTn id="55" presetID="6" presetClass="entr" presetSubtype="16" fill="hold" grpId="0" nodeType="withEffect">
                                  <p:stCondLst>
                                    <p:cond delay="0"/>
                                  </p:stCondLst>
                                  <p:childTnLst>
                                    <p:set>
                                      <p:cBhvr>
                                        <p:cTn id="56" dur="1" fill="hold">
                                          <p:stCondLst>
                                            <p:cond delay="0"/>
                                          </p:stCondLst>
                                        </p:cTn>
                                        <p:tgtEl>
                                          <p:spTgt spid="227339"/>
                                        </p:tgtEl>
                                        <p:attrNameLst>
                                          <p:attrName>style.visibility</p:attrName>
                                        </p:attrNameLst>
                                      </p:cBhvr>
                                      <p:to>
                                        <p:strVal val="visible"/>
                                      </p:to>
                                    </p:set>
                                    <p:animEffect transition="in" filter="circle(in)">
                                      <p:cBhvr>
                                        <p:cTn id="57" dur="2000"/>
                                        <p:tgtEl>
                                          <p:spTgt spid="227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0" grpId="0"/>
      <p:bldP spid="227333" grpId="0"/>
      <p:bldP spid="227335" grpId="0"/>
      <p:bldP spid="227336" grpId="0"/>
      <p:bldP spid="227337" grpId="0"/>
      <p:bldP spid="227338" grpId="0"/>
      <p:bldP spid="2273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内容占位符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470"/>
            <a:ext cx="9144000" cy="5092030"/>
          </a:xfrm>
          <a:prstGeom prst="rect">
            <a:avLst/>
          </a:prstGeom>
        </p:spPr>
      </p:pic>
      <p:sp>
        <p:nvSpPr>
          <p:cNvPr id="18434" name="Text Box 2"/>
          <p:cNvSpPr txBox="1">
            <a:spLocks noChangeArrowheads="1"/>
          </p:cNvSpPr>
          <p:nvPr/>
        </p:nvSpPr>
        <p:spPr bwMode="auto">
          <a:xfrm>
            <a:off x="5077201" y="2733675"/>
            <a:ext cx="1727256" cy="410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076" tIns="35538" rIns="71076" bIns="35538">
            <a:spAutoFit/>
          </a:bodyPr>
          <a:lstStyle/>
          <a:p>
            <a:pPr algn="ctr">
              <a:spcBef>
                <a:spcPct val="50000"/>
              </a:spcBef>
            </a:pPr>
            <a:endParaRPr lang="zh-CN" altLang="zh-CN" sz="2200" b="1">
              <a:solidFill>
                <a:srgbClr val="000066"/>
              </a:solidFill>
            </a:endParaRPr>
          </a:p>
        </p:txBody>
      </p:sp>
      <p:graphicFrame>
        <p:nvGraphicFramePr>
          <p:cNvPr id="18435" name="Group 3"/>
          <p:cNvGraphicFramePr>
            <a:graphicFrameLocks noGrp="1"/>
          </p:cNvGraphicFramePr>
          <p:nvPr>
            <p:extLst>
              <p:ext uri="{D42A27DB-BD31-4B8C-83A1-F6EECF244321}">
                <p14:modId xmlns:p14="http://schemas.microsoft.com/office/powerpoint/2010/main" val="2676488926"/>
              </p:ext>
            </p:extLst>
          </p:nvPr>
        </p:nvGraphicFramePr>
        <p:xfrm>
          <a:off x="234614" y="696536"/>
          <a:ext cx="8909386" cy="3514725"/>
        </p:xfrm>
        <a:graphic>
          <a:graphicData uri="http://schemas.openxmlformats.org/drawingml/2006/table">
            <a:tbl>
              <a:tblPr/>
              <a:tblGrid>
                <a:gridCol w="1729909"/>
                <a:gridCol w="2786989"/>
                <a:gridCol w="4392488"/>
              </a:tblGrid>
              <a:tr h="873482">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zh-CN" sz="2400" b="1" i="0" u="none" strike="noStrike" cap="none" normalizeH="0" baseline="0" dirty="0" smtClean="0">
                          <a:ln>
                            <a:noFill/>
                          </a:ln>
                          <a:solidFill>
                            <a:schemeClr val="tx1"/>
                          </a:solidFill>
                          <a:effectLst/>
                          <a:latin typeface="Times New Roman" panose="02020603050405020304" pitchFamily="18" charset="0"/>
                          <a:ea typeface="楷体_GB2312" pitchFamily="1" charset="-122"/>
                          <a:sym typeface="Calibri" panose="020F0502020204030204" pitchFamily="34" charset="0"/>
                        </a:rPr>
                        <a:t>发展阶段</a:t>
                      </a:r>
                    </a:p>
                  </a:txBody>
                  <a:tcPr marL="72567" marR="7256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zh-CN" sz="2400" b="1" i="0" u="none" strike="noStrike" cap="none" normalizeH="0" baseline="0" dirty="0" smtClean="0">
                          <a:ln>
                            <a:noFill/>
                          </a:ln>
                          <a:solidFill>
                            <a:srgbClr val="FF0000"/>
                          </a:solidFill>
                          <a:effectLst/>
                          <a:latin typeface="Times New Roman" panose="02020603050405020304" pitchFamily="18" charset="0"/>
                          <a:ea typeface="楷体_GB2312" pitchFamily="1" charset="-122"/>
                          <a:sym typeface="Calibri" panose="020F0502020204030204" pitchFamily="34" charset="0"/>
                        </a:rPr>
                        <a:t>时间</a:t>
                      </a:r>
                    </a:p>
                  </a:txBody>
                  <a:tcPr marL="72567" marR="7256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zh-CN" sz="2400" b="1" i="0" u="none" strike="noStrike" cap="none" normalizeH="0" baseline="0" dirty="0" smtClean="0">
                          <a:ln>
                            <a:noFill/>
                          </a:ln>
                          <a:solidFill>
                            <a:srgbClr val="000000"/>
                          </a:solidFill>
                          <a:effectLst/>
                          <a:latin typeface="Times New Roman" panose="02020603050405020304" pitchFamily="18" charset="0"/>
                          <a:ea typeface="楷体_GB2312" pitchFamily="1" charset="-122"/>
                          <a:sym typeface="Calibri" panose="020F0502020204030204" pitchFamily="34" charset="0"/>
                        </a:rPr>
                        <a:t>具体原因</a:t>
                      </a:r>
                      <a:endParaRPr kumimoji="0" lang="zh-CN" altLang="zh-CN" sz="2400" b="0" i="0" u="none" strike="noStrike" cap="none" normalizeH="0" baseline="0" dirty="0" smtClean="0">
                        <a:ln>
                          <a:noFill/>
                        </a:ln>
                        <a:solidFill>
                          <a:srgbClr val="000000"/>
                        </a:solidFill>
                        <a:effectLst/>
                        <a:latin typeface="微软雅黑" panose="020B0503020204020204" pitchFamily="34" charset="-122"/>
                        <a:ea typeface="楷体_GB2312" pitchFamily="1" charset="-122"/>
                        <a:sym typeface="Calibri" panose="020F0502020204030204" pitchFamily="34" charset="0"/>
                      </a:endParaRPr>
                    </a:p>
                  </a:txBody>
                  <a:tcPr marL="72567" marR="7256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3482">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400" b="1" i="0" u="none" strike="noStrike" cap="none" normalizeH="0" baseline="0" dirty="0" smtClean="0">
                          <a:ln>
                            <a:noFill/>
                          </a:ln>
                          <a:solidFill>
                            <a:schemeClr val="tx1"/>
                          </a:solidFill>
                          <a:effectLst/>
                          <a:latin typeface="微软雅黑" panose="020B0503020204020204" pitchFamily="34" charset="-122"/>
                          <a:ea typeface="楷体_GB2312" pitchFamily="1" charset="-122"/>
                          <a:sym typeface="Calibri" panose="020F0502020204030204" pitchFamily="34" charset="0"/>
                        </a:rPr>
                        <a:t>1.</a:t>
                      </a:r>
                      <a:r>
                        <a:rPr kumimoji="0" lang="zh-CN" altLang="zh-CN" sz="2400" b="1" i="0" u="none" strike="noStrike" cap="none" normalizeH="0" baseline="0" dirty="0" smtClean="0">
                          <a:ln>
                            <a:noFill/>
                          </a:ln>
                          <a:solidFill>
                            <a:schemeClr val="tx1"/>
                          </a:solidFill>
                          <a:effectLst/>
                          <a:latin typeface="微软雅黑" panose="020B0503020204020204" pitchFamily="34" charset="-122"/>
                          <a:ea typeface="楷体_GB2312" pitchFamily="1" charset="-122"/>
                          <a:sym typeface="Calibri" panose="020F0502020204030204" pitchFamily="34" charset="0"/>
                        </a:rPr>
                        <a:t>短暂春天</a:t>
                      </a:r>
                    </a:p>
                  </a:txBody>
                  <a:tcPr marL="72567" marR="7256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endParaRPr kumimoji="0" lang="zh-CN" altLang="zh-CN" sz="14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endParaRPr>
                    </a:p>
                  </a:txBody>
                  <a:tcPr marL="72567" marR="7256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0"/>
                        </a:spcBef>
                        <a:spcAft>
                          <a:spcPct val="0"/>
                        </a:spcAft>
                        <a:buClrTx/>
                        <a:buSzTx/>
                        <a:buFont typeface="Arial" panose="020B0604020202020204" pitchFamily="34" charset="0"/>
                        <a:buNone/>
                      </a:pPr>
                      <a:r>
                        <a:rPr kumimoji="0" lang="zh-CN" altLang="zh-CN" sz="1100" b="0" i="0" u="none" strike="noStrike" cap="none" normalizeH="0" baseline="0" smtClean="0">
                          <a:ln>
                            <a:noFill/>
                          </a:ln>
                          <a:solidFill>
                            <a:srgbClr val="262626"/>
                          </a:solidFill>
                          <a:effectLst/>
                          <a:latin typeface="Times New Roman" panose="02020603050405020304" pitchFamily="18" charset="0"/>
                          <a:ea typeface="微软雅黑" panose="020B0503020204020204" pitchFamily="34" charset="-122"/>
                          <a:cs typeface="Times New Roman" panose="02020603050405020304" pitchFamily="18" charset="0"/>
                          <a:sym typeface="Calibri" panose="020F0502020204030204" pitchFamily="34" charset="0"/>
                        </a:rPr>
                        <a:t>      </a:t>
                      </a:r>
                      <a:endParaRPr kumimoji="0" lang="zh-CN" altLang="zh-CN" sz="800" b="0" i="0" u="none" strike="noStrike" cap="none" normalizeH="0" baseline="0" smtClean="0">
                        <a:ln>
                          <a:noFill/>
                        </a:ln>
                        <a:solidFill>
                          <a:srgbClr val="262626"/>
                        </a:solidFill>
                        <a:effectLst/>
                        <a:latin typeface="Times New Roman" panose="02020603050405020304" pitchFamily="18" charset="0"/>
                        <a:ea typeface="楷体_GB2312" pitchFamily="1" charset="-122"/>
                        <a:sym typeface="Calibri" panose="020F0502020204030204" pitchFamily="34" charset="0"/>
                      </a:endParaRPr>
                    </a:p>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endParaRPr kumimoji="0" lang="zh-CN" altLang="zh-CN" sz="1400" b="1" i="0" u="none" strike="noStrike" cap="none" normalizeH="0" baseline="0" smtClean="0">
                        <a:ln>
                          <a:noFill/>
                        </a:ln>
                        <a:solidFill>
                          <a:srgbClr val="73073D"/>
                        </a:solidFill>
                        <a:effectLst/>
                        <a:latin typeface="微软雅黑" panose="020B0503020204020204" pitchFamily="34" charset="-122"/>
                        <a:ea typeface="微软雅黑" panose="020B0503020204020204" pitchFamily="34" charset="-122"/>
                        <a:sym typeface="Calibri" panose="020F0502020204030204" pitchFamily="34" charset="0"/>
                      </a:endParaRPr>
                    </a:p>
                  </a:txBody>
                  <a:tcPr marL="72567" marR="7256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4279">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400" b="1" i="0" u="none" strike="noStrike" cap="none" normalizeH="0" baseline="0" dirty="0" smtClean="0">
                          <a:ln>
                            <a:noFill/>
                          </a:ln>
                          <a:solidFill>
                            <a:schemeClr val="tx1"/>
                          </a:solidFill>
                          <a:effectLst/>
                          <a:latin typeface="微软雅黑" panose="020B0503020204020204" pitchFamily="34" charset="-122"/>
                          <a:ea typeface="楷体_GB2312" pitchFamily="1" charset="-122"/>
                          <a:sym typeface="Calibri" panose="020F0502020204030204" pitchFamily="34" charset="0"/>
                        </a:rPr>
                        <a:t>2.</a:t>
                      </a:r>
                      <a:r>
                        <a:rPr kumimoji="0" lang="zh-CN" altLang="en-US" sz="2400" b="1" i="0" u="none" strike="noStrike" cap="none" normalizeH="0" baseline="0" dirty="0" smtClean="0">
                          <a:ln>
                            <a:noFill/>
                          </a:ln>
                          <a:solidFill>
                            <a:schemeClr val="tx1"/>
                          </a:solidFill>
                          <a:effectLst/>
                          <a:latin typeface="微软雅黑" panose="020B0503020204020204" pitchFamily="34" charset="-122"/>
                          <a:ea typeface="楷体_GB2312" pitchFamily="1" charset="-122"/>
                          <a:sym typeface="Calibri" panose="020F0502020204030204" pitchFamily="34" charset="0"/>
                        </a:rPr>
                        <a:t>迅速萧条</a:t>
                      </a:r>
                    </a:p>
                  </a:txBody>
                  <a:tcPr marL="72567" marR="7256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endParaRPr kumimoji="0" lang="zh-CN" altLang="zh-CN" sz="1800" b="1" i="0" u="none" strike="noStrike" cap="none" normalizeH="0" baseline="0" smtClean="0">
                        <a:ln>
                          <a:noFill/>
                        </a:ln>
                        <a:solidFill>
                          <a:srgbClr val="0000FF"/>
                        </a:solidFill>
                        <a:effectLst/>
                        <a:latin typeface="黑体" panose="02010609060101010101" pitchFamily="49" charset="-122"/>
                        <a:ea typeface="黑体" panose="02010609060101010101" pitchFamily="49" charset="-122"/>
                        <a:sym typeface="Calibri" panose="020F0502020204030204" pitchFamily="34" charset="0"/>
                      </a:endParaRPr>
                    </a:p>
                  </a:txBody>
                  <a:tcPr marL="72567" marR="7256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endParaRPr kumimoji="0" lang="zh-CN" altLang="zh-CN" sz="1400" b="0" i="0" u="none" strike="noStrike" cap="none" normalizeH="0" baseline="0" dirty="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endParaRPr>
                    </a:p>
                  </a:txBody>
                  <a:tcPr marL="72567" marR="7256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73482">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en-US" altLang="zh-CN" sz="2400" b="1" i="0" u="none" strike="noStrike" cap="none" normalizeH="0" baseline="0" dirty="0" smtClean="0">
                          <a:ln>
                            <a:noFill/>
                          </a:ln>
                          <a:solidFill>
                            <a:schemeClr val="tx1"/>
                          </a:solidFill>
                          <a:effectLst/>
                          <a:latin typeface="微软雅黑" panose="020B0503020204020204" pitchFamily="34" charset="-122"/>
                          <a:ea typeface="楷体_GB2312" pitchFamily="1" charset="-122"/>
                          <a:sym typeface="Calibri" panose="020F0502020204030204" pitchFamily="34" charset="0"/>
                        </a:rPr>
                        <a:t>3.</a:t>
                      </a:r>
                      <a:r>
                        <a:rPr kumimoji="0" lang="zh-CN" altLang="en-US" sz="2400" b="1" i="0" u="none" strike="noStrike" cap="none" normalizeH="0" baseline="0" dirty="0" smtClean="0">
                          <a:ln>
                            <a:noFill/>
                          </a:ln>
                          <a:solidFill>
                            <a:schemeClr val="tx1"/>
                          </a:solidFill>
                          <a:effectLst/>
                          <a:latin typeface="微软雅黑" panose="020B0503020204020204" pitchFamily="34" charset="-122"/>
                          <a:ea typeface="楷体_GB2312" pitchFamily="1" charset="-122"/>
                          <a:sym typeface="Calibri" panose="020F0502020204030204" pitchFamily="34" charset="0"/>
                        </a:rPr>
                        <a:t>更</a:t>
                      </a:r>
                      <a:r>
                        <a:rPr kumimoji="0" lang="zh-CN" altLang="zh-CN" sz="2400" b="1" i="0" u="none" strike="noStrike" cap="none" normalizeH="0" baseline="0" dirty="0" smtClean="0">
                          <a:ln>
                            <a:noFill/>
                          </a:ln>
                          <a:solidFill>
                            <a:schemeClr val="tx1"/>
                          </a:solidFill>
                          <a:effectLst/>
                          <a:latin typeface="微软雅黑" panose="020B0503020204020204" pitchFamily="34" charset="-122"/>
                          <a:ea typeface="楷体_GB2312" pitchFamily="1" charset="-122"/>
                          <a:sym typeface="Calibri" panose="020F0502020204030204" pitchFamily="34" charset="0"/>
                        </a:rPr>
                        <a:t>快发展</a:t>
                      </a:r>
                    </a:p>
                  </a:txBody>
                  <a:tcPr marL="72567" marR="7256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endParaRPr kumimoji="0" lang="zh-CN" altLang="zh-CN" sz="1800" b="1" i="0" u="none" strike="noStrike" cap="none" normalizeH="0" baseline="0" smtClean="0">
                        <a:ln>
                          <a:noFill/>
                        </a:ln>
                        <a:solidFill>
                          <a:srgbClr val="0000FF"/>
                        </a:solidFill>
                        <a:effectLst/>
                        <a:latin typeface="黑体" panose="02010609060101010101" pitchFamily="49" charset="-122"/>
                        <a:ea typeface="黑体" panose="02010609060101010101" pitchFamily="49" charset="-122"/>
                        <a:sym typeface="Calibri" panose="020F0502020204030204" pitchFamily="34" charset="0"/>
                      </a:endParaRPr>
                    </a:p>
                  </a:txBody>
                  <a:tcPr marL="72567" marR="7256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endParaRPr kumimoji="0" lang="zh-CN" altLang="zh-CN" sz="1400" b="0" i="0" u="none" strike="noStrike" cap="none" normalizeH="0" baseline="0" dirty="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endParaRPr>
                    </a:p>
                  </a:txBody>
                  <a:tcPr marL="72567" marR="7256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457" name="Text Box 25"/>
          <p:cNvSpPr txBox="1">
            <a:spLocks noChangeArrowheads="1"/>
          </p:cNvSpPr>
          <p:nvPr/>
        </p:nvSpPr>
        <p:spPr bwMode="auto">
          <a:xfrm>
            <a:off x="1979712" y="1598149"/>
            <a:ext cx="2835915" cy="841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1076" tIns="35538" rIns="71076" bIns="35538">
            <a:spAutoFit/>
          </a:bodyPr>
          <a:lstStyle/>
          <a:p>
            <a:pPr algn="ctr">
              <a:spcBef>
                <a:spcPct val="50000"/>
              </a:spcBef>
            </a:pPr>
            <a:r>
              <a:rPr lang="zh-CN" altLang="en-US" sz="2000" b="1" dirty="0" smtClean="0">
                <a:solidFill>
                  <a:srgbClr val="FF0000"/>
                </a:solidFill>
                <a:latin typeface="楷体" panose="02010609060101010101" pitchFamily="49" charset="-122"/>
                <a:ea typeface="楷体" panose="02010609060101010101" pitchFamily="49" charset="-122"/>
              </a:rPr>
              <a:t>1912</a:t>
            </a:r>
            <a:r>
              <a:rPr lang="zh-CN" altLang="en-US" sz="2000" b="1" dirty="0">
                <a:solidFill>
                  <a:srgbClr val="FF0000"/>
                </a:solidFill>
                <a:latin typeface="楷体" panose="02010609060101010101" pitchFamily="49" charset="-122"/>
                <a:ea typeface="楷体" panose="02010609060101010101" pitchFamily="49" charset="-122"/>
              </a:rPr>
              <a:t>-</a:t>
            </a:r>
            <a:r>
              <a:rPr lang="zh-CN" altLang="en-US" sz="2000" b="1" dirty="0" smtClean="0">
                <a:solidFill>
                  <a:srgbClr val="FF0000"/>
                </a:solidFill>
                <a:latin typeface="楷体" panose="02010609060101010101" pitchFamily="49" charset="-122"/>
                <a:ea typeface="楷体" panose="02010609060101010101" pitchFamily="49" charset="-122"/>
              </a:rPr>
              <a:t>1919</a:t>
            </a:r>
            <a:endParaRPr lang="en-US" altLang="zh-CN" sz="2000" b="1" dirty="0">
              <a:solidFill>
                <a:srgbClr val="FF0000"/>
              </a:solidFill>
              <a:latin typeface="楷体" panose="02010609060101010101" pitchFamily="49" charset="-122"/>
              <a:ea typeface="楷体" panose="02010609060101010101" pitchFamily="49" charset="-122"/>
            </a:endParaRPr>
          </a:p>
          <a:p>
            <a:pPr algn="ctr">
              <a:spcBef>
                <a:spcPct val="50000"/>
              </a:spcBef>
            </a:pPr>
            <a:r>
              <a:rPr lang="en-US" altLang="zh-CN" sz="2000" b="1" dirty="0" smtClean="0">
                <a:latin typeface="楷体" panose="02010609060101010101" pitchFamily="49" charset="-122"/>
                <a:ea typeface="楷体" panose="02010609060101010101" pitchFamily="49" charset="-122"/>
              </a:rPr>
              <a:t>(</a:t>
            </a:r>
            <a:r>
              <a:rPr lang="zh-CN" altLang="en-US" sz="2000" b="1" dirty="0">
                <a:latin typeface="楷体" panose="02010609060101010101" pitchFamily="49" charset="-122"/>
                <a:ea typeface="楷体" panose="02010609060101010101" pitchFamily="49" charset="-122"/>
              </a:rPr>
              <a:t>民国建立</a:t>
            </a:r>
            <a:r>
              <a:rPr lang="zh-CN" altLang="en-US" sz="2000" b="1" dirty="0" smtClean="0">
                <a:latin typeface="楷体" panose="02010609060101010101" pitchFamily="49" charset="-122"/>
                <a:ea typeface="楷体" panose="02010609060101010101" pitchFamily="49" charset="-122"/>
              </a:rPr>
              <a:t>至</a:t>
            </a:r>
            <a:r>
              <a:rPr lang="zh-CN" altLang="en-US" sz="2000" b="1" dirty="0">
                <a:latin typeface="楷体" panose="02010609060101010101" pitchFamily="49" charset="-122"/>
                <a:ea typeface="楷体" panose="02010609060101010101" pitchFamily="49" charset="-122"/>
              </a:rPr>
              <a:t>一</a:t>
            </a:r>
            <a:r>
              <a:rPr lang="zh-CN" altLang="en-US" sz="2000" b="1" dirty="0" smtClean="0">
                <a:latin typeface="楷体" panose="02010609060101010101" pitchFamily="49" charset="-122"/>
                <a:ea typeface="楷体" panose="02010609060101010101" pitchFamily="49" charset="-122"/>
              </a:rPr>
              <a:t>战</a:t>
            </a:r>
            <a:r>
              <a:rPr lang="zh-CN" altLang="en-US" sz="2000" b="1" dirty="0">
                <a:latin typeface="楷体" panose="02010609060101010101" pitchFamily="49" charset="-122"/>
                <a:ea typeface="楷体" panose="02010609060101010101" pitchFamily="49" charset="-122"/>
              </a:rPr>
              <a:t>结束</a:t>
            </a:r>
            <a:r>
              <a:rPr lang="en-US" altLang="zh-CN" sz="2000" b="1" dirty="0" smtClean="0">
                <a:latin typeface="楷体" panose="02010609060101010101" pitchFamily="49" charset="-122"/>
                <a:ea typeface="楷体" panose="02010609060101010101" pitchFamily="49" charset="-122"/>
              </a:rPr>
              <a:t>)</a:t>
            </a:r>
            <a:endParaRPr lang="zh-CN" altLang="en-US" sz="2000" b="1" dirty="0">
              <a:latin typeface="楷体" panose="02010609060101010101" pitchFamily="49" charset="-122"/>
              <a:ea typeface="楷体" panose="02010609060101010101" pitchFamily="49" charset="-122"/>
            </a:endParaRPr>
          </a:p>
        </p:txBody>
      </p:sp>
      <p:sp>
        <p:nvSpPr>
          <p:cNvPr id="18458" name="Rectangle 26"/>
          <p:cNvSpPr>
            <a:spLocks noChangeArrowheads="1"/>
          </p:cNvSpPr>
          <p:nvPr/>
        </p:nvSpPr>
        <p:spPr bwMode="auto">
          <a:xfrm>
            <a:off x="179512" y="123477"/>
            <a:ext cx="7973283" cy="502657"/>
          </a:xfrm>
          <a:prstGeom prst="rect">
            <a:avLst/>
          </a:prstGeom>
          <a:noFill/>
          <a:ln w="50800" cmpd="sng">
            <a:solidFill>
              <a:srgbClr val="742506"/>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1076" tIns="35538" rIns="71076" bIns="35538">
            <a:spAutoFit/>
          </a:bodyPr>
          <a:lstStyle/>
          <a:p>
            <a:r>
              <a:rPr lang="zh-CN" altLang="en-US" sz="2500" b="1" dirty="0" smtClean="0">
                <a:solidFill>
                  <a:srgbClr val="C00000"/>
                </a:solidFill>
                <a:latin typeface="隶书" panose="02010509060101010101" pitchFamily="49" charset="-122"/>
                <a:ea typeface="隶书" panose="02010509060101010101" pitchFamily="49" charset="-122"/>
              </a:rPr>
              <a:t>一、中国民族</a:t>
            </a:r>
            <a:r>
              <a:rPr lang="zh-CN" altLang="en-US" sz="2500" b="1" dirty="0">
                <a:solidFill>
                  <a:srgbClr val="C00000"/>
                </a:solidFill>
                <a:latin typeface="隶书" panose="02010509060101010101" pitchFamily="49" charset="-122"/>
                <a:ea typeface="隶书" panose="02010509060101010101" pitchFamily="49" charset="-122"/>
              </a:rPr>
              <a:t>工业的</a:t>
            </a:r>
            <a:r>
              <a:rPr lang="zh-CN" altLang="en-US" sz="2500" b="1" dirty="0" smtClean="0">
                <a:solidFill>
                  <a:srgbClr val="C00000"/>
                </a:solidFill>
                <a:latin typeface="隶书" panose="02010509060101010101" pitchFamily="49" charset="-122"/>
                <a:ea typeface="隶书" panose="02010509060101010101" pitchFamily="49" charset="-122"/>
              </a:rPr>
              <a:t>“黄金时期”</a:t>
            </a:r>
            <a:r>
              <a:rPr lang="zh-CN" altLang="en-US" sz="2800" b="1" dirty="0">
                <a:solidFill>
                  <a:srgbClr val="C00000"/>
                </a:solidFill>
                <a:ea typeface="隶书" panose="02010509060101010101" pitchFamily="49" charset="-122"/>
              </a:rPr>
              <a:t> </a:t>
            </a:r>
            <a:r>
              <a:rPr lang="zh-CN" altLang="en-US" sz="2500" b="1" dirty="0">
                <a:solidFill>
                  <a:srgbClr val="C00000"/>
                </a:solidFill>
                <a:latin typeface="隶书" panose="02010509060101010101" pitchFamily="49" charset="-122"/>
                <a:ea typeface="隶书" panose="02010509060101010101" pitchFamily="49" charset="-122"/>
              </a:rPr>
              <a:t>（</a:t>
            </a:r>
            <a:r>
              <a:rPr lang="en-US" altLang="zh-CN" sz="2500" b="1" dirty="0">
                <a:solidFill>
                  <a:srgbClr val="C00000"/>
                </a:solidFill>
                <a:latin typeface="隶书" panose="02010509060101010101" pitchFamily="49" charset="-122"/>
                <a:ea typeface="隶书" panose="02010509060101010101" pitchFamily="49" charset="-122"/>
              </a:rPr>
              <a:t>1912</a:t>
            </a:r>
            <a:r>
              <a:rPr lang="zh-CN" altLang="en-US" sz="2500" b="1" dirty="0">
                <a:solidFill>
                  <a:srgbClr val="C00000"/>
                </a:solidFill>
                <a:latin typeface="隶书" panose="02010509060101010101" pitchFamily="49" charset="-122"/>
                <a:ea typeface="隶书" panose="02010509060101010101" pitchFamily="49" charset="-122"/>
              </a:rPr>
              <a:t>年</a:t>
            </a:r>
            <a:r>
              <a:rPr lang="en-US" altLang="zh-CN" sz="2500" b="1" dirty="0">
                <a:solidFill>
                  <a:srgbClr val="C00000"/>
                </a:solidFill>
                <a:latin typeface="隶书" panose="02010509060101010101" pitchFamily="49" charset="-122"/>
                <a:ea typeface="隶书" panose="02010509060101010101" pitchFamily="49" charset="-122"/>
              </a:rPr>
              <a:t>—1937</a:t>
            </a:r>
            <a:r>
              <a:rPr lang="zh-CN" altLang="en-US" sz="2500" b="1" dirty="0">
                <a:solidFill>
                  <a:srgbClr val="C00000"/>
                </a:solidFill>
                <a:latin typeface="隶书" panose="02010509060101010101" pitchFamily="49" charset="-122"/>
                <a:ea typeface="隶书" panose="02010509060101010101" pitchFamily="49" charset="-122"/>
              </a:rPr>
              <a:t>年）</a:t>
            </a:r>
          </a:p>
        </p:txBody>
      </p:sp>
      <p:sp>
        <p:nvSpPr>
          <p:cNvPr id="18459" name="Rectangle 27"/>
          <p:cNvSpPr>
            <a:spLocks noChangeArrowheads="1"/>
          </p:cNvSpPr>
          <p:nvPr/>
        </p:nvSpPr>
        <p:spPr bwMode="auto">
          <a:xfrm>
            <a:off x="2843485" y="4845844"/>
            <a:ext cx="143605" cy="317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076" tIns="35538" rIns="71076" bIns="35538">
            <a:spAutoFit/>
          </a:bodyPr>
          <a:lstStyle/>
          <a:p>
            <a:pPr>
              <a:spcBef>
                <a:spcPct val="50000"/>
              </a:spcBef>
            </a:pPr>
            <a:endParaRPr lang="zh-CN" altLang="zh-CN" sz="1600" b="1">
              <a:solidFill>
                <a:srgbClr val="000000"/>
              </a:solidFill>
              <a:ea typeface="楷体_GB2312" pitchFamily="1" charset="-122"/>
            </a:endParaRPr>
          </a:p>
        </p:txBody>
      </p:sp>
      <p:sp>
        <p:nvSpPr>
          <p:cNvPr id="18460" name="Rectangle 28">
            <a:hlinkClick r:id="rId3" action="ppaction://hlinksldjump"/>
          </p:cNvPr>
          <p:cNvSpPr>
            <a:spLocks noChangeArrowheads="1"/>
          </p:cNvSpPr>
          <p:nvPr/>
        </p:nvSpPr>
        <p:spPr bwMode="auto">
          <a:xfrm>
            <a:off x="4815628" y="1675094"/>
            <a:ext cx="4248472" cy="68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1076" tIns="35538" rIns="71076" bIns="35538">
            <a:spAutoFit/>
          </a:bodyPr>
          <a:lstStyle/>
          <a:p>
            <a:r>
              <a:rPr lang="zh-CN" altLang="zh-CN" sz="2000" b="1" dirty="0">
                <a:solidFill>
                  <a:srgbClr val="000000"/>
                </a:solidFill>
                <a:latin typeface="楷体" panose="02010609060101010101" pitchFamily="49" charset="-122"/>
                <a:ea typeface="楷体" panose="02010609060101010101" pitchFamily="49" charset="-122"/>
              </a:rPr>
              <a:t>民国建立；政府支持；列强放松侵略；群众反帝爱国</a:t>
            </a:r>
            <a:r>
              <a:rPr lang="zh-CN" altLang="zh-CN" sz="2000" b="1" dirty="0" smtClean="0">
                <a:solidFill>
                  <a:srgbClr val="000000"/>
                </a:solidFill>
                <a:latin typeface="楷体" panose="02010609060101010101" pitchFamily="49" charset="-122"/>
                <a:ea typeface="楷体" panose="02010609060101010101" pitchFamily="49" charset="-122"/>
              </a:rPr>
              <a:t>斗争</a:t>
            </a:r>
            <a:r>
              <a:rPr lang="zh-CN" altLang="en-US" sz="2000" b="1" dirty="0">
                <a:solidFill>
                  <a:srgbClr val="000000"/>
                </a:solidFill>
                <a:latin typeface="楷体" panose="02010609060101010101" pitchFamily="49" charset="-122"/>
                <a:ea typeface="楷体" panose="02010609060101010101" pitchFamily="49" charset="-122"/>
              </a:rPr>
              <a:t>；</a:t>
            </a:r>
            <a:r>
              <a:rPr lang="zh-CN" altLang="en-US" sz="2000" b="1" dirty="0" smtClean="0">
                <a:solidFill>
                  <a:srgbClr val="000000"/>
                </a:solidFill>
                <a:latin typeface="楷体" panose="02010609060101010101" pitchFamily="49" charset="-122"/>
                <a:ea typeface="楷体" panose="02010609060101010101" pitchFamily="49" charset="-122"/>
              </a:rPr>
              <a:t>自身因素</a:t>
            </a:r>
            <a:endParaRPr lang="zh-CN" altLang="zh-CN" sz="2000" b="1" dirty="0">
              <a:solidFill>
                <a:srgbClr val="000000"/>
              </a:solidFill>
              <a:latin typeface="楷体" panose="02010609060101010101" pitchFamily="49" charset="-122"/>
              <a:ea typeface="楷体" panose="02010609060101010101" pitchFamily="49" charset="-122"/>
            </a:endParaRPr>
          </a:p>
        </p:txBody>
      </p:sp>
      <p:sp>
        <p:nvSpPr>
          <p:cNvPr id="18461" name="Text Box 29"/>
          <p:cNvSpPr txBox="1">
            <a:spLocks noChangeArrowheads="1"/>
          </p:cNvSpPr>
          <p:nvPr/>
        </p:nvSpPr>
        <p:spPr bwMode="auto">
          <a:xfrm>
            <a:off x="1797854" y="2485802"/>
            <a:ext cx="3154205" cy="1413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1076" tIns="35538" rIns="71076" bIns="35538">
            <a:spAutoFit/>
          </a:bodyPr>
          <a:lstStyle/>
          <a:p>
            <a:pPr algn="ctr">
              <a:spcBef>
                <a:spcPct val="20000"/>
              </a:spcBef>
              <a:buClr>
                <a:schemeClr val="hlink"/>
              </a:buClr>
              <a:buSzPct val="75000"/>
            </a:pPr>
            <a:r>
              <a:rPr lang="zh-CN" altLang="en-US" sz="2000" b="1" dirty="0">
                <a:solidFill>
                  <a:srgbClr val="FF0000"/>
                </a:solidFill>
                <a:latin typeface="楷体" panose="02010609060101010101" pitchFamily="49" charset="-122"/>
                <a:ea typeface="楷体" panose="02010609060101010101" pitchFamily="49" charset="-122"/>
              </a:rPr>
              <a:t>1919-</a:t>
            </a:r>
            <a:r>
              <a:rPr lang="zh-CN" altLang="en-US" sz="2000" b="1" dirty="0" smtClean="0">
                <a:solidFill>
                  <a:srgbClr val="FF0000"/>
                </a:solidFill>
                <a:latin typeface="楷体" panose="02010609060101010101" pitchFamily="49" charset="-122"/>
                <a:ea typeface="楷体" panose="02010609060101010101" pitchFamily="49" charset="-122"/>
              </a:rPr>
              <a:t>1927</a:t>
            </a:r>
            <a:endParaRPr lang="en-US" altLang="zh-CN" sz="2000" b="1" dirty="0" smtClean="0">
              <a:solidFill>
                <a:srgbClr val="FF0000"/>
              </a:solidFill>
              <a:latin typeface="楷体" panose="02010609060101010101" pitchFamily="49" charset="-122"/>
              <a:ea typeface="楷体" panose="02010609060101010101" pitchFamily="49" charset="-122"/>
            </a:endParaRPr>
          </a:p>
          <a:p>
            <a:pPr algn="ctr">
              <a:spcBef>
                <a:spcPct val="20000"/>
              </a:spcBef>
              <a:buClr>
                <a:schemeClr val="hlink"/>
              </a:buClr>
              <a:buSzPct val="75000"/>
            </a:pPr>
            <a:r>
              <a:rPr lang="zh-CN" altLang="en-US" b="1" dirty="0" smtClean="0">
                <a:latin typeface="楷体" panose="02010609060101010101" pitchFamily="49" charset="-122"/>
                <a:ea typeface="楷体" panose="02010609060101010101" pitchFamily="49" charset="-122"/>
              </a:rPr>
              <a:t>（一</a:t>
            </a:r>
            <a:r>
              <a:rPr lang="zh-CN" altLang="en-US" b="1" dirty="0">
                <a:latin typeface="楷体" panose="02010609060101010101" pitchFamily="49" charset="-122"/>
                <a:ea typeface="楷体" panose="02010609060101010101" pitchFamily="49" charset="-122"/>
              </a:rPr>
              <a:t>战后至</a:t>
            </a:r>
            <a:r>
              <a:rPr lang="zh-CN" altLang="en-US" b="1" dirty="0" smtClean="0">
                <a:latin typeface="楷体" panose="02010609060101010101" pitchFamily="49" charset="-122"/>
                <a:ea typeface="楷体" panose="02010609060101010101" pitchFamily="49" charset="-122"/>
              </a:rPr>
              <a:t>国民政府成立前）</a:t>
            </a:r>
            <a:endParaRPr lang="en-US" altLang="zh-CN" b="1" dirty="0">
              <a:latin typeface="楷体" panose="02010609060101010101" pitchFamily="49" charset="-122"/>
              <a:ea typeface="楷体" panose="02010609060101010101" pitchFamily="49" charset="-122"/>
            </a:endParaRPr>
          </a:p>
          <a:p>
            <a:pPr algn="ctr">
              <a:spcBef>
                <a:spcPct val="20000"/>
              </a:spcBef>
              <a:buClr>
                <a:schemeClr val="hlink"/>
              </a:buClr>
              <a:buSzPct val="75000"/>
              <a:buFont typeface="Wingdings" panose="05000000000000000000" pitchFamily="2" charset="2"/>
              <a:buNone/>
            </a:pPr>
            <a:endParaRPr lang="en-US" altLang="zh-CN" sz="1900" b="1" dirty="0" smtClean="0">
              <a:ea typeface="隶书" panose="02010509060101010101" pitchFamily="49" charset="-122"/>
            </a:endParaRPr>
          </a:p>
          <a:p>
            <a:pPr algn="ctr">
              <a:spcBef>
                <a:spcPct val="20000"/>
              </a:spcBef>
              <a:buClr>
                <a:schemeClr val="hlink"/>
              </a:buClr>
              <a:buSzPct val="75000"/>
              <a:buFont typeface="Wingdings" panose="05000000000000000000" pitchFamily="2" charset="2"/>
              <a:buNone/>
            </a:pPr>
            <a:r>
              <a:rPr lang="zh-CN" altLang="en-US" sz="1900" b="1" dirty="0" smtClean="0">
                <a:solidFill>
                  <a:srgbClr val="0000FF"/>
                </a:solidFill>
                <a:ea typeface="隶书" panose="02010509060101010101" pitchFamily="49" charset="-122"/>
              </a:rPr>
              <a:t>                      </a:t>
            </a:r>
            <a:endParaRPr lang="zh-CN" altLang="en-US" sz="1900" b="1" dirty="0">
              <a:solidFill>
                <a:srgbClr val="000000"/>
              </a:solidFill>
              <a:ea typeface="黑体" panose="02010609060101010101" pitchFamily="49" charset="-122"/>
            </a:endParaRPr>
          </a:p>
        </p:txBody>
      </p:sp>
      <p:sp>
        <p:nvSpPr>
          <p:cNvPr id="18462" name="Text Box 30"/>
          <p:cNvSpPr txBox="1">
            <a:spLocks noChangeArrowheads="1"/>
          </p:cNvSpPr>
          <p:nvPr/>
        </p:nvSpPr>
        <p:spPr bwMode="auto">
          <a:xfrm>
            <a:off x="1759352" y="3312321"/>
            <a:ext cx="3219921" cy="1641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71076" tIns="35538" rIns="71076" bIns="35538">
            <a:spAutoFit/>
          </a:bodyPr>
          <a:lstStyle/>
          <a:p>
            <a:pPr algn="ctr">
              <a:spcBef>
                <a:spcPct val="50000"/>
              </a:spcBef>
            </a:pPr>
            <a:r>
              <a:rPr lang="zh-CN" altLang="en-US" b="1" dirty="0">
                <a:solidFill>
                  <a:srgbClr val="FF0000"/>
                </a:solidFill>
                <a:latin typeface="楷体" panose="02010609060101010101" pitchFamily="49" charset="-122"/>
                <a:ea typeface="楷体" panose="02010609060101010101" pitchFamily="49" charset="-122"/>
              </a:rPr>
              <a:t>1927-193</a:t>
            </a:r>
            <a:r>
              <a:rPr lang="en-US" altLang="zh-CN" b="1" dirty="0" smtClean="0">
                <a:solidFill>
                  <a:srgbClr val="FF0000"/>
                </a:solidFill>
                <a:latin typeface="楷体" panose="02010609060101010101" pitchFamily="49" charset="-122"/>
                <a:ea typeface="楷体" panose="02010609060101010101" pitchFamily="49" charset="-122"/>
              </a:rPr>
              <a:t>7</a:t>
            </a:r>
          </a:p>
          <a:p>
            <a:pPr algn="ctr">
              <a:spcBef>
                <a:spcPct val="50000"/>
              </a:spcBef>
            </a:pPr>
            <a:r>
              <a:rPr lang="zh-CN" altLang="en-US" b="1" dirty="0" smtClean="0">
                <a:latin typeface="楷体" panose="02010609060101010101" pitchFamily="49" charset="-122"/>
                <a:ea typeface="楷体" panose="02010609060101010101" pitchFamily="49" charset="-122"/>
              </a:rPr>
              <a:t>（国民政府建立至</a:t>
            </a:r>
            <a:r>
              <a:rPr lang="zh-CN" altLang="en-US" b="1" dirty="0">
                <a:latin typeface="楷体" panose="02010609060101010101" pitchFamily="49" charset="-122"/>
                <a:ea typeface="楷体" panose="02010609060101010101" pitchFamily="49" charset="-122"/>
              </a:rPr>
              <a:t>七七事变前）</a:t>
            </a:r>
            <a:endParaRPr lang="en-US" altLang="zh-CN" b="1" dirty="0">
              <a:latin typeface="楷体" panose="02010609060101010101" pitchFamily="49" charset="-122"/>
              <a:ea typeface="楷体" panose="02010609060101010101" pitchFamily="49" charset="-122"/>
            </a:endParaRPr>
          </a:p>
          <a:p>
            <a:pPr>
              <a:spcBef>
                <a:spcPct val="50000"/>
              </a:spcBef>
            </a:pPr>
            <a:endParaRPr lang="en-US" altLang="zh-CN" sz="1900" b="1" dirty="0" smtClean="0">
              <a:ea typeface="隶书" panose="02010509060101010101" pitchFamily="49" charset="-122"/>
            </a:endParaRPr>
          </a:p>
          <a:p>
            <a:pPr>
              <a:spcBef>
                <a:spcPct val="50000"/>
              </a:spcBef>
            </a:pPr>
            <a:endParaRPr lang="zh-CN" altLang="en-US" sz="1900" b="1" dirty="0">
              <a:solidFill>
                <a:srgbClr val="0000FF"/>
              </a:solidFill>
              <a:ea typeface="隶书" panose="02010509060101010101" pitchFamily="49" charset="-122"/>
            </a:endParaRPr>
          </a:p>
        </p:txBody>
      </p:sp>
      <p:sp>
        <p:nvSpPr>
          <p:cNvPr id="18463" name="Rectangle 31"/>
          <p:cNvSpPr>
            <a:spLocks noChangeArrowheads="1"/>
          </p:cNvSpPr>
          <p:nvPr/>
        </p:nvSpPr>
        <p:spPr bwMode="auto">
          <a:xfrm>
            <a:off x="5077201" y="3651870"/>
            <a:ext cx="3545221" cy="37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076" tIns="35538" rIns="71076" bIns="35538">
            <a:spAutoFit/>
          </a:bodyPr>
          <a:lstStyle/>
          <a:p>
            <a:pPr>
              <a:spcBef>
                <a:spcPct val="50000"/>
              </a:spcBef>
            </a:pPr>
            <a:r>
              <a:rPr lang="zh-CN" altLang="zh-CN" sz="2000" b="1" dirty="0">
                <a:solidFill>
                  <a:srgbClr val="000000"/>
                </a:solidFill>
                <a:latin typeface="楷体" panose="02010609060101010101" pitchFamily="49" charset="-122"/>
                <a:ea typeface="楷体" panose="02010609060101010101" pitchFamily="49" charset="-122"/>
              </a:rPr>
              <a:t>全国基本统一；政府政策扶持</a:t>
            </a:r>
          </a:p>
        </p:txBody>
      </p:sp>
      <p:sp>
        <p:nvSpPr>
          <p:cNvPr id="18464" name="Text Box 32"/>
          <p:cNvSpPr txBox="1">
            <a:spLocks noChangeArrowheads="1"/>
          </p:cNvSpPr>
          <p:nvPr/>
        </p:nvSpPr>
        <p:spPr bwMode="auto">
          <a:xfrm>
            <a:off x="2751516" y="4314825"/>
            <a:ext cx="143605" cy="410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076" tIns="35538" rIns="71076" bIns="35538">
            <a:spAutoFit/>
          </a:bodyPr>
          <a:lstStyle/>
          <a:p>
            <a:endParaRPr lang="zh-CN" altLang="zh-CN" sz="2200" b="1">
              <a:solidFill>
                <a:srgbClr val="000066"/>
              </a:solidFill>
              <a:ea typeface="隶书" panose="02010509060101010101" pitchFamily="49" charset="-122"/>
            </a:endParaRPr>
          </a:p>
        </p:txBody>
      </p:sp>
      <p:sp>
        <p:nvSpPr>
          <p:cNvPr id="2" name="TextBox 1"/>
          <p:cNvSpPr txBox="1"/>
          <p:nvPr/>
        </p:nvSpPr>
        <p:spPr>
          <a:xfrm>
            <a:off x="5772559" y="2621827"/>
            <a:ext cx="1733167" cy="400110"/>
          </a:xfrm>
          <a:prstGeom prst="rect">
            <a:avLst/>
          </a:prstGeom>
          <a:noFill/>
        </p:spPr>
        <p:txBody>
          <a:bodyPr wrap="none" rtlCol="0">
            <a:spAutoFit/>
          </a:bodyPr>
          <a:lstStyle/>
          <a:p>
            <a:r>
              <a:rPr lang="zh-CN" altLang="en-US" sz="2000" b="1" dirty="0">
                <a:solidFill>
                  <a:srgbClr val="000000"/>
                </a:solidFill>
                <a:latin typeface="楷体" panose="02010609060101010101" pitchFamily="49" charset="-122"/>
                <a:ea typeface="楷体" panose="02010609060101010101" pitchFamily="49" charset="-122"/>
              </a:rPr>
              <a:t>列强卷土重来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fade">
                                      <p:cBhvr>
                                        <p:cTn id="7" dur="1000"/>
                                        <p:tgtEl>
                                          <p:spTgt spid="18435"/>
                                        </p:tgtEl>
                                      </p:cBhvr>
                                    </p:animEffect>
                                    <p:anim calcmode="lin" valueType="num">
                                      <p:cBhvr>
                                        <p:cTn id="8" dur="1000" fill="hold"/>
                                        <p:tgtEl>
                                          <p:spTgt spid="18435"/>
                                        </p:tgtEl>
                                        <p:attrNameLst>
                                          <p:attrName>ppt_x</p:attrName>
                                        </p:attrNameLst>
                                      </p:cBhvr>
                                      <p:tavLst>
                                        <p:tav tm="0">
                                          <p:val>
                                            <p:strVal val="#ppt_x"/>
                                          </p:val>
                                        </p:tav>
                                        <p:tav tm="100000">
                                          <p:val>
                                            <p:strVal val="#ppt_x"/>
                                          </p:val>
                                        </p:tav>
                                      </p:tavLst>
                                    </p:anim>
                                    <p:anim calcmode="lin" valueType="num">
                                      <p:cBhvr>
                                        <p:cTn id="9" dur="1000" fill="hold"/>
                                        <p:tgtEl>
                                          <p:spTgt spid="1843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8457"/>
                                        </p:tgtEl>
                                        <p:attrNameLst>
                                          <p:attrName>style.visibility</p:attrName>
                                        </p:attrNameLst>
                                      </p:cBhvr>
                                      <p:to>
                                        <p:strVal val="visible"/>
                                      </p:to>
                                    </p:set>
                                    <p:animEffect transition="in" filter="blinds(horizontal)">
                                      <p:cBhvr>
                                        <p:cTn id="14" dur="500"/>
                                        <p:tgtEl>
                                          <p:spTgt spid="18457"/>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8460"/>
                                        </p:tgtEl>
                                        <p:attrNameLst>
                                          <p:attrName>style.visibility</p:attrName>
                                        </p:attrNameLst>
                                      </p:cBhvr>
                                      <p:to>
                                        <p:strVal val="visible"/>
                                      </p:to>
                                    </p:set>
                                    <p:animEffect transition="in" filter="blinds(horizontal)">
                                      <p:cBhvr>
                                        <p:cTn id="19" dur="500"/>
                                        <p:tgtEl>
                                          <p:spTgt spid="18460"/>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8461"/>
                                        </p:tgtEl>
                                        <p:attrNameLst>
                                          <p:attrName>style.visibility</p:attrName>
                                        </p:attrNameLst>
                                      </p:cBhvr>
                                      <p:to>
                                        <p:strVal val="visible"/>
                                      </p:to>
                                    </p:set>
                                    <p:animEffect transition="in" filter="blinds(horizontal)">
                                      <p:cBhvr>
                                        <p:cTn id="24" dur="500"/>
                                        <p:tgtEl>
                                          <p:spTgt spid="1846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fill="hold"/>
                                        <p:tgtEl>
                                          <p:spTgt spid="2"/>
                                        </p:tgtEl>
                                        <p:attrNameLst>
                                          <p:attrName>ppt_x</p:attrName>
                                        </p:attrNameLst>
                                      </p:cBhvr>
                                      <p:tavLst>
                                        <p:tav tm="0">
                                          <p:val>
                                            <p:strVal val="#ppt_x"/>
                                          </p:val>
                                        </p:tav>
                                        <p:tav tm="100000">
                                          <p:val>
                                            <p:strVal val="#ppt_x"/>
                                          </p:val>
                                        </p:tav>
                                      </p:tavLst>
                                    </p:anim>
                                    <p:anim calcmode="lin" valueType="num">
                                      <p:cBhvr additive="base">
                                        <p:cTn id="3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8462"/>
                                        </p:tgtEl>
                                        <p:attrNameLst>
                                          <p:attrName>style.visibility</p:attrName>
                                        </p:attrNameLst>
                                      </p:cBhvr>
                                      <p:to>
                                        <p:strVal val="visible"/>
                                      </p:to>
                                    </p:set>
                                    <p:animEffect transition="in" filter="blinds(horizontal)">
                                      <p:cBhvr>
                                        <p:cTn id="35" dur="500"/>
                                        <p:tgtEl>
                                          <p:spTgt spid="18462"/>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8463"/>
                                        </p:tgtEl>
                                        <p:attrNameLst>
                                          <p:attrName>style.visibility</p:attrName>
                                        </p:attrNameLst>
                                      </p:cBhvr>
                                      <p:to>
                                        <p:strVal val="visible"/>
                                      </p:to>
                                    </p:set>
                                    <p:animEffect transition="in" filter="blinds(horizontal)">
                                      <p:cBhvr>
                                        <p:cTn id="40" dur="500"/>
                                        <p:tgtEl>
                                          <p:spTgt spid="184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7" grpId="0" autoUpdateAnimBg="0"/>
      <p:bldP spid="18460" grpId="0" autoUpdateAnimBg="0"/>
      <p:bldP spid="18461" grpId="0" autoUpdateAnimBg="0"/>
      <p:bldP spid="18462" grpId="0" autoUpdateAnimBg="0"/>
      <p:bldP spid="18463" grpId="0" autoUpdateAnimBg="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538"/>
            <a:ext cx="9144000" cy="5143500"/>
          </a:xfrm>
          <a:prstGeom prst="rect">
            <a:avLst/>
          </a:prstGeom>
        </p:spPr>
      </p:pic>
      <p:sp>
        <p:nvSpPr>
          <p:cNvPr id="31746" name="Text Box 9"/>
          <p:cNvSpPr txBox="1">
            <a:spLocks noChangeArrowheads="1"/>
          </p:cNvSpPr>
          <p:nvPr/>
        </p:nvSpPr>
        <p:spPr bwMode="auto">
          <a:xfrm>
            <a:off x="311151" y="1981200"/>
            <a:ext cx="8613775" cy="3194721"/>
          </a:xfrm>
          <a:prstGeom prst="rect">
            <a:avLst/>
          </a:prstGeom>
          <a:noFill/>
          <a:ln w="9525" cmpd="sng">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indent="45720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20000"/>
              </a:lnSpc>
              <a:buClr>
                <a:srgbClr val="996633"/>
              </a:buClr>
              <a:buSzPct val="70000"/>
            </a:pPr>
            <a:r>
              <a:rPr lang="zh-CN" altLang="zh-CN" sz="2800" b="1" dirty="0">
                <a:solidFill>
                  <a:srgbClr val="000000"/>
                </a:solidFill>
                <a:effectLst>
                  <a:outerShdw blurRad="38100" dist="38100" dir="2700000" algn="tl">
                    <a:srgbClr val="C0C0C0"/>
                  </a:outerShdw>
                </a:effectLst>
                <a:latin typeface="楷体_GB2312" pitchFamily="1" charset="-122"/>
                <a:ea typeface="楷体_GB2312" pitchFamily="1" charset="-122"/>
              </a:rPr>
              <a:t>1937年，日本</a:t>
            </a:r>
            <a:r>
              <a:rPr lang="zh-CN" altLang="zh-CN" sz="2800" b="1" dirty="0" smtClean="0">
                <a:solidFill>
                  <a:srgbClr val="000000"/>
                </a:solidFill>
                <a:effectLst>
                  <a:outerShdw blurRad="38100" dist="38100" dir="2700000" algn="tl">
                    <a:srgbClr val="C0C0C0"/>
                  </a:outerShdw>
                </a:effectLst>
                <a:latin typeface="楷体_GB2312" pitchFamily="1" charset="-122"/>
                <a:ea typeface="楷体_GB2312" pitchFamily="1" charset="-122"/>
              </a:rPr>
              <a:t>发动</a:t>
            </a:r>
            <a:r>
              <a:rPr lang="zh-CN" altLang="en-US" sz="2800" b="1" dirty="0" smtClean="0">
                <a:solidFill>
                  <a:srgbClr val="000000"/>
                </a:solidFill>
                <a:effectLst>
                  <a:outerShdw blurRad="38100" dist="38100" dir="2700000" algn="tl">
                    <a:srgbClr val="C0C0C0"/>
                  </a:outerShdw>
                </a:effectLst>
                <a:latin typeface="楷体_GB2312" pitchFamily="1" charset="-122"/>
                <a:ea typeface="楷体_GB2312" pitchFamily="1" charset="-122"/>
              </a:rPr>
              <a:t>全面</a:t>
            </a:r>
            <a:r>
              <a:rPr lang="zh-CN" altLang="zh-CN" sz="2800" b="1" dirty="0" smtClean="0">
                <a:solidFill>
                  <a:srgbClr val="000000"/>
                </a:solidFill>
                <a:effectLst>
                  <a:outerShdw blurRad="38100" dist="38100" dir="2700000" algn="tl">
                    <a:srgbClr val="C0C0C0"/>
                  </a:outerShdw>
                </a:effectLst>
                <a:latin typeface="楷体_GB2312" pitchFamily="1" charset="-122"/>
                <a:ea typeface="楷体_GB2312" pitchFamily="1" charset="-122"/>
              </a:rPr>
              <a:t>侵华战争</a:t>
            </a:r>
            <a:r>
              <a:rPr lang="zh-CN" altLang="zh-CN" sz="2800" b="1" dirty="0">
                <a:solidFill>
                  <a:srgbClr val="000000"/>
                </a:solidFill>
                <a:effectLst>
                  <a:outerShdw blurRad="38100" dist="38100" dir="2700000" algn="tl">
                    <a:srgbClr val="C0C0C0"/>
                  </a:outerShdw>
                </a:effectLst>
                <a:latin typeface="楷体_GB2312" pitchFamily="1" charset="-122"/>
                <a:ea typeface="楷体_GB2312" pitchFamily="1" charset="-122"/>
              </a:rPr>
              <a:t>，荣氏企业（近代中国著名的民族工业）遭到空前的浩劫，</a:t>
            </a:r>
            <a:r>
              <a:rPr lang="zh-CN" altLang="zh-CN" sz="2800" b="1" dirty="0" smtClean="0">
                <a:solidFill>
                  <a:srgbClr val="000000"/>
                </a:solidFill>
                <a:effectLst>
                  <a:outerShdw blurRad="38100" dist="38100" dir="2700000" algn="tl">
                    <a:srgbClr val="C0C0C0"/>
                  </a:outerShdw>
                </a:effectLst>
                <a:latin typeface="楷体_GB2312" pitchFamily="1" charset="-122"/>
                <a:ea typeface="楷体_GB2312" pitchFamily="1" charset="-122"/>
              </a:rPr>
              <a:t>……</a:t>
            </a:r>
            <a:r>
              <a:rPr lang="zh-CN" altLang="en-US" sz="2800" b="1" dirty="0" smtClean="0">
                <a:solidFill>
                  <a:srgbClr val="000000"/>
                </a:solidFill>
                <a:effectLst>
                  <a:outerShdw blurRad="38100" dist="38100" dir="2700000" algn="tl">
                    <a:srgbClr val="C0C0C0"/>
                  </a:outerShdw>
                </a:effectLst>
                <a:latin typeface="楷体_GB2312" pitchFamily="1" charset="-122"/>
                <a:ea typeface="楷体_GB2312" pitchFamily="1" charset="-122"/>
              </a:rPr>
              <a:t>全面</a:t>
            </a:r>
            <a:r>
              <a:rPr lang="zh-CN" altLang="zh-CN" sz="2800" b="1" dirty="0" smtClean="0">
                <a:solidFill>
                  <a:srgbClr val="000000"/>
                </a:solidFill>
                <a:effectLst>
                  <a:outerShdw blurRad="38100" dist="38100" dir="2700000" algn="tl">
                    <a:srgbClr val="C0C0C0"/>
                  </a:outerShdw>
                </a:effectLst>
                <a:latin typeface="楷体_GB2312" pitchFamily="1" charset="-122"/>
                <a:ea typeface="楷体_GB2312" pitchFamily="1" charset="-122"/>
              </a:rPr>
              <a:t>抗战</a:t>
            </a:r>
            <a:r>
              <a:rPr lang="zh-CN" altLang="zh-CN" sz="2800" b="1" dirty="0">
                <a:solidFill>
                  <a:srgbClr val="000000"/>
                </a:solidFill>
                <a:effectLst>
                  <a:outerShdw blurRad="38100" dist="38100" dir="2700000" algn="tl">
                    <a:srgbClr val="C0C0C0"/>
                  </a:outerShdw>
                </a:effectLst>
                <a:latin typeface="楷体_GB2312" pitchFamily="1" charset="-122"/>
                <a:ea typeface="楷体_GB2312" pitchFamily="1" charset="-122"/>
              </a:rPr>
              <a:t>中，约有1/3的纱锭、一半以上的布机及1/5的粉磨被破坏毁损，幸存下来的机器和设备，也大都被敌人“军管”劫夺。</a:t>
            </a:r>
          </a:p>
          <a:p>
            <a:pPr algn="r">
              <a:lnSpc>
                <a:spcPct val="120000"/>
              </a:lnSpc>
            </a:pPr>
            <a:r>
              <a:rPr lang="zh-CN" altLang="zh-CN" sz="2800" b="1" dirty="0">
                <a:solidFill>
                  <a:srgbClr val="000000"/>
                </a:solidFill>
                <a:effectLst>
                  <a:outerShdw blurRad="38100" dist="38100" dir="2700000" algn="tl">
                    <a:srgbClr val="C0C0C0"/>
                  </a:outerShdw>
                </a:effectLst>
                <a:latin typeface="宋体" panose="02010600030101010101" pitchFamily="2" charset="-122"/>
              </a:rPr>
              <a:t>  ——选自《北京现代商报·荣氏家族百年传奇》</a:t>
            </a:r>
            <a:endParaRPr lang="zh-CN" altLang="zh-CN" sz="2800" b="1" dirty="0">
              <a:solidFill>
                <a:srgbClr val="000000"/>
              </a:solidFill>
              <a:effectLst>
                <a:outerShdw blurRad="38100" dist="38100" dir="2700000" algn="tl">
                  <a:srgbClr val="C0C0C0"/>
                </a:outerShdw>
              </a:effectLst>
              <a:latin typeface="楷体_GB2312" pitchFamily="1" charset="-122"/>
              <a:ea typeface="楷体_GB2312" pitchFamily="1" charset="-122"/>
            </a:endParaRPr>
          </a:p>
        </p:txBody>
      </p:sp>
      <p:sp>
        <p:nvSpPr>
          <p:cNvPr id="31747" name="矩形 22"/>
          <p:cNvSpPr>
            <a:spLocks noChangeArrowheads="1"/>
          </p:cNvSpPr>
          <p:nvPr/>
        </p:nvSpPr>
        <p:spPr bwMode="auto">
          <a:xfrm>
            <a:off x="382588" y="3802857"/>
            <a:ext cx="77898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zh-CN" sz="2800" b="1">
              <a:solidFill>
                <a:srgbClr val="000082"/>
              </a:solidFill>
              <a:effectLst>
                <a:outerShdw blurRad="38100" dist="38100" dir="2700000" algn="tl">
                  <a:srgbClr val="C0C0C0"/>
                </a:outerShdw>
              </a:effectLst>
              <a:latin typeface="黑体" panose="02010609060101010101" pitchFamily="49" charset="-122"/>
              <a:ea typeface="黑体" panose="02010609060101010101" pitchFamily="49" charset="-122"/>
            </a:endParaRPr>
          </a:p>
        </p:txBody>
      </p:sp>
      <p:sp>
        <p:nvSpPr>
          <p:cNvPr id="31748" name="矩形 6"/>
          <p:cNvSpPr>
            <a:spLocks noChangeArrowheads="1"/>
          </p:cNvSpPr>
          <p:nvPr/>
        </p:nvSpPr>
        <p:spPr bwMode="auto">
          <a:xfrm>
            <a:off x="264795" y="1595120"/>
            <a:ext cx="1394460" cy="518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2800" b="1" dirty="0" smtClean="0">
                <a:effectLst>
                  <a:outerShdw blurRad="38100" dist="38100" dir="2700000" algn="tl">
                    <a:srgbClr val="C0C0C0"/>
                  </a:outerShdw>
                </a:effectLst>
                <a:latin typeface="宋体" panose="02010600030101010101" pitchFamily="2" charset="-122"/>
              </a:rPr>
              <a:t>材料：</a:t>
            </a:r>
          </a:p>
        </p:txBody>
      </p:sp>
      <p:sp>
        <p:nvSpPr>
          <p:cNvPr id="31749" name="矩形 5"/>
          <p:cNvSpPr>
            <a:spLocks noChangeArrowheads="1"/>
          </p:cNvSpPr>
          <p:nvPr/>
        </p:nvSpPr>
        <p:spPr bwMode="auto">
          <a:xfrm>
            <a:off x="311150" y="86360"/>
            <a:ext cx="8714105" cy="646331"/>
          </a:xfrm>
          <a:prstGeom prst="rect">
            <a:avLst/>
          </a:prstGeom>
          <a:noFill/>
          <a:ln w="9525">
            <a:solidFill>
              <a:schemeClr val="bg1"/>
            </a:solidFill>
            <a:miter lim="800000"/>
          </a:ln>
          <a:effectLst/>
          <a:extLst>
            <a:ext uri="{909E8E84-426E-40DD-AFC4-6F175D3DCCD1}">
              <a14:hiddenFill xmlns:a14="http://schemas.microsoft.com/office/drawing/2010/main">
                <a:solidFill>
                  <a:schemeClr val="accent5">
                    <a:lumMod val="20000"/>
                    <a:lumOff val="80000"/>
                  </a:schemeClr>
                </a:solidFill>
              </a14:hiddenFill>
            </a:ext>
          </a:extLst>
        </p:spPr>
        <p:txBody>
          <a:bodyPr wrap="square">
            <a:spAutoFit/>
          </a:bodyPr>
          <a:lstStyle/>
          <a:p>
            <a:pPr>
              <a:spcBef>
                <a:spcPct val="20000"/>
              </a:spcBef>
              <a:buClr>
                <a:schemeClr val="hlink"/>
              </a:buClr>
              <a:buSzPct val="75000"/>
            </a:pPr>
            <a:r>
              <a:rPr lang="zh-CN" altLang="en-US" sz="3600" b="1" dirty="0">
                <a:solidFill>
                  <a:srgbClr val="C00000"/>
                </a:solidFill>
                <a:latin typeface="华文隶书" panose="02010800040101010101" pitchFamily="2" charset="-122"/>
                <a:ea typeface="华文隶书" panose="02010800040101010101" pitchFamily="2" charset="-122"/>
                <a:sym typeface="Arial" panose="020B0604020202020204" pitchFamily="34" charset="0"/>
              </a:rPr>
              <a:t>二、侵华日军对中国民族经济的破坏</a:t>
            </a:r>
            <a:r>
              <a:rPr lang="zh-CN" altLang="en-US" sz="3600" b="1" dirty="0">
                <a:solidFill>
                  <a:srgbClr val="FFFF66"/>
                </a:solidFill>
                <a:latin typeface="黑体" panose="02010609060101010101" pitchFamily="49" charset="-122"/>
                <a:ea typeface="黑体" panose="02010609060101010101" pitchFamily="49" charset="-122"/>
                <a:sym typeface="+mn-ea"/>
              </a:rPr>
              <a:t> </a:t>
            </a:r>
            <a:endParaRPr lang="zh-CN" altLang="zh-CN" sz="3600" b="1" dirty="0">
              <a:solidFill>
                <a:srgbClr val="FF0000"/>
              </a:solidFill>
              <a:latin typeface="Arial" panose="020B0604020202020204" pitchFamily="34" charset="0"/>
              <a:ea typeface="隶书" panose="02010509060101010101" pitchFamily="49" charset="-122"/>
            </a:endParaRPr>
          </a:p>
        </p:txBody>
      </p:sp>
      <p:sp>
        <p:nvSpPr>
          <p:cNvPr id="31750" name="Rectangle 6"/>
          <p:cNvSpPr>
            <a:spLocks noChangeArrowheads="1"/>
          </p:cNvSpPr>
          <p:nvPr/>
        </p:nvSpPr>
        <p:spPr bwMode="auto">
          <a:xfrm>
            <a:off x="1331914" y="4407694"/>
            <a:ext cx="62642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zh-CN" sz="2400" b="1">
              <a:solidFill>
                <a:srgbClr val="FF0000"/>
              </a:solidFill>
              <a:latin typeface="黑体" panose="02010609060101010101" pitchFamily="49" charset="-122"/>
              <a:ea typeface="黑体" panose="02010609060101010101" pitchFamily="49" charset="-122"/>
            </a:endParaRPr>
          </a:p>
        </p:txBody>
      </p:sp>
      <p:sp>
        <p:nvSpPr>
          <p:cNvPr id="3" name="文本框 2"/>
          <p:cNvSpPr txBox="1"/>
          <p:nvPr/>
        </p:nvSpPr>
        <p:spPr>
          <a:xfrm>
            <a:off x="565150" y="941705"/>
            <a:ext cx="8172430" cy="461665"/>
          </a:xfrm>
          <a:prstGeom prst="rect">
            <a:avLst/>
          </a:prstGeom>
          <a:solidFill>
            <a:schemeClr val="accent1">
              <a:lumMod val="20000"/>
              <a:lumOff val="80000"/>
            </a:schemeClr>
          </a:solidFill>
        </p:spPr>
        <p:txBody>
          <a:bodyPr wrap="none" rtlCol="0">
            <a:spAutoFit/>
          </a:bodyPr>
          <a:lstStyle/>
          <a:p>
            <a:pPr lvl="0" algn="l"/>
            <a:r>
              <a:rPr lang="zh-CN" altLang="en-US" sz="2400" b="1" dirty="0">
                <a:sym typeface="+mn-ea"/>
              </a:rPr>
              <a:t>第四阶段：</a:t>
            </a:r>
            <a:r>
              <a:rPr lang="zh-CN" altLang="en-US" sz="2400" b="1" dirty="0" smtClean="0">
                <a:solidFill>
                  <a:srgbClr val="FF0000"/>
                </a:solidFill>
                <a:latin typeface="黑体" panose="02010609060101010101" pitchFamily="49" charset="-122"/>
                <a:ea typeface="黑体" panose="02010609060101010101" pitchFamily="49" charset="-122"/>
                <a:sym typeface="+mn-ea"/>
              </a:rPr>
              <a:t>沉重</a:t>
            </a:r>
            <a:r>
              <a:rPr lang="zh-CN" altLang="en-US" sz="2400" b="1" dirty="0">
                <a:solidFill>
                  <a:srgbClr val="FF0000"/>
                </a:solidFill>
                <a:latin typeface="黑体" panose="02010609060101010101" pitchFamily="49" charset="-122"/>
                <a:ea typeface="黑体" panose="02010609060101010101" pitchFamily="49" charset="-122"/>
                <a:sym typeface="+mn-ea"/>
              </a:rPr>
              <a:t>打击</a:t>
            </a:r>
            <a:r>
              <a:rPr lang="zh-CN" altLang="en-US" sz="2400" dirty="0">
                <a:sym typeface="+mn-ea"/>
              </a:rPr>
              <a:t>：</a:t>
            </a:r>
            <a:r>
              <a:rPr lang="zh-CN" altLang="en-US" sz="2400" b="1" dirty="0">
                <a:sym typeface="+mn-ea"/>
              </a:rPr>
              <a:t>1937年——1945年</a:t>
            </a:r>
            <a:r>
              <a:rPr lang="zh-CN" altLang="en-US" sz="2400" b="1" dirty="0" smtClean="0">
                <a:sym typeface="+mn-ea"/>
              </a:rPr>
              <a:t>（全面抗战时期）</a:t>
            </a:r>
            <a:endParaRPr lang="zh-CN" altLang="en-US" sz="2400" b="1" dirty="0">
              <a:sym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p:pull dir="rd"/>
      </p:transition>
    </mc:Choice>
    <mc:Fallback xmlns="">
      <p:transition spd="slow">
        <p:pull dir="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anim calcmode="lin" valueType="num">
                                      <p:cBhvr additive="base">
                                        <p:cTn id="7" dur="500" fill="hold"/>
                                        <p:tgtEl>
                                          <p:spTgt spid="31748"/>
                                        </p:tgtEl>
                                        <p:attrNameLst>
                                          <p:attrName>ppt_x</p:attrName>
                                        </p:attrNameLst>
                                      </p:cBhvr>
                                      <p:tavLst>
                                        <p:tav tm="0">
                                          <p:val>
                                            <p:strVal val="#ppt_x"/>
                                          </p:val>
                                        </p:tav>
                                        <p:tav tm="100000">
                                          <p:val>
                                            <p:strVal val="#ppt_x"/>
                                          </p:val>
                                        </p:tav>
                                      </p:tavLst>
                                    </p:anim>
                                    <p:anim calcmode="lin" valueType="num">
                                      <p:cBhvr additive="base">
                                        <p:cTn id="8" dur="500" fill="hold"/>
                                        <p:tgtEl>
                                          <p:spTgt spid="3174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746"/>
                                        </p:tgtEl>
                                        <p:attrNameLst>
                                          <p:attrName>style.visibility</p:attrName>
                                        </p:attrNameLst>
                                      </p:cBhvr>
                                      <p:to>
                                        <p:strVal val="visible"/>
                                      </p:to>
                                    </p:set>
                                    <p:anim calcmode="lin" valueType="num">
                                      <p:cBhvr additive="base">
                                        <p:cTn id="11" dur="500" fill="hold"/>
                                        <p:tgtEl>
                                          <p:spTgt spid="31746"/>
                                        </p:tgtEl>
                                        <p:attrNameLst>
                                          <p:attrName>ppt_x</p:attrName>
                                        </p:attrNameLst>
                                      </p:cBhvr>
                                      <p:tavLst>
                                        <p:tav tm="0">
                                          <p:val>
                                            <p:strVal val="#ppt_x"/>
                                          </p:val>
                                        </p:tav>
                                        <p:tav tm="100000">
                                          <p:val>
                                            <p:strVal val="#ppt_x"/>
                                          </p:val>
                                        </p:tav>
                                      </p:tavLst>
                                    </p:anim>
                                    <p:anim calcmode="lin" valueType="num">
                                      <p:cBhvr additive="base">
                                        <p:cTn id="12" dur="500" fill="hold"/>
                                        <p:tgtEl>
                                          <p:spTgt spid="3174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31749"/>
                                        </p:tgtEl>
                                      </p:cBhvr>
                                    </p:animEffect>
                                    <p:animScale>
                                      <p:cBhvr>
                                        <p:cTn id="22" dur="250" autoRev="1" fill="hold"/>
                                        <p:tgtEl>
                                          <p:spTgt spid="3174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p:bldP spid="31748" grpId="0"/>
      <p:bldP spid="31749" grpId="0" animBg="1"/>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5" y="-114"/>
            <a:ext cx="9144000" cy="5596086"/>
          </a:xfrm>
        </p:spPr>
      </p:pic>
      <p:sp>
        <p:nvSpPr>
          <p:cNvPr id="178179" name="文本框 178178"/>
          <p:cNvSpPr txBox="1"/>
          <p:nvPr/>
        </p:nvSpPr>
        <p:spPr>
          <a:xfrm>
            <a:off x="1302544" y="130969"/>
            <a:ext cx="309880" cy="297180"/>
          </a:xfrm>
          <a:prstGeom prst="rect">
            <a:avLst/>
          </a:prstGeom>
          <a:noFill/>
          <a:ln w="9525">
            <a:noFill/>
          </a:ln>
        </p:spPr>
        <p:txBody>
          <a:bodyPr wrap="none" anchor="t">
            <a:spAutoFit/>
          </a:bodyPr>
          <a:lstStyle/>
          <a:p>
            <a:pPr lvl="0">
              <a:buClrTx/>
            </a:pPr>
            <a:endParaRPr lang="zh-CN" altLang="en-US" sz="1350" dirty="0">
              <a:latin typeface="黑体" panose="02010609060101010101" pitchFamily="49" charset="-122"/>
              <a:ea typeface="黑体" panose="02010609060101010101" pitchFamily="49" charset="-122"/>
            </a:endParaRPr>
          </a:p>
        </p:txBody>
      </p:sp>
      <p:sp>
        <p:nvSpPr>
          <p:cNvPr id="178180" name="文本框 178179"/>
          <p:cNvSpPr txBox="1"/>
          <p:nvPr/>
        </p:nvSpPr>
        <p:spPr>
          <a:xfrm>
            <a:off x="236810" y="307615"/>
            <a:ext cx="6686550" cy="457200"/>
          </a:xfrm>
          <a:prstGeom prst="rect">
            <a:avLst/>
          </a:prstGeom>
          <a:noFill/>
          <a:ln w="9525">
            <a:noFill/>
          </a:ln>
        </p:spPr>
        <p:txBody>
          <a:bodyPr>
            <a:spAutoFit/>
          </a:bodyPr>
          <a:lstStyle/>
          <a:p>
            <a:pPr lvl="0" algn="just">
              <a:spcBef>
                <a:spcPct val="20000"/>
              </a:spcBef>
            </a:pPr>
            <a:endParaRPr lang="zh-CN" altLang="en-US" sz="2400" dirty="0">
              <a:latin typeface="黑体" panose="02010609060101010101" pitchFamily="49" charset="-122"/>
              <a:ea typeface="黑体" panose="02010609060101010101" pitchFamily="49" charset="-122"/>
            </a:endParaRPr>
          </a:p>
        </p:txBody>
      </p:sp>
      <p:sp>
        <p:nvSpPr>
          <p:cNvPr id="178181" name="文本框 178180"/>
          <p:cNvSpPr txBox="1"/>
          <p:nvPr/>
        </p:nvSpPr>
        <p:spPr>
          <a:xfrm>
            <a:off x="635" y="790583"/>
            <a:ext cx="9143365" cy="411480"/>
          </a:xfrm>
          <a:prstGeom prst="rect">
            <a:avLst/>
          </a:prstGeom>
          <a:solidFill>
            <a:srgbClr val="CCFFFF"/>
          </a:solidFill>
          <a:ln w="9525" cap="flat" cmpd="sng">
            <a:solidFill>
              <a:srgbClr val="0000FF"/>
            </a:solidFill>
            <a:prstDash val="solid"/>
            <a:miter/>
            <a:headEnd type="none" w="med" len="med"/>
            <a:tailEnd type="none" w="med" len="med"/>
          </a:ln>
        </p:spPr>
        <p:txBody>
          <a:bodyPr wrap="square">
            <a:spAutoFit/>
          </a:bodyPr>
          <a:lstStyle/>
          <a:p>
            <a:pPr lvl="0" algn="just">
              <a:spcBef>
                <a:spcPct val="20000"/>
              </a:spcBef>
            </a:pPr>
            <a:r>
              <a:rPr lang="zh-CN" altLang="en-US" sz="2100" b="1" dirty="0">
                <a:solidFill>
                  <a:schemeClr val="tx1"/>
                </a:solidFill>
                <a:latin typeface="黑体" panose="02010609060101010101" pitchFamily="49" charset="-122"/>
                <a:ea typeface="黑体" panose="02010609060101010101" pitchFamily="49" charset="-122"/>
              </a:rPr>
              <a:t>日伪政权对沦陷区经济采取什么样的政策？</a:t>
            </a:r>
          </a:p>
        </p:txBody>
      </p:sp>
      <p:sp>
        <p:nvSpPr>
          <p:cNvPr id="178182" name="文本框 178181"/>
          <p:cNvSpPr txBox="1"/>
          <p:nvPr/>
        </p:nvSpPr>
        <p:spPr>
          <a:xfrm>
            <a:off x="160020" y="1214825"/>
            <a:ext cx="7980070" cy="646331"/>
          </a:xfrm>
          <a:prstGeom prst="rect">
            <a:avLst/>
          </a:prstGeom>
          <a:noFill/>
          <a:ln w="9525">
            <a:noFill/>
          </a:ln>
        </p:spPr>
        <p:txBody>
          <a:bodyPr wrap="none" anchor="t">
            <a:spAutoFit/>
          </a:bodyPr>
          <a:lstStyle/>
          <a:p>
            <a:pPr lvl="0">
              <a:spcBef>
                <a:spcPct val="20000"/>
              </a:spcBef>
            </a:pPr>
            <a:r>
              <a:rPr lang="en-US" altLang="zh-CN" b="1" dirty="0" smtClean="0">
                <a:latin typeface="黑体" panose="02010609060101010101" pitchFamily="49" charset="-122"/>
                <a:ea typeface="黑体" panose="02010609060101010101" pitchFamily="49" charset="-122"/>
              </a:rPr>
              <a:t>1</a:t>
            </a:r>
            <a:r>
              <a:rPr lang="en-US" altLang="zh-CN" b="1" dirty="0">
                <a:latin typeface="黑体" panose="02010609060101010101" pitchFamily="49" charset="-122"/>
                <a:ea typeface="黑体" panose="02010609060101010101" pitchFamily="49" charset="-122"/>
              </a:rPr>
              <a:t>.</a:t>
            </a:r>
            <a:r>
              <a:rPr lang="zh-CN" altLang="en-US" b="1" dirty="0" smtClean="0">
                <a:latin typeface="黑体" panose="02010609060101010101" pitchFamily="49" charset="-122"/>
                <a:ea typeface="黑体" panose="02010609060101010101" pitchFamily="49" charset="-122"/>
              </a:rPr>
              <a:t>政策</a:t>
            </a:r>
            <a:r>
              <a:rPr lang="zh-CN" altLang="en-US" b="1" dirty="0">
                <a:latin typeface="黑体" panose="02010609060101010101" pitchFamily="49" charset="-122"/>
                <a:ea typeface="黑体" panose="02010609060101010101" pitchFamily="49" charset="-122"/>
              </a:rPr>
              <a:t>：</a:t>
            </a:r>
            <a:r>
              <a:rPr lang="en-US" altLang="zh-CN" b="1" dirty="0">
                <a:latin typeface="黑体" panose="02010609060101010101" pitchFamily="49" charset="-122"/>
                <a:ea typeface="黑体" panose="02010609060101010101" pitchFamily="49" charset="-122"/>
              </a:rPr>
              <a:t>1940</a:t>
            </a:r>
            <a:r>
              <a:rPr lang="zh-CN" altLang="en-US" b="1" dirty="0">
                <a:latin typeface="黑体" panose="02010609060101010101" pitchFamily="49" charset="-122"/>
                <a:ea typeface="黑体" panose="02010609060101010101" pitchFamily="49" charset="-122"/>
              </a:rPr>
              <a:t>年</a:t>
            </a:r>
            <a:r>
              <a:rPr lang="en-US" altLang="zh-CN" b="1" dirty="0">
                <a:latin typeface="黑体" panose="02010609060101010101" pitchFamily="49" charset="-122"/>
                <a:ea typeface="黑体" panose="02010609060101010101" pitchFamily="49" charset="-122"/>
              </a:rPr>
              <a:t>10</a:t>
            </a:r>
            <a:r>
              <a:rPr lang="zh-CN" altLang="en-US" b="1" dirty="0">
                <a:latin typeface="黑体" panose="02010609060101010101" pitchFamily="49" charset="-122"/>
                <a:ea typeface="黑体" panose="02010609060101010101" pitchFamily="49" charset="-122"/>
              </a:rPr>
              <a:t>月，</a:t>
            </a:r>
            <a:r>
              <a:rPr lang="en-US" altLang="zh-CN" b="1" dirty="0">
                <a:latin typeface="黑体" panose="02010609060101010101" pitchFamily="49" charset="-122"/>
                <a:ea typeface="黑体" panose="02010609060101010101" pitchFamily="49" charset="-122"/>
              </a:rPr>
              <a:t>《</a:t>
            </a:r>
            <a:r>
              <a:rPr lang="zh-CN" altLang="en-US" b="1" dirty="0">
                <a:latin typeface="黑体" panose="02010609060101010101" pitchFamily="49" charset="-122"/>
                <a:ea typeface="黑体" panose="02010609060101010101" pitchFamily="49" charset="-122"/>
              </a:rPr>
              <a:t>国土计划设定纲要</a:t>
            </a:r>
            <a:r>
              <a:rPr lang="en-US" altLang="zh-CN" b="1" dirty="0" smtClean="0">
                <a:latin typeface="黑体" panose="02010609060101010101" pitchFamily="49" charset="-122"/>
                <a:ea typeface="黑体" panose="02010609060101010101" pitchFamily="49" charset="-122"/>
              </a:rPr>
              <a:t>》</a:t>
            </a:r>
            <a:r>
              <a:rPr lang="zh-CN" altLang="en-US" b="1" dirty="0" smtClean="0">
                <a:latin typeface="黑体" panose="02010609060101010101" pitchFamily="49" charset="-122"/>
                <a:ea typeface="黑体" panose="02010609060101010101" pitchFamily="49" charset="-122"/>
              </a:rPr>
              <a:t>； 方针：</a:t>
            </a:r>
            <a:r>
              <a:rPr lang="en-US" altLang="zh-CN" b="1" dirty="0" smtClean="0">
                <a:solidFill>
                  <a:srgbClr val="FF0000"/>
                </a:solidFill>
                <a:latin typeface="黑体" panose="02010609060101010101" pitchFamily="49" charset="-122"/>
                <a:ea typeface="黑体" panose="02010609060101010101" pitchFamily="49" charset="-122"/>
              </a:rPr>
              <a:t>“</a:t>
            </a:r>
            <a:r>
              <a:rPr lang="zh-CN" altLang="en-US" b="1" dirty="0">
                <a:solidFill>
                  <a:srgbClr val="FF0000"/>
                </a:solidFill>
                <a:latin typeface="黑体" panose="02010609060101010101" pitchFamily="49" charset="-122"/>
                <a:ea typeface="黑体" panose="02010609060101010101" pitchFamily="49" charset="-122"/>
              </a:rPr>
              <a:t>适地适产主义”</a:t>
            </a:r>
          </a:p>
          <a:p>
            <a:pPr lvl="0">
              <a:buClrTx/>
            </a:pPr>
            <a:endParaRPr lang="zh-CN" altLang="en-US" dirty="0">
              <a:latin typeface="黑体" panose="02010609060101010101" pitchFamily="49" charset="-122"/>
              <a:ea typeface="黑体" panose="02010609060101010101" pitchFamily="49" charset="-122"/>
            </a:endParaRPr>
          </a:p>
        </p:txBody>
      </p:sp>
      <p:sp>
        <p:nvSpPr>
          <p:cNvPr id="178183" name="文本框 178182"/>
          <p:cNvSpPr txBox="1"/>
          <p:nvPr/>
        </p:nvSpPr>
        <p:spPr>
          <a:xfrm>
            <a:off x="635" y="1537990"/>
            <a:ext cx="9143365" cy="411480"/>
          </a:xfrm>
          <a:prstGeom prst="rect">
            <a:avLst/>
          </a:prstGeom>
          <a:solidFill>
            <a:srgbClr val="CCFFFF"/>
          </a:solidFill>
          <a:ln w="9525" cap="flat" cmpd="sng">
            <a:solidFill>
              <a:srgbClr val="0000FF"/>
            </a:solidFill>
            <a:prstDash val="solid"/>
            <a:miter/>
            <a:headEnd type="none" w="med" len="med"/>
            <a:tailEnd type="none" w="med" len="med"/>
          </a:ln>
        </p:spPr>
        <p:txBody>
          <a:bodyPr wrap="square">
            <a:spAutoFit/>
          </a:bodyPr>
          <a:lstStyle/>
          <a:p>
            <a:pPr lvl="0" algn="just">
              <a:spcBef>
                <a:spcPct val="20000"/>
              </a:spcBef>
            </a:pPr>
            <a:r>
              <a:rPr lang="zh-CN" altLang="en-US" sz="2100" b="1" dirty="0">
                <a:solidFill>
                  <a:schemeClr val="tx1"/>
                </a:solidFill>
                <a:latin typeface="黑体" panose="02010609060101010101" pitchFamily="49" charset="-122"/>
                <a:ea typeface="黑体" panose="02010609060101010101" pitchFamily="49" charset="-122"/>
              </a:rPr>
              <a:t>其实质与目的是什么？</a:t>
            </a:r>
          </a:p>
        </p:txBody>
      </p:sp>
      <p:sp>
        <p:nvSpPr>
          <p:cNvPr id="178184" name="文本框 178183"/>
          <p:cNvSpPr txBox="1"/>
          <p:nvPr/>
        </p:nvSpPr>
        <p:spPr>
          <a:xfrm>
            <a:off x="236026" y="1952012"/>
            <a:ext cx="5761514" cy="369332"/>
          </a:xfrm>
          <a:prstGeom prst="rect">
            <a:avLst/>
          </a:prstGeom>
          <a:noFill/>
          <a:ln w="9525">
            <a:noFill/>
          </a:ln>
        </p:spPr>
        <p:txBody>
          <a:bodyPr wrap="none" anchor="t">
            <a:spAutoFit/>
          </a:bodyPr>
          <a:lstStyle/>
          <a:p>
            <a:pPr lvl="0">
              <a:buClrTx/>
            </a:pPr>
            <a:r>
              <a:rPr lang="en-US" altLang="zh-CN" b="1" dirty="0" smtClean="0">
                <a:latin typeface="黑体" panose="02010609060101010101" pitchFamily="49" charset="-122"/>
                <a:ea typeface="黑体" panose="02010609060101010101" pitchFamily="49" charset="-122"/>
              </a:rPr>
              <a:t>2</a:t>
            </a:r>
            <a:r>
              <a:rPr lang="en-US" altLang="zh-CN" b="1" dirty="0">
                <a:latin typeface="黑体" panose="02010609060101010101" pitchFamily="49" charset="-122"/>
                <a:ea typeface="黑体" panose="02010609060101010101" pitchFamily="49" charset="-122"/>
              </a:rPr>
              <a:t>.</a:t>
            </a:r>
            <a:r>
              <a:rPr lang="zh-CN" altLang="en-US" b="1" dirty="0" smtClean="0">
                <a:solidFill>
                  <a:srgbClr val="FF0000"/>
                </a:solidFill>
                <a:latin typeface="黑体" panose="02010609060101010101" pitchFamily="49" charset="-122"/>
                <a:ea typeface="黑体" panose="02010609060101010101" pitchFamily="49" charset="-122"/>
              </a:rPr>
              <a:t>实质</a:t>
            </a:r>
            <a:r>
              <a:rPr lang="zh-CN" altLang="en-US" b="1" dirty="0">
                <a:latin typeface="黑体" panose="02010609060101010101" pitchFamily="49" charset="-122"/>
                <a:ea typeface="黑体" panose="02010609060101010101" pitchFamily="49" charset="-122"/>
              </a:rPr>
              <a:t>：将沦陷区经济完全纳入</a:t>
            </a:r>
            <a:r>
              <a:rPr lang="zh-CN" altLang="en-US" b="1" dirty="0" smtClean="0">
                <a:latin typeface="黑体" panose="02010609060101010101" pitchFamily="49" charset="-122"/>
                <a:ea typeface="黑体" panose="02010609060101010101" pitchFamily="49" charset="-122"/>
              </a:rPr>
              <a:t>日本战时经济体系之中</a:t>
            </a:r>
            <a:endParaRPr lang="zh-CN" altLang="en-US" b="1" dirty="0">
              <a:latin typeface="黑体" panose="02010609060101010101" pitchFamily="49" charset="-122"/>
              <a:ea typeface="黑体" panose="02010609060101010101" pitchFamily="49" charset="-122"/>
            </a:endParaRPr>
          </a:p>
        </p:txBody>
      </p:sp>
      <p:sp>
        <p:nvSpPr>
          <p:cNvPr id="178185" name="文本框 178184"/>
          <p:cNvSpPr txBox="1"/>
          <p:nvPr/>
        </p:nvSpPr>
        <p:spPr>
          <a:xfrm>
            <a:off x="236026" y="2321344"/>
            <a:ext cx="3206327" cy="369332"/>
          </a:xfrm>
          <a:prstGeom prst="rect">
            <a:avLst/>
          </a:prstGeom>
          <a:noFill/>
          <a:ln w="9525">
            <a:noFill/>
          </a:ln>
        </p:spPr>
        <p:txBody>
          <a:bodyPr wrap="none" anchor="t">
            <a:spAutoFit/>
          </a:bodyPr>
          <a:lstStyle/>
          <a:p>
            <a:pPr lvl="0">
              <a:buClrTx/>
            </a:pPr>
            <a:r>
              <a:rPr lang="en-US" altLang="zh-CN" b="1" dirty="0" smtClean="0">
                <a:latin typeface="黑体" panose="02010609060101010101" pitchFamily="49" charset="-122"/>
                <a:ea typeface="黑体" panose="02010609060101010101" pitchFamily="49" charset="-122"/>
              </a:rPr>
              <a:t>3</a:t>
            </a:r>
            <a:r>
              <a:rPr lang="en-US" altLang="zh-CN" dirty="0">
                <a:latin typeface="黑体" panose="02010609060101010101" pitchFamily="49" charset="-122"/>
                <a:ea typeface="黑体" panose="02010609060101010101" pitchFamily="49" charset="-122"/>
              </a:rPr>
              <a:t>.</a:t>
            </a:r>
            <a:r>
              <a:rPr lang="zh-CN" altLang="en-US" b="1" dirty="0" smtClean="0">
                <a:solidFill>
                  <a:srgbClr val="FF0000"/>
                </a:solidFill>
                <a:latin typeface="黑体" panose="02010609060101010101" pitchFamily="49" charset="-122"/>
                <a:ea typeface="黑体" panose="02010609060101010101" pitchFamily="49" charset="-122"/>
              </a:rPr>
              <a:t>目的</a:t>
            </a:r>
            <a:r>
              <a:rPr lang="zh-CN" altLang="en-US" b="1" dirty="0">
                <a:latin typeface="黑体" panose="02010609060101010101" pitchFamily="49" charset="-122"/>
                <a:ea typeface="黑体" panose="02010609060101010101" pitchFamily="49" charset="-122"/>
              </a:rPr>
              <a:t>：经济</a:t>
            </a:r>
            <a:r>
              <a:rPr lang="zh-CN" altLang="en-US" b="1" dirty="0" smtClean="0">
                <a:latin typeface="黑体" panose="02010609060101010101" pitchFamily="49" charset="-122"/>
                <a:ea typeface="黑体" panose="02010609060101010101" pitchFamily="49" charset="-122"/>
              </a:rPr>
              <a:t>掠夺，以战养战</a:t>
            </a:r>
            <a:endParaRPr lang="zh-CN" altLang="en-US" sz="1350" dirty="0">
              <a:latin typeface="黑体" panose="02010609060101010101" pitchFamily="49" charset="-122"/>
              <a:ea typeface="黑体" panose="02010609060101010101" pitchFamily="49" charset="-122"/>
            </a:endParaRPr>
          </a:p>
        </p:txBody>
      </p:sp>
      <p:sp>
        <p:nvSpPr>
          <p:cNvPr id="178186" name="文本框 178185"/>
          <p:cNvSpPr txBox="1"/>
          <p:nvPr/>
        </p:nvSpPr>
        <p:spPr>
          <a:xfrm>
            <a:off x="16661" y="2691129"/>
            <a:ext cx="9143365" cy="411480"/>
          </a:xfrm>
          <a:prstGeom prst="rect">
            <a:avLst/>
          </a:prstGeom>
          <a:solidFill>
            <a:srgbClr val="CCFFFF"/>
          </a:solidFill>
          <a:ln w="9525" cap="flat" cmpd="sng">
            <a:solidFill>
              <a:srgbClr val="0000FF"/>
            </a:solidFill>
            <a:prstDash val="solid"/>
            <a:miter/>
            <a:headEnd type="none" w="med" len="med"/>
            <a:tailEnd type="none" w="med" len="med"/>
          </a:ln>
        </p:spPr>
        <p:txBody>
          <a:bodyPr wrap="square">
            <a:spAutoFit/>
          </a:bodyPr>
          <a:lstStyle/>
          <a:p>
            <a:pPr lvl="0" algn="just">
              <a:spcBef>
                <a:spcPct val="20000"/>
              </a:spcBef>
            </a:pPr>
            <a:r>
              <a:rPr lang="zh-CN" altLang="en-US" sz="2100" b="1" dirty="0">
                <a:solidFill>
                  <a:schemeClr val="tx1"/>
                </a:solidFill>
                <a:latin typeface="黑体" panose="02010609060101010101" pitchFamily="49" charset="-122"/>
                <a:ea typeface="黑体" panose="02010609060101010101" pitchFamily="49" charset="-122"/>
              </a:rPr>
              <a:t>日本帝国主义对沦陷区经济掠夺的表现有那些？</a:t>
            </a:r>
          </a:p>
        </p:txBody>
      </p:sp>
      <p:sp>
        <p:nvSpPr>
          <p:cNvPr id="178187" name="文本框 178186"/>
          <p:cNvSpPr txBox="1"/>
          <p:nvPr/>
        </p:nvSpPr>
        <p:spPr>
          <a:xfrm>
            <a:off x="1255180" y="3701651"/>
            <a:ext cx="1116011" cy="369332"/>
          </a:xfrm>
          <a:prstGeom prst="rect">
            <a:avLst/>
          </a:prstGeom>
          <a:noFill/>
          <a:ln w="9525">
            <a:noFill/>
          </a:ln>
        </p:spPr>
        <p:txBody>
          <a:bodyPr wrap="none" anchor="t">
            <a:spAutoFit/>
          </a:bodyPr>
          <a:lstStyle/>
          <a:p>
            <a:pPr lvl="0">
              <a:buClrTx/>
            </a:pPr>
            <a:r>
              <a:rPr lang="en-US" altLang="zh-CN" b="1" dirty="0" smtClean="0">
                <a:latin typeface="黑体" panose="02010609060101010101" pitchFamily="49" charset="-122"/>
                <a:ea typeface="黑体" panose="02010609060101010101" pitchFamily="49" charset="-122"/>
              </a:rPr>
              <a:t>4</a:t>
            </a:r>
            <a:r>
              <a:rPr lang="en-US" altLang="zh-CN" b="1" dirty="0">
                <a:latin typeface="黑体" panose="02010609060101010101" pitchFamily="49" charset="-122"/>
                <a:ea typeface="黑体" panose="02010609060101010101" pitchFamily="49" charset="-122"/>
              </a:rPr>
              <a:t>.</a:t>
            </a:r>
            <a:r>
              <a:rPr lang="zh-CN" altLang="en-US" b="1" dirty="0" smtClean="0">
                <a:solidFill>
                  <a:srgbClr val="FF0000"/>
                </a:solidFill>
                <a:latin typeface="黑体" panose="02010609060101010101" pitchFamily="49" charset="-122"/>
                <a:ea typeface="黑体" panose="02010609060101010101" pitchFamily="49" charset="-122"/>
              </a:rPr>
              <a:t>表现</a:t>
            </a:r>
            <a:r>
              <a:rPr lang="zh-CN" altLang="en-US" b="1" dirty="0">
                <a:latin typeface="黑体" panose="02010609060101010101" pitchFamily="49" charset="-122"/>
                <a:ea typeface="黑体" panose="02010609060101010101" pitchFamily="49" charset="-122"/>
              </a:rPr>
              <a:t>：</a:t>
            </a:r>
          </a:p>
        </p:txBody>
      </p:sp>
      <p:sp>
        <p:nvSpPr>
          <p:cNvPr id="178188" name="左大括号 178187"/>
          <p:cNvSpPr/>
          <p:nvPr/>
        </p:nvSpPr>
        <p:spPr>
          <a:xfrm>
            <a:off x="2400300" y="3429000"/>
            <a:ext cx="114300" cy="1485900"/>
          </a:xfrm>
          <a:prstGeom prst="leftBrace">
            <a:avLst>
              <a:gd name="adj1" fmla="val 108333"/>
              <a:gd name="adj2" fmla="val 50000"/>
            </a:avLst>
          </a:prstGeom>
          <a:noFill/>
          <a:ln w="9525" cap="flat" cmpd="sng">
            <a:solidFill>
              <a:schemeClr val="tx1"/>
            </a:solidFill>
            <a:prstDash val="solid"/>
            <a:headEnd type="none" w="med" len="med"/>
            <a:tailEnd type="none" w="med" len="med"/>
          </a:ln>
        </p:spPr>
        <p:txBody>
          <a:bodyPr/>
          <a:lstStyle/>
          <a:p>
            <a:endParaRPr lang="zh-CN" altLang="en-US" sz="1350"/>
          </a:p>
        </p:txBody>
      </p:sp>
      <p:sp>
        <p:nvSpPr>
          <p:cNvPr id="178189" name="文本框 178188"/>
          <p:cNvSpPr txBox="1"/>
          <p:nvPr/>
        </p:nvSpPr>
        <p:spPr>
          <a:xfrm>
            <a:off x="2457450" y="3309938"/>
            <a:ext cx="1420495" cy="365760"/>
          </a:xfrm>
          <a:prstGeom prst="rect">
            <a:avLst/>
          </a:prstGeom>
          <a:noFill/>
          <a:ln w="9525">
            <a:noFill/>
          </a:ln>
        </p:spPr>
        <p:txBody>
          <a:bodyPr wrap="none" anchor="t">
            <a:spAutoFit/>
          </a:bodyPr>
          <a:lstStyle/>
          <a:p>
            <a:pPr lvl="0">
              <a:buClrTx/>
            </a:pPr>
            <a:r>
              <a:rPr lang="zh-CN" altLang="en-US" sz="1350" dirty="0">
                <a:latin typeface="黑体" panose="02010609060101010101" pitchFamily="49" charset="-122"/>
                <a:ea typeface="黑体" panose="02010609060101010101" pitchFamily="49" charset="-122"/>
              </a:rPr>
              <a:t> </a:t>
            </a:r>
            <a:r>
              <a:rPr lang="en-US" altLang="zh-CN" b="1" dirty="0">
                <a:latin typeface="黑体" panose="02010609060101010101" pitchFamily="49" charset="-122"/>
                <a:ea typeface="黑体" panose="02010609060101010101" pitchFamily="49" charset="-122"/>
              </a:rPr>
              <a:t>(1)</a:t>
            </a:r>
            <a:r>
              <a:rPr lang="zh-CN" altLang="en-US" b="1" dirty="0">
                <a:latin typeface="黑体" panose="02010609060101010101" pitchFamily="49" charset="-122"/>
                <a:ea typeface="黑体" panose="02010609060101010101" pitchFamily="49" charset="-122"/>
              </a:rPr>
              <a:t>工矿业</a:t>
            </a:r>
            <a:r>
              <a:rPr lang="en-US" altLang="zh-CN" b="1" dirty="0">
                <a:latin typeface="黑体" panose="02010609060101010101" pitchFamily="49" charset="-122"/>
                <a:ea typeface="黑体" panose="02010609060101010101" pitchFamily="49" charset="-122"/>
              </a:rPr>
              <a:t>:</a:t>
            </a:r>
          </a:p>
        </p:txBody>
      </p:sp>
      <p:sp>
        <p:nvSpPr>
          <p:cNvPr id="178190" name="文本框 178189"/>
          <p:cNvSpPr txBox="1"/>
          <p:nvPr/>
        </p:nvSpPr>
        <p:spPr>
          <a:xfrm>
            <a:off x="2514600" y="3974634"/>
            <a:ext cx="2254250" cy="365760"/>
          </a:xfrm>
          <a:prstGeom prst="rect">
            <a:avLst/>
          </a:prstGeom>
          <a:noFill/>
          <a:ln w="9525">
            <a:noFill/>
          </a:ln>
        </p:spPr>
        <p:txBody>
          <a:bodyPr wrap="none" anchor="t">
            <a:spAutoFit/>
          </a:bodyPr>
          <a:lstStyle/>
          <a:p>
            <a:pPr lvl="0">
              <a:buClrTx/>
            </a:pPr>
            <a:r>
              <a:rPr lang="en-US" altLang="zh-CN" b="1" dirty="0">
                <a:latin typeface="黑体" panose="02010609060101010101" pitchFamily="49" charset="-122"/>
                <a:ea typeface="黑体" panose="02010609060101010101" pitchFamily="49" charset="-122"/>
              </a:rPr>
              <a:t>(2)</a:t>
            </a:r>
            <a:r>
              <a:rPr lang="zh-CN" altLang="en-US" b="1" dirty="0">
                <a:latin typeface="黑体" panose="02010609060101010101" pitchFamily="49" charset="-122"/>
                <a:ea typeface="黑体" panose="02010609060101010101" pitchFamily="49" charset="-122"/>
              </a:rPr>
              <a:t>金融和内外贸易</a:t>
            </a:r>
            <a:r>
              <a:rPr lang="en-US" altLang="zh-CN" b="1" dirty="0">
                <a:latin typeface="黑体" panose="02010609060101010101" pitchFamily="49" charset="-122"/>
                <a:ea typeface="黑体" panose="02010609060101010101" pitchFamily="49" charset="-122"/>
              </a:rPr>
              <a:t>:</a:t>
            </a:r>
            <a:endParaRPr lang="en-US" altLang="zh-CN" sz="1350" dirty="0">
              <a:latin typeface="黑体" panose="02010609060101010101" pitchFamily="49" charset="-122"/>
              <a:ea typeface="黑体" panose="02010609060101010101" pitchFamily="49" charset="-122"/>
            </a:endParaRPr>
          </a:p>
        </p:txBody>
      </p:sp>
      <p:sp>
        <p:nvSpPr>
          <p:cNvPr id="178192" name="文本框 178191"/>
          <p:cNvSpPr txBox="1"/>
          <p:nvPr/>
        </p:nvSpPr>
        <p:spPr>
          <a:xfrm>
            <a:off x="2514600" y="4629150"/>
            <a:ext cx="1814920" cy="369332"/>
          </a:xfrm>
          <a:prstGeom prst="rect">
            <a:avLst/>
          </a:prstGeom>
          <a:noFill/>
          <a:ln w="9525">
            <a:noFill/>
          </a:ln>
        </p:spPr>
        <p:txBody>
          <a:bodyPr wrap="none" anchor="t">
            <a:spAutoFit/>
          </a:bodyPr>
          <a:lstStyle/>
          <a:p>
            <a:pPr lvl="0">
              <a:buClrTx/>
            </a:pPr>
            <a:r>
              <a:rPr lang="en-US" altLang="zh-CN" b="1" dirty="0" smtClean="0">
                <a:latin typeface="黑体" panose="02010609060101010101" pitchFamily="49" charset="-122"/>
                <a:ea typeface="黑体" panose="02010609060101010101" pitchFamily="49" charset="-122"/>
              </a:rPr>
              <a:t>(3)</a:t>
            </a:r>
            <a:r>
              <a:rPr lang="zh-CN" altLang="en-US" b="1" dirty="0">
                <a:latin typeface="黑体" panose="02010609060101010101" pitchFamily="49" charset="-122"/>
                <a:ea typeface="黑体" panose="02010609060101010101" pitchFamily="49" charset="-122"/>
              </a:rPr>
              <a:t>劳动力方面</a:t>
            </a:r>
            <a:r>
              <a:rPr lang="en-US" altLang="zh-CN" b="1" dirty="0">
                <a:latin typeface="黑体" panose="02010609060101010101" pitchFamily="49" charset="-122"/>
                <a:ea typeface="黑体" panose="02010609060101010101" pitchFamily="49" charset="-122"/>
              </a:rPr>
              <a:t>:</a:t>
            </a:r>
          </a:p>
        </p:txBody>
      </p:sp>
      <p:sp>
        <p:nvSpPr>
          <p:cNvPr id="178193" name="文本框 178192"/>
          <p:cNvSpPr txBox="1"/>
          <p:nvPr/>
        </p:nvSpPr>
        <p:spPr>
          <a:xfrm>
            <a:off x="124375" y="60510"/>
            <a:ext cx="6621145" cy="548640"/>
          </a:xfrm>
          <a:prstGeom prst="rect">
            <a:avLst/>
          </a:prstGeom>
          <a:solidFill>
            <a:schemeClr val="bg1"/>
          </a:solidFill>
          <a:ln w="9525">
            <a:noFill/>
          </a:ln>
        </p:spPr>
        <p:txBody>
          <a:bodyPr wrap="square">
            <a:spAutoFit/>
          </a:bodyPr>
          <a:lstStyle/>
          <a:p>
            <a:pPr lvl="0" algn="l">
              <a:spcBef>
                <a:spcPct val="20000"/>
              </a:spcBef>
              <a:buClr>
                <a:schemeClr val="hlink"/>
              </a:buClr>
              <a:buSzPct val="75000"/>
            </a:pPr>
            <a:r>
              <a:rPr lang="zh-CN" altLang="en-US" sz="2800" b="1" dirty="0">
                <a:solidFill>
                  <a:srgbClr val="C00000"/>
                </a:solidFill>
                <a:latin typeface="华文隶书" panose="02010800040101010101" pitchFamily="2" charset="-122"/>
                <a:ea typeface="华文隶书" panose="02010800040101010101" pitchFamily="2" charset="-122"/>
                <a:sym typeface="Arial" panose="020B0604020202020204" pitchFamily="34" charset="0"/>
              </a:rPr>
              <a:t>二、侵华日军对中国民族经济的破坏</a:t>
            </a:r>
            <a:endParaRPr lang="zh-CN" altLang="en-US" sz="2800" b="1" dirty="0">
              <a:solidFill>
                <a:srgbClr val="C00000"/>
              </a:solidFill>
              <a:latin typeface="华文隶书" panose="02010800040101010101" pitchFamily="2" charset="-122"/>
              <a:ea typeface="华文隶书" panose="02010800040101010101" pitchFamily="2" charset="-122"/>
            </a:endParaRPr>
          </a:p>
        </p:txBody>
      </p:sp>
      <p:sp>
        <p:nvSpPr>
          <p:cNvPr id="178194" name="矩形 178193"/>
          <p:cNvSpPr/>
          <p:nvPr/>
        </p:nvSpPr>
        <p:spPr>
          <a:xfrm>
            <a:off x="3726656" y="3313510"/>
            <a:ext cx="2276585" cy="369332"/>
          </a:xfrm>
          <a:prstGeom prst="rect">
            <a:avLst/>
          </a:prstGeom>
          <a:noFill/>
          <a:ln w="9525">
            <a:noFill/>
          </a:ln>
        </p:spPr>
        <p:txBody>
          <a:bodyPr wrap="none" anchor="t">
            <a:spAutoFit/>
          </a:bodyPr>
          <a:lstStyle/>
          <a:p>
            <a:pPr lvl="0">
              <a:buClrTx/>
            </a:pPr>
            <a:r>
              <a:rPr lang="zh-CN" altLang="en-US" b="1" dirty="0">
                <a:solidFill>
                  <a:srgbClr val="FF0000"/>
                </a:solidFill>
                <a:latin typeface="黑体" panose="02010609060101010101" pitchFamily="49" charset="-122"/>
                <a:ea typeface="黑体" panose="02010609060101010101" pitchFamily="49" charset="-122"/>
              </a:rPr>
              <a:t>军事管理、委托经营</a:t>
            </a:r>
          </a:p>
        </p:txBody>
      </p:sp>
      <p:sp>
        <p:nvSpPr>
          <p:cNvPr id="178195" name="矩形 178194"/>
          <p:cNvSpPr/>
          <p:nvPr/>
        </p:nvSpPr>
        <p:spPr>
          <a:xfrm>
            <a:off x="4656535" y="3890486"/>
            <a:ext cx="3227833" cy="923330"/>
          </a:xfrm>
          <a:prstGeom prst="rect">
            <a:avLst/>
          </a:prstGeom>
          <a:noFill/>
          <a:ln w="9525">
            <a:noFill/>
          </a:ln>
        </p:spPr>
        <p:txBody>
          <a:bodyPr wrap="square" anchor="t">
            <a:spAutoFit/>
          </a:bodyPr>
          <a:lstStyle/>
          <a:p>
            <a:r>
              <a:rPr lang="zh-CN" altLang="en-US" b="1" dirty="0">
                <a:latin typeface="黑体" panose="02010609060101010101" pitchFamily="49" charset="-122"/>
                <a:ea typeface="黑体" panose="02010609060101010101" pitchFamily="49" charset="-122"/>
              </a:rPr>
              <a:t>控制与</a:t>
            </a:r>
            <a:r>
              <a:rPr lang="zh-CN" altLang="en-US" b="1" dirty="0" smtClean="0">
                <a:latin typeface="黑体" panose="02010609060101010101" pitchFamily="49" charset="-122"/>
                <a:ea typeface="黑体" panose="02010609060101010101" pitchFamily="49" charset="-122"/>
              </a:rPr>
              <a:t>垄断</a:t>
            </a:r>
            <a:r>
              <a:rPr lang="zh-CN" altLang="en-US" b="1" dirty="0">
                <a:latin typeface="黑体" panose="02010609060101010101" pitchFamily="49" charset="-122"/>
                <a:ea typeface="黑体" panose="02010609060101010101" pitchFamily="49" charset="-122"/>
              </a:rPr>
              <a:t>，</a:t>
            </a:r>
            <a:r>
              <a:rPr lang="zh-CN" altLang="en-US" b="1" dirty="0" smtClean="0">
                <a:latin typeface="黑体" panose="02010609060101010101" pitchFamily="49" charset="-122"/>
                <a:ea typeface="黑体" panose="02010609060101010101" pitchFamily="49" charset="-122"/>
              </a:rPr>
              <a:t>对</a:t>
            </a:r>
            <a:r>
              <a:rPr lang="zh-CN" altLang="en-US" b="1" dirty="0" smtClean="0">
                <a:latin typeface="黑体" panose="02010609060101010101" pitchFamily="49" charset="-122"/>
                <a:ea typeface="黑体" panose="02010609060101010101" pitchFamily="49" charset="-122"/>
              </a:rPr>
              <a:t>各类物资实行严格</a:t>
            </a:r>
            <a:r>
              <a:rPr lang="zh-CN" altLang="en-US" b="1" dirty="0">
                <a:latin typeface="黑体" panose="02010609060101010101" pitchFamily="49" charset="-122"/>
                <a:ea typeface="黑体" panose="02010609060101010101" pitchFamily="49" charset="-122"/>
              </a:rPr>
              <a:t>管制制度</a:t>
            </a:r>
            <a:r>
              <a:rPr lang="en-US" altLang="zh-CN" b="1" dirty="0">
                <a:latin typeface="黑体" panose="02010609060101010101" pitchFamily="49" charset="-122"/>
                <a:ea typeface="黑体" panose="02010609060101010101" pitchFamily="49" charset="-122"/>
              </a:rPr>
              <a:t>,</a:t>
            </a:r>
            <a:r>
              <a:rPr lang="zh-CN" altLang="en-US" b="1" dirty="0">
                <a:latin typeface="黑体" panose="02010609060101010101" pitchFamily="49" charset="-122"/>
                <a:ea typeface="黑体" panose="02010609060101010101" pitchFamily="49" charset="-122"/>
              </a:rPr>
              <a:t>低价收购</a:t>
            </a:r>
          </a:p>
          <a:p>
            <a:pPr lvl="0">
              <a:buClrTx/>
            </a:pPr>
            <a:endParaRPr lang="zh-CN" altLang="en-US" b="1" dirty="0">
              <a:latin typeface="黑体" panose="02010609060101010101" pitchFamily="49" charset="-122"/>
              <a:ea typeface="黑体" panose="02010609060101010101" pitchFamily="49" charset="-122"/>
            </a:endParaRPr>
          </a:p>
        </p:txBody>
      </p:sp>
      <p:sp>
        <p:nvSpPr>
          <p:cNvPr id="178197" name="矩形 178196"/>
          <p:cNvSpPr/>
          <p:nvPr/>
        </p:nvSpPr>
        <p:spPr>
          <a:xfrm>
            <a:off x="4196954" y="4629150"/>
            <a:ext cx="1791970" cy="365760"/>
          </a:xfrm>
          <a:prstGeom prst="rect">
            <a:avLst/>
          </a:prstGeom>
          <a:noFill/>
          <a:ln w="9525">
            <a:noFill/>
          </a:ln>
        </p:spPr>
        <p:txBody>
          <a:bodyPr wrap="none" anchor="t">
            <a:spAutoFit/>
          </a:bodyPr>
          <a:lstStyle/>
          <a:p>
            <a:pPr lvl="0">
              <a:buClrTx/>
            </a:pPr>
            <a:r>
              <a:rPr lang="zh-CN" altLang="en-US" b="1" dirty="0">
                <a:latin typeface="黑体" panose="02010609060101010101" pitchFamily="49" charset="-122"/>
                <a:ea typeface="黑体" panose="02010609060101010101" pitchFamily="49" charset="-122"/>
              </a:rPr>
              <a:t>掠夺大量劳动力</a:t>
            </a:r>
          </a:p>
        </p:txBody>
      </p:sp>
      <p:sp>
        <p:nvSpPr>
          <p:cNvPr id="2" name="TextBox 1"/>
          <p:cNvSpPr txBox="1"/>
          <p:nvPr/>
        </p:nvSpPr>
        <p:spPr>
          <a:xfrm>
            <a:off x="-2" y="2683668"/>
            <a:ext cx="9019835" cy="1569660"/>
          </a:xfrm>
          <a:prstGeom prst="rect">
            <a:avLst/>
          </a:prstGeom>
          <a:solidFill>
            <a:schemeClr val="accent2">
              <a:lumMod val="20000"/>
              <a:lumOff val="80000"/>
            </a:schemeClr>
          </a:solidFill>
        </p:spPr>
        <p:txBody>
          <a:bodyPr wrap="square" rtlCol="0">
            <a:spAutoFit/>
          </a:bodyPr>
          <a:lstStyle/>
          <a:p>
            <a:r>
              <a:rPr lang="zh-CN" altLang="en-US" sz="2400" b="1" dirty="0">
                <a:ea typeface="楷体" pitchFamily="49" charset="-122"/>
              </a:rPr>
              <a:t>5、影响：在日本侵华战争期间，中国民族资本所遭受的劫难不仅在于直接损失，而且在于日伪的经济统制政策扼杀了沦陷区中国民族资本的生存和发展的条件，严重地破坏了当地以及全中国社会经济的正常发展。</a:t>
            </a:r>
          </a:p>
        </p:txBody>
      </p:sp>
      <p:sp>
        <p:nvSpPr>
          <p:cNvPr id="23" name="直接连接符 22"/>
          <p:cNvSpPr>
            <a:spLocks noChangeShapeType="1"/>
          </p:cNvSpPr>
          <p:nvPr/>
        </p:nvSpPr>
        <p:spPr bwMode="auto">
          <a:xfrm flipV="1">
            <a:off x="755576" y="3428999"/>
            <a:ext cx="1152128" cy="4650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4" name="直接连接符 23"/>
          <p:cNvSpPr>
            <a:spLocks noChangeShapeType="1"/>
          </p:cNvSpPr>
          <p:nvPr/>
        </p:nvSpPr>
        <p:spPr bwMode="auto">
          <a:xfrm>
            <a:off x="6372200" y="3452251"/>
            <a:ext cx="2304256"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5" name="直接连接符 24"/>
          <p:cNvSpPr>
            <a:spLocks noChangeShapeType="1"/>
          </p:cNvSpPr>
          <p:nvPr/>
        </p:nvSpPr>
        <p:spPr bwMode="auto">
          <a:xfrm flipV="1">
            <a:off x="150415" y="3767137"/>
            <a:ext cx="3999639" cy="28869"/>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 name="直接连接符 25"/>
          <p:cNvSpPr>
            <a:spLocks noChangeShapeType="1"/>
          </p:cNvSpPr>
          <p:nvPr/>
        </p:nvSpPr>
        <p:spPr bwMode="auto">
          <a:xfrm flipV="1">
            <a:off x="4559738" y="3796006"/>
            <a:ext cx="3999639" cy="28869"/>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 name="直接连接符 26"/>
          <p:cNvSpPr>
            <a:spLocks noChangeShapeType="1"/>
          </p:cNvSpPr>
          <p:nvPr/>
        </p:nvSpPr>
        <p:spPr bwMode="auto">
          <a:xfrm flipV="1">
            <a:off x="94069" y="4157514"/>
            <a:ext cx="2533715" cy="28869"/>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78182"/>
                                        </p:tgtEl>
                                        <p:attrNameLst>
                                          <p:attrName>style.visibility</p:attrName>
                                        </p:attrNameLst>
                                      </p:cBhvr>
                                      <p:to>
                                        <p:strVal val="visible"/>
                                      </p:to>
                                    </p:set>
                                    <p:animEffect transition="in" filter="diamond(in)">
                                      <p:cBhvr>
                                        <p:cTn id="7" dur="500"/>
                                        <p:tgtEl>
                                          <p:spTgt spid="17818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78184"/>
                                        </p:tgtEl>
                                        <p:attrNameLst>
                                          <p:attrName>style.visibility</p:attrName>
                                        </p:attrNameLst>
                                      </p:cBhvr>
                                      <p:to>
                                        <p:strVal val="visible"/>
                                      </p:to>
                                    </p:set>
                                    <p:animEffect transition="in" filter="diamond(in)">
                                      <p:cBhvr>
                                        <p:cTn id="12" dur="500"/>
                                        <p:tgtEl>
                                          <p:spTgt spid="17818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78185"/>
                                        </p:tgtEl>
                                        <p:attrNameLst>
                                          <p:attrName>style.visibility</p:attrName>
                                        </p:attrNameLst>
                                      </p:cBhvr>
                                      <p:to>
                                        <p:strVal val="visible"/>
                                      </p:to>
                                    </p:set>
                                    <p:animEffect transition="in" filter="diamond(in)">
                                      <p:cBhvr>
                                        <p:cTn id="17" dur="2000"/>
                                        <p:tgtEl>
                                          <p:spTgt spid="17818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78187"/>
                                        </p:tgtEl>
                                        <p:attrNameLst>
                                          <p:attrName>style.visibility</p:attrName>
                                        </p:attrNameLst>
                                      </p:cBhvr>
                                      <p:to>
                                        <p:strVal val="visible"/>
                                      </p:to>
                                    </p:set>
                                    <p:animEffect transition="in" filter="blinds(horizontal)">
                                      <p:cBhvr>
                                        <p:cTn id="22" dur="500"/>
                                        <p:tgtEl>
                                          <p:spTgt spid="178187"/>
                                        </p:tgtEl>
                                      </p:cBhvr>
                                    </p:animEffect>
                                  </p:childTnLst>
                                </p:cTn>
                              </p:par>
                              <p:par>
                                <p:cTn id="23" presetID="3" presetClass="entr" presetSubtype="10" fill="hold" nodeType="withEffect">
                                  <p:stCondLst>
                                    <p:cond delay="0"/>
                                  </p:stCondLst>
                                  <p:childTnLst>
                                    <p:set>
                                      <p:cBhvr>
                                        <p:cTn id="24" dur="1" fill="hold">
                                          <p:stCondLst>
                                            <p:cond delay="0"/>
                                          </p:stCondLst>
                                        </p:cTn>
                                        <p:tgtEl>
                                          <p:spTgt spid="178188"/>
                                        </p:tgtEl>
                                        <p:attrNameLst>
                                          <p:attrName>style.visibility</p:attrName>
                                        </p:attrNameLst>
                                      </p:cBhvr>
                                      <p:to>
                                        <p:strVal val="visible"/>
                                      </p:to>
                                    </p:set>
                                    <p:animEffect transition="in" filter="blinds(horizontal)">
                                      <p:cBhvr>
                                        <p:cTn id="25" dur="500"/>
                                        <p:tgtEl>
                                          <p:spTgt spid="178188"/>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78189"/>
                                        </p:tgtEl>
                                        <p:attrNameLst>
                                          <p:attrName>style.visibility</p:attrName>
                                        </p:attrNameLst>
                                      </p:cBhvr>
                                      <p:to>
                                        <p:strVal val="visible"/>
                                      </p:to>
                                    </p:set>
                                    <p:animEffect transition="in" filter="blinds(horizontal)">
                                      <p:cBhvr>
                                        <p:cTn id="28" dur="500"/>
                                        <p:tgtEl>
                                          <p:spTgt spid="178189"/>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78190"/>
                                        </p:tgtEl>
                                        <p:attrNameLst>
                                          <p:attrName>style.visibility</p:attrName>
                                        </p:attrNameLst>
                                      </p:cBhvr>
                                      <p:to>
                                        <p:strVal val="visible"/>
                                      </p:to>
                                    </p:set>
                                    <p:animEffect transition="in" filter="blinds(horizontal)">
                                      <p:cBhvr>
                                        <p:cTn id="31" dur="500"/>
                                        <p:tgtEl>
                                          <p:spTgt spid="178190"/>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78192"/>
                                        </p:tgtEl>
                                        <p:attrNameLst>
                                          <p:attrName>style.visibility</p:attrName>
                                        </p:attrNameLst>
                                      </p:cBhvr>
                                      <p:to>
                                        <p:strVal val="visible"/>
                                      </p:to>
                                    </p:set>
                                    <p:animEffect transition="in" filter="blinds(horizontal)">
                                      <p:cBhvr>
                                        <p:cTn id="34" dur="500"/>
                                        <p:tgtEl>
                                          <p:spTgt spid="178192"/>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78194"/>
                                        </p:tgtEl>
                                        <p:attrNameLst>
                                          <p:attrName>style.visibility</p:attrName>
                                        </p:attrNameLst>
                                      </p:cBhvr>
                                      <p:to>
                                        <p:strVal val="visible"/>
                                      </p:to>
                                    </p:set>
                                    <p:animEffect transition="in" filter="blinds(horizontal)">
                                      <p:cBhvr>
                                        <p:cTn id="39" dur="500"/>
                                        <p:tgtEl>
                                          <p:spTgt spid="178194"/>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78195"/>
                                        </p:tgtEl>
                                        <p:attrNameLst>
                                          <p:attrName>style.visibility</p:attrName>
                                        </p:attrNameLst>
                                      </p:cBhvr>
                                      <p:to>
                                        <p:strVal val="visible"/>
                                      </p:to>
                                    </p:set>
                                    <p:animEffect transition="in" filter="blinds(horizontal)">
                                      <p:cBhvr>
                                        <p:cTn id="44" dur="500"/>
                                        <p:tgtEl>
                                          <p:spTgt spid="178195"/>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78197"/>
                                        </p:tgtEl>
                                        <p:attrNameLst>
                                          <p:attrName>style.visibility</p:attrName>
                                        </p:attrNameLst>
                                      </p:cBhvr>
                                      <p:to>
                                        <p:strVal val="visible"/>
                                      </p:to>
                                    </p:set>
                                    <p:animEffect transition="in" filter="blinds(horizontal)">
                                      <p:cBhvr>
                                        <p:cTn id="49" dur="500"/>
                                        <p:tgtEl>
                                          <p:spTgt spid="178197"/>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
                                        </p:tgtEl>
                                        <p:attrNameLst>
                                          <p:attrName>style.visibility</p:attrName>
                                        </p:attrNameLst>
                                      </p:cBhvr>
                                      <p:to>
                                        <p:strVal val="visible"/>
                                      </p:to>
                                    </p:set>
                                    <p:anim calcmode="lin" valueType="num">
                                      <p:cBhvr additive="base">
                                        <p:cTn id="54" dur="500" fill="hold"/>
                                        <p:tgtEl>
                                          <p:spTgt spid="2"/>
                                        </p:tgtEl>
                                        <p:attrNameLst>
                                          <p:attrName>ppt_x</p:attrName>
                                        </p:attrNameLst>
                                      </p:cBhvr>
                                      <p:tavLst>
                                        <p:tav tm="0">
                                          <p:val>
                                            <p:strVal val="#ppt_x"/>
                                          </p:val>
                                        </p:tav>
                                        <p:tav tm="100000">
                                          <p:val>
                                            <p:strVal val="#ppt_x"/>
                                          </p:val>
                                        </p:tav>
                                      </p:tavLst>
                                    </p:anim>
                                    <p:anim calcmode="lin" valueType="num">
                                      <p:cBhvr additive="base">
                                        <p:cTn id="5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left)">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left)">
                                      <p:cBhvr>
                                        <p:cTn id="65" dur="500"/>
                                        <p:tgtEl>
                                          <p:spTgt spid="24"/>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wipe(left)">
                                      <p:cBhvr>
                                        <p:cTn id="68" dur="500"/>
                                        <p:tgtEl>
                                          <p:spTgt spid="25"/>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wipe(left)">
                                      <p:cBhvr>
                                        <p:cTn id="73" dur="500"/>
                                        <p:tgtEl>
                                          <p:spTgt spid="26"/>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wipe(left)">
                                      <p:cBhvr>
                                        <p:cTn id="7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2" grpId="0"/>
      <p:bldP spid="178184" grpId="0"/>
      <p:bldP spid="178185" grpId="0"/>
      <p:bldP spid="178187" grpId="0"/>
      <p:bldP spid="178189" grpId="0"/>
      <p:bldP spid="178190" grpId="0"/>
      <p:bldP spid="178192" grpId="0"/>
      <p:bldP spid="178194" grpId="0"/>
      <p:bldP spid="178195" grpId="0"/>
      <p:bldP spid="178197" grpId="0"/>
      <p:bldP spid="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43500"/>
          </a:xfrm>
        </p:spPr>
      </p:pic>
      <p:pic>
        <p:nvPicPr>
          <p:cNvPr id="2048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559" y="573881"/>
            <a:ext cx="3381441"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127" y="296942"/>
            <a:ext cx="8307459" cy="1413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6"/>
          <p:cNvSpPr txBox="1">
            <a:spLocks noChangeArrowheads="1"/>
          </p:cNvSpPr>
          <p:nvPr/>
        </p:nvSpPr>
        <p:spPr bwMode="auto">
          <a:xfrm>
            <a:off x="0" y="68295"/>
            <a:ext cx="8745887" cy="687323"/>
          </a:xfrm>
          <a:prstGeom prst="rect">
            <a:avLst/>
          </a:prstGeom>
          <a:noFill/>
          <a:ln>
            <a:noFill/>
          </a:ln>
        </p:spPr>
        <p:txBody>
          <a:bodyPr lIns="71076" tIns="35538" rIns="71076" bIns="35538">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4000" b="1" dirty="0">
                <a:solidFill>
                  <a:srgbClr val="C00000"/>
                </a:solidFill>
                <a:latin typeface="华文隶书" panose="02010800040101010101" pitchFamily="2" charset="-122"/>
                <a:ea typeface="华文隶书" panose="02010800040101010101" pitchFamily="2" charset="-122"/>
                <a:sym typeface="Arial" panose="020B0604020202020204" pitchFamily="34" charset="0"/>
              </a:rPr>
              <a:t>二、侵华日军对中国民族经济的破坏</a:t>
            </a:r>
          </a:p>
        </p:txBody>
      </p:sp>
      <p:pic>
        <p:nvPicPr>
          <p:cNvPr id="20487" name="Picture 7" descr="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755650"/>
            <a:ext cx="4287520" cy="32213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488" name="Picture 8" descr="13-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8350" y="755650"/>
            <a:ext cx="4565650" cy="32283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9" name="Text Box 9"/>
          <p:cNvSpPr txBox="1">
            <a:spLocks noChangeArrowheads="1"/>
          </p:cNvSpPr>
          <p:nvPr/>
        </p:nvSpPr>
        <p:spPr bwMode="auto">
          <a:xfrm>
            <a:off x="478313" y="4121944"/>
            <a:ext cx="3331914" cy="36415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076" tIns="35538" rIns="71076" bIns="35538">
            <a:spAutoFit/>
          </a:bodyPr>
          <a:lstStyle/>
          <a:p>
            <a:r>
              <a:rPr lang="zh-CN" altLang="zh-CN" sz="1900" b="1">
                <a:ea typeface="楷体" panose="02010609060101010101" pitchFamily="49" charset="-122"/>
              </a:rPr>
              <a:t>横行在我国东北沦陷区的日军</a:t>
            </a:r>
          </a:p>
        </p:txBody>
      </p:sp>
      <p:sp>
        <p:nvSpPr>
          <p:cNvPr id="20490" name="Text Box 10"/>
          <p:cNvSpPr txBox="1">
            <a:spLocks noChangeArrowheads="1"/>
          </p:cNvSpPr>
          <p:nvPr/>
        </p:nvSpPr>
        <p:spPr bwMode="auto">
          <a:xfrm>
            <a:off x="5440071" y="4121944"/>
            <a:ext cx="3086654" cy="36415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076" tIns="35538" rIns="71076" bIns="35538">
            <a:spAutoFit/>
          </a:bodyPr>
          <a:lstStyle/>
          <a:p>
            <a:r>
              <a:rPr lang="zh-CN" altLang="zh-CN" sz="1900" b="1">
                <a:ea typeface="楷体" panose="02010609060101010101" pitchFamily="49" charset="-122"/>
              </a:rPr>
              <a:t>日本从沦陷区掠夺大量物资</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485"/>
                                        </p:tgtEl>
                                        <p:attrNameLst>
                                          <p:attrName>style.visibility</p:attrName>
                                        </p:attrNameLst>
                                      </p:cBhvr>
                                      <p:to>
                                        <p:strVal val="visible"/>
                                      </p:to>
                                    </p:set>
                                    <p:animEffect>
                                      <p:cBhvr>
                                        <p:cTn id="7" dur="1000"/>
                                        <p:tgtEl>
                                          <p:spTgt spid="2048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1" nodeType="clickEffect">
                                  <p:stCondLst>
                                    <p:cond delay="0"/>
                                  </p:stCondLst>
                                  <p:childTnLst>
                                    <p:set>
                                      <p:cBhvr>
                                        <p:cTn id="11" dur="1" fill="hold">
                                          <p:stCondLst>
                                            <p:cond delay="0"/>
                                          </p:stCondLst>
                                        </p:cTn>
                                        <p:tgtEl>
                                          <p:spTgt spid="20489"/>
                                        </p:tgtEl>
                                        <p:attrNameLst>
                                          <p:attrName>style.visibility</p:attrName>
                                        </p:attrNameLst>
                                      </p:cBhvr>
                                      <p:to>
                                        <p:strVal val="visible"/>
                                      </p:to>
                                    </p:set>
                                    <p:anim calcmode="lin" valueType="num">
                                      <p:cBhvr additive="base">
                                        <p:cTn id="12" dur="500" fill="hold"/>
                                        <p:tgtEl>
                                          <p:spTgt spid="20489"/>
                                        </p:tgtEl>
                                        <p:attrNameLst>
                                          <p:attrName>ppt_x</p:attrName>
                                        </p:attrNameLst>
                                      </p:cBhvr>
                                      <p:tavLst>
                                        <p:tav tm="0">
                                          <p:val>
                                            <p:strVal val="#ppt_x"/>
                                          </p:val>
                                        </p:tav>
                                        <p:tav tm="100000">
                                          <p:val>
                                            <p:strVal val="#ppt_x"/>
                                          </p:val>
                                        </p:tav>
                                      </p:tavLst>
                                    </p:anim>
                                    <p:anim calcmode="lin" valueType="num">
                                      <p:cBhvr additive="base">
                                        <p:cTn id="13" dur="500" fill="hold"/>
                                        <p:tgtEl>
                                          <p:spTgt spid="20489"/>
                                        </p:tgtEl>
                                        <p:attrNameLst>
                                          <p:attrName>ppt_y</p:attrName>
                                        </p:attrNameLst>
                                      </p:cBhvr>
                                      <p:tavLst>
                                        <p:tav tm="0">
                                          <p:val>
                                            <p:strVal val="1+#ppt_h/2"/>
                                          </p:val>
                                        </p:tav>
                                        <p:tav tm="100000">
                                          <p:val>
                                            <p:strVal val="#ppt_y"/>
                                          </p:val>
                                        </p:tav>
                                      </p:tavLst>
                                    </p:anim>
                                  </p:childTnLst>
                                </p:cTn>
                              </p:par>
                              <p:par>
                                <p:cTn id="14" presetID="2" presetClass="entr" presetSubtype="4" fill="hold" grpId="1" nodeType="withEffect">
                                  <p:stCondLst>
                                    <p:cond delay="0"/>
                                  </p:stCondLst>
                                  <p:childTnLst>
                                    <p:set>
                                      <p:cBhvr>
                                        <p:cTn id="15" dur="1" fill="hold">
                                          <p:stCondLst>
                                            <p:cond delay="0"/>
                                          </p:stCondLst>
                                        </p:cTn>
                                        <p:tgtEl>
                                          <p:spTgt spid="20490"/>
                                        </p:tgtEl>
                                        <p:attrNameLst>
                                          <p:attrName>style.visibility</p:attrName>
                                        </p:attrNameLst>
                                      </p:cBhvr>
                                      <p:to>
                                        <p:strVal val="visible"/>
                                      </p:to>
                                    </p:set>
                                    <p:anim calcmode="lin" valueType="num">
                                      <p:cBhvr additive="base">
                                        <p:cTn id="16" dur="500" fill="hold"/>
                                        <p:tgtEl>
                                          <p:spTgt spid="20490"/>
                                        </p:tgtEl>
                                        <p:attrNameLst>
                                          <p:attrName>ppt_x</p:attrName>
                                        </p:attrNameLst>
                                      </p:cBhvr>
                                      <p:tavLst>
                                        <p:tav tm="0">
                                          <p:val>
                                            <p:strVal val="#ppt_x"/>
                                          </p:val>
                                        </p:tav>
                                        <p:tav tm="100000">
                                          <p:val>
                                            <p:strVal val="#ppt_x"/>
                                          </p:val>
                                        </p:tav>
                                      </p:tavLst>
                                    </p:anim>
                                    <p:anim calcmode="lin" valueType="num">
                                      <p:cBhvr additive="base">
                                        <p:cTn id="17" dur="500" fill="hold"/>
                                        <p:tgtEl>
                                          <p:spTgt spid="20490"/>
                                        </p:tgtEl>
                                        <p:attrNameLst>
                                          <p:attrName>ppt_y</p:attrName>
                                        </p:attrNameLst>
                                      </p:cBhvr>
                                      <p:tavLst>
                                        <p:tav tm="0">
                                          <p:val>
                                            <p:strVal val="1+#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20487"/>
                                        </p:tgtEl>
                                        <p:attrNameLst>
                                          <p:attrName>style.visibility</p:attrName>
                                        </p:attrNameLst>
                                      </p:cBhvr>
                                      <p:to>
                                        <p:strVal val="visible"/>
                                      </p:to>
                                    </p:set>
                                    <p:anim calcmode="lin" valueType="num">
                                      <p:cBhvr additive="base">
                                        <p:cTn id="20" dur="500" fill="hold"/>
                                        <p:tgtEl>
                                          <p:spTgt spid="20487"/>
                                        </p:tgtEl>
                                        <p:attrNameLst>
                                          <p:attrName>ppt_x</p:attrName>
                                        </p:attrNameLst>
                                      </p:cBhvr>
                                      <p:tavLst>
                                        <p:tav tm="0">
                                          <p:val>
                                            <p:strVal val="#ppt_x"/>
                                          </p:val>
                                        </p:tav>
                                        <p:tav tm="100000">
                                          <p:val>
                                            <p:strVal val="#ppt_x"/>
                                          </p:val>
                                        </p:tav>
                                      </p:tavLst>
                                    </p:anim>
                                    <p:anim calcmode="lin" valueType="num">
                                      <p:cBhvr additive="base">
                                        <p:cTn id="21" dur="500" fill="hold"/>
                                        <p:tgtEl>
                                          <p:spTgt spid="20487"/>
                                        </p:tgtEl>
                                        <p:attrNameLst>
                                          <p:attrName>ppt_y</p:attrName>
                                        </p:attrNameLst>
                                      </p:cBhvr>
                                      <p:tavLst>
                                        <p:tav tm="0">
                                          <p:val>
                                            <p:strVal val="0-#ppt_h/2"/>
                                          </p:val>
                                        </p:tav>
                                        <p:tav tm="100000">
                                          <p:val>
                                            <p:strVal val="#ppt_y"/>
                                          </p:val>
                                        </p:tav>
                                      </p:tavLst>
                                    </p:anim>
                                  </p:childTnLst>
                                </p:cTn>
                              </p:par>
                              <p:par>
                                <p:cTn id="22" presetID="2" presetClass="entr" presetSubtype="1" fill="hold" nodeType="withEffect">
                                  <p:stCondLst>
                                    <p:cond delay="0"/>
                                  </p:stCondLst>
                                  <p:childTnLst>
                                    <p:set>
                                      <p:cBhvr>
                                        <p:cTn id="23" dur="1" fill="hold">
                                          <p:stCondLst>
                                            <p:cond delay="0"/>
                                          </p:stCondLst>
                                        </p:cTn>
                                        <p:tgtEl>
                                          <p:spTgt spid="20488"/>
                                        </p:tgtEl>
                                        <p:attrNameLst>
                                          <p:attrName>style.visibility</p:attrName>
                                        </p:attrNameLst>
                                      </p:cBhvr>
                                      <p:to>
                                        <p:strVal val="visible"/>
                                      </p:to>
                                    </p:set>
                                    <p:anim calcmode="lin" valueType="num">
                                      <p:cBhvr additive="base">
                                        <p:cTn id="24" dur="500" fill="hold"/>
                                        <p:tgtEl>
                                          <p:spTgt spid="20488"/>
                                        </p:tgtEl>
                                        <p:attrNameLst>
                                          <p:attrName>ppt_x</p:attrName>
                                        </p:attrNameLst>
                                      </p:cBhvr>
                                      <p:tavLst>
                                        <p:tav tm="0">
                                          <p:val>
                                            <p:strVal val="#ppt_x"/>
                                          </p:val>
                                        </p:tav>
                                        <p:tav tm="100000">
                                          <p:val>
                                            <p:strVal val="#ppt_x"/>
                                          </p:val>
                                        </p:tav>
                                      </p:tavLst>
                                    </p:anim>
                                    <p:anim calcmode="lin" valueType="num">
                                      <p:cBhvr additive="base">
                                        <p:cTn id="25" dur="500" fill="hold"/>
                                        <p:tgtEl>
                                          <p:spTgt spid="2048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9" grpId="0" bldLvl="0" autoUpdateAnimBg="0"/>
      <p:bldP spid="20489" grpId="1" bldLvl="0" animBg="1" autoUpdateAnimBg="0"/>
      <p:bldP spid="20490" grpId="0" bldLvl="0" autoUpdateAnimBg="0"/>
      <p:bldP spid="20490" grpId="1" bldLvl="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矩形 5"/>
          <p:cNvSpPr>
            <a:spLocks noChangeArrowheads="1"/>
          </p:cNvSpPr>
          <p:nvPr/>
        </p:nvSpPr>
        <p:spPr bwMode="auto">
          <a:xfrm>
            <a:off x="0" y="411957"/>
            <a:ext cx="9144000" cy="4427935"/>
          </a:xfrm>
          <a:prstGeom prst="rect">
            <a:avLst/>
          </a:prstGeom>
          <a:solidFill>
            <a:srgbClr val="49442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076" tIns="35538" rIns="71076" bIns="35538" anchor="ctr"/>
          <a:lstStyle/>
          <a:p>
            <a:endParaRPr lang="zh-CN" altLang="zh-CN">
              <a:solidFill>
                <a:srgbClr val="FFFFFF"/>
              </a:solidFill>
              <a:latin typeface="宋体" panose="02010600030101010101" pitchFamily="2" charset="-122"/>
              <a:sym typeface="宋体" panose="02010600030101010101" pitchFamily="2" charset="-122"/>
            </a:endParaRPr>
          </a:p>
        </p:txBody>
      </p:sp>
      <p:pic>
        <p:nvPicPr>
          <p:cNvPr id="2253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5535"/>
            <a:ext cx="9151559"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559" y="573881"/>
            <a:ext cx="3381441"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973" y="842963"/>
            <a:ext cx="3976090" cy="2907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4" name="Text Box 6"/>
          <p:cNvSpPr txBox="1">
            <a:spLocks noChangeArrowheads="1"/>
          </p:cNvSpPr>
          <p:nvPr/>
        </p:nvSpPr>
        <p:spPr bwMode="auto">
          <a:xfrm>
            <a:off x="3316705" y="4059401"/>
            <a:ext cx="3086654" cy="364158"/>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076" tIns="35538" rIns="71076" bIns="35538">
            <a:spAutoFit/>
          </a:bodyPr>
          <a:lstStyle/>
          <a:p>
            <a:r>
              <a:rPr lang="zh-CN" altLang="zh-CN" sz="1900" b="1" dirty="0">
                <a:ea typeface="楷体" panose="02010609060101010101" pitchFamily="49" charset="-122"/>
              </a:rPr>
              <a:t>在日本惨遭蹂躏的中国劳工</a:t>
            </a:r>
          </a:p>
        </p:txBody>
      </p:sp>
      <p:pic>
        <p:nvPicPr>
          <p:cNvPr id="22535" name="Picture 14" descr="o_815841_7786353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033" y="897732"/>
            <a:ext cx="3944594" cy="28598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2535"/>
                                        </p:tgtEl>
                                        <p:attrNameLst>
                                          <p:attrName>style.visibility</p:attrName>
                                        </p:attrNameLst>
                                      </p:cBhvr>
                                      <p:to>
                                        <p:strVal val="visible"/>
                                      </p:to>
                                    </p:set>
                                    <p:anim calcmode="lin" valueType="num">
                                      <p:cBhvr>
                                        <p:cTn id="7" dur="1000" fill="hold"/>
                                        <p:tgtEl>
                                          <p:spTgt spid="22535"/>
                                        </p:tgtEl>
                                        <p:attrNameLst>
                                          <p:attrName>ppt_w</p:attrName>
                                        </p:attrNameLst>
                                      </p:cBhvr>
                                      <p:tavLst>
                                        <p:tav tm="0">
                                          <p:val>
                                            <p:fltVal val="0"/>
                                          </p:val>
                                        </p:tav>
                                        <p:tav tm="100000">
                                          <p:val>
                                            <p:strVal val="#ppt_w"/>
                                          </p:val>
                                        </p:tav>
                                      </p:tavLst>
                                    </p:anim>
                                    <p:anim calcmode="lin" valueType="num">
                                      <p:cBhvr>
                                        <p:cTn id="8" dur="1000" fill="hold"/>
                                        <p:tgtEl>
                                          <p:spTgt spid="22535"/>
                                        </p:tgtEl>
                                        <p:attrNameLst>
                                          <p:attrName>ppt_h</p:attrName>
                                        </p:attrNameLst>
                                      </p:cBhvr>
                                      <p:tavLst>
                                        <p:tav tm="0">
                                          <p:val>
                                            <p:fltVal val="0"/>
                                          </p:val>
                                        </p:tav>
                                        <p:tav tm="100000">
                                          <p:val>
                                            <p:strVal val="#ppt_h"/>
                                          </p:val>
                                        </p:tav>
                                      </p:tavLst>
                                    </p:anim>
                                    <p:anim calcmode="lin" valueType="num">
                                      <p:cBhvr>
                                        <p:cTn id="9" dur="1000" fill="hold"/>
                                        <p:tgtEl>
                                          <p:spTgt spid="2253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535"/>
                                        </p:tgtEl>
                                        <p:attrNameLst>
                                          <p:attrName>ppt_y</p:attrName>
                                        </p:attrNameLst>
                                      </p:cBhvr>
                                      <p:tavLst>
                                        <p:tav tm="0" fmla="#ppt_y+(sin(-2*pi*(1-$))*-#ppt_x+cos(-2*pi*(1-$))*(1-#ppt_y))*(1-$)">
                                          <p:val>
                                            <p:fltVal val="0"/>
                                          </p:val>
                                        </p:tav>
                                        <p:tav tm="100000">
                                          <p:val>
                                            <p:fltVal val="1"/>
                                          </p:val>
                                        </p:tav>
                                      </p:tavLst>
                                    </p:anim>
                                  </p:childTnLst>
                                </p:cTn>
                              </p:par>
                              <p:par>
                                <p:cTn id="11" presetID="31" presetClass="entr" presetSubtype="0" fill="hold" nodeType="withEffect">
                                  <p:stCondLst>
                                    <p:cond delay="0"/>
                                  </p:stCondLst>
                                  <p:childTnLst>
                                    <p:set>
                                      <p:cBhvr>
                                        <p:cTn id="12" dur="1" fill="hold">
                                          <p:stCondLst>
                                            <p:cond delay="0"/>
                                          </p:stCondLst>
                                        </p:cTn>
                                        <p:tgtEl>
                                          <p:spTgt spid="22533"/>
                                        </p:tgtEl>
                                        <p:attrNameLst>
                                          <p:attrName>style.visibility</p:attrName>
                                        </p:attrNameLst>
                                      </p:cBhvr>
                                      <p:to>
                                        <p:strVal val="visible"/>
                                      </p:to>
                                    </p:set>
                                    <p:anim calcmode="lin" valueType="num">
                                      <p:cBhvr>
                                        <p:cTn id="13" dur="1000" fill="hold"/>
                                        <p:tgtEl>
                                          <p:spTgt spid="22533"/>
                                        </p:tgtEl>
                                        <p:attrNameLst>
                                          <p:attrName>ppt_w</p:attrName>
                                        </p:attrNameLst>
                                      </p:cBhvr>
                                      <p:tavLst>
                                        <p:tav tm="0">
                                          <p:val>
                                            <p:fltVal val="0"/>
                                          </p:val>
                                        </p:tav>
                                        <p:tav tm="100000">
                                          <p:val>
                                            <p:strVal val="#ppt_w"/>
                                          </p:val>
                                        </p:tav>
                                      </p:tavLst>
                                    </p:anim>
                                    <p:anim calcmode="lin" valueType="num">
                                      <p:cBhvr>
                                        <p:cTn id="14" dur="1000" fill="hold"/>
                                        <p:tgtEl>
                                          <p:spTgt spid="22533"/>
                                        </p:tgtEl>
                                        <p:attrNameLst>
                                          <p:attrName>ppt_h</p:attrName>
                                        </p:attrNameLst>
                                      </p:cBhvr>
                                      <p:tavLst>
                                        <p:tav tm="0">
                                          <p:val>
                                            <p:fltVal val="0"/>
                                          </p:val>
                                        </p:tav>
                                        <p:tav tm="100000">
                                          <p:val>
                                            <p:strVal val="#ppt_h"/>
                                          </p:val>
                                        </p:tav>
                                      </p:tavLst>
                                    </p:anim>
                                    <p:anim calcmode="lin" valueType="num">
                                      <p:cBhvr>
                                        <p:cTn id="15" dur="1000" fill="hold"/>
                                        <p:tgtEl>
                                          <p:spTgt spid="22533"/>
                                        </p:tgtEl>
                                        <p:attrNameLst>
                                          <p:attrName>style.rotation</p:attrName>
                                        </p:attrNameLst>
                                      </p:cBhvr>
                                      <p:tavLst>
                                        <p:tav tm="0">
                                          <p:val>
                                            <p:fltVal val="90"/>
                                          </p:val>
                                        </p:tav>
                                        <p:tav tm="100000">
                                          <p:val>
                                            <p:fltVal val="0"/>
                                          </p:val>
                                        </p:tav>
                                      </p:tavLst>
                                    </p:anim>
                                    <p:animEffect transition="in" filter="fade">
                                      <p:cBhvr>
                                        <p:cTn id="16" dur="1000"/>
                                        <p:tgtEl>
                                          <p:spTgt spid="22533"/>
                                        </p:tgtEl>
                                      </p:cBhvr>
                                    </p:animEffect>
                                  </p:childTnLst>
                                </p:cTn>
                              </p:par>
                              <p:par>
                                <p:cTn id="17" presetID="2" presetClass="entr" presetSubtype="8" fill="hold" grpId="0" nodeType="withEffect">
                                  <p:stCondLst>
                                    <p:cond delay="0"/>
                                  </p:stCondLst>
                                  <p:childTnLst>
                                    <p:set>
                                      <p:cBhvr>
                                        <p:cTn id="18" dur="1" fill="hold">
                                          <p:stCondLst>
                                            <p:cond delay="0"/>
                                          </p:stCondLst>
                                        </p:cTn>
                                        <p:tgtEl>
                                          <p:spTgt spid="22534"/>
                                        </p:tgtEl>
                                        <p:attrNameLst>
                                          <p:attrName>style.visibility</p:attrName>
                                        </p:attrNameLst>
                                      </p:cBhvr>
                                      <p:to>
                                        <p:strVal val="visible"/>
                                      </p:to>
                                    </p:set>
                                    <p:anim calcmode="lin" valueType="num">
                                      <p:cBhvr additive="base">
                                        <p:cTn id="19" dur="500" fill="hold"/>
                                        <p:tgtEl>
                                          <p:spTgt spid="22534"/>
                                        </p:tgtEl>
                                        <p:attrNameLst>
                                          <p:attrName>ppt_x</p:attrName>
                                        </p:attrNameLst>
                                      </p:cBhvr>
                                      <p:tavLst>
                                        <p:tav tm="0">
                                          <p:val>
                                            <p:strVal val="0-#ppt_w/2"/>
                                          </p:val>
                                        </p:tav>
                                        <p:tav tm="100000">
                                          <p:val>
                                            <p:strVal val="#ppt_x"/>
                                          </p:val>
                                        </p:tav>
                                      </p:tavLst>
                                    </p:anim>
                                    <p:anim calcmode="lin" valueType="num">
                                      <p:cBhvr additive="base">
                                        <p:cTn id="20" dur="500" fill="hold"/>
                                        <p:tgtEl>
                                          <p:spTgt spid="225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bldLvl="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52586"/>
            <a:ext cx="9144000" cy="5596086"/>
          </a:xfrm>
        </p:spPr>
      </p:pic>
      <p:sp>
        <p:nvSpPr>
          <p:cNvPr id="2" name="标题 1"/>
          <p:cNvSpPr>
            <a:spLocks noGrp="1"/>
          </p:cNvSpPr>
          <p:nvPr>
            <p:ph type="title"/>
          </p:nvPr>
        </p:nvSpPr>
        <p:spPr>
          <a:xfrm>
            <a:off x="0" y="195486"/>
            <a:ext cx="8820472" cy="641226"/>
          </a:xfrm>
          <a:solidFill>
            <a:schemeClr val="accent2">
              <a:lumMod val="20000"/>
              <a:lumOff val="80000"/>
            </a:schemeClr>
          </a:solidFill>
        </p:spPr>
        <p:txBody>
          <a:bodyPr>
            <a:normAutofit fontScale="90000"/>
          </a:bodyPr>
          <a:lstStyle/>
          <a:p>
            <a:r>
              <a:rPr lang="zh-CN" altLang="en-US" sz="2800" b="1" dirty="0" smtClean="0">
                <a:latin typeface="楷体" panose="02010609060101010101" pitchFamily="49" charset="-122"/>
                <a:ea typeface="楷体" panose="02010609060101010101" pitchFamily="49" charset="-122"/>
              </a:rPr>
              <a:t>第五阶段：</a:t>
            </a:r>
            <a:r>
              <a:rPr lang="zh-CN" altLang="en-US" sz="2800" b="1" dirty="0" smtClean="0">
                <a:solidFill>
                  <a:srgbClr val="FF0000"/>
                </a:solidFill>
                <a:latin typeface="楷体" panose="02010609060101010101" pitchFamily="49" charset="-122"/>
                <a:ea typeface="楷体" panose="02010609060101010101" pitchFamily="49" charset="-122"/>
              </a:rPr>
              <a:t>日益</a:t>
            </a:r>
            <a:r>
              <a:rPr lang="zh-CN" altLang="en-US" sz="2800" b="1" dirty="0">
                <a:solidFill>
                  <a:srgbClr val="FF0000"/>
                </a:solidFill>
                <a:latin typeface="楷体" panose="02010609060101010101" pitchFamily="49" charset="-122"/>
                <a:ea typeface="楷体" panose="02010609060101010101" pitchFamily="49" charset="-122"/>
              </a:rPr>
              <a:t>萎缩</a:t>
            </a:r>
            <a:r>
              <a:rPr lang="zh-CN" altLang="en-US" sz="2800" dirty="0">
                <a:latin typeface="楷体" panose="02010609060101010101" pitchFamily="49" charset="-122"/>
                <a:ea typeface="楷体" panose="02010609060101010101" pitchFamily="49" charset="-122"/>
              </a:rPr>
              <a:t>：</a:t>
            </a:r>
            <a:r>
              <a:rPr lang="en-US" altLang="zh-CN" sz="2800" b="1" dirty="0">
                <a:latin typeface="楷体" panose="02010609060101010101" pitchFamily="49" charset="-122"/>
                <a:ea typeface="楷体" panose="02010609060101010101" pitchFamily="49" charset="-122"/>
              </a:rPr>
              <a:t>1945</a:t>
            </a:r>
            <a:r>
              <a:rPr lang="zh-CN" altLang="en-US" sz="2800" b="1" dirty="0">
                <a:latin typeface="楷体" panose="02010609060101010101" pitchFamily="49" charset="-122"/>
                <a:ea typeface="楷体" panose="02010609060101010101" pitchFamily="49" charset="-122"/>
              </a:rPr>
              <a:t>年</a:t>
            </a:r>
            <a:r>
              <a:rPr lang="en-US" altLang="zh-CN" sz="2800" b="1" dirty="0">
                <a:latin typeface="楷体" panose="02010609060101010101" pitchFamily="49" charset="-122"/>
                <a:ea typeface="楷体" panose="02010609060101010101" pitchFamily="49" charset="-122"/>
              </a:rPr>
              <a:t>——1949</a:t>
            </a:r>
            <a:r>
              <a:rPr lang="zh-CN" altLang="en-US" sz="2800" b="1" dirty="0">
                <a:latin typeface="楷体" panose="02010609060101010101" pitchFamily="49" charset="-122"/>
                <a:ea typeface="楷体" panose="02010609060101010101" pitchFamily="49" charset="-122"/>
              </a:rPr>
              <a:t>年（抗战后至建国前）</a:t>
            </a:r>
          </a:p>
        </p:txBody>
      </p:sp>
      <p:sp>
        <p:nvSpPr>
          <p:cNvPr id="3" name="TextBox 2"/>
          <p:cNvSpPr txBox="1"/>
          <p:nvPr/>
        </p:nvSpPr>
        <p:spPr>
          <a:xfrm>
            <a:off x="611560" y="996943"/>
            <a:ext cx="7128792" cy="1938992"/>
          </a:xfrm>
          <a:prstGeom prst="rect">
            <a:avLst/>
          </a:prstGeom>
          <a:noFill/>
        </p:spPr>
        <p:txBody>
          <a:bodyPr wrap="square" rtlCol="0">
            <a:spAutoFit/>
          </a:bodyPr>
          <a:lstStyle/>
          <a:p>
            <a:pPr lvl="0"/>
            <a:r>
              <a:rPr lang="en-US" altLang="zh-CN" sz="2400" b="1" dirty="0" smtClean="0">
                <a:latin typeface="楷体" panose="02010609060101010101" pitchFamily="49" charset="-122"/>
                <a:ea typeface="楷体" panose="02010609060101010101" pitchFamily="49" charset="-122"/>
              </a:rPr>
              <a:t>1.</a:t>
            </a:r>
            <a:r>
              <a:rPr lang="zh-CN" altLang="zh-CN" sz="2400" b="1" dirty="0" smtClean="0">
                <a:latin typeface="楷体" panose="02010609060101010101" pitchFamily="49" charset="-122"/>
                <a:ea typeface="楷体" panose="02010609060101010101" pitchFamily="49" charset="-122"/>
              </a:rPr>
              <a:t>原因</a:t>
            </a:r>
            <a:r>
              <a:rPr lang="zh-CN" altLang="en-US" sz="2400" b="1" dirty="0" smtClean="0">
                <a:latin typeface="楷体" panose="02010609060101010101" pitchFamily="49" charset="-122"/>
                <a:ea typeface="楷体" panose="02010609060101010101" pitchFamily="49" charset="-122"/>
              </a:rPr>
              <a:t>：</a:t>
            </a:r>
            <a:endParaRPr lang="en-US" altLang="zh-CN" sz="2400" b="1" dirty="0" smtClean="0">
              <a:latin typeface="楷体" panose="02010609060101010101" pitchFamily="49" charset="-122"/>
              <a:ea typeface="楷体" panose="02010609060101010101" pitchFamily="49" charset="-122"/>
            </a:endParaRPr>
          </a:p>
          <a:p>
            <a:pPr lvl="0"/>
            <a:r>
              <a:rPr lang="zh-CN" altLang="en-US" sz="2400" b="1" dirty="0" smtClean="0">
                <a:latin typeface="楷体" panose="02010609060101010101" pitchFamily="49" charset="-122"/>
                <a:ea typeface="楷体" panose="02010609060101010101" pitchFamily="49" charset="-122"/>
              </a:rPr>
              <a:t>（</a:t>
            </a:r>
            <a:r>
              <a:rPr lang="en-US" altLang="zh-CN" sz="2400" b="1" dirty="0" smtClean="0">
                <a:latin typeface="楷体" panose="02010609060101010101" pitchFamily="49" charset="-122"/>
                <a:ea typeface="楷体" panose="02010609060101010101" pitchFamily="49" charset="-122"/>
              </a:rPr>
              <a:t>1</a:t>
            </a:r>
            <a:r>
              <a:rPr lang="zh-CN" altLang="en-US" sz="2400" b="1" dirty="0" smtClean="0">
                <a:latin typeface="楷体" panose="02010609060101010101" pitchFamily="49" charset="-122"/>
                <a:ea typeface="楷体" panose="02010609060101010101" pitchFamily="49" charset="-122"/>
              </a:rPr>
              <a:t>）</a:t>
            </a:r>
            <a:r>
              <a:rPr lang="zh-CN" altLang="zh-CN" sz="2400" b="1" dirty="0" smtClean="0">
                <a:latin typeface="楷体" panose="02010609060101010101" pitchFamily="49" charset="-122"/>
                <a:ea typeface="楷体" panose="02010609060101010101" pitchFamily="49" charset="-122"/>
              </a:rPr>
              <a:t>美国</a:t>
            </a:r>
            <a:r>
              <a:rPr lang="zh-CN" altLang="zh-CN" sz="2400" b="1" dirty="0">
                <a:latin typeface="楷体" panose="02010609060101010101" pitchFamily="49" charset="-122"/>
                <a:ea typeface="楷体" panose="02010609060101010101" pitchFamily="49" charset="-122"/>
              </a:rPr>
              <a:t>经济</a:t>
            </a:r>
            <a:r>
              <a:rPr lang="zh-CN" altLang="zh-CN" sz="2400" b="1" dirty="0" smtClean="0">
                <a:latin typeface="楷体" panose="02010609060101010101" pitchFamily="49" charset="-122"/>
                <a:ea typeface="楷体" panose="02010609060101010101" pitchFamily="49" charset="-122"/>
              </a:rPr>
              <a:t>侵略</a:t>
            </a:r>
            <a:r>
              <a:rPr lang="zh-CN" altLang="en-US" sz="2400" b="1" dirty="0" smtClean="0">
                <a:latin typeface="楷体" panose="02010609060101010101" pitchFamily="49" charset="-122"/>
                <a:ea typeface="楷体" panose="02010609060101010101" pitchFamily="49" charset="-122"/>
              </a:rPr>
              <a:t>（主要原因）</a:t>
            </a:r>
            <a:r>
              <a:rPr lang="zh-CN" altLang="zh-CN" sz="2400" b="1" dirty="0" smtClean="0">
                <a:latin typeface="楷体" panose="02010609060101010101" pitchFamily="49" charset="-122"/>
                <a:ea typeface="楷体" panose="02010609060101010101" pitchFamily="49" charset="-122"/>
              </a:rPr>
              <a:t>；</a:t>
            </a:r>
            <a:endParaRPr lang="en-US" altLang="zh-CN" sz="2400" b="1" dirty="0" smtClean="0">
              <a:latin typeface="楷体" panose="02010609060101010101" pitchFamily="49" charset="-122"/>
              <a:ea typeface="楷体" panose="02010609060101010101" pitchFamily="49" charset="-122"/>
            </a:endParaRPr>
          </a:p>
          <a:p>
            <a:pPr lvl="0"/>
            <a:r>
              <a:rPr lang="zh-CN" altLang="en-US" sz="2400" b="1" dirty="0" smtClean="0">
                <a:latin typeface="楷体" panose="02010609060101010101" pitchFamily="49" charset="-122"/>
                <a:ea typeface="楷体" panose="02010609060101010101" pitchFamily="49" charset="-122"/>
              </a:rPr>
              <a:t>（</a:t>
            </a:r>
            <a:r>
              <a:rPr lang="en-US" altLang="zh-CN" sz="2400" b="1" dirty="0" smtClean="0">
                <a:latin typeface="楷体" panose="02010609060101010101" pitchFamily="49" charset="-122"/>
                <a:ea typeface="楷体" panose="02010609060101010101" pitchFamily="49" charset="-122"/>
              </a:rPr>
              <a:t>2</a:t>
            </a:r>
            <a:r>
              <a:rPr lang="zh-CN" altLang="en-US" sz="2400" b="1" dirty="0" smtClean="0">
                <a:latin typeface="楷体" panose="02010609060101010101" pitchFamily="49" charset="-122"/>
                <a:ea typeface="楷体" panose="02010609060101010101" pitchFamily="49" charset="-122"/>
              </a:rPr>
              <a:t>）</a:t>
            </a:r>
            <a:r>
              <a:rPr lang="zh-CN" altLang="zh-CN" sz="2400" b="1" dirty="0" smtClean="0">
                <a:latin typeface="楷体" panose="02010609060101010101" pitchFamily="49" charset="-122"/>
                <a:ea typeface="楷体" panose="02010609060101010101" pitchFamily="49" charset="-122"/>
              </a:rPr>
              <a:t>官僚资本</a:t>
            </a:r>
            <a:r>
              <a:rPr lang="zh-CN" altLang="zh-CN" sz="2400" b="1" dirty="0">
                <a:latin typeface="楷体" panose="02010609060101010101" pitchFamily="49" charset="-122"/>
                <a:ea typeface="楷体" panose="02010609060101010101" pitchFamily="49" charset="-122"/>
              </a:rPr>
              <a:t>的排挤</a:t>
            </a:r>
            <a:r>
              <a:rPr lang="zh-CN" altLang="zh-CN" sz="2400" b="1" dirty="0" smtClean="0">
                <a:latin typeface="楷体" panose="02010609060101010101" pitchFamily="49" charset="-122"/>
                <a:ea typeface="楷体" panose="02010609060101010101" pitchFamily="49" charset="-122"/>
              </a:rPr>
              <a:t>；</a:t>
            </a:r>
            <a:endParaRPr lang="en-US" altLang="zh-CN" sz="2400" b="1" dirty="0" smtClean="0">
              <a:latin typeface="楷体" panose="02010609060101010101" pitchFamily="49" charset="-122"/>
              <a:ea typeface="楷体" panose="02010609060101010101" pitchFamily="49" charset="-122"/>
            </a:endParaRPr>
          </a:p>
          <a:p>
            <a:pPr lvl="0"/>
            <a:r>
              <a:rPr lang="zh-CN" altLang="en-US" sz="2400" b="1" dirty="0" smtClean="0">
                <a:latin typeface="楷体" panose="02010609060101010101" pitchFamily="49" charset="-122"/>
                <a:ea typeface="楷体" panose="02010609060101010101" pitchFamily="49" charset="-122"/>
              </a:rPr>
              <a:t>（</a:t>
            </a:r>
            <a:r>
              <a:rPr lang="en-US" altLang="zh-CN" sz="2400" b="1" dirty="0" smtClean="0">
                <a:latin typeface="楷体" panose="02010609060101010101" pitchFamily="49" charset="-122"/>
                <a:ea typeface="楷体" panose="02010609060101010101" pitchFamily="49" charset="-122"/>
              </a:rPr>
              <a:t>3</a:t>
            </a:r>
            <a:r>
              <a:rPr lang="zh-CN" altLang="en-US" sz="2400" b="1" dirty="0" smtClean="0">
                <a:latin typeface="楷体" panose="02010609060101010101" pitchFamily="49" charset="-122"/>
                <a:ea typeface="楷体" panose="02010609060101010101" pitchFamily="49" charset="-122"/>
              </a:rPr>
              <a:t>）</a:t>
            </a:r>
            <a:r>
              <a:rPr lang="zh-CN" altLang="zh-CN" sz="2400" b="1" dirty="0" smtClean="0">
                <a:latin typeface="楷体" panose="02010609060101010101" pitchFamily="49" charset="-122"/>
                <a:ea typeface="楷体" panose="02010609060101010101" pitchFamily="49" charset="-122"/>
              </a:rPr>
              <a:t>国民政府</a:t>
            </a:r>
            <a:r>
              <a:rPr lang="zh-CN" altLang="zh-CN" sz="2400" b="1" dirty="0">
                <a:latin typeface="楷体" panose="02010609060101010101" pitchFamily="49" charset="-122"/>
                <a:ea typeface="楷体" panose="02010609060101010101" pitchFamily="49" charset="-122"/>
              </a:rPr>
              <a:t>苛捐杂税；滥发纸币，导致通货膨胀</a:t>
            </a:r>
            <a:r>
              <a:rPr lang="zh-CN" altLang="zh-CN" sz="2400" b="1" dirty="0" smtClean="0">
                <a:latin typeface="楷体" panose="02010609060101010101" pitchFamily="49" charset="-122"/>
                <a:ea typeface="楷体" panose="02010609060101010101" pitchFamily="49" charset="-122"/>
              </a:rPr>
              <a:t>；</a:t>
            </a:r>
            <a:endParaRPr lang="en-US" altLang="zh-CN" sz="2400" b="1" dirty="0" smtClean="0">
              <a:latin typeface="楷体" panose="02010609060101010101" pitchFamily="49" charset="-122"/>
              <a:ea typeface="楷体" panose="02010609060101010101" pitchFamily="49" charset="-122"/>
            </a:endParaRPr>
          </a:p>
          <a:p>
            <a:pPr lvl="0"/>
            <a:r>
              <a:rPr lang="zh-CN" altLang="en-US" sz="2400" b="1" dirty="0" smtClean="0">
                <a:latin typeface="楷体" panose="02010609060101010101" pitchFamily="49" charset="-122"/>
                <a:ea typeface="楷体" panose="02010609060101010101" pitchFamily="49" charset="-122"/>
              </a:rPr>
              <a:t>（</a:t>
            </a:r>
            <a:r>
              <a:rPr lang="en-US" altLang="zh-CN" sz="2400" b="1" dirty="0" smtClean="0">
                <a:latin typeface="楷体" panose="02010609060101010101" pitchFamily="49" charset="-122"/>
                <a:ea typeface="楷体" panose="02010609060101010101" pitchFamily="49" charset="-122"/>
              </a:rPr>
              <a:t>4</a:t>
            </a:r>
            <a:r>
              <a:rPr lang="zh-CN" altLang="en-US" sz="2400" b="1" dirty="0" smtClean="0">
                <a:latin typeface="楷体" panose="02010609060101010101" pitchFamily="49" charset="-122"/>
                <a:ea typeface="楷体" panose="02010609060101010101" pitchFamily="49" charset="-122"/>
              </a:rPr>
              <a:t>）</a:t>
            </a:r>
            <a:r>
              <a:rPr lang="zh-CN" altLang="zh-CN" sz="2400" b="1" dirty="0" smtClean="0">
                <a:latin typeface="楷体" panose="02010609060101010101" pitchFamily="49" charset="-122"/>
                <a:ea typeface="楷体" panose="02010609060101010101" pitchFamily="49" charset="-122"/>
              </a:rPr>
              <a:t>长期</a:t>
            </a:r>
            <a:r>
              <a:rPr lang="zh-CN" altLang="zh-CN" sz="2400" b="1" dirty="0">
                <a:latin typeface="楷体" panose="02010609060101010101" pitchFamily="49" charset="-122"/>
                <a:ea typeface="楷体" panose="02010609060101010101" pitchFamily="49" charset="-122"/>
              </a:rPr>
              <a:t>战争，政局动荡</a:t>
            </a:r>
            <a:r>
              <a:rPr lang="zh-CN" altLang="zh-CN" sz="2400" b="1" dirty="0" smtClean="0">
                <a:latin typeface="楷体" panose="02010609060101010101" pitchFamily="49" charset="-122"/>
                <a:ea typeface="楷体" panose="02010609060101010101" pitchFamily="49" charset="-122"/>
              </a:rPr>
              <a:t>。</a:t>
            </a:r>
            <a:endParaRPr lang="zh-CN" altLang="zh-CN" sz="2400" b="1" dirty="0">
              <a:latin typeface="楷体" panose="02010609060101010101" pitchFamily="49" charset="-122"/>
              <a:ea typeface="楷体" panose="02010609060101010101" pitchFamily="49" charset="-122"/>
            </a:endParaRPr>
          </a:p>
        </p:txBody>
      </p:sp>
      <p:sp>
        <p:nvSpPr>
          <p:cNvPr id="5" name="TextBox 4"/>
          <p:cNvSpPr txBox="1"/>
          <p:nvPr/>
        </p:nvSpPr>
        <p:spPr>
          <a:xfrm>
            <a:off x="611560" y="3723878"/>
            <a:ext cx="6647974" cy="523220"/>
          </a:xfrm>
          <a:prstGeom prst="rect">
            <a:avLst/>
          </a:prstGeom>
          <a:noFill/>
        </p:spPr>
        <p:txBody>
          <a:bodyPr wrap="none" rtlCol="0">
            <a:spAutoFit/>
          </a:bodyPr>
          <a:lstStyle/>
          <a:p>
            <a:r>
              <a:rPr lang="en-US" altLang="zh-CN" sz="2800" b="1" dirty="0" smtClean="0">
                <a:latin typeface="楷体" panose="02010609060101010101" pitchFamily="49" charset="-122"/>
                <a:ea typeface="楷体" panose="02010609060101010101" pitchFamily="49" charset="-122"/>
              </a:rPr>
              <a:t>2.</a:t>
            </a:r>
            <a:r>
              <a:rPr lang="zh-CN" altLang="zh-CN" sz="2800" b="1" dirty="0" smtClean="0">
                <a:latin typeface="楷体" panose="02010609060101010101" pitchFamily="49" charset="-122"/>
                <a:ea typeface="楷体" panose="02010609060101010101" pitchFamily="49" charset="-122"/>
              </a:rPr>
              <a:t>表现</a:t>
            </a:r>
            <a:r>
              <a:rPr lang="zh-CN" altLang="zh-CN" sz="2800" b="1" dirty="0">
                <a:latin typeface="楷体" panose="02010609060101010101" pitchFamily="49" charset="-122"/>
                <a:ea typeface="楷体" panose="02010609060101010101" pitchFamily="49" charset="-122"/>
              </a:rPr>
              <a:t>：日益萎缩，陷入绝境，纷纷倒闭</a:t>
            </a:r>
            <a:endParaRPr lang="zh-CN" altLang="en-US" sz="2800" b="1" dirty="0">
              <a:latin typeface="楷体" panose="02010609060101010101" pitchFamily="49" charset="-122"/>
              <a:ea typeface="楷体" panose="02010609060101010101" pitchFamily="49" charset="-122"/>
            </a:endParaRP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339502"/>
            <a:ext cx="3657298" cy="42668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41" presetClass="entr" presetSubtype="0" fill="hold" grpId="0" nodeType="withEffect">
                                  <p:stCondLst>
                                    <p:cond delay="0"/>
                                  </p:stCondLst>
                                  <p:iterate type="lt">
                                    <p:tmPct val="10000"/>
                                  </p:iterate>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3"/>
                                        </p:tgtEl>
                                        <p:attrNameLst>
                                          <p:attrName>ppt_y</p:attrName>
                                        </p:attrNameLst>
                                      </p:cBhvr>
                                      <p:tavLst>
                                        <p:tav tm="0">
                                          <p:val>
                                            <p:strVal val="#ppt_y"/>
                                          </p:val>
                                        </p:tav>
                                        <p:tav tm="100000">
                                          <p:val>
                                            <p:strVal val="#ppt_y"/>
                                          </p:val>
                                        </p:tav>
                                      </p:tavLst>
                                    </p:anim>
                                    <p:anim calcmode="lin" valueType="num">
                                      <p:cBhvr>
                                        <p:cTn id="13"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nodeType="clickEffect">
                                  <p:stCondLst>
                                    <p:cond delay="0"/>
                                  </p:stCondLst>
                                  <p:childTnLst>
                                    <p:anim calcmode="lin" valueType="num">
                                      <p:cBhvr additive="base">
                                        <p:cTn id="25" dur="500"/>
                                        <p:tgtEl>
                                          <p:spTgt spid="8"/>
                                        </p:tgtEl>
                                        <p:attrNameLst>
                                          <p:attrName>ppt_x</p:attrName>
                                        </p:attrNameLst>
                                      </p:cBhvr>
                                      <p:tavLst>
                                        <p:tav tm="0">
                                          <p:val>
                                            <p:strVal val="ppt_x"/>
                                          </p:val>
                                        </p:tav>
                                        <p:tav tm="100000">
                                          <p:val>
                                            <p:strVal val="ppt_x"/>
                                          </p:val>
                                        </p:tav>
                                      </p:tavLst>
                                    </p:anim>
                                    <p:anim calcmode="lin" valueType="num">
                                      <p:cBhvr additive="base">
                                        <p:cTn id="26" dur="500"/>
                                        <p:tgtEl>
                                          <p:spTgt spid="8"/>
                                        </p:tgtEl>
                                        <p:attrNameLst>
                                          <p:attrName>ppt_y</p:attrName>
                                        </p:attrNameLst>
                                      </p:cBhvr>
                                      <p:tavLst>
                                        <p:tav tm="0">
                                          <p:val>
                                            <p:strVal val="ppt_y"/>
                                          </p:val>
                                        </p:tav>
                                        <p:tav tm="100000">
                                          <p:val>
                                            <p:strVal val="1+ppt_h/2"/>
                                          </p:val>
                                        </p:tav>
                                      </p:tavLst>
                                    </p:anim>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9" presetClass="entr" presetSubtype="0" decel="10000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 calcmode="lin" valueType="num">
                                      <p:cBhvr>
                                        <p:cTn id="34" dur="500" fill="hold"/>
                                        <p:tgtEl>
                                          <p:spTgt spid="5"/>
                                        </p:tgtEl>
                                        <p:attrNameLst>
                                          <p:attrName>style.rotation</p:attrName>
                                        </p:attrNameLst>
                                      </p:cBhvr>
                                      <p:tavLst>
                                        <p:tav tm="0">
                                          <p:val>
                                            <p:fltVal val="360"/>
                                          </p:val>
                                        </p:tav>
                                        <p:tav tm="100000">
                                          <p:val>
                                            <p:fltVal val="0"/>
                                          </p:val>
                                        </p:tav>
                                      </p:tavLst>
                                    </p:anim>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内容占位符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470"/>
            <a:ext cx="9144000" cy="5092030"/>
          </a:xfrm>
          <a:prstGeom prst="rect">
            <a:avLst/>
          </a:prstGeom>
        </p:spPr>
      </p:pic>
      <p:sp>
        <p:nvSpPr>
          <p:cNvPr id="36866" name="Text Box 2"/>
          <p:cNvSpPr txBox="1">
            <a:spLocks noChangeArrowheads="1"/>
          </p:cNvSpPr>
          <p:nvPr/>
        </p:nvSpPr>
        <p:spPr bwMode="auto">
          <a:xfrm>
            <a:off x="5651500" y="1437085"/>
            <a:ext cx="431800" cy="1877437"/>
          </a:xfrm>
          <a:prstGeom prst="rect">
            <a:avLst/>
          </a:prstGeom>
          <a:solidFill>
            <a:srgbClr val="FFFFFF"/>
          </a:solidFill>
          <a:ln w="50800" cmpd="sng">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b="1" dirty="0">
                <a:solidFill>
                  <a:srgbClr val="000000"/>
                </a:solidFill>
                <a:latin typeface="Arial" pitchFamily="34" charset="0"/>
                <a:ea typeface="楷体_GB2312" pitchFamily="1" charset="-122"/>
              </a:rPr>
              <a:t>更</a:t>
            </a:r>
            <a:r>
              <a:rPr lang="zh-CN" altLang="zh-CN" sz="2400" b="1" dirty="0" smtClean="0">
                <a:solidFill>
                  <a:srgbClr val="000000"/>
                </a:solidFill>
                <a:latin typeface="Arial" pitchFamily="34" charset="0"/>
                <a:ea typeface="楷体_GB2312" pitchFamily="1" charset="-122"/>
              </a:rPr>
              <a:t>快</a:t>
            </a:r>
            <a:r>
              <a:rPr lang="zh-CN" altLang="zh-CN" sz="2400" b="1" dirty="0">
                <a:solidFill>
                  <a:srgbClr val="000000"/>
                </a:solidFill>
                <a:latin typeface="Arial" pitchFamily="34" charset="0"/>
                <a:ea typeface="楷体_GB2312" pitchFamily="1" charset="-122"/>
              </a:rPr>
              <a:t>发展</a:t>
            </a:r>
            <a:r>
              <a:rPr lang="zh-CN" altLang="zh-CN" sz="2000" b="1" dirty="0">
                <a:solidFill>
                  <a:srgbClr val="000000"/>
                </a:solidFill>
                <a:latin typeface="Arial" pitchFamily="34" charset="0"/>
                <a:ea typeface="楷体_GB2312" pitchFamily="1" charset="-122"/>
              </a:rPr>
              <a:t>     </a:t>
            </a:r>
          </a:p>
        </p:txBody>
      </p:sp>
      <p:sp>
        <p:nvSpPr>
          <p:cNvPr id="36867" name="未知"/>
          <p:cNvSpPr>
            <a:spLocks/>
          </p:cNvSpPr>
          <p:nvPr/>
        </p:nvSpPr>
        <p:spPr bwMode="auto">
          <a:xfrm>
            <a:off x="6372226" y="1977629"/>
            <a:ext cx="1262063" cy="1806178"/>
          </a:xfrm>
          <a:custGeom>
            <a:avLst/>
            <a:gdLst>
              <a:gd name="T0" fmla="*/ 0 w 21600"/>
              <a:gd name="T1" fmla="*/ 0 h 21600"/>
              <a:gd name="T2" fmla="*/ 21600 w 21600"/>
              <a:gd name="T3" fmla="*/ 21600 h 21600"/>
            </a:gdLst>
            <a:ahLst/>
            <a:cxnLst>
              <a:cxn ang="0">
                <a:pos x="T0" y="T1"/>
              </a:cxn>
              <a:cxn ang="0">
                <a:pos x="T2" y="T3"/>
              </a:cxn>
            </a:cxnLst>
            <a:rect l="0" t="0" r="r" b="b"/>
            <a:pathLst>
              <a:path w="21600" h="21600">
                <a:moveTo>
                  <a:pt x="0" y="0"/>
                </a:moveTo>
                <a:cubicBezTo>
                  <a:pt x="3597" y="3601"/>
                  <a:pt x="18002" y="17998"/>
                  <a:pt x="21600" y="21600"/>
                </a:cubicBezTo>
              </a:path>
            </a:pathLst>
          </a:custGeom>
          <a:solidFill>
            <a:schemeClr val="tx1"/>
          </a:solidFill>
          <a:ln w="127000" cmpd="sng">
            <a:solidFill>
              <a:schemeClr val="tx1"/>
            </a:solidFill>
            <a:round/>
            <a:headEnd/>
            <a:tailEnd/>
          </a:ln>
        </p:spPr>
        <p:txBody>
          <a:bodyPr/>
          <a:lstStyle/>
          <a:p>
            <a:endParaRPr lang="zh-CN" altLang="en-US"/>
          </a:p>
        </p:txBody>
      </p:sp>
      <p:sp>
        <p:nvSpPr>
          <p:cNvPr id="36868" name="未知"/>
          <p:cNvSpPr>
            <a:spLocks/>
          </p:cNvSpPr>
          <p:nvPr/>
        </p:nvSpPr>
        <p:spPr bwMode="auto">
          <a:xfrm>
            <a:off x="5003801" y="2139554"/>
            <a:ext cx="720725" cy="1188244"/>
          </a:xfrm>
          <a:custGeom>
            <a:avLst/>
            <a:gdLst>
              <a:gd name="T0" fmla="*/ 0 w 21600"/>
              <a:gd name="T1" fmla="*/ 0 h 21600"/>
              <a:gd name="T2" fmla="*/ 21600 w 21600"/>
              <a:gd name="T3" fmla="*/ 21600 h 21600"/>
            </a:gdLst>
            <a:ahLst/>
            <a:cxnLst>
              <a:cxn ang="0">
                <a:pos x="T0" y="T1"/>
              </a:cxn>
              <a:cxn ang="0">
                <a:pos x="T2" y="T3"/>
              </a:cxn>
            </a:cxnLst>
            <a:rect l="0" t="0" r="r" b="b"/>
            <a:pathLst>
              <a:path w="21600" h="21600">
                <a:moveTo>
                  <a:pt x="0" y="0"/>
                </a:moveTo>
                <a:cubicBezTo>
                  <a:pt x="3603" y="3604"/>
                  <a:pt x="17996" y="17995"/>
                  <a:pt x="21600" y="21600"/>
                </a:cubicBezTo>
              </a:path>
            </a:pathLst>
          </a:custGeom>
          <a:solidFill>
            <a:srgbClr val="FFCC99"/>
          </a:solidFill>
          <a:ln w="127000" cmpd="sng">
            <a:solidFill>
              <a:srgbClr val="7030A0"/>
            </a:solidFill>
            <a:round/>
            <a:headEnd/>
            <a:tailEnd/>
          </a:ln>
        </p:spPr>
        <p:txBody>
          <a:bodyPr/>
          <a:lstStyle/>
          <a:p>
            <a:endParaRPr lang="zh-CN" altLang="en-US">
              <a:solidFill>
                <a:schemeClr val="tx2">
                  <a:lumMod val="75000"/>
                </a:schemeClr>
              </a:solidFill>
            </a:endParaRPr>
          </a:p>
        </p:txBody>
      </p:sp>
      <p:sp>
        <p:nvSpPr>
          <p:cNvPr id="36869" name="Line 5"/>
          <p:cNvSpPr>
            <a:spLocks noChangeShapeType="1"/>
          </p:cNvSpPr>
          <p:nvPr/>
        </p:nvSpPr>
        <p:spPr bwMode="auto">
          <a:xfrm flipV="1">
            <a:off x="1547813" y="3921918"/>
            <a:ext cx="0" cy="14288"/>
          </a:xfrm>
          <a:prstGeom prst="line">
            <a:avLst/>
          </a:prstGeom>
          <a:noFill/>
          <a:ln w="25400" cmpd="sng">
            <a:solidFill>
              <a:schemeClr val="tx1"/>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870" name="Line 6"/>
          <p:cNvSpPr>
            <a:spLocks noChangeShapeType="1"/>
          </p:cNvSpPr>
          <p:nvPr/>
        </p:nvSpPr>
        <p:spPr bwMode="auto">
          <a:xfrm flipH="1">
            <a:off x="1361453" y="1746647"/>
            <a:ext cx="0" cy="2268141"/>
          </a:xfrm>
          <a:prstGeom prst="line">
            <a:avLst/>
          </a:prstGeom>
          <a:noFill/>
          <a:ln w="63500" cmpd="sng">
            <a:solidFill>
              <a:srgbClr val="003300"/>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36871" name="Text Box 7"/>
          <p:cNvSpPr txBox="1">
            <a:spLocks noChangeArrowheads="1"/>
          </p:cNvSpPr>
          <p:nvPr/>
        </p:nvSpPr>
        <p:spPr bwMode="auto">
          <a:xfrm>
            <a:off x="1187450" y="4083844"/>
            <a:ext cx="7777163"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p>
            <a:pPr>
              <a:spcBef>
                <a:spcPct val="50000"/>
              </a:spcBef>
            </a:pPr>
            <a:r>
              <a:rPr lang="zh-CN" altLang="zh-CN" sz="2000" b="1" dirty="0">
                <a:solidFill>
                  <a:srgbClr val="000000"/>
                </a:solidFill>
                <a:latin typeface="仿宋_GB2312" pitchFamily="1" charset="-122"/>
                <a:ea typeface="仿宋_GB2312" pitchFamily="1" charset="-122"/>
              </a:rPr>
              <a:t>1870         1895   1912   1919  1927 1937    </a:t>
            </a:r>
            <a:r>
              <a:rPr lang="zh-CN" altLang="zh-CN" sz="2000" b="1" dirty="0" smtClean="0">
                <a:solidFill>
                  <a:srgbClr val="000000"/>
                </a:solidFill>
                <a:latin typeface="仿宋_GB2312" pitchFamily="1" charset="-122"/>
                <a:ea typeface="仿宋_GB2312" pitchFamily="1" charset="-122"/>
              </a:rPr>
              <a:t>1949  </a:t>
            </a:r>
            <a:r>
              <a:rPr lang="en-US" altLang="zh-CN" sz="2000" b="1" dirty="0" smtClean="0">
                <a:solidFill>
                  <a:srgbClr val="000000"/>
                </a:solidFill>
                <a:latin typeface="仿宋_GB2312" pitchFamily="1" charset="-122"/>
                <a:ea typeface="仿宋_GB2312" pitchFamily="1" charset="-122"/>
              </a:rPr>
              <a:t>   </a:t>
            </a:r>
            <a:r>
              <a:rPr lang="zh-CN" altLang="zh-CN" sz="2000" b="1" dirty="0" smtClean="0">
                <a:solidFill>
                  <a:srgbClr val="000000"/>
                </a:solidFill>
                <a:latin typeface="仿宋_GB2312" pitchFamily="1" charset="-122"/>
                <a:ea typeface="仿宋_GB2312" pitchFamily="1" charset="-122"/>
              </a:rPr>
              <a:t>1956</a:t>
            </a:r>
            <a:endParaRPr lang="zh-CN" altLang="zh-CN" sz="2000" b="1" dirty="0">
              <a:solidFill>
                <a:srgbClr val="000000"/>
              </a:solidFill>
              <a:latin typeface="仿宋_GB2312" pitchFamily="1" charset="-122"/>
              <a:ea typeface="仿宋_GB2312" pitchFamily="1" charset="-122"/>
            </a:endParaRPr>
          </a:p>
        </p:txBody>
      </p:sp>
      <p:sp>
        <p:nvSpPr>
          <p:cNvPr id="36872" name="Text Box 8"/>
          <p:cNvSpPr txBox="1">
            <a:spLocks noChangeArrowheads="1"/>
          </p:cNvSpPr>
          <p:nvPr/>
        </p:nvSpPr>
        <p:spPr bwMode="auto">
          <a:xfrm>
            <a:off x="8243888" y="3489723"/>
            <a:ext cx="1084262" cy="523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zh-CN" sz="2800" b="1">
                <a:solidFill>
                  <a:srgbClr val="000000"/>
                </a:solidFill>
                <a:latin typeface="Times New Roman" pitchFamily="18" charset="0"/>
                <a:ea typeface="楷体_GB2312" pitchFamily="1" charset="-122"/>
              </a:rPr>
              <a:t>年代</a:t>
            </a:r>
          </a:p>
        </p:txBody>
      </p:sp>
      <p:sp>
        <p:nvSpPr>
          <p:cNvPr id="36873" name="Text Box 9"/>
          <p:cNvSpPr txBox="1">
            <a:spLocks noChangeArrowheads="1"/>
          </p:cNvSpPr>
          <p:nvPr/>
        </p:nvSpPr>
        <p:spPr bwMode="auto">
          <a:xfrm>
            <a:off x="468313" y="1275160"/>
            <a:ext cx="1727200" cy="523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zh-CN" sz="2800" b="1">
                <a:solidFill>
                  <a:srgbClr val="000000"/>
                </a:solidFill>
                <a:latin typeface="Times New Roman" pitchFamily="18" charset="0"/>
                <a:ea typeface="楷体_GB2312" pitchFamily="1" charset="-122"/>
              </a:rPr>
              <a:t>资本总额</a:t>
            </a:r>
          </a:p>
        </p:txBody>
      </p:sp>
      <p:sp>
        <p:nvSpPr>
          <p:cNvPr id="36874" name="Line 10"/>
          <p:cNvSpPr>
            <a:spLocks noChangeShapeType="1"/>
          </p:cNvSpPr>
          <p:nvPr/>
        </p:nvSpPr>
        <p:spPr bwMode="auto">
          <a:xfrm flipV="1">
            <a:off x="5795963" y="3868341"/>
            <a:ext cx="0" cy="101203"/>
          </a:xfrm>
          <a:prstGeom prst="line">
            <a:avLst/>
          </a:prstGeom>
          <a:noFill/>
          <a:ln w="63500" cmpd="sng">
            <a:solidFill>
              <a:srgbClr val="0033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875" name="Line 11"/>
          <p:cNvSpPr>
            <a:spLocks noChangeShapeType="1"/>
          </p:cNvSpPr>
          <p:nvPr/>
        </p:nvSpPr>
        <p:spPr bwMode="auto">
          <a:xfrm flipV="1">
            <a:off x="5076825" y="3868341"/>
            <a:ext cx="0" cy="101203"/>
          </a:xfrm>
          <a:prstGeom prst="line">
            <a:avLst/>
          </a:prstGeom>
          <a:noFill/>
          <a:ln w="63500" cmpd="sng">
            <a:solidFill>
              <a:srgbClr val="0033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876" name="未知"/>
          <p:cNvSpPr>
            <a:spLocks/>
          </p:cNvSpPr>
          <p:nvPr/>
        </p:nvSpPr>
        <p:spPr bwMode="auto">
          <a:xfrm>
            <a:off x="1476375" y="3381375"/>
            <a:ext cx="1728788" cy="571500"/>
          </a:xfrm>
          <a:custGeom>
            <a:avLst/>
            <a:gdLst>
              <a:gd name="T0" fmla="*/ 0 w 21600"/>
              <a:gd name="T1" fmla="*/ 21600 h 21600"/>
              <a:gd name="T2" fmla="*/ 21600 w 21600"/>
              <a:gd name="T3" fmla="*/ 0 h 21600"/>
            </a:gdLst>
            <a:ahLst/>
            <a:cxnLst>
              <a:cxn ang="0">
                <a:pos x="T0" y="T1"/>
              </a:cxn>
              <a:cxn ang="0">
                <a:pos x="T2" y="T3"/>
              </a:cxn>
            </a:cxnLst>
            <a:rect l="0" t="0" r="r" b="b"/>
            <a:pathLst>
              <a:path w="21600" h="21600">
                <a:moveTo>
                  <a:pt x="0" y="21600"/>
                </a:moveTo>
                <a:cubicBezTo>
                  <a:pt x="3598" y="17996"/>
                  <a:pt x="18001" y="3603"/>
                  <a:pt x="21600" y="0"/>
                </a:cubicBezTo>
              </a:path>
            </a:pathLst>
          </a:custGeom>
          <a:solidFill>
            <a:srgbClr val="808000"/>
          </a:solidFill>
          <a:ln w="127000" cmpd="sng">
            <a:solidFill>
              <a:srgbClr val="808000"/>
            </a:solidFill>
            <a:round/>
            <a:headEnd/>
            <a:tailEnd/>
          </a:ln>
        </p:spPr>
        <p:txBody>
          <a:bodyPr/>
          <a:lstStyle/>
          <a:p>
            <a:endParaRPr lang="zh-CN" altLang="en-US"/>
          </a:p>
        </p:txBody>
      </p:sp>
      <p:sp>
        <p:nvSpPr>
          <p:cNvPr id="36877" name="未知"/>
          <p:cNvSpPr>
            <a:spLocks/>
          </p:cNvSpPr>
          <p:nvPr/>
        </p:nvSpPr>
        <p:spPr bwMode="auto">
          <a:xfrm>
            <a:off x="3132138" y="2895600"/>
            <a:ext cx="1117600" cy="506016"/>
          </a:xfrm>
          <a:custGeom>
            <a:avLst/>
            <a:gdLst>
              <a:gd name="T0" fmla="*/ 0 w 21600"/>
              <a:gd name="T1" fmla="*/ 21600 h 21600"/>
              <a:gd name="T2" fmla="*/ 21600 w 21600"/>
              <a:gd name="T3" fmla="*/ 0 h 21600"/>
            </a:gdLst>
            <a:ahLst/>
            <a:cxnLst>
              <a:cxn ang="0">
                <a:pos x="T0" y="T1"/>
              </a:cxn>
              <a:cxn ang="0">
                <a:pos x="T2" y="T3"/>
              </a:cxn>
            </a:cxnLst>
            <a:rect l="0" t="0" r="r" b="b"/>
            <a:pathLst>
              <a:path w="21600" h="21600">
                <a:moveTo>
                  <a:pt x="0" y="21600"/>
                </a:moveTo>
                <a:cubicBezTo>
                  <a:pt x="3595" y="17996"/>
                  <a:pt x="18004" y="3603"/>
                  <a:pt x="21600" y="0"/>
                </a:cubicBezTo>
              </a:path>
            </a:pathLst>
          </a:custGeom>
          <a:solidFill>
            <a:srgbClr val="000080"/>
          </a:solidFill>
          <a:ln w="127000" cmpd="sng">
            <a:solidFill>
              <a:schemeClr val="tx2"/>
            </a:solidFill>
            <a:round/>
            <a:headEnd/>
            <a:tailEnd/>
          </a:ln>
        </p:spPr>
        <p:txBody>
          <a:bodyPr/>
          <a:lstStyle/>
          <a:p>
            <a:endParaRPr lang="zh-CN" altLang="en-US"/>
          </a:p>
        </p:txBody>
      </p:sp>
      <p:sp>
        <p:nvSpPr>
          <p:cNvPr id="36878" name="未知"/>
          <p:cNvSpPr>
            <a:spLocks/>
          </p:cNvSpPr>
          <p:nvPr/>
        </p:nvSpPr>
        <p:spPr bwMode="auto">
          <a:xfrm>
            <a:off x="4211638" y="2139554"/>
            <a:ext cx="792162" cy="734615"/>
          </a:xfrm>
          <a:custGeom>
            <a:avLst/>
            <a:gdLst>
              <a:gd name="T0" fmla="*/ 0 w 21600"/>
              <a:gd name="T1" fmla="*/ 21600 h 21600"/>
              <a:gd name="T2" fmla="*/ 21600 w 21600"/>
              <a:gd name="T3" fmla="*/ 0 h 21600"/>
            </a:gdLst>
            <a:ahLst/>
            <a:cxnLst>
              <a:cxn ang="0">
                <a:pos x="T0" y="T1"/>
              </a:cxn>
              <a:cxn ang="0">
                <a:pos x="T2" y="T3"/>
              </a:cxn>
            </a:cxnLst>
            <a:rect l="0" t="0" r="r" b="b"/>
            <a:pathLst>
              <a:path w="21600" h="21600">
                <a:moveTo>
                  <a:pt x="0" y="21600"/>
                </a:moveTo>
                <a:cubicBezTo>
                  <a:pt x="3607" y="17993"/>
                  <a:pt x="17992" y="3606"/>
                  <a:pt x="21600" y="0"/>
                </a:cubicBezTo>
              </a:path>
            </a:pathLst>
          </a:custGeom>
          <a:solidFill>
            <a:srgbClr val="FF00FF"/>
          </a:solidFill>
          <a:ln w="127000" cmpd="sng">
            <a:solidFill>
              <a:srgbClr val="FF00FF"/>
            </a:solidFill>
            <a:round/>
            <a:headEnd/>
            <a:tailEnd/>
          </a:ln>
        </p:spPr>
        <p:txBody>
          <a:bodyPr/>
          <a:lstStyle/>
          <a:p>
            <a:endParaRPr lang="zh-CN" altLang="en-US"/>
          </a:p>
        </p:txBody>
      </p:sp>
      <p:sp>
        <p:nvSpPr>
          <p:cNvPr id="36879" name="未知"/>
          <p:cNvSpPr>
            <a:spLocks/>
          </p:cNvSpPr>
          <p:nvPr/>
        </p:nvSpPr>
        <p:spPr bwMode="auto">
          <a:xfrm>
            <a:off x="5724525" y="1924051"/>
            <a:ext cx="647700" cy="1403747"/>
          </a:xfrm>
          <a:custGeom>
            <a:avLst/>
            <a:gdLst>
              <a:gd name="T0" fmla="*/ 0 w 21600"/>
              <a:gd name="T1" fmla="*/ 21600 h 21600"/>
              <a:gd name="T2" fmla="*/ 21600 w 21600"/>
              <a:gd name="T3" fmla="*/ 0 h 21600"/>
            </a:gdLst>
            <a:ahLst/>
            <a:cxnLst>
              <a:cxn ang="0">
                <a:pos x="T0" y="T1"/>
              </a:cxn>
              <a:cxn ang="0">
                <a:pos x="T2" y="T3"/>
              </a:cxn>
            </a:cxnLst>
            <a:rect l="0" t="0" r="r" b="b"/>
            <a:pathLst>
              <a:path w="21600" h="21600">
                <a:moveTo>
                  <a:pt x="0" y="21600"/>
                </a:moveTo>
                <a:cubicBezTo>
                  <a:pt x="3600" y="18001"/>
                  <a:pt x="18000" y="3598"/>
                  <a:pt x="21600" y="0"/>
                </a:cubicBezTo>
              </a:path>
            </a:pathLst>
          </a:custGeom>
          <a:solidFill>
            <a:srgbClr val="808000"/>
          </a:solidFill>
          <a:ln w="127000" cmpd="sng">
            <a:solidFill>
              <a:srgbClr val="808000"/>
            </a:solidFill>
            <a:round/>
            <a:headEnd/>
            <a:tailEnd/>
          </a:ln>
        </p:spPr>
        <p:txBody>
          <a:bodyPr/>
          <a:lstStyle/>
          <a:p>
            <a:endParaRPr lang="zh-CN" altLang="en-US"/>
          </a:p>
        </p:txBody>
      </p:sp>
      <p:sp>
        <p:nvSpPr>
          <p:cNvPr id="36880" name="Line 16"/>
          <p:cNvSpPr>
            <a:spLocks noChangeShapeType="1"/>
          </p:cNvSpPr>
          <p:nvPr/>
        </p:nvSpPr>
        <p:spPr bwMode="auto">
          <a:xfrm flipV="1">
            <a:off x="8488363" y="3888581"/>
            <a:ext cx="0" cy="66675"/>
          </a:xfrm>
          <a:prstGeom prst="line">
            <a:avLst/>
          </a:prstGeom>
          <a:noFill/>
          <a:ln w="9525" cmpd="sng">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881" name="未知"/>
          <p:cNvSpPr>
            <a:spLocks/>
          </p:cNvSpPr>
          <p:nvPr/>
        </p:nvSpPr>
        <p:spPr bwMode="auto">
          <a:xfrm>
            <a:off x="7632701" y="3482579"/>
            <a:ext cx="841375" cy="369332"/>
          </a:xfrm>
          <a:custGeom>
            <a:avLst/>
            <a:gdLst>
              <a:gd name="T0" fmla="*/ 0 w 21600"/>
              <a:gd name="T1" fmla="*/ 11627 h 21600"/>
              <a:gd name="T2" fmla="*/ 9031 w 21600"/>
              <a:gd name="T3" fmla="*/ 1654 h 21600"/>
              <a:gd name="T4" fmla="*/ 21600 w 21600"/>
              <a:gd name="T5" fmla="*/ 21600 h 21600"/>
            </a:gdLst>
            <a:ahLst/>
            <a:cxnLst>
              <a:cxn ang="0">
                <a:pos x="T0" y="T1"/>
              </a:cxn>
              <a:cxn ang="0">
                <a:pos x="T2" y="T3"/>
              </a:cxn>
              <a:cxn ang="0">
                <a:pos x="T4" y="T5"/>
              </a:cxn>
            </a:cxnLst>
            <a:rect l="0" t="0" r="r" b="b"/>
            <a:pathLst>
              <a:path w="21600" h="21600">
                <a:moveTo>
                  <a:pt x="0" y="11627"/>
                </a:moveTo>
                <a:cubicBezTo>
                  <a:pt x="1499" y="9972"/>
                  <a:pt x="5428" y="0"/>
                  <a:pt x="9031" y="1654"/>
                </a:cubicBezTo>
                <a:cubicBezTo>
                  <a:pt x="12633" y="3308"/>
                  <a:pt x="19497" y="18268"/>
                  <a:pt x="21600" y="21600"/>
                </a:cubicBezTo>
              </a:path>
            </a:pathLst>
          </a:custGeom>
          <a:noFill/>
          <a:ln w="127000" cmpd="sng">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a:spAutoFit/>
          </a:bodyPr>
          <a:lstStyle/>
          <a:p>
            <a:endParaRPr lang="zh-CN" altLang="en-US"/>
          </a:p>
        </p:txBody>
      </p:sp>
      <p:sp>
        <p:nvSpPr>
          <p:cNvPr id="36882" name="Line 18"/>
          <p:cNvSpPr>
            <a:spLocks noChangeShapeType="1"/>
          </p:cNvSpPr>
          <p:nvPr/>
        </p:nvSpPr>
        <p:spPr bwMode="auto">
          <a:xfrm flipV="1">
            <a:off x="7596188" y="1275160"/>
            <a:ext cx="0" cy="2733675"/>
          </a:xfrm>
          <a:prstGeom prst="line">
            <a:avLst/>
          </a:prstGeom>
          <a:noFill/>
          <a:ln w="50800" cap="rnd" cmpd="sng">
            <a:solidFill>
              <a:srgbClr val="000000"/>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36883" name="Line 19"/>
          <p:cNvSpPr>
            <a:spLocks noChangeShapeType="1"/>
          </p:cNvSpPr>
          <p:nvPr/>
        </p:nvSpPr>
        <p:spPr bwMode="auto">
          <a:xfrm flipV="1">
            <a:off x="4211638" y="1221581"/>
            <a:ext cx="0" cy="2733675"/>
          </a:xfrm>
          <a:prstGeom prst="line">
            <a:avLst/>
          </a:prstGeom>
          <a:noFill/>
          <a:ln w="50800" cap="rnd" cmpd="sng">
            <a:solidFill>
              <a:srgbClr val="000000"/>
            </a:solidFill>
            <a:prstDash val="sysDot"/>
            <a:round/>
            <a:headEnd/>
            <a:tailEnd/>
          </a:ln>
          <a:extLst>
            <a:ext uri="{909E8E84-426E-40DD-AFC4-6F175D3DCCD1}">
              <a14:hiddenFill xmlns:a14="http://schemas.microsoft.com/office/drawing/2010/main">
                <a:noFill/>
              </a14:hiddenFill>
            </a:ext>
          </a:extLst>
        </p:spPr>
        <p:txBody>
          <a:bodyPr>
            <a:spAutoFit/>
          </a:bodyPr>
          <a:lstStyle/>
          <a:p>
            <a:endParaRPr lang="zh-CN" altLang="en-US"/>
          </a:p>
        </p:txBody>
      </p:sp>
      <p:sp>
        <p:nvSpPr>
          <p:cNvPr id="36884" name="Line 20"/>
          <p:cNvSpPr>
            <a:spLocks noChangeShapeType="1"/>
          </p:cNvSpPr>
          <p:nvPr/>
        </p:nvSpPr>
        <p:spPr bwMode="auto">
          <a:xfrm flipH="1" flipV="1">
            <a:off x="1331913" y="3921918"/>
            <a:ext cx="7454106" cy="54769"/>
          </a:xfrm>
          <a:prstGeom prst="line">
            <a:avLst/>
          </a:prstGeom>
          <a:noFill/>
          <a:ln w="63500" cmpd="sng">
            <a:solidFill>
              <a:srgbClr val="003300"/>
            </a:solidFill>
            <a:round/>
            <a:headEnd type="triangle"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36885" name="Text Box 21"/>
          <p:cNvSpPr txBox="1">
            <a:spLocks noChangeArrowheads="1"/>
          </p:cNvSpPr>
          <p:nvPr/>
        </p:nvSpPr>
        <p:spPr bwMode="auto">
          <a:xfrm>
            <a:off x="3059113" y="2139554"/>
            <a:ext cx="1511300" cy="400110"/>
          </a:xfrm>
          <a:prstGeom prst="rect">
            <a:avLst/>
          </a:prstGeom>
          <a:solidFill>
            <a:srgbClr val="FFFFFF"/>
          </a:solidFill>
          <a:ln w="50800" cmpd="sng">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zh-CN" sz="2000" b="1">
                <a:solidFill>
                  <a:srgbClr val="000000"/>
                </a:solidFill>
                <a:latin typeface="Arial" pitchFamily="34" charset="0"/>
                <a:ea typeface="楷体_GB2312" pitchFamily="1" charset="-122"/>
              </a:rPr>
              <a:t>短暂“春天”     </a:t>
            </a:r>
          </a:p>
        </p:txBody>
      </p:sp>
      <p:sp>
        <p:nvSpPr>
          <p:cNvPr id="36886" name="Text Box 22"/>
          <p:cNvSpPr txBox="1">
            <a:spLocks noChangeArrowheads="1"/>
          </p:cNvSpPr>
          <p:nvPr/>
        </p:nvSpPr>
        <p:spPr bwMode="auto">
          <a:xfrm>
            <a:off x="4787900" y="2680098"/>
            <a:ext cx="503238" cy="830997"/>
          </a:xfrm>
          <a:prstGeom prst="rect">
            <a:avLst/>
          </a:prstGeom>
          <a:solidFill>
            <a:srgbClr val="FFFFFF"/>
          </a:solidFill>
          <a:ln w="50800" cmpd="sng">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zh-CN" sz="2400" b="1">
                <a:solidFill>
                  <a:srgbClr val="000000"/>
                </a:solidFill>
                <a:latin typeface="Arial" pitchFamily="34" charset="0"/>
                <a:ea typeface="楷体_GB2312" pitchFamily="1" charset="-122"/>
              </a:rPr>
              <a:t>萧条</a:t>
            </a:r>
            <a:r>
              <a:rPr lang="zh-CN" altLang="zh-CN" sz="2000" b="1">
                <a:solidFill>
                  <a:srgbClr val="000000"/>
                </a:solidFill>
                <a:latin typeface="Arial" pitchFamily="34" charset="0"/>
                <a:ea typeface="楷体_GB2312" pitchFamily="1" charset="-122"/>
              </a:rPr>
              <a:t>     </a:t>
            </a:r>
          </a:p>
        </p:txBody>
      </p:sp>
      <p:sp>
        <p:nvSpPr>
          <p:cNvPr id="36887" name="Text Box 23"/>
          <p:cNvSpPr txBox="1">
            <a:spLocks noChangeArrowheads="1"/>
          </p:cNvSpPr>
          <p:nvPr/>
        </p:nvSpPr>
        <p:spPr bwMode="auto">
          <a:xfrm>
            <a:off x="6659564" y="2193131"/>
            <a:ext cx="1584325" cy="461665"/>
          </a:xfrm>
          <a:prstGeom prst="rect">
            <a:avLst/>
          </a:prstGeom>
          <a:solidFill>
            <a:srgbClr val="FFFFFF"/>
          </a:solidFill>
          <a:ln w="50800" cmpd="sng">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zh-CN" sz="2400" b="1">
                <a:solidFill>
                  <a:srgbClr val="000000"/>
                </a:solidFill>
                <a:latin typeface="Arial" pitchFamily="34" charset="0"/>
                <a:ea typeface="楷体_GB2312" pitchFamily="1" charset="-122"/>
              </a:rPr>
              <a:t>陷入困境</a:t>
            </a:r>
            <a:r>
              <a:rPr lang="zh-CN" altLang="zh-CN" sz="2000" b="1">
                <a:solidFill>
                  <a:srgbClr val="000000"/>
                </a:solidFill>
                <a:latin typeface="Arial" pitchFamily="34" charset="0"/>
                <a:ea typeface="楷体_GB2312" pitchFamily="1" charset="-122"/>
              </a:rPr>
              <a:t>   </a:t>
            </a:r>
          </a:p>
        </p:txBody>
      </p:sp>
      <p:sp>
        <p:nvSpPr>
          <p:cNvPr id="36888" name="Text Box 24"/>
          <p:cNvSpPr txBox="1">
            <a:spLocks noChangeArrowheads="1"/>
          </p:cNvSpPr>
          <p:nvPr/>
        </p:nvSpPr>
        <p:spPr bwMode="auto">
          <a:xfrm>
            <a:off x="1619250" y="3165872"/>
            <a:ext cx="865188" cy="461665"/>
          </a:xfrm>
          <a:prstGeom prst="rect">
            <a:avLst/>
          </a:prstGeom>
          <a:solidFill>
            <a:srgbClr val="FFFFFF"/>
          </a:solidFill>
          <a:ln w="50800" cmpd="sng">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zh-CN" sz="2400" b="1">
                <a:solidFill>
                  <a:srgbClr val="000000"/>
                </a:solidFill>
                <a:latin typeface="Arial" pitchFamily="34" charset="0"/>
                <a:ea typeface="楷体_GB2312" pitchFamily="1" charset="-122"/>
              </a:rPr>
              <a:t>产生</a:t>
            </a:r>
            <a:endParaRPr lang="zh-CN" altLang="zh-CN" sz="2000" b="1">
              <a:solidFill>
                <a:srgbClr val="000000"/>
              </a:solidFill>
              <a:latin typeface="Arial" pitchFamily="34" charset="0"/>
              <a:ea typeface="楷体_GB2312" pitchFamily="1" charset="-122"/>
            </a:endParaRPr>
          </a:p>
        </p:txBody>
      </p:sp>
      <p:sp>
        <p:nvSpPr>
          <p:cNvPr id="36889" name="Text Box 25"/>
          <p:cNvSpPr txBox="1">
            <a:spLocks noChangeArrowheads="1"/>
          </p:cNvSpPr>
          <p:nvPr/>
        </p:nvSpPr>
        <p:spPr bwMode="auto">
          <a:xfrm>
            <a:off x="2339976" y="2625329"/>
            <a:ext cx="1584325" cy="461665"/>
          </a:xfrm>
          <a:prstGeom prst="rect">
            <a:avLst/>
          </a:prstGeom>
          <a:solidFill>
            <a:srgbClr val="FFFFFF"/>
          </a:solidFill>
          <a:ln w="50800" cmpd="sng">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zh-CN" sz="2400" b="1">
                <a:solidFill>
                  <a:srgbClr val="000000"/>
                </a:solidFill>
                <a:latin typeface="Arial" pitchFamily="34" charset="0"/>
                <a:ea typeface="楷体_GB2312" pitchFamily="1" charset="-122"/>
              </a:rPr>
              <a:t>初步发展</a:t>
            </a:r>
            <a:r>
              <a:rPr lang="zh-CN" altLang="zh-CN" sz="2000" b="1">
                <a:solidFill>
                  <a:srgbClr val="000000"/>
                </a:solidFill>
                <a:latin typeface="Arial" pitchFamily="34" charset="0"/>
                <a:ea typeface="楷体_GB2312" pitchFamily="1" charset="-122"/>
              </a:rPr>
              <a:t>   </a:t>
            </a:r>
          </a:p>
        </p:txBody>
      </p:sp>
      <p:sp>
        <p:nvSpPr>
          <p:cNvPr id="36890" name="Text Box 26"/>
          <p:cNvSpPr txBox="1">
            <a:spLocks noChangeArrowheads="1"/>
          </p:cNvSpPr>
          <p:nvPr/>
        </p:nvSpPr>
        <p:spPr bwMode="auto">
          <a:xfrm>
            <a:off x="7559676" y="3057525"/>
            <a:ext cx="1584325" cy="461665"/>
          </a:xfrm>
          <a:prstGeom prst="rect">
            <a:avLst/>
          </a:prstGeom>
          <a:solidFill>
            <a:srgbClr val="FFFFFF"/>
          </a:solidFill>
          <a:ln w="50800" cmpd="sng">
            <a:solidFill>
              <a:srgbClr val="00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zh-CN" sz="2400" b="1">
                <a:solidFill>
                  <a:srgbClr val="000000"/>
                </a:solidFill>
                <a:latin typeface="Arial" pitchFamily="34" charset="0"/>
                <a:ea typeface="楷体_GB2312" pitchFamily="1" charset="-122"/>
              </a:rPr>
              <a:t>获得新生</a:t>
            </a:r>
            <a:r>
              <a:rPr lang="zh-CN" altLang="zh-CN" sz="2000" b="1">
                <a:solidFill>
                  <a:srgbClr val="000000"/>
                </a:solidFill>
                <a:latin typeface="Arial" pitchFamily="34" charset="0"/>
                <a:ea typeface="楷体_GB2312" pitchFamily="1" charset="-122"/>
              </a:rPr>
              <a:t>   </a:t>
            </a:r>
          </a:p>
        </p:txBody>
      </p:sp>
      <p:sp>
        <p:nvSpPr>
          <p:cNvPr id="36891" name="Rectangle 27"/>
          <p:cNvSpPr>
            <a:spLocks noRot="1" noChangeArrowheads="1"/>
          </p:cNvSpPr>
          <p:nvPr/>
        </p:nvSpPr>
        <p:spPr bwMode="auto">
          <a:xfrm>
            <a:off x="2699160" y="357188"/>
            <a:ext cx="6336480" cy="431006"/>
          </a:xfrm>
          <a:prstGeom prst="rect">
            <a:avLst/>
          </a:prstGeom>
          <a:noFill/>
          <a:ln w="41275" cmpd="sng">
            <a:solidFill>
              <a:srgbClr val="74250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itchFamily="34" charset="0"/>
                <a:ea typeface="宋体" pitchFamily="2" charset="-122"/>
              </a:defRPr>
            </a:lvl1pPr>
            <a:lvl2pPr algn="ctr">
              <a:defRPr sz="4400">
                <a:solidFill>
                  <a:schemeClr val="tx2"/>
                </a:solidFill>
                <a:latin typeface="Arial" pitchFamily="34" charset="0"/>
                <a:ea typeface="宋体" pitchFamily="2" charset="-122"/>
              </a:defRPr>
            </a:lvl2pPr>
            <a:lvl3pPr algn="ctr">
              <a:defRPr sz="4400">
                <a:solidFill>
                  <a:schemeClr val="tx2"/>
                </a:solidFill>
                <a:latin typeface="Arial" pitchFamily="34" charset="0"/>
                <a:ea typeface="宋体" pitchFamily="2" charset="-122"/>
              </a:defRPr>
            </a:lvl3pPr>
            <a:lvl4pPr algn="ctr">
              <a:defRPr sz="4400">
                <a:solidFill>
                  <a:schemeClr val="tx2"/>
                </a:solidFill>
                <a:latin typeface="Arial" pitchFamily="34" charset="0"/>
                <a:ea typeface="宋体" pitchFamily="2" charset="-122"/>
              </a:defRPr>
            </a:lvl4pPr>
            <a:lvl5pPr algn="ctr">
              <a:defRPr sz="4400">
                <a:solidFill>
                  <a:schemeClr val="tx2"/>
                </a:solidFill>
                <a:latin typeface="Arial" pitchFamily="34" charset="0"/>
                <a:ea typeface="宋体" pitchFamily="2" charset="-122"/>
              </a:defRPr>
            </a:lvl5pPr>
            <a:lvl6pPr marL="457200" algn="ctr" fontAlgn="base">
              <a:spcBef>
                <a:spcPct val="0"/>
              </a:spcBef>
              <a:spcAft>
                <a:spcPct val="0"/>
              </a:spcAft>
              <a:defRPr sz="4400">
                <a:solidFill>
                  <a:schemeClr val="tx2"/>
                </a:solidFill>
                <a:latin typeface="Arial" pitchFamily="34" charset="0"/>
                <a:ea typeface="宋体" pitchFamily="2" charset="-122"/>
              </a:defRPr>
            </a:lvl6pPr>
            <a:lvl7pPr marL="914400" algn="ctr" fontAlgn="base">
              <a:spcBef>
                <a:spcPct val="0"/>
              </a:spcBef>
              <a:spcAft>
                <a:spcPct val="0"/>
              </a:spcAft>
              <a:defRPr sz="4400">
                <a:solidFill>
                  <a:schemeClr val="tx2"/>
                </a:solidFill>
                <a:latin typeface="Arial" pitchFamily="34" charset="0"/>
                <a:ea typeface="宋体" pitchFamily="2" charset="-122"/>
              </a:defRPr>
            </a:lvl7pPr>
            <a:lvl8pPr marL="1371600" algn="ctr" fontAlgn="base">
              <a:spcBef>
                <a:spcPct val="0"/>
              </a:spcBef>
              <a:spcAft>
                <a:spcPct val="0"/>
              </a:spcAft>
              <a:defRPr sz="4400">
                <a:solidFill>
                  <a:schemeClr val="tx2"/>
                </a:solidFill>
                <a:latin typeface="Arial" pitchFamily="34" charset="0"/>
                <a:ea typeface="宋体" pitchFamily="2" charset="-122"/>
              </a:defRPr>
            </a:lvl8pPr>
            <a:lvl9pPr marL="1828800" algn="ctr" fontAlgn="base">
              <a:spcBef>
                <a:spcPct val="0"/>
              </a:spcBef>
              <a:spcAft>
                <a:spcPct val="0"/>
              </a:spcAft>
              <a:defRPr sz="4400">
                <a:solidFill>
                  <a:schemeClr val="tx2"/>
                </a:solidFill>
                <a:latin typeface="Arial" pitchFamily="34" charset="0"/>
                <a:ea typeface="宋体" pitchFamily="2" charset="-122"/>
              </a:defRPr>
            </a:lvl9pPr>
          </a:lstStyle>
          <a:p>
            <a:pPr>
              <a:buFontTx/>
              <a:buNone/>
            </a:pPr>
            <a:r>
              <a:rPr lang="zh-CN" altLang="zh-CN" sz="3200" b="1" dirty="0" smtClean="0">
                <a:solidFill>
                  <a:srgbClr val="C00000"/>
                </a:solidFill>
                <a:latin typeface="华文隶书" panose="02010800040101010101" pitchFamily="2" charset="-122"/>
                <a:ea typeface="华文隶书" panose="02010800040101010101" pitchFamily="2" charset="-122"/>
              </a:rPr>
              <a:t>民族</a:t>
            </a:r>
            <a:r>
              <a:rPr lang="zh-CN" altLang="zh-CN" sz="3200" b="1" dirty="0">
                <a:solidFill>
                  <a:srgbClr val="C00000"/>
                </a:solidFill>
                <a:latin typeface="华文隶书" panose="02010800040101010101" pitchFamily="2" charset="-122"/>
                <a:ea typeface="华文隶书" panose="02010800040101010101" pitchFamily="2" charset="-122"/>
              </a:rPr>
              <a:t>工业发展的曲折历程</a:t>
            </a:r>
          </a:p>
        </p:txBody>
      </p:sp>
      <p:sp>
        <p:nvSpPr>
          <p:cNvPr id="36892" name="Line 28"/>
          <p:cNvSpPr>
            <a:spLocks noChangeShapeType="1"/>
          </p:cNvSpPr>
          <p:nvPr/>
        </p:nvSpPr>
        <p:spPr bwMode="auto">
          <a:xfrm flipV="1">
            <a:off x="3203575" y="3868342"/>
            <a:ext cx="0" cy="107156"/>
          </a:xfrm>
          <a:prstGeom prst="line">
            <a:avLst/>
          </a:prstGeom>
          <a:noFill/>
          <a:ln w="63500" cmpd="sng">
            <a:solidFill>
              <a:srgbClr val="0033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893" name="Line 29"/>
          <p:cNvSpPr>
            <a:spLocks noChangeShapeType="1"/>
          </p:cNvSpPr>
          <p:nvPr/>
        </p:nvSpPr>
        <p:spPr bwMode="auto">
          <a:xfrm flipV="1">
            <a:off x="4211638" y="3868341"/>
            <a:ext cx="0" cy="100013"/>
          </a:xfrm>
          <a:prstGeom prst="line">
            <a:avLst/>
          </a:prstGeom>
          <a:noFill/>
          <a:ln w="63500" cmpd="sng">
            <a:solidFill>
              <a:srgbClr val="0033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894" name="Line 30"/>
          <p:cNvSpPr>
            <a:spLocks noChangeShapeType="1"/>
          </p:cNvSpPr>
          <p:nvPr/>
        </p:nvSpPr>
        <p:spPr bwMode="auto">
          <a:xfrm flipV="1">
            <a:off x="6443663" y="3813572"/>
            <a:ext cx="0" cy="108347"/>
          </a:xfrm>
          <a:prstGeom prst="line">
            <a:avLst/>
          </a:prstGeom>
          <a:noFill/>
          <a:ln w="63500" cmpd="sng">
            <a:solidFill>
              <a:srgbClr val="0033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895" name="Line 31"/>
          <p:cNvSpPr>
            <a:spLocks noChangeShapeType="1"/>
          </p:cNvSpPr>
          <p:nvPr/>
        </p:nvSpPr>
        <p:spPr bwMode="auto">
          <a:xfrm flipV="1">
            <a:off x="7596188" y="3868341"/>
            <a:ext cx="0" cy="108347"/>
          </a:xfrm>
          <a:prstGeom prst="line">
            <a:avLst/>
          </a:prstGeom>
          <a:noFill/>
          <a:ln w="63500" cmpd="sng">
            <a:solidFill>
              <a:srgbClr val="0033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896" name="WordArt 32"/>
          <p:cNvSpPr>
            <a:spLocks noChangeArrowheads="1" noChangeShapeType="1"/>
          </p:cNvSpPr>
          <p:nvPr/>
        </p:nvSpPr>
        <p:spPr bwMode="auto">
          <a:xfrm>
            <a:off x="250827" y="123478"/>
            <a:ext cx="2089150" cy="664716"/>
          </a:xfrm>
          <a:prstGeom prst="rect">
            <a:avLst/>
          </a:prstGeom>
        </p:spPr>
        <p:txBody>
          <a:bodyPr wrap="none" fromWordArt="1">
            <a:prstTxWarp prst="textPlain">
              <a:avLst>
                <a:gd name="adj" fmla="val 46986"/>
              </a:avLst>
            </a:prstTxWarp>
          </a:bodyPr>
          <a:lstStyle/>
          <a:p>
            <a:pPr algn="ctr"/>
            <a:r>
              <a:rPr lang="zh-CN" altLang="en-US" sz="3600" b="1" kern="10" dirty="0" smtClean="0">
                <a:ln w="12700" cmpd="sng">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5000"/>
                    </a:srgbClr>
                  </a:outerShdw>
                </a:effectLst>
                <a:latin typeface="黑体"/>
                <a:ea typeface="黑体"/>
              </a:rPr>
              <a:t>动动手：</a:t>
            </a:r>
            <a:endParaRPr lang="zh-CN" altLang="en-US" sz="3600" b="1" kern="10" dirty="0">
              <a:ln w="12700" cmpd="sng">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5000"/>
                  </a:srgbClr>
                </a:outerShdw>
              </a:effectLst>
              <a:latin typeface="黑体"/>
              <a:ea typeface="黑体"/>
            </a:endParaRPr>
          </a:p>
        </p:txBody>
      </p:sp>
      <p:sp>
        <p:nvSpPr>
          <p:cNvPr id="35" name="Line 31"/>
          <p:cNvSpPr>
            <a:spLocks noChangeShapeType="1"/>
          </p:cNvSpPr>
          <p:nvPr/>
        </p:nvSpPr>
        <p:spPr bwMode="auto">
          <a:xfrm flipV="1">
            <a:off x="7982774" y="3868341"/>
            <a:ext cx="0" cy="89893"/>
          </a:xfrm>
          <a:prstGeom prst="line">
            <a:avLst/>
          </a:prstGeom>
          <a:noFill/>
          <a:ln w="63500" cmpd="sng">
            <a:solidFill>
              <a:srgbClr val="0033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 name="TextBox 1"/>
          <p:cNvSpPr txBox="1"/>
          <p:nvPr/>
        </p:nvSpPr>
        <p:spPr>
          <a:xfrm>
            <a:off x="7735227" y="4014788"/>
            <a:ext cx="601447" cy="338554"/>
          </a:xfrm>
          <a:prstGeom prst="rect">
            <a:avLst/>
          </a:prstGeom>
          <a:noFill/>
        </p:spPr>
        <p:txBody>
          <a:bodyPr wrap="none" rtlCol="0">
            <a:spAutoFit/>
          </a:bodyPr>
          <a:lstStyle/>
          <a:p>
            <a:r>
              <a:rPr lang="en-US" altLang="zh-CN" sz="1600" dirty="0" smtClean="0">
                <a:solidFill>
                  <a:srgbClr val="FF0000"/>
                </a:solidFill>
              </a:rPr>
              <a:t>1953</a:t>
            </a:r>
            <a:endParaRPr lang="zh-CN" altLang="en-US" sz="1600" dirty="0">
              <a:solidFill>
                <a:srgbClr val="FF0000"/>
              </a:solidFill>
            </a:endParaRPr>
          </a:p>
        </p:txBody>
      </p:sp>
    </p:spTree>
    <p:extLst>
      <p:ext uri="{BB962C8B-B14F-4D97-AF65-F5344CB8AC3E}">
        <p14:creationId xmlns:p14="http://schemas.microsoft.com/office/powerpoint/2010/main" val="1205045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6876"/>
                                        </p:tgtEl>
                                        <p:attrNameLst>
                                          <p:attrName>style.visibility</p:attrName>
                                        </p:attrNameLst>
                                      </p:cBhvr>
                                      <p:to>
                                        <p:strVal val="visible"/>
                                      </p:to>
                                    </p:set>
                                    <p:animEffect transition="in" filter="blinds(horizontal)">
                                      <p:cBhvr>
                                        <p:cTn id="7" dur="500"/>
                                        <p:tgtEl>
                                          <p:spTgt spid="3687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6888"/>
                                        </p:tgtEl>
                                        <p:attrNameLst>
                                          <p:attrName>style.visibility</p:attrName>
                                        </p:attrNameLst>
                                      </p:cBhvr>
                                      <p:to>
                                        <p:strVal val="visible"/>
                                      </p:to>
                                    </p:set>
                                    <p:animEffect transition="in" filter="blinds(horizontal)">
                                      <p:cBhvr>
                                        <p:cTn id="10" dur="500"/>
                                        <p:tgtEl>
                                          <p:spTgt spid="3688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6877"/>
                                        </p:tgtEl>
                                        <p:attrNameLst>
                                          <p:attrName>style.visibility</p:attrName>
                                        </p:attrNameLst>
                                      </p:cBhvr>
                                      <p:to>
                                        <p:strVal val="visible"/>
                                      </p:to>
                                    </p:set>
                                    <p:animEffect transition="in" filter="blinds(horizontal)">
                                      <p:cBhvr>
                                        <p:cTn id="15" dur="500"/>
                                        <p:tgtEl>
                                          <p:spTgt spid="3687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6889"/>
                                        </p:tgtEl>
                                        <p:attrNameLst>
                                          <p:attrName>style.visibility</p:attrName>
                                        </p:attrNameLst>
                                      </p:cBhvr>
                                      <p:to>
                                        <p:strVal val="visible"/>
                                      </p:to>
                                    </p:set>
                                    <p:animEffect transition="in" filter="blinds(horizontal)">
                                      <p:cBhvr>
                                        <p:cTn id="18" dur="500"/>
                                        <p:tgtEl>
                                          <p:spTgt spid="3688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36878"/>
                                        </p:tgtEl>
                                        <p:attrNameLst>
                                          <p:attrName>style.visibility</p:attrName>
                                        </p:attrNameLst>
                                      </p:cBhvr>
                                      <p:to>
                                        <p:strVal val="visible"/>
                                      </p:to>
                                    </p:set>
                                    <p:animEffect transition="in" filter="blinds(horizontal)">
                                      <p:cBhvr>
                                        <p:cTn id="23" dur="500"/>
                                        <p:tgtEl>
                                          <p:spTgt spid="36878"/>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36885"/>
                                        </p:tgtEl>
                                        <p:attrNameLst>
                                          <p:attrName>style.visibility</p:attrName>
                                        </p:attrNameLst>
                                      </p:cBhvr>
                                      <p:to>
                                        <p:strVal val="visible"/>
                                      </p:to>
                                    </p:set>
                                    <p:animEffect transition="in" filter="blinds(horizontal)">
                                      <p:cBhvr>
                                        <p:cTn id="26" dur="500"/>
                                        <p:tgtEl>
                                          <p:spTgt spid="3688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6868"/>
                                        </p:tgtEl>
                                        <p:attrNameLst>
                                          <p:attrName>style.visibility</p:attrName>
                                        </p:attrNameLst>
                                      </p:cBhvr>
                                      <p:to>
                                        <p:strVal val="visible"/>
                                      </p:to>
                                    </p:set>
                                    <p:animEffect transition="in" filter="blinds(horizontal)">
                                      <p:cBhvr>
                                        <p:cTn id="31" dur="500"/>
                                        <p:tgtEl>
                                          <p:spTgt spid="36868"/>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6886"/>
                                        </p:tgtEl>
                                        <p:attrNameLst>
                                          <p:attrName>style.visibility</p:attrName>
                                        </p:attrNameLst>
                                      </p:cBhvr>
                                      <p:to>
                                        <p:strVal val="visible"/>
                                      </p:to>
                                    </p:set>
                                    <p:animEffect transition="in" filter="blinds(horizontal)">
                                      <p:cBhvr>
                                        <p:cTn id="34" dur="500"/>
                                        <p:tgtEl>
                                          <p:spTgt spid="3688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36879"/>
                                        </p:tgtEl>
                                        <p:attrNameLst>
                                          <p:attrName>style.visibility</p:attrName>
                                        </p:attrNameLst>
                                      </p:cBhvr>
                                      <p:to>
                                        <p:strVal val="visible"/>
                                      </p:to>
                                    </p:set>
                                    <p:animEffect transition="in" filter="blinds(horizontal)">
                                      <p:cBhvr>
                                        <p:cTn id="39" dur="500"/>
                                        <p:tgtEl>
                                          <p:spTgt spid="36879"/>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36866"/>
                                        </p:tgtEl>
                                        <p:attrNameLst>
                                          <p:attrName>style.visibility</p:attrName>
                                        </p:attrNameLst>
                                      </p:cBhvr>
                                      <p:to>
                                        <p:strVal val="visible"/>
                                      </p:to>
                                    </p:set>
                                    <p:animEffect transition="in" filter="blinds(horizontal)">
                                      <p:cBhvr>
                                        <p:cTn id="42" dur="500"/>
                                        <p:tgtEl>
                                          <p:spTgt spid="3686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36887"/>
                                        </p:tgtEl>
                                        <p:attrNameLst>
                                          <p:attrName>style.visibility</p:attrName>
                                        </p:attrNameLst>
                                      </p:cBhvr>
                                      <p:to>
                                        <p:strVal val="visible"/>
                                      </p:to>
                                    </p:set>
                                    <p:animEffect transition="in" filter="blinds(horizontal)">
                                      <p:cBhvr>
                                        <p:cTn id="47" dur="500"/>
                                        <p:tgtEl>
                                          <p:spTgt spid="36887"/>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36867"/>
                                        </p:tgtEl>
                                        <p:attrNameLst>
                                          <p:attrName>style.visibility</p:attrName>
                                        </p:attrNameLst>
                                      </p:cBhvr>
                                      <p:to>
                                        <p:strVal val="visible"/>
                                      </p:to>
                                    </p:set>
                                    <p:animEffect transition="in" filter="blinds(horizontal)">
                                      <p:cBhvr>
                                        <p:cTn id="50" dur="500"/>
                                        <p:tgtEl>
                                          <p:spTgt spid="36867"/>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36881"/>
                                        </p:tgtEl>
                                        <p:attrNameLst>
                                          <p:attrName>style.visibility</p:attrName>
                                        </p:attrNameLst>
                                      </p:cBhvr>
                                      <p:to>
                                        <p:strVal val="visible"/>
                                      </p:to>
                                    </p:set>
                                    <p:animEffect transition="in" filter="blinds(horizontal)">
                                      <p:cBhvr>
                                        <p:cTn id="55" dur="500"/>
                                        <p:tgtEl>
                                          <p:spTgt spid="36881"/>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36890"/>
                                        </p:tgtEl>
                                        <p:attrNameLst>
                                          <p:attrName>style.visibility</p:attrName>
                                        </p:attrNameLst>
                                      </p:cBhvr>
                                      <p:to>
                                        <p:strVal val="visible"/>
                                      </p:to>
                                    </p:set>
                                    <p:animEffect transition="in" filter="blinds(horizontal)">
                                      <p:cBhvr>
                                        <p:cTn id="58" dur="500"/>
                                        <p:tgtEl>
                                          <p:spTgt spid="36890"/>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36883"/>
                                        </p:tgtEl>
                                        <p:attrNameLst>
                                          <p:attrName>style.visibility</p:attrName>
                                        </p:attrNameLst>
                                      </p:cBhvr>
                                      <p:to>
                                        <p:strVal val="visible"/>
                                      </p:to>
                                    </p:set>
                                    <p:animEffect transition="in" filter="blinds(horizontal)">
                                      <p:cBhvr>
                                        <p:cTn id="61" dur="500"/>
                                        <p:tgtEl>
                                          <p:spTgt spid="36883"/>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36882"/>
                                        </p:tgtEl>
                                        <p:attrNameLst>
                                          <p:attrName>style.visibility</p:attrName>
                                        </p:attrNameLst>
                                      </p:cBhvr>
                                      <p:to>
                                        <p:strVal val="visible"/>
                                      </p:to>
                                    </p:set>
                                    <p:animEffect transition="in" filter="blinds(horizontal)">
                                      <p:cBhvr>
                                        <p:cTn id="64" dur="500"/>
                                        <p:tgtEl>
                                          <p:spTgt spid="36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nimBg="1" autoUpdateAnimBg="0"/>
      <p:bldP spid="36867" grpId="0" animBg="1"/>
      <p:bldP spid="36868" grpId="0" animBg="1"/>
      <p:bldP spid="36876" grpId="0" animBg="1"/>
      <p:bldP spid="36877" grpId="0" animBg="1"/>
      <p:bldP spid="36878" grpId="0" animBg="1"/>
      <p:bldP spid="36879" grpId="0" animBg="1"/>
      <p:bldP spid="36881" grpId="0" animBg="1"/>
      <p:bldP spid="36882" grpId="0" animBg="1"/>
      <p:bldP spid="36883" grpId="0" animBg="1"/>
      <p:bldP spid="36885" grpId="0" animBg="1" autoUpdateAnimBg="0"/>
      <p:bldP spid="36886" grpId="0" animBg="1" autoUpdateAnimBg="0"/>
      <p:bldP spid="36887" grpId="0" animBg="1" autoUpdateAnimBg="0"/>
      <p:bldP spid="36888" grpId="0" animBg="1" autoUpdateAnimBg="0"/>
      <p:bldP spid="36889" grpId="0" animBg="1" autoUpdateAnimBg="0"/>
      <p:bldP spid="36890"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894" y="-10269"/>
            <a:ext cx="9144000" cy="5884118"/>
          </a:xfrm>
        </p:spPr>
      </p:pic>
      <p:sp>
        <p:nvSpPr>
          <p:cNvPr id="2" name="标题 1"/>
          <p:cNvSpPr>
            <a:spLocks noGrp="1"/>
          </p:cNvSpPr>
          <p:nvPr>
            <p:ph type="title"/>
          </p:nvPr>
        </p:nvSpPr>
        <p:spPr>
          <a:xfrm>
            <a:off x="179512" y="627534"/>
            <a:ext cx="8229600" cy="857250"/>
          </a:xfrm>
        </p:spPr>
        <p:txBody>
          <a:bodyPr>
            <a:normAutofit fontScale="90000"/>
          </a:bodyPr>
          <a:lstStyle/>
          <a:p>
            <a:r>
              <a:rPr lang="zh-CN" altLang="en-US" b="1" dirty="0">
                <a:solidFill>
                  <a:srgbClr val="C00000"/>
                </a:solidFill>
                <a:ea typeface="隶书" panose="02010509060101010101" pitchFamily="49" charset="-122"/>
              </a:rPr>
              <a:t>一、中国民族工业的</a:t>
            </a:r>
            <a:r>
              <a:rPr lang="zh-CN" altLang="en-US" b="1" dirty="0" smtClean="0">
                <a:solidFill>
                  <a:srgbClr val="C00000"/>
                </a:solidFill>
                <a:ea typeface="隶书" panose="02010509060101010101" pitchFamily="49" charset="-122"/>
              </a:rPr>
              <a:t>“黄金时期”</a:t>
            </a:r>
            <a:r>
              <a:rPr lang="en-US" altLang="zh-CN" b="1" dirty="0" smtClean="0">
                <a:solidFill>
                  <a:srgbClr val="C00000"/>
                </a:solidFill>
                <a:ea typeface="隶书" panose="02010509060101010101" pitchFamily="49" charset="-122"/>
              </a:rPr>
              <a:t/>
            </a:r>
            <a:br>
              <a:rPr lang="en-US" altLang="zh-CN" b="1" dirty="0" smtClean="0">
                <a:solidFill>
                  <a:srgbClr val="C00000"/>
                </a:solidFill>
                <a:ea typeface="隶书" panose="02010509060101010101" pitchFamily="49" charset="-122"/>
              </a:rPr>
            </a:br>
            <a:r>
              <a:rPr lang="en-US" altLang="zh-CN" b="1" dirty="0" smtClean="0">
                <a:solidFill>
                  <a:srgbClr val="C00000"/>
                </a:solidFill>
                <a:ea typeface="隶书" panose="02010509060101010101" pitchFamily="49" charset="-122"/>
              </a:rPr>
              <a:t>                                            </a:t>
            </a:r>
            <a:r>
              <a:rPr lang="zh-CN" altLang="en-US" sz="3100" b="1" dirty="0" smtClean="0">
                <a:solidFill>
                  <a:srgbClr val="C00000"/>
                </a:solidFill>
                <a:ea typeface="隶书" panose="02010509060101010101" pitchFamily="49" charset="-122"/>
              </a:rPr>
              <a:t>（</a:t>
            </a:r>
            <a:r>
              <a:rPr lang="en-US" altLang="zh-CN" sz="3100" b="1" dirty="0" smtClean="0">
                <a:solidFill>
                  <a:srgbClr val="C00000"/>
                </a:solidFill>
                <a:ea typeface="隶书" panose="02010509060101010101" pitchFamily="49" charset="-122"/>
              </a:rPr>
              <a:t>1912</a:t>
            </a:r>
            <a:r>
              <a:rPr lang="zh-CN" altLang="en-US" sz="3100" b="1" dirty="0" smtClean="0">
                <a:solidFill>
                  <a:srgbClr val="C00000"/>
                </a:solidFill>
                <a:ea typeface="隶书" panose="02010509060101010101" pitchFamily="49" charset="-122"/>
              </a:rPr>
              <a:t>年</a:t>
            </a:r>
            <a:r>
              <a:rPr lang="en-US" altLang="zh-CN" sz="3100" b="1" dirty="0" smtClean="0">
                <a:solidFill>
                  <a:srgbClr val="C00000"/>
                </a:solidFill>
                <a:ea typeface="隶书" panose="02010509060101010101" pitchFamily="49" charset="-122"/>
              </a:rPr>
              <a:t>—1937</a:t>
            </a:r>
            <a:r>
              <a:rPr lang="zh-CN" altLang="en-US" sz="3100" b="1" dirty="0" smtClean="0">
                <a:solidFill>
                  <a:srgbClr val="C00000"/>
                </a:solidFill>
                <a:ea typeface="隶书" panose="02010509060101010101" pitchFamily="49" charset="-122"/>
              </a:rPr>
              <a:t>年）</a:t>
            </a:r>
            <a:endParaRPr lang="zh-CN" altLang="en-US" sz="3100" dirty="0">
              <a:solidFill>
                <a:srgbClr val="C00000"/>
              </a:solidFill>
            </a:endParaRPr>
          </a:p>
        </p:txBody>
      </p:sp>
      <p:sp>
        <p:nvSpPr>
          <p:cNvPr id="5" name="矩形 4"/>
          <p:cNvSpPr/>
          <p:nvPr/>
        </p:nvSpPr>
        <p:spPr>
          <a:xfrm>
            <a:off x="467544" y="1779662"/>
            <a:ext cx="8352928" cy="830997"/>
          </a:xfrm>
          <a:prstGeom prst="rect">
            <a:avLst/>
          </a:prstGeom>
          <a:solidFill>
            <a:srgbClr val="CCFFFF"/>
          </a:solidFill>
        </p:spPr>
        <p:txBody>
          <a:bodyPr wrap="square">
            <a:spAutoFit/>
          </a:bodyPr>
          <a:lstStyle/>
          <a:p>
            <a:r>
              <a:rPr lang="zh-CN" altLang="en-US" sz="2400" b="1" dirty="0">
                <a:latin typeface="楷体" panose="02010609060101010101" pitchFamily="49" charset="-122"/>
                <a:ea typeface="楷体" panose="02010609060101010101" pitchFamily="49" charset="-122"/>
              </a:rPr>
              <a:t>（一）第一阶段：1912年——1919年</a:t>
            </a:r>
            <a:r>
              <a:rPr lang="zh-CN" altLang="en-US" sz="2400" b="1" dirty="0" smtClean="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民国建立</a:t>
            </a:r>
            <a:r>
              <a:rPr lang="zh-CN" altLang="en-US" sz="2400" b="1" dirty="0" smtClean="0">
                <a:latin typeface="楷体" panose="02010609060101010101" pitchFamily="49" charset="-122"/>
                <a:ea typeface="楷体" panose="02010609060101010101" pitchFamily="49" charset="-122"/>
              </a:rPr>
              <a:t>至</a:t>
            </a:r>
            <a:r>
              <a:rPr lang="zh-CN" altLang="en-US" sz="2400" b="1" dirty="0">
                <a:latin typeface="楷体" panose="02010609060101010101" pitchFamily="49" charset="-122"/>
                <a:ea typeface="楷体" panose="02010609060101010101" pitchFamily="49" charset="-122"/>
              </a:rPr>
              <a:t>一</a:t>
            </a:r>
            <a:r>
              <a:rPr lang="zh-CN" altLang="en-US" sz="2400" b="1" dirty="0" smtClean="0">
                <a:latin typeface="楷体" panose="02010609060101010101" pitchFamily="49" charset="-122"/>
                <a:ea typeface="楷体" panose="02010609060101010101" pitchFamily="49" charset="-122"/>
              </a:rPr>
              <a:t>战</a:t>
            </a:r>
            <a:r>
              <a:rPr lang="zh-CN" altLang="en-US" sz="2400" b="1" dirty="0">
                <a:latin typeface="楷体" panose="02010609060101010101" pitchFamily="49" charset="-122"/>
                <a:ea typeface="楷体" panose="02010609060101010101" pitchFamily="49" charset="-122"/>
              </a:rPr>
              <a:t>结束</a:t>
            </a:r>
            <a:r>
              <a:rPr lang="zh-CN" altLang="en-US" sz="2400" b="1" dirty="0" smtClean="0">
                <a:latin typeface="楷体" panose="02010609060101010101" pitchFamily="49" charset="-122"/>
                <a:ea typeface="楷体" panose="02010609060101010101" pitchFamily="49" charset="-122"/>
              </a:rPr>
              <a:t>）</a:t>
            </a:r>
            <a:endParaRPr lang="en-US" altLang="zh-CN" sz="2400" b="1" dirty="0" smtClean="0">
              <a:latin typeface="楷体" panose="02010609060101010101" pitchFamily="49" charset="-122"/>
              <a:ea typeface="楷体" panose="02010609060101010101" pitchFamily="49" charset="-122"/>
            </a:endParaRPr>
          </a:p>
          <a:p>
            <a:r>
              <a:rPr lang="zh-CN" altLang="en-US" sz="2400" b="1" dirty="0">
                <a:latin typeface="楷体" panose="02010609060101010101" pitchFamily="49" charset="-122"/>
                <a:ea typeface="楷体" panose="02010609060101010101" pitchFamily="49" charset="-122"/>
              </a:rPr>
              <a:t> </a:t>
            </a:r>
            <a:r>
              <a:rPr lang="zh-CN" altLang="en-US" sz="2400" b="1" dirty="0" smtClean="0">
                <a:latin typeface="楷体" panose="02010609060101010101" pitchFamily="49" charset="-122"/>
                <a:ea typeface="楷体" panose="02010609060101010101" pitchFamily="49" charset="-122"/>
              </a:rPr>
              <a:t>                                        ——</a:t>
            </a:r>
            <a:r>
              <a:rPr lang="zh-CN" altLang="en-US" sz="2400" b="1" dirty="0">
                <a:latin typeface="楷体" panose="02010609060101010101" pitchFamily="49" charset="-122"/>
                <a:ea typeface="楷体" panose="02010609060101010101" pitchFamily="49" charset="-122"/>
              </a:rPr>
              <a:t>短暂春天</a:t>
            </a:r>
          </a:p>
        </p:txBody>
      </p:sp>
      <p:sp>
        <p:nvSpPr>
          <p:cNvPr id="6" name="矩形 5"/>
          <p:cNvSpPr/>
          <p:nvPr/>
        </p:nvSpPr>
        <p:spPr>
          <a:xfrm>
            <a:off x="467544" y="2787774"/>
            <a:ext cx="8352928" cy="830997"/>
          </a:xfrm>
          <a:prstGeom prst="rect">
            <a:avLst/>
          </a:prstGeom>
          <a:solidFill>
            <a:srgbClr val="CCFFFF"/>
          </a:solidFill>
        </p:spPr>
        <p:txBody>
          <a:bodyPr wrap="square">
            <a:spAutoFit/>
          </a:bodyPr>
          <a:lstStyle/>
          <a:p>
            <a:r>
              <a:rPr lang="zh-CN" altLang="en-US" sz="2400" b="1" dirty="0">
                <a:latin typeface="楷体" panose="02010609060101010101" pitchFamily="49" charset="-122"/>
                <a:ea typeface="楷体" panose="02010609060101010101" pitchFamily="49" charset="-122"/>
              </a:rPr>
              <a:t>（二）第二阶段：1919年——1927年（一战后至南京国民政府成立</a:t>
            </a:r>
            <a:r>
              <a:rPr lang="zh-CN" altLang="en-US" sz="2400" b="1" dirty="0" smtClean="0">
                <a:latin typeface="楷体" panose="02010609060101010101" pitchFamily="49" charset="-122"/>
                <a:ea typeface="楷体" panose="02010609060101010101" pitchFamily="49" charset="-122"/>
              </a:rPr>
              <a:t>前）                               ——迅速萧条</a:t>
            </a:r>
            <a:endParaRPr lang="zh-CN" altLang="en-US" sz="2400" dirty="0"/>
          </a:p>
        </p:txBody>
      </p:sp>
      <p:sp>
        <p:nvSpPr>
          <p:cNvPr id="7" name="矩形 6"/>
          <p:cNvSpPr/>
          <p:nvPr/>
        </p:nvSpPr>
        <p:spPr>
          <a:xfrm>
            <a:off x="467544" y="3795886"/>
            <a:ext cx="8352928" cy="830997"/>
          </a:xfrm>
          <a:prstGeom prst="rect">
            <a:avLst/>
          </a:prstGeom>
          <a:solidFill>
            <a:srgbClr val="CCFFFF"/>
          </a:solidFill>
        </p:spPr>
        <p:txBody>
          <a:bodyPr wrap="square">
            <a:spAutoFit/>
          </a:bodyPr>
          <a:lstStyle/>
          <a:p>
            <a:r>
              <a:rPr lang="zh-CN" altLang="en-US" sz="2400" b="1" dirty="0">
                <a:latin typeface="楷体" panose="02010609060101010101" pitchFamily="49" charset="-122"/>
                <a:ea typeface="楷体" panose="02010609060101010101" pitchFamily="49" charset="-122"/>
              </a:rPr>
              <a:t>（三）第三阶段：1927年——1937年（</a:t>
            </a:r>
            <a:r>
              <a:rPr lang="zh-CN" altLang="en-US" sz="2400" b="1" dirty="0" smtClean="0">
                <a:latin typeface="楷体" panose="02010609060101010101" pitchFamily="49" charset="-122"/>
                <a:ea typeface="楷体" panose="02010609060101010101" pitchFamily="49" charset="-122"/>
              </a:rPr>
              <a:t>南京国民政府建立至</a:t>
            </a:r>
            <a:r>
              <a:rPr lang="zh-CN" altLang="en-US" sz="2400" b="1" dirty="0">
                <a:latin typeface="楷体" panose="02010609060101010101" pitchFamily="49" charset="-122"/>
                <a:ea typeface="楷体" panose="02010609060101010101" pitchFamily="49" charset="-122"/>
              </a:rPr>
              <a:t>七七事变前</a:t>
            </a:r>
            <a:r>
              <a:rPr lang="zh-CN" altLang="en-US" sz="2400" b="1" dirty="0" smtClean="0">
                <a:latin typeface="楷体" panose="02010609060101010101" pitchFamily="49" charset="-122"/>
                <a:ea typeface="楷体" panose="02010609060101010101" pitchFamily="49" charset="-122"/>
              </a:rPr>
              <a:t>）                             ——</a:t>
            </a:r>
            <a:r>
              <a:rPr lang="zh-CN" altLang="en-US" sz="2400" b="1" dirty="0">
                <a:latin typeface="楷体" panose="02010609060101010101" pitchFamily="49" charset="-122"/>
                <a:ea typeface="楷体" panose="02010609060101010101" pitchFamily="49" charset="-122"/>
              </a:rPr>
              <a:t>更</a:t>
            </a:r>
            <a:r>
              <a:rPr lang="zh-CN" altLang="en-US" sz="2400" b="1" dirty="0" smtClean="0">
                <a:latin typeface="楷体" panose="02010609060101010101" pitchFamily="49" charset="-122"/>
                <a:ea typeface="楷体" panose="02010609060101010101" pitchFamily="49" charset="-122"/>
              </a:rPr>
              <a:t>快</a:t>
            </a:r>
            <a:r>
              <a:rPr lang="zh-CN" altLang="en-US" sz="2400" b="1" dirty="0">
                <a:latin typeface="楷体" panose="02010609060101010101" pitchFamily="49" charset="-122"/>
                <a:ea typeface="楷体" panose="02010609060101010101" pitchFamily="49" charset="-122"/>
              </a:rPr>
              <a:t>发展</a:t>
            </a:r>
            <a:endParaRPr lang="zh-CN" altLang="en-US" sz="2400" dirty="0"/>
          </a:p>
        </p:txBody>
      </p:sp>
    </p:spTree>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内容占位符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470"/>
            <a:ext cx="9144000" cy="5092030"/>
          </a:xfrm>
          <a:prstGeom prst="rect">
            <a:avLst/>
          </a:prstGeom>
        </p:spPr>
      </p:pic>
      <p:sp>
        <p:nvSpPr>
          <p:cNvPr id="37890" name="Text Box 2"/>
          <p:cNvSpPr txBox="1">
            <a:spLocks noChangeArrowheads="1"/>
          </p:cNvSpPr>
          <p:nvPr/>
        </p:nvSpPr>
        <p:spPr bwMode="auto">
          <a:xfrm>
            <a:off x="5076825" y="2733675"/>
            <a:ext cx="1727200"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endParaRPr lang="zh-CN" altLang="zh-CN" sz="2800" b="1">
              <a:solidFill>
                <a:srgbClr val="000066"/>
              </a:solidFill>
              <a:latin typeface="Arial" pitchFamily="34" charset="0"/>
            </a:endParaRPr>
          </a:p>
        </p:txBody>
      </p:sp>
      <p:graphicFrame>
        <p:nvGraphicFramePr>
          <p:cNvPr id="37891" name="Group 3"/>
          <p:cNvGraphicFramePr>
            <a:graphicFrameLocks noGrp="1"/>
          </p:cNvGraphicFramePr>
          <p:nvPr>
            <p:extLst>
              <p:ext uri="{D42A27DB-BD31-4B8C-83A1-F6EECF244321}">
                <p14:modId xmlns:p14="http://schemas.microsoft.com/office/powerpoint/2010/main" val="3531509421"/>
              </p:ext>
            </p:extLst>
          </p:nvPr>
        </p:nvGraphicFramePr>
        <p:xfrm>
          <a:off x="342107" y="463747"/>
          <a:ext cx="8785225" cy="4842695"/>
        </p:xfrm>
        <a:graphic>
          <a:graphicData uri="http://schemas.openxmlformats.org/drawingml/2006/table">
            <a:tbl>
              <a:tblPr/>
              <a:tblGrid>
                <a:gridCol w="1277565"/>
                <a:gridCol w="2304256"/>
                <a:gridCol w="5203404"/>
              </a:tblGrid>
              <a:tr h="434579">
                <a:tc>
                  <a:txBody>
                    <a:bodyPr/>
                    <a:lstStyle>
                      <a:lvl1pPr>
                        <a:spcBef>
                          <a:spcPct val="20000"/>
                        </a:spcBef>
                        <a:defRPr sz="2800">
                          <a:solidFill>
                            <a:schemeClr val="tx1"/>
                          </a:solidFill>
                          <a:latin typeface="Verdana" pitchFamily="34" charset="0"/>
                          <a:ea typeface="宋体" pitchFamily="2" charset="-122"/>
                        </a:defRPr>
                      </a:lvl1pPr>
                      <a:lvl2pPr>
                        <a:spcBef>
                          <a:spcPct val="20000"/>
                        </a:spcBef>
                        <a:defRPr sz="2400">
                          <a:solidFill>
                            <a:schemeClr val="tx1"/>
                          </a:solidFill>
                          <a:latin typeface="Verdana" pitchFamily="34" charset="0"/>
                          <a:ea typeface="宋体" pitchFamily="2" charset="-122"/>
                        </a:defRPr>
                      </a:lvl2pPr>
                      <a:lvl3pPr>
                        <a:spcBef>
                          <a:spcPct val="20000"/>
                        </a:spcBef>
                        <a:defRPr sz="2000">
                          <a:solidFill>
                            <a:schemeClr val="tx1"/>
                          </a:solidFill>
                          <a:latin typeface="Verdana" pitchFamily="34" charset="0"/>
                          <a:ea typeface="宋体" pitchFamily="2" charset="-122"/>
                        </a:defRPr>
                      </a:lvl3pPr>
                      <a:lvl4pPr>
                        <a:spcBef>
                          <a:spcPct val="20000"/>
                        </a:spcBef>
                        <a:defRPr>
                          <a:solidFill>
                            <a:schemeClr val="tx1"/>
                          </a:solidFill>
                          <a:latin typeface="Verdana" pitchFamily="34" charset="0"/>
                          <a:ea typeface="宋体" pitchFamily="2" charset="-122"/>
                        </a:defRPr>
                      </a:lvl4pPr>
                      <a:lvl5pPr>
                        <a:spcBef>
                          <a:spcPct val="20000"/>
                        </a:spcBef>
                        <a:defRPr>
                          <a:solidFill>
                            <a:schemeClr val="tx1"/>
                          </a:solidFill>
                          <a:latin typeface="Verdana" pitchFamily="34" charset="0"/>
                          <a:ea typeface="宋体" pitchFamily="2" charset="-122"/>
                        </a:defRPr>
                      </a:lvl5pPr>
                      <a:lvl6pPr fontAlgn="base">
                        <a:spcBef>
                          <a:spcPct val="20000"/>
                        </a:spcBef>
                        <a:spcAft>
                          <a:spcPct val="0"/>
                        </a:spcAft>
                        <a:defRPr>
                          <a:solidFill>
                            <a:schemeClr val="tx1"/>
                          </a:solidFill>
                          <a:latin typeface="Verdana" pitchFamily="34" charset="0"/>
                          <a:ea typeface="宋体" pitchFamily="2" charset="-122"/>
                        </a:defRPr>
                      </a:lvl6pPr>
                      <a:lvl7pPr fontAlgn="base">
                        <a:spcBef>
                          <a:spcPct val="20000"/>
                        </a:spcBef>
                        <a:spcAft>
                          <a:spcPct val="0"/>
                        </a:spcAft>
                        <a:defRPr>
                          <a:solidFill>
                            <a:schemeClr val="tx1"/>
                          </a:solidFill>
                          <a:latin typeface="Verdana" pitchFamily="34" charset="0"/>
                          <a:ea typeface="宋体" pitchFamily="2" charset="-122"/>
                        </a:defRPr>
                      </a:lvl7pPr>
                      <a:lvl8pPr fontAlgn="base">
                        <a:spcBef>
                          <a:spcPct val="20000"/>
                        </a:spcBef>
                        <a:spcAft>
                          <a:spcPct val="0"/>
                        </a:spcAft>
                        <a:defRPr>
                          <a:solidFill>
                            <a:schemeClr val="tx1"/>
                          </a:solidFill>
                          <a:latin typeface="Verdana" pitchFamily="34" charset="0"/>
                          <a:ea typeface="宋体" pitchFamily="2" charset="-122"/>
                        </a:defRPr>
                      </a:lvl8pPr>
                      <a:lvl9pPr fontAlgn="base">
                        <a:spcBef>
                          <a:spcPct val="20000"/>
                        </a:spcBef>
                        <a:spcAft>
                          <a:spcPct val="0"/>
                        </a:spcAft>
                        <a:defRPr>
                          <a:solidFill>
                            <a:schemeClr val="tx1"/>
                          </a:solidFill>
                          <a:latin typeface="Verdana"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800" b="1" i="0" u="none" strike="noStrike" cap="none" normalizeH="0" baseline="0" dirty="0" smtClean="0">
                          <a:ln>
                            <a:noFill/>
                          </a:ln>
                          <a:solidFill>
                            <a:schemeClr val="tx1"/>
                          </a:solidFill>
                          <a:effectLst/>
                          <a:latin typeface="Times New Roman" pitchFamily="18" charset="0"/>
                          <a:ea typeface="楷体_GB2312" pitchFamily="1" charset="-122"/>
                        </a:rPr>
                        <a:t>发展阶段</a:t>
                      </a:r>
                      <a:endParaRPr kumimoji="0" lang="zh-CN" altLang="zh-CN" sz="1800" b="0" i="0" u="none" strike="noStrike" cap="none" normalizeH="0" baseline="0" dirty="0" smtClean="0">
                        <a:ln>
                          <a:noFill/>
                        </a:ln>
                        <a:solidFill>
                          <a:schemeClr val="tx1"/>
                        </a:solidFill>
                        <a:effectLst/>
                        <a:latin typeface="Verdana" pitchFamily="34" charset="0"/>
                        <a:ea typeface="楷体_GB2312" pitchFamily="1" charset="-122"/>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Verdana" pitchFamily="34" charset="0"/>
                          <a:ea typeface="宋体" pitchFamily="2" charset="-122"/>
                        </a:defRPr>
                      </a:lvl1pPr>
                      <a:lvl2pPr>
                        <a:spcBef>
                          <a:spcPct val="20000"/>
                        </a:spcBef>
                        <a:defRPr sz="2400">
                          <a:solidFill>
                            <a:schemeClr val="tx1"/>
                          </a:solidFill>
                          <a:latin typeface="Verdana" pitchFamily="34" charset="0"/>
                          <a:ea typeface="宋体" pitchFamily="2" charset="-122"/>
                        </a:defRPr>
                      </a:lvl2pPr>
                      <a:lvl3pPr>
                        <a:spcBef>
                          <a:spcPct val="20000"/>
                        </a:spcBef>
                        <a:defRPr sz="2000">
                          <a:solidFill>
                            <a:schemeClr val="tx1"/>
                          </a:solidFill>
                          <a:latin typeface="Verdana" pitchFamily="34" charset="0"/>
                          <a:ea typeface="宋体" pitchFamily="2" charset="-122"/>
                        </a:defRPr>
                      </a:lvl3pPr>
                      <a:lvl4pPr>
                        <a:spcBef>
                          <a:spcPct val="20000"/>
                        </a:spcBef>
                        <a:defRPr>
                          <a:solidFill>
                            <a:schemeClr val="tx1"/>
                          </a:solidFill>
                          <a:latin typeface="Verdana" pitchFamily="34" charset="0"/>
                          <a:ea typeface="宋体" pitchFamily="2" charset="-122"/>
                        </a:defRPr>
                      </a:lvl4pPr>
                      <a:lvl5pPr>
                        <a:spcBef>
                          <a:spcPct val="20000"/>
                        </a:spcBef>
                        <a:defRPr>
                          <a:solidFill>
                            <a:schemeClr val="tx1"/>
                          </a:solidFill>
                          <a:latin typeface="Verdana" pitchFamily="34" charset="0"/>
                          <a:ea typeface="宋体" pitchFamily="2" charset="-122"/>
                        </a:defRPr>
                      </a:lvl5pPr>
                      <a:lvl6pPr fontAlgn="base">
                        <a:spcBef>
                          <a:spcPct val="20000"/>
                        </a:spcBef>
                        <a:spcAft>
                          <a:spcPct val="0"/>
                        </a:spcAft>
                        <a:defRPr>
                          <a:solidFill>
                            <a:schemeClr val="tx1"/>
                          </a:solidFill>
                          <a:latin typeface="Verdana" pitchFamily="34" charset="0"/>
                          <a:ea typeface="宋体" pitchFamily="2" charset="-122"/>
                        </a:defRPr>
                      </a:lvl6pPr>
                      <a:lvl7pPr fontAlgn="base">
                        <a:spcBef>
                          <a:spcPct val="20000"/>
                        </a:spcBef>
                        <a:spcAft>
                          <a:spcPct val="0"/>
                        </a:spcAft>
                        <a:defRPr>
                          <a:solidFill>
                            <a:schemeClr val="tx1"/>
                          </a:solidFill>
                          <a:latin typeface="Verdana" pitchFamily="34" charset="0"/>
                          <a:ea typeface="宋体" pitchFamily="2" charset="-122"/>
                        </a:defRPr>
                      </a:lvl7pPr>
                      <a:lvl8pPr fontAlgn="base">
                        <a:spcBef>
                          <a:spcPct val="20000"/>
                        </a:spcBef>
                        <a:spcAft>
                          <a:spcPct val="0"/>
                        </a:spcAft>
                        <a:defRPr>
                          <a:solidFill>
                            <a:schemeClr val="tx1"/>
                          </a:solidFill>
                          <a:latin typeface="Verdana" pitchFamily="34" charset="0"/>
                          <a:ea typeface="宋体" pitchFamily="2" charset="-122"/>
                        </a:defRPr>
                      </a:lvl8pPr>
                      <a:lvl9pPr fontAlgn="base">
                        <a:spcBef>
                          <a:spcPct val="20000"/>
                        </a:spcBef>
                        <a:spcAft>
                          <a:spcPct val="0"/>
                        </a:spcAft>
                        <a:defRPr>
                          <a:solidFill>
                            <a:schemeClr val="tx1"/>
                          </a:solidFill>
                          <a:latin typeface="Verdana"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2100" b="1" i="0" u="none" strike="noStrike" cap="none" normalizeH="0" baseline="0" dirty="0" smtClean="0">
                          <a:ln>
                            <a:noFill/>
                          </a:ln>
                          <a:solidFill>
                            <a:schemeClr val="tx1"/>
                          </a:solidFill>
                          <a:effectLst/>
                          <a:latin typeface="Times New Roman" pitchFamily="18" charset="0"/>
                          <a:ea typeface="楷体_GB2312" pitchFamily="1" charset="-122"/>
                        </a:rPr>
                        <a:t>时间</a:t>
                      </a:r>
                      <a:endParaRPr kumimoji="0" lang="zh-CN" altLang="zh-CN" sz="2100" b="0" i="0" u="none" strike="noStrike" cap="none" normalizeH="0" baseline="0" dirty="0" smtClean="0">
                        <a:ln>
                          <a:noFill/>
                        </a:ln>
                        <a:solidFill>
                          <a:schemeClr val="tx1"/>
                        </a:solidFill>
                        <a:effectLst/>
                        <a:latin typeface="Verdana" pitchFamily="34" charset="0"/>
                        <a:ea typeface="楷体_GB2312" pitchFamily="1" charset="-122"/>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Verdana" pitchFamily="34" charset="0"/>
                          <a:ea typeface="宋体" pitchFamily="2" charset="-122"/>
                        </a:defRPr>
                      </a:lvl1pPr>
                      <a:lvl2pPr>
                        <a:spcBef>
                          <a:spcPct val="20000"/>
                        </a:spcBef>
                        <a:defRPr sz="2400">
                          <a:solidFill>
                            <a:schemeClr val="tx1"/>
                          </a:solidFill>
                          <a:latin typeface="Verdana" pitchFamily="34" charset="0"/>
                          <a:ea typeface="宋体" pitchFamily="2" charset="-122"/>
                        </a:defRPr>
                      </a:lvl2pPr>
                      <a:lvl3pPr>
                        <a:spcBef>
                          <a:spcPct val="20000"/>
                        </a:spcBef>
                        <a:defRPr sz="2000">
                          <a:solidFill>
                            <a:schemeClr val="tx1"/>
                          </a:solidFill>
                          <a:latin typeface="Verdana" pitchFamily="34" charset="0"/>
                          <a:ea typeface="宋体" pitchFamily="2" charset="-122"/>
                        </a:defRPr>
                      </a:lvl3pPr>
                      <a:lvl4pPr>
                        <a:spcBef>
                          <a:spcPct val="20000"/>
                        </a:spcBef>
                        <a:defRPr>
                          <a:solidFill>
                            <a:schemeClr val="tx1"/>
                          </a:solidFill>
                          <a:latin typeface="Verdana" pitchFamily="34" charset="0"/>
                          <a:ea typeface="宋体" pitchFamily="2" charset="-122"/>
                        </a:defRPr>
                      </a:lvl4pPr>
                      <a:lvl5pPr>
                        <a:spcBef>
                          <a:spcPct val="20000"/>
                        </a:spcBef>
                        <a:defRPr>
                          <a:solidFill>
                            <a:schemeClr val="tx1"/>
                          </a:solidFill>
                          <a:latin typeface="Verdana" pitchFamily="34" charset="0"/>
                          <a:ea typeface="宋体" pitchFamily="2" charset="-122"/>
                        </a:defRPr>
                      </a:lvl5pPr>
                      <a:lvl6pPr fontAlgn="base">
                        <a:spcBef>
                          <a:spcPct val="20000"/>
                        </a:spcBef>
                        <a:spcAft>
                          <a:spcPct val="0"/>
                        </a:spcAft>
                        <a:defRPr>
                          <a:solidFill>
                            <a:schemeClr val="tx1"/>
                          </a:solidFill>
                          <a:latin typeface="Verdana" pitchFamily="34" charset="0"/>
                          <a:ea typeface="宋体" pitchFamily="2" charset="-122"/>
                        </a:defRPr>
                      </a:lvl6pPr>
                      <a:lvl7pPr fontAlgn="base">
                        <a:spcBef>
                          <a:spcPct val="20000"/>
                        </a:spcBef>
                        <a:spcAft>
                          <a:spcPct val="0"/>
                        </a:spcAft>
                        <a:defRPr>
                          <a:solidFill>
                            <a:schemeClr val="tx1"/>
                          </a:solidFill>
                          <a:latin typeface="Verdana" pitchFamily="34" charset="0"/>
                          <a:ea typeface="宋体" pitchFamily="2" charset="-122"/>
                        </a:defRPr>
                      </a:lvl7pPr>
                      <a:lvl8pPr fontAlgn="base">
                        <a:spcBef>
                          <a:spcPct val="20000"/>
                        </a:spcBef>
                        <a:spcAft>
                          <a:spcPct val="0"/>
                        </a:spcAft>
                        <a:defRPr>
                          <a:solidFill>
                            <a:schemeClr val="tx1"/>
                          </a:solidFill>
                          <a:latin typeface="Verdana" pitchFamily="34" charset="0"/>
                          <a:ea typeface="宋体" pitchFamily="2" charset="-122"/>
                        </a:defRPr>
                      </a:lvl8pPr>
                      <a:lvl9pPr fontAlgn="base">
                        <a:spcBef>
                          <a:spcPct val="20000"/>
                        </a:spcBef>
                        <a:spcAft>
                          <a:spcPct val="0"/>
                        </a:spcAft>
                        <a:defRPr>
                          <a:solidFill>
                            <a:schemeClr val="tx1"/>
                          </a:solidFill>
                          <a:latin typeface="Verdana" pitchFamily="34" charset="0"/>
                          <a:ea typeface="宋体"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2100" b="1" i="0" u="none" strike="noStrike" cap="none" normalizeH="0" baseline="0" dirty="0" smtClean="0">
                          <a:ln>
                            <a:noFill/>
                          </a:ln>
                          <a:solidFill>
                            <a:srgbClr val="000000"/>
                          </a:solidFill>
                          <a:effectLst/>
                          <a:latin typeface="Times New Roman" pitchFamily="18" charset="0"/>
                          <a:ea typeface="楷体_GB2312" pitchFamily="1" charset="-122"/>
                        </a:rPr>
                        <a:t>具体原因</a:t>
                      </a:r>
                      <a:endParaRPr kumimoji="0" lang="zh-CN" altLang="zh-CN" sz="2100" b="0" i="0" u="none" strike="noStrike" cap="none" normalizeH="0" baseline="0" dirty="0" smtClean="0">
                        <a:ln>
                          <a:noFill/>
                        </a:ln>
                        <a:solidFill>
                          <a:srgbClr val="000000"/>
                        </a:solidFill>
                        <a:effectLst/>
                        <a:latin typeface="Verdana" pitchFamily="34" charset="0"/>
                        <a:ea typeface="楷体_GB2312" pitchFamily="1" charset="-122"/>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9335">
                <a:tc>
                  <a:txBody>
                    <a:bodyPr/>
                    <a:lstStyle>
                      <a:lvl1pPr>
                        <a:spcBef>
                          <a:spcPct val="20000"/>
                        </a:spcBef>
                        <a:defRPr sz="2800">
                          <a:solidFill>
                            <a:schemeClr val="tx1"/>
                          </a:solidFill>
                          <a:latin typeface="Verdana" pitchFamily="34" charset="0"/>
                          <a:ea typeface="宋体" pitchFamily="2" charset="-122"/>
                        </a:defRPr>
                      </a:lvl1pPr>
                      <a:lvl2pPr>
                        <a:spcBef>
                          <a:spcPct val="20000"/>
                        </a:spcBef>
                        <a:defRPr sz="2400">
                          <a:solidFill>
                            <a:schemeClr val="tx1"/>
                          </a:solidFill>
                          <a:latin typeface="Verdana" pitchFamily="34" charset="0"/>
                          <a:ea typeface="宋体" pitchFamily="2" charset="-122"/>
                        </a:defRPr>
                      </a:lvl2pPr>
                      <a:lvl3pPr>
                        <a:spcBef>
                          <a:spcPct val="20000"/>
                        </a:spcBef>
                        <a:defRPr sz="2000">
                          <a:solidFill>
                            <a:schemeClr val="tx1"/>
                          </a:solidFill>
                          <a:latin typeface="Verdana" pitchFamily="34" charset="0"/>
                          <a:ea typeface="宋体" pitchFamily="2" charset="-122"/>
                        </a:defRPr>
                      </a:lvl3pPr>
                      <a:lvl4pPr>
                        <a:spcBef>
                          <a:spcPct val="20000"/>
                        </a:spcBef>
                        <a:defRPr>
                          <a:solidFill>
                            <a:schemeClr val="tx1"/>
                          </a:solidFill>
                          <a:latin typeface="Verdana" pitchFamily="34" charset="0"/>
                          <a:ea typeface="宋体" pitchFamily="2" charset="-122"/>
                        </a:defRPr>
                      </a:lvl4pPr>
                      <a:lvl5pPr>
                        <a:spcBef>
                          <a:spcPct val="20000"/>
                        </a:spcBef>
                        <a:defRPr>
                          <a:solidFill>
                            <a:schemeClr val="tx1"/>
                          </a:solidFill>
                          <a:latin typeface="Verdana" pitchFamily="34" charset="0"/>
                          <a:ea typeface="宋体" pitchFamily="2" charset="-122"/>
                        </a:defRPr>
                      </a:lvl5pPr>
                      <a:lvl6pPr fontAlgn="base">
                        <a:spcBef>
                          <a:spcPct val="20000"/>
                        </a:spcBef>
                        <a:spcAft>
                          <a:spcPct val="0"/>
                        </a:spcAft>
                        <a:defRPr>
                          <a:solidFill>
                            <a:schemeClr val="tx1"/>
                          </a:solidFill>
                          <a:latin typeface="Verdana" pitchFamily="34" charset="0"/>
                          <a:ea typeface="宋体" pitchFamily="2" charset="-122"/>
                        </a:defRPr>
                      </a:lvl6pPr>
                      <a:lvl7pPr fontAlgn="base">
                        <a:spcBef>
                          <a:spcPct val="20000"/>
                        </a:spcBef>
                        <a:spcAft>
                          <a:spcPct val="0"/>
                        </a:spcAft>
                        <a:defRPr>
                          <a:solidFill>
                            <a:schemeClr val="tx1"/>
                          </a:solidFill>
                          <a:latin typeface="Verdana" pitchFamily="34" charset="0"/>
                          <a:ea typeface="宋体" pitchFamily="2" charset="-122"/>
                        </a:defRPr>
                      </a:lvl7pPr>
                      <a:lvl8pPr fontAlgn="base">
                        <a:spcBef>
                          <a:spcPct val="20000"/>
                        </a:spcBef>
                        <a:spcAft>
                          <a:spcPct val="0"/>
                        </a:spcAft>
                        <a:defRPr>
                          <a:solidFill>
                            <a:schemeClr val="tx1"/>
                          </a:solidFill>
                          <a:latin typeface="Verdana" pitchFamily="34" charset="0"/>
                          <a:ea typeface="宋体" pitchFamily="2" charset="-122"/>
                        </a:defRPr>
                      </a:lvl8pPr>
                      <a:lvl9pPr fontAlgn="base">
                        <a:spcBef>
                          <a:spcPct val="20000"/>
                        </a:spcBef>
                        <a:spcAft>
                          <a:spcPct val="0"/>
                        </a:spcAft>
                        <a:defRPr>
                          <a:solidFill>
                            <a:schemeClr val="tx1"/>
                          </a:solidFill>
                          <a:latin typeface="Verdana"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zh-CN" sz="1800" b="1" i="0" u="none" strike="noStrike" cap="none" normalizeH="0" baseline="0" dirty="0" smtClean="0">
                          <a:ln>
                            <a:noFill/>
                          </a:ln>
                          <a:solidFill>
                            <a:schemeClr val="tx1"/>
                          </a:solidFill>
                          <a:effectLst/>
                          <a:latin typeface="Verdana" pitchFamily="34" charset="0"/>
                          <a:ea typeface="楷体_GB2312" pitchFamily="1" charset="-122"/>
                        </a:rPr>
                        <a:t>产生</a:t>
                      </a: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Verdana" pitchFamily="34" charset="0"/>
                          <a:ea typeface="宋体" pitchFamily="2" charset="-122"/>
                        </a:defRPr>
                      </a:lvl1pPr>
                      <a:lvl2pPr>
                        <a:spcBef>
                          <a:spcPct val="20000"/>
                        </a:spcBef>
                        <a:defRPr sz="2400">
                          <a:solidFill>
                            <a:schemeClr val="tx1"/>
                          </a:solidFill>
                          <a:latin typeface="Verdana" pitchFamily="34" charset="0"/>
                          <a:ea typeface="宋体" pitchFamily="2" charset="-122"/>
                        </a:defRPr>
                      </a:lvl2pPr>
                      <a:lvl3pPr>
                        <a:spcBef>
                          <a:spcPct val="20000"/>
                        </a:spcBef>
                        <a:defRPr sz="2000">
                          <a:solidFill>
                            <a:schemeClr val="tx1"/>
                          </a:solidFill>
                          <a:latin typeface="Verdana" pitchFamily="34" charset="0"/>
                          <a:ea typeface="宋体" pitchFamily="2" charset="-122"/>
                        </a:defRPr>
                      </a:lvl3pPr>
                      <a:lvl4pPr>
                        <a:spcBef>
                          <a:spcPct val="20000"/>
                        </a:spcBef>
                        <a:defRPr>
                          <a:solidFill>
                            <a:schemeClr val="tx1"/>
                          </a:solidFill>
                          <a:latin typeface="Verdana" pitchFamily="34" charset="0"/>
                          <a:ea typeface="宋体" pitchFamily="2" charset="-122"/>
                        </a:defRPr>
                      </a:lvl4pPr>
                      <a:lvl5pPr>
                        <a:spcBef>
                          <a:spcPct val="20000"/>
                        </a:spcBef>
                        <a:defRPr>
                          <a:solidFill>
                            <a:schemeClr val="tx1"/>
                          </a:solidFill>
                          <a:latin typeface="Verdana" pitchFamily="34" charset="0"/>
                          <a:ea typeface="宋体" pitchFamily="2" charset="-122"/>
                        </a:defRPr>
                      </a:lvl5pPr>
                      <a:lvl6pPr fontAlgn="base">
                        <a:spcBef>
                          <a:spcPct val="20000"/>
                        </a:spcBef>
                        <a:spcAft>
                          <a:spcPct val="0"/>
                        </a:spcAft>
                        <a:defRPr>
                          <a:solidFill>
                            <a:schemeClr val="tx1"/>
                          </a:solidFill>
                          <a:latin typeface="Verdana" pitchFamily="34" charset="0"/>
                          <a:ea typeface="宋体" pitchFamily="2" charset="-122"/>
                        </a:defRPr>
                      </a:lvl6pPr>
                      <a:lvl7pPr fontAlgn="base">
                        <a:spcBef>
                          <a:spcPct val="20000"/>
                        </a:spcBef>
                        <a:spcAft>
                          <a:spcPct val="0"/>
                        </a:spcAft>
                        <a:defRPr>
                          <a:solidFill>
                            <a:schemeClr val="tx1"/>
                          </a:solidFill>
                          <a:latin typeface="Verdana" pitchFamily="34" charset="0"/>
                          <a:ea typeface="宋体" pitchFamily="2" charset="-122"/>
                        </a:defRPr>
                      </a:lvl7pPr>
                      <a:lvl8pPr fontAlgn="base">
                        <a:spcBef>
                          <a:spcPct val="20000"/>
                        </a:spcBef>
                        <a:spcAft>
                          <a:spcPct val="0"/>
                        </a:spcAft>
                        <a:defRPr>
                          <a:solidFill>
                            <a:schemeClr val="tx1"/>
                          </a:solidFill>
                          <a:latin typeface="Verdana" pitchFamily="34" charset="0"/>
                          <a:ea typeface="宋体" pitchFamily="2" charset="-122"/>
                        </a:defRPr>
                      </a:lvl8pPr>
                      <a:lvl9pPr fontAlgn="base">
                        <a:spcBef>
                          <a:spcPct val="20000"/>
                        </a:spcBef>
                        <a:spcAft>
                          <a:spcPct val="0"/>
                        </a:spcAft>
                        <a:defRPr>
                          <a:solidFill>
                            <a:schemeClr val="tx1"/>
                          </a:solidFill>
                          <a:latin typeface="Verdana"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100" b="0" i="0" u="none" strike="noStrike" cap="none" normalizeH="0" baseline="0" smtClean="0">
                        <a:ln>
                          <a:noFill/>
                        </a:ln>
                        <a:solidFill>
                          <a:schemeClr val="tx1"/>
                        </a:solidFill>
                        <a:effectLst/>
                        <a:latin typeface="Verdana" pitchFamily="34" charset="0"/>
                        <a:ea typeface="宋体" pitchFamily="2" charset="-122"/>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Verdana" pitchFamily="34" charset="0"/>
                          <a:ea typeface="宋体" pitchFamily="2" charset="-122"/>
                        </a:defRPr>
                      </a:lvl1pPr>
                      <a:lvl2pPr>
                        <a:spcBef>
                          <a:spcPct val="20000"/>
                        </a:spcBef>
                        <a:defRPr sz="2400">
                          <a:solidFill>
                            <a:schemeClr val="tx1"/>
                          </a:solidFill>
                          <a:latin typeface="Verdana" pitchFamily="34" charset="0"/>
                          <a:ea typeface="宋体" pitchFamily="2" charset="-122"/>
                        </a:defRPr>
                      </a:lvl2pPr>
                      <a:lvl3pPr>
                        <a:spcBef>
                          <a:spcPct val="20000"/>
                        </a:spcBef>
                        <a:defRPr sz="2000">
                          <a:solidFill>
                            <a:schemeClr val="tx1"/>
                          </a:solidFill>
                          <a:latin typeface="Verdana" pitchFamily="34" charset="0"/>
                          <a:ea typeface="宋体" pitchFamily="2" charset="-122"/>
                        </a:defRPr>
                      </a:lvl3pPr>
                      <a:lvl4pPr>
                        <a:spcBef>
                          <a:spcPct val="20000"/>
                        </a:spcBef>
                        <a:defRPr>
                          <a:solidFill>
                            <a:schemeClr val="tx1"/>
                          </a:solidFill>
                          <a:latin typeface="Verdana" pitchFamily="34" charset="0"/>
                          <a:ea typeface="宋体" pitchFamily="2" charset="-122"/>
                        </a:defRPr>
                      </a:lvl4pPr>
                      <a:lvl5pPr>
                        <a:spcBef>
                          <a:spcPct val="20000"/>
                        </a:spcBef>
                        <a:defRPr>
                          <a:solidFill>
                            <a:schemeClr val="tx1"/>
                          </a:solidFill>
                          <a:latin typeface="Verdana" pitchFamily="34" charset="0"/>
                          <a:ea typeface="宋体" pitchFamily="2" charset="-122"/>
                        </a:defRPr>
                      </a:lvl5pPr>
                      <a:lvl6pPr fontAlgn="base">
                        <a:spcBef>
                          <a:spcPct val="20000"/>
                        </a:spcBef>
                        <a:spcAft>
                          <a:spcPct val="0"/>
                        </a:spcAft>
                        <a:defRPr>
                          <a:solidFill>
                            <a:schemeClr val="tx1"/>
                          </a:solidFill>
                          <a:latin typeface="Verdana" pitchFamily="34" charset="0"/>
                          <a:ea typeface="宋体" pitchFamily="2" charset="-122"/>
                        </a:defRPr>
                      </a:lvl6pPr>
                      <a:lvl7pPr fontAlgn="base">
                        <a:spcBef>
                          <a:spcPct val="20000"/>
                        </a:spcBef>
                        <a:spcAft>
                          <a:spcPct val="0"/>
                        </a:spcAft>
                        <a:defRPr>
                          <a:solidFill>
                            <a:schemeClr val="tx1"/>
                          </a:solidFill>
                          <a:latin typeface="Verdana" pitchFamily="34" charset="0"/>
                          <a:ea typeface="宋体" pitchFamily="2" charset="-122"/>
                        </a:defRPr>
                      </a:lvl7pPr>
                      <a:lvl8pPr fontAlgn="base">
                        <a:spcBef>
                          <a:spcPct val="20000"/>
                        </a:spcBef>
                        <a:spcAft>
                          <a:spcPct val="0"/>
                        </a:spcAft>
                        <a:defRPr>
                          <a:solidFill>
                            <a:schemeClr val="tx1"/>
                          </a:solidFill>
                          <a:latin typeface="Verdana" pitchFamily="34" charset="0"/>
                          <a:ea typeface="宋体" pitchFamily="2" charset="-122"/>
                        </a:defRPr>
                      </a:lvl8pPr>
                      <a:lvl9pPr fontAlgn="base">
                        <a:spcBef>
                          <a:spcPct val="20000"/>
                        </a:spcBef>
                        <a:spcAft>
                          <a:spcPct val="0"/>
                        </a:spcAft>
                        <a:defRPr>
                          <a:solidFill>
                            <a:schemeClr val="tx1"/>
                          </a:solidFill>
                          <a:latin typeface="Verdana"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500" b="1" i="0" u="none" strike="noStrike" cap="none" normalizeH="0" baseline="0" smtClean="0">
                        <a:ln>
                          <a:noFill/>
                        </a:ln>
                        <a:solidFill>
                          <a:schemeClr val="tx1"/>
                        </a:solidFill>
                        <a:effectLst/>
                        <a:latin typeface="Verdana" pitchFamily="34" charset="0"/>
                        <a:ea typeface="楷体_GB2312" pitchFamily="1" charset="-122"/>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1481">
                <a:tc>
                  <a:txBody>
                    <a:bodyPr/>
                    <a:lstStyle>
                      <a:lvl1pPr>
                        <a:spcBef>
                          <a:spcPct val="20000"/>
                        </a:spcBef>
                        <a:defRPr sz="2800">
                          <a:solidFill>
                            <a:schemeClr val="tx1"/>
                          </a:solidFill>
                          <a:latin typeface="Verdana" pitchFamily="34" charset="0"/>
                          <a:ea typeface="宋体" pitchFamily="2" charset="-122"/>
                        </a:defRPr>
                      </a:lvl1pPr>
                      <a:lvl2pPr>
                        <a:spcBef>
                          <a:spcPct val="20000"/>
                        </a:spcBef>
                        <a:defRPr sz="2400">
                          <a:solidFill>
                            <a:schemeClr val="tx1"/>
                          </a:solidFill>
                          <a:latin typeface="Verdana" pitchFamily="34" charset="0"/>
                          <a:ea typeface="宋体" pitchFamily="2" charset="-122"/>
                        </a:defRPr>
                      </a:lvl2pPr>
                      <a:lvl3pPr>
                        <a:spcBef>
                          <a:spcPct val="20000"/>
                        </a:spcBef>
                        <a:defRPr sz="2000">
                          <a:solidFill>
                            <a:schemeClr val="tx1"/>
                          </a:solidFill>
                          <a:latin typeface="Verdana" pitchFamily="34" charset="0"/>
                          <a:ea typeface="宋体" pitchFamily="2" charset="-122"/>
                        </a:defRPr>
                      </a:lvl3pPr>
                      <a:lvl4pPr>
                        <a:spcBef>
                          <a:spcPct val="20000"/>
                        </a:spcBef>
                        <a:defRPr>
                          <a:solidFill>
                            <a:schemeClr val="tx1"/>
                          </a:solidFill>
                          <a:latin typeface="Verdana" pitchFamily="34" charset="0"/>
                          <a:ea typeface="宋体" pitchFamily="2" charset="-122"/>
                        </a:defRPr>
                      </a:lvl4pPr>
                      <a:lvl5pPr>
                        <a:spcBef>
                          <a:spcPct val="20000"/>
                        </a:spcBef>
                        <a:defRPr>
                          <a:solidFill>
                            <a:schemeClr val="tx1"/>
                          </a:solidFill>
                          <a:latin typeface="Verdana" pitchFamily="34" charset="0"/>
                          <a:ea typeface="宋体" pitchFamily="2" charset="-122"/>
                        </a:defRPr>
                      </a:lvl5pPr>
                      <a:lvl6pPr fontAlgn="base">
                        <a:spcBef>
                          <a:spcPct val="20000"/>
                        </a:spcBef>
                        <a:spcAft>
                          <a:spcPct val="0"/>
                        </a:spcAft>
                        <a:defRPr>
                          <a:solidFill>
                            <a:schemeClr val="tx1"/>
                          </a:solidFill>
                          <a:latin typeface="Verdana" pitchFamily="34" charset="0"/>
                          <a:ea typeface="宋体" pitchFamily="2" charset="-122"/>
                        </a:defRPr>
                      </a:lvl6pPr>
                      <a:lvl7pPr fontAlgn="base">
                        <a:spcBef>
                          <a:spcPct val="20000"/>
                        </a:spcBef>
                        <a:spcAft>
                          <a:spcPct val="0"/>
                        </a:spcAft>
                        <a:defRPr>
                          <a:solidFill>
                            <a:schemeClr val="tx1"/>
                          </a:solidFill>
                          <a:latin typeface="Verdana" pitchFamily="34" charset="0"/>
                          <a:ea typeface="宋体" pitchFamily="2" charset="-122"/>
                        </a:defRPr>
                      </a:lvl7pPr>
                      <a:lvl8pPr fontAlgn="base">
                        <a:spcBef>
                          <a:spcPct val="20000"/>
                        </a:spcBef>
                        <a:spcAft>
                          <a:spcPct val="0"/>
                        </a:spcAft>
                        <a:defRPr>
                          <a:solidFill>
                            <a:schemeClr val="tx1"/>
                          </a:solidFill>
                          <a:latin typeface="Verdana" pitchFamily="34" charset="0"/>
                          <a:ea typeface="宋体" pitchFamily="2" charset="-122"/>
                        </a:defRPr>
                      </a:lvl8pPr>
                      <a:lvl9pPr fontAlgn="base">
                        <a:spcBef>
                          <a:spcPct val="20000"/>
                        </a:spcBef>
                        <a:spcAft>
                          <a:spcPct val="0"/>
                        </a:spcAft>
                        <a:defRPr>
                          <a:solidFill>
                            <a:schemeClr val="tx1"/>
                          </a:solidFill>
                          <a:latin typeface="Verdana"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zh-CN" sz="1800" b="1" i="0" u="none" strike="noStrike" cap="none" normalizeH="0" baseline="0" dirty="0" smtClean="0">
                          <a:ln>
                            <a:noFill/>
                          </a:ln>
                          <a:solidFill>
                            <a:schemeClr val="tx1"/>
                          </a:solidFill>
                          <a:effectLst/>
                          <a:latin typeface="Verdana" pitchFamily="34" charset="0"/>
                          <a:ea typeface="楷体_GB2312" pitchFamily="1" charset="-122"/>
                        </a:rPr>
                        <a:t>初步发展</a:t>
                      </a: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Verdana" pitchFamily="34" charset="0"/>
                          <a:ea typeface="宋体" pitchFamily="2" charset="-122"/>
                        </a:defRPr>
                      </a:lvl1pPr>
                      <a:lvl2pPr>
                        <a:spcBef>
                          <a:spcPct val="20000"/>
                        </a:spcBef>
                        <a:defRPr sz="2400">
                          <a:solidFill>
                            <a:schemeClr val="tx1"/>
                          </a:solidFill>
                          <a:latin typeface="Verdana" pitchFamily="34" charset="0"/>
                          <a:ea typeface="宋体" pitchFamily="2" charset="-122"/>
                        </a:defRPr>
                      </a:lvl2pPr>
                      <a:lvl3pPr>
                        <a:spcBef>
                          <a:spcPct val="20000"/>
                        </a:spcBef>
                        <a:defRPr sz="2000">
                          <a:solidFill>
                            <a:schemeClr val="tx1"/>
                          </a:solidFill>
                          <a:latin typeface="Verdana" pitchFamily="34" charset="0"/>
                          <a:ea typeface="宋体" pitchFamily="2" charset="-122"/>
                        </a:defRPr>
                      </a:lvl3pPr>
                      <a:lvl4pPr>
                        <a:spcBef>
                          <a:spcPct val="20000"/>
                        </a:spcBef>
                        <a:defRPr>
                          <a:solidFill>
                            <a:schemeClr val="tx1"/>
                          </a:solidFill>
                          <a:latin typeface="Verdana" pitchFamily="34" charset="0"/>
                          <a:ea typeface="宋体" pitchFamily="2" charset="-122"/>
                        </a:defRPr>
                      </a:lvl4pPr>
                      <a:lvl5pPr>
                        <a:spcBef>
                          <a:spcPct val="20000"/>
                        </a:spcBef>
                        <a:defRPr>
                          <a:solidFill>
                            <a:schemeClr val="tx1"/>
                          </a:solidFill>
                          <a:latin typeface="Verdana" pitchFamily="34" charset="0"/>
                          <a:ea typeface="宋体" pitchFamily="2" charset="-122"/>
                        </a:defRPr>
                      </a:lvl5pPr>
                      <a:lvl6pPr fontAlgn="base">
                        <a:spcBef>
                          <a:spcPct val="20000"/>
                        </a:spcBef>
                        <a:spcAft>
                          <a:spcPct val="0"/>
                        </a:spcAft>
                        <a:defRPr>
                          <a:solidFill>
                            <a:schemeClr val="tx1"/>
                          </a:solidFill>
                          <a:latin typeface="Verdana" pitchFamily="34" charset="0"/>
                          <a:ea typeface="宋体" pitchFamily="2" charset="-122"/>
                        </a:defRPr>
                      </a:lvl6pPr>
                      <a:lvl7pPr fontAlgn="base">
                        <a:spcBef>
                          <a:spcPct val="20000"/>
                        </a:spcBef>
                        <a:spcAft>
                          <a:spcPct val="0"/>
                        </a:spcAft>
                        <a:defRPr>
                          <a:solidFill>
                            <a:schemeClr val="tx1"/>
                          </a:solidFill>
                          <a:latin typeface="Verdana" pitchFamily="34" charset="0"/>
                          <a:ea typeface="宋体" pitchFamily="2" charset="-122"/>
                        </a:defRPr>
                      </a:lvl7pPr>
                      <a:lvl8pPr fontAlgn="base">
                        <a:spcBef>
                          <a:spcPct val="20000"/>
                        </a:spcBef>
                        <a:spcAft>
                          <a:spcPct val="0"/>
                        </a:spcAft>
                        <a:defRPr>
                          <a:solidFill>
                            <a:schemeClr val="tx1"/>
                          </a:solidFill>
                          <a:latin typeface="Verdana" pitchFamily="34" charset="0"/>
                          <a:ea typeface="宋体" pitchFamily="2" charset="-122"/>
                        </a:defRPr>
                      </a:lvl8pPr>
                      <a:lvl9pPr fontAlgn="base">
                        <a:spcBef>
                          <a:spcPct val="20000"/>
                        </a:spcBef>
                        <a:spcAft>
                          <a:spcPct val="0"/>
                        </a:spcAft>
                        <a:defRPr>
                          <a:solidFill>
                            <a:schemeClr val="tx1"/>
                          </a:solidFill>
                          <a:latin typeface="Verdana"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100" b="0" i="0" u="none" strike="noStrike" cap="none" normalizeH="0" baseline="0" smtClean="0">
                        <a:ln>
                          <a:noFill/>
                        </a:ln>
                        <a:solidFill>
                          <a:schemeClr val="tx1"/>
                        </a:solidFill>
                        <a:effectLst/>
                        <a:latin typeface="Verdana" pitchFamily="34" charset="0"/>
                        <a:ea typeface="宋体" pitchFamily="2" charset="-122"/>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Verdana" pitchFamily="34" charset="0"/>
                          <a:ea typeface="宋体" pitchFamily="2" charset="-122"/>
                        </a:defRPr>
                      </a:lvl1pPr>
                      <a:lvl2pPr>
                        <a:spcBef>
                          <a:spcPct val="20000"/>
                        </a:spcBef>
                        <a:defRPr sz="2400">
                          <a:solidFill>
                            <a:schemeClr val="tx1"/>
                          </a:solidFill>
                          <a:latin typeface="Verdana" pitchFamily="34" charset="0"/>
                          <a:ea typeface="宋体" pitchFamily="2" charset="-122"/>
                        </a:defRPr>
                      </a:lvl2pPr>
                      <a:lvl3pPr>
                        <a:spcBef>
                          <a:spcPct val="20000"/>
                        </a:spcBef>
                        <a:defRPr sz="2000">
                          <a:solidFill>
                            <a:schemeClr val="tx1"/>
                          </a:solidFill>
                          <a:latin typeface="Verdana" pitchFamily="34" charset="0"/>
                          <a:ea typeface="宋体" pitchFamily="2" charset="-122"/>
                        </a:defRPr>
                      </a:lvl3pPr>
                      <a:lvl4pPr>
                        <a:spcBef>
                          <a:spcPct val="20000"/>
                        </a:spcBef>
                        <a:defRPr>
                          <a:solidFill>
                            <a:schemeClr val="tx1"/>
                          </a:solidFill>
                          <a:latin typeface="Verdana" pitchFamily="34" charset="0"/>
                          <a:ea typeface="宋体" pitchFamily="2" charset="-122"/>
                        </a:defRPr>
                      </a:lvl4pPr>
                      <a:lvl5pPr>
                        <a:spcBef>
                          <a:spcPct val="20000"/>
                        </a:spcBef>
                        <a:defRPr>
                          <a:solidFill>
                            <a:schemeClr val="tx1"/>
                          </a:solidFill>
                          <a:latin typeface="Verdana" pitchFamily="34" charset="0"/>
                          <a:ea typeface="宋体" pitchFamily="2" charset="-122"/>
                        </a:defRPr>
                      </a:lvl5pPr>
                      <a:lvl6pPr fontAlgn="base">
                        <a:spcBef>
                          <a:spcPct val="20000"/>
                        </a:spcBef>
                        <a:spcAft>
                          <a:spcPct val="0"/>
                        </a:spcAft>
                        <a:defRPr>
                          <a:solidFill>
                            <a:schemeClr val="tx1"/>
                          </a:solidFill>
                          <a:latin typeface="Verdana" pitchFamily="34" charset="0"/>
                          <a:ea typeface="宋体" pitchFamily="2" charset="-122"/>
                        </a:defRPr>
                      </a:lvl6pPr>
                      <a:lvl7pPr fontAlgn="base">
                        <a:spcBef>
                          <a:spcPct val="20000"/>
                        </a:spcBef>
                        <a:spcAft>
                          <a:spcPct val="0"/>
                        </a:spcAft>
                        <a:defRPr>
                          <a:solidFill>
                            <a:schemeClr val="tx1"/>
                          </a:solidFill>
                          <a:latin typeface="Verdana" pitchFamily="34" charset="0"/>
                          <a:ea typeface="宋体" pitchFamily="2" charset="-122"/>
                        </a:defRPr>
                      </a:lvl7pPr>
                      <a:lvl8pPr fontAlgn="base">
                        <a:spcBef>
                          <a:spcPct val="20000"/>
                        </a:spcBef>
                        <a:spcAft>
                          <a:spcPct val="0"/>
                        </a:spcAft>
                        <a:defRPr>
                          <a:solidFill>
                            <a:schemeClr val="tx1"/>
                          </a:solidFill>
                          <a:latin typeface="Verdana" pitchFamily="34" charset="0"/>
                          <a:ea typeface="宋体" pitchFamily="2" charset="-122"/>
                        </a:defRPr>
                      </a:lvl8pPr>
                      <a:lvl9pPr fontAlgn="base">
                        <a:spcBef>
                          <a:spcPct val="20000"/>
                        </a:spcBef>
                        <a:spcAft>
                          <a:spcPct val="0"/>
                        </a:spcAft>
                        <a:defRPr>
                          <a:solidFill>
                            <a:schemeClr val="tx1"/>
                          </a:solidFill>
                          <a:latin typeface="Verdana"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100" b="0" i="0" u="none" strike="noStrike" cap="none" normalizeH="0" baseline="0" smtClean="0">
                        <a:ln>
                          <a:noFill/>
                        </a:ln>
                        <a:solidFill>
                          <a:schemeClr val="tx1"/>
                        </a:solidFill>
                        <a:effectLst/>
                        <a:latin typeface="Verdana" pitchFamily="34" charset="0"/>
                        <a:ea typeface="宋体" pitchFamily="2" charset="-122"/>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18592">
                <a:tc>
                  <a:txBody>
                    <a:bodyPr/>
                    <a:lstStyle>
                      <a:lvl1pPr>
                        <a:spcBef>
                          <a:spcPct val="20000"/>
                        </a:spcBef>
                        <a:defRPr sz="2800">
                          <a:solidFill>
                            <a:schemeClr val="tx1"/>
                          </a:solidFill>
                          <a:latin typeface="Verdana" pitchFamily="34" charset="0"/>
                          <a:ea typeface="宋体" pitchFamily="2" charset="-122"/>
                        </a:defRPr>
                      </a:lvl1pPr>
                      <a:lvl2pPr>
                        <a:spcBef>
                          <a:spcPct val="20000"/>
                        </a:spcBef>
                        <a:defRPr sz="2400">
                          <a:solidFill>
                            <a:schemeClr val="tx1"/>
                          </a:solidFill>
                          <a:latin typeface="Verdana" pitchFamily="34" charset="0"/>
                          <a:ea typeface="宋体" pitchFamily="2" charset="-122"/>
                        </a:defRPr>
                      </a:lvl2pPr>
                      <a:lvl3pPr>
                        <a:spcBef>
                          <a:spcPct val="20000"/>
                        </a:spcBef>
                        <a:defRPr sz="2000">
                          <a:solidFill>
                            <a:schemeClr val="tx1"/>
                          </a:solidFill>
                          <a:latin typeface="Verdana" pitchFamily="34" charset="0"/>
                          <a:ea typeface="宋体" pitchFamily="2" charset="-122"/>
                        </a:defRPr>
                      </a:lvl3pPr>
                      <a:lvl4pPr>
                        <a:spcBef>
                          <a:spcPct val="20000"/>
                        </a:spcBef>
                        <a:defRPr>
                          <a:solidFill>
                            <a:schemeClr val="tx1"/>
                          </a:solidFill>
                          <a:latin typeface="Verdana" pitchFamily="34" charset="0"/>
                          <a:ea typeface="宋体" pitchFamily="2" charset="-122"/>
                        </a:defRPr>
                      </a:lvl4pPr>
                      <a:lvl5pPr>
                        <a:spcBef>
                          <a:spcPct val="20000"/>
                        </a:spcBef>
                        <a:defRPr>
                          <a:solidFill>
                            <a:schemeClr val="tx1"/>
                          </a:solidFill>
                          <a:latin typeface="Verdana" pitchFamily="34" charset="0"/>
                          <a:ea typeface="宋体" pitchFamily="2" charset="-122"/>
                        </a:defRPr>
                      </a:lvl5pPr>
                      <a:lvl6pPr fontAlgn="base">
                        <a:spcBef>
                          <a:spcPct val="20000"/>
                        </a:spcBef>
                        <a:spcAft>
                          <a:spcPct val="0"/>
                        </a:spcAft>
                        <a:defRPr>
                          <a:solidFill>
                            <a:schemeClr val="tx1"/>
                          </a:solidFill>
                          <a:latin typeface="Verdana" pitchFamily="34" charset="0"/>
                          <a:ea typeface="宋体" pitchFamily="2" charset="-122"/>
                        </a:defRPr>
                      </a:lvl6pPr>
                      <a:lvl7pPr fontAlgn="base">
                        <a:spcBef>
                          <a:spcPct val="20000"/>
                        </a:spcBef>
                        <a:spcAft>
                          <a:spcPct val="0"/>
                        </a:spcAft>
                        <a:defRPr>
                          <a:solidFill>
                            <a:schemeClr val="tx1"/>
                          </a:solidFill>
                          <a:latin typeface="Verdana" pitchFamily="34" charset="0"/>
                          <a:ea typeface="宋体" pitchFamily="2" charset="-122"/>
                        </a:defRPr>
                      </a:lvl7pPr>
                      <a:lvl8pPr fontAlgn="base">
                        <a:spcBef>
                          <a:spcPct val="20000"/>
                        </a:spcBef>
                        <a:spcAft>
                          <a:spcPct val="0"/>
                        </a:spcAft>
                        <a:defRPr>
                          <a:solidFill>
                            <a:schemeClr val="tx1"/>
                          </a:solidFill>
                          <a:latin typeface="Verdana" pitchFamily="34" charset="0"/>
                          <a:ea typeface="宋体" pitchFamily="2" charset="-122"/>
                        </a:defRPr>
                      </a:lvl8pPr>
                      <a:lvl9pPr fontAlgn="base">
                        <a:spcBef>
                          <a:spcPct val="20000"/>
                        </a:spcBef>
                        <a:spcAft>
                          <a:spcPct val="0"/>
                        </a:spcAft>
                        <a:defRPr>
                          <a:solidFill>
                            <a:schemeClr val="tx1"/>
                          </a:solidFill>
                          <a:latin typeface="Verdana"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zh-CN" sz="1800" b="1" i="0" u="none" strike="noStrike" cap="none" normalizeH="0" baseline="0" dirty="0" smtClean="0">
                          <a:ln>
                            <a:noFill/>
                          </a:ln>
                          <a:solidFill>
                            <a:schemeClr val="accent2">
                              <a:lumMod val="50000"/>
                            </a:schemeClr>
                          </a:solidFill>
                          <a:effectLst/>
                          <a:latin typeface="Verdana" pitchFamily="34" charset="0"/>
                          <a:ea typeface="楷体_GB2312" pitchFamily="1" charset="-122"/>
                        </a:rPr>
                        <a:t>短暂春天</a:t>
                      </a: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Verdana" pitchFamily="34" charset="0"/>
                          <a:ea typeface="宋体" pitchFamily="2" charset="-122"/>
                        </a:defRPr>
                      </a:lvl1pPr>
                      <a:lvl2pPr>
                        <a:spcBef>
                          <a:spcPct val="20000"/>
                        </a:spcBef>
                        <a:defRPr sz="2400">
                          <a:solidFill>
                            <a:schemeClr val="tx1"/>
                          </a:solidFill>
                          <a:latin typeface="Verdana" pitchFamily="34" charset="0"/>
                          <a:ea typeface="宋体" pitchFamily="2" charset="-122"/>
                        </a:defRPr>
                      </a:lvl2pPr>
                      <a:lvl3pPr>
                        <a:spcBef>
                          <a:spcPct val="20000"/>
                        </a:spcBef>
                        <a:defRPr sz="2000">
                          <a:solidFill>
                            <a:schemeClr val="tx1"/>
                          </a:solidFill>
                          <a:latin typeface="Verdana" pitchFamily="34" charset="0"/>
                          <a:ea typeface="宋体" pitchFamily="2" charset="-122"/>
                        </a:defRPr>
                      </a:lvl3pPr>
                      <a:lvl4pPr>
                        <a:spcBef>
                          <a:spcPct val="20000"/>
                        </a:spcBef>
                        <a:defRPr>
                          <a:solidFill>
                            <a:schemeClr val="tx1"/>
                          </a:solidFill>
                          <a:latin typeface="Verdana" pitchFamily="34" charset="0"/>
                          <a:ea typeface="宋体" pitchFamily="2" charset="-122"/>
                        </a:defRPr>
                      </a:lvl4pPr>
                      <a:lvl5pPr>
                        <a:spcBef>
                          <a:spcPct val="20000"/>
                        </a:spcBef>
                        <a:defRPr>
                          <a:solidFill>
                            <a:schemeClr val="tx1"/>
                          </a:solidFill>
                          <a:latin typeface="Verdana" pitchFamily="34" charset="0"/>
                          <a:ea typeface="宋体" pitchFamily="2" charset="-122"/>
                        </a:defRPr>
                      </a:lvl5pPr>
                      <a:lvl6pPr fontAlgn="base">
                        <a:spcBef>
                          <a:spcPct val="20000"/>
                        </a:spcBef>
                        <a:spcAft>
                          <a:spcPct val="0"/>
                        </a:spcAft>
                        <a:defRPr>
                          <a:solidFill>
                            <a:schemeClr val="tx1"/>
                          </a:solidFill>
                          <a:latin typeface="Verdana" pitchFamily="34" charset="0"/>
                          <a:ea typeface="宋体" pitchFamily="2" charset="-122"/>
                        </a:defRPr>
                      </a:lvl6pPr>
                      <a:lvl7pPr fontAlgn="base">
                        <a:spcBef>
                          <a:spcPct val="20000"/>
                        </a:spcBef>
                        <a:spcAft>
                          <a:spcPct val="0"/>
                        </a:spcAft>
                        <a:defRPr>
                          <a:solidFill>
                            <a:schemeClr val="tx1"/>
                          </a:solidFill>
                          <a:latin typeface="Verdana" pitchFamily="34" charset="0"/>
                          <a:ea typeface="宋体" pitchFamily="2" charset="-122"/>
                        </a:defRPr>
                      </a:lvl7pPr>
                      <a:lvl8pPr fontAlgn="base">
                        <a:spcBef>
                          <a:spcPct val="20000"/>
                        </a:spcBef>
                        <a:spcAft>
                          <a:spcPct val="0"/>
                        </a:spcAft>
                        <a:defRPr>
                          <a:solidFill>
                            <a:schemeClr val="tx1"/>
                          </a:solidFill>
                          <a:latin typeface="Verdana" pitchFamily="34" charset="0"/>
                          <a:ea typeface="宋体" pitchFamily="2" charset="-122"/>
                        </a:defRPr>
                      </a:lvl8pPr>
                      <a:lvl9pPr fontAlgn="base">
                        <a:spcBef>
                          <a:spcPct val="20000"/>
                        </a:spcBef>
                        <a:spcAft>
                          <a:spcPct val="0"/>
                        </a:spcAft>
                        <a:defRPr>
                          <a:solidFill>
                            <a:schemeClr val="tx1"/>
                          </a:solidFill>
                          <a:latin typeface="Verdana"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100" b="0" i="0" u="none" strike="noStrike" cap="none" normalizeH="0" baseline="0" dirty="0" smtClean="0">
                        <a:ln>
                          <a:noFill/>
                        </a:ln>
                        <a:solidFill>
                          <a:schemeClr val="tx1"/>
                        </a:solidFill>
                        <a:effectLst/>
                        <a:latin typeface="Verdana" pitchFamily="34" charset="0"/>
                        <a:ea typeface="宋体" pitchFamily="2" charset="-122"/>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Verdana" pitchFamily="34" charset="0"/>
                          <a:ea typeface="宋体" pitchFamily="2" charset="-122"/>
                        </a:defRPr>
                      </a:lvl1pPr>
                      <a:lvl2pPr>
                        <a:spcBef>
                          <a:spcPct val="20000"/>
                        </a:spcBef>
                        <a:defRPr sz="2400">
                          <a:solidFill>
                            <a:schemeClr val="tx1"/>
                          </a:solidFill>
                          <a:latin typeface="Verdana" pitchFamily="34" charset="0"/>
                          <a:ea typeface="宋体" pitchFamily="2" charset="-122"/>
                        </a:defRPr>
                      </a:lvl2pPr>
                      <a:lvl3pPr>
                        <a:spcBef>
                          <a:spcPct val="20000"/>
                        </a:spcBef>
                        <a:defRPr sz="2000">
                          <a:solidFill>
                            <a:schemeClr val="tx1"/>
                          </a:solidFill>
                          <a:latin typeface="Verdana" pitchFamily="34" charset="0"/>
                          <a:ea typeface="宋体" pitchFamily="2" charset="-122"/>
                        </a:defRPr>
                      </a:lvl3pPr>
                      <a:lvl4pPr>
                        <a:spcBef>
                          <a:spcPct val="20000"/>
                        </a:spcBef>
                        <a:defRPr>
                          <a:solidFill>
                            <a:schemeClr val="tx1"/>
                          </a:solidFill>
                          <a:latin typeface="Verdana" pitchFamily="34" charset="0"/>
                          <a:ea typeface="宋体" pitchFamily="2" charset="-122"/>
                        </a:defRPr>
                      </a:lvl4pPr>
                      <a:lvl5pPr>
                        <a:spcBef>
                          <a:spcPct val="20000"/>
                        </a:spcBef>
                        <a:defRPr>
                          <a:solidFill>
                            <a:schemeClr val="tx1"/>
                          </a:solidFill>
                          <a:latin typeface="Verdana" pitchFamily="34" charset="0"/>
                          <a:ea typeface="宋体" pitchFamily="2" charset="-122"/>
                        </a:defRPr>
                      </a:lvl5pPr>
                      <a:lvl6pPr fontAlgn="base">
                        <a:spcBef>
                          <a:spcPct val="20000"/>
                        </a:spcBef>
                        <a:spcAft>
                          <a:spcPct val="0"/>
                        </a:spcAft>
                        <a:defRPr>
                          <a:solidFill>
                            <a:schemeClr val="tx1"/>
                          </a:solidFill>
                          <a:latin typeface="Verdana" pitchFamily="34" charset="0"/>
                          <a:ea typeface="宋体" pitchFamily="2" charset="-122"/>
                        </a:defRPr>
                      </a:lvl6pPr>
                      <a:lvl7pPr fontAlgn="base">
                        <a:spcBef>
                          <a:spcPct val="20000"/>
                        </a:spcBef>
                        <a:spcAft>
                          <a:spcPct val="0"/>
                        </a:spcAft>
                        <a:defRPr>
                          <a:solidFill>
                            <a:schemeClr val="tx1"/>
                          </a:solidFill>
                          <a:latin typeface="Verdana" pitchFamily="34" charset="0"/>
                          <a:ea typeface="宋体" pitchFamily="2" charset="-122"/>
                        </a:defRPr>
                      </a:lvl7pPr>
                      <a:lvl8pPr fontAlgn="base">
                        <a:spcBef>
                          <a:spcPct val="20000"/>
                        </a:spcBef>
                        <a:spcAft>
                          <a:spcPct val="0"/>
                        </a:spcAft>
                        <a:defRPr>
                          <a:solidFill>
                            <a:schemeClr val="tx1"/>
                          </a:solidFill>
                          <a:latin typeface="Verdana" pitchFamily="34" charset="0"/>
                          <a:ea typeface="宋体" pitchFamily="2" charset="-122"/>
                        </a:defRPr>
                      </a:lvl8pPr>
                      <a:lvl9pPr fontAlgn="base">
                        <a:spcBef>
                          <a:spcPct val="20000"/>
                        </a:spcBef>
                        <a:spcAft>
                          <a:spcPct val="0"/>
                        </a:spcAft>
                        <a:defRPr>
                          <a:solidFill>
                            <a:schemeClr val="tx1"/>
                          </a:solidFill>
                          <a:latin typeface="Verdana" pitchFamily="34" charset="0"/>
                          <a:ea typeface="宋体"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zh-CN" sz="11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      </a:t>
                      </a:r>
                      <a:endParaRPr kumimoji="0" lang="zh-CN" altLang="zh-CN" sz="800" b="0" i="0" u="none" strike="noStrike" cap="none" normalizeH="0" baseline="0" smtClean="0">
                        <a:ln>
                          <a:noFill/>
                        </a:ln>
                        <a:solidFill>
                          <a:schemeClr val="tx1"/>
                        </a:solidFill>
                        <a:effectLst/>
                        <a:latin typeface="Times New Roman" pitchFamily="18" charset="0"/>
                        <a:ea typeface="楷体_GB2312" pitchFamily="1" charset="-122"/>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100" b="1" i="0" u="none" strike="noStrike" cap="none" normalizeH="0" baseline="0" smtClean="0">
                        <a:ln>
                          <a:noFill/>
                        </a:ln>
                        <a:solidFill>
                          <a:srgbClr val="73073D"/>
                        </a:solidFill>
                        <a:effectLst/>
                        <a:latin typeface="Verdana" pitchFamily="34" charset="0"/>
                        <a:ea typeface="宋体" pitchFamily="2" charset="-122"/>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13023">
                <a:tc>
                  <a:txBody>
                    <a:bodyPr/>
                    <a:lstStyle>
                      <a:lvl1pPr>
                        <a:spcBef>
                          <a:spcPct val="20000"/>
                        </a:spcBef>
                        <a:defRPr sz="2800">
                          <a:solidFill>
                            <a:schemeClr val="tx1"/>
                          </a:solidFill>
                          <a:latin typeface="Verdana" pitchFamily="34" charset="0"/>
                          <a:ea typeface="宋体" pitchFamily="2" charset="-122"/>
                        </a:defRPr>
                      </a:lvl1pPr>
                      <a:lvl2pPr>
                        <a:spcBef>
                          <a:spcPct val="20000"/>
                        </a:spcBef>
                        <a:defRPr sz="2400">
                          <a:solidFill>
                            <a:schemeClr val="tx1"/>
                          </a:solidFill>
                          <a:latin typeface="Verdana" pitchFamily="34" charset="0"/>
                          <a:ea typeface="宋体" pitchFamily="2" charset="-122"/>
                        </a:defRPr>
                      </a:lvl2pPr>
                      <a:lvl3pPr>
                        <a:spcBef>
                          <a:spcPct val="20000"/>
                        </a:spcBef>
                        <a:defRPr sz="2000">
                          <a:solidFill>
                            <a:schemeClr val="tx1"/>
                          </a:solidFill>
                          <a:latin typeface="Verdana" pitchFamily="34" charset="0"/>
                          <a:ea typeface="宋体" pitchFamily="2" charset="-122"/>
                        </a:defRPr>
                      </a:lvl3pPr>
                      <a:lvl4pPr>
                        <a:spcBef>
                          <a:spcPct val="20000"/>
                        </a:spcBef>
                        <a:defRPr>
                          <a:solidFill>
                            <a:schemeClr val="tx1"/>
                          </a:solidFill>
                          <a:latin typeface="Verdana" pitchFamily="34" charset="0"/>
                          <a:ea typeface="宋体" pitchFamily="2" charset="-122"/>
                        </a:defRPr>
                      </a:lvl4pPr>
                      <a:lvl5pPr>
                        <a:spcBef>
                          <a:spcPct val="20000"/>
                        </a:spcBef>
                        <a:defRPr>
                          <a:solidFill>
                            <a:schemeClr val="tx1"/>
                          </a:solidFill>
                          <a:latin typeface="Verdana" pitchFamily="34" charset="0"/>
                          <a:ea typeface="宋体" pitchFamily="2" charset="-122"/>
                        </a:defRPr>
                      </a:lvl5pPr>
                      <a:lvl6pPr fontAlgn="base">
                        <a:spcBef>
                          <a:spcPct val="20000"/>
                        </a:spcBef>
                        <a:spcAft>
                          <a:spcPct val="0"/>
                        </a:spcAft>
                        <a:defRPr>
                          <a:solidFill>
                            <a:schemeClr val="tx1"/>
                          </a:solidFill>
                          <a:latin typeface="Verdana" pitchFamily="34" charset="0"/>
                          <a:ea typeface="宋体" pitchFamily="2" charset="-122"/>
                        </a:defRPr>
                      </a:lvl6pPr>
                      <a:lvl7pPr fontAlgn="base">
                        <a:spcBef>
                          <a:spcPct val="20000"/>
                        </a:spcBef>
                        <a:spcAft>
                          <a:spcPct val="0"/>
                        </a:spcAft>
                        <a:defRPr>
                          <a:solidFill>
                            <a:schemeClr val="tx1"/>
                          </a:solidFill>
                          <a:latin typeface="Verdana" pitchFamily="34" charset="0"/>
                          <a:ea typeface="宋体" pitchFamily="2" charset="-122"/>
                        </a:defRPr>
                      </a:lvl7pPr>
                      <a:lvl8pPr fontAlgn="base">
                        <a:spcBef>
                          <a:spcPct val="20000"/>
                        </a:spcBef>
                        <a:spcAft>
                          <a:spcPct val="0"/>
                        </a:spcAft>
                        <a:defRPr>
                          <a:solidFill>
                            <a:schemeClr val="tx1"/>
                          </a:solidFill>
                          <a:latin typeface="Verdana" pitchFamily="34" charset="0"/>
                          <a:ea typeface="宋体" pitchFamily="2" charset="-122"/>
                        </a:defRPr>
                      </a:lvl8pPr>
                      <a:lvl9pPr fontAlgn="base">
                        <a:spcBef>
                          <a:spcPct val="20000"/>
                        </a:spcBef>
                        <a:spcAft>
                          <a:spcPct val="0"/>
                        </a:spcAft>
                        <a:defRPr>
                          <a:solidFill>
                            <a:schemeClr val="tx1"/>
                          </a:solidFill>
                          <a:latin typeface="Verdana"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zh-CN" sz="1800" b="1" i="0" u="none" strike="noStrike" cap="none" normalizeH="0" baseline="0" dirty="0" smtClean="0">
                          <a:ln>
                            <a:noFill/>
                          </a:ln>
                          <a:solidFill>
                            <a:schemeClr val="accent2">
                              <a:lumMod val="50000"/>
                            </a:schemeClr>
                          </a:solidFill>
                          <a:effectLst/>
                          <a:latin typeface="Verdana" pitchFamily="34" charset="0"/>
                          <a:ea typeface="楷体_GB2312" pitchFamily="1" charset="-122"/>
                        </a:rPr>
                        <a:t>萧条</a:t>
                      </a: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Verdana" pitchFamily="34" charset="0"/>
                          <a:ea typeface="宋体" pitchFamily="2" charset="-122"/>
                        </a:defRPr>
                      </a:lvl1pPr>
                      <a:lvl2pPr>
                        <a:spcBef>
                          <a:spcPct val="20000"/>
                        </a:spcBef>
                        <a:defRPr sz="2400">
                          <a:solidFill>
                            <a:schemeClr val="tx1"/>
                          </a:solidFill>
                          <a:latin typeface="Verdana" pitchFamily="34" charset="0"/>
                          <a:ea typeface="宋体" pitchFamily="2" charset="-122"/>
                        </a:defRPr>
                      </a:lvl2pPr>
                      <a:lvl3pPr>
                        <a:spcBef>
                          <a:spcPct val="20000"/>
                        </a:spcBef>
                        <a:defRPr sz="2000">
                          <a:solidFill>
                            <a:schemeClr val="tx1"/>
                          </a:solidFill>
                          <a:latin typeface="Verdana" pitchFamily="34" charset="0"/>
                          <a:ea typeface="宋体" pitchFamily="2" charset="-122"/>
                        </a:defRPr>
                      </a:lvl3pPr>
                      <a:lvl4pPr>
                        <a:spcBef>
                          <a:spcPct val="20000"/>
                        </a:spcBef>
                        <a:defRPr>
                          <a:solidFill>
                            <a:schemeClr val="tx1"/>
                          </a:solidFill>
                          <a:latin typeface="Verdana" pitchFamily="34" charset="0"/>
                          <a:ea typeface="宋体" pitchFamily="2" charset="-122"/>
                        </a:defRPr>
                      </a:lvl4pPr>
                      <a:lvl5pPr>
                        <a:spcBef>
                          <a:spcPct val="20000"/>
                        </a:spcBef>
                        <a:defRPr>
                          <a:solidFill>
                            <a:schemeClr val="tx1"/>
                          </a:solidFill>
                          <a:latin typeface="Verdana" pitchFamily="34" charset="0"/>
                          <a:ea typeface="宋体" pitchFamily="2" charset="-122"/>
                        </a:defRPr>
                      </a:lvl5pPr>
                      <a:lvl6pPr fontAlgn="base">
                        <a:spcBef>
                          <a:spcPct val="20000"/>
                        </a:spcBef>
                        <a:spcAft>
                          <a:spcPct val="0"/>
                        </a:spcAft>
                        <a:defRPr>
                          <a:solidFill>
                            <a:schemeClr val="tx1"/>
                          </a:solidFill>
                          <a:latin typeface="Verdana" pitchFamily="34" charset="0"/>
                          <a:ea typeface="宋体" pitchFamily="2" charset="-122"/>
                        </a:defRPr>
                      </a:lvl6pPr>
                      <a:lvl7pPr fontAlgn="base">
                        <a:spcBef>
                          <a:spcPct val="20000"/>
                        </a:spcBef>
                        <a:spcAft>
                          <a:spcPct val="0"/>
                        </a:spcAft>
                        <a:defRPr>
                          <a:solidFill>
                            <a:schemeClr val="tx1"/>
                          </a:solidFill>
                          <a:latin typeface="Verdana" pitchFamily="34" charset="0"/>
                          <a:ea typeface="宋体" pitchFamily="2" charset="-122"/>
                        </a:defRPr>
                      </a:lvl7pPr>
                      <a:lvl8pPr fontAlgn="base">
                        <a:spcBef>
                          <a:spcPct val="20000"/>
                        </a:spcBef>
                        <a:spcAft>
                          <a:spcPct val="0"/>
                        </a:spcAft>
                        <a:defRPr>
                          <a:solidFill>
                            <a:schemeClr val="tx1"/>
                          </a:solidFill>
                          <a:latin typeface="Verdana" pitchFamily="34" charset="0"/>
                          <a:ea typeface="宋体" pitchFamily="2" charset="-122"/>
                        </a:defRPr>
                      </a:lvl8pPr>
                      <a:lvl9pPr fontAlgn="base">
                        <a:spcBef>
                          <a:spcPct val="20000"/>
                        </a:spcBef>
                        <a:spcAft>
                          <a:spcPct val="0"/>
                        </a:spcAft>
                        <a:defRPr>
                          <a:solidFill>
                            <a:schemeClr val="tx1"/>
                          </a:solidFill>
                          <a:latin typeface="Verdana"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1" i="0" u="none" strike="noStrike" cap="none" normalizeH="0" baseline="0" dirty="0" smtClean="0">
                        <a:ln>
                          <a:noFill/>
                        </a:ln>
                        <a:solidFill>
                          <a:srgbClr val="0000FF"/>
                        </a:solidFill>
                        <a:effectLst/>
                        <a:latin typeface="黑体" pitchFamily="49" charset="-122"/>
                        <a:ea typeface="黑体" pitchFamily="49" charset="-122"/>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Verdana" pitchFamily="34" charset="0"/>
                          <a:ea typeface="宋体" pitchFamily="2" charset="-122"/>
                        </a:defRPr>
                      </a:lvl1pPr>
                      <a:lvl2pPr>
                        <a:spcBef>
                          <a:spcPct val="20000"/>
                        </a:spcBef>
                        <a:defRPr sz="2400">
                          <a:solidFill>
                            <a:schemeClr val="tx1"/>
                          </a:solidFill>
                          <a:latin typeface="Verdana" pitchFamily="34" charset="0"/>
                          <a:ea typeface="宋体" pitchFamily="2" charset="-122"/>
                        </a:defRPr>
                      </a:lvl2pPr>
                      <a:lvl3pPr>
                        <a:spcBef>
                          <a:spcPct val="20000"/>
                        </a:spcBef>
                        <a:defRPr sz="2000">
                          <a:solidFill>
                            <a:schemeClr val="tx1"/>
                          </a:solidFill>
                          <a:latin typeface="Verdana" pitchFamily="34" charset="0"/>
                          <a:ea typeface="宋体" pitchFamily="2" charset="-122"/>
                        </a:defRPr>
                      </a:lvl3pPr>
                      <a:lvl4pPr>
                        <a:spcBef>
                          <a:spcPct val="20000"/>
                        </a:spcBef>
                        <a:defRPr>
                          <a:solidFill>
                            <a:schemeClr val="tx1"/>
                          </a:solidFill>
                          <a:latin typeface="Verdana" pitchFamily="34" charset="0"/>
                          <a:ea typeface="宋体" pitchFamily="2" charset="-122"/>
                        </a:defRPr>
                      </a:lvl4pPr>
                      <a:lvl5pPr>
                        <a:spcBef>
                          <a:spcPct val="20000"/>
                        </a:spcBef>
                        <a:defRPr>
                          <a:solidFill>
                            <a:schemeClr val="tx1"/>
                          </a:solidFill>
                          <a:latin typeface="Verdana" pitchFamily="34" charset="0"/>
                          <a:ea typeface="宋体" pitchFamily="2" charset="-122"/>
                        </a:defRPr>
                      </a:lvl5pPr>
                      <a:lvl6pPr fontAlgn="base">
                        <a:spcBef>
                          <a:spcPct val="20000"/>
                        </a:spcBef>
                        <a:spcAft>
                          <a:spcPct val="0"/>
                        </a:spcAft>
                        <a:defRPr>
                          <a:solidFill>
                            <a:schemeClr val="tx1"/>
                          </a:solidFill>
                          <a:latin typeface="Verdana" pitchFamily="34" charset="0"/>
                          <a:ea typeface="宋体" pitchFamily="2" charset="-122"/>
                        </a:defRPr>
                      </a:lvl6pPr>
                      <a:lvl7pPr fontAlgn="base">
                        <a:spcBef>
                          <a:spcPct val="20000"/>
                        </a:spcBef>
                        <a:spcAft>
                          <a:spcPct val="0"/>
                        </a:spcAft>
                        <a:defRPr>
                          <a:solidFill>
                            <a:schemeClr val="tx1"/>
                          </a:solidFill>
                          <a:latin typeface="Verdana" pitchFamily="34" charset="0"/>
                          <a:ea typeface="宋体" pitchFamily="2" charset="-122"/>
                        </a:defRPr>
                      </a:lvl7pPr>
                      <a:lvl8pPr fontAlgn="base">
                        <a:spcBef>
                          <a:spcPct val="20000"/>
                        </a:spcBef>
                        <a:spcAft>
                          <a:spcPct val="0"/>
                        </a:spcAft>
                        <a:defRPr>
                          <a:solidFill>
                            <a:schemeClr val="tx1"/>
                          </a:solidFill>
                          <a:latin typeface="Verdana" pitchFamily="34" charset="0"/>
                          <a:ea typeface="宋体" pitchFamily="2" charset="-122"/>
                        </a:defRPr>
                      </a:lvl8pPr>
                      <a:lvl9pPr fontAlgn="base">
                        <a:spcBef>
                          <a:spcPct val="20000"/>
                        </a:spcBef>
                        <a:spcAft>
                          <a:spcPct val="0"/>
                        </a:spcAft>
                        <a:defRPr>
                          <a:solidFill>
                            <a:schemeClr val="tx1"/>
                          </a:solidFill>
                          <a:latin typeface="Verdana"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100" b="0" i="0" u="none" strike="noStrike" cap="none" normalizeH="0" baseline="0" smtClean="0">
                        <a:ln>
                          <a:noFill/>
                        </a:ln>
                        <a:solidFill>
                          <a:schemeClr val="tx1"/>
                        </a:solidFill>
                        <a:effectLst/>
                        <a:latin typeface="Verdana" pitchFamily="34" charset="0"/>
                        <a:ea typeface="宋体" pitchFamily="2" charset="-122"/>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23081">
                <a:tc>
                  <a:txBody>
                    <a:bodyPr/>
                    <a:lstStyle>
                      <a:lvl1pPr>
                        <a:spcBef>
                          <a:spcPct val="20000"/>
                        </a:spcBef>
                        <a:defRPr sz="2800">
                          <a:solidFill>
                            <a:schemeClr val="tx1"/>
                          </a:solidFill>
                          <a:latin typeface="Verdana" pitchFamily="34" charset="0"/>
                          <a:ea typeface="宋体" pitchFamily="2" charset="-122"/>
                        </a:defRPr>
                      </a:lvl1pPr>
                      <a:lvl2pPr>
                        <a:spcBef>
                          <a:spcPct val="20000"/>
                        </a:spcBef>
                        <a:defRPr sz="2400">
                          <a:solidFill>
                            <a:schemeClr val="tx1"/>
                          </a:solidFill>
                          <a:latin typeface="Verdana" pitchFamily="34" charset="0"/>
                          <a:ea typeface="宋体" pitchFamily="2" charset="-122"/>
                        </a:defRPr>
                      </a:lvl2pPr>
                      <a:lvl3pPr>
                        <a:spcBef>
                          <a:spcPct val="20000"/>
                        </a:spcBef>
                        <a:defRPr sz="2000">
                          <a:solidFill>
                            <a:schemeClr val="tx1"/>
                          </a:solidFill>
                          <a:latin typeface="Verdana" pitchFamily="34" charset="0"/>
                          <a:ea typeface="宋体" pitchFamily="2" charset="-122"/>
                        </a:defRPr>
                      </a:lvl3pPr>
                      <a:lvl4pPr>
                        <a:spcBef>
                          <a:spcPct val="20000"/>
                        </a:spcBef>
                        <a:defRPr>
                          <a:solidFill>
                            <a:schemeClr val="tx1"/>
                          </a:solidFill>
                          <a:latin typeface="Verdana" pitchFamily="34" charset="0"/>
                          <a:ea typeface="宋体" pitchFamily="2" charset="-122"/>
                        </a:defRPr>
                      </a:lvl4pPr>
                      <a:lvl5pPr>
                        <a:spcBef>
                          <a:spcPct val="20000"/>
                        </a:spcBef>
                        <a:defRPr>
                          <a:solidFill>
                            <a:schemeClr val="tx1"/>
                          </a:solidFill>
                          <a:latin typeface="Verdana" pitchFamily="34" charset="0"/>
                          <a:ea typeface="宋体" pitchFamily="2" charset="-122"/>
                        </a:defRPr>
                      </a:lvl5pPr>
                      <a:lvl6pPr fontAlgn="base">
                        <a:spcBef>
                          <a:spcPct val="20000"/>
                        </a:spcBef>
                        <a:spcAft>
                          <a:spcPct val="0"/>
                        </a:spcAft>
                        <a:defRPr>
                          <a:solidFill>
                            <a:schemeClr val="tx1"/>
                          </a:solidFill>
                          <a:latin typeface="Verdana" pitchFamily="34" charset="0"/>
                          <a:ea typeface="宋体" pitchFamily="2" charset="-122"/>
                        </a:defRPr>
                      </a:lvl6pPr>
                      <a:lvl7pPr fontAlgn="base">
                        <a:spcBef>
                          <a:spcPct val="20000"/>
                        </a:spcBef>
                        <a:spcAft>
                          <a:spcPct val="0"/>
                        </a:spcAft>
                        <a:defRPr>
                          <a:solidFill>
                            <a:schemeClr val="tx1"/>
                          </a:solidFill>
                          <a:latin typeface="Verdana" pitchFamily="34" charset="0"/>
                          <a:ea typeface="宋体" pitchFamily="2" charset="-122"/>
                        </a:defRPr>
                      </a:lvl7pPr>
                      <a:lvl8pPr fontAlgn="base">
                        <a:spcBef>
                          <a:spcPct val="20000"/>
                        </a:spcBef>
                        <a:spcAft>
                          <a:spcPct val="0"/>
                        </a:spcAft>
                        <a:defRPr>
                          <a:solidFill>
                            <a:schemeClr val="tx1"/>
                          </a:solidFill>
                          <a:latin typeface="Verdana" pitchFamily="34" charset="0"/>
                          <a:ea typeface="宋体" pitchFamily="2" charset="-122"/>
                        </a:defRPr>
                      </a:lvl8pPr>
                      <a:lvl9pPr fontAlgn="base">
                        <a:spcBef>
                          <a:spcPct val="20000"/>
                        </a:spcBef>
                        <a:spcAft>
                          <a:spcPct val="0"/>
                        </a:spcAft>
                        <a:defRPr>
                          <a:solidFill>
                            <a:schemeClr val="tx1"/>
                          </a:solidFill>
                          <a:latin typeface="Verdana"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1800" b="1" i="0" u="none" strike="noStrike" cap="none" normalizeH="0" baseline="0" dirty="0" smtClean="0">
                          <a:ln>
                            <a:noFill/>
                          </a:ln>
                          <a:solidFill>
                            <a:schemeClr val="accent2">
                              <a:lumMod val="50000"/>
                            </a:schemeClr>
                          </a:solidFill>
                          <a:effectLst/>
                          <a:latin typeface="Verdana" pitchFamily="34" charset="0"/>
                          <a:ea typeface="楷体_GB2312" pitchFamily="1" charset="-122"/>
                        </a:rPr>
                        <a:t>更</a:t>
                      </a:r>
                      <a:r>
                        <a:rPr kumimoji="0" lang="zh-CN" altLang="zh-CN" sz="1800" b="1" i="0" u="none" strike="noStrike" cap="none" normalizeH="0" baseline="0" dirty="0" smtClean="0">
                          <a:ln>
                            <a:noFill/>
                          </a:ln>
                          <a:solidFill>
                            <a:schemeClr val="accent2">
                              <a:lumMod val="50000"/>
                            </a:schemeClr>
                          </a:solidFill>
                          <a:effectLst/>
                          <a:latin typeface="Verdana" pitchFamily="34" charset="0"/>
                          <a:ea typeface="楷体_GB2312" pitchFamily="1" charset="-122"/>
                        </a:rPr>
                        <a:t>快发展</a:t>
                      </a: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Verdana" pitchFamily="34" charset="0"/>
                          <a:ea typeface="宋体" pitchFamily="2" charset="-122"/>
                        </a:defRPr>
                      </a:lvl1pPr>
                      <a:lvl2pPr>
                        <a:spcBef>
                          <a:spcPct val="20000"/>
                        </a:spcBef>
                        <a:defRPr sz="2400">
                          <a:solidFill>
                            <a:schemeClr val="tx1"/>
                          </a:solidFill>
                          <a:latin typeface="Verdana" pitchFamily="34" charset="0"/>
                          <a:ea typeface="宋体" pitchFamily="2" charset="-122"/>
                        </a:defRPr>
                      </a:lvl2pPr>
                      <a:lvl3pPr>
                        <a:spcBef>
                          <a:spcPct val="20000"/>
                        </a:spcBef>
                        <a:defRPr sz="2000">
                          <a:solidFill>
                            <a:schemeClr val="tx1"/>
                          </a:solidFill>
                          <a:latin typeface="Verdana" pitchFamily="34" charset="0"/>
                          <a:ea typeface="宋体" pitchFamily="2" charset="-122"/>
                        </a:defRPr>
                      </a:lvl3pPr>
                      <a:lvl4pPr>
                        <a:spcBef>
                          <a:spcPct val="20000"/>
                        </a:spcBef>
                        <a:defRPr>
                          <a:solidFill>
                            <a:schemeClr val="tx1"/>
                          </a:solidFill>
                          <a:latin typeface="Verdana" pitchFamily="34" charset="0"/>
                          <a:ea typeface="宋体" pitchFamily="2" charset="-122"/>
                        </a:defRPr>
                      </a:lvl4pPr>
                      <a:lvl5pPr>
                        <a:spcBef>
                          <a:spcPct val="20000"/>
                        </a:spcBef>
                        <a:defRPr>
                          <a:solidFill>
                            <a:schemeClr val="tx1"/>
                          </a:solidFill>
                          <a:latin typeface="Verdana" pitchFamily="34" charset="0"/>
                          <a:ea typeface="宋体" pitchFamily="2" charset="-122"/>
                        </a:defRPr>
                      </a:lvl5pPr>
                      <a:lvl6pPr fontAlgn="base">
                        <a:spcBef>
                          <a:spcPct val="20000"/>
                        </a:spcBef>
                        <a:spcAft>
                          <a:spcPct val="0"/>
                        </a:spcAft>
                        <a:defRPr>
                          <a:solidFill>
                            <a:schemeClr val="tx1"/>
                          </a:solidFill>
                          <a:latin typeface="Verdana" pitchFamily="34" charset="0"/>
                          <a:ea typeface="宋体" pitchFamily="2" charset="-122"/>
                        </a:defRPr>
                      </a:lvl6pPr>
                      <a:lvl7pPr fontAlgn="base">
                        <a:spcBef>
                          <a:spcPct val="20000"/>
                        </a:spcBef>
                        <a:spcAft>
                          <a:spcPct val="0"/>
                        </a:spcAft>
                        <a:defRPr>
                          <a:solidFill>
                            <a:schemeClr val="tx1"/>
                          </a:solidFill>
                          <a:latin typeface="Verdana" pitchFamily="34" charset="0"/>
                          <a:ea typeface="宋体" pitchFamily="2" charset="-122"/>
                        </a:defRPr>
                      </a:lvl7pPr>
                      <a:lvl8pPr fontAlgn="base">
                        <a:spcBef>
                          <a:spcPct val="20000"/>
                        </a:spcBef>
                        <a:spcAft>
                          <a:spcPct val="0"/>
                        </a:spcAft>
                        <a:defRPr>
                          <a:solidFill>
                            <a:schemeClr val="tx1"/>
                          </a:solidFill>
                          <a:latin typeface="Verdana" pitchFamily="34" charset="0"/>
                          <a:ea typeface="宋体" pitchFamily="2" charset="-122"/>
                        </a:defRPr>
                      </a:lvl8pPr>
                      <a:lvl9pPr fontAlgn="base">
                        <a:spcBef>
                          <a:spcPct val="20000"/>
                        </a:spcBef>
                        <a:spcAft>
                          <a:spcPct val="0"/>
                        </a:spcAft>
                        <a:defRPr>
                          <a:solidFill>
                            <a:schemeClr val="tx1"/>
                          </a:solidFill>
                          <a:latin typeface="Verdana"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1" i="0" u="none" strike="noStrike" cap="none" normalizeH="0" baseline="0" dirty="0" smtClean="0">
                        <a:ln>
                          <a:noFill/>
                        </a:ln>
                        <a:solidFill>
                          <a:srgbClr val="0000FF"/>
                        </a:solidFill>
                        <a:effectLst/>
                        <a:latin typeface="黑体" pitchFamily="49" charset="-122"/>
                        <a:ea typeface="黑体" pitchFamily="49" charset="-122"/>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Verdana" pitchFamily="34" charset="0"/>
                          <a:ea typeface="宋体" pitchFamily="2" charset="-122"/>
                        </a:defRPr>
                      </a:lvl1pPr>
                      <a:lvl2pPr>
                        <a:spcBef>
                          <a:spcPct val="20000"/>
                        </a:spcBef>
                        <a:defRPr sz="2400">
                          <a:solidFill>
                            <a:schemeClr val="tx1"/>
                          </a:solidFill>
                          <a:latin typeface="Verdana" pitchFamily="34" charset="0"/>
                          <a:ea typeface="宋体" pitchFamily="2" charset="-122"/>
                        </a:defRPr>
                      </a:lvl2pPr>
                      <a:lvl3pPr>
                        <a:spcBef>
                          <a:spcPct val="20000"/>
                        </a:spcBef>
                        <a:defRPr sz="2000">
                          <a:solidFill>
                            <a:schemeClr val="tx1"/>
                          </a:solidFill>
                          <a:latin typeface="Verdana" pitchFamily="34" charset="0"/>
                          <a:ea typeface="宋体" pitchFamily="2" charset="-122"/>
                        </a:defRPr>
                      </a:lvl3pPr>
                      <a:lvl4pPr>
                        <a:spcBef>
                          <a:spcPct val="20000"/>
                        </a:spcBef>
                        <a:defRPr>
                          <a:solidFill>
                            <a:schemeClr val="tx1"/>
                          </a:solidFill>
                          <a:latin typeface="Verdana" pitchFamily="34" charset="0"/>
                          <a:ea typeface="宋体" pitchFamily="2" charset="-122"/>
                        </a:defRPr>
                      </a:lvl4pPr>
                      <a:lvl5pPr>
                        <a:spcBef>
                          <a:spcPct val="20000"/>
                        </a:spcBef>
                        <a:defRPr>
                          <a:solidFill>
                            <a:schemeClr val="tx1"/>
                          </a:solidFill>
                          <a:latin typeface="Verdana" pitchFamily="34" charset="0"/>
                          <a:ea typeface="宋体" pitchFamily="2" charset="-122"/>
                        </a:defRPr>
                      </a:lvl5pPr>
                      <a:lvl6pPr fontAlgn="base">
                        <a:spcBef>
                          <a:spcPct val="20000"/>
                        </a:spcBef>
                        <a:spcAft>
                          <a:spcPct val="0"/>
                        </a:spcAft>
                        <a:defRPr>
                          <a:solidFill>
                            <a:schemeClr val="tx1"/>
                          </a:solidFill>
                          <a:latin typeface="Verdana" pitchFamily="34" charset="0"/>
                          <a:ea typeface="宋体" pitchFamily="2" charset="-122"/>
                        </a:defRPr>
                      </a:lvl6pPr>
                      <a:lvl7pPr fontAlgn="base">
                        <a:spcBef>
                          <a:spcPct val="20000"/>
                        </a:spcBef>
                        <a:spcAft>
                          <a:spcPct val="0"/>
                        </a:spcAft>
                        <a:defRPr>
                          <a:solidFill>
                            <a:schemeClr val="tx1"/>
                          </a:solidFill>
                          <a:latin typeface="Verdana" pitchFamily="34" charset="0"/>
                          <a:ea typeface="宋体" pitchFamily="2" charset="-122"/>
                        </a:defRPr>
                      </a:lvl7pPr>
                      <a:lvl8pPr fontAlgn="base">
                        <a:spcBef>
                          <a:spcPct val="20000"/>
                        </a:spcBef>
                        <a:spcAft>
                          <a:spcPct val="0"/>
                        </a:spcAft>
                        <a:defRPr>
                          <a:solidFill>
                            <a:schemeClr val="tx1"/>
                          </a:solidFill>
                          <a:latin typeface="Verdana" pitchFamily="34" charset="0"/>
                          <a:ea typeface="宋体" pitchFamily="2" charset="-122"/>
                        </a:defRPr>
                      </a:lvl8pPr>
                      <a:lvl9pPr fontAlgn="base">
                        <a:spcBef>
                          <a:spcPct val="20000"/>
                        </a:spcBef>
                        <a:spcAft>
                          <a:spcPct val="0"/>
                        </a:spcAft>
                        <a:defRPr>
                          <a:solidFill>
                            <a:schemeClr val="tx1"/>
                          </a:solidFill>
                          <a:latin typeface="Verdana"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100" b="0" i="0" u="none" strike="noStrike" cap="none" normalizeH="0" baseline="0" dirty="0" smtClean="0">
                        <a:ln>
                          <a:noFill/>
                        </a:ln>
                        <a:solidFill>
                          <a:schemeClr val="tx1"/>
                        </a:solidFill>
                        <a:effectLst/>
                        <a:latin typeface="Verdana" pitchFamily="34" charset="0"/>
                        <a:ea typeface="宋体" pitchFamily="2" charset="-122"/>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8517">
                <a:tc>
                  <a:txBody>
                    <a:bodyPr/>
                    <a:lstStyle>
                      <a:lvl1pPr>
                        <a:spcBef>
                          <a:spcPct val="20000"/>
                        </a:spcBef>
                        <a:defRPr sz="2800">
                          <a:solidFill>
                            <a:schemeClr val="tx1"/>
                          </a:solidFill>
                          <a:latin typeface="Verdana" pitchFamily="34" charset="0"/>
                          <a:ea typeface="宋体" pitchFamily="2" charset="-122"/>
                        </a:defRPr>
                      </a:lvl1pPr>
                      <a:lvl2pPr>
                        <a:spcBef>
                          <a:spcPct val="20000"/>
                        </a:spcBef>
                        <a:defRPr sz="2400">
                          <a:solidFill>
                            <a:schemeClr val="tx1"/>
                          </a:solidFill>
                          <a:latin typeface="Verdana" pitchFamily="34" charset="0"/>
                          <a:ea typeface="宋体" pitchFamily="2" charset="-122"/>
                        </a:defRPr>
                      </a:lvl2pPr>
                      <a:lvl3pPr>
                        <a:spcBef>
                          <a:spcPct val="20000"/>
                        </a:spcBef>
                        <a:defRPr sz="2000">
                          <a:solidFill>
                            <a:schemeClr val="tx1"/>
                          </a:solidFill>
                          <a:latin typeface="Verdana" pitchFamily="34" charset="0"/>
                          <a:ea typeface="宋体" pitchFamily="2" charset="-122"/>
                        </a:defRPr>
                      </a:lvl3pPr>
                      <a:lvl4pPr>
                        <a:spcBef>
                          <a:spcPct val="20000"/>
                        </a:spcBef>
                        <a:defRPr>
                          <a:solidFill>
                            <a:schemeClr val="tx1"/>
                          </a:solidFill>
                          <a:latin typeface="Verdana" pitchFamily="34" charset="0"/>
                          <a:ea typeface="宋体" pitchFamily="2" charset="-122"/>
                        </a:defRPr>
                      </a:lvl4pPr>
                      <a:lvl5pPr>
                        <a:spcBef>
                          <a:spcPct val="20000"/>
                        </a:spcBef>
                        <a:defRPr>
                          <a:solidFill>
                            <a:schemeClr val="tx1"/>
                          </a:solidFill>
                          <a:latin typeface="Verdana" pitchFamily="34" charset="0"/>
                          <a:ea typeface="宋体" pitchFamily="2" charset="-122"/>
                        </a:defRPr>
                      </a:lvl5pPr>
                      <a:lvl6pPr fontAlgn="base">
                        <a:spcBef>
                          <a:spcPct val="20000"/>
                        </a:spcBef>
                        <a:spcAft>
                          <a:spcPct val="0"/>
                        </a:spcAft>
                        <a:defRPr>
                          <a:solidFill>
                            <a:schemeClr val="tx1"/>
                          </a:solidFill>
                          <a:latin typeface="Verdana" pitchFamily="34" charset="0"/>
                          <a:ea typeface="宋体" pitchFamily="2" charset="-122"/>
                        </a:defRPr>
                      </a:lvl6pPr>
                      <a:lvl7pPr fontAlgn="base">
                        <a:spcBef>
                          <a:spcPct val="20000"/>
                        </a:spcBef>
                        <a:spcAft>
                          <a:spcPct val="0"/>
                        </a:spcAft>
                        <a:defRPr>
                          <a:solidFill>
                            <a:schemeClr val="tx1"/>
                          </a:solidFill>
                          <a:latin typeface="Verdana" pitchFamily="34" charset="0"/>
                          <a:ea typeface="宋体" pitchFamily="2" charset="-122"/>
                        </a:defRPr>
                      </a:lvl7pPr>
                      <a:lvl8pPr fontAlgn="base">
                        <a:spcBef>
                          <a:spcPct val="20000"/>
                        </a:spcBef>
                        <a:spcAft>
                          <a:spcPct val="0"/>
                        </a:spcAft>
                        <a:defRPr>
                          <a:solidFill>
                            <a:schemeClr val="tx1"/>
                          </a:solidFill>
                          <a:latin typeface="Verdana" pitchFamily="34" charset="0"/>
                          <a:ea typeface="宋体" pitchFamily="2" charset="-122"/>
                        </a:defRPr>
                      </a:lvl8pPr>
                      <a:lvl9pPr fontAlgn="base">
                        <a:spcBef>
                          <a:spcPct val="20000"/>
                        </a:spcBef>
                        <a:spcAft>
                          <a:spcPct val="0"/>
                        </a:spcAft>
                        <a:defRPr>
                          <a:solidFill>
                            <a:schemeClr val="tx1"/>
                          </a:solidFill>
                          <a:latin typeface="Verdana"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zh-CN" sz="1800" b="1" i="0" u="none" strike="noStrike" cap="none" normalizeH="0" baseline="0" dirty="0" smtClean="0">
                          <a:ln>
                            <a:noFill/>
                          </a:ln>
                          <a:solidFill>
                            <a:srgbClr val="000066"/>
                          </a:solidFill>
                          <a:effectLst/>
                          <a:latin typeface="Verdana" pitchFamily="34" charset="0"/>
                          <a:ea typeface="楷体_GB2312" pitchFamily="1" charset="-122"/>
                        </a:rPr>
                        <a:t>沉重打击</a:t>
                      </a: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Verdana" pitchFamily="34" charset="0"/>
                          <a:ea typeface="宋体" pitchFamily="2" charset="-122"/>
                        </a:defRPr>
                      </a:lvl1pPr>
                      <a:lvl2pPr>
                        <a:spcBef>
                          <a:spcPct val="20000"/>
                        </a:spcBef>
                        <a:defRPr sz="2400">
                          <a:solidFill>
                            <a:schemeClr val="tx1"/>
                          </a:solidFill>
                          <a:latin typeface="Verdana" pitchFamily="34" charset="0"/>
                          <a:ea typeface="宋体" pitchFamily="2" charset="-122"/>
                        </a:defRPr>
                      </a:lvl2pPr>
                      <a:lvl3pPr>
                        <a:spcBef>
                          <a:spcPct val="20000"/>
                        </a:spcBef>
                        <a:defRPr sz="2000">
                          <a:solidFill>
                            <a:schemeClr val="tx1"/>
                          </a:solidFill>
                          <a:latin typeface="Verdana" pitchFamily="34" charset="0"/>
                          <a:ea typeface="宋体" pitchFamily="2" charset="-122"/>
                        </a:defRPr>
                      </a:lvl3pPr>
                      <a:lvl4pPr>
                        <a:spcBef>
                          <a:spcPct val="20000"/>
                        </a:spcBef>
                        <a:defRPr>
                          <a:solidFill>
                            <a:schemeClr val="tx1"/>
                          </a:solidFill>
                          <a:latin typeface="Verdana" pitchFamily="34" charset="0"/>
                          <a:ea typeface="宋体" pitchFamily="2" charset="-122"/>
                        </a:defRPr>
                      </a:lvl4pPr>
                      <a:lvl5pPr>
                        <a:spcBef>
                          <a:spcPct val="20000"/>
                        </a:spcBef>
                        <a:defRPr>
                          <a:solidFill>
                            <a:schemeClr val="tx1"/>
                          </a:solidFill>
                          <a:latin typeface="Verdana" pitchFamily="34" charset="0"/>
                          <a:ea typeface="宋体" pitchFamily="2" charset="-122"/>
                        </a:defRPr>
                      </a:lvl5pPr>
                      <a:lvl6pPr fontAlgn="base">
                        <a:spcBef>
                          <a:spcPct val="20000"/>
                        </a:spcBef>
                        <a:spcAft>
                          <a:spcPct val="0"/>
                        </a:spcAft>
                        <a:defRPr>
                          <a:solidFill>
                            <a:schemeClr val="tx1"/>
                          </a:solidFill>
                          <a:latin typeface="Verdana" pitchFamily="34" charset="0"/>
                          <a:ea typeface="宋体" pitchFamily="2" charset="-122"/>
                        </a:defRPr>
                      </a:lvl6pPr>
                      <a:lvl7pPr fontAlgn="base">
                        <a:spcBef>
                          <a:spcPct val="20000"/>
                        </a:spcBef>
                        <a:spcAft>
                          <a:spcPct val="0"/>
                        </a:spcAft>
                        <a:defRPr>
                          <a:solidFill>
                            <a:schemeClr val="tx1"/>
                          </a:solidFill>
                          <a:latin typeface="Verdana" pitchFamily="34" charset="0"/>
                          <a:ea typeface="宋体" pitchFamily="2" charset="-122"/>
                        </a:defRPr>
                      </a:lvl7pPr>
                      <a:lvl8pPr fontAlgn="base">
                        <a:spcBef>
                          <a:spcPct val="20000"/>
                        </a:spcBef>
                        <a:spcAft>
                          <a:spcPct val="0"/>
                        </a:spcAft>
                        <a:defRPr>
                          <a:solidFill>
                            <a:schemeClr val="tx1"/>
                          </a:solidFill>
                          <a:latin typeface="Verdana" pitchFamily="34" charset="0"/>
                          <a:ea typeface="宋体" pitchFamily="2" charset="-122"/>
                        </a:defRPr>
                      </a:lvl8pPr>
                      <a:lvl9pPr fontAlgn="base">
                        <a:spcBef>
                          <a:spcPct val="20000"/>
                        </a:spcBef>
                        <a:spcAft>
                          <a:spcPct val="0"/>
                        </a:spcAft>
                        <a:defRPr>
                          <a:solidFill>
                            <a:schemeClr val="tx1"/>
                          </a:solidFill>
                          <a:latin typeface="Verdana"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1800" b="1" i="0" u="none" strike="noStrike" cap="none" normalizeH="0" baseline="0" smtClean="0">
                        <a:ln>
                          <a:noFill/>
                        </a:ln>
                        <a:solidFill>
                          <a:srgbClr val="0000FF"/>
                        </a:solidFill>
                        <a:effectLst/>
                        <a:latin typeface="黑体" pitchFamily="49" charset="-122"/>
                        <a:ea typeface="黑体" pitchFamily="49" charset="-122"/>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Verdana" pitchFamily="34" charset="0"/>
                          <a:ea typeface="宋体" pitchFamily="2" charset="-122"/>
                        </a:defRPr>
                      </a:lvl1pPr>
                      <a:lvl2pPr>
                        <a:spcBef>
                          <a:spcPct val="20000"/>
                        </a:spcBef>
                        <a:defRPr sz="2400">
                          <a:solidFill>
                            <a:schemeClr val="tx1"/>
                          </a:solidFill>
                          <a:latin typeface="Verdana" pitchFamily="34" charset="0"/>
                          <a:ea typeface="宋体" pitchFamily="2" charset="-122"/>
                        </a:defRPr>
                      </a:lvl2pPr>
                      <a:lvl3pPr>
                        <a:spcBef>
                          <a:spcPct val="20000"/>
                        </a:spcBef>
                        <a:defRPr sz="2000">
                          <a:solidFill>
                            <a:schemeClr val="tx1"/>
                          </a:solidFill>
                          <a:latin typeface="Verdana" pitchFamily="34" charset="0"/>
                          <a:ea typeface="宋体" pitchFamily="2" charset="-122"/>
                        </a:defRPr>
                      </a:lvl3pPr>
                      <a:lvl4pPr>
                        <a:spcBef>
                          <a:spcPct val="20000"/>
                        </a:spcBef>
                        <a:defRPr>
                          <a:solidFill>
                            <a:schemeClr val="tx1"/>
                          </a:solidFill>
                          <a:latin typeface="Verdana" pitchFamily="34" charset="0"/>
                          <a:ea typeface="宋体" pitchFamily="2" charset="-122"/>
                        </a:defRPr>
                      </a:lvl4pPr>
                      <a:lvl5pPr>
                        <a:spcBef>
                          <a:spcPct val="20000"/>
                        </a:spcBef>
                        <a:defRPr>
                          <a:solidFill>
                            <a:schemeClr val="tx1"/>
                          </a:solidFill>
                          <a:latin typeface="Verdana" pitchFamily="34" charset="0"/>
                          <a:ea typeface="宋体" pitchFamily="2" charset="-122"/>
                        </a:defRPr>
                      </a:lvl5pPr>
                      <a:lvl6pPr fontAlgn="base">
                        <a:spcBef>
                          <a:spcPct val="20000"/>
                        </a:spcBef>
                        <a:spcAft>
                          <a:spcPct val="0"/>
                        </a:spcAft>
                        <a:defRPr>
                          <a:solidFill>
                            <a:schemeClr val="tx1"/>
                          </a:solidFill>
                          <a:latin typeface="Verdana" pitchFamily="34" charset="0"/>
                          <a:ea typeface="宋体" pitchFamily="2" charset="-122"/>
                        </a:defRPr>
                      </a:lvl6pPr>
                      <a:lvl7pPr fontAlgn="base">
                        <a:spcBef>
                          <a:spcPct val="20000"/>
                        </a:spcBef>
                        <a:spcAft>
                          <a:spcPct val="0"/>
                        </a:spcAft>
                        <a:defRPr>
                          <a:solidFill>
                            <a:schemeClr val="tx1"/>
                          </a:solidFill>
                          <a:latin typeface="Verdana" pitchFamily="34" charset="0"/>
                          <a:ea typeface="宋体" pitchFamily="2" charset="-122"/>
                        </a:defRPr>
                      </a:lvl7pPr>
                      <a:lvl8pPr fontAlgn="base">
                        <a:spcBef>
                          <a:spcPct val="20000"/>
                        </a:spcBef>
                        <a:spcAft>
                          <a:spcPct val="0"/>
                        </a:spcAft>
                        <a:defRPr>
                          <a:solidFill>
                            <a:schemeClr val="tx1"/>
                          </a:solidFill>
                          <a:latin typeface="Verdana" pitchFamily="34" charset="0"/>
                          <a:ea typeface="宋体" pitchFamily="2" charset="-122"/>
                        </a:defRPr>
                      </a:lvl8pPr>
                      <a:lvl9pPr fontAlgn="base">
                        <a:spcBef>
                          <a:spcPct val="20000"/>
                        </a:spcBef>
                        <a:spcAft>
                          <a:spcPct val="0"/>
                        </a:spcAft>
                        <a:defRPr>
                          <a:solidFill>
                            <a:schemeClr val="tx1"/>
                          </a:solidFill>
                          <a:latin typeface="Verdana"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lang="zh-CN" altLang="zh-CN" sz="1800" b="1" kern="1200" dirty="0" smtClean="0">
                        <a:solidFill>
                          <a:srgbClr val="000066"/>
                        </a:solidFill>
                        <a:latin typeface="Verdana" pitchFamily="34" charset="0"/>
                        <a:ea typeface="楷体_GB2312" pitchFamily="1" charset="-122"/>
                        <a:cs typeface="+mn-cs"/>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01643">
                <a:tc>
                  <a:txBody>
                    <a:bodyPr/>
                    <a:lstStyle>
                      <a:lvl1pPr>
                        <a:spcBef>
                          <a:spcPct val="20000"/>
                        </a:spcBef>
                        <a:defRPr sz="2800">
                          <a:solidFill>
                            <a:schemeClr val="tx1"/>
                          </a:solidFill>
                          <a:latin typeface="Verdana" pitchFamily="34" charset="0"/>
                          <a:ea typeface="宋体" pitchFamily="2" charset="-122"/>
                        </a:defRPr>
                      </a:lvl1pPr>
                      <a:lvl2pPr>
                        <a:spcBef>
                          <a:spcPct val="20000"/>
                        </a:spcBef>
                        <a:defRPr sz="2400">
                          <a:solidFill>
                            <a:schemeClr val="tx1"/>
                          </a:solidFill>
                          <a:latin typeface="Verdana" pitchFamily="34" charset="0"/>
                          <a:ea typeface="宋体" pitchFamily="2" charset="-122"/>
                        </a:defRPr>
                      </a:lvl2pPr>
                      <a:lvl3pPr>
                        <a:spcBef>
                          <a:spcPct val="20000"/>
                        </a:spcBef>
                        <a:defRPr sz="2000">
                          <a:solidFill>
                            <a:schemeClr val="tx1"/>
                          </a:solidFill>
                          <a:latin typeface="Verdana" pitchFamily="34" charset="0"/>
                          <a:ea typeface="宋体" pitchFamily="2" charset="-122"/>
                        </a:defRPr>
                      </a:lvl3pPr>
                      <a:lvl4pPr>
                        <a:spcBef>
                          <a:spcPct val="20000"/>
                        </a:spcBef>
                        <a:defRPr>
                          <a:solidFill>
                            <a:schemeClr val="tx1"/>
                          </a:solidFill>
                          <a:latin typeface="Verdana" pitchFamily="34" charset="0"/>
                          <a:ea typeface="宋体" pitchFamily="2" charset="-122"/>
                        </a:defRPr>
                      </a:lvl4pPr>
                      <a:lvl5pPr>
                        <a:spcBef>
                          <a:spcPct val="20000"/>
                        </a:spcBef>
                        <a:defRPr>
                          <a:solidFill>
                            <a:schemeClr val="tx1"/>
                          </a:solidFill>
                          <a:latin typeface="Verdana" pitchFamily="34" charset="0"/>
                          <a:ea typeface="宋体" pitchFamily="2" charset="-122"/>
                        </a:defRPr>
                      </a:lvl5pPr>
                      <a:lvl6pPr fontAlgn="base">
                        <a:spcBef>
                          <a:spcPct val="20000"/>
                        </a:spcBef>
                        <a:spcAft>
                          <a:spcPct val="0"/>
                        </a:spcAft>
                        <a:defRPr>
                          <a:solidFill>
                            <a:schemeClr val="tx1"/>
                          </a:solidFill>
                          <a:latin typeface="Verdana" pitchFamily="34" charset="0"/>
                          <a:ea typeface="宋体" pitchFamily="2" charset="-122"/>
                        </a:defRPr>
                      </a:lvl6pPr>
                      <a:lvl7pPr fontAlgn="base">
                        <a:spcBef>
                          <a:spcPct val="20000"/>
                        </a:spcBef>
                        <a:spcAft>
                          <a:spcPct val="0"/>
                        </a:spcAft>
                        <a:defRPr>
                          <a:solidFill>
                            <a:schemeClr val="tx1"/>
                          </a:solidFill>
                          <a:latin typeface="Verdana" pitchFamily="34" charset="0"/>
                          <a:ea typeface="宋体" pitchFamily="2" charset="-122"/>
                        </a:defRPr>
                      </a:lvl7pPr>
                      <a:lvl8pPr fontAlgn="base">
                        <a:spcBef>
                          <a:spcPct val="20000"/>
                        </a:spcBef>
                        <a:spcAft>
                          <a:spcPct val="0"/>
                        </a:spcAft>
                        <a:defRPr>
                          <a:solidFill>
                            <a:schemeClr val="tx1"/>
                          </a:solidFill>
                          <a:latin typeface="Verdana" pitchFamily="34" charset="0"/>
                          <a:ea typeface="宋体" pitchFamily="2" charset="-122"/>
                        </a:defRPr>
                      </a:lvl8pPr>
                      <a:lvl9pPr fontAlgn="base">
                        <a:spcBef>
                          <a:spcPct val="20000"/>
                        </a:spcBef>
                        <a:spcAft>
                          <a:spcPct val="0"/>
                        </a:spcAft>
                        <a:defRPr>
                          <a:solidFill>
                            <a:schemeClr val="tx1"/>
                          </a:solidFill>
                          <a:latin typeface="Verdana"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zh-CN" sz="1800" b="1" i="0" u="none" strike="noStrike" cap="none" normalizeH="0" baseline="0" dirty="0" smtClean="0">
                          <a:ln>
                            <a:noFill/>
                          </a:ln>
                          <a:solidFill>
                            <a:srgbClr val="000066"/>
                          </a:solidFill>
                          <a:effectLst/>
                          <a:latin typeface="Verdana" pitchFamily="34" charset="0"/>
                          <a:ea typeface="楷体_GB2312" pitchFamily="1" charset="-122"/>
                        </a:rPr>
                        <a:t>日益萎缩</a:t>
                      </a: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Verdana" pitchFamily="34" charset="0"/>
                          <a:ea typeface="宋体" pitchFamily="2" charset="-122"/>
                        </a:defRPr>
                      </a:lvl1pPr>
                      <a:lvl2pPr>
                        <a:spcBef>
                          <a:spcPct val="20000"/>
                        </a:spcBef>
                        <a:defRPr sz="2400">
                          <a:solidFill>
                            <a:schemeClr val="tx1"/>
                          </a:solidFill>
                          <a:latin typeface="Verdana" pitchFamily="34" charset="0"/>
                          <a:ea typeface="宋体" pitchFamily="2" charset="-122"/>
                        </a:defRPr>
                      </a:lvl2pPr>
                      <a:lvl3pPr>
                        <a:spcBef>
                          <a:spcPct val="20000"/>
                        </a:spcBef>
                        <a:defRPr sz="2000">
                          <a:solidFill>
                            <a:schemeClr val="tx1"/>
                          </a:solidFill>
                          <a:latin typeface="Verdana" pitchFamily="34" charset="0"/>
                          <a:ea typeface="宋体" pitchFamily="2" charset="-122"/>
                        </a:defRPr>
                      </a:lvl3pPr>
                      <a:lvl4pPr>
                        <a:spcBef>
                          <a:spcPct val="20000"/>
                        </a:spcBef>
                        <a:defRPr>
                          <a:solidFill>
                            <a:schemeClr val="tx1"/>
                          </a:solidFill>
                          <a:latin typeface="Verdana" pitchFamily="34" charset="0"/>
                          <a:ea typeface="宋体" pitchFamily="2" charset="-122"/>
                        </a:defRPr>
                      </a:lvl4pPr>
                      <a:lvl5pPr>
                        <a:spcBef>
                          <a:spcPct val="20000"/>
                        </a:spcBef>
                        <a:defRPr>
                          <a:solidFill>
                            <a:schemeClr val="tx1"/>
                          </a:solidFill>
                          <a:latin typeface="Verdana" pitchFamily="34" charset="0"/>
                          <a:ea typeface="宋体" pitchFamily="2" charset="-122"/>
                        </a:defRPr>
                      </a:lvl5pPr>
                      <a:lvl6pPr fontAlgn="base">
                        <a:spcBef>
                          <a:spcPct val="20000"/>
                        </a:spcBef>
                        <a:spcAft>
                          <a:spcPct val="0"/>
                        </a:spcAft>
                        <a:defRPr>
                          <a:solidFill>
                            <a:schemeClr val="tx1"/>
                          </a:solidFill>
                          <a:latin typeface="Verdana" pitchFamily="34" charset="0"/>
                          <a:ea typeface="宋体" pitchFamily="2" charset="-122"/>
                        </a:defRPr>
                      </a:lvl6pPr>
                      <a:lvl7pPr fontAlgn="base">
                        <a:spcBef>
                          <a:spcPct val="20000"/>
                        </a:spcBef>
                        <a:spcAft>
                          <a:spcPct val="0"/>
                        </a:spcAft>
                        <a:defRPr>
                          <a:solidFill>
                            <a:schemeClr val="tx1"/>
                          </a:solidFill>
                          <a:latin typeface="Verdana" pitchFamily="34" charset="0"/>
                          <a:ea typeface="宋体" pitchFamily="2" charset="-122"/>
                        </a:defRPr>
                      </a:lvl7pPr>
                      <a:lvl8pPr fontAlgn="base">
                        <a:spcBef>
                          <a:spcPct val="20000"/>
                        </a:spcBef>
                        <a:spcAft>
                          <a:spcPct val="0"/>
                        </a:spcAft>
                        <a:defRPr>
                          <a:solidFill>
                            <a:schemeClr val="tx1"/>
                          </a:solidFill>
                          <a:latin typeface="Verdana" pitchFamily="34" charset="0"/>
                          <a:ea typeface="宋体" pitchFamily="2" charset="-122"/>
                        </a:defRPr>
                      </a:lvl8pPr>
                      <a:lvl9pPr fontAlgn="base">
                        <a:spcBef>
                          <a:spcPct val="20000"/>
                        </a:spcBef>
                        <a:spcAft>
                          <a:spcPct val="0"/>
                        </a:spcAft>
                        <a:defRPr>
                          <a:solidFill>
                            <a:schemeClr val="tx1"/>
                          </a:solidFill>
                          <a:latin typeface="Verdana"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100" b="0" i="0" u="none" strike="noStrike" cap="none" normalizeH="0" baseline="0" smtClean="0">
                        <a:ln>
                          <a:noFill/>
                        </a:ln>
                        <a:solidFill>
                          <a:schemeClr val="tx1"/>
                        </a:solidFill>
                        <a:effectLst/>
                        <a:latin typeface="Verdana" pitchFamily="34" charset="0"/>
                        <a:ea typeface="宋体" pitchFamily="2" charset="-122"/>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Verdana" pitchFamily="34" charset="0"/>
                          <a:ea typeface="宋体" pitchFamily="2" charset="-122"/>
                        </a:defRPr>
                      </a:lvl1pPr>
                      <a:lvl2pPr>
                        <a:spcBef>
                          <a:spcPct val="20000"/>
                        </a:spcBef>
                        <a:defRPr sz="2400">
                          <a:solidFill>
                            <a:schemeClr val="tx1"/>
                          </a:solidFill>
                          <a:latin typeface="Verdana" pitchFamily="34" charset="0"/>
                          <a:ea typeface="宋体" pitchFamily="2" charset="-122"/>
                        </a:defRPr>
                      </a:lvl2pPr>
                      <a:lvl3pPr>
                        <a:spcBef>
                          <a:spcPct val="20000"/>
                        </a:spcBef>
                        <a:defRPr sz="2000">
                          <a:solidFill>
                            <a:schemeClr val="tx1"/>
                          </a:solidFill>
                          <a:latin typeface="Verdana" pitchFamily="34" charset="0"/>
                          <a:ea typeface="宋体" pitchFamily="2" charset="-122"/>
                        </a:defRPr>
                      </a:lvl3pPr>
                      <a:lvl4pPr>
                        <a:spcBef>
                          <a:spcPct val="20000"/>
                        </a:spcBef>
                        <a:defRPr>
                          <a:solidFill>
                            <a:schemeClr val="tx1"/>
                          </a:solidFill>
                          <a:latin typeface="Verdana" pitchFamily="34" charset="0"/>
                          <a:ea typeface="宋体" pitchFamily="2" charset="-122"/>
                        </a:defRPr>
                      </a:lvl4pPr>
                      <a:lvl5pPr>
                        <a:spcBef>
                          <a:spcPct val="20000"/>
                        </a:spcBef>
                        <a:defRPr>
                          <a:solidFill>
                            <a:schemeClr val="tx1"/>
                          </a:solidFill>
                          <a:latin typeface="Verdana" pitchFamily="34" charset="0"/>
                          <a:ea typeface="宋体" pitchFamily="2" charset="-122"/>
                        </a:defRPr>
                      </a:lvl5pPr>
                      <a:lvl6pPr fontAlgn="base">
                        <a:spcBef>
                          <a:spcPct val="20000"/>
                        </a:spcBef>
                        <a:spcAft>
                          <a:spcPct val="0"/>
                        </a:spcAft>
                        <a:defRPr>
                          <a:solidFill>
                            <a:schemeClr val="tx1"/>
                          </a:solidFill>
                          <a:latin typeface="Verdana" pitchFamily="34" charset="0"/>
                          <a:ea typeface="宋体" pitchFamily="2" charset="-122"/>
                        </a:defRPr>
                      </a:lvl6pPr>
                      <a:lvl7pPr fontAlgn="base">
                        <a:spcBef>
                          <a:spcPct val="20000"/>
                        </a:spcBef>
                        <a:spcAft>
                          <a:spcPct val="0"/>
                        </a:spcAft>
                        <a:defRPr>
                          <a:solidFill>
                            <a:schemeClr val="tx1"/>
                          </a:solidFill>
                          <a:latin typeface="Verdana" pitchFamily="34" charset="0"/>
                          <a:ea typeface="宋体" pitchFamily="2" charset="-122"/>
                        </a:defRPr>
                      </a:lvl7pPr>
                      <a:lvl8pPr fontAlgn="base">
                        <a:spcBef>
                          <a:spcPct val="20000"/>
                        </a:spcBef>
                        <a:spcAft>
                          <a:spcPct val="0"/>
                        </a:spcAft>
                        <a:defRPr>
                          <a:solidFill>
                            <a:schemeClr val="tx1"/>
                          </a:solidFill>
                          <a:latin typeface="Verdana" pitchFamily="34" charset="0"/>
                          <a:ea typeface="宋体" pitchFamily="2" charset="-122"/>
                        </a:defRPr>
                      </a:lvl8pPr>
                      <a:lvl9pPr fontAlgn="base">
                        <a:spcBef>
                          <a:spcPct val="20000"/>
                        </a:spcBef>
                        <a:spcAft>
                          <a:spcPct val="0"/>
                        </a:spcAft>
                        <a:defRPr>
                          <a:solidFill>
                            <a:schemeClr val="tx1"/>
                          </a:solidFill>
                          <a:latin typeface="Verdana"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100" b="0" i="0" u="none" strike="noStrike" cap="none" normalizeH="0" baseline="0" dirty="0" smtClean="0">
                        <a:ln>
                          <a:noFill/>
                        </a:ln>
                        <a:solidFill>
                          <a:schemeClr val="tx1"/>
                        </a:solidFill>
                        <a:effectLst/>
                        <a:latin typeface="Verdana" pitchFamily="34" charset="0"/>
                        <a:ea typeface="宋体" pitchFamily="2" charset="-122"/>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2444">
                <a:tc>
                  <a:txBody>
                    <a:bodyPr/>
                    <a:lstStyle>
                      <a:lvl1pPr>
                        <a:spcBef>
                          <a:spcPct val="20000"/>
                        </a:spcBef>
                        <a:defRPr sz="2800">
                          <a:solidFill>
                            <a:schemeClr val="tx1"/>
                          </a:solidFill>
                          <a:latin typeface="Verdana" pitchFamily="34" charset="0"/>
                          <a:ea typeface="宋体" pitchFamily="2" charset="-122"/>
                        </a:defRPr>
                      </a:lvl1pPr>
                      <a:lvl2pPr>
                        <a:spcBef>
                          <a:spcPct val="20000"/>
                        </a:spcBef>
                        <a:defRPr sz="2400">
                          <a:solidFill>
                            <a:schemeClr val="tx1"/>
                          </a:solidFill>
                          <a:latin typeface="Verdana" pitchFamily="34" charset="0"/>
                          <a:ea typeface="宋体" pitchFamily="2" charset="-122"/>
                        </a:defRPr>
                      </a:lvl2pPr>
                      <a:lvl3pPr>
                        <a:spcBef>
                          <a:spcPct val="20000"/>
                        </a:spcBef>
                        <a:defRPr sz="2000">
                          <a:solidFill>
                            <a:schemeClr val="tx1"/>
                          </a:solidFill>
                          <a:latin typeface="Verdana" pitchFamily="34" charset="0"/>
                          <a:ea typeface="宋体" pitchFamily="2" charset="-122"/>
                        </a:defRPr>
                      </a:lvl3pPr>
                      <a:lvl4pPr>
                        <a:spcBef>
                          <a:spcPct val="20000"/>
                        </a:spcBef>
                        <a:defRPr>
                          <a:solidFill>
                            <a:schemeClr val="tx1"/>
                          </a:solidFill>
                          <a:latin typeface="Verdana" pitchFamily="34" charset="0"/>
                          <a:ea typeface="宋体" pitchFamily="2" charset="-122"/>
                        </a:defRPr>
                      </a:lvl4pPr>
                      <a:lvl5pPr>
                        <a:spcBef>
                          <a:spcPct val="20000"/>
                        </a:spcBef>
                        <a:defRPr>
                          <a:solidFill>
                            <a:schemeClr val="tx1"/>
                          </a:solidFill>
                          <a:latin typeface="Verdana" pitchFamily="34" charset="0"/>
                          <a:ea typeface="宋体" pitchFamily="2" charset="-122"/>
                        </a:defRPr>
                      </a:lvl5pPr>
                      <a:lvl6pPr fontAlgn="base">
                        <a:spcBef>
                          <a:spcPct val="20000"/>
                        </a:spcBef>
                        <a:spcAft>
                          <a:spcPct val="0"/>
                        </a:spcAft>
                        <a:defRPr>
                          <a:solidFill>
                            <a:schemeClr val="tx1"/>
                          </a:solidFill>
                          <a:latin typeface="Verdana" pitchFamily="34" charset="0"/>
                          <a:ea typeface="宋体" pitchFamily="2" charset="-122"/>
                        </a:defRPr>
                      </a:lvl6pPr>
                      <a:lvl7pPr fontAlgn="base">
                        <a:spcBef>
                          <a:spcPct val="20000"/>
                        </a:spcBef>
                        <a:spcAft>
                          <a:spcPct val="0"/>
                        </a:spcAft>
                        <a:defRPr>
                          <a:solidFill>
                            <a:schemeClr val="tx1"/>
                          </a:solidFill>
                          <a:latin typeface="Verdana" pitchFamily="34" charset="0"/>
                          <a:ea typeface="宋体" pitchFamily="2" charset="-122"/>
                        </a:defRPr>
                      </a:lvl7pPr>
                      <a:lvl8pPr fontAlgn="base">
                        <a:spcBef>
                          <a:spcPct val="20000"/>
                        </a:spcBef>
                        <a:spcAft>
                          <a:spcPct val="0"/>
                        </a:spcAft>
                        <a:defRPr>
                          <a:solidFill>
                            <a:schemeClr val="tx1"/>
                          </a:solidFill>
                          <a:latin typeface="Verdana" pitchFamily="34" charset="0"/>
                          <a:ea typeface="宋体" pitchFamily="2" charset="-122"/>
                        </a:defRPr>
                      </a:lvl8pPr>
                      <a:lvl9pPr fontAlgn="base">
                        <a:spcBef>
                          <a:spcPct val="20000"/>
                        </a:spcBef>
                        <a:spcAft>
                          <a:spcPct val="0"/>
                        </a:spcAft>
                        <a:defRPr>
                          <a:solidFill>
                            <a:schemeClr val="tx1"/>
                          </a:solidFill>
                          <a:latin typeface="Verdana"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zh-CN" sz="1800" b="1" i="0" u="none" strike="noStrike" cap="none" normalizeH="0" baseline="0" dirty="0" smtClean="0">
                          <a:ln>
                            <a:noFill/>
                          </a:ln>
                          <a:solidFill>
                            <a:schemeClr val="tx1"/>
                          </a:solidFill>
                          <a:effectLst/>
                          <a:latin typeface="Verdana" pitchFamily="34" charset="0"/>
                          <a:ea typeface="楷体_GB2312" pitchFamily="1" charset="-122"/>
                        </a:rPr>
                        <a:t>新生</a:t>
                      </a: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Verdana" pitchFamily="34" charset="0"/>
                          <a:ea typeface="宋体" pitchFamily="2" charset="-122"/>
                        </a:defRPr>
                      </a:lvl1pPr>
                      <a:lvl2pPr>
                        <a:spcBef>
                          <a:spcPct val="20000"/>
                        </a:spcBef>
                        <a:defRPr sz="2400">
                          <a:solidFill>
                            <a:schemeClr val="tx1"/>
                          </a:solidFill>
                          <a:latin typeface="Verdana" pitchFamily="34" charset="0"/>
                          <a:ea typeface="宋体" pitchFamily="2" charset="-122"/>
                        </a:defRPr>
                      </a:lvl2pPr>
                      <a:lvl3pPr>
                        <a:spcBef>
                          <a:spcPct val="20000"/>
                        </a:spcBef>
                        <a:defRPr sz="2000">
                          <a:solidFill>
                            <a:schemeClr val="tx1"/>
                          </a:solidFill>
                          <a:latin typeface="Verdana" pitchFamily="34" charset="0"/>
                          <a:ea typeface="宋体" pitchFamily="2" charset="-122"/>
                        </a:defRPr>
                      </a:lvl3pPr>
                      <a:lvl4pPr>
                        <a:spcBef>
                          <a:spcPct val="20000"/>
                        </a:spcBef>
                        <a:defRPr>
                          <a:solidFill>
                            <a:schemeClr val="tx1"/>
                          </a:solidFill>
                          <a:latin typeface="Verdana" pitchFamily="34" charset="0"/>
                          <a:ea typeface="宋体" pitchFamily="2" charset="-122"/>
                        </a:defRPr>
                      </a:lvl4pPr>
                      <a:lvl5pPr>
                        <a:spcBef>
                          <a:spcPct val="20000"/>
                        </a:spcBef>
                        <a:defRPr>
                          <a:solidFill>
                            <a:schemeClr val="tx1"/>
                          </a:solidFill>
                          <a:latin typeface="Verdana" pitchFamily="34" charset="0"/>
                          <a:ea typeface="宋体" pitchFamily="2" charset="-122"/>
                        </a:defRPr>
                      </a:lvl5pPr>
                      <a:lvl6pPr fontAlgn="base">
                        <a:spcBef>
                          <a:spcPct val="20000"/>
                        </a:spcBef>
                        <a:spcAft>
                          <a:spcPct val="0"/>
                        </a:spcAft>
                        <a:defRPr>
                          <a:solidFill>
                            <a:schemeClr val="tx1"/>
                          </a:solidFill>
                          <a:latin typeface="Verdana" pitchFamily="34" charset="0"/>
                          <a:ea typeface="宋体" pitchFamily="2" charset="-122"/>
                        </a:defRPr>
                      </a:lvl6pPr>
                      <a:lvl7pPr fontAlgn="base">
                        <a:spcBef>
                          <a:spcPct val="20000"/>
                        </a:spcBef>
                        <a:spcAft>
                          <a:spcPct val="0"/>
                        </a:spcAft>
                        <a:defRPr>
                          <a:solidFill>
                            <a:schemeClr val="tx1"/>
                          </a:solidFill>
                          <a:latin typeface="Verdana" pitchFamily="34" charset="0"/>
                          <a:ea typeface="宋体" pitchFamily="2" charset="-122"/>
                        </a:defRPr>
                      </a:lvl7pPr>
                      <a:lvl8pPr fontAlgn="base">
                        <a:spcBef>
                          <a:spcPct val="20000"/>
                        </a:spcBef>
                        <a:spcAft>
                          <a:spcPct val="0"/>
                        </a:spcAft>
                        <a:defRPr>
                          <a:solidFill>
                            <a:schemeClr val="tx1"/>
                          </a:solidFill>
                          <a:latin typeface="Verdana" pitchFamily="34" charset="0"/>
                          <a:ea typeface="宋体" pitchFamily="2" charset="-122"/>
                        </a:defRPr>
                      </a:lvl8pPr>
                      <a:lvl9pPr fontAlgn="base">
                        <a:spcBef>
                          <a:spcPct val="20000"/>
                        </a:spcBef>
                        <a:spcAft>
                          <a:spcPct val="0"/>
                        </a:spcAft>
                        <a:defRPr>
                          <a:solidFill>
                            <a:schemeClr val="tx1"/>
                          </a:solidFill>
                          <a:latin typeface="Verdana"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100" b="0" i="0" u="none" strike="noStrike" cap="none" normalizeH="0" baseline="0" dirty="0" smtClean="0">
                        <a:ln>
                          <a:noFill/>
                        </a:ln>
                        <a:solidFill>
                          <a:schemeClr val="tx1"/>
                        </a:solidFill>
                        <a:effectLst/>
                        <a:latin typeface="Verdana" pitchFamily="34" charset="0"/>
                        <a:ea typeface="宋体" pitchFamily="2" charset="-122"/>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Verdana" pitchFamily="34" charset="0"/>
                          <a:ea typeface="宋体" pitchFamily="2" charset="-122"/>
                        </a:defRPr>
                      </a:lvl1pPr>
                      <a:lvl2pPr>
                        <a:spcBef>
                          <a:spcPct val="20000"/>
                        </a:spcBef>
                        <a:defRPr sz="2400">
                          <a:solidFill>
                            <a:schemeClr val="tx1"/>
                          </a:solidFill>
                          <a:latin typeface="Verdana" pitchFamily="34" charset="0"/>
                          <a:ea typeface="宋体" pitchFamily="2" charset="-122"/>
                        </a:defRPr>
                      </a:lvl2pPr>
                      <a:lvl3pPr>
                        <a:spcBef>
                          <a:spcPct val="20000"/>
                        </a:spcBef>
                        <a:defRPr sz="2000">
                          <a:solidFill>
                            <a:schemeClr val="tx1"/>
                          </a:solidFill>
                          <a:latin typeface="Verdana" pitchFamily="34" charset="0"/>
                          <a:ea typeface="宋体" pitchFamily="2" charset="-122"/>
                        </a:defRPr>
                      </a:lvl3pPr>
                      <a:lvl4pPr>
                        <a:spcBef>
                          <a:spcPct val="20000"/>
                        </a:spcBef>
                        <a:defRPr>
                          <a:solidFill>
                            <a:schemeClr val="tx1"/>
                          </a:solidFill>
                          <a:latin typeface="Verdana" pitchFamily="34" charset="0"/>
                          <a:ea typeface="宋体" pitchFamily="2" charset="-122"/>
                        </a:defRPr>
                      </a:lvl4pPr>
                      <a:lvl5pPr>
                        <a:spcBef>
                          <a:spcPct val="20000"/>
                        </a:spcBef>
                        <a:defRPr>
                          <a:solidFill>
                            <a:schemeClr val="tx1"/>
                          </a:solidFill>
                          <a:latin typeface="Verdana" pitchFamily="34" charset="0"/>
                          <a:ea typeface="宋体" pitchFamily="2" charset="-122"/>
                        </a:defRPr>
                      </a:lvl5pPr>
                      <a:lvl6pPr fontAlgn="base">
                        <a:spcBef>
                          <a:spcPct val="20000"/>
                        </a:spcBef>
                        <a:spcAft>
                          <a:spcPct val="0"/>
                        </a:spcAft>
                        <a:defRPr>
                          <a:solidFill>
                            <a:schemeClr val="tx1"/>
                          </a:solidFill>
                          <a:latin typeface="Verdana" pitchFamily="34" charset="0"/>
                          <a:ea typeface="宋体" pitchFamily="2" charset="-122"/>
                        </a:defRPr>
                      </a:lvl6pPr>
                      <a:lvl7pPr fontAlgn="base">
                        <a:spcBef>
                          <a:spcPct val="20000"/>
                        </a:spcBef>
                        <a:spcAft>
                          <a:spcPct val="0"/>
                        </a:spcAft>
                        <a:defRPr>
                          <a:solidFill>
                            <a:schemeClr val="tx1"/>
                          </a:solidFill>
                          <a:latin typeface="Verdana" pitchFamily="34" charset="0"/>
                          <a:ea typeface="宋体" pitchFamily="2" charset="-122"/>
                        </a:defRPr>
                      </a:lvl7pPr>
                      <a:lvl8pPr fontAlgn="base">
                        <a:spcBef>
                          <a:spcPct val="20000"/>
                        </a:spcBef>
                        <a:spcAft>
                          <a:spcPct val="0"/>
                        </a:spcAft>
                        <a:defRPr>
                          <a:solidFill>
                            <a:schemeClr val="tx1"/>
                          </a:solidFill>
                          <a:latin typeface="Verdana" pitchFamily="34" charset="0"/>
                          <a:ea typeface="宋体" pitchFamily="2" charset="-122"/>
                        </a:defRPr>
                      </a:lvl8pPr>
                      <a:lvl9pPr fontAlgn="base">
                        <a:spcBef>
                          <a:spcPct val="20000"/>
                        </a:spcBef>
                        <a:spcAft>
                          <a:spcPct val="0"/>
                        </a:spcAft>
                        <a:defRPr>
                          <a:solidFill>
                            <a:schemeClr val="tx1"/>
                          </a:solidFill>
                          <a:latin typeface="Verdana" pitchFamily="34" charset="0"/>
                          <a:ea typeface="宋体"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100" b="0" i="0" u="none" strike="noStrike" cap="none" normalizeH="0" baseline="0" dirty="0" smtClean="0">
                        <a:ln>
                          <a:noFill/>
                        </a:ln>
                        <a:solidFill>
                          <a:schemeClr val="tx1"/>
                        </a:solidFill>
                        <a:effectLst/>
                        <a:latin typeface="Verdana" pitchFamily="34" charset="0"/>
                        <a:ea typeface="宋体" pitchFamily="2" charset="-122"/>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7933" name="Text Box 45"/>
          <p:cNvSpPr txBox="1">
            <a:spLocks noChangeArrowheads="1"/>
          </p:cNvSpPr>
          <p:nvPr/>
        </p:nvSpPr>
        <p:spPr bwMode="auto">
          <a:xfrm>
            <a:off x="1590466" y="894221"/>
            <a:ext cx="823811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zh-CN" sz="2000" b="1" dirty="0" smtClean="0">
                <a:latin typeface="+mn-ea"/>
              </a:rPr>
              <a:t>19世纪七十年代</a:t>
            </a:r>
            <a:r>
              <a:rPr lang="en-US" altLang="zh-CN" sz="2000" b="1" dirty="0" smtClean="0">
                <a:latin typeface="+mn-ea"/>
              </a:rPr>
              <a:t>   </a:t>
            </a:r>
            <a:r>
              <a:rPr lang="zh-CN" altLang="en-US" b="1" dirty="0" smtClean="0"/>
              <a:t>外资企业</a:t>
            </a:r>
            <a:r>
              <a:rPr lang="zh-CN" altLang="en-US" b="1" dirty="0"/>
              <a:t>的</a:t>
            </a:r>
            <a:r>
              <a:rPr lang="zh-CN" altLang="en-US" b="1" dirty="0" smtClean="0"/>
              <a:t>刺激；洋务</a:t>
            </a:r>
            <a:r>
              <a:rPr lang="zh-CN" altLang="en-US" b="1" dirty="0"/>
              <a:t>企业的</a:t>
            </a:r>
            <a:r>
              <a:rPr lang="zh-CN" altLang="en-US" b="1" dirty="0" smtClean="0"/>
              <a:t>诱导；小农经济</a:t>
            </a:r>
            <a:r>
              <a:rPr lang="zh-CN" altLang="en-US" b="1" dirty="0"/>
              <a:t>的解体</a:t>
            </a:r>
          </a:p>
          <a:p>
            <a:r>
              <a:rPr lang="zh-CN" altLang="zh-CN" sz="2000" b="1" dirty="0" smtClean="0">
                <a:solidFill>
                  <a:srgbClr val="000000"/>
                </a:solidFill>
                <a:latin typeface="楷体_GB2312" pitchFamily="1" charset="-122"/>
                <a:ea typeface="楷体_GB2312" pitchFamily="1" charset="-122"/>
              </a:rPr>
              <a:t> </a:t>
            </a:r>
            <a:endParaRPr lang="zh-CN" altLang="zh-CN" sz="2000" b="1" dirty="0">
              <a:solidFill>
                <a:srgbClr val="000000"/>
              </a:solidFill>
              <a:latin typeface="楷体_GB2312" pitchFamily="1" charset="-122"/>
              <a:ea typeface="楷体_GB2312" pitchFamily="1" charset="-122"/>
            </a:endParaRPr>
          </a:p>
        </p:txBody>
      </p:sp>
      <p:sp>
        <p:nvSpPr>
          <p:cNvPr id="37934" name="Text Box 46"/>
          <p:cNvSpPr txBox="1">
            <a:spLocks noChangeArrowheads="1"/>
          </p:cNvSpPr>
          <p:nvPr/>
        </p:nvSpPr>
        <p:spPr bwMode="auto">
          <a:xfrm>
            <a:off x="1590466" y="1294331"/>
            <a:ext cx="25923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zh-CN" sz="2000" b="1" dirty="0">
                <a:latin typeface="+mn-ea"/>
              </a:rPr>
              <a:t>19世纪末20世纪初</a:t>
            </a:r>
          </a:p>
        </p:txBody>
      </p:sp>
      <p:sp>
        <p:nvSpPr>
          <p:cNvPr id="37935" name="Text Box 47"/>
          <p:cNvSpPr txBox="1">
            <a:spLocks noChangeArrowheads="1"/>
          </p:cNvSpPr>
          <p:nvPr/>
        </p:nvSpPr>
        <p:spPr bwMode="auto">
          <a:xfrm>
            <a:off x="2185692" y="1874159"/>
            <a:ext cx="17631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zh-CN" sz="2000" b="1" dirty="0">
                <a:solidFill>
                  <a:schemeClr val="accent2">
                    <a:lumMod val="50000"/>
                  </a:schemeClr>
                </a:solidFill>
                <a:latin typeface="黑体" pitchFamily="49" charset="-122"/>
                <a:ea typeface="黑体" pitchFamily="49" charset="-122"/>
              </a:rPr>
              <a:t>1912-1919</a:t>
            </a:r>
          </a:p>
        </p:txBody>
      </p:sp>
      <p:sp>
        <p:nvSpPr>
          <p:cNvPr id="37936" name="Rectangle 48"/>
          <p:cNvSpPr>
            <a:spLocks noChangeArrowheads="1"/>
          </p:cNvSpPr>
          <p:nvPr/>
        </p:nvSpPr>
        <p:spPr bwMode="auto">
          <a:xfrm>
            <a:off x="2302931" y="45484"/>
            <a:ext cx="4393144" cy="523220"/>
          </a:xfrm>
          <a:prstGeom prst="rect">
            <a:avLst/>
          </a:prstGeom>
          <a:noFill/>
          <a:ln w="50800" cmpd="sng">
            <a:solidFill>
              <a:srgbClr val="74250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zh-CN" sz="2800" b="1" dirty="0">
                <a:solidFill>
                  <a:srgbClr val="C00000"/>
                </a:solidFill>
                <a:latin typeface="华文隶书" panose="02010800040101010101" pitchFamily="2" charset="-122"/>
                <a:ea typeface="华文隶书" panose="02010800040101010101" pitchFamily="2" charset="-122"/>
              </a:rPr>
              <a:t>民族工业曲折发展的历程</a:t>
            </a:r>
          </a:p>
        </p:txBody>
      </p:sp>
      <p:sp>
        <p:nvSpPr>
          <p:cNvPr id="37937" name="Rectangle 49">
            <a:hlinkClick r:id="rId3" action="ppaction://hlinksldjump"/>
          </p:cNvPr>
          <p:cNvSpPr>
            <a:spLocks noChangeArrowheads="1"/>
          </p:cNvSpPr>
          <p:nvPr/>
        </p:nvSpPr>
        <p:spPr bwMode="auto">
          <a:xfrm>
            <a:off x="3948809" y="1726528"/>
            <a:ext cx="519519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000" b="1" dirty="0">
                <a:solidFill>
                  <a:schemeClr val="accent2">
                    <a:lumMod val="50000"/>
                  </a:schemeClr>
                </a:solidFill>
                <a:latin typeface="楷体_GB2312" pitchFamily="1" charset="-122"/>
                <a:ea typeface="楷体_GB2312" pitchFamily="1" charset="-122"/>
              </a:rPr>
              <a:t>民国建立；政府政策支持</a:t>
            </a:r>
            <a:r>
              <a:rPr lang="zh-CN" altLang="en-US" sz="2000" b="1" dirty="0" smtClean="0">
                <a:solidFill>
                  <a:schemeClr val="accent2">
                    <a:lumMod val="50000"/>
                  </a:schemeClr>
                </a:solidFill>
                <a:latin typeface="楷体_GB2312" pitchFamily="1" charset="-122"/>
                <a:ea typeface="楷体_GB2312" pitchFamily="1" charset="-122"/>
              </a:rPr>
              <a:t>；欧洲</a:t>
            </a:r>
            <a:r>
              <a:rPr lang="zh-CN" altLang="en-US" sz="2000" b="1" dirty="0">
                <a:solidFill>
                  <a:schemeClr val="accent2">
                    <a:lumMod val="50000"/>
                  </a:schemeClr>
                </a:solidFill>
                <a:latin typeface="楷体_GB2312" pitchFamily="1" charset="-122"/>
                <a:ea typeface="楷体_GB2312" pitchFamily="1" charset="-122"/>
              </a:rPr>
              <a:t>列强放松侵略；群众反帝爱国运动</a:t>
            </a:r>
            <a:r>
              <a:rPr lang="zh-CN" altLang="en-US" sz="2000" b="1" dirty="0" smtClean="0">
                <a:solidFill>
                  <a:schemeClr val="accent2">
                    <a:lumMod val="50000"/>
                  </a:schemeClr>
                </a:solidFill>
                <a:latin typeface="楷体_GB2312" pitchFamily="1" charset="-122"/>
                <a:ea typeface="楷体_GB2312" pitchFamily="1" charset="-122"/>
              </a:rPr>
              <a:t>；自身</a:t>
            </a:r>
            <a:r>
              <a:rPr lang="zh-CN" altLang="en-US" sz="2000" b="1" dirty="0">
                <a:solidFill>
                  <a:schemeClr val="accent2">
                    <a:lumMod val="50000"/>
                  </a:schemeClr>
                </a:solidFill>
                <a:latin typeface="楷体_GB2312" pitchFamily="1" charset="-122"/>
                <a:ea typeface="楷体_GB2312" pitchFamily="1" charset="-122"/>
              </a:rPr>
              <a:t>因素</a:t>
            </a:r>
          </a:p>
        </p:txBody>
      </p:sp>
      <p:sp>
        <p:nvSpPr>
          <p:cNvPr id="37938" name="Text Box 50"/>
          <p:cNvSpPr txBox="1">
            <a:spLocks noChangeArrowheads="1"/>
          </p:cNvSpPr>
          <p:nvPr/>
        </p:nvSpPr>
        <p:spPr bwMode="auto">
          <a:xfrm>
            <a:off x="1831743" y="2434414"/>
            <a:ext cx="633571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sz="2000" b="1" dirty="0" smtClean="0">
                <a:solidFill>
                  <a:srgbClr val="0000FF"/>
                </a:solidFill>
                <a:latin typeface="黑体" pitchFamily="49" charset="-122"/>
                <a:ea typeface="黑体" pitchFamily="49" charset="-122"/>
              </a:rPr>
              <a:t>   </a:t>
            </a:r>
            <a:r>
              <a:rPr lang="zh-CN" altLang="zh-CN" sz="2000" b="1" dirty="0" smtClean="0">
                <a:solidFill>
                  <a:schemeClr val="accent2">
                    <a:lumMod val="50000"/>
                  </a:schemeClr>
                </a:solidFill>
                <a:latin typeface="黑体" pitchFamily="49" charset="-122"/>
                <a:ea typeface="黑体" pitchFamily="49" charset="-122"/>
              </a:rPr>
              <a:t>1919</a:t>
            </a:r>
            <a:r>
              <a:rPr lang="zh-CN" altLang="zh-CN" sz="2000" b="1" dirty="0">
                <a:solidFill>
                  <a:schemeClr val="accent2">
                    <a:lumMod val="50000"/>
                  </a:schemeClr>
                </a:solidFill>
                <a:latin typeface="黑体" pitchFamily="49" charset="-122"/>
                <a:ea typeface="黑体" pitchFamily="49" charset="-122"/>
              </a:rPr>
              <a:t>-</a:t>
            </a:r>
            <a:r>
              <a:rPr lang="zh-CN" altLang="zh-CN" sz="2000" b="1" dirty="0" smtClean="0">
                <a:solidFill>
                  <a:schemeClr val="accent2">
                    <a:lumMod val="50000"/>
                  </a:schemeClr>
                </a:solidFill>
                <a:latin typeface="黑体" pitchFamily="49" charset="-122"/>
                <a:ea typeface="黑体" pitchFamily="49" charset="-122"/>
              </a:rPr>
              <a:t>1927</a:t>
            </a:r>
            <a:r>
              <a:rPr lang="zh-CN" altLang="en-US" sz="2000" b="1" dirty="0">
                <a:solidFill>
                  <a:schemeClr val="accent2">
                    <a:lumMod val="50000"/>
                  </a:schemeClr>
                </a:solidFill>
                <a:latin typeface="黑体" pitchFamily="49" charset="-122"/>
                <a:ea typeface="黑体" pitchFamily="49" charset="-122"/>
              </a:rPr>
              <a:t> </a:t>
            </a:r>
            <a:r>
              <a:rPr lang="zh-CN" altLang="en-US" sz="2000" b="1" dirty="0" smtClean="0">
                <a:solidFill>
                  <a:schemeClr val="accent2">
                    <a:lumMod val="50000"/>
                  </a:schemeClr>
                </a:solidFill>
                <a:latin typeface="黑体" pitchFamily="49" charset="-122"/>
                <a:ea typeface="黑体" pitchFamily="49" charset="-122"/>
              </a:rPr>
              <a:t>                  </a:t>
            </a:r>
            <a:r>
              <a:rPr lang="zh-CN" altLang="zh-CN" sz="2000" b="1" dirty="0" smtClean="0">
                <a:solidFill>
                  <a:schemeClr val="accent2">
                    <a:lumMod val="50000"/>
                  </a:schemeClr>
                </a:solidFill>
                <a:latin typeface="楷体_GB2312" pitchFamily="1" charset="-122"/>
                <a:ea typeface="楷体_GB2312" pitchFamily="1" charset="-122"/>
              </a:rPr>
              <a:t>列强</a:t>
            </a:r>
            <a:r>
              <a:rPr lang="zh-CN" altLang="zh-CN" sz="2000" b="1" dirty="0">
                <a:solidFill>
                  <a:schemeClr val="accent2">
                    <a:lumMod val="50000"/>
                  </a:schemeClr>
                </a:solidFill>
                <a:latin typeface="楷体_GB2312" pitchFamily="1" charset="-122"/>
                <a:ea typeface="楷体_GB2312" pitchFamily="1" charset="-122"/>
              </a:rPr>
              <a:t>卷土重来</a:t>
            </a:r>
          </a:p>
        </p:txBody>
      </p:sp>
      <p:sp>
        <p:nvSpPr>
          <p:cNvPr id="37939" name="Text Box 51"/>
          <p:cNvSpPr txBox="1">
            <a:spLocks noChangeArrowheads="1"/>
          </p:cNvSpPr>
          <p:nvPr/>
        </p:nvSpPr>
        <p:spPr bwMode="auto">
          <a:xfrm>
            <a:off x="2225392" y="2856785"/>
            <a:ext cx="154781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zh-CN" sz="2000" b="1" dirty="0">
                <a:solidFill>
                  <a:schemeClr val="accent2">
                    <a:lumMod val="50000"/>
                  </a:schemeClr>
                </a:solidFill>
                <a:latin typeface="黑体" pitchFamily="49" charset="-122"/>
                <a:ea typeface="黑体" pitchFamily="49" charset="-122"/>
              </a:rPr>
              <a:t>1927-193</a:t>
            </a:r>
            <a:r>
              <a:rPr lang="en-US" altLang="zh-CN" sz="2000" b="1" dirty="0">
                <a:solidFill>
                  <a:schemeClr val="accent2">
                    <a:lumMod val="50000"/>
                  </a:schemeClr>
                </a:solidFill>
                <a:latin typeface="黑体" pitchFamily="49" charset="-122"/>
                <a:ea typeface="黑体" pitchFamily="49" charset="-122"/>
              </a:rPr>
              <a:t>7</a:t>
            </a:r>
            <a:endParaRPr lang="zh-CN" altLang="zh-CN" sz="2000" b="1" dirty="0">
              <a:solidFill>
                <a:schemeClr val="accent2">
                  <a:lumMod val="50000"/>
                </a:schemeClr>
              </a:solidFill>
              <a:latin typeface="黑体" pitchFamily="49" charset="-122"/>
              <a:ea typeface="黑体" pitchFamily="49" charset="-122"/>
            </a:endParaRPr>
          </a:p>
        </p:txBody>
      </p:sp>
      <p:sp>
        <p:nvSpPr>
          <p:cNvPr id="37940" name="Rectangle 52"/>
          <p:cNvSpPr>
            <a:spLocks noChangeArrowheads="1"/>
          </p:cNvSpPr>
          <p:nvPr/>
        </p:nvSpPr>
        <p:spPr bwMode="auto">
          <a:xfrm>
            <a:off x="4788087" y="2856785"/>
            <a:ext cx="39604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zh-CN" sz="2000" b="1" dirty="0">
                <a:solidFill>
                  <a:schemeClr val="accent2">
                    <a:lumMod val="50000"/>
                  </a:schemeClr>
                </a:solidFill>
                <a:latin typeface="楷体_GB2312" pitchFamily="1" charset="-122"/>
                <a:ea typeface="楷体_GB2312" pitchFamily="1" charset="-122"/>
              </a:rPr>
              <a:t>全国基本统一；</a:t>
            </a:r>
            <a:r>
              <a:rPr lang="zh-CN" altLang="zh-CN" sz="2000" b="1" dirty="0" smtClean="0">
                <a:solidFill>
                  <a:schemeClr val="accent2">
                    <a:lumMod val="50000"/>
                  </a:schemeClr>
                </a:solidFill>
                <a:latin typeface="楷体_GB2312" pitchFamily="1" charset="-122"/>
                <a:ea typeface="楷体_GB2312" pitchFamily="1" charset="-122"/>
              </a:rPr>
              <a:t>政府政策扶持</a:t>
            </a:r>
            <a:endParaRPr lang="zh-CN" altLang="zh-CN" sz="2000" b="1" dirty="0">
              <a:solidFill>
                <a:schemeClr val="accent2">
                  <a:lumMod val="50000"/>
                </a:schemeClr>
              </a:solidFill>
              <a:latin typeface="楷体_GB2312" pitchFamily="1" charset="-122"/>
              <a:ea typeface="楷体_GB2312" pitchFamily="1" charset="-122"/>
            </a:endParaRPr>
          </a:p>
        </p:txBody>
      </p:sp>
      <p:sp>
        <p:nvSpPr>
          <p:cNvPr id="37941" name="Text Box 53"/>
          <p:cNvSpPr txBox="1">
            <a:spLocks noChangeArrowheads="1"/>
          </p:cNvSpPr>
          <p:nvPr/>
        </p:nvSpPr>
        <p:spPr bwMode="auto">
          <a:xfrm>
            <a:off x="2751138" y="4314825"/>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zh-CN" sz="2800" b="1">
              <a:solidFill>
                <a:srgbClr val="000066"/>
              </a:solidFill>
              <a:latin typeface="Arial" pitchFamily="34" charset="0"/>
              <a:ea typeface="隶书" pitchFamily="49" charset="-122"/>
            </a:endParaRPr>
          </a:p>
        </p:txBody>
      </p:sp>
      <p:sp>
        <p:nvSpPr>
          <p:cNvPr id="37942" name="Text Box 54"/>
          <p:cNvSpPr txBox="1">
            <a:spLocks noChangeArrowheads="1"/>
          </p:cNvSpPr>
          <p:nvPr/>
        </p:nvSpPr>
        <p:spPr bwMode="auto">
          <a:xfrm>
            <a:off x="1816068" y="3336755"/>
            <a:ext cx="22312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b="1" dirty="0">
                <a:solidFill>
                  <a:srgbClr val="000066"/>
                </a:solidFill>
                <a:latin typeface="Verdana" pitchFamily="34" charset="0"/>
                <a:ea typeface="楷体_GB2312" pitchFamily="1" charset="-122"/>
              </a:rPr>
              <a:t>  </a:t>
            </a:r>
            <a:r>
              <a:rPr lang="zh-CN" altLang="zh-CN" b="1" dirty="0">
                <a:solidFill>
                  <a:srgbClr val="000066"/>
                </a:solidFill>
                <a:latin typeface="黑体" panose="02010609060101010101" pitchFamily="49" charset="-122"/>
                <a:ea typeface="黑体" panose="02010609060101010101" pitchFamily="49" charset="-122"/>
              </a:rPr>
              <a:t>1937—1945</a:t>
            </a:r>
            <a:endParaRPr lang="en-US" altLang="zh-CN" b="1" dirty="0">
              <a:solidFill>
                <a:srgbClr val="000066"/>
              </a:solidFill>
              <a:latin typeface="黑体" panose="02010609060101010101" pitchFamily="49" charset="-122"/>
              <a:ea typeface="黑体" panose="02010609060101010101" pitchFamily="49" charset="-122"/>
            </a:endParaRPr>
          </a:p>
          <a:p>
            <a:r>
              <a:rPr lang="zh-CN" altLang="en-US" b="1" dirty="0" smtClean="0">
                <a:solidFill>
                  <a:srgbClr val="000066"/>
                </a:solidFill>
                <a:latin typeface="Verdana" pitchFamily="34" charset="0"/>
                <a:ea typeface="楷体_GB2312" pitchFamily="1" charset="-122"/>
              </a:rPr>
              <a:t>（全面抗战</a:t>
            </a:r>
            <a:r>
              <a:rPr lang="zh-CN" altLang="zh-CN" b="1" dirty="0" smtClean="0">
                <a:solidFill>
                  <a:srgbClr val="000066"/>
                </a:solidFill>
                <a:latin typeface="Verdana" pitchFamily="34" charset="0"/>
                <a:ea typeface="楷体_GB2312" pitchFamily="1" charset="-122"/>
              </a:rPr>
              <a:t>时期</a:t>
            </a:r>
            <a:r>
              <a:rPr lang="zh-CN" altLang="en-US" b="1" dirty="0">
                <a:solidFill>
                  <a:srgbClr val="000066"/>
                </a:solidFill>
                <a:latin typeface="Verdana" pitchFamily="34" charset="0"/>
                <a:ea typeface="楷体_GB2312" pitchFamily="1" charset="-122"/>
              </a:rPr>
              <a:t>）</a:t>
            </a:r>
            <a:endParaRPr lang="zh-CN" altLang="zh-CN" b="1" dirty="0">
              <a:solidFill>
                <a:srgbClr val="000066"/>
              </a:solidFill>
              <a:latin typeface="Verdana" pitchFamily="34" charset="0"/>
              <a:ea typeface="楷体_GB2312" pitchFamily="1" charset="-122"/>
            </a:endParaRPr>
          </a:p>
        </p:txBody>
      </p:sp>
      <p:sp>
        <p:nvSpPr>
          <p:cNvPr id="37943" name="Text Box 55"/>
          <p:cNvSpPr txBox="1">
            <a:spLocks noChangeArrowheads="1"/>
          </p:cNvSpPr>
          <p:nvPr/>
        </p:nvSpPr>
        <p:spPr bwMode="auto">
          <a:xfrm>
            <a:off x="1691956" y="4091771"/>
            <a:ext cx="287972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b="1" dirty="0" smtClean="0">
                <a:solidFill>
                  <a:srgbClr val="0000FF"/>
                </a:solidFill>
                <a:latin typeface="黑体" pitchFamily="49" charset="-122"/>
                <a:ea typeface="黑体" pitchFamily="49" charset="-122"/>
              </a:rPr>
              <a:t> </a:t>
            </a:r>
            <a:r>
              <a:rPr lang="en-US" altLang="zh-CN" b="1" dirty="0">
                <a:solidFill>
                  <a:srgbClr val="000066"/>
                </a:solidFill>
                <a:latin typeface="黑体" panose="02010609060101010101" pitchFamily="49" charset="-122"/>
                <a:ea typeface="黑体" panose="02010609060101010101" pitchFamily="49" charset="-122"/>
              </a:rPr>
              <a:t>1945</a:t>
            </a:r>
            <a:r>
              <a:rPr lang="zh-CN" altLang="en-US" b="1" dirty="0">
                <a:solidFill>
                  <a:srgbClr val="000066"/>
                </a:solidFill>
                <a:latin typeface="黑体" panose="02010609060101010101" pitchFamily="49" charset="-122"/>
                <a:ea typeface="黑体" panose="02010609060101010101" pitchFamily="49" charset="-122"/>
              </a:rPr>
              <a:t>年</a:t>
            </a:r>
            <a:r>
              <a:rPr lang="en-US" altLang="zh-CN" b="1" dirty="0">
                <a:solidFill>
                  <a:srgbClr val="000066"/>
                </a:solidFill>
                <a:latin typeface="黑体" panose="02010609060101010101" pitchFamily="49" charset="-122"/>
                <a:ea typeface="黑体" panose="02010609060101010101" pitchFamily="49" charset="-122"/>
              </a:rPr>
              <a:t>——1949</a:t>
            </a:r>
            <a:r>
              <a:rPr lang="zh-CN" altLang="en-US" b="1" dirty="0">
                <a:solidFill>
                  <a:srgbClr val="000066"/>
                </a:solidFill>
                <a:latin typeface="黑体" panose="02010609060101010101" pitchFamily="49" charset="-122"/>
                <a:ea typeface="黑体" panose="02010609060101010101" pitchFamily="49" charset="-122"/>
              </a:rPr>
              <a:t>年</a:t>
            </a:r>
            <a:endParaRPr lang="en-US" altLang="zh-CN" b="1" dirty="0">
              <a:solidFill>
                <a:srgbClr val="000066"/>
              </a:solidFill>
              <a:latin typeface="黑体" panose="02010609060101010101" pitchFamily="49" charset="-122"/>
              <a:ea typeface="黑体" panose="02010609060101010101" pitchFamily="49" charset="-122"/>
            </a:endParaRPr>
          </a:p>
          <a:p>
            <a:r>
              <a:rPr lang="zh-CN" altLang="en-US" b="1" dirty="0">
                <a:solidFill>
                  <a:srgbClr val="000066"/>
                </a:solidFill>
                <a:latin typeface="Verdana" pitchFamily="34" charset="0"/>
                <a:ea typeface="楷体_GB2312" pitchFamily="1" charset="-122"/>
              </a:rPr>
              <a:t>（抗战后至建国前</a:t>
            </a:r>
            <a:r>
              <a:rPr lang="zh-CN" altLang="en-US" b="1" dirty="0">
                <a:solidFill>
                  <a:srgbClr val="0000FF"/>
                </a:solidFill>
                <a:latin typeface="黑体" pitchFamily="49" charset="-122"/>
                <a:ea typeface="黑体" pitchFamily="49" charset="-122"/>
              </a:rPr>
              <a:t>）</a:t>
            </a:r>
            <a:endParaRPr lang="zh-CN" altLang="zh-CN" b="1" dirty="0">
              <a:solidFill>
                <a:srgbClr val="0000FF"/>
              </a:solidFill>
              <a:latin typeface="黑体" pitchFamily="49" charset="-122"/>
              <a:ea typeface="黑体" pitchFamily="49" charset="-122"/>
            </a:endParaRPr>
          </a:p>
        </p:txBody>
      </p:sp>
      <p:sp>
        <p:nvSpPr>
          <p:cNvPr id="37944" name="Rectangle 56"/>
          <p:cNvSpPr>
            <a:spLocks noChangeArrowheads="1"/>
          </p:cNvSpPr>
          <p:nvPr/>
        </p:nvSpPr>
        <p:spPr bwMode="auto">
          <a:xfrm>
            <a:off x="4380335" y="3430610"/>
            <a:ext cx="43929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zh-CN" b="1" dirty="0">
                <a:solidFill>
                  <a:srgbClr val="000066"/>
                </a:solidFill>
                <a:latin typeface="Verdana" pitchFamily="34" charset="0"/>
                <a:ea typeface="楷体_GB2312" pitchFamily="1" charset="-122"/>
              </a:rPr>
              <a:t>日本的侵略；官僚资本主义排挤</a:t>
            </a:r>
          </a:p>
        </p:txBody>
      </p:sp>
      <p:sp>
        <p:nvSpPr>
          <p:cNvPr id="37945" name="Rectangle 57"/>
          <p:cNvSpPr>
            <a:spLocks noChangeArrowheads="1"/>
          </p:cNvSpPr>
          <p:nvPr/>
        </p:nvSpPr>
        <p:spPr bwMode="auto">
          <a:xfrm>
            <a:off x="3948807" y="3883938"/>
            <a:ext cx="530371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zh-CN" b="1" dirty="0">
                <a:solidFill>
                  <a:srgbClr val="000066"/>
                </a:solidFill>
                <a:latin typeface="Verdana" pitchFamily="34" charset="0"/>
                <a:ea typeface="楷体_GB2312" pitchFamily="1" charset="-122"/>
              </a:rPr>
              <a:t>美国帝国主义的掠夺 ；官僚资本主义排挤；国民政府苛捐杂税；滥发纸币，导致通货膨胀；长期战争的破坏</a:t>
            </a:r>
            <a:r>
              <a:rPr lang="zh-CN" altLang="en-US" b="1" dirty="0">
                <a:solidFill>
                  <a:srgbClr val="000066"/>
                </a:solidFill>
                <a:latin typeface="Verdana" pitchFamily="34" charset="0"/>
                <a:ea typeface="楷体_GB2312" pitchFamily="1" charset="-122"/>
              </a:rPr>
              <a:t>；</a:t>
            </a:r>
            <a:endParaRPr lang="zh-CN" altLang="zh-CN" b="1" dirty="0">
              <a:solidFill>
                <a:srgbClr val="000066"/>
              </a:solidFill>
              <a:latin typeface="Verdana" pitchFamily="34" charset="0"/>
              <a:ea typeface="楷体_GB2312" pitchFamily="1" charset="-122"/>
            </a:endParaRPr>
          </a:p>
        </p:txBody>
      </p:sp>
      <p:sp>
        <p:nvSpPr>
          <p:cNvPr id="37946" name="Line 58"/>
          <p:cNvSpPr>
            <a:spLocks noChangeShapeType="1"/>
          </p:cNvSpPr>
          <p:nvPr/>
        </p:nvSpPr>
        <p:spPr bwMode="auto">
          <a:xfrm>
            <a:off x="1" y="1697666"/>
            <a:ext cx="9143999" cy="28862"/>
          </a:xfrm>
          <a:prstGeom prst="line">
            <a:avLst/>
          </a:prstGeom>
          <a:noFill/>
          <a:ln w="57150" cmpd="sng">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7947" name="Line 59"/>
          <p:cNvSpPr>
            <a:spLocks noChangeShapeType="1"/>
          </p:cNvSpPr>
          <p:nvPr/>
        </p:nvSpPr>
        <p:spPr bwMode="auto">
          <a:xfrm>
            <a:off x="-91547" y="4790983"/>
            <a:ext cx="9182100" cy="0"/>
          </a:xfrm>
          <a:prstGeom prst="line">
            <a:avLst/>
          </a:prstGeom>
          <a:noFill/>
          <a:ln w="57150" cmpd="sng">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7948" name="Text Box 60"/>
          <p:cNvSpPr txBox="1">
            <a:spLocks noChangeArrowheads="1"/>
          </p:cNvSpPr>
          <p:nvPr/>
        </p:nvSpPr>
        <p:spPr bwMode="auto">
          <a:xfrm>
            <a:off x="-111443" y="771550"/>
            <a:ext cx="553998" cy="754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p>
            <a:pPr>
              <a:spcBef>
                <a:spcPct val="50000"/>
              </a:spcBef>
            </a:pPr>
            <a:r>
              <a:rPr lang="zh-CN" altLang="zh-CN" sz="2400" b="1" dirty="0"/>
              <a:t>晚清</a:t>
            </a:r>
          </a:p>
        </p:txBody>
      </p:sp>
      <p:sp>
        <p:nvSpPr>
          <p:cNvPr id="37949" name="Text Box 61"/>
          <p:cNvSpPr txBox="1">
            <a:spLocks noChangeArrowheads="1"/>
          </p:cNvSpPr>
          <p:nvPr/>
        </p:nvSpPr>
        <p:spPr bwMode="auto">
          <a:xfrm>
            <a:off x="-127136" y="2320707"/>
            <a:ext cx="553998" cy="1353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a:spAutoFit/>
          </a:bodyPr>
          <a:lstStyle/>
          <a:p>
            <a:pPr>
              <a:spcBef>
                <a:spcPct val="50000"/>
              </a:spcBef>
            </a:pPr>
            <a:r>
              <a:rPr lang="zh-CN" altLang="zh-CN" sz="2400" b="1" dirty="0" smtClean="0">
                <a:solidFill>
                  <a:srgbClr val="FF0000"/>
                </a:solidFill>
                <a:latin typeface="黑体" panose="02010609060101010101" pitchFamily="49" charset="-122"/>
                <a:ea typeface="黑体" panose="02010609060101010101" pitchFamily="49" charset="-122"/>
              </a:rPr>
              <a:t>民</a:t>
            </a:r>
            <a:r>
              <a:rPr lang="en-US" altLang="zh-CN" sz="2400" b="1" dirty="0" smtClean="0">
                <a:solidFill>
                  <a:srgbClr val="FF0000"/>
                </a:solidFill>
                <a:latin typeface="黑体" panose="02010609060101010101" pitchFamily="49" charset="-122"/>
                <a:ea typeface="黑体" panose="02010609060101010101" pitchFamily="49" charset="-122"/>
              </a:rPr>
              <a:t>   </a:t>
            </a:r>
            <a:r>
              <a:rPr lang="zh-CN" altLang="zh-CN" sz="2400" b="1" dirty="0" smtClean="0">
                <a:solidFill>
                  <a:srgbClr val="FF0000"/>
                </a:solidFill>
                <a:latin typeface="黑体" panose="02010609060101010101" pitchFamily="49" charset="-122"/>
                <a:ea typeface="黑体" panose="02010609060101010101" pitchFamily="49" charset="-122"/>
              </a:rPr>
              <a:t>国</a:t>
            </a:r>
            <a:endParaRPr lang="zh-CN" altLang="zh-CN" sz="2400" b="1" dirty="0">
              <a:solidFill>
                <a:srgbClr val="FF0000"/>
              </a:solidFill>
              <a:latin typeface="黑体" panose="02010609060101010101" pitchFamily="49" charset="-122"/>
              <a:ea typeface="黑体" panose="02010609060101010101" pitchFamily="49" charset="-122"/>
            </a:endParaRPr>
          </a:p>
        </p:txBody>
      </p:sp>
      <p:sp>
        <p:nvSpPr>
          <p:cNvPr id="37950" name="Text Box 62"/>
          <p:cNvSpPr txBox="1">
            <a:spLocks noChangeArrowheads="1"/>
          </p:cNvSpPr>
          <p:nvPr/>
        </p:nvSpPr>
        <p:spPr bwMode="auto">
          <a:xfrm>
            <a:off x="-111440" y="4407694"/>
            <a:ext cx="492443" cy="1026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zh-CN" altLang="zh-CN" sz="2000" b="1" dirty="0"/>
              <a:t> </a:t>
            </a:r>
            <a:r>
              <a:rPr lang="zh-CN" altLang="zh-CN" b="1" dirty="0" smtClean="0"/>
              <a:t>新中国</a:t>
            </a:r>
            <a:endParaRPr lang="zh-CN" altLang="zh-CN" b="1" dirty="0"/>
          </a:p>
        </p:txBody>
      </p:sp>
      <p:sp>
        <p:nvSpPr>
          <p:cNvPr id="37951" name="Rectangle 63"/>
          <p:cNvSpPr>
            <a:spLocks noChangeArrowheads="1"/>
          </p:cNvSpPr>
          <p:nvPr/>
        </p:nvSpPr>
        <p:spPr bwMode="auto">
          <a:xfrm>
            <a:off x="1816068" y="4743390"/>
            <a:ext cx="23110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zh-CN" sz="2000" b="1" dirty="0">
                <a:solidFill>
                  <a:srgbClr val="0000FF"/>
                </a:solidFill>
                <a:latin typeface="黑体" pitchFamily="49" charset="-122"/>
                <a:ea typeface="黑体" pitchFamily="49" charset="-122"/>
              </a:rPr>
              <a:t> </a:t>
            </a:r>
            <a:r>
              <a:rPr lang="zh-CN" altLang="zh-CN" sz="2000" b="1" dirty="0">
                <a:latin typeface="黑体" pitchFamily="49" charset="-122"/>
                <a:ea typeface="黑体" pitchFamily="49" charset="-122"/>
              </a:rPr>
              <a:t>新中国成立后</a:t>
            </a:r>
          </a:p>
        </p:txBody>
      </p:sp>
      <p:sp>
        <p:nvSpPr>
          <p:cNvPr id="37952" name="Rectangle 64"/>
          <p:cNvSpPr>
            <a:spLocks noChangeArrowheads="1"/>
          </p:cNvSpPr>
          <p:nvPr/>
        </p:nvSpPr>
        <p:spPr bwMode="auto">
          <a:xfrm>
            <a:off x="3851920" y="1234085"/>
            <a:ext cx="523863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1600" b="1" dirty="0"/>
              <a:t>清政府放宽对民间设厂的</a:t>
            </a:r>
            <a:r>
              <a:rPr lang="zh-CN" altLang="en-US" sz="1600" b="1" dirty="0" smtClean="0"/>
              <a:t>限制；实业</a:t>
            </a:r>
            <a:r>
              <a:rPr lang="zh-CN" altLang="en-US" sz="1600" b="1" dirty="0"/>
              <a:t>救国思潮的</a:t>
            </a:r>
            <a:r>
              <a:rPr lang="zh-CN" altLang="en-US" sz="1600" b="1" dirty="0" smtClean="0"/>
              <a:t>兴起；收回</a:t>
            </a:r>
            <a:r>
              <a:rPr lang="zh-CN" altLang="en-US" sz="1600" b="1" dirty="0"/>
              <a:t>利权运动的促进</a:t>
            </a:r>
            <a:endParaRPr lang="zh-CN" altLang="zh-CN" sz="1600" b="1" dirty="0">
              <a:latin typeface="楷体_GB2312" pitchFamily="1" charset="-122"/>
              <a:ea typeface="楷体_GB2312" pitchFamily="1" charset="-122"/>
            </a:endParaRPr>
          </a:p>
        </p:txBody>
      </p:sp>
      <p:cxnSp>
        <p:nvCxnSpPr>
          <p:cNvPr id="3" name="直接连接符 2"/>
          <p:cNvCxnSpPr/>
          <p:nvPr/>
        </p:nvCxnSpPr>
        <p:spPr>
          <a:xfrm>
            <a:off x="381003" y="1726528"/>
            <a:ext cx="0" cy="1610227"/>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83946" y="3336755"/>
            <a:ext cx="8760054" cy="35173"/>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9090553" y="1726528"/>
            <a:ext cx="0" cy="1704082"/>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330499" y="1726528"/>
            <a:ext cx="8760054" cy="35173"/>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955517" y="4815745"/>
            <a:ext cx="4786888" cy="646331"/>
          </a:xfrm>
          <a:prstGeom prst="rect">
            <a:avLst/>
          </a:prstGeom>
          <a:noFill/>
        </p:spPr>
        <p:txBody>
          <a:bodyPr wrap="none" rtlCol="0">
            <a:spAutoFit/>
          </a:bodyPr>
          <a:lstStyle/>
          <a:p>
            <a:r>
              <a:rPr lang="en-US" altLang="zh-CN" b="1" dirty="0"/>
              <a:t>1949-1953</a:t>
            </a:r>
            <a:r>
              <a:rPr lang="zh-CN" altLang="zh-CN" b="1" dirty="0"/>
              <a:t>：恢复、</a:t>
            </a:r>
            <a:r>
              <a:rPr lang="zh-CN" altLang="zh-CN" b="1" dirty="0" smtClean="0"/>
              <a:t>调整</a:t>
            </a:r>
            <a:r>
              <a:rPr lang="zh-CN" altLang="en-US" b="1" dirty="0" smtClean="0"/>
              <a:t>；     </a:t>
            </a:r>
            <a:r>
              <a:rPr lang="en-US" altLang="zh-CN" b="1" dirty="0" smtClean="0"/>
              <a:t>1953-1956</a:t>
            </a:r>
            <a:r>
              <a:rPr lang="zh-CN" altLang="zh-CN" b="1" dirty="0"/>
              <a:t>：改造</a:t>
            </a:r>
            <a:endParaRPr lang="zh-CN" altLang="zh-CN" dirty="0"/>
          </a:p>
          <a:p>
            <a:endParaRPr lang="zh-CN" altLang="en-US" dirty="0"/>
          </a:p>
        </p:txBody>
      </p:sp>
    </p:spTree>
    <p:extLst>
      <p:ext uri="{BB962C8B-B14F-4D97-AF65-F5344CB8AC3E}">
        <p14:creationId xmlns:p14="http://schemas.microsoft.com/office/powerpoint/2010/main" val="1203381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936"/>
                                        </p:tgtEl>
                                        <p:attrNameLst>
                                          <p:attrName>style.visibility</p:attrName>
                                        </p:attrNameLst>
                                      </p:cBhvr>
                                      <p:to>
                                        <p:strVal val="visible"/>
                                      </p:to>
                                    </p:set>
                                    <p:animEffect transition="in" filter="barn(inVertical)">
                                      <p:cBhvr>
                                        <p:cTn id="7" dur="500"/>
                                        <p:tgtEl>
                                          <p:spTgt spid="3793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7891"/>
                                        </p:tgtEl>
                                        <p:attrNameLst>
                                          <p:attrName>style.visibility</p:attrName>
                                        </p:attrNameLst>
                                      </p:cBhvr>
                                      <p:to>
                                        <p:strVal val="visible"/>
                                      </p:to>
                                    </p:set>
                                    <p:anim calcmode="lin" valueType="num">
                                      <p:cBhvr additive="base">
                                        <p:cTn id="12" dur="500" fill="hold"/>
                                        <p:tgtEl>
                                          <p:spTgt spid="37891"/>
                                        </p:tgtEl>
                                        <p:attrNameLst>
                                          <p:attrName>ppt_x</p:attrName>
                                        </p:attrNameLst>
                                      </p:cBhvr>
                                      <p:tavLst>
                                        <p:tav tm="0">
                                          <p:val>
                                            <p:strVal val="#ppt_x"/>
                                          </p:val>
                                        </p:tav>
                                        <p:tav tm="100000">
                                          <p:val>
                                            <p:strVal val="#ppt_x"/>
                                          </p:val>
                                        </p:tav>
                                      </p:tavLst>
                                    </p:anim>
                                    <p:anim calcmode="lin" valueType="num">
                                      <p:cBhvr additive="base">
                                        <p:cTn id="13" dur="500" fill="hold"/>
                                        <p:tgtEl>
                                          <p:spTgt spid="37891"/>
                                        </p:tgtEl>
                                        <p:attrNameLst>
                                          <p:attrName>ppt_y</p:attrName>
                                        </p:attrNameLst>
                                      </p:cBhvr>
                                      <p:tavLst>
                                        <p:tav tm="0">
                                          <p:val>
                                            <p:strVal val="1+#ppt_h/2"/>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7948"/>
                                        </p:tgtEl>
                                        <p:attrNameLst>
                                          <p:attrName>style.visibility</p:attrName>
                                        </p:attrNameLst>
                                      </p:cBhvr>
                                      <p:to>
                                        <p:strVal val="visible"/>
                                      </p:to>
                                    </p:set>
                                    <p:animEffect transition="in" filter="fade">
                                      <p:cBhvr>
                                        <p:cTn id="16" dur="1000"/>
                                        <p:tgtEl>
                                          <p:spTgt spid="37948"/>
                                        </p:tgtEl>
                                      </p:cBhvr>
                                    </p:animEffect>
                                    <p:anim calcmode="lin" valueType="num">
                                      <p:cBhvr>
                                        <p:cTn id="17" dur="1000" fill="hold"/>
                                        <p:tgtEl>
                                          <p:spTgt spid="37948"/>
                                        </p:tgtEl>
                                        <p:attrNameLst>
                                          <p:attrName>ppt_x</p:attrName>
                                        </p:attrNameLst>
                                      </p:cBhvr>
                                      <p:tavLst>
                                        <p:tav tm="0">
                                          <p:val>
                                            <p:strVal val="#ppt_x"/>
                                          </p:val>
                                        </p:tav>
                                        <p:tav tm="100000">
                                          <p:val>
                                            <p:strVal val="#ppt_x"/>
                                          </p:val>
                                        </p:tav>
                                      </p:tavLst>
                                    </p:anim>
                                    <p:anim calcmode="lin" valueType="num">
                                      <p:cBhvr>
                                        <p:cTn id="18" dur="1000" fill="hold"/>
                                        <p:tgtEl>
                                          <p:spTgt spid="379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37933"/>
                                        </p:tgtEl>
                                        <p:attrNameLst>
                                          <p:attrName>style.visibility</p:attrName>
                                        </p:attrNameLst>
                                      </p:cBhvr>
                                      <p:to>
                                        <p:strVal val="visible"/>
                                      </p:to>
                                    </p:set>
                                    <p:animEffect transition="in" filter="fade">
                                      <p:cBhvr>
                                        <p:cTn id="21" dur="1000"/>
                                        <p:tgtEl>
                                          <p:spTgt spid="37933"/>
                                        </p:tgtEl>
                                      </p:cBhvr>
                                    </p:animEffect>
                                    <p:anim calcmode="lin" valueType="num">
                                      <p:cBhvr>
                                        <p:cTn id="22" dur="1000" fill="hold"/>
                                        <p:tgtEl>
                                          <p:spTgt spid="37933"/>
                                        </p:tgtEl>
                                        <p:attrNameLst>
                                          <p:attrName>ppt_x</p:attrName>
                                        </p:attrNameLst>
                                      </p:cBhvr>
                                      <p:tavLst>
                                        <p:tav tm="0">
                                          <p:val>
                                            <p:strVal val="#ppt_x"/>
                                          </p:val>
                                        </p:tav>
                                        <p:tav tm="100000">
                                          <p:val>
                                            <p:strVal val="#ppt_x"/>
                                          </p:val>
                                        </p:tav>
                                      </p:tavLst>
                                    </p:anim>
                                    <p:anim calcmode="lin" valueType="num">
                                      <p:cBhvr>
                                        <p:cTn id="23" dur="1000" fill="hold"/>
                                        <p:tgtEl>
                                          <p:spTgt spid="3793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7934"/>
                                        </p:tgtEl>
                                        <p:attrNameLst>
                                          <p:attrName>style.visibility</p:attrName>
                                        </p:attrNameLst>
                                      </p:cBhvr>
                                      <p:to>
                                        <p:strVal val="visible"/>
                                      </p:to>
                                    </p:set>
                                    <p:animEffect transition="in" filter="fade">
                                      <p:cBhvr>
                                        <p:cTn id="26" dur="1000"/>
                                        <p:tgtEl>
                                          <p:spTgt spid="37934"/>
                                        </p:tgtEl>
                                      </p:cBhvr>
                                    </p:animEffect>
                                    <p:anim calcmode="lin" valueType="num">
                                      <p:cBhvr>
                                        <p:cTn id="27" dur="1000" fill="hold"/>
                                        <p:tgtEl>
                                          <p:spTgt spid="37934"/>
                                        </p:tgtEl>
                                        <p:attrNameLst>
                                          <p:attrName>ppt_x</p:attrName>
                                        </p:attrNameLst>
                                      </p:cBhvr>
                                      <p:tavLst>
                                        <p:tav tm="0">
                                          <p:val>
                                            <p:strVal val="#ppt_x"/>
                                          </p:val>
                                        </p:tav>
                                        <p:tav tm="100000">
                                          <p:val>
                                            <p:strVal val="#ppt_x"/>
                                          </p:val>
                                        </p:tav>
                                      </p:tavLst>
                                    </p:anim>
                                    <p:anim calcmode="lin" valueType="num">
                                      <p:cBhvr>
                                        <p:cTn id="28" dur="1000" fill="hold"/>
                                        <p:tgtEl>
                                          <p:spTgt spid="3793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7952"/>
                                        </p:tgtEl>
                                        <p:attrNameLst>
                                          <p:attrName>style.visibility</p:attrName>
                                        </p:attrNameLst>
                                      </p:cBhvr>
                                      <p:to>
                                        <p:strVal val="visible"/>
                                      </p:to>
                                    </p:set>
                                    <p:animEffect transition="in" filter="fade">
                                      <p:cBhvr>
                                        <p:cTn id="31" dur="1000"/>
                                        <p:tgtEl>
                                          <p:spTgt spid="37952"/>
                                        </p:tgtEl>
                                      </p:cBhvr>
                                    </p:animEffect>
                                    <p:anim calcmode="lin" valueType="num">
                                      <p:cBhvr>
                                        <p:cTn id="32" dur="1000" fill="hold"/>
                                        <p:tgtEl>
                                          <p:spTgt spid="37952"/>
                                        </p:tgtEl>
                                        <p:attrNameLst>
                                          <p:attrName>ppt_x</p:attrName>
                                        </p:attrNameLst>
                                      </p:cBhvr>
                                      <p:tavLst>
                                        <p:tav tm="0">
                                          <p:val>
                                            <p:strVal val="#ppt_x"/>
                                          </p:val>
                                        </p:tav>
                                        <p:tav tm="100000">
                                          <p:val>
                                            <p:strVal val="#ppt_x"/>
                                          </p:val>
                                        </p:tav>
                                      </p:tavLst>
                                    </p:anim>
                                    <p:anim calcmode="lin" valueType="num">
                                      <p:cBhvr>
                                        <p:cTn id="33" dur="1000" fill="hold"/>
                                        <p:tgtEl>
                                          <p:spTgt spid="37952"/>
                                        </p:tgtEl>
                                        <p:attrNameLst>
                                          <p:attrName>ppt_y</p:attrName>
                                        </p:attrNameLst>
                                      </p:cBhvr>
                                      <p:tavLst>
                                        <p:tav tm="0">
                                          <p:val>
                                            <p:strVal val="#ppt_y+.1"/>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37949"/>
                                        </p:tgtEl>
                                        <p:attrNameLst>
                                          <p:attrName>style.visibility</p:attrName>
                                        </p:attrNameLst>
                                      </p:cBhvr>
                                      <p:to>
                                        <p:strVal val="visible"/>
                                      </p:to>
                                    </p:set>
                                    <p:anim calcmode="lin" valueType="num">
                                      <p:cBhvr additive="base">
                                        <p:cTn id="36" dur="500" fill="hold"/>
                                        <p:tgtEl>
                                          <p:spTgt spid="37949"/>
                                        </p:tgtEl>
                                        <p:attrNameLst>
                                          <p:attrName>ppt_x</p:attrName>
                                        </p:attrNameLst>
                                      </p:cBhvr>
                                      <p:tavLst>
                                        <p:tav tm="0">
                                          <p:val>
                                            <p:strVal val="#ppt_x"/>
                                          </p:val>
                                        </p:tav>
                                        <p:tav tm="100000">
                                          <p:val>
                                            <p:strVal val="#ppt_x"/>
                                          </p:val>
                                        </p:tav>
                                      </p:tavLst>
                                    </p:anim>
                                    <p:anim calcmode="lin" valueType="num">
                                      <p:cBhvr additive="base">
                                        <p:cTn id="37" dur="500" fill="hold"/>
                                        <p:tgtEl>
                                          <p:spTgt spid="37949"/>
                                        </p:tgtEl>
                                        <p:attrNameLst>
                                          <p:attrName>ppt_y</p:attrName>
                                        </p:attrNameLst>
                                      </p:cBhvr>
                                      <p:tavLst>
                                        <p:tav tm="0">
                                          <p:val>
                                            <p:strVal val="1+#ppt_h/2"/>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37951"/>
                                        </p:tgtEl>
                                        <p:attrNameLst>
                                          <p:attrName>style.visibility</p:attrName>
                                        </p:attrNameLst>
                                      </p:cBhvr>
                                      <p:to>
                                        <p:strVal val="visible"/>
                                      </p:to>
                                    </p:set>
                                    <p:animEffect transition="in" filter="fade">
                                      <p:cBhvr>
                                        <p:cTn id="40" dur="1000"/>
                                        <p:tgtEl>
                                          <p:spTgt spid="37951"/>
                                        </p:tgtEl>
                                      </p:cBhvr>
                                    </p:animEffect>
                                    <p:anim calcmode="lin" valueType="num">
                                      <p:cBhvr>
                                        <p:cTn id="41" dur="1000" fill="hold"/>
                                        <p:tgtEl>
                                          <p:spTgt spid="37951"/>
                                        </p:tgtEl>
                                        <p:attrNameLst>
                                          <p:attrName>ppt_x</p:attrName>
                                        </p:attrNameLst>
                                      </p:cBhvr>
                                      <p:tavLst>
                                        <p:tav tm="0">
                                          <p:val>
                                            <p:strVal val="#ppt_x"/>
                                          </p:val>
                                        </p:tav>
                                        <p:tav tm="100000">
                                          <p:val>
                                            <p:strVal val="#ppt_x"/>
                                          </p:val>
                                        </p:tav>
                                      </p:tavLst>
                                    </p:anim>
                                    <p:anim calcmode="lin" valueType="num">
                                      <p:cBhvr>
                                        <p:cTn id="42" dur="1000" fill="hold"/>
                                        <p:tgtEl>
                                          <p:spTgt spid="37951"/>
                                        </p:tgtEl>
                                        <p:attrNameLst>
                                          <p:attrName>ppt_y</p:attrName>
                                        </p:attrNameLst>
                                      </p:cBhvr>
                                      <p:tavLst>
                                        <p:tav tm="0">
                                          <p:val>
                                            <p:strVal val="#ppt_y+.1"/>
                                          </p:val>
                                        </p:tav>
                                        <p:tav tm="100000">
                                          <p:val>
                                            <p:strVal val="#ppt_y"/>
                                          </p:val>
                                        </p:tav>
                                      </p:tavLst>
                                    </p:anim>
                                  </p:childTnLst>
                                </p:cTn>
                              </p:par>
                              <p:par>
                                <p:cTn id="43" presetID="10" presetClass="entr" presetSubtype="0" fill="hold" grpId="0" nodeType="withEffect">
                                  <p:stCondLst>
                                    <p:cond delay="0"/>
                                  </p:stCondLst>
                                  <p:childTnLst>
                                    <p:set>
                                      <p:cBhvr>
                                        <p:cTn id="44" dur="1" fill="hold">
                                          <p:stCondLst>
                                            <p:cond delay="0"/>
                                          </p:stCondLst>
                                        </p:cTn>
                                        <p:tgtEl>
                                          <p:spTgt spid="37950"/>
                                        </p:tgtEl>
                                        <p:attrNameLst>
                                          <p:attrName>style.visibility</p:attrName>
                                        </p:attrNameLst>
                                      </p:cBhvr>
                                      <p:to>
                                        <p:strVal val="visible"/>
                                      </p:to>
                                    </p:set>
                                    <p:animEffect transition="in" filter="fade">
                                      <p:cBhvr>
                                        <p:cTn id="45" dur="500"/>
                                        <p:tgtEl>
                                          <p:spTgt spid="3795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7946"/>
                                        </p:tgtEl>
                                        <p:attrNameLst>
                                          <p:attrName>style.visibility</p:attrName>
                                        </p:attrNameLst>
                                      </p:cBhvr>
                                      <p:to>
                                        <p:strVal val="visible"/>
                                      </p:to>
                                    </p:set>
                                    <p:animEffect transition="in" filter="fade">
                                      <p:cBhvr>
                                        <p:cTn id="48" dur="500"/>
                                        <p:tgtEl>
                                          <p:spTgt spid="37946"/>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7947"/>
                                        </p:tgtEl>
                                        <p:attrNameLst>
                                          <p:attrName>style.visibility</p:attrName>
                                        </p:attrNameLst>
                                      </p:cBhvr>
                                      <p:to>
                                        <p:strVal val="visible"/>
                                      </p:to>
                                    </p:set>
                                    <p:animEffect transition="in" filter="fade">
                                      <p:cBhvr>
                                        <p:cTn id="51" dur="1000"/>
                                        <p:tgtEl>
                                          <p:spTgt spid="37947"/>
                                        </p:tgtEl>
                                      </p:cBhvr>
                                    </p:animEffect>
                                    <p:anim calcmode="lin" valueType="num">
                                      <p:cBhvr>
                                        <p:cTn id="52" dur="1000" fill="hold"/>
                                        <p:tgtEl>
                                          <p:spTgt spid="37947"/>
                                        </p:tgtEl>
                                        <p:attrNameLst>
                                          <p:attrName>ppt_x</p:attrName>
                                        </p:attrNameLst>
                                      </p:cBhvr>
                                      <p:tavLst>
                                        <p:tav tm="0">
                                          <p:val>
                                            <p:strVal val="#ppt_x"/>
                                          </p:val>
                                        </p:tav>
                                        <p:tav tm="100000">
                                          <p:val>
                                            <p:strVal val="#ppt_x"/>
                                          </p:val>
                                        </p:tav>
                                      </p:tavLst>
                                    </p:anim>
                                    <p:anim calcmode="lin" valueType="num">
                                      <p:cBhvr>
                                        <p:cTn id="53" dur="1000" fill="hold"/>
                                        <p:tgtEl>
                                          <p:spTgt spid="37947"/>
                                        </p:tgtEl>
                                        <p:attrNameLst>
                                          <p:attrName>ppt_y</p:attrName>
                                        </p:attrNameLst>
                                      </p:cBhvr>
                                      <p:tavLst>
                                        <p:tav tm="0">
                                          <p:val>
                                            <p:strVal val="#ppt_y+.1"/>
                                          </p:val>
                                        </p:tav>
                                        <p:tav tm="100000">
                                          <p:val>
                                            <p:strVal val="#ppt_y"/>
                                          </p:val>
                                        </p:tav>
                                      </p:tavLst>
                                    </p:anim>
                                  </p:childTnLst>
                                </p:cTn>
                              </p:par>
                              <p:par>
                                <p:cTn id="54" presetID="10" presetClass="entr" presetSubtype="0" fill="hold" grpId="0" nodeType="with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500"/>
                                        <p:tgtEl>
                                          <p:spTgt spid="2"/>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37935"/>
                                        </p:tgtEl>
                                        <p:attrNameLst>
                                          <p:attrName>style.visibility</p:attrName>
                                        </p:attrNameLst>
                                      </p:cBhvr>
                                      <p:to>
                                        <p:strVal val="visible"/>
                                      </p:to>
                                    </p:set>
                                    <p:animEffect transition="in" filter="barn(inVertical)">
                                      <p:cBhvr>
                                        <p:cTn id="61" dur="500"/>
                                        <p:tgtEl>
                                          <p:spTgt spid="37935"/>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37937"/>
                                        </p:tgtEl>
                                        <p:attrNameLst>
                                          <p:attrName>style.visibility</p:attrName>
                                        </p:attrNameLst>
                                      </p:cBhvr>
                                      <p:to>
                                        <p:strVal val="visible"/>
                                      </p:to>
                                    </p:set>
                                    <p:animEffect transition="in" filter="barn(inVertical)">
                                      <p:cBhvr>
                                        <p:cTn id="66" dur="500"/>
                                        <p:tgtEl>
                                          <p:spTgt spid="37937"/>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37938"/>
                                        </p:tgtEl>
                                        <p:attrNameLst>
                                          <p:attrName>style.visibility</p:attrName>
                                        </p:attrNameLst>
                                      </p:cBhvr>
                                      <p:to>
                                        <p:strVal val="visible"/>
                                      </p:to>
                                    </p:set>
                                    <p:animEffect transition="in" filter="barn(inVertical)">
                                      <p:cBhvr>
                                        <p:cTn id="71" dur="500"/>
                                        <p:tgtEl>
                                          <p:spTgt spid="37938"/>
                                        </p:tgtEl>
                                      </p:cBhvr>
                                    </p:animEffec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37939"/>
                                        </p:tgtEl>
                                        <p:attrNameLst>
                                          <p:attrName>style.visibility</p:attrName>
                                        </p:attrNameLst>
                                      </p:cBhvr>
                                      <p:to>
                                        <p:strVal val="visible"/>
                                      </p:to>
                                    </p:set>
                                    <p:animEffect transition="in" filter="fade">
                                      <p:cBhvr>
                                        <p:cTn id="76" dur="1000"/>
                                        <p:tgtEl>
                                          <p:spTgt spid="37939"/>
                                        </p:tgtEl>
                                      </p:cBhvr>
                                    </p:animEffect>
                                    <p:anim calcmode="lin" valueType="num">
                                      <p:cBhvr>
                                        <p:cTn id="77" dur="1000" fill="hold"/>
                                        <p:tgtEl>
                                          <p:spTgt spid="37939"/>
                                        </p:tgtEl>
                                        <p:attrNameLst>
                                          <p:attrName>ppt_x</p:attrName>
                                        </p:attrNameLst>
                                      </p:cBhvr>
                                      <p:tavLst>
                                        <p:tav tm="0">
                                          <p:val>
                                            <p:strVal val="#ppt_x"/>
                                          </p:val>
                                        </p:tav>
                                        <p:tav tm="100000">
                                          <p:val>
                                            <p:strVal val="#ppt_x"/>
                                          </p:val>
                                        </p:tav>
                                      </p:tavLst>
                                    </p:anim>
                                    <p:anim calcmode="lin" valueType="num">
                                      <p:cBhvr>
                                        <p:cTn id="78" dur="1000" fill="hold"/>
                                        <p:tgtEl>
                                          <p:spTgt spid="37939"/>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37940"/>
                                        </p:tgtEl>
                                        <p:attrNameLst>
                                          <p:attrName>style.visibility</p:attrName>
                                        </p:attrNameLst>
                                      </p:cBhvr>
                                      <p:to>
                                        <p:strVal val="visible"/>
                                      </p:to>
                                    </p:set>
                                    <p:animEffect transition="in" filter="fade">
                                      <p:cBhvr>
                                        <p:cTn id="83" dur="1000"/>
                                        <p:tgtEl>
                                          <p:spTgt spid="37940"/>
                                        </p:tgtEl>
                                      </p:cBhvr>
                                    </p:animEffect>
                                    <p:anim calcmode="lin" valueType="num">
                                      <p:cBhvr>
                                        <p:cTn id="84" dur="1000" fill="hold"/>
                                        <p:tgtEl>
                                          <p:spTgt spid="37940"/>
                                        </p:tgtEl>
                                        <p:attrNameLst>
                                          <p:attrName>ppt_x</p:attrName>
                                        </p:attrNameLst>
                                      </p:cBhvr>
                                      <p:tavLst>
                                        <p:tav tm="0">
                                          <p:val>
                                            <p:strVal val="#ppt_x"/>
                                          </p:val>
                                        </p:tav>
                                        <p:tav tm="100000">
                                          <p:val>
                                            <p:strVal val="#ppt_x"/>
                                          </p:val>
                                        </p:tav>
                                      </p:tavLst>
                                    </p:anim>
                                    <p:anim calcmode="lin" valueType="num">
                                      <p:cBhvr>
                                        <p:cTn id="85" dur="1000" fill="hold"/>
                                        <p:tgtEl>
                                          <p:spTgt spid="37940"/>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37942"/>
                                        </p:tgtEl>
                                        <p:attrNameLst>
                                          <p:attrName>style.visibility</p:attrName>
                                        </p:attrNameLst>
                                      </p:cBhvr>
                                      <p:to>
                                        <p:strVal val="visible"/>
                                      </p:to>
                                    </p:set>
                                    <p:animEffect transition="in" filter="barn(inVertical)">
                                      <p:cBhvr>
                                        <p:cTn id="90" dur="500"/>
                                        <p:tgtEl>
                                          <p:spTgt spid="37942"/>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37944"/>
                                        </p:tgtEl>
                                        <p:attrNameLst>
                                          <p:attrName>style.visibility</p:attrName>
                                        </p:attrNameLst>
                                      </p:cBhvr>
                                      <p:to>
                                        <p:strVal val="visible"/>
                                      </p:to>
                                    </p:set>
                                    <p:animEffect transition="in" filter="wipe(down)">
                                      <p:cBhvr>
                                        <p:cTn id="95" dur="500"/>
                                        <p:tgtEl>
                                          <p:spTgt spid="37944"/>
                                        </p:tgtEl>
                                      </p:cBhvr>
                                    </p:animEffect>
                                  </p:childTnLst>
                                </p:cTn>
                              </p:par>
                            </p:childTnLst>
                          </p:cTn>
                        </p:par>
                      </p:childTnLst>
                    </p:cTn>
                  </p:par>
                  <p:par>
                    <p:cTn id="96" fill="hold">
                      <p:stCondLst>
                        <p:cond delay="indefinite"/>
                      </p:stCondLst>
                      <p:childTnLst>
                        <p:par>
                          <p:cTn id="97" fill="hold">
                            <p:stCondLst>
                              <p:cond delay="0"/>
                            </p:stCondLst>
                            <p:childTnLst>
                              <p:par>
                                <p:cTn id="98" presetID="16" presetClass="entr" presetSubtype="21" fill="hold" grpId="0" nodeType="clickEffect">
                                  <p:stCondLst>
                                    <p:cond delay="0"/>
                                  </p:stCondLst>
                                  <p:childTnLst>
                                    <p:set>
                                      <p:cBhvr>
                                        <p:cTn id="99" dur="1" fill="hold">
                                          <p:stCondLst>
                                            <p:cond delay="0"/>
                                          </p:stCondLst>
                                        </p:cTn>
                                        <p:tgtEl>
                                          <p:spTgt spid="37943"/>
                                        </p:tgtEl>
                                        <p:attrNameLst>
                                          <p:attrName>style.visibility</p:attrName>
                                        </p:attrNameLst>
                                      </p:cBhvr>
                                      <p:to>
                                        <p:strVal val="visible"/>
                                      </p:to>
                                    </p:set>
                                    <p:animEffect transition="in" filter="barn(inVertical)">
                                      <p:cBhvr>
                                        <p:cTn id="100" dur="500"/>
                                        <p:tgtEl>
                                          <p:spTgt spid="37943"/>
                                        </p:tgtEl>
                                      </p:cBhvr>
                                    </p:animEffect>
                                  </p:childTnLst>
                                </p:cTn>
                              </p:par>
                            </p:childTnLst>
                          </p:cTn>
                        </p:par>
                      </p:childTnLst>
                    </p:cTn>
                  </p:par>
                  <p:par>
                    <p:cTn id="101" fill="hold">
                      <p:stCondLst>
                        <p:cond delay="indefinite"/>
                      </p:stCondLst>
                      <p:childTnLst>
                        <p:par>
                          <p:cTn id="102" fill="hold">
                            <p:stCondLst>
                              <p:cond delay="0"/>
                            </p:stCondLst>
                            <p:childTnLst>
                              <p:par>
                                <p:cTn id="103" presetID="16" presetClass="entr" presetSubtype="21" fill="hold" grpId="0" nodeType="clickEffect">
                                  <p:stCondLst>
                                    <p:cond delay="0"/>
                                  </p:stCondLst>
                                  <p:childTnLst>
                                    <p:set>
                                      <p:cBhvr>
                                        <p:cTn id="104" dur="1" fill="hold">
                                          <p:stCondLst>
                                            <p:cond delay="0"/>
                                          </p:stCondLst>
                                        </p:cTn>
                                        <p:tgtEl>
                                          <p:spTgt spid="37945"/>
                                        </p:tgtEl>
                                        <p:attrNameLst>
                                          <p:attrName>style.visibility</p:attrName>
                                        </p:attrNameLst>
                                      </p:cBhvr>
                                      <p:to>
                                        <p:strVal val="visible"/>
                                      </p:to>
                                    </p:set>
                                    <p:animEffect transition="in" filter="barn(inVertical)">
                                      <p:cBhvr>
                                        <p:cTn id="105" dur="500"/>
                                        <p:tgtEl>
                                          <p:spTgt spid="37945"/>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500"/>
                                        <p:tgtEl>
                                          <p:spTgt spid="3"/>
                                        </p:tgtEl>
                                      </p:cBhvr>
                                    </p:animEffect>
                                  </p:childTnLst>
                                </p:cTn>
                              </p:par>
                              <p:par>
                                <p:cTn id="111" presetID="10" presetClass="entr" presetSubtype="0" fill="hold" nodeType="withEffect">
                                  <p:stCondLst>
                                    <p:cond delay="0"/>
                                  </p:stCondLst>
                                  <p:childTnLst>
                                    <p:set>
                                      <p:cBhvr>
                                        <p:cTn id="112" dur="1" fill="hold">
                                          <p:stCondLst>
                                            <p:cond delay="0"/>
                                          </p:stCondLst>
                                        </p:cTn>
                                        <p:tgtEl>
                                          <p:spTgt spid="32"/>
                                        </p:tgtEl>
                                        <p:attrNameLst>
                                          <p:attrName>style.visibility</p:attrName>
                                        </p:attrNameLst>
                                      </p:cBhvr>
                                      <p:to>
                                        <p:strVal val="visible"/>
                                      </p:to>
                                    </p:set>
                                    <p:animEffect transition="in" filter="fade">
                                      <p:cBhvr>
                                        <p:cTn id="113" dur="500"/>
                                        <p:tgtEl>
                                          <p:spTgt spid="32"/>
                                        </p:tgtEl>
                                      </p:cBhvr>
                                    </p:animEffect>
                                  </p:childTnLst>
                                </p:cTn>
                              </p:par>
                              <p:par>
                                <p:cTn id="114" presetID="10" presetClass="entr" presetSubtype="0" fill="hold" nodeType="with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fade">
                                      <p:cBhvr>
                                        <p:cTn id="116" dur="500"/>
                                        <p:tgtEl>
                                          <p:spTgt spid="37"/>
                                        </p:tgtEl>
                                      </p:cBhvr>
                                    </p:animEffect>
                                  </p:childTnLst>
                                </p:cTn>
                              </p:par>
                              <p:par>
                                <p:cTn id="117" presetID="10" presetClass="entr" presetSubtype="0" fill="hold" nodeType="withEffect">
                                  <p:stCondLst>
                                    <p:cond delay="0"/>
                                  </p:stCondLst>
                                  <p:childTnLst>
                                    <p:set>
                                      <p:cBhvr>
                                        <p:cTn id="118" dur="1" fill="hold">
                                          <p:stCondLst>
                                            <p:cond delay="0"/>
                                          </p:stCondLst>
                                        </p:cTn>
                                        <p:tgtEl>
                                          <p:spTgt spid="38"/>
                                        </p:tgtEl>
                                        <p:attrNameLst>
                                          <p:attrName>style.visibility</p:attrName>
                                        </p:attrNameLst>
                                      </p:cBhvr>
                                      <p:to>
                                        <p:strVal val="visible"/>
                                      </p:to>
                                    </p:set>
                                    <p:animEffect transition="in" filter="fade">
                                      <p:cBhvr>
                                        <p:cTn id="11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33" grpId="0"/>
      <p:bldP spid="37934" grpId="0"/>
      <p:bldP spid="37935" grpId="0"/>
      <p:bldP spid="37936" grpId="0" animBg="1"/>
      <p:bldP spid="37937" grpId="0"/>
      <p:bldP spid="37938" grpId="0"/>
      <p:bldP spid="37939" grpId="0"/>
      <p:bldP spid="37940" grpId="0"/>
      <p:bldP spid="37942" grpId="0"/>
      <p:bldP spid="37943" grpId="0"/>
      <p:bldP spid="37944" grpId="0"/>
      <p:bldP spid="37945" grpId="0"/>
      <p:bldP spid="37946" grpId="0" animBg="1"/>
      <p:bldP spid="37947" grpId="0" animBg="1"/>
      <p:bldP spid="37948" grpId="0"/>
      <p:bldP spid="37949" grpId="0"/>
      <p:bldP spid="37950" grpId="0"/>
      <p:bldP spid="37951" grpId="0"/>
      <p:bldP spid="37952"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矩形 40961"/>
          <p:cNvSpPr>
            <a:spLocks noChangeArrowheads="1"/>
          </p:cNvSpPr>
          <p:nvPr/>
        </p:nvSpPr>
        <p:spPr bwMode="auto">
          <a:xfrm>
            <a:off x="468313" y="561975"/>
            <a:ext cx="5689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spcBef>
                <a:spcPct val="20000"/>
              </a:spcBef>
              <a:buClr>
                <a:schemeClr val="hlink"/>
              </a:buClr>
              <a:buSzPct val="75000"/>
              <a:buFont typeface="Wingdings" pitchFamily="2" charset="2"/>
              <a:buNone/>
            </a:pPr>
            <a:r>
              <a:rPr lang="en-US" altLang="zh-CN" sz="2800" b="1">
                <a:solidFill>
                  <a:srgbClr val="000000"/>
                </a:solidFill>
                <a:ea typeface="隶书" pitchFamily="49" charset="-122"/>
              </a:rPr>
              <a:t>1</a:t>
            </a:r>
            <a:r>
              <a:rPr lang="zh-CN" altLang="en-US" sz="2800" b="1">
                <a:solidFill>
                  <a:srgbClr val="000000"/>
                </a:solidFill>
                <a:ea typeface="隶书" pitchFamily="49" charset="-122"/>
              </a:rPr>
              <a:t>、阻碍民族工业发展的因素</a:t>
            </a:r>
          </a:p>
        </p:txBody>
      </p:sp>
      <p:sp>
        <p:nvSpPr>
          <p:cNvPr id="38914" name="矩形 40962"/>
          <p:cNvSpPr>
            <a:spLocks noChangeArrowheads="1"/>
          </p:cNvSpPr>
          <p:nvPr/>
        </p:nvSpPr>
        <p:spPr bwMode="auto">
          <a:xfrm>
            <a:off x="107950" y="76201"/>
            <a:ext cx="3602038" cy="52322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spcBef>
                <a:spcPct val="20000"/>
              </a:spcBef>
              <a:buClr>
                <a:schemeClr val="hlink"/>
              </a:buClr>
              <a:buSzPct val="75000"/>
              <a:buFont typeface="Wingdings" pitchFamily="2" charset="2"/>
              <a:buNone/>
            </a:pPr>
            <a:r>
              <a:rPr lang="zh-CN" altLang="en-US" sz="2800" b="1">
                <a:solidFill>
                  <a:srgbClr val="000000"/>
                </a:solidFill>
                <a:ea typeface="隶书" pitchFamily="49" charset="-122"/>
              </a:rPr>
              <a:t>三、民族资本的困境</a:t>
            </a:r>
          </a:p>
        </p:txBody>
      </p:sp>
      <p:sp>
        <p:nvSpPr>
          <p:cNvPr id="40964" name="Rectangle 4"/>
          <p:cNvSpPr/>
          <p:nvPr/>
        </p:nvSpPr>
        <p:spPr>
          <a:xfrm>
            <a:off x="212725" y="1993577"/>
            <a:ext cx="8680450" cy="1311128"/>
          </a:xfrm>
          <a:prstGeom prst="rect">
            <a:avLst/>
          </a:prstGeom>
          <a:noFill/>
          <a:ln w="9525">
            <a:noFill/>
          </a:ln>
        </p:spPr>
        <p:txBody>
          <a:bodyPr anchor="ctr">
            <a:spAutoFit/>
          </a:bodyPr>
          <a:lstStyle/>
          <a:p>
            <a:pPr indent="503555">
              <a:lnSpc>
                <a:spcPct val="110000"/>
              </a:lnSpc>
            </a:pPr>
            <a:r>
              <a:rPr lang="zh-CN" altLang="en-US" sz="2400" b="1" noProof="1" smtClean="0">
                <a:solidFill>
                  <a:srgbClr val="0000CC"/>
                </a:solidFill>
                <a:effectLst>
                  <a:outerShdw blurRad="38100" dist="38100" dir="2700000">
                    <a:srgbClr val="000000"/>
                  </a:outerShdw>
                </a:effectLst>
                <a:latin typeface="黑体" panose="02010609060101010101" pitchFamily="2" charset="-122"/>
                <a:ea typeface="黑体" panose="02010609060101010101" pitchFamily="2" charset="-122"/>
                <a:cs typeface="+mn-ea"/>
              </a:rPr>
              <a:t>材料一：</a:t>
            </a:r>
            <a:r>
              <a:rPr lang="zh-CN" altLang="en-US" sz="2400" b="1" noProof="1">
                <a:solidFill>
                  <a:srgbClr val="0000CC"/>
                </a:solidFill>
                <a:effectLst>
                  <a:outerShdw blurRad="38100" dist="38100" dir="2700000">
                    <a:srgbClr val="000000"/>
                  </a:outerShdw>
                </a:effectLst>
                <a:latin typeface="黑体" panose="02010609060101010101" pitchFamily="2" charset="-122"/>
                <a:ea typeface="黑体" panose="02010609060101010101" pitchFamily="2" charset="-122"/>
                <a:cs typeface="+mn-ea"/>
              </a:rPr>
              <a:t>（保兴面粉厂）的建厂过程中，无锡城里一群绅士联名上告，说建筑中的工厂烟囱正对附近学宫，破坏地方风水。知县送来谕单，勒令立即停工迁移他处。</a:t>
            </a:r>
          </a:p>
        </p:txBody>
      </p:sp>
      <p:sp>
        <p:nvSpPr>
          <p:cNvPr id="40965" name="文本框 40964"/>
          <p:cNvSpPr txBox="1"/>
          <p:nvPr/>
        </p:nvSpPr>
        <p:spPr>
          <a:xfrm>
            <a:off x="34926" y="3320654"/>
            <a:ext cx="8964613" cy="1569660"/>
          </a:xfrm>
          <a:prstGeom prst="rect">
            <a:avLst/>
          </a:prstGeom>
          <a:noFill/>
          <a:ln w="9525">
            <a:noFill/>
          </a:ln>
        </p:spPr>
        <p:txBody>
          <a:bodyPr>
            <a:spAutoFit/>
          </a:bodyPr>
          <a:lstStyle/>
          <a:p>
            <a:pPr>
              <a:spcBef>
                <a:spcPct val="50000"/>
              </a:spcBef>
            </a:pPr>
            <a:r>
              <a:rPr lang="zh-CN" altLang="en-US" sz="2400" b="1" noProof="1">
                <a:solidFill>
                  <a:srgbClr val="FF0000"/>
                </a:solidFill>
                <a:effectLst>
                  <a:outerShdw blurRad="38100" dist="38100" dir="2700000">
                    <a:srgbClr val="000000"/>
                  </a:outerShdw>
                </a:effectLst>
                <a:latin typeface="黑体" panose="02010609060101010101" pitchFamily="2" charset="-122"/>
                <a:ea typeface="黑体" panose="02010609060101010101" pitchFamily="2" charset="-122"/>
                <a:cs typeface="+mn-ea"/>
              </a:rPr>
              <a:t>    </a:t>
            </a:r>
            <a:r>
              <a:rPr lang="zh-CN" altLang="en-US" sz="2400" b="1" noProof="1" smtClean="0">
                <a:solidFill>
                  <a:srgbClr val="0000CC"/>
                </a:solidFill>
                <a:effectLst>
                  <a:outerShdw blurRad="38100" dist="38100" dir="2700000">
                    <a:srgbClr val="000000"/>
                  </a:outerShdw>
                </a:effectLst>
                <a:latin typeface="黑体" panose="02010609060101010101" pitchFamily="2" charset="-122"/>
                <a:ea typeface="黑体" panose="02010609060101010101" pitchFamily="2" charset="-122"/>
                <a:cs typeface="+mn-ea"/>
              </a:rPr>
              <a:t>材料二：</a:t>
            </a:r>
            <a:r>
              <a:rPr lang="zh-CN" altLang="en-US" sz="2400" b="1" noProof="1">
                <a:solidFill>
                  <a:srgbClr val="0000CC"/>
                </a:solidFill>
                <a:effectLst>
                  <a:outerShdw blurRad="38100" dist="38100" dir="2700000">
                    <a:srgbClr val="000000"/>
                  </a:outerShdw>
                </a:effectLst>
                <a:latin typeface="黑体" panose="02010609060101010101" pitchFamily="2" charset="-122"/>
                <a:ea typeface="黑体" panose="02010609060101010101" pitchFamily="2" charset="-122"/>
                <a:cs typeface="+mn-ea"/>
              </a:rPr>
              <a:t>南洋兄弟烟草公司成立于1905年，是近代中国最大一家民族卷烟企业。</a:t>
            </a:r>
            <a:r>
              <a:rPr lang="zh-CN" altLang="en-US" sz="2400" b="1" noProof="1">
                <a:solidFill>
                  <a:srgbClr val="FF0000"/>
                </a:solidFill>
                <a:effectLst>
                  <a:outerShdw blurRad="38100" dist="38100" dir="2700000">
                    <a:srgbClr val="000000"/>
                  </a:outerShdw>
                </a:effectLst>
                <a:latin typeface="黑体" panose="02010609060101010101" pitchFamily="2" charset="-122"/>
                <a:ea typeface="黑体" panose="02010609060101010101" pitchFamily="2" charset="-122"/>
                <a:cs typeface="+mn-ea"/>
              </a:rPr>
              <a:t> </a:t>
            </a:r>
            <a:r>
              <a:rPr lang="zh-CN" altLang="en-US" sz="2400" b="1" noProof="1">
                <a:solidFill>
                  <a:srgbClr val="0000CC"/>
                </a:solidFill>
                <a:effectLst>
                  <a:outerShdw blurRad="38100" dist="38100" dir="2700000">
                    <a:srgbClr val="000000"/>
                  </a:outerShdw>
                </a:effectLst>
                <a:latin typeface="黑体" panose="02010609060101010101" pitchFamily="2" charset="-122"/>
                <a:ea typeface="黑体" panose="02010609060101010101" pitchFamily="2" charset="-122"/>
                <a:cs typeface="+mn-ea"/>
              </a:rPr>
              <a:t>1927年后在帝国主义和官僚资本双重压迫下开始衰退，出现连年亏损局面。</a:t>
            </a:r>
            <a:r>
              <a:rPr lang="zh-CN" altLang="en-US" sz="2400" b="1" noProof="1">
                <a:solidFill>
                  <a:srgbClr val="000099"/>
                </a:solidFill>
                <a:effectLst>
                  <a:outerShdw blurRad="38100" dist="38100" dir="2700000">
                    <a:srgbClr val="000000"/>
                  </a:outerShdw>
                </a:effectLst>
                <a:latin typeface="黑体" panose="02010609060101010101" pitchFamily="2" charset="-122"/>
                <a:ea typeface="黑体" panose="02010609060101010101" pitchFamily="2" charset="-122"/>
                <a:cs typeface="+mn-ea"/>
              </a:rPr>
              <a:t>1937年宋子文低价收买了公司股票，控制了股权。</a:t>
            </a:r>
            <a:endParaRPr lang="zh-CN" altLang="en-US" sz="2400" b="1" noProof="1">
              <a:solidFill>
                <a:srgbClr val="000099"/>
              </a:solidFill>
              <a:effectLst>
                <a:outerShdw blurRad="38100" dist="38100" dir="2700000">
                  <a:srgbClr val="000000"/>
                </a:outerShdw>
              </a:effectLst>
              <a:latin typeface="黑体" panose="02010609060101010101" pitchFamily="2" charset="-122"/>
              <a:ea typeface="黑体" panose="02010609060101010101" pitchFamily="2" charset="-122"/>
            </a:endParaRPr>
          </a:p>
        </p:txBody>
      </p:sp>
      <p:sp>
        <p:nvSpPr>
          <p:cNvPr id="40966" name="直接连接符 40965"/>
          <p:cNvSpPr>
            <a:spLocks noChangeShapeType="1"/>
          </p:cNvSpPr>
          <p:nvPr/>
        </p:nvSpPr>
        <p:spPr bwMode="auto">
          <a:xfrm>
            <a:off x="7559677" y="2427734"/>
            <a:ext cx="1439862"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967" name="直接连接符 40966"/>
          <p:cNvSpPr>
            <a:spLocks noChangeShapeType="1"/>
          </p:cNvSpPr>
          <p:nvPr/>
        </p:nvSpPr>
        <p:spPr bwMode="auto">
          <a:xfrm>
            <a:off x="4517232" y="4105484"/>
            <a:ext cx="15113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968" name="直接连接符 40967"/>
          <p:cNvSpPr>
            <a:spLocks noChangeShapeType="1"/>
          </p:cNvSpPr>
          <p:nvPr/>
        </p:nvSpPr>
        <p:spPr bwMode="auto">
          <a:xfrm>
            <a:off x="6157913" y="4105484"/>
            <a:ext cx="1366837"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pic>
        <p:nvPicPr>
          <p:cNvPr id="38920" name="Picture 10" descr="412793467">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b="30806"/>
          <a:stretch>
            <a:fillRect/>
          </a:stretch>
        </p:blipFill>
        <p:spPr bwMode="auto">
          <a:xfrm>
            <a:off x="5797551" y="9526"/>
            <a:ext cx="3095625" cy="1373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0" name="矩形 40969"/>
          <p:cNvSpPr>
            <a:spLocks noChangeArrowheads="1"/>
          </p:cNvSpPr>
          <p:nvPr/>
        </p:nvSpPr>
        <p:spPr bwMode="auto">
          <a:xfrm>
            <a:off x="868841" y="836942"/>
            <a:ext cx="41275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0" hangingPunct="0"/>
            <a:r>
              <a:rPr lang="zh-CN" altLang="en-US" sz="2800" b="1" dirty="0">
                <a:solidFill>
                  <a:srgbClr val="FF0000"/>
                </a:solidFill>
                <a:ea typeface="楷体_GB2312" pitchFamily="1" charset="-122"/>
              </a:rPr>
              <a:t>         封建主义势力</a:t>
            </a:r>
          </a:p>
          <a:p>
            <a:pPr eaLnBrk="0" hangingPunct="0"/>
            <a:r>
              <a:rPr lang="zh-CN" altLang="en-US" sz="2800" b="1" dirty="0" smtClean="0">
                <a:solidFill>
                  <a:srgbClr val="FF0000"/>
                </a:solidFill>
                <a:ea typeface="楷体_GB2312" pitchFamily="1" charset="-122"/>
              </a:rPr>
              <a:t>         外国资本主义</a:t>
            </a:r>
            <a:endParaRPr lang="en-US" altLang="zh-CN" sz="2800" b="1" dirty="0" smtClean="0">
              <a:solidFill>
                <a:srgbClr val="FF0000"/>
              </a:solidFill>
              <a:ea typeface="楷体_GB2312" pitchFamily="1" charset="-122"/>
            </a:endParaRPr>
          </a:p>
          <a:p>
            <a:pPr eaLnBrk="0" hangingPunct="0"/>
            <a:r>
              <a:rPr lang="zh-CN" altLang="en-US" sz="2800" b="1" dirty="0" smtClean="0">
                <a:solidFill>
                  <a:srgbClr val="FF0000"/>
                </a:solidFill>
                <a:ea typeface="楷体_GB2312" pitchFamily="1" charset="-122"/>
              </a:rPr>
              <a:t>         官僚资本主义</a:t>
            </a:r>
            <a:endParaRPr lang="zh-CN" altLang="en-US" sz="2800" b="1" dirty="0">
              <a:solidFill>
                <a:srgbClr val="FF0000"/>
              </a:solidFill>
              <a:ea typeface="楷体_GB2312" pitchFamily="1" charset="-122"/>
            </a:endParaRPr>
          </a:p>
          <a:p>
            <a:pPr eaLnBrk="0" hangingPunct="0"/>
            <a:endParaRPr lang="zh-CN" altLang="en-US" sz="2800" b="1" dirty="0">
              <a:solidFill>
                <a:srgbClr val="FF0000"/>
              </a:solidFill>
              <a:ea typeface="楷体_GB2312" pitchFamily="1" charset="-122"/>
            </a:endParaRPr>
          </a:p>
        </p:txBody>
      </p:sp>
    </p:spTree>
    <p:extLst>
      <p:ext uri="{BB962C8B-B14F-4D97-AF65-F5344CB8AC3E}">
        <p14:creationId xmlns:p14="http://schemas.microsoft.com/office/powerpoint/2010/main" val="2030068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left)">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40970">
                                            <p:txEl>
                                              <p:pRg st="0" end="0"/>
                                            </p:txEl>
                                          </p:spTgt>
                                        </p:tgtEl>
                                        <p:attrNameLst>
                                          <p:attrName>style.visibility</p:attrName>
                                        </p:attrNameLst>
                                      </p:cBhvr>
                                      <p:to>
                                        <p:strVal val="visible"/>
                                      </p:to>
                                    </p:set>
                                    <p:animEffect transition="in" filter="blinds(vertical)">
                                      <p:cBhvr>
                                        <p:cTn id="12" dur="500"/>
                                        <p:tgtEl>
                                          <p:spTgt spid="4097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0967"/>
                                        </p:tgtEl>
                                        <p:attrNameLst>
                                          <p:attrName>style.visibility</p:attrName>
                                        </p:attrNameLst>
                                      </p:cBhvr>
                                      <p:to>
                                        <p:strVal val="visible"/>
                                      </p:to>
                                    </p:set>
                                    <p:animEffect transition="in" filter="wipe(left)">
                                      <p:cBhvr>
                                        <p:cTn id="17" dur="500"/>
                                        <p:tgtEl>
                                          <p:spTgt spid="4096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0968"/>
                                        </p:tgtEl>
                                        <p:attrNameLst>
                                          <p:attrName>style.visibility</p:attrName>
                                        </p:attrNameLst>
                                      </p:cBhvr>
                                      <p:to>
                                        <p:strVal val="visible"/>
                                      </p:to>
                                    </p:set>
                                    <p:animEffect transition="in" filter="wipe(left)">
                                      <p:cBhvr>
                                        <p:cTn id="22" dur="500"/>
                                        <p:tgtEl>
                                          <p:spTgt spid="4096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40970">
                                            <p:txEl>
                                              <p:pRg st="1" end="1"/>
                                            </p:txEl>
                                          </p:spTgt>
                                        </p:tgtEl>
                                        <p:attrNameLst>
                                          <p:attrName>style.visibility</p:attrName>
                                        </p:attrNameLst>
                                      </p:cBhvr>
                                      <p:to>
                                        <p:strVal val="visible"/>
                                      </p:to>
                                    </p:set>
                                    <p:animEffect transition="in" filter="blinds(vertical)">
                                      <p:cBhvr>
                                        <p:cTn id="27" dur="500"/>
                                        <p:tgtEl>
                                          <p:spTgt spid="40970">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5" fill="hold" grpId="0" nodeType="clickEffect">
                                  <p:stCondLst>
                                    <p:cond delay="0"/>
                                  </p:stCondLst>
                                  <p:childTnLst>
                                    <p:set>
                                      <p:cBhvr>
                                        <p:cTn id="31" dur="1" fill="hold">
                                          <p:stCondLst>
                                            <p:cond delay="0"/>
                                          </p:stCondLst>
                                        </p:cTn>
                                        <p:tgtEl>
                                          <p:spTgt spid="40970">
                                            <p:txEl>
                                              <p:pRg st="2" end="2"/>
                                            </p:txEl>
                                          </p:spTgt>
                                        </p:tgtEl>
                                        <p:attrNameLst>
                                          <p:attrName>style.visibility</p:attrName>
                                        </p:attrNameLst>
                                      </p:cBhvr>
                                      <p:to>
                                        <p:strVal val="visible"/>
                                      </p:to>
                                    </p:set>
                                    <p:animEffect transition="in" filter="blinds(vertical)">
                                      <p:cBhvr>
                                        <p:cTn id="32" dur="500"/>
                                        <p:tgtEl>
                                          <p:spTgt spid="409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animBg="1"/>
      <p:bldP spid="40967" grpId="0" animBg="1"/>
      <p:bldP spid="40968" grpId="0" animBg="1"/>
      <p:bldP spid="4097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内容占位符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2458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2559" y="573881"/>
            <a:ext cx="3381441"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5"/>
          <p:cNvSpPr txBox="1">
            <a:spLocks noChangeArrowheads="1"/>
          </p:cNvSpPr>
          <p:nvPr/>
        </p:nvSpPr>
        <p:spPr bwMode="auto">
          <a:xfrm>
            <a:off x="113387" y="154587"/>
            <a:ext cx="8779094" cy="564213"/>
          </a:xfrm>
          <a:prstGeom prst="rect">
            <a:avLst/>
          </a:prstGeom>
          <a:solidFill>
            <a:schemeClr val="accent2">
              <a:lumMod val="20000"/>
              <a:lumOff val="80000"/>
            </a:schemeClr>
          </a:solidFill>
          <a:ln>
            <a:noFill/>
          </a:ln>
        </p:spPr>
        <p:txBody>
          <a:bodyPr wrap="square" lIns="71076" tIns="35538" rIns="71076" bIns="35538">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3200" b="1" dirty="0">
                <a:solidFill>
                  <a:srgbClr val="C00000"/>
                </a:solidFill>
                <a:latin typeface="华文隶书" panose="02010800040101010101" pitchFamily="2" charset="-122"/>
                <a:ea typeface="华文隶书" panose="02010800040101010101" pitchFamily="2" charset="-122"/>
                <a:sym typeface="Arial" pitchFamily="34" charset="0"/>
              </a:rPr>
              <a:t>三、民族资本的困境——（一）外国</a:t>
            </a:r>
            <a:r>
              <a:rPr lang="zh-CN" altLang="en-US" sz="3200" b="1" dirty="0" smtClean="0">
                <a:solidFill>
                  <a:srgbClr val="C00000"/>
                </a:solidFill>
                <a:latin typeface="华文隶书" panose="02010800040101010101" pitchFamily="2" charset="-122"/>
                <a:ea typeface="华文隶书" panose="02010800040101010101" pitchFamily="2" charset="-122"/>
                <a:sym typeface="Arial" pitchFamily="34" charset="0"/>
              </a:rPr>
              <a:t>资本主义</a:t>
            </a:r>
            <a:endParaRPr lang="zh-CN" altLang="en-US" sz="3200" b="1" dirty="0">
              <a:solidFill>
                <a:srgbClr val="C00000"/>
              </a:solidFill>
              <a:latin typeface="华文隶书" panose="02010800040101010101" pitchFamily="2" charset="-122"/>
              <a:ea typeface="华文隶书" panose="02010800040101010101" pitchFamily="2" charset="-122"/>
              <a:sym typeface="Arial" pitchFamily="34" charset="0"/>
            </a:endParaRPr>
          </a:p>
        </p:txBody>
      </p:sp>
      <p:sp>
        <p:nvSpPr>
          <p:cNvPr id="24582" name="Text Box 6"/>
          <p:cNvSpPr txBox="1">
            <a:spLocks noChangeArrowheads="1"/>
          </p:cNvSpPr>
          <p:nvPr/>
        </p:nvSpPr>
        <p:spPr bwMode="auto">
          <a:xfrm>
            <a:off x="229293" y="735274"/>
            <a:ext cx="8516594" cy="176454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076" tIns="35538" rIns="71076" bIns="35538">
            <a:spAutoFit/>
          </a:bodyPr>
          <a:lstStyle/>
          <a:p>
            <a:r>
              <a:rPr lang="zh-CN" altLang="en-US" sz="2200" b="1" dirty="0" smtClean="0">
                <a:latin typeface="楷体" pitchFamily="49" charset="-122"/>
                <a:ea typeface="楷体" pitchFamily="49" charset="-122"/>
              </a:rPr>
              <a:t>“</a:t>
            </a:r>
            <a:r>
              <a:rPr lang="zh-CN" altLang="en-US" sz="2200" b="1" dirty="0">
                <a:latin typeface="楷体" pitchFamily="49" charset="-122"/>
                <a:ea typeface="楷体" pitchFamily="49" charset="-122"/>
              </a:rPr>
              <a:t>为了与中国烟草公司竞争，英美烟草公司不惜把“大哈德门”牌香烟的售价从每箱250元跌至200元，“双飞鹰”牌香烟从每箱140元跌至100元。同时还采取</a:t>
            </a:r>
            <a:r>
              <a:rPr lang="zh-CN" altLang="en-US" sz="2200" b="1" dirty="0">
                <a:solidFill>
                  <a:srgbClr val="FF0000"/>
                </a:solidFill>
                <a:latin typeface="楷体" pitchFamily="49" charset="-122"/>
                <a:ea typeface="楷体" pitchFamily="49" charset="-122"/>
              </a:rPr>
              <a:t>卑劣的竞争手段</a:t>
            </a:r>
            <a:r>
              <a:rPr lang="zh-CN" altLang="en-US" sz="2200" b="1" dirty="0">
                <a:latin typeface="楷体" pitchFamily="49" charset="-122"/>
                <a:ea typeface="楷体" pitchFamily="49" charset="-122"/>
              </a:rPr>
              <a:t>。</a:t>
            </a:r>
            <a:r>
              <a:rPr lang="zh-CN" altLang="en-US" sz="2200" b="1" dirty="0">
                <a:solidFill>
                  <a:srgbClr val="FF0000"/>
                </a:solidFill>
                <a:latin typeface="楷体" pitchFamily="49" charset="-122"/>
                <a:ea typeface="楷体" pitchFamily="49" charset="-122"/>
              </a:rPr>
              <a:t>压价</a:t>
            </a:r>
            <a:r>
              <a:rPr lang="zh-CN" altLang="en-US" sz="2200" b="1" dirty="0">
                <a:latin typeface="楷体" pitchFamily="49" charset="-122"/>
                <a:ea typeface="楷体" pitchFamily="49" charset="-122"/>
              </a:rPr>
              <a:t>的结果，使得中国烟厂销路阻滞，亏损严重，连资本雄厚的南洋、华成等公司也感到难以维持。”</a:t>
            </a:r>
          </a:p>
        </p:txBody>
      </p:sp>
      <p:pic>
        <p:nvPicPr>
          <p:cNvPr id="24583" name="Picture 7"/>
          <p:cNvPicPr>
            <a:picLocks noChangeAspect="1" noChangeArrowheads="1"/>
          </p:cNvPicPr>
          <p:nvPr/>
        </p:nvPicPr>
        <p:blipFill>
          <a:blip r:embed="rId5">
            <a:extLst>
              <a:ext uri="{28A0092B-C50C-407E-A947-70E740481C1C}">
                <a14:useLocalDpi xmlns:a14="http://schemas.microsoft.com/office/drawing/2010/main" val="0"/>
              </a:ext>
            </a:extLst>
          </a:blip>
          <a:srcRect b="11630"/>
          <a:stretch>
            <a:fillRect/>
          </a:stretch>
        </p:blipFill>
        <p:spPr bwMode="auto">
          <a:xfrm>
            <a:off x="61733" y="2621756"/>
            <a:ext cx="4338928"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4" name="Rectangle 8"/>
          <p:cNvSpPr>
            <a:spLocks noChangeArrowheads="1"/>
          </p:cNvSpPr>
          <p:nvPr/>
        </p:nvSpPr>
        <p:spPr bwMode="auto">
          <a:xfrm>
            <a:off x="570713" y="2722407"/>
            <a:ext cx="3508244" cy="348769"/>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076" tIns="35538" rIns="71076" bIns="35538" anchor="ctr">
            <a:spAutoFit/>
          </a:bodyPr>
          <a:lstStyle/>
          <a:p>
            <a:r>
              <a:rPr lang="zh-CN" altLang="zh-CN" sz="1600" b="1" dirty="0">
                <a:latin typeface="楷体" pitchFamily="49" charset="-122"/>
                <a:ea typeface="楷体" pitchFamily="49" charset="-122"/>
              </a:rPr>
              <a:t>20世纪20年代上海南洋兄弟烟草公司</a:t>
            </a:r>
            <a:r>
              <a:rPr lang="zh-CN" altLang="zh-CN" dirty="0"/>
              <a:t> </a:t>
            </a:r>
          </a:p>
        </p:txBody>
      </p:sp>
      <p:pic>
        <p:nvPicPr>
          <p:cNvPr id="24585" name="Picture 9"/>
          <p:cNvPicPr>
            <a:picLocks noChangeAspect="1" noChangeArrowheads="1"/>
          </p:cNvPicPr>
          <p:nvPr/>
        </p:nvPicPr>
        <p:blipFill>
          <a:blip r:embed="rId6">
            <a:extLst>
              <a:ext uri="{28A0092B-C50C-407E-A947-70E740481C1C}">
                <a14:useLocalDpi xmlns:a14="http://schemas.microsoft.com/office/drawing/2010/main" val="0"/>
              </a:ext>
            </a:extLst>
          </a:blip>
          <a:srcRect b="14598"/>
          <a:stretch>
            <a:fillRect/>
          </a:stretch>
        </p:blipFill>
        <p:spPr bwMode="auto">
          <a:xfrm>
            <a:off x="4337668" y="2626519"/>
            <a:ext cx="4762238" cy="2322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6" name="Text Box 10"/>
          <p:cNvSpPr txBox="1">
            <a:spLocks noChangeArrowheads="1"/>
          </p:cNvSpPr>
          <p:nvPr/>
        </p:nvSpPr>
        <p:spPr bwMode="auto">
          <a:xfrm>
            <a:off x="5353108" y="2765823"/>
            <a:ext cx="3038563" cy="31799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076" tIns="35538" rIns="71076" bIns="35538">
            <a:spAutoFit/>
          </a:bodyPr>
          <a:lstStyle/>
          <a:p>
            <a:r>
              <a:rPr lang="zh-CN" altLang="zh-CN" sz="1600" b="1">
                <a:ea typeface="楷体" pitchFamily="49" charset="-122"/>
              </a:rPr>
              <a:t>南洋烟草公司生产的白马牌香烟</a:t>
            </a:r>
          </a:p>
        </p:txBody>
      </p:sp>
      <p:pic>
        <p:nvPicPr>
          <p:cNvPr id="24587"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868" y="1401311"/>
            <a:ext cx="3429315" cy="360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8"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6573" y="1402556"/>
            <a:ext cx="2971989"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9" name="Text Box 13"/>
          <p:cNvSpPr txBox="1">
            <a:spLocks noChangeArrowheads="1"/>
          </p:cNvSpPr>
          <p:nvPr/>
        </p:nvSpPr>
        <p:spPr bwMode="auto">
          <a:xfrm>
            <a:off x="846620" y="1413273"/>
            <a:ext cx="3038563" cy="317991"/>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076" tIns="35538" rIns="71076" bIns="35538">
            <a:spAutoFit/>
          </a:bodyPr>
          <a:lstStyle/>
          <a:p>
            <a:r>
              <a:rPr lang="zh-CN" altLang="zh-CN" sz="1600" b="1">
                <a:ea typeface="楷体" pitchFamily="49" charset="-122"/>
              </a:rPr>
              <a:t>英美烟草公司生产的老刀牌香烟</a:t>
            </a:r>
          </a:p>
        </p:txBody>
      </p:sp>
      <p:sp>
        <p:nvSpPr>
          <p:cNvPr id="24590" name="Rectangle 14"/>
          <p:cNvSpPr>
            <a:spLocks noChangeArrowheads="1"/>
          </p:cNvSpPr>
          <p:nvPr/>
        </p:nvSpPr>
        <p:spPr bwMode="auto">
          <a:xfrm>
            <a:off x="5943978" y="1496063"/>
            <a:ext cx="2057526" cy="348769"/>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076" tIns="35538" rIns="71076" bIns="35538" anchor="ctr">
            <a:spAutoFit/>
          </a:bodyPr>
          <a:lstStyle/>
          <a:p>
            <a:r>
              <a:rPr lang="zh-CN" altLang="zh-CN" sz="1600" b="1">
                <a:ea typeface="楷体" pitchFamily="49" charset="-122"/>
              </a:rPr>
              <a:t>哈德门香烟的广告牌</a:t>
            </a:r>
            <a:r>
              <a:rPr lang="zh-CN" altLang="zh-CN"/>
              <a:t> </a:t>
            </a:r>
          </a:p>
        </p:txBody>
      </p:sp>
      <p:sp>
        <p:nvSpPr>
          <p:cNvPr id="24591" name="Text Box 15"/>
          <p:cNvSpPr txBox="1">
            <a:spLocks noChangeArrowheads="1"/>
          </p:cNvSpPr>
          <p:nvPr/>
        </p:nvSpPr>
        <p:spPr bwMode="auto">
          <a:xfrm>
            <a:off x="229293" y="1844832"/>
            <a:ext cx="8917227" cy="176454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076" tIns="35538" rIns="71076" bIns="35538">
            <a:spAutoFit/>
          </a:bodyPr>
          <a:lstStyle/>
          <a:p>
            <a:r>
              <a:rPr lang="zh-CN" altLang="en-US" sz="2200" b="1" dirty="0">
                <a:latin typeface="楷体" pitchFamily="49" charset="-122"/>
                <a:ea typeface="楷体" pitchFamily="49" charset="-122"/>
              </a:rPr>
              <a:t>表现</a:t>
            </a:r>
            <a:r>
              <a:rPr lang="zh-CN" altLang="en-US" sz="2200" b="1" dirty="0" smtClean="0">
                <a:latin typeface="楷体" pitchFamily="49" charset="-122"/>
                <a:ea typeface="楷体" pitchFamily="49" charset="-122"/>
              </a:rPr>
              <a:t>：</a:t>
            </a:r>
            <a:endParaRPr lang="en-US" altLang="zh-CN" sz="2200" b="1" dirty="0" smtClean="0">
              <a:latin typeface="楷体" pitchFamily="49" charset="-122"/>
              <a:ea typeface="楷体" pitchFamily="49" charset="-122"/>
            </a:endParaRPr>
          </a:p>
          <a:p>
            <a:r>
              <a:rPr lang="en-US" altLang="zh-CN" sz="2200" b="1" dirty="0" smtClean="0">
                <a:latin typeface="楷体" pitchFamily="49" charset="-122"/>
                <a:ea typeface="楷体" pitchFamily="49" charset="-122"/>
              </a:rPr>
              <a:t>1.</a:t>
            </a:r>
            <a:r>
              <a:rPr lang="zh-CN" altLang="en-US" sz="2200" b="1" dirty="0" smtClean="0">
                <a:latin typeface="楷体" pitchFamily="49" charset="-122"/>
                <a:ea typeface="楷体" pitchFamily="49" charset="-122"/>
              </a:rPr>
              <a:t>一战时期，主要是日本的经济</a:t>
            </a:r>
            <a:r>
              <a:rPr lang="zh-CN" altLang="en-US" sz="2200" b="1" dirty="0">
                <a:latin typeface="楷体" pitchFamily="49" charset="-122"/>
                <a:ea typeface="楷体" pitchFamily="49" charset="-122"/>
              </a:rPr>
              <a:t>侵略</a:t>
            </a:r>
          </a:p>
          <a:p>
            <a:r>
              <a:rPr lang="zh-CN" altLang="en-US" sz="2200" b="1" dirty="0" smtClean="0">
                <a:latin typeface="楷体" pitchFamily="49" charset="-122"/>
                <a:ea typeface="楷体" pitchFamily="49" charset="-122"/>
              </a:rPr>
              <a:t>2</a:t>
            </a:r>
            <a:r>
              <a:rPr lang="en-US" altLang="zh-CN" sz="2200" b="1" dirty="0" smtClean="0">
                <a:latin typeface="楷体" pitchFamily="49" charset="-122"/>
                <a:ea typeface="楷体" pitchFamily="49" charset="-122"/>
              </a:rPr>
              <a:t>.</a:t>
            </a:r>
            <a:r>
              <a:rPr lang="zh-CN" altLang="en-US" sz="2200" b="1" dirty="0" smtClean="0">
                <a:latin typeface="楷体" pitchFamily="49" charset="-122"/>
                <a:ea typeface="楷体" pitchFamily="49" charset="-122"/>
              </a:rPr>
              <a:t>一</a:t>
            </a:r>
            <a:r>
              <a:rPr lang="zh-CN" altLang="en-US" sz="2200" b="1" dirty="0">
                <a:latin typeface="楷体" pitchFamily="49" charset="-122"/>
                <a:ea typeface="楷体" pitchFamily="49" charset="-122"/>
              </a:rPr>
              <a:t>战后</a:t>
            </a:r>
            <a:r>
              <a:rPr lang="zh-CN" altLang="en-US" sz="2200" b="1" dirty="0" smtClean="0">
                <a:latin typeface="楷体" pitchFamily="49" charset="-122"/>
                <a:ea typeface="楷体" pitchFamily="49" charset="-122"/>
              </a:rPr>
              <a:t>，</a:t>
            </a:r>
            <a:r>
              <a:rPr lang="zh-CN" altLang="en-US" sz="2200" b="1" dirty="0">
                <a:latin typeface="楷体" pitchFamily="49" charset="-122"/>
                <a:ea typeface="楷体" pitchFamily="49" charset="-122"/>
              </a:rPr>
              <a:t>列强</a:t>
            </a:r>
            <a:r>
              <a:rPr lang="zh-CN" altLang="en-US" sz="2200" b="1" dirty="0" smtClean="0">
                <a:latin typeface="楷体" pitchFamily="49" charset="-122"/>
                <a:ea typeface="楷体" pitchFamily="49" charset="-122"/>
              </a:rPr>
              <a:t>卷土重来</a:t>
            </a:r>
            <a:r>
              <a:rPr lang="zh-CN" altLang="en-US" sz="2200" b="1" dirty="0">
                <a:latin typeface="楷体" pitchFamily="49" charset="-122"/>
                <a:ea typeface="楷体" pitchFamily="49" charset="-122"/>
              </a:rPr>
              <a:t>，英美等国利用跌价竞争等方法压制民族</a:t>
            </a:r>
            <a:r>
              <a:rPr lang="zh-CN" altLang="en-US" sz="2200" b="1" dirty="0" smtClean="0">
                <a:latin typeface="楷体" pitchFamily="49" charset="-122"/>
                <a:ea typeface="楷体" pitchFamily="49" charset="-122"/>
              </a:rPr>
              <a:t>工业</a:t>
            </a:r>
            <a:endParaRPr lang="en-US" altLang="zh-CN" sz="2200" b="1" dirty="0" smtClean="0">
              <a:latin typeface="楷体" pitchFamily="49" charset="-122"/>
              <a:ea typeface="楷体" pitchFamily="49" charset="-122"/>
            </a:endParaRPr>
          </a:p>
          <a:p>
            <a:r>
              <a:rPr lang="en-US" altLang="zh-CN" sz="2200" b="1" dirty="0" smtClean="0">
                <a:latin typeface="楷体" pitchFamily="49" charset="-122"/>
                <a:ea typeface="楷体" pitchFamily="49" charset="-122"/>
              </a:rPr>
              <a:t>3.</a:t>
            </a:r>
            <a:r>
              <a:rPr lang="zh-CN" altLang="en-US" sz="2200" b="1" dirty="0" smtClean="0">
                <a:latin typeface="楷体" pitchFamily="49" charset="-122"/>
                <a:ea typeface="楷体" pitchFamily="49" charset="-122"/>
              </a:rPr>
              <a:t>抗战时期，侵华</a:t>
            </a:r>
            <a:r>
              <a:rPr lang="zh-CN" altLang="en-US" sz="2200" b="1" dirty="0">
                <a:latin typeface="楷体" pitchFamily="49" charset="-122"/>
                <a:ea typeface="楷体" pitchFamily="49" charset="-122"/>
              </a:rPr>
              <a:t>日军，破坏中国民族经济</a:t>
            </a:r>
            <a:r>
              <a:rPr lang="zh-CN" altLang="en-US" sz="2200" b="1" dirty="0" smtClean="0">
                <a:latin typeface="楷体" pitchFamily="49" charset="-122"/>
                <a:ea typeface="楷体" pitchFamily="49" charset="-122"/>
              </a:rPr>
              <a:t>。</a:t>
            </a:r>
            <a:endParaRPr lang="en-US" altLang="zh-CN" sz="2200" b="1" dirty="0" smtClean="0">
              <a:latin typeface="楷体" pitchFamily="49" charset="-122"/>
              <a:ea typeface="楷体" pitchFamily="49" charset="-122"/>
            </a:endParaRPr>
          </a:p>
          <a:p>
            <a:r>
              <a:rPr lang="en-US" altLang="zh-CN" sz="2200" b="1" dirty="0" smtClean="0">
                <a:latin typeface="楷体" pitchFamily="49" charset="-122"/>
                <a:ea typeface="楷体" pitchFamily="49" charset="-122"/>
              </a:rPr>
              <a:t>4.</a:t>
            </a:r>
            <a:r>
              <a:rPr lang="zh-CN" altLang="en-US" sz="2200" b="1" dirty="0" smtClean="0">
                <a:latin typeface="楷体" pitchFamily="49" charset="-122"/>
                <a:ea typeface="楷体" pitchFamily="49" charset="-122"/>
              </a:rPr>
              <a:t>抗战胜利后，美国经济掠夺，民族工业凋零萎缩</a:t>
            </a:r>
            <a:endParaRPr lang="zh-CN" altLang="en-US" sz="2200" b="1" dirty="0">
              <a:latin typeface="楷体" pitchFamily="49" charset="-122"/>
              <a:ea typeface="楷体" pitchFamily="49" charset="-122"/>
            </a:endParaRPr>
          </a:p>
        </p:txBody>
      </p:sp>
    </p:spTree>
    <p:extLst>
      <p:ext uri="{BB962C8B-B14F-4D97-AF65-F5344CB8AC3E}">
        <p14:creationId xmlns:p14="http://schemas.microsoft.com/office/powerpoint/2010/main" val="57362693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4582"/>
                                        </p:tgtEl>
                                        <p:attrNameLst>
                                          <p:attrName>style.visibility</p:attrName>
                                        </p:attrNameLst>
                                      </p:cBhvr>
                                      <p:to>
                                        <p:strVal val="visible"/>
                                      </p:to>
                                    </p:set>
                                    <p:anim calcmode="lin" valueType="num">
                                      <p:cBhvr>
                                        <p:cTn id="7" dur="500" fill="hold"/>
                                        <p:tgtEl>
                                          <p:spTgt spid="2458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4582"/>
                                        </p:tgtEl>
                                        <p:attrNameLst>
                                          <p:attrName>ppt_y</p:attrName>
                                        </p:attrNameLst>
                                      </p:cBhvr>
                                      <p:tavLst>
                                        <p:tav tm="0">
                                          <p:val>
                                            <p:strVal val="#ppt_y"/>
                                          </p:val>
                                        </p:tav>
                                        <p:tav tm="100000">
                                          <p:val>
                                            <p:strVal val="#ppt_y"/>
                                          </p:val>
                                        </p:tav>
                                      </p:tavLst>
                                    </p:anim>
                                    <p:anim calcmode="lin" valueType="num">
                                      <p:cBhvr>
                                        <p:cTn id="9" dur="500" fill="hold"/>
                                        <p:tgtEl>
                                          <p:spTgt spid="2458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458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4582"/>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24583"/>
                                        </p:tgtEl>
                                        <p:attrNameLst>
                                          <p:attrName>style.visibility</p:attrName>
                                        </p:attrNameLst>
                                      </p:cBhvr>
                                      <p:to>
                                        <p:strVal val="visible"/>
                                      </p:to>
                                    </p:set>
                                    <p:animEffect transition="in" filter="circle(in)">
                                      <p:cBhvr>
                                        <p:cTn id="16" dur="2000"/>
                                        <p:tgtEl>
                                          <p:spTgt spid="24583"/>
                                        </p:tgtEl>
                                      </p:cBhvr>
                                    </p:animEffect>
                                  </p:childTnLst>
                                </p:cTn>
                              </p:par>
                              <p:par>
                                <p:cTn id="17" presetID="6" presetClass="entr" presetSubtype="16" fill="hold" nodeType="withEffect">
                                  <p:stCondLst>
                                    <p:cond delay="0"/>
                                  </p:stCondLst>
                                  <p:childTnLst>
                                    <p:set>
                                      <p:cBhvr>
                                        <p:cTn id="18" dur="1" fill="hold">
                                          <p:stCondLst>
                                            <p:cond delay="0"/>
                                          </p:stCondLst>
                                        </p:cTn>
                                        <p:tgtEl>
                                          <p:spTgt spid="24585"/>
                                        </p:tgtEl>
                                        <p:attrNameLst>
                                          <p:attrName>style.visibility</p:attrName>
                                        </p:attrNameLst>
                                      </p:cBhvr>
                                      <p:to>
                                        <p:strVal val="visible"/>
                                      </p:to>
                                    </p:set>
                                    <p:animEffect transition="in" filter="circle(in)">
                                      <p:cBhvr>
                                        <p:cTn id="19" dur="2000"/>
                                        <p:tgtEl>
                                          <p:spTgt spid="24585"/>
                                        </p:tgtEl>
                                      </p:cBhvr>
                                    </p:animEffect>
                                  </p:childTnLst>
                                </p:cTn>
                              </p:par>
                              <p:par>
                                <p:cTn id="20" presetID="42" presetClass="entr" presetSubtype="0" fill="hold" grpId="0" nodeType="withEffect">
                                  <p:stCondLst>
                                    <p:cond delay="0"/>
                                  </p:stCondLst>
                                  <p:childTnLst>
                                    <p:set>
                                      <p:cBhvr>
                                        <p:cTn id="21" dur="1" fill="hold">
                                          <p:stCondLst>
                                            <p:cond delay="0"/>
                                          </p:stCondLst>
                                        </p:cTn>
                                        <p:tgtEl>
                                          <p:spTgt spid="24586"/>
                                        </p:tgtEl>
                                        <p:attrNameLst>
                                          <p:attrName>style.visibility</p:attrName>
                                        </p:attrNameLst>
                                      </p:cBhvr>
                                      <p:to>
                                        <p:strVal val="visible"/>
                                      </p:to>
                                    </p:set>
                                    <p:animEffect transition="in" filter="fade">
                                      <p:cBhvr>
                                        <p:cTn id="22" dur="1000"/>
                                        <p:tgtEl>
                                          <p:spTgt spid="24586"/>
                                        </p:tgtEl>
                                      </p:cBhvr>
                                    </p:animEffect>
                                    <p:anim calcmode="lin" valueType="num">
                                      <p:cBhvr>
                                        <p:cTn id="23" dur="1000" fill="hold"/>
                                        <p:tgtEl>
                                          <p:spTgt spid="24586"/>
                                        </p:tgtEl>
                                        <p:attrNameLst>
                                          <p:attrName>ppt_x</p:attrName>
                                        </p:attrNameLst>
                                      </p:cBhvr>
                                      <p:tavLst>
                                        <p:tav tm="0">
                                          <p:val>
                                            <p:strVal val="#ppt_x"/>
                                          </p:val>
                                        </p:tav>
                                        <p:tav tm="100000">
                                          <p:val>
                                            <p:strVal val="#ppt_x"/>
                                          </p:val>
                                        </p:tav>
                                      </p:tavLst>
                                    </p:anim>
                                    <p:anim calcmode="lin" valueType="num">
                                      <p:cBhvr>
                                        <p:cTn id="24" dur="1000" fill="hold"/>
                                        <p:tgtEl>
                                          <p:spTgt spid="2458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4584"/>
                                        </p:tgtEl>
                                        <p:attrNameLst>
                                          <p:attrName>style.visibility</p:attrName>
                                        </p:attrNameLst>
                                      </p:cBhvr>
                                      <p:to>
                                        <p:strVal val="visible"/>
                                      </p:to>
                                    </p:set>
                                    <p:animEffect transition="in" filter="fade">
                                      <p:cBhvr>
                                        <p:cTn id="27" dur="1000"/>
                                        <p:tgtEl>
                                          <p:spTgt spid="24584"/>
                                        </p:tgtEl>
                                      </p:cBhvr>
                                    </p:animEffect>
                                    <p:anim calcmode="lin" valueType="num">
                                      <p:cBhvr>
                                        <p:cTn id="28" dur="1000" fill="hold"/>
                                        <p:tgtEl>
                                          <p:spTgt spid="24584"/>
                                        </p:tgtEl>
                                        <p:attrNameLst>
                                          <p:attrName>ppt_x</p:attrName>
                                        </p:attrNameLst>
                                      </p:cBhvr>
                                      <p:tavLst>
                                        <p:tav tm="0">
                                          <p:val>
                                            <p:strVal val="#ppt_x"/>
                                          </p:val>
                                        </p:tav>
                                        <p:tav tm="100000">
                                          <p:val>
                                            <p:strVal val="#ppt_x"/>
                                          </p:val>
                                        </p:tav>
                                      </p:tavLst>
                                    </p:anim>
                                    <p:anim calcmode="lin" valueType="num">
                                      <p:cBhvr>
                                        <p:cTn id="29" dur="1000" fill="hold"/>
                                        <p:tgtEl>
                                          <p:spTgt spid="2458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nodeType="clickEffect">
                                  <p:stCondLst>
                                    <p:cond delay="0"/>
                                  </p:stCondLst>
                                  <p:childTnLst>
                                    <p:set>
                                      <p:cBhvr>
                                        <p:cTn id="33" dur="1" fill="hold">
                                          <p:stCondLst>
                                            <p:cond delay="0"/>
                                          </p:stCondLst>
                                        </p:cTn>
                                        <p:tgtEl>
                                          <p:spTgt spid="24587"/>
                                        </p:tgtEl>
                                        <p:attrNameLst>
                                          <p:attrName>style.visibility</p:attrName>
                                        </p:attrNameLst>
                                      </p:cBhvr>
                                      <p:to>
                                        <p:strVal val="visible"/>
                                      </p:to>
                                    </p:set>
                                    <p:anim calcmode="lin" valueType="num">
                                      <p:cBhvr additive="base">
                                        <p:cTn id="34" dur="500" fill="hold"/>
                                        <p:tgtEl>
                                          <p:spTgt spid="24587"/>
                                        </p:tgtEl>
                                        <p:attrNameLst>
                                          <p:attrName>ppt_x</p:attrName>
                                        </p:attrNameLst>
                                      </p:cBhvr>
                                      <p:tavLst>
                                        <p:tav tm="0">
                                          <p:val>
                                            <p:strVal val="0-#ppt_w/2"/>
                                          </p:val>
                                        </p:tav>
                                        <p:tav tm="100000">
                                          <p:val>
                                            <p:strVal val="#ppt_x"/>
                                          </p:val>
                                        </p:tav>
                                      </p:tavLst>
                                    </p:anim>
                                    <p:anim calcmode="lin" valueType="num">
                                      <p:cBhvr additive="base">
                                        <p:cTn id="35" dur="500" fill="hold"/>
                                        <p:tgtEl>
                                          <p:spTgt spid="24587"/>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24589"/>
                                        </p:tgtEl>
                                        <p:attrNameLst>
                                          <p:attrName>style.visibility</p:attrName>
                                        </p:attrNameLst>
                                      </p:cBhvr>
                                      <p:to>
                                        <p:strVal val="visible"/>
                                      </p:to>
                                    </p:set>
                                    <p:anim calcmode="lin" valueType="num">
                                      <p:cBhvr additive="base">
                                        <p:cTn id="38" dur="500" fill="hold"/>
                                        <p:tgtEl>
                                          <p:spTgt spid="24589"/>
                                        </p:tgtEl>
                                        <p:attrNameLst>
                                          <p:attrName>ppt_x</p:attrName>
                                        </p:attrNameLst>
                                      </p:cBhvr>
                                      <p:tavLst>
                                        <p:tav tm="0">
                                          <p:val>
                                            <p:strVal val="0-#ppt_w/2"/>
                                          </p:val>
                                        </p:tav>
                                        <p:tav tm="100000">
                                          <p:val>
                                            <p:strVal val="#ppt_x"/>
                                          </p:val>
                                        </p:tav>
                                      </p:tavLst>
                                    </p:anim>
                                    <p:anim calcmode="lin" valueType="num">
                                      <p:cBhvr additive="base">
                                        <p:cTn id="39" dur="500" fill="hold"/>
                                        <p:tgtEl>
                                          <p:spTgt spid="24589"/>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stCondLst>
                                    <p:cond delay="0"/>
                                  </p:stCondLst>
                                  <p:childTnLst>
                                    <p:set>
                                      <p:cBhvr>
                                        <p:cTn id="41" dur="1" fill="hold">
                                          <p:stCondLst>
                                            <p:cond delay="0"/>
                                          </p:stCondLst>
                                        </p:cTn>
                                        <p:tgtEl>
                                          <p:spTgt spid="24588"/>
                                        </p:tgtEl>
                                        <p:attrNameLst>
                                          <p:attrName>style.visibility</p:attrName>
                                        </p:attrNameLst>
                                      </p:cBhvr>
                                      <p:to>
                                        <p:strVal val="visible"/>
                                      </p:to>
                                    </p:set>
                                    <p:anim calcmode="lin" valueType="num">
                                      <p:cBhvr additive="base">
                                        <p:cTn id="42" dur="500" fill="hold"/>
                                        <p:tgtEl>
                                          <p:spTgt spid="24588"/>
                                        </p:tgtEl>
                                        <p:attrNameLst>
                                          <p:attrName>ppt_x</p:attrName>
                                        </p:attrNameLst>
                                      </p:cBhvr>
                                      <p:tavLst>
                                        <p:tav tm="0">
                                          <p:val>
                                            <p:strVal val="1+#ppt_w/2"/>
                                          </p:val>
                                        </p:tav>
                                        <p:tav tm="100000">
                                          <p:val>
                                            <p:strVal val="#ppt_x"/>
                                          </p:val>
                                        </p:tav>
                                      </p:tavLst>
                                    </p:anim>
                                    <p:anim calcmode="lin" valueType="num">
                                      <p:cBhvr additive="base">
                                        <p:cTn id="43" dur="500" fill="hold"/>
                                        <p:tgtEl>
                                          <p:spTgt spid="24588"/>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590"/>
                                        </p:tgtEl>
                                        <p:attrNameLst>
                                          <p:attrName>style.visibility</p:attrName>
                                        </p:attrNameLst>
                                      </p:cBhvr>
                                      <p:to>
                                        <p:strVal val="visible"/>
                                      </p:to>
                                    </p:set>
                                    <p:anim calcmode="lin" valueType="num">
                                      <p:cBhvr additive="base">
                                        <p:cTn id="46" dur="500" fill="hold"/>
                                        <p:tgtEl>
                                          <p:spTgt spid="24590"/>
                                        </p:tgtEl>
                                        <p:attrNameLst>
                                          <p:attrName>ppt_x</p:attrName>
                                        </p:attrNameLst>
                                      </p:cBhvr>
                                      <p:tavLst>
                                        <p:tav tm="0">
                                          <p:val>
                                            <p:strVal val="1+#ppt_w/2"/>
                                          </p:val>
                                        </p:tav>
                                        <p:tav tm="100000">
                                          <p:val>
                                            <p:strVal val="#ppt_x"/>
                                          </p:val>
                                        </p:tav>
                                      </p:tavLst>
                                    </p:anim>
                                    <p:anim calcmode="lin" valueType="num">
                                      <p:cBhvr additive="base">
                                        <p:cTn id="47" dur="500" fill="hold"/>
                                        <p:tgtEl>
                                          <p:spTgt spid="24590"/>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7" presetClass="entr" presetSubtype="10" fill="hold" grpId="0" nodeType="clickEffect">
                                  <p:stCondLst>
                                    <p:cond delay="0"/>
                                  </p:stCondLst>
                                  <p:childTnLst>
                                    <p:set>
                                      <p:cBhvr>
                                        <p:cTn id="51" dur="1" fill="hold">
                                          <p:stCondLst>
                                            <p:cond delay="0"/>
                                          </p:stCondLst>
                                        </p:cTn>
                                        <p:tgtEl>
                                          <p:spTgt spid="24591"/>
                                        </p:tgtEl>
                                        <p:attrNameLst>
                                          <p:attrName>style.visibility</p:attrName>
                                        </p:attrNameLst>
                                      </p:cBhvr>
                                      <p:to>
                                        <p:strVal val="visible"/>
                                      </p:to>
                                    </p:set>
                                    <p:anim calcmode="lin" valueType="num">
                                      <p:cBhvr>
                                        <p:cTn id="52" dur="500" fill="hold"/>
                                        <p:tgtEl>
                                          <p:spTgt spid="24591"/>
                                        </p:tgtEl>
                                        <p:attrNameLst>
                                          <p:attrName>ppt_w</p:attrName>
                                        </p:attrNameLst>
                                      </p:cBhvr>
                                      <p:tavLst>
                                        <p:tav tm="0">
                                          <p:val>
                                            <p:fltVal val="0"/>
                                          </p:val>
                                        </p:tav>
                                        <p:tav tm="100000">
                                          <p:val>
                                            <p:strVal val="#ppt_w"/>
                                          </p:val>
                                        </p:tav>
                                      </p:tavLst>
                                    </p:anim>
                                    <p:anim calcmode="lin" valueType="num">
                                      <p:cBhvr>
                                        <p:cTn id="53" dur="500" fill="hold"/>
                                        <p:tgtEl>
                                          <p:spTgt spid="2459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animBg="1"/>
      <p:bldP spid="24584" grpId="0" animBg="1"/>
      <p:bldP spid="24586" grpId="0" animBg="1"/>
      <p:bldP spid="24589" grpId="0" bldLvl="0" animBg="1" autoUpdateAnimBg="0"/>
      <p:bldP spid="24590" grpId="0" bldLvl="0" animBg="1" autoUpdateAnimBg="0"/>
      <p:bldP spid="24591" grpId="0" bldLvl="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内容占位符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538"/>
            <a:ext cx="9144000" cy="5143500"/>
          </a:xfrm>
          <a:prstGeom prst="rect">
            <a:avLst/>
          </a:prstGeom>
        </p:spPr>
      </p:pic>
      <p:sp>
        <p:nvSpPr>
          <p:cNvPr id="43010" name="Text Box 2"/>
          <p:cNvSpPr txBox="1">
            <a:spLocks noChangeArrowheads="1"/>
          </p:cNvSpPr>
          <p:nvPr/>
        </p:nvSpPr>
        <p:spPr bwMode="auto">
          <a:xfrm>
            <a:off x="8140" y="704735"/>
            <a:ext cx="9067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zh-CN" sz="3200" b="1">
                <a:solidFill>
                  <a:srgbClr val="660033"/>
                </a:solidFill>
                <a:effectLst>
                  <a:outerShdw blurRad="38100" dist="38100" dir="2700000" algn="tl">
                    <a:srgbClr val="C0C0C0"/>
                  </a:outerShdw>
                </a:effectLst>
                <a:latin typeface="Arial" pitchFamily="34" charset="0"/>
                <a:ea typeface="黑体" pitchFamily="49" charset="-122"/>
              </a:rPr>
              <a:t>  </a:t>
            </a:r>
            <a:endParaRPr lang="zh-CN" altLang="zh-CN" sz="2800" b="1">
              <a:effectLst>
                <a:outerShdw blurRad="38100" dist="38100" dir="2700000" algn="tl">
                  <a:srgbClr val="C0C0C0"/>
                </a:outerShdw>
              </a:effectLst>
              <a:latin typeface="楷体_GB2312" pitchFamily="1" charset="-122"/>
              <a:ea typeface="楷体_GB2312" pitchFamily="1" charset="-122"/>
            </a:endParaRPr>
          </a:p>
        </p:txBody>
      </p:sp>
      <p:sp>
        <p:nvSpPr>
          <p:cNvPr id="43011" name="Text Box 3"/>
          <p:cNvSpPr txBox="1">
            <a:spLocks noChangeArrowheads="1"/>
          </p:cNvSpPr>
          <p:nvPr/>
        </p:nvSpPr>
        <p:spPr bwMode="auto">
          <a:xfrm>
            <a:off x="472558" y="4183529"/>
            <a:ext cx="8686800" cy="523220"/>
          </a:xfrm>
          <a:prstGeom prst="rect">
            <a:avLst/>
          </a:prstGeom>
          <a:noFill/>
          <a:ln>
            <a:noFill/>
          </a:ln>
          <a:effectLst/>
          <a:extLst>
            <a:ext uri="{909E8E84-426E-40DD-AFC4-6F175D3DCCD1}">
              <a14:hiddenFill xmlns:a14="http://schemas.microsoft.com/office/drawing/2010/main">
                <a:solidFill>
                  <a:srgbClr val="F4AAF6"/>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20000"/>
              </a:spcBef>
            </a:pPr>
            <a:r>
              <a:rPr lang="zh-CN" altLang="zh-CN" sz="2800" b="1" dirty="0">
                <a:solidFill>
                  <a:srgbClr val="0000CC"/>
                </a:solidFill>
                <a:latin typeface="华文新魏" pitchFamily="2" charset="-122"/>
                <a:ea typeface="华文新魏" pitchFamily="2" charset="-122"/>
              </a:rPr>
              <a:t>探究：</a:t>
            </a:r>
            <a:r>
              <a:rPr lang="zh-CN" altLang="zh-CN" sz="2800" b="1" dirty="0">
                <a:solidFill>
                  <a:srgbClr val="0000CC"/>
                </a:solidFill>
                <a:latin typeface="Arial" pitchFamily="34" charset="0"/>
                <a:ea typeface="华文新魏" pitchFamily="2" charset="-122"/>
              </a:rPr>
              <a:t>官僚资本如何阻碍民族资本的发展？</a:t>
            </a:r>
          </a:p>
        </p:txBody>
      </p:sp>
      <p:sp>
        <p:nvSpPr>
          <p:cNvPr id="43012" name="Rectangle 4"/>
          <p:cNvSpPr>
            <a:spLocks noChangeArrowheads="1"/>
          </p:cNvSpPr>
          <p:nvPr/>
        </p:nvSpPr>
        <p:spPr bwMode="auto">
          <a:xfrm>
            <a:off x="899592" y="4183529"/>
            <a:ext cx="547211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zh-CN" sz="2800" b="1">
              <a:solidFill>
                <a:srgbClr val="FF0000"/>
              </a:solidFill>
            </a:endParaRPr>
          </a:p>
        </p:txBody>
      </p:sp>
      <p:sp>
        <p:nvSpPr>
          <p:cNvPr id="43013" name="Text Box 5"/>
          <p:cNvSpPr txBox="1">
            <a:spLocks noChangeArrowheads="1"/>
          </p:cNvSpPr>
          <p:nvPr/>
        </p:nvSpPr>
        <p:spPr bwMode="auto">
          <a:xfrm>
            <a:off x="-4823" y="921036"/>
            <a:ext cx="889317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zh-CN" sz="2800" b="1" dirty="0">
                <a:solidFill>
                  <a:srgbClr val="FF3300"/>
                </a:solidFill>
                <a:effectLst>
                  <a:outerShdw blurRad="38100" dist="38100" dir="2700000" algn="tl">
                    <a:srgbClr val="C0C0C0"/>
                  </a:outerShdw>
                </a:effectLst>
                <a:latin typeface="Arial" pitchFamily="34" charset="0"/>
                <a:ea typeface="黑体" pitchFamily="49" charset="-122"/>
              </a:rPr>
              <a:t>  </a:t>
            </a:r>
            <a:r>
              <a:rPr lang="zh-CN" altLang="zh-CN" sz="2800" b="1" dirty="0">
                <a:solidFill>
                  <a:srgbClr val="C00000"/>
                </a:solidFill>
                <a:effectLst>
                  <a:outerShdw blurRad="38100" dist="38100" dir="2700000" algn="tl">
                    <a:srgbClr val="C0C0C0"/>
                  </a:outerShdw>
                </a:effectLst>
                <a:latin typeface="Arial" pitchFamily="34" charset="0"/>
                <a:ea typeface="黑体" pitchFamily="49" charset="-122"/>
              </a:rPr>
              <a:t>1）含义：</a:t>
            </a:r>
            <a:r>
              <a:rPr lang="zh-CN" altLang="zh-CN" sz="2800" b="1" dirty="0">
                <a:solidFill>
                  <a:srgbClr val="000000"/>
                </a:solidFill>
                <a:effectLst>
                  <a:outerShdw blurRad="38100" dist="38100" dir="2700000" algn="tl">
                    <a:srgbClr val="C0C0C0"/>
                  </a:outerShdw>
                </a:effectLst>
                <a:latin typeface="华文楷体" panose="02010600040101010101" pitchFamily="2" charset="-122"/>
                <a:ea typeface="华文楷体" panose="02010600040101010101" pitchFamily="2" charset="-122"/>
              </a:rPr>
              <a:t>半殖民地半封建国家中的</a:t>
            </a:r>
            <a:r>
              <a:rPr lang="zh-CN" altLang="zh-CN" sz="2800" b="1" dirty="0">
                <a:solidFill>
                  <a:srgbClr val="0000FF"/>
                </a:solidFill>
                <a:effectLst>
                  <a:outerShdw blurRad="38100" dist="38100" dir="2700000" algn="tl">
                    <a:srgbClr val="C0C0C0"/>
                  </a:outerShdw>
                </a:effectLst>
                <a:latin typeface="华文楷体" panose="02010600040101010101" pitchFamily="2" charset="-122"/>
                <a:ea typeface="华文楷体" panose="02010600040101010101" pitchFamily="2" charset="-122"/>
              </a:rPr>
              <a:t>垄断性资本和国家政权相结合</a:t>
            </a:r>
            <a:r>
              <a:rPr lang="zh-CN" altLang="zh-CN" sz="2800" b="1" dirty="0">
                <a:solidFill>
                  <a:srgbClr val="000000"/>
                </a:solidFill>
                <a:effectLst>
                  <a:outerShdw blurRad="38100" dist="38100" dir="2700000" algn="tl">
                    <a:srgbClr val="C0C0C0"/>
                  </a:outerShdw>
                </a:effectLst>
                <a:latin typeface="华文楷体" panose="02010600040101010101" pitchFamily="2" charset="-122"/>
                <a:ea typeface="华文楷体" panose="02010600040101010101" pitchFamily="2" charset="-122"/>
              </a:rPr>
              <a:t>，依附于外国资本主义而形成的资本形式。</a:t>
            </a:r>
          </a:p>
        </p:txBody>
      </p:sp>
      <p:sp>
        <p:nvSpPr>
          <p:cNvPr id="43014" name="Text Box 6"/>
          <p:cNvSpPr txBox="1">
            <a:spLocks noChangeArrowheads="1"/>
          </p:cNvSpPr>
          <p:nvPr/>
        </p:nvSpPr>
        <p:spPr bwMode="auto">
          <a:xfrm>
            <a:off x="76603" y="1879206"/>
            <a:ext cx="8964613"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zh-CN" sz="3200" b="1" dirty="0">
                <a:solidFill>
                  <a:srgbClr val="FF3300"/>
                </a:solidFill>
                <a:effectLst>
                  <a:outerShdw blurRad="38100" dist="38100" dir="2700000" algn="tl">
                    <a:srgbClr val="C0C0C0"/>
                  </a:outerShdw>
                </a:effectLst>
                <a:latin typeface="Arial" pitchFamily="34" charset="0"/>
                <a:ea typeface="黑体" pitchFamily="49" charset="-122"/>
              </a:rPr>
              <a:t> </a:t>
            </a:r>
            <a:r>
              <a:rPr lang="zh-CN" altLang="zh-CN" sz="2800" b="1" dirty="0">
                <a:solidFill>
                  <a:srgbClr val="C00000"/>
                </a:solidFill>
                <a:effectLst>
                  <a:outerShdw blurRad="38100" dist="38100" dir="2700000" algn="tl">
                    <a:srgbClr val="C0C0C0"/>
                  </a:outerShdw>
                </a:effectLst>
                <a:latin typeface="Arial" pitchFamily="34" charset="0"/>
                <a:ea typeface="黑体" pitchFamily="49" charset="-122"/>
              </a:rPr>
              <a:t>2）特点</a:t>
            </a:r>
            <a:r>
              <a:rPr lang="zh-CN" altLang="zh-CN" sz="2800" b="1" dirty="0" smtClean="0">
                <a:solidFill>
                  <a:srgbClr val="C00000"/>
                </a:solidFill>
                <a:effectLst>
                  <a:outerShdw blurRad="38100" dist="38100" dir="2700000" algn="tl">
                    <a:srgbClr val="C0C0C0"/>
                  </a:outerShdw>
                </a:effectLst>
                <a:latin typeface="Arial" pitchFamily="34" charset="0"/>
                <a:ea typeface="黑体" pitchFamily="49" charset="-122"/>
              </a:rPr>
              <a:t>：</a:t>
            </a:r>
            <a:r>
              <a:rPr lang="zh-CN" altLang="zh-CN" sz="2800" b="1" dirty="0" smtClean="0">
                <a:solidFill>
                  <a:srgbClr val="000000"/>
                </a:solidFill>
                <a:effectLst>
                  <a:outerShdw blurRad="38100" dist="38100" dir="2700000" algn="tl">
                    <a:srgbClr val="C0C0C0"/>
                  </a:outerShdw>
                </a:effectLst>
                <a:latin typeface="华文楷体" panose="02010600040101010101" pitchFamily="2" charset="-122"/>
                <a:ea typeface="华文楷体" panose="02010600040101010101" pitchFamily="2" charset="-122"/>
              </a:rPr>
              <a:t>①</a:t>
            </a:r>
            <a:r>
              <a:rPr lang="zh-CN" altLang="zh-CN" sz="2800" b="1" dirty="0">
                <a:solidFill>
                  <a:srgbClr val="000000"/>
                </a:solidFill>
                <a:effectLst>
                  <a:outerShdw blurRad="38100" dist="38100" dir="2700000" algn="tl">
                    <a:srgbClr val="C0C0C0"/>
                  </a:outerShdw>
                </a:effectLst>
                <a:latin typeface="华文楷体" panose="02010600040101010101" pitchFamily="2" charset="-122"/>
                <a:ea typeface="华文楷体" panose="02010600040101010101" pitchFamily="2" charset="-122"/>
              </a:rPr>
              <a:t>与国家政权相结合，具有</a:t>
            </a:r>
            <a:r>
              <a:rPr lang="zh-CN" altLang="zh-CN" sz="2800" b="1" dirty="0">
                <a:solidFill>
                  <a:srgbClr val="0000FF"/>
                </a:solidFill>
                <a:effectLst>
                  <a:outerShdw blurRad="38100" dist="38100" dir="2700000" algn="tl">
                    <a:srgbClr val="C0C0C0"/>
                  </a:outerShdw>
                </a:effectLst>
                <a:latin typeface="华文楷体" panose="02010600040101010101" pitchFamily="2" charset="-122"/>
                <a:ea typeface="华文楷体" panose="02010600040101010101" pitchFamily="2" charset="-122"/>
              </a:rPr>
              <a:t>垄断性</a:t>
            </a:r>
            <a:endParaRPr lang="zh-CN" altLang="zh-CN" sz="2800" b="1" dirty="0">
              <a:effectLst>
                <a:outerShdw blurRad="38100" dist="38100" dir="2700000" algn="tl">
                  <a:srgbClr val="C0C0C0"/>
                </a:outerShdw>
              </a:effectLst>
              <a:latin typeface="华文楷体" panose="02010600040101010101" pitchFamily="2" charset="-122"/>
              <a:ea typeface="华文楷体" panose="02010600040101010101" pitchFamily="2" charset="-122"/>
            </a:endParaRPr>
          </a:p>
          <a:p>
            <a:r>
              <a:rPr lang="zh-CN" altLang="zh-CN" sz="2800" b="1" dirty="0">
                <a:effectLst>
                  <a:outerShdw blurRad="38100" dist="38100" dir="2700000" algn="tl">
                    <a:srgbClr val="C0C0C0"/>
                  </a:outerShdw>
                </a:effectLst>
                <a:latin typeface="华文楷体" panose="02010600040101010101" pitchFamily="2" charset="-122"/>
                <a:ea typeface="华文楷体" panose="02010600040101010101" pitchFamily="2" charset="-122"/>
              </a:rPr>
              <a:t>         </a:t>
            </a:r>
            <a:r>
              <a:rPr lang="en-US" altLang="zh-CN" sz="2800" b="1" dirty="0" smtClean="0">
                <a:effectLst>
                  <a:outerShdw blurRad="38100" dist="38100" dir="2700000" algn="tl">
                    <a:srgbClr val="C0C0C0"/>
                  </a:outerShdw>
                </a:effectLst>
                <a:latin typeface="华文楷体" panose="02010600040101010101" pitchFamily="2" charset="-122"/>
                <a:ea typeface="华文楷体" panose="02010600040101010101" pitchFamily="2" charset="-122"/>
              </a:rPr>
              <a:t>           </a:t>
            </a:r>
            <a:r>
              <a:rPr lang="zh-CN" altLang="zh-CN" sz="2800" b="1" dirty="0" smtClean="0">
                <a:solidFill>
                  <a:srgbClr val="000000"/>
                </a:solidFill>
                <a:effectLst>
                  <a:outerShdw blurRad="38100" dist="38100" dir="2700000" algn="tl">
                    <a:srgbClr val="C0C0C0"/>
                  </a:outerShdw>
                </a:effectLst>
                <a:latin typeface="华文楷体" panose="02010600040101010101" pitchFamily="2" charset="-122"/>
                <a:ea typeface="华文楷体" panose="02010600040101010101" pitchFamily="2" charset="-122"/>
              </a:rPr>
              <a:t>②</a:t>
            </a:r>
            <a:r>
              <a:rPr lang="zh-CN" altLang="zh-CN" sz="2800" b="1" dirty="0">
                <a:solidFill>
                  <a:srgbClr val="000000"/>
                </a:solidFill>
                <a:effectLst>
                  <a:outerShdw blurRad="38100" dist="38100" dir="2700000" algn="tl">
                    <a:srgbClr val="C0C0C0"/>
                  </a:outerShdw>
                </a:effectLst>
                <a:latin typeface="华文楷体" panose="02010600040101010101" pitchFamily="2" charset="-122"/>
                <a:ea typeface="华文楷体" panose="02010600040101010101" pitchFamily="2" charset="-122"/>
              </a:rPr>
              <a:t>与外国资本主义相结合，具有</a:t>
            </a:r>
            <a:r>
              <a:rPr lang="zh-CN" altLang="zh-CN" sz="2800" b="1" dirty="0">
                <a:solidFill>
                  <a:srgbClr val="0000FF"/>
                </a:solidFill>
                <a:effectLst>
                  <a:outerShdw blurRad="38100" dist="38100" dir="2700000" algn="tl">
                    <a:srgbClr val="C0C0C0"/>
                  </a:outerShdw>
                </a:effectLst>
                <a:latin typeface="华文楷体" panose="02010600040101010101" pitchFamily="2" charset="-122"/>
                <a:ea typeface="华文楷体" panose="02010600040101010101" pitchFamily="2" charset="-122"/>
              </a:rPr>
              <a:t>买办性</a:t>
            </a:r>
            <a:endParaRPr lang="zh-CN" altLang="zh-CN" sz="2800" b="1" dirty="0">
              <a:effectLst>
                <a:outerShdw blurRad="38100" dist="38100" dir="2700000" algn="tl">
                  <a:srgbClr val="C0C0C0"/>
                </a:outerShdw>
              </a:effectLst>
              <a:latin typeface="华文楷体" panose="02010600040101010101" pitchFamily="2" charset="-122"/>
              <a:ea typeface="华文楷体" panose="02010600040101010101" pitchFamily="2" charset="-122"/>
            </a:endParaRPr>
          </a:p>
          <a:p>
            <a:r>
              <a:rPr lang="zh-CN" altLang="zh-CN" sz="2800" b="1" dirty="0">
                <a:solidFill>
                  <a:srgbClr val="000000"/>
                </a:solidFill>
                <a:effectLst>
                  <a:outerShdw blurRad="38100" dist="38100" dir="2700000" algn="tl">
                    <a:srgbClr val="C0C0C0"/>
                  </a:outerShdw>
                </a:effectLst>
                <a:latin typeface="华文楷体" panose="02010600040101010101" pitchFamily="2" charset="-122"/>
                <a:ea typeface="华文楷体" panose="02010600040101010101" pitchFamily="2" charset="-122"/>
              </a:rPr>
              <a:t>          </a:t>
            </a:r>
            <a:r>
              <a:rPr lang="en-US" altLang="zh-CN" sz="2800" b="1" dirty="0" smtClean="0">
                <a:solidFill>
                  <a:srgbClr val="000000"/>
                </a:solidFill>
                <a:effectLst>
                  <a:outerShdw blurRad="38100" dist="38100" dir="2700000" algn="tl">
                    <a:srgbClr val="C0C0C0"/>
                  </a:outerShdw>
                </a:effectLst>
                <a:latin typeface="华文楷体" panose="02010600040101010101" pitchFamily="2" charset="-122"/>
                <a:ea typeface="华文楷体" panose="02010600040101010101" pitchFamily="2" charset="-122"/>
              </a:rPr>
              <a:t>          </a:t>
            </a:r>
            <a:r>
              <a:rPr lang="zh-CN" altLang="zh-CN" sz="2800" b="1" dirty="0" smtClean="0">
                <a:solidFill>
                  <a:srgbClr val="000000"/>
                </a:solidFill>
                <a:effectLst>
                  <a:outerShdw blurRad="38100" dist="38100" dir="2700000" algn="tl">
                    <a:srgbClr val="C0C0C0"/>
                  </a:outerShdw>
                </a:effectLst>
                <a:latin typeface="华文楷体" panose="02010600040101010101" pitchFamily="2" charset="-122"/>
                <a:ea typeface="华文楷体" panose="02010600040101010101" pitchFamily="2" charset="-122"/>
              </a:rPr>
              <a:t>③</a:t>
            </a:r>
            <a:r>
              <a:rPr lang="zh-CN" altLang="zh-CN" sz="2800" b="1" dirty="0">
                <a:solidFill>
                  <a:srgbClr val="000000"/>
                </a:solidFill>
                <a:effectLst>
                  <a:outerShdw blurRad="38100" dist="38100" dir="2700000" algn="tl">
                    <a:srgbClr val="C0C0C0"/>
                  </a:outerShdw>
                </a:effectLst>
                <a:latin typeface="华文楷体" panose="02010600040101010101" pitchFamily="2" charset="-122"/>
                <a:ea typeface="华文楷体" panose="02010600040101010101" pitchFamily="2" charset="-122"/>
              </a:rPr>
              <a:t>与本国封建主义相结合，具有</a:t>
            </a:r>
            <a:r>
              <a:rPr lang="zh-CN" altLang="zh-CN" sz="2800" b="1" dirty="0">
                <a:solidFill>
                  <a:srgbClr val="0000FF"/>
                </a:solidFill>
                <a:effectLst>
                  <a:outerShdw blurRad="38100" dist="38100" dir="2700000" algn="tl">
                    <a:srgbClr val="C0C0C0"/>
                  </a:outerShdw>
                </a:effectLst>
                <a:latin typeface="华文楷体" panose="02010600040101010101" pitchFamily="2" charset="-122"/>
                <a:ea typeface="华文楷体" panose="02010600040101010101" pitchFamily="2" charset="-122"/>
              </a:rPr>
              <a:t>封建性</a:t>
            </a:r>
            <a:endParaRPr lang="zh-CN" altLang="zh-CN" sz="2800" b="1" dirty="0">
              <a:effectLst>
                <a:outerShdw blurRad="38100" dist="38100" dir="2700000" algn="tl">
                  <a:srgbClr val="C0C0C0"/>
                </a:outerShdw>
              </a:effectLst>
              <a:latin typeface="华文楷体" panose="02010600040101010101" pitchFamily="2" charset="-122"/>
              <a:ea typeface="华文楷体" panose="02010600040101010101" pitchFamily="2" charset="-122"/>
            </a:endParaRPr>
          </a:p>
        </p:txBody>
      </p:sp>
      <p:sp>
        <p:nvSpPr>
          <p:cNvPr id="43015" name="Text Box 7"/>
          <p:cNvSpPr txBox="1">
            <a:spLocks noChangeArrowheads="1"/>
          </p:cNvSpPr>
          <p:nvPr/>
        </p:nvSpPr>
        <p:spPr bwMode="auto">
          <a:xfrm>
            <a:off x="76200" y="3219822"/>
            <a:ext cx="874871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zh-CN" sz="3200" b="1" dirty="0">
                <a:solidFill>
                  <a:srgbClr val="FF3300"/>
                </a:solidFill>
                <a:effectLst>
                  <a:outerShdw blurRad="38100" dist="38100" dir="2700000" algn="tl">
                    <a:srgbClr val="C0C0C0"/>
                  </a:outerShdw>
                </a:effectLst>
                <a:latin typeface="Arial" pitchFamily="34" charset="0"/>
                <a:ea typeface="黑体" pitchFamily="49" charset="-122"/>
              </a:rPr>
              <a:t> </a:t>
            </a:r>
            <a:r>
              <a:rPr lang="zh-CN" altLang="zh-CN" sz="2800" b="1" dirty="0">
                <a:solidFill>
                  <a:srgbClr val="C00000"/>
                </a:solidFill>
                <a:effectLst>
                  <a:outerShdw blurRad="38100" dist="38100" dir="2700000" algn="tl">
                    <a:srgbClr val="C0C0C0"/>
                  </a:outerShdw>
                </a:effectLst>
                <a:latin typeface="Arial" pitchFamily="34" charset="0"/>
                <a:ea typeface="黑体" pitchFamily="49" charset="-122"/>
              </a:rPr>
              <a:t>3）典型：</a:t>
            </a:r>
            <a:r>
              <a:rPr lang="zh-CN" altLang="zh-CN" sz="2800" b="1" dirty="0" smtClean="0">
                <a:solidFill>
                  <a:srgbClr val="000000"/>
                </a:solidFill>
                <a:effectLst>
                  <a:outerShdw blurRad="38100" dist="38100" dir="2700000" algn="tl">
                    <a:srgbClr val="C0C0C0"/>
                  </a:outerShdw>
                </a:effectLst>
                <a:latin typeface="+mn-ea"/>
              </a:rPr>
              <a:t>四大家族</a:t>
            </a:r>
            <a:r>
              <a:rPr lang="zh-CN" altLang="zh-CN" sz="2800" b="1" dirty="0" smtClean="0">
                <a:solidFill>
                  <a:srgbClr val="0000FF"/>
                </a:solidFill>
                <a:effectLst>
                  <a:outerShdw blurRad="38100" dist="38100" dir="2700000" algn="tl">
                    <a:srgbClr val="C0C0C0"/>
                  </a:outerShdw>
                </a:effectLst>
                <a:latin typeface="华文楷体" panose="02010600040101010101" pitchFamily="2" charset="-122"/>
                <a:ea typeface="华文楷体" panose="02010600040101010101" pitchFamily="2" charset="-122"/>
              </a:rPr>
              <a:t>（</a:t>
            </a:r>
            <a:r>
              <a:rPr lang="zh-CN" altLang="zh-CN" sz="2800" b="1" dirty="0">
                <a:solidFill>
                  <a:srgbClr val="0000FF"/>
                </a:solidFill>
                <a:effectLst>
                  <a:outerShdw blurRad="38100" dist="38100" dir="2700000" algn="tl">
                    <a:srgbClr val="C0C0C0"/>
                  </a:outerShdw>
                </a:effectLst>
                <a:latin typeface="华文楷体" panose="02010600040101010101" pitchFamily="2" charset="-122"/>
                <a:ea typeface="华文楷体" panose="02010600040101010101" pitchFamily="2" charset="-122"/>
              </a:rPr>
              <a:t>蒋介石、宋子文、孔祥熙、陈果夫和陈立夫）</a:t>
            </a:r>
            <a:r>
              <a:rPr lang="zh-CN" altLang="zh-CN" sz="2800" dirty="0">
                <a:latin typeface="华文楷体" panose="02010600040101010101" pitchFamily="2" charset="-122"/>
                <a:ea typeface="华文楷体" panose="02010600040101010101" pitchFamily="2" charset="-122"/>
              </a:rPr>
              <a:t> </a:t>
            </a:r>
            <a:r>
              <a:rPr lang="zh-CN" altLang="zh-CN" sz="2800" b="1" dirty="0">
                <a:effectLst>
                  <a:outerShdw blurRad="38100" dist="38100" dir="2700000" algn="tl">
                    <a:srgbClr val="C0C0C0"/>
                  </a:outerShdw>
                </a:effectLst>
                <a:latin typeface="华文楷体" panose="02010600040101010101" pitchFamily="2" charset="-122"/>
                <a:ea typeface="华文楷体" panose="02010600040101010101" pitchFamily="2" charset="-122"/>
              </a:rPr>
              <a:t> </a:t>
            </a:r>
          </a:p>
        </p:txBody>
      </p:sp>
      <p:sp>
        <p:nvSpPr>
          <p:cNvPr id="9" name="Text Box 6"/>
          <p:cNvSpPr txBox="1">
            <a:spLocks noChangeArrowheads="1"/>
          </p:cNvSpPr>
          <p:nvPr/>
        </p:nvSpPr>
        <p:spPr bwMode="auto">
          <a:xfrm>
            <a:off x="-35082" y="99922"/>
            <a:ext cx="9179081" cy="564213"/>
          </a:xfrm>
          <a:prstGeom prst="rect">
            <a:avLst/>
          </a:prstGeom>
          <a:solidFill>
            <a:schemeClr val="accent2">
              <a:lumMod val="20000"/>
              <a:lumOff val="80000"/>
            </a:schemeClr>
          </a:solidFill>
          <a:ln>
            <a:noFill/>
          </a:ln>
          <a:effectLst/>
        </p:spPr>
        <p:txBody>
          <a:bodyPr wrap="square" lIns="71076" tIns="35538" rIns="71076" bIns="35538">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3200" b="1" dirty="0">
                <a:solidFill>
                  <a:srgbClr val="C00000"/>
                </a:solidFill>
                <a:latin typeface="华文隶书" panose="02010800040101010101" pitchFamily="2" charset="-122"/>
                <a:ea typeface="华文隶书" panose="02010800040101010101" pitchFamily="2" charset="-122"/>
                <a:sym typeface="Arial" pitchFamily="34" charset="0"/>
              </a:rPr>
              <a:t>三、民族资本的困境——（二）本国</a:t>
            </a:r>
            <a:r>
              <a:rPr lang="zh-CN" altLang="en-US" sz="3200" b="1" dirty="0" smtClean="0">
                <a:solidFill>
                  <a:srgbClr val="C00000"/>
                </a:solidFill>
                <a:latin typeface="华文隶书" panose="02010800040101010101" pitchFamily="2" charset="-122"/>
                <a:ea typeface="华文隶书" panose="02010800040101010101" pitchFamily="2" charset="-122"/>
                <a:sym typeface="Arial" pitchFamily="34" charset="0"/>
              </a:rPr>
              <a:t>官僚资本主义</a:t>
            </a:r>
            <a:endParaRPr lang="zh-CN" altLang="en-US" sz="3200" b="1" dirty="0">
              <a:solidFill>
                <a:srgbClr val="C00000"/>
              </a:solidFill>
              <a:latin typeface="华文隶书" panose="02010800040101010101" pitchFamily="2" charset="-122"/>
              <a:ea typeface="华文隶书" panose="02010800040101010101" pitchFamily="2" charset="-122"/>
              <a:sym typeface="Arial" pitchFamily="34" charset="0"/>
            </a:endParaRPr>
          </a:p>
        </p:txBody>
      </p:sp>
    </p:spTree>
    <p:extLst>
      <p:ext uri="{BB962C8B-B14F-4D97-AF65-F5344CB8AC3E}">
        <p14:creationId xmlns:p14="http://schemas.microsoft.com/office/powerpoint/2010/main" val="8846236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blinds(horizontal)">
                                      <p:cBhvr>
                                        <p:cTn id="7" dur="500"/>
                                        <p:tgtEl>
                                          <p:spTgt spid="430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内容占位符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6630" name="Text Box 6"/>
          <p:cNvSpPr txBox="1">
            <a:spLocks noChangeArrowheads="1"/>
          </p:cNvSpPr>
          <p:nvPr/>
        </p:nvSpPr>
        <p:spPr bwMode="auto">
          <a:xfrm>
            <a:off x="-49762" y="237266"/>
            <a:ext cx="9193761" cy="564213"/>
          </a:xfrm>
          <a:prstGeom prst="rect">
            <a:avLst/>
          </a:prstGeom>
          <a:solidFill>
            <a:schemeClr val="accent2">
              <a:lumMod val="20000"/>
              <a:lumOff val="80000"/>
            </a:schemeClr>
          </a:solidFill>
          <a:ln>
            <a:noFill/>
          </a:ln>
          <a:effectLst/>
        </p:spPr>
        <p:txBody>
          <a:bodyPr wrap="square" lIns="71076" tIns="35538" rIns="71076" bIns="35538">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3200" b="1" dirty="0">
                <a:solidFill>
                  <a:srgbClr val="C00000"/>
                </a:solidFill>
                <a:latin typeface="华文隶书" panose="02010800040101010101" pitchFamily="2" charset="-122"/>
                <a:ea typeface="华文隶书" panose="02010800040101010101" pitchFamily="2" charset="-122"/>
                <a:sym typeface="Arial" pitchFamily="34" charset="0"/>
              </a:rPr>
              <a:t>三、民族资本的困境——（二）本国</a:t>
            </a:r>
            <a:r>
              <a:rPr lang="zh-CN" altLang="en-US" sz="3200" b="1" dirty="0" smtClean="0">
                <a:solidFill>
                  <a:srgbClr val="C00000"/>
                </a:solidFill>
                <a:latin typeface="华文隶书" panose="02010800040101010101" pitchFamily="2" charset="-122"/>
                <a:ea typeface="华文隶书" panose="02010800040101010101" pitchFamily="2" charset="-122"/>
                <a:sym typeface="Arial" pitchFamily="34" charset="0"/>
              </a:rPr>
              <a:t>官僚资本主义</a:t>
            </a:r>
            <a:endParaRPr lang="zh-CN" altLang="en-US" sz="3200" b="1" dirty="0">
              <a:solidFill>
                <a:srgbClr val="C00000"/>
              </a:solidFill>
              <a:latin typeface="华文隶书" panose="02010800040101010101" pitchFamily="2" charset="-122"/>
              <a:ea typeface="华文隶书" panose="02010800040101010101" pitchFamily="2" charset="-122"/>
              <a:sym typeface="Arial" pitchFamily="34" charset="0"/>
            </a:endParaRPr>
          </a:p>
        </p:txBody>
      </p:sp>
      <p:sp>
        <p:nvSpPr>
          <p:cNvPr id="26631" name="Text Box 7"/>
          <p:cNvSpPr txBox="1">
            <a:spLocks noChangeArrowheads="1"/>
          </p:cNvSpPr>
          <p:nvPr/>
        </p:nvSpPr>
        <p:spPr bwMode="auto">
          <a:xfrm>
            <a:off x="826463" y="3864769"/>
            <a:ext cx="1001582" cy="410324"/>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076" tIns="35538" rIns="71076" bIns="35538">
            <a:spAutoFit/>
          </a:bodyPr>
          <a:lstStyle/>
          <a:p>
            <a:pPr>
              <a:spcBef>
                <a:spcPct val="50000"/>
              </a:spcBef>
            </a:pPr>
            <a:r>
              <a:rPr lang="zh-CN" altLang="en-US" sz="2200" b="1">
                <a:solidFill>
                  <a:srgbClr val="000000"/>
                </a:solidFill>
                <a:ea typeface="楷体" pitchFamily="49" charset="-122"/>
              </a:rPr>
              <a:t>蒋介石</a:t>
            </a:r>
          </a:p>
        </p:txBody>
      </p:sp>
      <p:sp>
        <p:nvSpPr>
          <p:cNvPr id="26632" name="Text Box 8"/>
          <p:cNvSpPr txBox="1">
            <a:spLocks noChangeArrowheads="1"/>
          </p:cNvSpPr>
          <p:nvPr/>
        </p:nvSpPr>
        <p:spPr bwMode="auto">
          <a:xfrm>
            <a:off x="3055140" y="3864769"/>
            <a:ext cx="1059534" cy="410324"/>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076" tIns="35538" rIns="71076" bIns="35538">
            <a:spAutoFit/>
          </a:bodyPr>
          <a:lstStyle/>
          <a:p>
            <a:pPr>
              <a:spcBef>
                <a:spcPct val="50000"/>
              </a:spcBef>
            </a:pPr>
            <a:r>
              <a:rPr lang="zh-CN" altLang="en-US" sz="2200" b="1">
                <a:solidFill>
                  <a:srgbClr val="000000"/>
                </a:solidFill>
                <a:ea typeface="楷体" pitchFamily="49" charset="-122"/>
              </a:rPr>
              <a:t>宋子文</a:t>
            </a:r>
          </a:p>
        </p:txBody>
      </p:sp>
      <p:sp>
        <p:nvSpPr>
          <p:cNvPr id="26633" name="Text Box 9"/>
          <p:cNvSpPr txBox="1">
            <a:spLocks noChangeArrowheads="1"/>
          </p:cNvSpPr>
          <p:nvPr/>
        </p:nvSpPr>
        <p:spPr bwMode="auto">
          <a:xfrm>
            <a:off x="5223343" y="3864769"/>
            <a:ext cx="1063314" cy="410324"/>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076" tIns="35538" rIns="71076" bIns="35538">
            <a:spAutoFit/>
          </a:bodyPr>
          <a:lstStyle/>
          <a:p>
            <a:pPr>
              <a:spcBef>
                <a:spcPct val="50000"/>
              </a:spcBef>
            </a:pPr>
            <a:r>
              <a:rPr lang="zh-CN" altLang="en-US" sz="2200" b="1">
                <a:solidFill>
                  <a:srgbClr val="000000"/>
                </a:solidFill>
                <a:ea typeface="楷体" pitchFamily="49" charset="-122"/>
              </a:rPr>
              <a:t>孔祥熙</a:t>
            </a:r>
          </a:p>
        </p:txBody>
      </p:sp>
      <p:sp>
        <p:nvSpPr>
          <p:cNvPr id="26634" name="Text Box 10"/>
          <p:cNvSpPr txBox="1">
            <a:spLocks noChangeArrowheads="1"/>
          </p:cNvSpPr>
          <p:nvPr/>
        </p:nvSpPr>
        <p:spPr bwMode="auto">
          <a:xfrm>
            <a:off x="7337373" y="3870723"/>
            <a:ext cx="1007881" cy="410324"/>
          </a:xfrm>
          <a:prstGeom prst="rect">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076" tIns="35538" rIns="71076" bIns="35538">
            <a:spAutoFit/>
          </a:bodyPr>
          <a:lstStyle/>
          <a:p>
            <a:pPr>
              <a:spcBef>
                <a:spcPct val="50000"/>
              </a:spcBef>
            </a:pPr>
            <a:r>
              <a:rPr lang="zh-CN" altLang="en-US" sz="2200" b="1">
                <a:solidFill>
                  <a:srgbClr val="000000"/>
                </a:solidFill>
                <a:ea typeface="楷体" pitchFamily="49" charset="-122"/>
              </a:rPr>
              <a:t>陈果夫</a:t>
            </a:r>
          </a:p>
        </p:txBody>
      </p:sp>
      <p:pic>
        <p:nvPicPr>
          <p:cNvPr id="26636" name="Picture 12" descr="44219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3277" y="1491854"/>
            <a:ext cx="1655444" cy="2321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37" name="Picture 13" descr="200px-HHKu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5939" y="1437085"/>
            <a:ext cx="1642846" cy="2321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38" name="Picture 14" descr="104647726">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6003" y="1437085"/>
            <a:ext cx="1728516" cy="2321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39" name="Picture 15" descr="W020080630492228774291">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1420" y="1438275"/>
            <a:ext cx="1945210" cy="2321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41" name="Text Box 17"/>
          <p:cNvSpPr txBox="1">
            <a:spLocks noChangeArrowheads="1"/>
          </p:cNvSpPr>
          <p:nvPr/>
        </p:nvSpPr>
        <p:spPr bwMode="auto">
          <a:xfrm>
            <a:off x="171340" y="2247900"/>
            <a:ext cx="8781163" cy="1610653"/>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076" tIns="35538" rIns="71076" bIns="35538">
            <a:spAutoFit/>
          </a:bodyPr>
          <a:lstStyle/>
          <a:p>
            <a:r>
              <a:rPr lang="zh-CN" altLang="en-US" sz="2500" b="1" dirty="0">
                <a:latin typeface="楷体" pitchFamily="49" charset="-122"/>
                <a:ea typeface="楷体" pitchFamily="49" charset="-122"/>
              </a:rPr>
              <a:t>表现</a:t>
            </a:r>
            <a:r>
              <a:rPr lang="zh-CN" altLang="en-US" sz="2500" b="1" dirty="0" smtClean="0">
                <a:latin typeface="楷体" pitchFamily="49" charset="-122"/>
                <a:ea typeface="楷体" pitchFamily="49" charset="-122"/>
              </a:rPr>
              <a:t>：</a:t>
            </a:r>
            <a:endParaRPr lang="zh-CN" altLang="en-US" sz="2500" b="1" dirty="0">
              <a:latin typeface="楷体" pitchFamily="49" charset="-122"/>
              <a:ea typeface="楷体" pitchFamily="49" charset="-122"/>
            </a:endParaRPr>
          </a:p>
          <a:p>
            <a:r>
              <a:rPr lang="zh-CN" altLang="en-US" sz="2500" b="1" dirty="0">
                <a:latin typeface="楷体" pitchFamily="49" charset="-122"/>
                <a:ea typeface="楷体" pitchFamily="49" charset="-122"/>
              </a:rPr>
              <a:t>1、官僚资本家凭借手中的权力推行</a:t>
            </a:r>
            <a:r>
              <a:rPr lang="zh-CN" altLang="en-US" sz="2500" b="1" dirty="0">
                <a:solidFill>
                  <a:srgbClr val="FF0000"/>
                </a:solidFill>
                <a:latin typeface="楷体" pitchFamily="49" charset="-122"/>
                <a:ea typeface="楷体" pitchFamily="49" charset="-122"/>
              </a:rPr>
              <a:t>“经济统制”</a:t>
            </a:r>
            <a:r>
              <a:rPr lang="zh-CN" altLang="en-US" sz="2500" b="1" dirty="0">
                <a:latin typeface="楷体" pitchFamily="49" charset="-122"/>
                <a:ea typeface="楷体" pitchFamily="49" charset="-122"/>
              </a:rPr>
              <a:t>政策，通过统购统销及专卖制度攫取大量财富；</a:t>
            </a:r>
          </a:p>
          <a:p>
            <a:r>
              <a:rPr lang="zh-CN" altLang="en-US" sz="2500" b="1" dirty="0">
                <a:latin typeface="楷体" pitchFamily="49" charset="-122"/>
                <a:ea typeface="楷体" pitchFamily="49" charset="-122"/>
              </a:rPr>
              <a:t>2、以</a:t>
            </a:r>
            <a:r>
              <a:rPr lang="zh-CN" altLang="en-US" sz="2500" b="1" dirty="0">
                <a:solidFill>
                  <a:srgbClr val="FF0000"/>
                </a:solidFill>
                <a:latin typeface="楷体" pitchFamily="49" charset="-122"/>
                <a:ea typeface="楷体" pitchFamily="49" charset="-122"/>
              </a:rPr>
              <a:t>资金入股</a:t>
            </a:r>
            <a:r>
              <a:rPr lang="zh-CN" altLang="en-US" sz="2500" b="1" dirty="0">
                <a:latin typeface="楷体" pitchFamily="49" charset="-122"/>
                <a:ea typeface="楷体" pitchFamily="49" charset="-122"/>
              </a:rPr>
              <a:t>的方式，对民族工业进行侵蚀。</a:t>
            </a:r>
          </a:p>
        </p:txBody>
      </p:sp>
      <p:cxnSp>
        <p:nvCxnSpPr>
          <p:cNvPr id="3" name="直接连接符 2"/>
          <p:cNvCxnSpPr/>
          <p:nvPr/>
        </p:nvCxnSpPr>
        <p:spPr>
          <a:xfrm>
            <a:off x="265829" y="3435846"/>
            <a:ext cx="12098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1845313" y="3435846"/>
            <a:ext cx="120982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2215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6639"/>
                                        </p:tgtEl>
                                        <p:attrNameLst>
                                          <p:attrName>style.visibility</p:attrName>
                                        </p:attrNameLst>
                                      </p:cBhvr>
                                      <p:to>
                                        <p:strVal val="visible"/>
                                      </p:to>
                                    </p:set>
                                    <p:animEffect transition="in" filter="randombar(horizontal)">
                                      <p:cBhvr>
                                        <p:cTn id="7" dur="500"/>
                                        <p:tgtEl>
                                          <p:spTgt spid="26639"/>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26638"/>
                                        </p:tgtEl>
                                        <p:attrNameLst>
                                          <p:attrName>style.visibility</p:attrName>
                                        </p:attrNameLst>
                                      </p:cBhvr>
                                      <p:to>
                                        <p:strVal val="visible"/>
                                      </p:to>
                                    </p:set>
                                    <p:animEffect transition="in" filter="dissolve">
                                      <p:cBhvr>
                                        <p:cTn id="11" dur="500"/>
                                        <p:tgtEl>
                                          <p:spTgt spid="26638"/>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26637"/>
                                        </p:tgtEl>
                                        <p:attrNameLst>
                                          <p:attrName>style.visibility</p:attrName>
                                        </p:attrNameLst>
                                      </p:cBhvr>
                                      <p:to>
                                        <p:strVal val="visible"/>
                                      </p:to>
                                    </p:set>
                                    <p:animEffect transition="in" filter="dissolve">
                                      <p:cBhvr>
                                        <p:cTn id="15" dur="500"/>
                                        <p:tgtEl>
                                          <p:spTgt spid="26637"/>
                                        </p:tgtEl>
                                      </p:cBhvr>
                                    </p:animEffect>
                                  </p:childTnLst>
                                </p:cTn>
                              </p:par>
                            </p:childTnLst>
                          </p:cTn>
                        </p:par>
                        <p:par>
                          <p:cTn id="16" fill="hold" nodeType="afterGroup">
                            <p:stCondLst>
                              <p:cond delay="1500"/>
                            </p:stCondLst>
                            <p:childTnLst>
                              <p:par>
                                <p:cTn id="17" presetID="14" presetClass="entr" presetSubtype="10" fill="hold" nodeType="afterEffect">
                                  <p:stCondLst>
                                    <p:cond delay="0"/>
                                  </p:stCondLst>
                                  <p:childTnLst>
                                    <p:set>
                                      <p:cBhvr>
                                        <p:cTn id="18" dur="1" fill="hold">
                                          <p:stCondLst>
                                            <p:cond delay="0"/>
                                          </p:stCondLst>
                                        </p:cTn>
                                        <p:tgtEl>
                                          <p:spTgt spid="26636"/>
                                        </p:tgtEl>
                                        <p:attrNameLst>
                                          <p:attrName>style.visibility</p:attrName>
                                        </p:attrNameLst>
                                      </p:cBhvr>
                                      <p:to>
                                        <p:strVal val="visible"/>
                                      </p:to>
                                    </p:set>
                                    <p:animEffect transition="in" filter="randombar(horizontal)">
                                      <p:cBhvr>
                                        <p:cTn id="19" dur="500"/>
                                        <p:tgtEl>
                                          <p:spTgt spid="26636"/>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6631"/>
                                        </p:tgtEl>
                                        <p:attrNameLst>
                                          <p:attrName>style.visibility</p:attrName>
                                        </p:attrNameLst>
                                      </p:cBhvr>
                                      <p:to>
                                        <p:strVal val="visible"/>
                                      </p:to>
                                    </p:set>
                                    <p:animEffect transition="in" filter="randombar(horizontal)">
                                      <p:cBhvr>
                                        <p:cTn id="22" dur="500"/>
                                        <p:tgtEl>
                                          <p:spTgt spid="26631"/>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6632"/>
                                        </p:tgtEl>
                                        <p:attrNameLst>
                                          <p:attrName>style.visibility</p:attrName>
                                        </p:attrNameLst>
                                      </p:cBhvr>
                                      <p:to>
                                        <p:strVal val="visible"/>
                                      </p:to>
                                    </p:set>
                                    <p:animEffect transition="in" filter="dissolve">
                                      <p:cBhvr>
                                        <p:cTn id="25" dur="500"/>
                                        <p:tgtEl>
                                          <p:spTgt spid="26632"/>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6633"/>
                                        </p:tgtEl>
                                        <p:attrNameLst>
                                          <p:attrName>style.visibility</p:attrName>
                                        </p:attrNameLst>
                                      </p:cBhvr>
                                      <p:to>
                                        <p:strVal val="visible"/>
                                      </p:to>
                                    </p:set>
                                    <p:animEffect transition="in" filter="dissolve">
                                      <p:cBhvr>
                                        <p:cTn id="28" dur="500"/>
                                        <p:tgtEl>
                                          <p:spTgt spid="26633"/>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6634"/>
                                        </p:tgtEl>
                                        <p:attrNameLst>
                                          <p:attrName>style.visibility</p:attrName>
                                        </p:attrNameLst>
                                      </p:cBhvr>
                                      <p:to>
                                        <p:strVal val="visible"/>
                                      </p:to>
                                    </p:set>
                                    <p:animEffect transition="in" filter="randombar(horizontal)">
                                      <p:cBhvr>
                                        <p:cTn id="31" dur="500"/>
                                        <p:tgtEl>
                                          <p:spTgt spid="2663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7" presetClass="entr" presetSubtype="10" fill="hold" grpId="0" nodeType="clickEffect">
                                  <p:stCondLst>
                                    <p:cond delay="0"/>
                                  </p:stCondLst>
                                  <p:childTnLst>
                                    <p:set>
                                      <p:cBhvr>
                                        <p:cTn id="35" dur="1" fill="hold">
                                          <p:stCondLst>
                                            <p:cond delay="0"/>
                                          </p:stCondLst>
                                        </p:cTn>
                                        <p:tgtEl>
                                          <p:spTgt spid="26641"/>
                                        </p:tgtEl>
                                        <p:attrNameLst>
                                          <p:attrName>style.visibility</p:attrName>
                                        </p:attrNameLst>
                                      </p:cBhvr>
                                      <p:to>
                                        <p:strVal val="visible"/>
                                      </p:to>
                                    </p:set>
                                    <p:anim calcmode="lin" valueType="num">
                                      <p:cBhvr>
                                        <p:cTn id="36" dur="500" fill="hold"/>
                                        <p:tgtEl>
                                          <p:spTgt spid="26641"/>
                                        </p:tgtEl>
                                        <p:attrNameLst>
                                          <p:attrName>ppt_w</p:attrName>
                                        </p:attrNameLst>
                                      </p:cBhvr>
                                      <p:tavLst>
                                        <p:tav tm="0">
                                          <p:val>
                                            <p:fltVal val="0"/>
                                          </p:val>
                                        </p:tav>
                                        <p:tav tm="100000">
                                          <p:val>
                                            <p:strVal val="#ppt_w"/>
                                          </p:val>
                                        </p:tav>
                                      </p:tavLst>
                                    </p:anim>
                                    <p:anim calcmode="lin" valueType="num">
                                      <p:cBhvr>
                                        <p:cTn id="37" dur="500" fill="hold"/>
                                        <p:tgtEl>
                                          <p:spTgt spid="26641"/>
                                        </p:tgtEl>
                                        <p:attrNameLst>
                                          <p:attrName>ppt_h</p:attrName>
                                        </p:attrNameLst>
                                      </p:cBhvr>
                                      <p:tavLst>
                                        <p:tav tm="0">
                                          <p:val>
                                            <p:strVal val="#ppt_h"/>
                                          </p:val>
                                        </p:tav>
                                        <p:tav tm="100000">
                                          <p:val>
                                            <p:strVal val="#ppt_h"/>
                                          </p:val>
                                        </p:tav>
                                      </p:tavLst>
                                    </p:anim>
                                  </p:childTnLst>
                                </p:cTn>
                              </p:par>
                              <p:par>
                                <p:cTn id="38" presetID="16" presetClass="entr" presetSubtype="21"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barn(inVertical)">
                                      <p:cBhvr>
                                        <p:cTn id="40" dur="500"/>
                                        <p:tgtEl>
                                          <p:spTgt spid="3"/>
                                        </p:tgtEl>
                                      </p:cBhvr>
                                    </p:animEffect>
                                  </p:childTnLst>
                                </p:cTn>
                              </p:par>
                              <p:par>
                                <p:cTn id="41" presetID="16" presetClass="entr" presetSubtype="21"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barn(inVertical)">
                                      <p:cBhvr>
                                        <p:cTn id="4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bldLvl="0" animBg="1" autoUpdateAnimBg="0"/>
      <p:bldP spid="26632" grpId="0" bldLvl="0" animBg="1" autoUpdateAnimBg="0"/>
      <p:bldP spid="26633" grpId="0" bldLvl="0" animBg="1" autoUpdateAnimBg="0"/>
      <p:bldP spid="26634" grpId="0" bldLvl="0" animBg="1" autoUpdateAnimBg="0"/>
      <p:bldP spid="26641" grpId="0" bldLvl="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559" y="573881"/>
            <a:ext cx="3381441"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内容占位符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74" y="45067"/>
            <a:ext cx="9144000" cy="5092030"/>
          </a:xfrm>
          <a:prstGeom prst="rect">
            <a:avLst/>
          </a:prstGeom>
        </p:spPr>
      </p:pic>
      <p:sp>
        <p:nvSpPr>
          <p:cNvPr id="27653" name="Text Box 11"/>
          <p:cNvSpPr txBox="1">
            <a:spLocks noChangeArrowheads="1"/>
          </p:cNvSpPr>
          <p:nvPr/>
        </p:nvSpPr>
        <p:spPr bwMode="auto">
          <a:xfrm>
            <a:off x="112757" y="-13251"/>
            <a:ext cx="8286042" cy="625768"/>
          </a:xfrm>
          <a:prstGeom prst="rect">
            <a:avLst/>
          </a:prstGeom>
          <a:solidFill>
            <a:schemeClr val="accent2">
              <a:lumMod val="20000"/>
              <a:lumOff val="80000"/>
            </a:schemeClr>
          </a:solidFill>
          <a:ln>
            <a:noFill/>
          </a:ln>
          <a:effectLst/>
        </p:spPr>
        <p:txBody>
          <a:bodyPr wrap="square" lIns="71076" tIns="35538" rIns="71076" bIns="35538">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r>
              <a:rPr lang="zh-CN" altLang="en-US" sz="3600" b="1" dirty="0">
                <a:solidFill>
                  <a:srgbClr val="C00000"/>
                </a:solidFill>
                <a:latin typeface="华文隶书" panose="02010800040101010101" pitchFamily="2" charset="-122"/>
                <a:ea typeface="华文隶书" panose="02010800040101010101" pitchFamily="2" charset="-122"/>
                <a:sym typeface="Arial" pitchFamily="34" charset="0"/>
              </a:rPr>
              <a:t>三、民族资本的困境：三座大山的重压</a:t>
            </a:r>
          </a:p>
        </p:txBody>
      </p:sp>
      <p:pic>
        <p:nvPicPr>
          <p:cNvPr id="27654" name="Picture 40" descr="20041241126152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987" y="751715"/>
            <a:ext cx="1714658" cy="1999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5" name="Rectangle 29"/>
          <p:cNvSpPr>
            <a:spLocks noChangeArrowheads="1"/>
          </p:cNvSpPr>
          <p:nvPr/>
        </p:nvSpPr>
        <p:spPr bwMode="auto">
          <a:xfrm>
            <a:off x="572136" y="2891388"/>
            <a:ext cx="2028360" cy="432197"/>
          </a:xfrm>
          <a:prstGeom prst="rect">
            <a:avLst/>
          </a:prstGeom>
          <a:solidFill>
            <a:schemeClr val="bg1"/>
          </a:solidFill>
          <a:ln w="50800" cap="flat" cmpd="sng">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1076" tIns="35538" rIns="71076" bIns="35538"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2500" b="1" dirty="0">
                <a:ea typeface="楷体" pitchFamily="49" charset="-122"/>
              </a:rPr>
              <a:t>官僚资本主义</a:t>
            </a:r>
          </a:p>
        </p:txBody>
      </p:sp>
      <p:pic>
        <p:nvPicPr>
          <p:cNvPr id="27656" name="Picture 25" descr="559343E8A34223EC02CF91222BCC897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2858" y="421845"/>
            <a:ext cx="2057337" cy="20597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7" name="Rectangle 32"/>
          <p:cNvSpPr>
            <a:spLocks noChangeArrowheads="1"/>
          </p:cNvSpPr>
          <p:nvPr/>
        </p:nvSpPr>
        <p:spPr bwMode="auto">
          <a:xfrm>
            <a:off x="3595618" y="2460382"/>
            <a:ext cx="2028360" cy="431006"/>
          </a:xfrm>
          <a:prstGeom prst="rect">
            <a:avLst/>
          </a:prstGeom>
          <a:solidFill>
            <a:schemeClr val="bg1"/>
          </a:solidFill>
          <a:ln w="50800" cap="flat" cmpd="sng">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1076" tIns="35538" rIns="71076" bIns="35538"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2500" b="1" dirty="0">
                <a:ea typeface="楷体" pitchFamily="49" charset="-122"/>
              </a:rPr>
              <a:t>帝国主义</a:t>
            </a:r>
          </a:p>
        </p:txBody>
      </p:sp>
      <p:pic>
        <p:nvPicPr>
          <p:cNvPr id="27658" name="Picture 39" descr="js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94898" y="751714"/>
            <a:ext cx="1714658" cy="1999060"/>
          </a:xfrm>
          <a:prstGeom prst="rect">
            <a:avLst/>
          </a:prstGeom>
          <a:noFill/>
          <a:ln w="9525" cap="flat" cmpd="sng">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9" name="Rectangle 31"/>
          <p:cNvSpPr>
            <a:spLocks noChangeArrowheads="1"/>
          </p:cNvSpPr>
          <p:nvPr/>
        </p:nvSpPr>
        <p:spPr bwMode="auto">
          <a:xfrm>
            <a:off x="6631322" y="2783085"/>
            <a:ext cx="2028360" cy="432197"/>
          </a:xfrm>
          <a:prstGeom prst="rect">
            <a:avLst/>
          </a:prstGeom>
          <a:solidFill>
            <a:schemeClr val="bg1"/>
          </a:solidFill>
          <a:ln w="50800" cap="flat" cmpd="sng">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1076" tIns="35538" rIns="71076" bIns="35538"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2500" b="1" dirty="0">
                <a:ea typeface="楷体" pitchFamily="49" charset="-122"/>
              </a:rPr>
              <a:t>封建主义</a:t>
            </a:r>
          </a:p>
        </p:txBody>
      </p:sp>
      <p:pic>
        <p:nvPicPr>
          <p:cNvPr id="27660" name="Picture 23" descr="FEDB93637187F664F2CC88AE827B599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0178" y="3074329"/>
            <a:ext cx="2742696" cy="18418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61" name="Rectangle 33"/>
          <p:cNvSpPr>
            <a:spLocks noChangeArrowheads="1"/>
          </p:cNvSpPr>
          <p:nvPr/>
        </p:nvSpPr>
        <p:spPr bwMode="auto">
          <a:xfrm>
            <a:off x="3469631" y="4624982"/>
            <a:ext cx="2028360" cy="432197"/>
          </a:xfrm>
          <a:prstGeom prst="rect">
            <a:avLst/>
          </a:prstGeom>
          <a:solidFill>
            <a:schemeClr val="bg1"/>
          </a:solidFill>
          <a:ln w="50800" cap="flat" cmpd="sng">
            <a:solidFill>
              <a:srgbClr val="FFFF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1076" tIns="35538" rIns="71076" bIns="35538"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hangingPunct="1"/>
            <a:r>
              <a:rPr lang="zh-CN" altLang="en-US" sz="2500" b="1" dirty="0">
                <a:ea typeface="楷体" pitchFamily="49" charset="-122"/>
              </a:rPr>
              <a:t>民族工业</a:t>
            </a:r>
          </a:p>
        </p:txBody>
      </p:sp>
      <p:sp>
        <p:nvSpPr>
          <p:cNvPr id="27662" name="Line 37"/>
          <p:cNvSpPr>
            <a:spLocks noChangeShapeType="1"/>
          </p:cNvSpPr>
          <p:nvPr/>
        </p:nvSpPr>
        <p:spPr bwMode="auto">
          <a:xfrm>
            <a:off x="2009552" y="3364322"/>
            <a:ext cx="1085992" cy="539353"/>
          </a:xfrm>
          <a:prstGeom prst="line">
            <a:avLst/>
          </a:prstGeom>
          <a:noFill/>
          <a:ln w="127000" cap="flat" cmpd="sng">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076" tIns="35538" rIns="71076" bIns="35538"/>
          <a:lstStyle/>
          <a:p>
            <a:endParaRPr lang="zh-CN" altLang="en-US"/>
          </a:p>
        </p:txBody>
      </p:sp>
      <p:sp>
        <p:nvSpPr>
          <p:cNvPr id="27663" name="AutoShape 34"/>
          <p:cNvSpPr>
            <a:spLocks noChangeArrowheads="1"/>
          </p:cNvSpPr>
          <p:nvPr/>
        </p:nvSpPr>
        <p:spPr bwMode="auto">
          <a:xfrm>
            <a:off x="4255778" y="2896791"/>
            <a:ext cx="456066" cy="484584"/>
          </a:xfrm>
          <a:prstGeom prst="downArrow">
            <a:avLst>
              <a:gd name="adj1" fmla="val 50000"/>
              <a:gd name="adj2" fmla="val 28108"/>
            </a:avLst>
          </a:prstGeom>
          <a:solidFill>
            <a:srgbClr val="FF0000"/>
          </a:solidFill>
          <a:ln w="9525" cap="flat"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lIns="71076" tIns="35538" rIns="71076" bIns="35538"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1" hangingPunct="1"/>
            <a:endParaRPr lang="zh-CN" altLang="en-US"/>
          </a:p>
        </p:txBody>
      </p:sp>
      <p:sp>
        <p:nvSpPr>
          <p:cNvPr id="27664" name="Line 38"/>
          <p:cNvSpPr>
            <a:spLocks noChangeShapeType="1"/>
          </p:cNvSpPr>
          <p:nvPr/>
        </p:nvSpPr>
        <p:spPr bwMode="auto">
          <a:xfrm flipH="1">
            <a:off x="5937923" y="3249488"/>
            <a:ext cx="1199378" cy="539353"/>
          </a:xfrm>
          <a:prstGeom prst="line">
            <a:avLst/>
          </a:prstGeom>
          <a:noFill/>
          <a:ln w="127000" cap="flat" cmpd="sng">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1076" tIns="35538" rIns="71076" bIns="35538"/>
          <a:lstStyle/>
          <a:p>
            <a:endParaRPr lang="zh-CN" altLang="en-US"/>
          </a:p>
        </p:txBody>
      </p:sp>
      <p:sp>
        <p:nvSpPr>
          <p:cNvPr id="27665" name="Text Box 17"/>
          <p:cNvSpPr txBox="1">
            <a:spLocks noChangeArrowheads="1"/>
          </p:cNvSpPr>
          <p:nvPr/>
        </p:nvSpPr>
        <p:spPr bwMode="auto">
          <a:xfrm>
            <a:off x="136854" y="1163336"/>
            <a:ext cx="9168567" cy="564213"/>
          </a:xfrm>
          <a:prstGeom prst="rect">
            <a:avLst/>
          </a:prstGeom>
          <a:solidFill>
            <a:srgbClr val="CCFFFF"/>
          </a:solidFill>
          <a:ln w="28575">
            <a:solidFill>
              <a:srgbClr val="000000"/>
            </a:solidFill>
            <a:miter lim="800000"/>
            <a:headEnd/>
            <a:tailEnd/>
          </a:ln>
          <a:extLst/>
        </p:spPr>
        <p:txBody>
          <a:bodyPr wrap="square" lIns="71076" tIns="35538" rIns="71076" bIns="35538">
            <a:spAutoFit/>
          </a:bodyPr>
          <a:lstStyle/>
          <a:p>
            <a:pPr algn="ctr"/>
            <a:r>
              <a:rPr lang="zh-CN" altLang="en-US" sz="3200" b="1" dirty="0" smtClean="0">
                <a:latin typeface="华文新魏" panose="02010800040101010101" pitchFamily="2" charset="-122"/>
                <a:ea typeface="华文新魏" panose="02010800040101010101" pitchFamily="2" charset="-122"/>
              </a:rPr>
              <a:t>最根本的阻碍：中国半殖民地半封建的社会性质</a:t>
            </a:r>
            <a:endParaRPr lang="zh-CN" altLang="en-US" sz="3200" b="1" dirty="0">
              <a:latin typeface="华文新魏" panose="02010800040101010101" pitchFamily="2" charset="-122"/>
              <a:ea typeface="华文新魏" panose="02010800040101010101" pitchFamily="2" charset="-122"/>
            </a:endParaRPr>
          </a:p>
        </p:txBody>
      </p:sp>
      <p:pic>
        <p:nvPicPr>
          <p:cNvPr id="19" name="图片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3544491"/>
            <a:ext cx="2123727" cy="1919640"/>
          </a:xfrm>
          <a:prstGeom prst="rect">
            <a:avLst/>
          </a:prstGeom>
        </p:spPr>
      </p:pic>
    </p:spTree>
    <p:extLst>
      <p:ext uri="{BB962C8B-B14F-4D97-AF65-F5344CB8AC3E}">
        <p14:creationId xmlns:p14="http://schemas.microsoft.com/office/powerpoint/2010/main" val="3801178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7655"/>
                                        </p:tgtEl>
                                        <p:attrNameLst>
                                          <p:attrName>style.visibility</p:attrName>
                                        </p:attrNameLst>
                                      </p:cBhvr>
                                      <p:to>
                                        <p:strVal val="visible"/>
                                      </p:to>
                                    </p:set>
                                    <p:anim calcmode="lin" valueType="num">
                                      <p:cBhvr additive="base">
                                        <p:cTn id="7" dur="500" fill="hold"/>
                                        <p:tgtEl>
                                          <p:spTgt spid="27655"/>
                                        </p:tgtEl>
                                        <p:attrNameLst>
                                          <p:attrName>ppt_x</p:attrName>
                                        </p:attrNameLst>
                                      </p:cBhvr>
                                      <p:tavLst>
                                        <p:tav tm="0">
                                          <p:val>
                                            <p:strVal val="0-#ppt_w/2"/>
                                          </p:val>
                                        </p:tav>
                                        <p:tav tm="100000">
                                          <p:val>
                                            <p:strVal val="#ppt_x"/>
                                          </p:val>
                                        </p:tav>
                                      </p:tavLst>
                                    </p:anim>
                                    <p:anim calcmode="lin" valueType="num">
                                      <p:cBhvr additive="base">
                                        <p:cTn id="8" dur="500" fill="hold"/>
                                        <p:tgtEl>
                                          <p:spTgt spid="27655"/>
                                        </p:tgtEl>
                                        <p:attrNameLst>
                                          <p:attrName>ppt_y</p:attrName>
                                        </p:attrNameLst>
                                      </p:cBhvr>
                                      <p:tavLst>
                                        <p:tav tm="0">
                                          <p:val>
                                            <p:strVal val="#ppt_y"/>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7657"/>
                                        </p:tgtEl>
                                        <p:attrNameLst>
                                          <p:attrName>style.visibility</p:attrName>
                                        </p:attrNameLst>
                                      </p:cBhvr>
                                      <p:to>
                                        <p:strVal val="visible"/>
                                      </p:to>
                                    </p:set>
                                    <p:anim calcmode="lin" valueType="num">
                                      <p:cBhvr additive="base">
                                        <p:cTn id="11" dur="500" fill="hold"/>
                                        <p:tgtEl>
                                          <p:spTgt spid="27657"/>
                                        </p:tgtEl>
                                        <p:attrNameLst>
                                          <p:attrName>ppt_x</p:attrName>
                                        </p:attrNameLst>
                                      </p:cBhvr>
                                      <p:tavLst>
                                        <p:tav tm="0">
                                          <p:val>
                                            <p:strVal val="#ppt_x"/>
                                          </p:val>
                                        </p:tav>
                                        <p:tav tm="100000">
                                          <p:val>
                                            <p:strVal val="#ppt_x"/>
                                          </p:val>
                                        </p:tav>
                                      </p:tavLst>
                                    </p:anim>
                                    <p:anim calcmode="lin" valueType="num">
                                      <p:cBhvr additive="base">
                                        <p:cTn id="12" dur="500" fill="hold"/>
                                        <p:tgtEl>
                                          <p:spTgt spid="27657"/>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7659"/>
                                        </p:tgtEl>
                                        <p:attrNameLst>
                                          <p:attrName>style.visibility</p:attrName>
                                        </p:attrNameLst>
                                      </p:cBhvr>
                                      <p:to>
                                        <p:strVal val="visible"/>
                                      </p:to>
                                    </p:set>
                                    <p:anim calcmode="lin" valueType="num">
                                      <p:cBhvr additive="base">
                                        <p:cTn id="15" dur="500" fill="hold"/>
                                        <p:tgtEl>
                                          <p:spTgt spid="27659"/>
                                        </p:tgtEl>
                                        <p:attrNameLst>
                                          <p:attrName>ppt_x</p:attrName>
                                        </p:attrNameLst>
                                      </p:cBhvr>
                                      <p:tavLst>
                                        <p:tav tm="0">
                                          <p:val>
                                            <p:strVal val="1+#ppt_w/2"/>
                                          </p:val>
                                        </p:tav>
                                        <p:tav tm="100000">
                                          <p:val>
                                            <p:strVal val="#ppt_x"/>
                                          </p:val>
                                        </p:tav>
                                      </p:tavLst>
                                    </p:anim>
                                    <p:anim calcmode="lin" valueType="num">
                                      <p:cBhvr additive="base">
                                        <p:cTn id="16" dur="500" fill="hold"/>
                                        <p:tgtEl>
                                          <p:spTgt spid="27659"/>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7661"/>
                                        </p:tgtEl>
                                        <p:attrNameLst>
                                          <p:attrName>style.visibility</p:attrName>
                                        </p:attrNameLst>
                                      </p:cBhvr>
                                      <p:to>
                                        <p:strVal val="visible"/>
                                      </p:to>
                                    </p:set>
                                    <p:anim calcmode="lin" valueType="num">
                                      <p:cBhvr additive="base">
                                        <p:cTn id="21" dur="500" fill="hold"/>
                                        <p:tgtEl>
                                          <p:spTgt spid="27661"/>
                                        </p:tgtEl>
                                        <p:attrNameLst>
                                          <p:attrName>ppt_x</p:attrName>
                                        </p:attrNameLst>
                                      </p:cBhvr>
                                      <p:tavLst>
                                        <p:tav tm="0">
                                          <p:val>
                                            <p:strVal val="#ppt_x"/>
                                          </p:val>
                                        </p:tav>
                                        <p:tav tm="100000">
                                          <p:val>
                                            <p:strVal val="#ppt_x"/>
                                          </p:val>
                                        </p:tav>
                                      </p:tavLst>
                                    </p:anim>
                                    <p:anim calcmode="lin" valueType="num">
                                      <p:cBhvr additive="base">
                                        <p:cTn id="22" dur="500" fill="hold"/>
                                        <p:tgtEl>
                                          <p:spTgt spid="27661"/>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27665"/>
                                        </p:tgtEl>
                                        <p:attrNameLst>
                                          <p:attrName>style.visibility</p:attrName>
                                        </p:attrNameLst>
                                      </p:cBhvr>
                                      <p:to>
                                        <p:strVal val="visible"/>
                                      </p:to>
                                    </p:set>
                                    <p:anim calcmode="lin" valueType="num">
                                      <p:cBhvr>
                                        <p:cTn id="27" dur="500" fill="hold"/>
                                        <p:tgtEl>
                                          <p:spTgt spid="27665"/>
                                        </p:tgtEl>
                                        <p:attrNameLst>
                                          <p:attrName>ppt_w</p:attrName>
                                        </p:attrNameLst>
                                      </p:cBhvr>
                                      <p:tavLst>
                                        <p:tav tm="0">
                                          <p:val>
                                            <p:fltVal val="0"/>
                                          </p:val>
                                        </p:tav>
                                        <p:tav tm="100000">
                                          <p:val>
                                            <p:strVal val="#ppt_w"/>
                                          </p:val>
                                        </p:tav>
                                      </p:tavLst>
                                    </p:anim>
                                    <p:anim calcmode="lin" valueType="num">
                                      <p:cBhvr>
                                        <p:cTn id="28" dur="500" fill="hold"/>
                                        <p:tgtEl>
                                          <p:spTgt spid="2766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bldLvl="0" animBg="1" autoUpdateAnimBg="0"/>
      <p:bldP spid="27657" grpId="0" bldLvl="0" animBg="1" autoUpdateAnimBg="0"/>
      <p:bldP spid="27659" grpId="0" bldLvl="0" animBg="1" autoUpdateAnimBg="0"/>
      <p:bldP spid="27661" grpId="0" bldLvl="0" animBg="1" autoUpdateAnimBg="0"/>
      <p:bldP spid="27665" grpId="0" bldLvl="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矩形 46081"/>
          <p:cNvSpPr>
            <a:spLocks noChangeArrowheads="1"/>
          </p:cNvSpPr>
          <p:nvPr/>
        </p:nvSpPr>
        <p:spPr bwMode="auto">
          <a:xfrm>
            <a:off x="164326" y="0"/>
            <a:ext cx="5689600" cy="104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2800" b="1" dirty="0">
                <a:solidFill>
                  <a:srgbClr val="C00000"/>
                </a:solidFill>
                <a:latin typeface="华文隶书" panose="02010800040101010101" pitchFamily="2" charset="-122"/>
                <a:ea typeface="华文隶书" panose="02010800040101010101" pitchFamily="2" charset="-122"/>
              </a:rPr>
              <a:t>总结一：</a:t>
            </a:r>
            <a:r>
              <a:rPr lang="zh-CN" altLang="zh-CN" sz="2800" b="1" dirty="0">
                <a:solidFill>
                  <a:srgbClr val="C00000"/>
                </a:solidFill>
                <a:latin typeface="华文隶书" panose="02010800040101010101" pitchFamily="2" charset="-122"/>
                <a:ea typeface="华文隶书" panose="02010800040101010101" pitchFamily="2" charset="-122"/>
              </a:rPr>
              <a:t>影响民族工业发展的因素</a:t>
            </a:r>
            <a:endParaRPr lang="zh-CN" altLang="en-US" sz="2800" dirty="0">
              <a:solidFill>
                <a:srgbClr val="C00000"/>
              </a:solidFill>
              <a:latin typeface="华文隶书" panose="02010800040101010101" pitchFamily="2" charset="-122"/>
              <a:ea typeface="华文隶书" panose="02010800040101010101" pitchFamily="2" charset="-122"/>
            </a:endParaRPr>
          </a:p>
          <a:p>
            <a:pPr>
              <a:spcBef>
                <a:spcPct val="20000"/>
              </a:spcBef>
              <a:buClr>
                <a:schemeClr val="hlink"/>
              </a:buClr>
              <a:buSzPct val="75000"/>
              <a:buFont typeface="Wingdings" pitchFamily="2" charset="2"/>
              <a:buNone/>
            </a:pPr>
            <a:r>
              <a:rPr lang="en-US" altLang="zh-CN" sz="2800" b="1" dirty="0" smtClean="0">
                <a:solidFill>
                  <a:srgbClr val="000000"/>
                </a:solidFill>
                <a:ea typeface="隶书" pitchFamily="49" charset="-122"/>
              </a:rPr>
              <a:t>1</a:t>
            </a:r>
            <a:r>
              <a:rPr lang="zh-CN" altLang="en-US" sz="2800" b="1" dirty="0">
                <a:solidFill>
                  <a:srgbClr val="000000"/>
                </a:solidFill>
                <a:ea typeface="隶书" pitchFamily="49" charset="-122"/>
              </a:rPr>
              <a:t>、阻碍民族工业发展的因素</a:t>
            </a:r>
          </a:p>
        </p:txBody>
      </p:sp>
      <p:sp>
        <p:nvSpPr>
          <p:cNvPr id="46083" name="矩形 46082"/>
          <p:cNvSpPr>
            <a:spLocks noChangeArrowheads="1"/>
          </p:cNvSpPr>
          <p:nvPr/>
        </p:nvSpPr>
        <p:spPr bwMode="auto">
          <a:xfrm>
            <a:off x="269875" y="2847025"/>
            <a:ext cx="57610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0" hangingPunct="0"/>
            <a:r>
              <a:rPr lang="zh-CN" altLang="en-US" sz="2800" b="1" dirty="0">
                <a:solidFill>
                  <a:srgbClr val="FF0000"/>
                </a:solidFill>
                <a:ea typeface="楷体_GB2312" pitchFamily="1" charset="-122"/>
              </a:rPr>
              <a:t>（</a:t>
            </a:r>
            <a:r>
              <a:rPr lang="en-US" altLang="zh-CN" sz="2800" b="1" dirty="0">
                <a:solidFill>
                  <a:srgbClr val="FF0000"/>
                </a:solidFill>
                <a:ea typeface="楷体_GB2312" pitchFamily="1" charset="-122"/>
              </a:rPr>
              <a:t>4</a:t>
            </a:r>
            <a:r>
              <a:rPr lang="zh-CN" altLang="en-US" sz="2800" b="1" dirty="0">
                <a:solidFill>
                  <a:srgbClr val="FF0000"/>
                </a:solidFill>
                <a:ea typeface="楷体_GB2312" pitchFamily="1" charset="-122"/>
              </a:rPr>
              <a:t>）封建自然经济的抵制；</a:t>
            </a:r>
          </a:p>
        </p:txBody>
      </p:sp>
      <p:pic>
        <p:nvPicPr>
          <p:cNvPr id="44035" name="Picture 10" descr="412793467">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b="30806"/>
          <a:stretch>
            <a:fillRect/>
          </a:stretch>
        </p:blipFill>
        <p:spPr bwMode="auto">
          <a:xfrm>
            <a:off x="6443663" y="33338"/>
            <a:ext cx="2627312" cy="105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矩形 46084"/>
          <p:cNvSpPr>
            <a:spLocks noChangeArrowheads="1"/>
          </p:cNvSpPr>
          <p:nvPr/>
        </p:nvSpPr>
        <p:spPr bwMode="auto">
          <a:xfrm>
            <a:off x="269874" y="1040285"/>
            <a:ext cx="840581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0" hangingPunct="0"/>
            <a:r>
              <a:rPr lang="zh-CN" altLang="en-US" sz="2800" b="1" dirty="0" smtClean="0">
                <a:solidFill>
                  <a:srgbClr val="FF0000"/>
                </a:solidFill>
                <a:ea typeface="楷体_GB2312" pitchFamily="1" charset="-122"/>
              </a:rPr>
              <a:t>（</a:t>
            </a:r>
            <a:r>
              <a:rPr lang="en-US" altLang="zh-CN" sz="2800" b="1" dirty="0" smtClean="0">
                <a:solidFill>
                  <a:srgbClr val="FF0000"/>
                </a:solidFill>
                <a:ea typeface="楷体_GB2312" pitchFamily="1" charset="-122"/>
              </a:rPr>
              <a:t>1</a:t>
            </a:r>
            <a:r>
              <a:rPr lang="zh-CN" altLang="en-US" sz="2800" b="1" dirty="0" smtClean="0">
                <a:solidFill>
                  <a:srgbClr val="FF0000"/>
                </a:solidFill>
                <a:ea typeface="楷体_GB2312" pitchFamily="1" charset="-122"/>
              </a:rPr>
              <a:t>）最根本的阻碍：半殖民地</a:t>
            </a:r>
            <a:r>
              <a:rPr lang="zh-CN" altLang="en-US" sz="2800" b="1" dirty="0">
                <a:solidFill>
                  <a:srgbClr val="FF0000"/>
                </a:solidFill>
                <a:ea typeface="楷体_GB2312" pitchFamily="1" charset="-122"/>
              </a:rPr>
              <a:t>半封建的社会性质；</a:t>
            </a:r>
          </a:p>
          <a:p>
            <a:pPr eaLnBrk="0" hangingPunct="0"/>
            <a:r>
              <a:rPr lang="zh-CN" altLang="en-US" sz="2800" b="1" dirty="0" smtClean="0">
                <a:solidFill>
                  <a:srgbClr val="FF0000"/>
                </a:solidFill>
                <a:ea typeface="楷体_GB2312" pitchFamily="1" charset="-122"/>
              </a:rPr>
              <a:t>（</a:t>
            </a:r>
            <a:r>
              <a:rPr lang="en-US" altLang="zh-CN" sz="2800" b="1" dirty="0" smtClean="0">
                <a:solidFill>
                  <a:srgbClr val="FF0000"/>
                </a:solidFill>
                <a:ea typeface="楷体_GB2312" pitchFamily="1" charset="-122"/>
              </a:rPr>
              <a:t>2</a:t>
            </a:r>
            <a:r>
              <a:rPr lang="zh-CN" altLang="en-US" sz="2800" b="1" dirty="0" smtClean="0">
                <a:solidFill>
                  <a:srgbClr val="FF0000"/>
                </a:solidFill>
                <a:ea typeface="楷体_GB2312" pitchFamily="1" charset="-122"/>
              </a:rPr>
              <a:t>）</a:t>
            </a:r>
            <a:r>
              <a:rPr lang="zh-CN" altLang="en-US" sz="2800" b="1" dirty="0">
                <a:solidFill>
                  <a:srgbClr val="FF0000"/>
                </a:solidFill>
                <a:ea typeface="楷体_GB2312" pitchFamily="1" charset="-122"/>
              </a:rPr>
              <a:t>封建主义势力、官僚资本主义、外国资本主义三座大山的压迫和束缚；</a:t>
            </a:r>
          </a:p>
        </p:txBody>
      </p:sp>
      <p:sp>
        <p:nvSpPr>
          <p:cNvPr id="46086" name="矩形 46085"/>
          <p:cNvSpPr>
            <a:spLocks noChangeArrowheads="1"/>
          </p:cNvSpPr>
          <p:nvPr/>
        </p:nvSpPr>
        <p:spPr bwMode="auto">
          <a:xfrm>
            <a:off x="-915" y="2317985"/>
            <a:ext cx="87836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2400" b="1" dirty="0" smtClean="0">
                <a:solidFill>
                  <a:srgbClr val="0000CC"/>
                </a:solidFill>
                <a:latin typeface="Verdana" pitchFamily="34" charset="0"/>
              </a:rPr>
              <a:t>材料一</a:t>
            </a:r>
            <a:r>
              <a:rPr lang="zh-CN" altLang="en-US" sz="2400" b="1" dirty="0">
                <a:solidFill>
                  <a:srgbClr val="0000CC"/>
                </a:solidFill>
                <a:latin typeface="Verdana" pitchFamily="34" charset="0"/>
              </a:rPr>
              <a:t>：</a:t>
            </a:r>
            <a:r>
              <a:rPr lang="en-US" altLang="zh-CN" sz="2400" b="1" dirty="0">
                <a:solidFill>
                  <a:srgbClr val="0000CC"/>
                </a:solidFill>
                <a:latin typeface="Verdana" pitchFamily="34" charset="0"/>
              </a:rPr>
              <a:t>1922</a:t>
            </a:r>
            <a:r>
              <a:rPr lang="zh-CN" altLang="en-US" sz="2400" b="1" dirty="0">
                <a:solidFill>
                  <a:srgbClr val="0000CC"/>
                </a:solidFill>
                <a:latin typeface="Verdana" pitchFamily="34" charset="0"/>
              </a:rPr>
              <a:t>年</a:t>
            </a:r>
            <a:r>
              <a:rPr lang="en-US" altLang="zh-CN" sz="2400" b="1" dirty="0">
                <a:solidFill>
                  <a:srgbClr val="0000CC"/>
                </a:solidFill>
                <a:latin typeface="Verdana" pitchFamily="34" charset="0"/>
              </a:rPr>
              <a:t>4</a:t>
            </a:r>
            <a:r>
              <a:rPr lang="zh-CN" altLang="en-US" sz="2400" b="1" dirty="0">
                <a:solidFill>
                  <a:srgbClr val="0000CC"/>
                </a:solidFill>
                <a:latin typeface="Verdana" pitchFamily="34" charset="0"/>
              </a:rPr>
              <a:t>月，直奉战起，且延数周之久，津浦、平汉两路，交通断绝。</a:t>
            </a:r>
            <a:r>
              <a:rPr lang="en-US" altLang="zh-CN" sz="2400" b="1" dirty="0">
                <a:solidFill>
                  <a:srgbClr val="0000CC"/>
                </a:solidFill>
                <a:latin typeface="Verdana" pitchFamily="34" charset="0"/>
              </a:rPr>
              <a:t>1924</a:t>
            </a:r>
            <a:r>
              <a:rPr lang="zh-CN" altLang="en-US" sz="2400" b="1" dirty="0">
                <a:solidFill>
                  <a:srgbClr val="0000CC"/>
                </a:solidFill>
                <a:latin typeface="Verdana" pitchFamily="34" charset="0"/>
              </a:rPr>
              <a:t>年江浙战争爆发时，所有车辆，多被军队扣用，沿路货物堆积如山，甚至完全腐烂。</a:t>
            </a:r>
          </a:p>
        </p:txBody>
      </p:sp>
      <p:sp>
        <p:nvSpPr>
          <p:cNvPr id="46087" name="矩形 46086"/>
          <p:cNvSpPr>
            <a:spLocks noChangeArrowheads="1"/>
          </p:cNvSpPr>
          <p:nvPr/>
        </p:nvSpPr>
        <p:spPr bwMode="auto">
          <a:xfrm>
            <a:off x="269875" y="2302342"/>
            <a:ext cx="6985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0" hangingPunct="0"/>
            <a:r>
              <a:rPr lang="zh-CN" altLang="en-US" sz="2800" b="1" dirty="0" smtClean="0">
                <a:solidFill>
                  <a:srgbClr val="FF0000"/>
                </a:solidFill>
                <a:ea typeface="楷体_GB2312" pitchFamily="1" charset="-122"/>
              </a:rPr>
              <a:t>（</a:t>
            </a:r>
            <a:r>
              <a:rPr lang="en-US" altLang="zh-CN" sz="2800" b="1" dirty="0" smtClean="0">
                <a:solidFill>
                  <a:srgbClr val="FF0000"/>
                </a:solidFill>
                <a:ea typeface="楷体_GB2312" pitchFamily="1" charset="-122"/>
              </a:rPr>
              <a:t>3</a:t>
            </a:r>
            <a:r>
              <a:rPr lang="zh-CN" altLang="en-US" sz="2800" b="1" dirty="0" smtClean="0">
                <a:solidFill>
                  <a:srgbClr val="FF0000"/>
                </a:solidFill>
                <a:ea typeface="楷体_GB2312" pitchFamily="1" charset="-122"/>
              </a:rPr>
              <a:t>）政局</a:t>
            </a:r>
            <a:r>
              <a:rPr lang="zh-CN" altLang="en-US" sz="2800" b="1" dirty="0">
                <a:solidFill>
                  <a:srgbClr val="FF0000"/>
                </a:solidFill>
                <a:ea typeface="楷体_GB2312" pitchFamily="1" charset="-122"/>
              </a:rPr>
              <a:t>动荡，缺乏稳定的社会环境；</a:t>
            </a:r>
          </a:p>
        </p:txBody>
      </p:sp>
      <p:sp>
        <p:nvSpPr>
          <p:cNvPr id="46088" name="矩形 46087"/>
          <p:cNvSpPr>
            <a:spLocks noChangeArrowheads="1"/>
          </p:cNvSpPr>
          <p:nvPr/>
        </p:nvSpPr>
        <p:spPr bwMode="auto">
          <a:xfrm>
            <a:off x="269875" y="3464392"/>
            <a:ext cx="92281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0" hangingPunct="0"/>
            <a:r>
              <a:rPr lang="zh-CN" altLang="en-US" sz="2800" b="1" dirty="0">
                <a:solidFill>
                  <a:srgbClr val="FF0000"/>
                </a:solidFill>
                <a:ea typeface="楷体_GB2312" pitchFamily="1" charset="-122"/>
              </a:rPr>
              <a:t>（</a:t>
            </a:r>
            <a:r>
              <a:rPr lang="en-US" altLang="zh-CN" sz="2800" b="1" dirty="0">
                <a:solidFill>
                  <a:srgbClr val="FF0000"/>
                </a:solidFill>
                <a:ea typeface="楷体_GB2312" pitchFamily="1" charset="-122"/>
              </a:rPr>
              <a:t>5</a:t>
            </a:r>
            <a:r>
              <a:rPr lang="zh-CN" altLang="en-US" sz="2800" b="1" dirty="0">
                <a:solidFill>
                  <a:srgbClr val="FF0000"/>
                </a:solidFill>
                <a:ea typeface="楷体_GB2312" pitchFamily="1" charset="-122"/>
              </a:rPr>
              <a:t>）自身条件的制约：“先天不足”、“后天畸形”。</a:t>
            </a:r>
          </a:p>
        </p:txBody>
      </p:sp>
      <p:sp>
        <p:nvSpPr>
          <p:cNvPr id="46089" name="矩形 46088"/>
          <p:cNvSpPr>
            <a:spLocks noChangeArrowheads="1"/>
          </p:cNvSpPr>
          <p:nvPr/>
        </p:nvSpPr>
        <p:spPr bwMode="auto">
          <a:xfrm>
            <a:off x="0" y="2918149"/>
            <a:ext cx="867568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2400" b="1" dirty="0" smtClean="0">
                <a:solidFill>
                  <a:srgbClr val="0000CC"/>
                </a:solidFill>
                <a:latin typeface="Verdana" pitchFamily="34" charset="0"/>
              </a:rPr>
              <a:t>材料二：</a:t>
            </a:r>
            <a:r>
              <a:rPr lang="zh-CN" altLang="en-US" sz="2400" b="1" dirty="0">
                <a:solidFill>
                  <a:srgbClr val="0000CC"/>
                </a:solidFill>
                <a:latin typeface="Verdana" pitchFamily="34" charset="0"/>
              </a:rPr>
              <a:t>鸦片战争后，中国传统的小农经济开始逐步瓦解，但在经济生活中仍占主导地位，这无疑使民族资本主义的发展缺乏自由劳动力和更广阔的国内市场。</a:t>
            </a:r>
          </a:p>
        </p:txBody>
      </p:sp>
      <p:sp>
        <p:nvSpPr>
          <p:cNvPr id="44041" name="矩形 46089"/>
          <p:cNvSpPr>
            <a:spLocks noChangeArrowheads="1"/>
          </p:cNvSpPr>
          <p:nvPr/>
        </p:nvSpPr>
        <p:spPr bwMode="auto">
          <a:xfrm>
            <a:off x="201421" y="1625488"/>
            <a:ext cx="86042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eaLnBrk="0" hangingPunct="0"/>
            <a:endParaRPr lang="zh-CN" altLang="en-US" sz="2800" b="1" dirty="0">
              <a:solidFill>
                <a:srgbClr val="FF0000"/>
              </a:solidFill>
              <a:ea typeface="楷体_GB2312" pitchFamily="1" charset="-122"/>
            </a:endParaRPr>
          </a:p>
        </p:txBody>
      </p:sp>
    </p:spTree>
    <p:extLst>
      <p:ext uri="{BB962C8B-B14F-4D97-AF65-F5344CB8AC3E}">
        <p14:creationId xmlns:p14="http://schemas.microsoft.com/office/powerpoint/2010/main" val="3626901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6086"/>
                                        </p:tgtEl>
                                        <p:attrNameLst>
                                          <p:attrName>style.visibility</p:attrName>
                                        </p:attrNameLst>
                                      </p:cBhvr>
                                      <p:to>
                                        <p:strVal val="visible"/>
                                      </p:to>
                                    </p:set>
                                    <p:animEffect transition="in" filter="randombar(horizontal)">
                                      <p:cBhvr>
                                        <p:cTn id="7" dur="500"/>
                                        <p:tgtEl>
                                          <p:spTgt spid="4608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46086"/>
                                        </p:tgtEl>
                                      </p:cBhvr>
                                    </p:animEffect>
                                    <p:set>
                                      <p:cBhvr>
                                        <p:cTn id="12" dur="1" fill="hold">
                                          <p:stCondLst>
                                            <p:cond delay="499"/>
                                          </p:stCondLst>
                                        </p:cTn>
                                        <p:tgtEl>
                                          <p:spTgt spid="4608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6087"/>
                                        </p:tgtEl>
                                        <p:attrNameLst>
                                          <p:attrName>style.visibility</p:attrName>
                                        </p:attrNameLst>
                                      </p:cBhvr>
                                      <p:to>
                                        <p:strVal val="visible"/>
                                      </p:to>
                                    </p:set>
                                    <p:animEffect transition="in" filter="randombar(horizontal)">
                                      <p:cBhvr>
                                        <p:cTn id="17" dur="500"/>
                                        <p:tgtEl>
                                          <p:spTgt spid="4608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6089"/>
                                        </p:tgtEl>
                                        <p:attrNameLst>
                                          <p:attrName>style.visibility</p:attrName>
                                        </p:attrNameLst>
                                      </p:cBhvr>
                                      <p:to>
                                        <p:strVal val="visible"/>
                                      </p:to>
                                    </p:set>
                                    <p:animEffect transition="in" filter="dissolve">
                                      <p:cBhvr>
                                        <p:cTn id="22" dur="500"/>
                                        <p:tgtEl>
                                          <p:spTgt spid="4608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xit" presetSubtype="10" fill="hold" grpId="1" nodeType="clickEffect">
                                  <p:stCondLst>
                                    <p:cond delay="0"/>
                                  </p:stCondLst>
                                  <p:childTnLst>
                                    <p:animEffect transition="out" filter="blinds(horizontal)">
                                      <p:cBhvr>
                                        <p:cTn id="26" dur="500"/>
                                        <p:tgtEl>
                                          <p:spTgt spid="46089"/>
                                        </p:tgtEl>
                                      </p:cBhvr>
                                    </p:animEffect>
                                    <p:set>
                                      <p:cBhvr>
                                        <p:cTn id="27" dur="1" fill="hold">
                                          <p:stCondLst>
                                            <p:cond delay="499"/>
                                          </p:stCondLst>
                                        </p:cTn>
                                        <p:tgtEl>
                                          <p:spTgt spid="46089"/>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6083"/>
                                        </p:tgtEl>
                                        <p:attrNameLst>
                                          <p:attrName>style.visibility</p:attrName>
                                        </p:attrNameLst>
                                      </p:cBhvr>
                                      <p:to>
                                        <p:strVal val="visible"/>
                                      </p:to>
                                    </p:set>
                                    <p:animEffect transition="in" filter="dissolve">
                                      <p:cBhvr>
                                        <p:cTn id="32" dur="500"/>
                                        <p:tgtEl>
                                          <p:spTgt spid="4608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6088"/>
                                        </p:tgtEl>
                                        <p:attrNameLst>
                                          <p:attrName>style.visibility</p:attrName>
                                        </p:attrNameLst>
                                      </p:cBhvr>
                                      <p:to>
                                        <p:strVal val="visible"/>
                                      </p:to>
                                    </p:set>
                                    <p:animEffect transition="in" filter="dissolve">
                                      <p:cBhvr>
                                        <p:cTn id="37" dur="500"/>
                                        <p:tgtEl>
                                          <p:spTgt spid="46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p:bldP spid="46086" grpId="0"/>
      <p:bldP spid="46086" grpId="1"/>
      <p:bldP spid="46087" grpId="0"/>
      <p:bldP spid="46088" grpId="0"/>
      <p:bldP spid="46089" grpId="0"/>
      <p:bldP spid="46089"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文本框 1"/>
          <p:cNvSpPr txBox="1">
            <a:spLocks noChangeArrowheads="1"/>
          </p:cNvSpPr>
          <p:nvPr/>
        </p:nvSpPr>
        <p:spPr bwMode="auto">
          <a:xfrm>
            <a:off x="159387" y="23165"/>
            <a:ext cx="43195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a:r>
              <a:rPr lang="zh-CN" altLang="en-US" sz="2400" b="1" dirty="0" smtClean="0">
                <a:solidFill>
                  <a:srgbClr val="000000"/>
                </a:solidFill>
                <a:latin typeface="楷体_GB2312" pitchFamily="1" charset="-122"/>
                <a:ea typeface="楷体_GB2312" pitchFamily="1" charset="-122"/>
              </a:rPr>
              <a:t>材料：</a:t>
            </a:r>
            <a:r>
              <a:rPr lang="en-US" altLang="zh-CN" sz="2400" b="1" dirty="0">
                <a:solidFill>
                  <a:srgbClr val="000000"/>
                </a:solidFill>
                <a:latin typeface="楷体_GB2312" pitchFamily="1" charset="-122"/>
                <a:ea typeface="楷体_GB2312" pitchFamily="1" charset="-122"/>
              </a:rPr>
              <a:t>19</a:t>
            </a:r>
            <a:r>
              <a:rPr lang="zh-CN" altLang="en-US" sz="2400" b="1" dirty="0">
                <a:solidFill>
                  <a:srgbClr val="000000"/>
                </a:solidFill>
                <a:latin typeface="楷体_GB2312" pitchFamily="1" charset="-122"/>
                <a:ea typeface="楷体_GB2312" pitchFamily="1" charset="-122"/>
              </a:rPr>
              <a:t>世纪</a:t>
            </a:r>
            <a:r>
              <a:rPr lang="en-US" altLang="zh-CN" sz="2400" b="1" dirty="0">
                <a:solidFill>
                  <a:srgbClr val="000000"/>
                </a:solidFill>
                <a:latin typeface="楷体_GB2312" pitchFamily="1" charset="-122"/>
                <a:ea typeface="楷体_GB2312" pitchFamily="1" charset="-122"/>
              </a:rPr>
              <a:t>60</a:t>
            </a:r>
            <a:r>
              <a:rPr lang="zh-CN" altLang="en-US" sz="2400" b="1" dirty="0">
                <a:solidFill>
                  <a:srgbClr val="000000"/>
                </a:solidFill>
                <a:latin typeface="楷体_GB2312" pitchFamily="1" charset="-122"/>
                <a:ea typeface="楷体_GB2312" pitchFamily="1" charset="-122"/>
              </a:rPr>
              <a:t>年代和</a:t>
            </a:r>
            <a:r>
              <a:rPr lang="en-US" altLang="zh-CN" sz="2400" b="1" dirty="0">
                <a:solidFill>
                  <a:srgbClr val="000000"/>
                </a:solidFill>
                <a:latin typeface="楷体_GB2312" pitchFamily="1" charset="-122"/>
                <a:ea typeface="楷体_GB2312" pitchFamily="1" charset="-122"/>
              </a:rPr>
              <a:t>20</a:t>
            </a:r>
            <a:r>
              <a:rPr lang="zh-CN" altLang="en-US" sz="2400" b="1" dirty="0">
                <a:solidFill>
                  <a:srgbClr val="000000"/>
                </a:solidFill>
                <a:latin typeface="楷体_GB2312" pitchFamily="1" charset="-122"/>
                <a:ea typeface="楷体_GB2312" pitchFamily="1" charset="-122"/>
              </a:rPr>
              <a:t>世纪初我国轻重工业所占比重</a:t>
            </a:r>
            <a:r>
              <a:rPr lang="zh-CN" altLang="en-US" sz="2400" b="1" dirty="0">
                <a:solidFill>
                  <a:srgbClr val="0000CC"/>
                </a:solidFill>
                <a:latin typeface="楷体_GB2312" pitchFamily="1" charset="-122"/>
                <a:ea typeface="楷体_GB2312" pitchFamily="1" charset="-122"/>
              </a:rPr>
              <a:t>图 </a:t>
            </a:r>
            <a:endParaRPr lang="zh-CN" altLang="en-US" dirty="0"/>
          </a:p>
        </p:txBody>
      </p:sp>
      <p:pic>
        <p:nvPicPr>
          <p:cNvPr id="45058" name="图片 46093" descr="HWOCRTEMP_ROC2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819150"/>
            <a:ext cx="4735513" cy="3996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a:spLocks noChangeArrowheads="1"/>
          </p:cNvSpPr>
          <p:nvPr/>
        </p:nvSpPr>
        <p:spPr bwMode="auto">
          <a:xfrm>
            <a:off x="434976" y="2326481"/>
            <a:ext cx="3013075" cy="954107"/>
          </a:xfrm>
          <a:prstGeom prst="rect">
            <a:avLst/>
          </a:prstGeom>
          <a:solidFill>
            <a:srgbClr val="FFC000"/>
          </a:solidFill>
          <a:ln w="9525">
            <a:solidFill>
              <a:srgbClr val="000066"/>
            </a:solidFill>
            <a:round/>
            <a:headEnd/>
            <a:tailEnd/>
          </a:ln>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2800" b="1">
                <a:solidFill>
                  <a:srgbClr val="0000FF"/>
                </a:solidFill>
                <a:ea typeface="楷体_GB2312" pitchFamily="1" charset="-122"/>
              </a:rPr>
              <a:t>以轻工业为主，重工业发展缓慢</a:t>
            </a:r>
          </a:p>
        </p:txBody>
      </p:sp>
      <p:pic>
        <p:nvPicPr>
          <p:cNvPr id="45060" name="图片 14" descr="DPW1900_19}_1UT92JFG(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6288" y="-15479"/>
            <a:ext cx="4652962" cy="3607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框 15"/>
          <p:cNvSpPr txBox="1">
            <a:spLocks noChangeArrowheads="1"/>
          </p:cNvSpPr>
          <p:nvPr/>
        </p:nvSpPr>
        <p:spPr bwMode="auto">
          <a:xfrm>
            <a:off x="5057775" y="2326481"/>
            <a:ext cx="3105150" cy="954107"/>
          </a:xfrm>
          <a:prstGeom prst="rect">
            <a:avLst/>
          </a:prstGeom>
          <a:solidFill>
            <a:srgbClr val="FFC000"/>
          </a:solidFill>
          <a:ln w="9525">
            <a:solidFill>
              <a:srgbClr val="000066"/>
            </a:solidFill>
            <a:round/>
            <a:headEnd/>
            <a:tailEnd/>
          </a:ln>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2800" b="1">
                <a:solidFill>
                  <a:srgbClr val="0000FF"/>
                </a:solidFill>
                <a:ea typeface="楷体_GB2312" pitchFamily="1" charset="-122"/>
              </a:rPr>
              <a:t>多分布在沿海地区，工业布局不合理</a:t>
            </a:r>
            <a:r>
              <a:rPr lang="zh-CN" altLang="en-US" sz="2800" b="1">
                <a:solidFill>
                  <a:srgbClr val="0000FF"/>
                </a:solidFill>
                <a:ea typeface="楷体_GB2312" pitchFamily="1" charset="-122"/>
                <a:hlinkClick r:id="rId4" action="ppaction://hlinksldjump"/>
              </a:rPr>
              <a:t>。</a:t>
            </a:r>
            <a:endParaRPr lang="zh-CN" altLang="en-US"/>
          </a:p>
        </p:txBody>
      </p:sp>
      <p:sp>
        <p:nvSpPr>
          <p:cNvPr id="2" name="文本框 1"/>
          <p:cNvSpPr txBox="1">
            <a:spLocks noChangeArrowheads="1"/>
          </p:cNvSpPr>
          <p:nvPr/>
        </p:nvSpPr>
        <p:spPr bwMode="auto">
          <a:xfrm>
            <a:off x="2684463" y="4177904"/>
            <a:ext cx="5478462" cy="523220"/>
          </a:xfrm>
          <a:prstGeom prst="rect">
            <a:avLst/>
          </a:prstGeom>
          <a:solidFill>
            <a:srgbClr val="FFC000"/>
          </a:solidFill>
          <a:ln w="9525">
            <a:solidFill>
              <a:srgbClr val="0000CC"/>
            </a:solidFill>
            <a:round/>
            <a:headEnd/>
            <a:tailEnd/>
          </a:ln>
        </p:spPr>
        <p:txBody>
          <a:bodyPr>
            <a:spAutoFit/>
          </a:bodyPr>
          <a:lstStyle>
            <a:lvl1pPr>
              <a:defRPr>
                <a:solidFill>
                  <a:schemeClr val="tx1"/>
                </a:solidFill>
                <a:latin typeface="Arial" pitchFamily="34" charset="0"/>
                <a:ea typeface="宋体" pitchFamily="2" charset="-122"/>
              </a:defRPr>
            </a:lvl1pPr>
            <a:lvl2pPr>
              <a:defRPr>
                <a:solidFill>
                  <a:schemeClr val="tx1"/>
                </a:solidFill>
                <a:latin typeface="Arial" pitchFamily="34" charset="0"/>
                <a:ea typeface="宋体" pitchFamily="2" charset="-122"/>
              </a:defRPr>
            </a:lvl2pPr>
            <a:lvl3pPr>
              <a:defRPr>
                <a:solidFill>
                  <a:schemeClr val="tx1"/>
                </a:solidFill>
                <a:latin typeface="Arial" pitchFamily="34" charset="0"/>
                <a:ea typeface="宋体" pitchFamily="2" charset="-122"/>
              </a:defRPr>
            </a:lvl3pPr>
            <a:lvl4pPr>
              <a:defRPr>
                <a:solidFill>
                  <a:schemeClr val="tx1"/>
                </a:solidFill>
                <a:latin typeface="Arial" pitchFamily="34" charset="0"/>
                <a:ea typeface="宋体" pitchFamily="2" charset="-122"/>
              </a:defRPr>
            </a:lvl4pPr>
            <a:lvl5pPr>
              <a:defRPr>
                <a:solidFill>
                  <a:schemeClr val="tx1"/>
                </a:solidFill>
                <a:latin typeface="Arial" pitchFamily="34" charset="0"/>
                <a:ea typeface="宋体" pitchFamily="2" charset="-122"/>
              </a:defRPr>
            </a:lvl5pPr>
            <a:lvl6pPr fontAlgn="base">
              <a:spcBef>
                <a:spcPct val="0"/>
              </a:spcBef>
              <a:spcAft>
                <a:spcPct val="0"/>
              </a:spcAft>
              <a:buFont typeface="Arial" pitchFamily="34" charset="0"/>
              <a:defRPr>
                <a:solidFill>
                  <a:schemeClr val="tx1"/>
                </a:solidFill>
                <a:latin typeface="Arial" pitchFamily="34" charset="0"/>
                <a:ea typeface="宋体" pitchFamily="2" charset="-122"/>
              </a:defRPr>
            </a:lvl6pPr>
            <a:lvl7pPr fontAlgn="base">
              <a:spcBef>
                <a:spcPct val="0"/>
              </a:spcBef>
              <a:spcAft>
                <a:spcPct val="0"/>
              </a:spcAft>
              <a:buFont typeface="Arial" pitchFamily="34" charset="0"/>
              <a:defRPr>
                <a:solidFill>
                  <a:schemeClr val="tx1"/>
                </a:solidFill>
                <a:latin typeface="Arial" pitchFamily="34" charset="0"/>
                <a:ea typeface="宋体" pitchFamily="2" charset="-122"/>
              </a:defRPr>
            </a:lvl7pPr>
            <a:lvl8pPr fontAlgn="base">
              <a:spcBef>
                <a:spcPct val="0"/>
              </a:spcBef>
              <a:spcAft>
                <a:spcPct val="0"/>
              </a:spcAft>
              <a:buFont typeface="Arial" pitchFamily="34" charset="0"/>
              <a:defRPr>
                <a:solidFill>
                  <a:schemeClr val="tx1"/>
                </a:solidFill>
                <a:latin typeface="Arial" pitchFamily="34" charset="0"/>
                <a:ea typeface="宋体" pitchFamily="2" charset="-122"/>
              </a:defRPr>
            </a:lvl8pPr>
            <a:lvl9pPr fontAlgn="base">
              <a:spcBef>
                <a:spcPct val="0"/>
              </a:spcBef>
              <a:spcAft>
                <a:spcPct val="0"/>
              </a:spcAft>
              <a:buFont typeface="Arial" pitchFamily="34" charset="0"/>
              <a:defRPr>
                <a:solidFill>
                  <a:schemeClr val="tx1"/>
                </a:solidFill>
                <a:latin typeface="Arial" pitchFamily="34" charset="0"/>
                <a:ea typeface="宋体" pitchFamily="2" charset="-122"/>
              </a:defRPr>
            </a:lvl9pPr>
          </a:lstStyle>
          <a:p>
            <a:r>
              <a:rPr lang="zh-CN" altLang="en-US" sz="2800" b="1" dirty="0">
                <a:solidFill>
                  <a:srgbClr val="0000FF"/>
                </a:solidFill>
                <a:ea typeface="楷体_GB2312" pitchFamily="1" charset="-122"/>
              </a:rPr>
              <a:t>资金少，规模小，技术力量薄弱</a:t>
            </a:r>
          </a:p>
        </p:txBody>
      </p:sp>
      <p:sp>
        <p:nvSpPr>
          <p:cNvPr id="3" name="左弧形箭头 2">
            <a:hlinkClick r:id="rId4" action="ppaction://hlinksldjump"/>
          </p:cNvPr>
          <p:cNvSpPr/>
          <p:nvPr/>
        </p:nvSpPr>
        <p:spPr>
          <a:xfrm rot="10216482">
            <a:off x="8533983" y="3939903"/>
            <a:ext cx="289997" cy="761222"/>
          </a:xfrm>
          <a:prstGeom prst="curvedRightArrow">
            <a:avLst/>
          </a:prstGeom>
          <a:solidFill>
            <a:srgbClr val="00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1359688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6" grpId="0" bldLvl="0" animBg="1"/>
      <p:bldP spid="2" grpId="0"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内容占位符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74" y="45067"/>
            <a:ext cx="9144000" cy="5092030"/>
          </a:xfrm>
          <a:prstGeom prst="rect">
            <a:avLst/>
          </a:prstGeom>
        </p:spPr>
      </p:pic>
      <p:sp>
        <p:nvSpPr>
          <p:cNvPr id="47107" name="Rectangle 3"/>
          <p:cNvSpPr>
            <a:spLocks noChangeArrowheads="1"/>
          </p:cNvSpPr>
          <p:nvPr/>
        </p:nvSpPr>
        <p:spPr bwMode="auto">
          <a:xfrm>
            <a:off x="215751" y="0"/>
            <a:ext cx="5940425" cy="523220"/>
          </a:xfrm>
          <a:prstGeom prst="rect">
            <a:avLst/>
          </a:prstGeom>
          <a:noFill/>
          <a:ln>
            <a:noFill/>
          </a:ln>
          <a:effectLst/>
        </p:spPr>
        <p:txBody>
          <a:bodyPr>
            <a:spAutoFit/>
          </a:bodyPr>
          <a:lstStyle/>
          <a:p>
            <a:pPr>
              <a:spcBef>
                <a:spcPct val="20000"/>
              </a:spcBef>
              <a:buClr>
                <a:schemeClr val="hlink"/>
              </a:buClr>
              <a:buSzPct val="75000"/>
            </a:pPr>
            <a:r>
              <a:rPr lang="en-US" altLang="zh-CN" sz="2800" b="1" dirty="0">
                <a:solidFill>
                  <a:srgbClr val="000000"/>
                </a:solidFill>
                <a:ea typeface="隶书" pitchFamily="49" charset="-122"/>
              </a:rPr>
              <a:t>1</a:t>
            </a:r>
            <a:r>
              <a:rPr lang="zh-CN" altLang="en-US" sz="2800" b="1" dirty="0">
                <a:solidFill>
                  <a:srgbClr val="000000"/>
                </a:solidFill>
                <a:ea typeface="隶书" pitchFamily="49" charset="-122"/>
              </a:rPr>
              <a:t>、阻碍民族工业发展的</a:t>
            </a:r>
            <a:r>
              <a:rPr lang="zh-CN" altLang="en-US" sz="2800" b="1" dirty="0" smtClean="0">
                <a:solidFill>
                  <a:srgbClr val="000000"/>
                </a:solidFill>
                <a:ea typeface="隶书" pitchFamily="49" charset="-122"/>
              </a:rPr>
              <a:t>因素</a:t>
            </a:r>
            <a:endParaRPr lang="en-US" altLang="zh-CN" sz="2800" b="1" dirty="0">
              <a:solidFill>
                <a:srgbClr val="000000"/>
              </a:solidFill>
              <a:latin typeface="华文隶书" panose="02010800040101010101" pitchFamily="2" charset="-122"/>
              <a:ea typeface="华文隶书" panose="02010800040101010101" pitchFamily="2" charset="-122"/>
            </a:endParaRPr>
          </a:p>
        </p:txBody>
      </p:sp>
      <p:sp>
        <p:nvSpPr>
          <p:cNvPr id="47109" name="Rectangle 5"/>
          <p:cNvSpPr>
            <a:spLocks noChangeArrowheads="1"/>
          </p:cNvSpPr>
          <p:nvPr/>
        </p:nvSpPr>
        <p:spPr bwMode="auto">
          <a:xfrm>
            <a:off x="75874" y="655023"/>
            <a:ext cx="8744597" cy="449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30000"/>
              </a:lnSpc>
            </a:pPr>
            <a:r>
              <a:rPr lang="zh-CN" altLang="zh-CN" sz="2000" b="1" dirty="0" smtClean="0">
                <a:latin typeface="+mn-ea"/>
              </a:rPr>
              <a:t>（</a:t>
            </a:r>
            <a:r>
              <a:rPr lang="en-US" altLang="zh-CN" sz="2000" b="1" dirty="0">
                <a:latin typeface="+mn-ea"/>
              </a:rPr>
              <a:t>1</a:t>
            </a:r>
            <a:r>
              <a:rPr lang="zh-CN" altLang="zh-CN" sz="2000" b="1" dirty="0" smtClean="0">
                <a:latin typeface="+mn-ea"/>
              </a:rPr>
              <a:t>）</a:t>
            </a:r>
            <a:r>
              <a:rPr lang="zh-CN" altLang="zh-CN" sz="2000" b="1" dirty="0">
                <a:solidFill>
                  <a:srgbClr val="FF0000"/>
                </a:solidFill>
                <a:latin typeface="+mn-ea"/>
              </a:rPr>
              <a:t>政策因素</a:t>
            </a:r>
            <a:r>
              <a:rPr lang="zh-CN" altLang="zh-CN" sz="2000" b="1" dirty="0">
                <a:latin typeface="+mn-ea"/>
              </a:rPr>
              <a:t>：面对时代潮流的冲击，为了巩固统治的需要，清末至民国历届政府都鼓励兴办实业</a:t>
            </a:r>
            <a:r>
              <a:rPr lang="zh-CN" altLang="zh-CN" sz="2000" b="1" dirty="0" smtClean="0">
                <a:latin typeface="+mn-ea"/>
              </a:rPr>
              <a:t>；</a:t>
            </a:r>
            <a:endParaRPr lang="en-US" altLang="zh-CN" sz="2000" b="1" dirty="0" smtClean="0">
              <a:latin typeface="+mn-ea"/>
            </a:endParaRPr>
          </a:p>
          <a:p>
            <a:pPr>
              <a:lnSpc>
                <a:spcPct val="130000"/>
              </a:lnSpc>
            </a:pPr>
            <a:r>
              <a:rPr lang="zh-CN" altLang="zh-CN" sz="2000" b="1" dirty="0" smtClean="0">
                <a:latin typeface="+mn-ea"/>
              </a:rPr>
              <a:t>（</a:t>
            </a:r>
            <a:r>
              <a:rPr lang="en-US" altLang="zh-CN" sz="2000" b="1" dirty="0" smtClean="0">
                <a:latin typeface="+mn-ea"/>
              </a:rPr>
              <a:t>2</a:t>
            </a:r>
            <a:r>
              <a:rPr lang="zh-CN" altLang="zh-CN" sz="2000" b="1" dirty="0" smtClean="0">
                <a:latin typeface="+mn-ea"/>
              </a:rPr>
              <a:t>）</a:t>
            </a:r>
            <a:r>
              <a:rPr lang="zh-CN" altLang="zh-CN" sz="2000" b="1" dirty="0">
                <a:solidFill>
                  <a:srgbClr val="FF0000"/>
                </a:solidFill>
                <a:latin typeface="+mn-ea"/>
              </a:rPr>
              <a:t>外来因素</a:t>
            </a:r>
            <a:r>
              <a:rPr lang="zh-CN" altLang="zh-CN" sz="2000" b="1" dirty="0">
                <a:latin typeface="+mn-ea"/>
              </a:rPr>
              <a:t>：列强侵华</a:t>
            </a:r>
            <a:r>
              <a:rPr lang="zh-CN" altLang="zh-CN" sz="2000" b="1" dirty="0">
                <a:solidFill>
                  <a:srgbClr val="C00000"/>
                </a:solidFill>
                <a:latin typeface="+mn-ea"/>
              </a:rPr>
              <a:t>客观上</a:t>
            </a:r>
            <a:r>
              <a:rPr lang="zh-CN" altLang="zh-CN" sz="2000" b="1" dirty="0">
                <a:latin typeface="+mn-ea"/>
              </a:rPr>
              <a:t>给中国带来了先进的生产方式和思想观念，冲击了中国落后的生产方式和思想观念，瓦解着中国自然经济，客观上为民族工业的兴起和发展提供了条件</a:t>
            </a:r>
            <a:r>
              <a:rPr lang="zh-CN" altLang="zh-CN" sz="2000" b="1" dirty="0" smtClean="0">
                <a:latin typeface="+mn-ea"/>
              </a:rPr>
              <a:t>；</a:t>
            </a:r>
            <a:endParaRPr lang="zh-CN" altLang="zh-CN" sz="2000" b="1" dirty="0">
              <a:latin typeface="+mn-ea"/>
            </a:endParaRPr>
          </a:p>
          <a:p>
            <a:pPr>
              <a:lnSpc>
                <a:spcPct val="130000"/>
              </a:lnSpc>
            </a:pPr>
            <a:r>
              <a:rPr lang="zh-CN" altLang="zh-CN" sz="2000" b="1" dirty="0">
                <a:latin typeface="+mn-ea"/>
              </a:rPr>
              <a:t>（3）</a:t>
            </a:r>
            <a:r>
              <a:rPr lang="zh-CN" altLang="zh-CN" sz="2000" b="1" dirty="0">
                <a:solidFill>
                  <a:srgbClr val="FF0000"/>
                </a:solidFill>
                <a:latin typeface="+mn-ea"/>
              </a:rPr>
              <a:t>阶级因素</a:t>
            </a:r>
            <a:r>
              <a:rPr lang="zh-CN" altLang="zh-CN" sz="2000" b="1" dirty="0">
                <a:latin typeface="+mn-ea"/>
              </a:rPr>
              <a:t>：中国人民反帝运动的高涨，使实业救国有了广泛的社会基础；</a:t>
            </a:r>
          </a:p>
          <a:p>
            <a:pPr>
              <a:lnSpc>
                <a:spcPct val="130000"/>
              </a:lnSpc>
            </a:pPr>
            <a:r>
              <a:rPr lang="zh-CN" altLang="zh-CN" sz="2000" b="1" dirty="0">
                <a:latin typeface="+mn-ea"/>
              </a:rPr>
              <a:t>（4）</a:t>
            </a:r>
            <a:r>
              <a:rPr lang="zh-CN" altLang="zh-CN" sz="2000" b="1" dirty="0">
                <a:solidFill>
                  <a:srgbClr val="FF0000"/>
                </a:solidFill>
                <a:latin typeface="+mn-ea"/>
              </a:rPr>
              <a:t>自身因素</a:t>
            </a:r>
            <a:r>
              <a:rPr lang="zh-CN" altLang="zh-CN" sz="2000" b="1" dirty="0">
                <a:latin typeface="+mn-ea"/>
              </a:rPr>
              <a:t>：进步实业家自强不息的爱国精神是支撑近代民族工业曲折发展的动力和</a:t>
            </a:r>
            <a:r>
              <a:rPr lang="zh-CN" altLang="zh-CN" sz="2000" b="1" dirty="0" smtClean="0">
                <a:latin typeface="+mn-ea"/>
              </a:rPr>
              <a:t>源</a:t>
            </a:r>
            <a:r>
              <a:rPr lang="zh-CN" altLang="en-US" sz="2000" b="1" dirty="0" smtClean="0">
                <a:latin typeface="+mn-ea"/>
              </a:rPr>
              <a:t>泉</a:t>
            </a:r>
            <a:r>
              <a:rPr lang="zh-CN" altLang="zh-CN" sz="2000" b="1" dirty="0" smtClean="0">
                <a:latin typeface="+mn-ea"/>
              </a:rPr>
              <a:t>。</a:t>
            </a:r>
            <a:endParaRPr lang="zh-CN" altLang="zh-CN" sz="2000" b="1" dirty="0">
              <a:latin typeface="+mn-ea"/>
            </a:endParaRPr>
          </a:p>
          <a:p>
            <a:pPr>
              <a:lnSpc>
                <a:spcPct val="130000"/>
              </a:lnSpc>
            </a:pPr>
            <a:r>
              <a:rPr lang="zh-CN" altLang="zh-CN" sz="2000" b="1" dirty="0">
                <a:latin typeface="+mn-ea"/>
              </a:rPr>
              <a:t>（5）相对有利的国际环境（如一战）和重大政治变革运动（如辛亥革命）等都有一定的推动作用。</a:t>
            </a:r>
          </a:p>
        </p:txBody>
      </p:sp>
      <p:cxnSp>
        <p:nvCxnSpPr>
          <p:cNvPr id="8" name="直接连接符 7"/>
          <p:cNvCxnSpPr/>
          <p:nvPr/>
        </p:nvCxnSpPr>
        <p:spPr>
          <a:xfrm>
            <a:off x="6173820" y="1851670"/>
            <a:ext cx="10801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7452320" y="1851670"/>
            <a:ext cx="10801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547664" y="1491630"/>
            <a:ext cx="15121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131840" y="3075806"/>
            <a:ext cx="10801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716016" y="3867894"/>
            <a:ext cx="10801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184068" y="4659982"/>
            <a:ext cx="15121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204120" y="4635702"/>
            <a:ext cx="10801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0456" y="331857"/>
            <a:ext cx="4695516" cy="800219"/>
          </a:xfrm>
          <a:prstGeom prst="rect">
            <a:avLst/>
          </a:prstGeom>
          <a:noFill/>
        </p:spPr>
        <p:txBody>
          <a:bodyPr wrap="none" rtlCol="0">
            <a:spAutoFit/>
          </a:bodyPr>
          <a:lstStyle/>
          <a:p>
            <a:r>
              <a:rPr lang="zh-CN" altLang="zh-CN" sz="2800" b="1" dirty="0">
                <a:solidFill>
                  <a:srgbClr val="000000"/>
                </a:solidFill>
                <a:ea typeface="隶书" pitchFamily="49" charset="-122"/>
              </a:rPr>
              <a:t>2、促进民族工业发展的因素</a:t>
            </a:r>
          </a:p>
          <a:p>
            <a:endParaRPr lang="zh-CN" altLang="en-US" dirty="0"/>
          </a:p>
        </p:txBody>
      </p:sp>
    </p:spTree>
    <p:extLst>
      <p:ext uri="{BB962C8B-B14F-4D97-AF65-F5344CB8AC3E}">
        <p14:creationId xmlns:p14="http://schemas.microsoft.com/office/powerpoint/2010/main" val="3175591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109"/>
                                        </p:tgtEl>
                                        <p:attrNameLst>
                                          <p:attrName>style.visibility</p:attrName>
                                        </p:attrNameLst>
                                      </p:cBhvr>
                                      <p:to>
                                        <p:strVal val="visible"/>
                                      </p:to>
                                    </p:set>
                                    <p:animEffect transition="in" filter="blinds(horizontal)">
                                      <p:cBhvr>
                                        <p:cTn id="7" dur="500"/>
                                        <p:tgtEl>
                                          <p:spTgt spid="4710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par>
                                <p:cTn id="38" presetID="22" presetClass="entr" presetSubtype="4"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down)">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50" name="Group 2"/>
          <p:cNvGrpSpPr>
            <a:grpSpLocks noChangeAspect="1"/>
          </p:cNvGrpSpPr>
          <p:nvPr/>
        </p:nvGrpSpPr>
        <p:grpSpPr bwMode="auto">
          <a:xfrm>
            <a:off x="-99785" y="514895"/>
            <a:ext cx="9496321" cy="398743"/>
            <a:chOff x="0" y="0"/>
            <a:chExt cx="6000" cy="720"/>
          </a:xfrm>
        </p:grpSpPr>
        <p:pic>
          <p:nvPicPr>
            <p:cNvPr id="53251" name="Picture 3" descr="top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0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4" descr="banner-2-0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 y="576"/>
              <a:ext cx="5760"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3256" name="Rectangle 8"/>
          <p:cNvSpPr>
            <a:spLocks noChangeArrowheads="1"/>
          </p:cNvSpPr>
          <p:nvPr/>
        </p:nvSpPr>
        <p:spPr bwMode="auto">
          <a:xfrm>
            <a:off x="129952" y="3614917"/>
            <a:ext cx="2209800" cy="971550"/>
          </a:xfrm>
          <a:prstGeom prst="rect">
            <a:avLst/>
          </a:prstGeom>
          <a:solidFill>
            <a:schemeClr val="accent4">
              <a:lumMod val="20000"/>
              <a:lumOff val="80000"/>
            </a:schemeClr>
          </a:solidFill>
          <a:ln w="34925" cmpd="sng">
            <a:solidFill>
              <a:schemeClr val="tx1"/>
            </a:solidFill>
            <a:miter lim="800000"/>
            <a:headEnd/>
            <a:tailEnd/>
          </a:ln>
          <a:effectLst/>
        </p:spPr>
        <p:txBody>
          <a:bodyPr wrap="none" anchor="ctr"/>
          <a:lstStyle/>
          <a:p>
            <a:pPr algn="ctr"/>
            <a:r>
              <a:rPr lang="zh-CN" altLang="zh-CN" sz="3200" b="1" dirty="0">
                <a:latin typeface="黑体" panose="02010609060101010101" pitchFamily="49" charset="-122"/>
                <a:ea typeface="黑体" panose="02010609060101010101" pitchFamily="49" charset="-122"/>
              </a:rPr>
              <a:t>始终未占</a:t>
            </a:r>
          </a:p>
          <a:p>
            <a:pPr algn="ctr"/>
            <a:r>
              <a:rPr lang="zh-CN" altLang="zh-CN" sz="3200" b="1" dirty="0">
                <a:latin typeface="黑体" panose="02010609060101010101" pitchFamily="49" charset="-122"/>
                <a:ea typeface="黑体" panose="02010609060101010101" pitchFamily="49" charset="-122"/>
              </a:rPr>
              <a:t>主导地位</a:t>
            </a:r>
          </a:p>
        </p:txBody>
      </p:sp>
      <p:sp>
        <p:nvSpPr>
          <p:cNvPr id="53257" name="Rectangle 9"/>
          <p:cNvSpPr>
            <a:spLocks noChangeArrowheads="1"/>
          </p:cNvSpPr>
          <p:nvPr/>
        </p:nvSpPr>
        <p:spPr bwMode="auto">
          <a:xfrm>
            <a:off x="0" y="1"/>
            <a:ext cx="32004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zh-CN" sz="4000" b="1">
                <a:solidFill>
                  <a:schemeClr val="bg1"/>
                </a:solidFill>
                <a:latin typeface="楷体_GB2312" pitchFamily="1" charset="-122"/>
                <a:ea typeface="楷体_GB2312" pitchFamily="1" charset="-122"/>
              </a:rPr>
              <a:t>   地位：</a:t>
            </a:r>
          </a:p>
        </p:txBody>
      </p:sp>
      <p:sp>
        <p:nvSpPr>
          <p:cNvPr id="53258" name="AutoShape 10"/>
          <p:cNvSpPr>
            <a:spLocks noChangeArrowheads="1"/>
          </p:cNvSpPr>
          <p:nvPr/>
        </p:nvSpPr>
        <p:spPr bwMode="auto">
          <a:xfrm>
            <a:off x="2295543" y="2031764"/>
            <a:ext cx="696865" cy="400050"/>
          </a:xfrm>
          <a:prstGeom prst="rightArrow">
            <a:avLst>
              <a:gd name="adj1" fmla="val 50000"/>
              <a:gd name="adj2" fmla="val 27009"/>
            </a:avLst>
          </a:prstGeom>
          <a:solidFill>
            <a:srgbClr val="339966"/>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3259" name="AutoShape 11"/>
          <p:cNvSpPr>
            <a:spLocks/>
          </p:cNvSpPr>
          <p:nvPr/>
        </p:nvSpPr>
        <p:spPr bwMode="auto">
          <a:xfrm>
            <a:off x="3137925" y="1131590"/>
            <a:ext cx="72231" cy="2852497"/>
          </a:xfrm>
          <a:prstGeom prst="leftBrace">
            <a:avLst>
              <a:gd name="adj1" fmla="val 170330"/>
              <a:gd name="adj2" fmla="val 50000"/>
            </a:avLst>
          </a:prstGeom>
          <a:noFill/>
          <a:ln w="63500" cmpd="sng">
            <a:solidFill>
              <a:srgbClr val="008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3260" name="AutoShape 12"/>
          <p:cNvSpPr>
            <a:spLocks noChangeArrowheads="1"/>
          </p:cNvSpPr>
          <p:nvPr/>
        </p:nvSpPr>
        <p:spPr bwMode="auto">
          <a:xfrm>
            <a:off x="2353903" y="4199620"/>
            <a:ext cx="1143000" cy="400050"/>
          </a:xfrm>
          <a:prstGeom prst="rightArrow">
            <a:avLst>
              <a:gd name="adj1" fmla="val 50000"/>
              <a:gd name="adj2" fmla="val 53571"/>
            </a:avLst>
          </a:prstGeom>
          <a:solidFill>
            <a:srgbClr val="339966"/>
          </a:solidFill>
          <a:ln w="9525"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 name="TextBox 1"/>
          <p:cNvSpPr txBox="1"/>
          <p:nvPr/>
        </p:nvSpPr>
        <p:spPr>
          <a:xfrm>
            <a:off x="201612" y="1624833"/>
            <a:ext cx="1932992" cy="1384995"/>
          </a:xfrm>
          <a:prstGeom prst="rect">
            <a:avLst/>
          </a:prstGeom>
          <a:solidFill>
            <a:schemeClr val="accent4">
              <a:lumMod val="20000"/>
              <a:lumOff val="80000"/>
            </a:schemeClr>
          </a:solidFill>
          <a:ln w="38100">
            <a:solidFill>
              <a:schemeClr val="tx1"/>
            </a:solidFill>
          </a:ln>
        </p:spPr>
        <p:txBody>
          <a:bodyPr wrap="square" rtlCol="0">
            <a:spAutoFit/>
          </a:bodyPr>
          <a:lstStyle/>
          <a:p>
            <a:r>
              <a:rPr lang="zh-CN" altLang="en-US" sz="2800" b="1" dirty="0">
                <a:ea typeface="黑体" pitchFamily="49" charset="-122"/>
              </a:rPr>
              <a:t>代表先进生产力方向</a:t>
            </a:r>
            <a:endParaRPr lang="zh-CN" altLang="en-US" sz="2800" dirty="0"/>
          </a:p>
        </p:txBody>
      </p:sp>
      <p:sp>
        <p:nvSpPr>
          <p:cNvPr id="3" name="TextBox 2"/>
          <p:cNvSpPr txBox="1"/>
          <p:nvPr/>
        </p:nvSpPr>
        <p:spPr>
          <a:xfrm>
            <a:off x="5120" y="-29115"/>
            <a:ext cx="9138880" cy="584775"/>
          </a:xfrm>
          <a:prstGeom prst="rect">
            <a:avLst/>
          </a:prstGeom>
          <a:solidFill>
            <a:schemeClr val="accent1">
              <a:lumMod val="20000"/>
              <a:lumOff val="80000"/>
            </a:schemeClr>
          </a:solidFill>
        </p:spPr>
        <p:txBody>
          <a:bodyPr wrap="square" rtlCol="0">
            <a:spAutoFit/>
          </a:bodyPr>
          <a:lstStyle/>
          <a:p>
            <a:r>
              <a:rPr lang="zh-CN" altLang="en-US" sz="3200" b="1" dirty="0" smtClean="0">
                <a:solidFill>
                  <a:srgbClr val="C00000"/>
                </a:solidFill>
                <a:latin typeface="华文隶书" panose="02010800040101010101" pitchFamily="2" charset="-122"/>
                <a:ea typeface="华文隶书" panose="02010800040101010101" pitchFamily="2" charset="-122"/>
              </a:rPr>
              <a:t>总结二：</a:t>
            </a:r>
            <a:r>
              <a:rPr lang="zh-CN" altLang="zh-CN" sz="3200" b="1" dirty="0" smtClean="0">
                <a:solidFill>
                  <a:srgbClr val="C00000"/>
                </a:solidFill>
                <a:latin typeface="华文隶书" panose="02010800040101010101" pitchFamily="2" charset="-122"/>
                <a:ea typeface="华文隶书" panose="02010800040101010101" pitchFamily="2" charset="-122"/>
              </a:rPr>
              <a:t>民族</a:t>
            </a:r>
            <a:r>
              <a:rPr lang="zh-CN" altLang="zh-CN" sz="3200" b="1" dirty="0">
                <a:solidFill>
                  <a:srgbClr val="C00000"/>
                </a:solidFill>
                <a:latin typeface="华文隶书" panose="02010800040101010101" pitchFamily="2" charset="-122"/>
                <a:ea typeface="华文隶书" panose="02010800040101010101" pitchFamily="2" charset="-122"/>
              </a:rPr>
              <a:t>工业在近代历史进程中的地位和</a:t>
            </a:r>
            <a:r>
              <a:rPr lang="zh-CN" altLang="zh-CN" sz="3200" b="1" dirty="0" smtClean="0">
                <a:solidFill>
                  <a:srgbClr val="C00000"/>
                </a:solidFill>
                <a:latin typeface="华文隶书" panose="02010800040101010101" pitchFamily="2" charset="-122"/>
                <a:ea typeface="华文隶书" panose="02010800040101010101" pitchFamily="2" charset="-122"/>
              </a:rPr>
              <a:t>作用</a:t>
            </a:r>
            <a:endParaRPr lang="zh-CN" altLang="zh-CN" sz="3200" b="1" dirty="0">
              <a:solidFill>
                <a:srgbClr val="C00000"/>
              </a:solidFill>
              <a:latin typeface="华文隶书" panose="02010800040101010101" pitchFamily="2" charset="-122"/>
              <a:ea typeface="华文隶书" panose="02010800040101010101" pitchFamily="2" charset="-122"/>
            </a:endParaRPr>
          </a:p>
        </p:txBody>
      </p:sp>
      <p:sp>
        <p:nvSpPr>
          <p:cNvPr id="4" name="TextBox 3"/>
          <p:cNvSpPr txBox="1"/>
          <p:nvPr/>
        </p:nvSpPr>
        <p:spPr>
          <a:xfrm>
            <a:off x="624530" y="446277"/>
            <a:ext cx="1087157" cy="523220"/>
          </a:xfrm>
          <a:prstGeom prst="rect">
            <a:avLst/>
          </a:prstGeom>
          <a:solidFill>
            <a:schemeClr val="accent2">
              <a:lumMod val="20000"/>
              <a:lumOff val="80000"/>
            </a:schemeClr>
          </a:solidFill>
          <a:ln w="19050">
            <a:solidFill>
              <a:schemeClr val="tx1"/>
            </a:solidFill>
          </a:ln>
        </p:spPr>
        <p:txBody>
          <a:bodyPr wrap="none" rtlCol="0">
            <a:spAutoFit/>
          </a:bodyPr>
          <a:lstStyle/>
          <a:p>
            <a:r>
              <a:rPr lang="zh-CN" altLang="en-US" sz="2800" b="1" dirty="0" smtClean="0">
                <a:latin typeface="黑体" panose="02010609060101010101" pitchFamily="49" charset="-122"/>
                <a:ea typeface="黑体" panose="02010609060101010101" pitchFamily="49" charset="-122"/>
              </a:rPr>
              <a:t>地 位</a:t>
            </a:r>
            <a:endParaRPr lang="zh-CN" altLang="en-US" sz="2800" b="1" dirty="0">
              <a:latin typeface="黑体" panose="02010609060101010101" pitchFamily="49" charset="-122"/>
              <a:ea typeface="黑体" panose="02010609060101010101" pitchFamily="49" charset="-122"/>
            </a:endParaRPr>
          </a:p>
        </p:txBody>
      </p:sp>
      <p:sp>
        <p:nvSpPr>
          <p:cNvPr id="6" name="TextBox 5"/>
          <p:cNvSpPr txBox="1"/>
          <p:nvPr/>
        </p:nvSpPr>
        <p:spPr>
          <a:xfrm>
            <a:off x="5323169" y="390418"/>
            <a:ext cx="1121039" cy="523220"/>
          </a:xfrm>
          <a:prstGeom prst="rect">
            <a:avLst/>
          </a:prstGeom>
          <a:solidFill>
            <a:schemeClr val="accent2">
              <a:lumMod val="20000"/>
              <a:lumOff val="80000"/>
            </a:schemeClr>
          </a:solidFill>
          <a:ln w="19050">
            <a:solidFill>
              <a:schemeClr val="tx1"/>
            </a:solidFill>
          </a:ln>
        </p:spPr>
        <p:txBody>
          <a:bodyPr wrap="square" rtlCol="0">
            <a:spAutoFit/>
          </a:bodyPr>
          <a:lstStyle/>
          <a:p>
            <a:r>
              <a:rPr lang="zh-CN" altLang="zh-CN" sz="2800" b="1" dirty="0" smtClean="0">
                <a:latin typeface="黑体" panose="02010609060101010101" pitchFamily="49" charset="-122"/>
                <a:ea typeface="黑体" panose="02010609060101010101" pitchFamily="49" charset="-122"/>
              </a:rPr>
              <a:t>作</a:t>
            </a:r>
            <a:r>
              <a:rPr lang="en-US" altLang="zh-CN" sz="2800" b="1" dirty="0" smtClean="0">
                <a:latin typeface="黑体" panose="02010609060101010101" pitchFamily="49" charset="-122"/>
                <a:ea typeface="黑体" panose="02010609060101010101" pitchFamily="49" charset="-122"/>
              </a:rPr>
              <a:t> </a:t>
            </a:r>
            <a:r>
              <a:rPr lang="zh-CN" altLang="zh-CN" sz="2800" b="1" dirty="0" smtClean="0">
                <a:latin typeface="黑体" panose="02010609060101010101" pitchFamily="49" charset="-122"/>
                <a:ea typeface="黑体" panose="02010609060101010101" pitchFamily="49" charset="-122"/>
              </a:rPr>
              <a:t>用</a:t>
            </a:r>
            <a:endParaRPr lang="zh-CN" altLang="zh-CN" sz="2800" b="1" dirty="0">
              <a:latin typeface="黑体" panose="02010609060101010101" pitchFamily="49" charset="-122"/>
              <a:ea typeface="黑体" panose="02010609060101010101" pitchFamily="49" charset="-122"/>
            </a:endParaRPr>
          </a:p>
        </p:txBody>
      </p:sp>
      <p:sp>
        <p:nvSpPr>
          <p:cNvPr id="8" name="TextBox 7"/>
          <p:cNvSpPr txBox="1"/>
          <p:nvPr/>
        </p:nvSpPr>
        <p:spPr>
          <a:xfrm>
            <a:off x="3419872" y="780514"/>
            <a:ext cx="5832648" cy="707886"/>
          </a:xfrm>
          <a:prstGeom prst="rect">
            <a:avLst/>
          </a:prstGeom>
          <a:noFill/>
        </p:spPr>
        <p:txBody>
          <a:bodyPr wrap="square" rtlCol="0">
            <a:spAutoFit/>
          </a:bodyPr>
          <a:lstStyle/>
          <a:p>
            <a:r>
              <a:rPr lang="zh-CN" altLang="en-US" sz="2000" b="1" dirty="0" smtClean="0">
                <a:solidFill>
                  <a:srgbClr val="FF0000"/>
                </a:solidFill>
                <a:latin typeface="楷体" pitchFamily="49" charset="-122"/>
                <a:ea typeface="楷体" pitchFamily="49" charset="-122"/>
              </a:rPr>
              <a:t>1</a:t>
            </a:r>
            <a:r>
              <a:rPr lang="en-US" altLang="zh-CN" sz="2000" b="1" dirty="0">
                <a:solidFill>
                  <a:srgbClr val="FF0000"/>
                </a:solidFill>
                <a:latin typeface="楷体" pitchFamily="49" charset="-122"/>
                <a:ea typeface="楷体" pitchFamily="49" charset="-122"/>
              </a:rPr>
              <a:t>.</a:t>
            </a:r>
            <a:r>
              <a:rPr lang="zh-CN" altLang="en-US" sz="2000" b="1" dirty="0" smtClean="0">
                <a:solidFill>
                  <a:srgbClr val="FF0000"/>
                </a:solidFill>
                <a:latin typeface="楷体" pitchFamily="49" charset="-122"/>
                <a:ea typeface="楷体" pitchFamily="49" charset="-122"/>
              </a:rPr>
              <a:t>从</a:t>
            </a:r>
            <a:r>
              <a:rPr lang="zh-CN" altLang="en-US" sz="2000" b="1" dirty="0">
                <a:solidFill>
                  <a:srgbClr val="FF0000"/>
                </a:solidFill>
                <a:latin typeface="楷体" pitchFamily="49" charset="-122"/>
                <a:ea typeface="楷体" pitchFamily="49" charset="-122"/>
              </a:rPr>
              <a:t>经济上</a:t>
            </a:r>
            <a:r>
              <a:rPr lang="zh-CN" altLang="en-US" sz="2000" b="1" dirty="0" smtClean="0">
                <a:solidFill>
                  <a:srgbClr val="FF0000"/>
                </a:solidFill>
                <a:latin typeface="楷体" pitchFamily="49" charset="-122"/>
                <a:ea typeface="楷体" pitchFamily="49" charset="-122"/>
              </a:rPr>
              <a:t>看</a:t>
            </a:r>
            <a:r>
              <a:rPr lang="en-US" altLang="zh-CN" sz="2000" b="1" dirty="0">
                <a:solidFill>
                  <a:srgbClr val="FF0000"/>
                </a:solidFill>
                <a:latin typeface="楷体" pitchFamily="49" charset="-122"/>
                <a:ea typeface="楷体" pitchFamily="49" charset="-122"/>
              </a:rPr>
              <a:t>,</a:t>
            </a:r>
            <a:r>
              <a:rPr lang="zh-CN" altLang="en-US" sz="2000" b="1" dirty="0" smtClean="0">
                <a:latin typeface="楷体" pitchFamily="49" charset="-122"/>
                <a:ea typeface="楷体" pitchFamily="49" charset="-122"/>
              </a:rPr>
              <a:t>冲击</a:t>
            </a:r>
            <a:r>
              <a:rPr lang="zh-CN" altLang="en-US" sz="2000" b="1" dirty="0">
                <a:latin typeface="楷体" pitchFamily="49" charset="-122"/>
                <a:ea typeface="楷体" pitchFamily="49" charset="-122"/>
              </a:rPr>
              <a:t>了自然经济，加速了其瓦解。有利于社会的进步；</a:t>
            </a:r>
          </a:p>
        </p:txBody>
      </p:sp>
      <p:sp>
        <p:nvSpPr>
          <p:cNvPr id="9" name="TextBox 8"/>
          <p:cNvSpPr txBox="1"/>
          <p:nvPr/>
        </p:nvSpPr>
        <p:spPr>
          <a:xfrm>
            <a:off x="3436291" y="1381943"/>
            <a:ext cx="5707709" cy="1323439"/>
          </a:xfrm>
          <a:prstGeom prst="rect">
            <a:avLst/>
          </a:prstGeom>
          <a:noFill/>
        </p:spPr>
        <p:txBody>
          <a:bodyPr wrap="square" rtlCol="0">
            <a:spAutoFit/>
          </a:bodyPr>
          <a:lstStyle/>
          <a:p>
            <a:r>
              <a:rPr lang="en-US" altLang="zh-CN" sz="2000" b="1" dirty="0" smtClean="0">
                <a:solidFill>
                  <a:srgbClr val="FF0000"/>
                </a:solidFill>
                <a:latin typeface="楷体" panose="02010609060101010101" pitchFamily="49" charset="-122"/>
                <a:ea typeface="楷体" panose="02010609060101010101" pitchFamily="49" charset="-122"/>
              </a:rPr>
              <a:t>2.</a:t>
            </a:r>
            <a:r>
              <a:rPr lang="zh-CN" altLang="en-US" sz="2000" b="1" dirty="0" smtClean="0">
                <a:solidFill>
                  <a:srgbClr val="FF0000"/>
                </a:solidFill>
                <a:latin typeface="楷体" panose="02010609060101010101" pitchFamily="49" charset="-122"/>
                <a:ea typeface="楷体" panose="02010609060101010101" pitchFamily="49" charset="-122"/>
              </a:rPr>
              <a:t>从</a:t>
            </a:r>
            <a:r>
              <a:rPr lang="zh-CN" altLang="en-US" sz="2000" b="1" dirty="0">
                <a:solidFill>
                  <a:srgbClr val="FF0000"/>
                </a:solidFill>
                <a:latin typeface="楷体" panose="02010609060101010101" pitchFamily="49" charset="-122"/>
                <a:ea typeface="楷体" panose="02010609060101010101" pitchFamily="49" charset="-122"/>
              </a:rPr>
              <a:t>政治上看，</a:t>
            </a:r>
            <a:r>
              <a:rPr lang="zh-CN" altLang="en-US" sz="2000" b="1" dirty="0">
                <a:latin typeface="楷体" panose="02010609060101010101" pitchFamily="49" charset="-122"/>
                <a:ea typeface="楷体" panose="02010609060101010101" pitchFamily="49" charset="-122"/>
              </a:rPr>
              <a:t>导致民族资产阶级力量的壮大，为维新变法运动和民主革命运动提供了社会</a:t>
            </a:r>
            <a:r>
              <a:rPr lang="zh-CN" altLang="en-US" sz="2000" b="1" dirty="0" smtClean="0">
                <a:latin typeface="楷体" panose="02010609060101010101" pitchFamily="49" charset="-122"/>
                <a:ea typeface="楷体" panose="02010609060101010101" pitchFamily="49" charset="-122"/>
              </a:rPr>
              <a:t>基础；也</a:t>
            </a:r>
            <a:r>
              <a:rPr lang="zh-CN" altLang="en-US" sz="2000" b="1" dirty="0">
                <a:latin typeface="楷体" panose="02010609060101010101" pitchFamily="49" charset="-122"/>
                <a:ea typeface="楷体" panose="02010609060101010101" pitchFamily="49" charset="-122"/>
              </a:rPr>
              <a:t>导致无产阶级队伍的壮大，为新民主主义革命的到来和中国共产党的建立准备了阶级条件</a:t>
            </a:r>
            <a:r>
              <a:rPr lang="zh-CN" altLang="en-US" sz="2000" b="1" dirty="0" smtClean="0">
                <a:latin typeface="楷体" panose="02010609060101010101" pitchFamily="49" charset="-122"/>
                <a:ea typeface="楷体" panose="02010609060101010101" pitchFamily="49" charset="-122"/>
              </a:rPr>
              <a:t>；</a:t>
            </a:r>
            <a:endParaRPr lang="zh-CN" altLang="en-US" sz="2000" b="1" dirty="0">
              <a:latin typeface="楷体" panose="02010609060101010101" pitchFamily="49" charset="-122"/>
              <a:ea typeface="楷体" panose="02010609060101010101" pitchFamily="49" charset="-122"/>
            </a:endParaRPr>
          </a:p>
        </p:txBody>
      </p:sp>
      <p:sp>
        <p:nvSpPr>
          <p:cNvPr id="10" name="TextBox 9"/>
          <p:cNvSpPr txBox="1"/>
          <p:nvPr/>
        </p:nvSpPr>
        <p:spPr>
          <a:xfrm>
            <a:off x="3436291" y="2602229"/>
            <a:ext cx="5656363" cy="1323439"/>
          </a:xfrm>
          <a:prstGeom prst="rect">
            <a:avLst/>
          </a:prstGeom>
          <a:noFill/>
        </p:spPr>
        <p:txBody>
          <a:bodyPr wrap="square" rtlCol="0">
            <a:spAutoFit/>
          </a:bodyPr>
          <a:lstStyle/>
          <a:p>
            <a:r>
              <a:rPr lang="en-US" altLang="zh-CN" sz="2000" b="1" dirty="0">
                <a:solidFill>
                  <a:srgbClr val="FF0000"/>
                </a:solidFill>
                <a:latin typeface="楷体" panose="02010609060101010101" pitchFamily="49" charset="-122"/>
                <a:ea typeface="楷体" panose="02010609060101010101" pitchFamily="49" charset="-122"/>
              </a:rPr>
              <a:t>3.</a:t>
            </a:r>
            <a:r>
              <a:rPr lang="zh-CN" altLang="en-US" sz="2000" b="1" dirty="0">
                <a:solidFill>
                  <a:srgbClr val="FF0000"/>
                </a:solidFill>
                <a:latin typeface="楷体" panose="02010609060101010101" pitchFamily="49" charset="-122"/>
                <a:ea typeface="楷体" panose="02010609060101010101" pitchFamily="49" charset="-122"/>
              </a:rPr>
              <a:t>从思想上看，</a:t>
            </a:r>
            <a:r>
              <a:rPr lang="zh-CN" altLang="en-US" sz="2000" b="1" dirty="0">
                <a:latin typeface="楷体" panose="02010609060101010101" pitchFamily="49" charset="-122"/>
                <a:ea typeface="楷体" panose="02010609060101010101" pitchFamily="49" charset="-122"/>
              </a:rPr>
              <a:t>冲击和动摇着封建正统思想的统治地位，为西方资产阶级思想文化的传播提供了社会条件；</a:t>
            </a:r>
          </a:p>
          <a:p>
            <a:endParaRPr lang="zh-CN" altLang="en-US" sz="2000" dirty="0">
              <a:latin typeface="楷体" panose="02010609060101010101" pitchFamily="49" charset="-122"/>
              <a:ea typeface="楷体" panose="02010609060101010101" pitchFamily="49" charset="-122"/>
            </a:endParaRPr>
          </a:p>
        </p:txBody>
      </p:sp>
      <p:sp>
        <p:nvSpPr>
          <p:cNvPr id="11" name="TextBox 10"/>
          <p:cNvSpPr txBox="1"/>
          <p:nvPr/>
        </p:nvSpPr>
        <p:spPr>
          <a:xfrm>
            <a:off x="3436291" y="3499315"/>
            <a:ext cx="5555367" cy="1631216"/>
          </a:xfrm>
          <a:prstGeom prst="rect">
            <a:avLst/>
          </a:prstGeom>
          <a:noFill/>
        </p:spPr>
        <p:txBody>
          <a:bodyPr wrap="square" rtlCol="0">
            <a:spAutoFit/>
          </a:bodyPr>
          <a:lstStyle/>
          <a:p>
            <a:r>
              <a:rPr lang="en-US" altLang="zh-CN" sz="2000" b="1" dirty="0" smtClean="0">
                <a:solidFill>
                  <a:srgbClr val="FF0000"/>
                </a:solidFill>
                <a:latin typeface="楷体" panose="02010609060101010101" pitchFamily="49" charset="-122"/>
                <a:ea typeface="楷体" panose="02010609060101010101" pitchFamily="49" charset="-122"/>
              </a:rPr>
              <a:t>4.</a:t>
            </a:r>
            <a:r>
              <a:rPr lang="zh-CN" altLang="en-US" sz="2000" b="1" dirty="0" smtClean="0">
                <a:solidFill>
                  <a:srgbClr val="FF0000"/>
                </a:solidFill>
                <a:latin typeface="楷体" panose="02010609060101010101" pitchFamily="49" charset="-122"/>
                <a:ea typeface="楷体" panose="02010609060101010101" pitchFamily="49" charset="-122"/>
              </a:rPr>
              <a:t>从</a:t>
            </a:r>
            <a:r>
              <a:rPr lang="zh-CN" altLang="en-US" sz="2000" b="1" dirty="0">
                <a:solidFill>
                  <a:srgbClr val="FF0000"/>
                </a:solidFill>
                <a:latin typeface="楷体" panose="02010609060101010101" pitchFamily="49" charset="-122"/>
                <a:ea typeface="楷体" panose="02010609060101010101" pitchFamily="49" charset="-122"/>
              </a:rPr>
              <a:t>局限性</a:t>
            </a:r>
            <a:r>
              <a:rPr lang="zh-CN" altLang="en-US" sz="2000" b="1" dirty="0" smtClean="0">
                <a:solidFill>
                  <a:srgbClr val="FF0000"/>
                </a:solidFill>
                <a:latin typeface="楷体" panose="02010609060101010101" pitchFamily="49" charset="-122"/>
                <a:ea typeface="楷体" panose="02010609060101010101" pitchFamily="49" charset="-122"/>
              </a:rPr>
              <a:t>上</a:t>
            </a:r>
            <a:r>
              <a:rPr lang="zh-CN" altLang="en-US" sz="2000" b="1" dirty="0">
                <a:solidFill>
                  <a:srgbClr val="FF0000"/>
                </a:solidFill>
                <a:latin typeface="楷体" panose="02010609060101010101" pitchFamily="49" charset="-122"/>
                <a:ea typeface="楷体" panose="02010609060101010101" pitchFamily="49" charset="-122"/>
              </a:rPr>
              <a:t>看，</a:t>
            </a:r>
            <a:r>
              <a:rPr lang="zh-CN" altLang="en-US" sz="2000" b="1" dirty="0">
                <a:latin typeface="楷体" panose="02010609060101010101" pitchFamily="49" charset="-122"/>
                <a:ea typeface="楷体" panose="02010609060101010101" pitchFamily="49" charset="-122"/>
              </a:rPr>
              <a:t>民族资本主义工业资金少、规模小、技术力量薄弱，没有形成完整的工业体系，地区分布不尽合理，在一定程度上</a:t>
            </a:r>
            <a:r>
              <a:rPr lang="zh-CN" altLang="en-US" sz="2000" b="1" dirty="0">
                <a:solidFill>
                  <a:srgbClr val="C00000"/>
                </a:solidFill>
                <a:latin typeface="楷体" panose="02010609060101010101" pitchFamily="49" charset="-122"/>
                <a:ea typeface="楷体" panose="02010609060101010101" pitchFamily="49" charset="-122"/>
              </a:rPr>
              <a:t>依赖</a:t>
            </a:r>
            <a:r>
              <a:rPr lang="zh-CN" altLang="en-US" sz="2000" b="1" dirty="0">
                <a:latin typeface="楷体" panose="02010609060101010101" pitchFamily="49" charset="-122"/>
                <a:ea typeface="楷体" panose="02010609060101010101" pitchFamily="49" charset="-122"/>
              </a:rPr>
              <a:t>外国资本主义、本国封建势力和官僚资本主义，</a:t>
            </a:r>
            <a:r>
              <a:rPr lang="zh-CN" altLang="en-US" sz="2000" b="1" dirty="0">
                <a:solidFill>
                  <a:srgbClr val="C00000"/>
                </a:solidFill>
                <a:latin typeface="楷体" panose="02010609060101010101" pitchFamily="49" charset="-122"/>
                <a:ea typeface="楷体" panose="02010609060101010101" pitchFamily="49" charset="-122"/>
              </a:rPr>
              <a:t>难以独立发展</a:t>
            </a:r>
            <a:endParaRPr lang="zh-CN" altLang="en-US" sz="2000" dirty="0">
              <a:solidFill>
                <a:srgbClr val="C00000"/>
              </a:solidFill>
              <a:latin typeface="楷体" panose="02010609060101010101" pitchFamily="49" charset="-122"/>
              <a:ea typeface="楷体" panose="02010609060101010101" pitchFamily="49" charset="-122"/>
            </a:endParaRPr>
          </a:p>
        </p:txBody>
      </p:sp>
      <p:cxnSp>
        <p:nvCxnSpPr>
          <p:cNvPr id="28" name="直接连接符 27"/>
          <p:cNvCxnSpPr/>
          <p:nvPr/>
        </p:nvCxnSpPr>
        <p:spPr>
          <a:xfrm>
            <a:off x="7308304" y="4453686"/>
            <a:ext cx="6480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3496903" y="5020022"/>
            <a:ext cx="54543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53254" name="Text Box 6"/>
          <p:cNvSpPr txBox="1">
            <a:spLocks noChangeArrowheads="1"/>
          </p:cNvSpPr>
          <p:nvPr/>
        </p:nvSpPr>
        <p:spPr bwMode="auto">
          <a:xfrm>
            <a:off x="3496903" y="3634447"/>
            <a:ext cx="4876800" cy="1169551"/>
          </a:xfrm>
          <a:prstGeom prst="rect">
            <a:avLst/>
          </a:prstGeom>
          <a:solidFill>
            <a:schemeClr val="tx2">
              <a:lumMod val="20000"/>
              <a:lumOff val="80000"/>
            </a:schemeClr>
          </a:solidFill>
          <a:ln w="38100" cmpd="sng">
            <a:solidFill>
              <a:schemeClr val="tx1"/>
            </a:solidFill>
            <a:miter lim="800000"/>
            <a:headEnd/>
            <a:tailEnd/>
          </a:ln>
          <a:effectLst/>
        </p:spPr>
        <p:txBody>
          <a:bodyPr>
            <a:spAutoFit/>
          </a:bodyPr>
          <a:lstStyle/>
          <a:p>
            <a:pPr>
              <a:spcBef>
                <a:spcPct val="50000"/>
              </a:spcBef>
            </a:pPr>
            <a:r>
              <a:rPr lang="zh-CN" altLang="en-US" sz="2800" b="1" dirty="0" smtClean="0">
                <a:latin typeface="黑体" panose="02010609060101010101" pitchFamily="49" charset="-122"/>
                <a:ea typeface="黑体" panose="02010609060101010101" pitchFamily="49" charset="-122"/>
              </a:rPr>
              <a:t>结论：民族工业</a:t>
            </a:r>
            <a:r>
              <a:rPr lang="zh-CN" altLang="zh-CN" sz="2800" b="1" dirty="0" smtClean="0">
                <a:latin typeface="黑体" panose="02010609060101010101" pitchFamily="49" charset="-122"/>
                <a:ea typeface="黑体" panose="02010609060101010101" pitchFamily="49" charset="-122"/>
              </a:rPr>
              <a:t>难以</a:t>
            </a:r>
            <a:r>
              <a:rPr lang="zh-CN" altLang="zh-CN" sz="2800" b="1" dirty="0">
                <a:latin typeface="黑体" panose="02010609060101010101" pitchFamily="49" charset="-122"/>
                <a:ea typeface="黑体" panose="02010609060101010101" pitchFamily="49" charset="-122"/>
              </a:rPr>
              <a:t>独立发展，</a:t>
            </a:r>
          </a:p>
          <a:p>
            <a:pPr>
              <a:spcBef>
                <a:spcPct val="50000"/>
              </a:spcBef>
            </a:pPr>
            <a:r>
              <a:rPr lang="zh-CN" altLang="zh-CN" sz="2800" b="1" dirty="0">
                <a:latin typeface="黑体" panose="02010609060101010101" pitchFamily="49" charset="-122"/>
                <a:ea typeface="黑体" panose="02010609060101010101" pitchFamily="49" charset="-122"/>
              </a:rPr>
              <a:t>资本主义道路在中国走不通。</a:t>
            </a:r>
          </a:p>
        </p:txBody>
      </p:sp>
      <p:cxnSp>
        <p:nvCxnSpPr>
          <p:cNvPr id="24" name="直接连接符 23"/>
          <p:cNvCxnSpPr/>
          <p:nvPr/>
        </p:nvCxnSpPr>
        <p:spPr>
          <a:xfrm flipV="1">
            <a:off x="5796136" y="1730524"/>
            <a:ext cx="1584176" cy="196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4333794" y="2325155"/>
            <a:ext cx="1584176" cy="196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4968044" y="3263948"/>
            <a:ext cx="2412268" cy="1964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7884368" y="4803998"/>
            <a:ext cx="10081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98594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3256"/>
                                        </p:tgtEl>
                                        <p:attrNameLst>
                                          <p:attrName>style.visibility</p:attrName>
                                        </p:attrNameLst>
                                      </p:cBhvr>
                                      <p:to>
                                        <p:strVal val="visible"/>
                                      </p:to>
                                    </p:set>
                                    <p:animEffect transition="in" filter="fade">
                                      <p:cBhvr>
                                        <p:cTn id="12" dur="1000"/>
                                        <p:tgtEl>
                                          <p:spTgt spid="53256"/>
                                        </p:tgtEl>
                                      </p:cBhvr>
                                    </p:animEffect>
                                    <p:anim calcmode="lin" valueType="num">
                                      <p:cBhvr>
                                        <p:cTn id="13" dur="1000" fill="hold"/>
                                        <p:tgtEl>
                                          <p:spTgt spid="53256"/>
                                        </p:tgtEl>
                                        <p:attrNameLst>
                                          <p:attrName>ppt_x</p:attrName>
                                        </p:attrNameLst>
                                      </p:cBhvr>
                                      <p:tavLst>
                                        <p:tav tm="0">
                                          <p:val>
                                            <p:strVal val="#ppt_x"/>
                                          </p:val>
                                        </p:tav>
                                        <p:tav tm="100000">
                                          <p:val>
                                            <p:strVal val="#ppt_x"/>
                                          </p:val>
                                        </p:tav>
                                      </p:tavLst>
                                    </p:anim>
                                    <p:anim calcmode="lin" valueType="num">
                                      <p:cBhvr>
                                        <p:cTn id="14" dur="1000" fill="hold"/>
                                        <p:tgtEl>
                                          <p:spTgt spid="5325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3258"/>
                                        </p:tgtEl>
                                        <p:attrNameLst>
                                          <p:attrName>style.visibility</p:attrName>
                                        </p:attrNameLst>
                                      </p:cBhvr>
                                      <p:to>
                                        <p:strVal val="visible"/>
                                      </p:to>
                                    </p:set>
                                    <p:animEffect transition="in" filter="wipe(down)">
                                      <p:cBhvr>
                                        <p:cTn id="19" dur="500"/>
                                        <p:tgtEl>
                                          <p:spTgt spid="5325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3259"/>
                                        </p:tgtEl>
                                        <p:attrNameLst>
                                          <p:attrName>style.visibility</p:attrName>
                                        </p:attrNameLst>
                                      </p:cBhvr>
                                      <p:to>
                                        <p:strVal val="visible"/>
                                      </p:to>
                                    </p:set>
                                    <p:animEffect transition="in" filter="wipe(down)">
                                      <p:cBhvr>
                                        <p:cTn id="22" dur="500"/>
                                        <p:tgtEl>
                                          <p:spTgt spid="5325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down)">
                                      <p:cBhvr>
                                        <p:cTn id="47" dur="500"/>
                                        <p:tgtEl>
                                          <p:spTgt spid="24"/>
                                        </p:tgtEl>
                                      </p:cBhvr>
                                    </p:animEffect>
                                  </p:childTnLst>
                                </p:cTn>
                              </p:par>
                              <p:par>
                                <p:cTn id="48" presetID="22" presetClass="entr" presetSubtype="4" fill="hold"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down)">
                                      <p:cBhvr>
                                        <p:cTn id="50" dur="500"/>
                                        <p:tgtEl>
                                          <p:spTgt spid="2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5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wipe(down)">
                                      <p:cBhvr>
                                        <p:cTn id="60" dur="5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wipe(down)">
                                      <p:cBhvr>
                                        <p:cTn id="65" dur="500"/>
                                        <p:tgtEl>
                                          <p:spTgt spid="31"/>
                                        </p:tgtEl>
                                      </p:cBhvr>
                                    </p:animEffect>
                                  </p:childTnLst>
                                </p:cTn>
                              </p:par>
                              <p:par>
                                <p:cTn id="66" presetID="22" presetClass="entr" presetSubtype="4" fill="hold"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wipe(down)">
                                      <p:cBhvr>
                                        <p:cTn id="68" dur="500"/>
                                        <p:tgtEl>
                                          <p:spTgt spid="29"/>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53260"/>
                                        </p:tgtEl>
                                        <p:attrNameLst>
                                          <p:attrName>style.visibility</p:attrName>
                                        </p:attrNameLst>
                                      </p:cBhvr>
                                      <p:to>
                                        <p:strVal val="visible"/>
                                      </p:to>
                                    </p:set>
                                    <p:animEffect transition="in" filter="fade">
                                      <p:cBhvr>
                                        <p:cTn id="73" dur="1000"/>
                                        <p:tgtEl>
                                          <p:spTgt spid="53260"/>
                                        </p:tgtEl>
                                      </p:cBhvr>
                                    </p:animEffect>
                                    <p:anim calcmode="lin" valueType="num">
                                      <p:cBhvr>
                                        <p:cTn id="74" dur="1000" fill="hold"/>
                                        <p:tgtEl>
                                          <p:spTgt spid="53260"/>
                                        </p:tgtEl>
                                        <p:attrNameLst>
                                          <p:attrName>ppt_x</p:attrName>
                                        </p:attrNameLst>
                                      </p:cBhvr>
                                      <p:tavLst>
                                        <p:tav tm="0">
                                          <p:val>
                                            <p:strVal val="#ppt_x"/>
                                          </p:val>
                                        </p:tav>
                                        <p:tav tm="100000">
                                          <p:val>
                                            <p:strVal val="#ppt_x"/>
                                          </p:val>
                                        </p:tav>
                                      </p:tavLst>
                                    </p:anim>
                                    <p:anim calcmode="lin" valueType="num">
                                      <p:cBhvr>
                                        <p:cTn id="75" dur="1000" fill="hold"/>
                                        <p:tgtEl>
                                          <p:spTgt spid="53260"/>
                                        </p:tgtEl>
                                        <p:attrNameLst>
                                          <p:attrName>ppt_y</p:attrName>
                                        </p:attrNameLst>
                                      </p:cBhvr>
                                      <p:tavLst>
                                        <p:tav tm="0">
                                          <p:val>
                                            <p:strVal val="#ppt_y+.1"/>
                                          </p:val>
                                        </p:tav>
                                        <p:tav tm="100000">
                                          <p:val>
                                            <p:strVal val="#ppt_y"/>
                                          </p:val>
                                        </p:tav>
                                      </p:tavLst>
                                    </p:anim>
                                  </p:childTnLst>
                                </p:cTn>
                              </p:par>
                              <p:par>
                                <p:cTn id="76" presetID="25" presetClass="entr" presetSubtype="0" fill="hold" grpId="0" nodeType="withEffect">
                                  <p:stCondLst>
                                    <p:cond delay="0"/>
                                  </p:stCondLst>
                                  <p:childTnLst>
                                    <p:set>
                                      <p:cBhvr>
                                        <p:cTn id="77" dur="1" fill="hold">
                                          <p:stCondLst>
                                            <p:cond delay="0"/>
                                          </p:stCondLst>
                                        </p:cTn>
                                        <p:tgtEl>
                                          <p:spTgt spid="53254"/>
                                        </p:tgtEl>
                                        <p:attrNameLst>
                                          <p:attrName>style.visibility</p:attrName>
                                        </p:attrNameLst>
                                      </p:cBhvr>
                                      <p:to>
                                        <p:strVal val="visible"/>
                                      </p:to>
                                    </p:set>
                                    <p:anim calcmode="lin" valueType="num">
                                      <p:cBhvr>
                                        <p:cTn id="78" dur="500" decel="50000" fill="hold">
                                          <p:stCondLst>
                                            <p:cond delay="0"/>
                                          </p:stCondLst>
                                        </p:cTn>
                                        <p:tgtEl>
                                          <p:spTgt spid="53254"/>
                                        </p:tgtEl>
                                        <p:attrNameLst>
                                          <p:attrName>style.rotation</p:attrName>
                                        </p:attrNameLst>
                                      </p:cBhvr>
                                      <p:tavLst>
                                        <p:tav tm="0">
                                          <p:val>
                                            <p:fltVal val="-90"/>
                                          </p:val>
                                        </p:tav>
                                        <p:tav tm="100000">
                                          <p:val>
                                            <p:fltVal val="0"/>
                                          </p:val>
                                        </p:tav>
                                      </p:tavLst>
                                    </p:anim>
                                    <p:anim calcmode="lin" valueType="num">
                                      <p:cBhvr>
                                        <p:cTn id="79" dur="500" decel="50000" fill="hold">
                                          <p:stCondLst>
                                            <p:cond delay="0"/>
                                          </p:stCondLst>
                                        </p:cTn>
                                        <p:tgtEl>
                                          <p:spTgt spid="53254"/>
                                        </p:tgtEl>
                                        <p:attrNameLst>
                                          <p:attrName>ppt_w</p:attrName>
                                        </p:attrNameLst>
                                      </p:cBhvr>
                                      <p:tavLst>
                                        <p:tav tm="0">
                                          <p:val>
                                            <p:strVal val="#ppt_w"/>
                                          </p:val>
                                        </p:tav>
                                        <p:tav tm="100000">
                                          <p:val>
                                            <p:strVal val="#ppt_w*.05"/>
                                          </p:val>
                                        </p:tav>
                                      </p:tavLst>
                                    </p:anim>
                                    <p:anim calcmode="lin" valueType="num">
                                      <p:cBhvr>
                                        <p:cTn id="80" dur="500" accel="50000" fill="hold">
                                          <p:stCondLst>
                                            <p:cond delay="500"/>
                                          </p:stCondLst>
                                        </p:cTn>
                                        <p:tgtEl>
                                          <p:spTgt spid="53254"/>
                                        </p:tgtEl>
                                        <p:attrNameLst>
                                          <p:attrName>ppt_w</p:attrName>
                                        </p:attrNameLst>
                                      </p:cBhvr>
                                      <p:tavLst>
                                        <p:tav tm="0">
                                          <p:val>
                                            <p:strVal val="#ppt_w*.05"/>
                                          </p:val>
                                        </p:tav>
                                        <p:tav tm="100000">
                                          <p:val>
                                            <p:strVal val="#ppt_w"/>
                                          </p:val>
                                        </p:tav>
                                      </p:tavLst>
                                    </p:anim>
                                    <p:anim calcmode="lin" valueType="num">
                                      <p:cBhvr>
                                        <p:cTn id="81" dur="1000" fill="hold"/>
                                        <p:tgtEl>
                                          <p:spTgt spid="53254"/>
                                        </p:tgtEl>
                                        <p:attrNameLst>
                                          <p:attrName>ppt_h</p:attrName>
                                        </p:attrNameLst>
                                      </p:cBhvr>
                                      <p:tavLst>
                                        <p:tav tm="0">
                                          <p:val>
                                            <p:strVal val="#ppt_h"/>
                                          </p:val>
                                        </p:tav>
                                        <p:tav tm="100000">
                                          <p:val>
                                            <p:strVal val="#ppt_h"/>
                                          </p:val>
                                        </p:tav>
                                      </p:tavLst>
                                    </p:anim>
                                    <p:anim calcmode="lin" valueType="num">
                                      <p:cBhvr>
                                        <p:cTn id="82" dur="500" decel="50000" fill="hold">
                                          <p:stCondLst>
                                            <p:cond delay="0"/>
                                          </p:stCondLst>
                                        </p:cTn>
                                        <p:tgtEl>
                                          <p:spTgt spid="53254"/>
                                        </p:tgtEl>
                                        <p:attrNameLst>
                                          <p:attrName>ppt_x</p:attrName>
                                        </p:attrNameLst>
                                      </p:cBhvr>
                                      <p:tavLst>
                                        <p:tav tm="0">
                                          <p:val>
                                            <p:strVal val="#ppt_x+.4"/>
                                          </p:val>
                                        </p:tav>
                                        <p:tav tm="100000">
                                          <p:val>
                                            <p:strVal val="#ppt_x"/>
                                          </p:val>
                                        </p:tav>
                                      </p:tavLst>
                                    </p:anim>
                                    <p:anim calcmode="lin" valueType="num">
                                      <p:cBhvr>
                                        <p:cTn id="83" dur="500" decel="50000" fill="hold">
                                          <p:stCondLst>
                                            <p:cond delay="0"/>
                                          </p:stCondLst>
                                        </p:cTn>
                                        <p:tgtEl>
                                          <p:spTgt spid="53254"/>
                                        </p:tgtEl>
                                        <p:attrNameLst>
                                          <p:attrName>ppt_y</p:attrName>
                                        </p:attrNameLst>
                                      </p:cBhvr>
                                      <p:tavLst>
                                        <p:tav tm="0">
                                          <p:val>
                                            <p:strVal val="#ppt_y-.2"/>
                                          </p:val>
                                        </p:tav>
                                        <p:tav tm="100000">
                                          <p:val>
                                            <p:strVal val="#ppt_y+.1"/>
                                          </p:val>
                                        </p:tav>
                                      </p:tavLst>
                                    </p:anim>
                                    <p:anim calcmode="lin" valueType="num">
                                      <p:cBhvr>
                                        <p:cTn id="84" dur="500" accel="50000" fill="hold">
                                          <p:stCondLst>
                                            <p:cond delay="500"/>
                                          </p:stCondLst>
                                        </p:cTn>
                                        <p:tgtEl>
                                          <p:spTgt spid="53254"/>
                                        </p:tgtEl>
                                        <p:attrNameLst>
                                          <p:attrName>ppt_y</p:attrName>
                                        </p:attrNameLst>
                                      </p:cBhvr>
                                      <p:tavLst>
                                        <p:tav tm="0">
                                          <p:val>
                                            <p:strVal val="#ppt_y+.1"/>
                                          </p:val>
                                        </p:tav>
                                        <p:tav tm="100000">
                                          <p:val>
                                            <p:strVal val="#ppt_y"/>
                                          </p:val>
                                        </p:tav>
                                      </p:tavLst>
                                    </p:anim>
                                    <p:animEffect transition="in" filter="fade">
                                      <p:cBhvr>
                                        <p:cTn id="85" dur="1000" decel="50000">
                                          <p:stCondLst>
                                            <p:cond delay="0"/>
                                          </p:stCondLst>
                                        </p:cTn>
                                        <p:tgtEl>
                                          <p:spTgt spid="53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6" grpId="0" animBg="1"/>
      <p:bldP spid="53258" grpId="0" animBg="1"/>
      <p:bldP spid="53259" grpId="0" animBg="1"/>
      <p:bldP spid="53260" grpId="0" animBg="1"/>
      <p:bldP spid="2" grpId="0" animBg="1"/>
      <p:bldP spid="8" grpId="0"/>
      <p:bldP spid="9" grpId="0"/>
      <p:bldP spid="10" grpId="0"/>
      <p:bldP spid="11" grpId="0"/>
      <p:bldP spid="532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43500"/>
          </a:xfrm>
        </p:spPr>
      </p:pic>
      <p:sp>
        <p:nvSpPr>
          <p:cNvPr id="2" name="标题 1"/>
          <p:cNvSpPr>
            <a:spLocks noGrp="1"/>
          </p:cNvSpPr>
          <p:nvPr>
            <p:ph type="title"/>
          </p:nvPr>
        </p:nvSpPr>
        <p:spPr>
          <a:xfrm>
            <a:off x="0" y="555526"/>
            <a:ext cx="5477969" cy="504056"/>
          </a:xfrm>
        </p:spPr>
        <p:txBody>
          <a:bodyPr>
            <a:noAutofit/>
          </a:bodyPr>
          <a:lstStyle/>
          <a:p>
            <a:r>
              <a:rPr lang="zh-CN" altLang="en-US" sz="2800" b="1" dirty="0">
                <a:ea typeface="隶书" panose="02010509060101010101" pitchFamily="49" charset="-122"/>
              </a:rPr>
              <a:t>一、中国民族工业的“黄金时期”</a:t>
            </a:r>
            <a:r>
              <a:rPr lang="en-US" altLang="zh-CN" sz="2800" b="1" dirty="0">
                <a:ea typeface="隶书" panose="02010509060101010101" pitchFamily="49" charset="-122"/>
              </a:rPr>
              <a:t/>
            </a:r>
            <a:br>
              <a:rPr lang="en-US" altLang="zh-CN" sz="2800" b="1" dirty="0">
                <a:ea typeface="隶书" panose="02010509060101010101" pitchFamily="49" charset="-122"/>
              </a:rPr>
            </a:br>
            <a:endParaRPr lang="zh-CN" altLang="en-US" sz="2800" dirty="0"/>
          </a:p>
        </p:txBody>
      </p:sp>
      <p:sp>
        <p:nvSpPr>
          <p:cNvPr id="3" name="TextBox 2"/>
          <p:cNvSpPr txBox="1"/>
          <p:nvPr/>
        </p:nvSpPr>
        <p:spPr>
          <a:xfrm>
            <a:off x="0" y="843558"/>
            <a:ext cx="9468544" cy="707886"/>
          </a:xfrm>
          <a:prstGeom prst="rect">
            <a:avLst/>
          </a:prstGeom>
          <a:noFill/>
        </p:spPr>
        <p:txBody>
          <a:bodyPr wrap="square" rtlCol="0">
            <a:spAutoFit/>
          </a:bodyPr>
          <a:lstStyle/>
          <a:p>
            <a:r>
              <a:rPr lang="zh-CN" altLang="en-US" sz="2000" b="1" dirty="0">
                <a:latin typeface="楷体" panose="02010609060101010101" pitchFamily="49" charset="-122"/>
                <a:ea typeface="楷体" panose="02010609060101010101" pitchFamily="49" charset="-122"/>
              </a:rPr>
              <a:t>（一）第一阶段：1912年——1919年</a:t>
            </a:r>
            <a:r>
              <a:rPr lang="zh-CN" altLang="en-US" sz="2000" b="1" dirty="0" smtClean="0">
                <a:latin typeface="楷体" panose="02010609060101010101" pitchFamily="49" charset="-122"/>
                <a:ea typeface="楷体" panose="02010609060101010101" pitchFamily="49" charset="-122"/>
              </a:rPr>
              <a:t>（</a:t>
            </a:r>
            <a:r>
              <a:rPr lang="zh-CN" altLang="en-US" sz="2000" b="1" dirty="0">
                <a:latin typeface="楷体" panose="02010609060101010101" pitchFamily="49" charset="-122"/>
                <a:ea typeface="楷体" panose="02010609060101010101" pitchFamily="49" charset="-122"/>
              </a:rPr>
              <a:t>民国建立</a:t>
            </a:r>
            <a:r>
              <a:rPr lang="zh-CN" altLang="en-US" sz="2000" b="1" dirty="0" smtClean="0">
                <a:latin typeface="楷体" panose="02010609060101010101" pitchFamily="49" charset="-122"/>
                <a:ea typeface="楷体" panose="02010609060101010101" pitchFamily="49" charset="-122"/>
              </a:rPr>
              <a:t>至一战</a:t>
            </a:r>
            <a:r>
              <a:rPr lang="zh-CN" altLang="en-US" sz="2000" b="1" dirty="0">
                <a:latin typeface="楷体" panose="02010609060101010101" pitchFamily="49" charset="-122"/>
                <a:ea typeface="楷体" panose="02010609060101010101" pitchFamily="49" charset="-122"/>
              </a:rPr>
              <a:t>结束</a:t>
            </a:r>
            <a:r>
              <a:rPr lang="zh-CN" altLang="en-US" sz="2000" b="1" dirty="0" smtClean="0">
                <a:latin typeface="楷体" panose="02010609060101010101" pitchFamily="49" charset="-122"/>
                <a:ea typeface="楷体" panose="02010609060101010101" pitchFamily="49" charset="-122"/>
              </a:rPr>
              <a:t>）   ——短暂春天</a:t>
            </a:r>
          </a:p>
          <a:p>
            <a:endParaRPr lang="zh-CN" altLang="en-US" sz="2000" dirty="0"/>
          </a:p>
        </p:txBody>
      </p:sp>
      <p:sp>
        <p:nvSpPr>
          <p:cNvPr id="5" name="TextBox 4"/>
          <p:cNvSpPr txBox="1"/>
          <p:nvPr/>
        </p:nvSpPr>
        <p:spPr>
          <a:xfrm>
            <a:off x="179512" y="1275606"/>
            <a:ext cx="6264697" cy="646331"/>
          </a:xfrm>
          <a:prstGeom prst="rect">
            <a:avLst/>
          </a:prstGeom>
          <a:noFill/>
        </p:spPr>
        <p:txBody>
          <a:bodyPr wrap="square" rtlCol="0">
            <a:spAutoFit/>
          </a:bodyPr>
          <a:lstStyle/>
          <a:p>
            <a:r>
              <a:rPr lang="zh-CN" altLang="en-US" dirty="0" smtClean="0">
                <a:latin typeface="华文仿宋" panose="02010600040101010101" pitchFamily="2" charset="-122"/>
                <a:ea typeface="华文仿宋" panose="02010600040101010101" pitchFamily="2" charset="-122"/>
              </a:rPr>
              <a:t>结合</a:t>
            </a:r>
            <a:r>
              <a:rPr lang="zh-CN" altLang="en-US" dirty="0">
                <a:latin typeface="华文仿宋" panose="02010600040101010101" pitchFamily="2" charset="-122"/>
                <a:ea typeface="华文仿宋" panose="02010600040101010101" pitchFamily="2" charset="-122"/>
              </a:rPr>
              <a:t>课本和材料，分析民族工业进入“短暂春天”的原因。</a:t>
            </a:r>
            <a:endParaRPr lang="zh-CN" altLang="en-US" dirty="0">
              <a:solidFill>
                <a:schemeClr val="hlink"/>
              </a:solidFill>
              <a:latin typeface="华文仿宋" panose="02010600040101010101" pitchFamily="2" charset="-122"/>
              <a:ea typeface="华文仿宋" panose="02010600040101010101" pitchFamily="2" charset="-122"/>
            </a:endParaRPr>
          </a:p>
          <a:p>
            <a:endParaRPr lang="zh-CN" altLang="en-US" dirty="0">
              <a:latin typeface="华文仿宋" panose="02010600040101010101" pitchFamily="2" charset="-122"/>
              <a:ea typeface="华文仿宋"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内容占位符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4" y="0"/>
            <a:ext cx="9140416" cy="5143500"/>
          </a:xfrm>
          <a:prstGeom prst="rect">
            <a:avLst/>
          </a:prstGeom>
        </p:spPr>
      </p:pic>
      <p:sp>
        <p:nvSpPr>
          <p:cNvPr id="3" name="TextBox 2"/>
          <p:cNvSpPr txBox="1"/>
          <p:nvPr/>
        </p:nvSpPr>
        <p:spPr>
          <a:xfrm>
            <a:off x="277587" y="555813"/>
            <a:ext cx="8119851" cy="4031873"/>
          </a:xfrm>
          <a:prstGeom prst="rect">
            <a:avLst/>
          </a:prstGeom>
          <a:noFill/>
        </p:spPr>
        <p:txBody>
          <a:bodyPr wrap="square" rtlCol="0">
            <a:spAutoFit/>
          </a:bodyPr>
          <a:lstStyle/>
          <a:p>
            <a:r>
              <a:rPr lang="zh-CN" altLang="zh-CN" sz="3200" b="1" dirty="0">
                <a:latin typeface="黑体" panose="02010609060101010101" pitchFamily="49" charset="-122"/>
                <a:ea typeface="黑体" panose="02010609060101010101" pitchFamily="49" charset="-122"/>
              </a:rPr>
              <a:t>【随堂训练】</a:t>
            </a:r>
          </a:p>
          <a:p>
            <a:pPr lvl="0"/>
            <a:r>
              <a:rPr lang="en-US" altLang="zh-CN" sz="3200" b="1" dirty="0" smtClean="0">
                <a:latin typeface="黑体" panose="02010609060101010101" pitchFamily="49" charset="-122"/>
                <a:ea typeface="黑体" panose="02010609060101010101" pitchFamily="49" charset="-122"/>
              </a:rPr>
              <a:t>1.</a:t>
            </a:r>
            <a:r>
              <a:rPr lang="zh-CN" altLang="zh-CN" sz="3200" b="1" dirty="0" smtClean="0">
                <a:latin typeface="黑体" panose="02010609060101010101" pitchFamily="49" charset="-122"/>
                <a:ea typeface="黑体" panose="02010609060101010101" pitchFamily="49" charset="-122"/>
              </a:rPr>
              <a:t>“</a:t>
            </a:r>
            <a:r>
              <a:rPr lang="zh-CN" altLang="zh-CN" sz="3200" b="1" dirty="0">
                <a:latin typeface="黑体" panose="02010609060101010101" pitchFamily="49" charset="-122"/>
                <a:ea typeface="黑体" panose="02010609060101010101" pitchFamily="49" charset="-122"/>
              </a:rPr>
              <a:t>嗣后所有公共机关日用消耗各品，除特种无国货可代用者外，务请专购国货以示提倡。”该文告发布的时间最可能是</a:t>
            </a:r>
            <a:r>
              <a:rPr lang="zh-CN" altLang="zh-CN" sz="3200" b="1" dirty="0" smtClean="0">
                <a:latin typeface="黑体" panose="02010609060101010101" pitchFamily="49" charset="-122"/>
                <a:ea typeface="黑体" panose="02010609060101010101" pitchFamily="49" charset="-122"/>
              </a:rPr>
              <a:t>在</a:t>
            </a:r>
            <a:endParaRPr lang="en-US" altLang="zh-CN" sz="3200" b="1" dirty="0" smtClean="0">
              <a:latin typeface="黑体" panose="02010609060101010101" pitchFamily="49" charset="-122"/>
              <a:ea typeface="黑体" panose="02010609060101010101" pitchFamily="49" charset="-122"/>
            </a:endParaRPr>
          </a:p>
          <a:p>
            <a:pPr lvl="0"/>
            <a:endParaRPr lang="zh-CN" altLang="zh-CN" sz="3200" b="1" dirty="0">
              <a:latin typeface="黑体" panose="02010609060101010101" pitchFamily="49" charset="-122"/>
              <a:ea typeface="黑体" panose="02010609060101010101" pitchFamily="49" charset="-122"/>
            </a:endParaRPr>
          </a:p>
          <a:p>
            <a:pPr lvl="0"/>
            <a:r>
              <a:rPr lang="en-US" altLang="zh-CN" sz="3200" b="1" dirty="0" smtClean="0">
                <a:latin typeface="黑体" panose="02010609060101010101" pitchFamily="49" charset="-122"/>
                <a:ea typeface="黑体" panose="02010609060101010101" pitchFamily="49" charset="-122"/>
              </a:rPr>
              <a:t>A.</a:t>
            </a:r>
            <a:r>
              <a:rPr lang="zh-CN" altLang="zh-CN" sz="3200" b="1" dirty="0" smtClean="0">
                <a:latin typeface="黑体" panose="02010609060101010101" pitchFamily="49" charset="-122"/>
                <a:ea typeface="黑体" panose="02010609060101010101" pitchFamily="49" charset="-122"/>
              </a:rPr>
              <a:t>戊戌变法</a:t>
            </a:r>
            <a:r>
              <a:rPr lang="zh-CN" altLang="zh-CN" sz="3200" b="1" dirty="0">
                <a:latin typeface="黑体" panose="02010609060101010101" pitchFamily="49" charset="-122"/>
                <a:ea typeface="黑体" panose="02010609060101010101" pitchFamily="49" charset="-122"/>
              </a:rPr>
              <a:t>时期</a:t>
            </a:r>
            <a:r>
              <a:rPr lang="en-US" altLang="zh-CN" sz="3200" b="1" dirty="0">
                <a:latin typeface="黑体" panose="02010609060101010101" pitchFamily="49" charset="-122"/>
                <a:ea typeface="黑体" panose="02010609060101010101" pitchFamily="49" charset="-122"/>
              </a:rPr>
              <a:t>    B.</a:t>
            </a:r>
            <a:r>
              <a:rPr lang="zh-CN" altLang="zh-CN" sz="3200" b="1" dirty="0">
                <a:latin typeface="黑体" panose="02010609060101010101" pitchFamily="49" charset="-122"/>
                <a:ea typeface="黑体" panose="02010609060101010101" pitchFamily="49" charset="-122"/>
              </a:rPr>
              <a:t>辛亥革命时期</a:t>
            </a:r>
            <a:r>
              <a:rPr lang="en-US" altLang="zh-CN" sz="3200" b="1" dirty="0">
                <a:latin typeface="黑体" panose="02010609060101010101" pitchFamily="49" charset="-122"/>
                <a:ea typeface="黑体" panose="02010609060101010101" pitchFamily="49" charset="-122"/>
              </a:rPr>
              <a:t>    </a:t>
            </a:r>
            <a:endParaRPr lang="en-US" altLang="zh-CN" sz="3200" b="1" dirty="0" smtClean="0">
              <a:latin typeface="黑体" panose="02010609060101010101" pitchFamily="49" charset="-122"/>
              <a:ea typeface="黑体" panose="02010609060101010101" pitchFamily="49" charset="-122"/>
            </a:endParaRPr>
          </a:p>
          <a:p>
            <a:pPr lvl="0"/>
            <a:r>
              <a:rPr lang="en-US" altLang="zh-CN" sz="3200" b="1" dirty="0" smtClean="0">
                <a:latin typeface="黑体" panose="02010609060101010101" pitchFamily="49" charset="-122"/>
                <a:ea typeface="黑体" panose="02010609060101010101" pitchFamily="49" charset="-122"/>
              </a:rPr>
              <a:t>C</a:t>
            </a:r>
            <a:r>
              <a:rPr lang="en-US" altLang="zh-CN" sz="3200" b="1" dirty="0">
                <a:latin typeface="黑体" panose="02010609060101010101" pitchFamily="49" charset="-122"/>
                <a:ea typeface="黑体" panose="02010609060101010101" pitchFamily="49" charset="-122"/>
              </a:rPr>
              <a:t>.</a:t>
            </a:r>
            <a:r>
              <a:rPr lang="zh-CN" altLang="zh-CN" sz="3200" b="1" dirty="0">
                <a:latin typeface="黑体" panose="02010609060101010101" pitchFamily="49" charset="-122"/>
                <a:ea typeface="黑体" panose="02010609060101010101" pitchFamily="49" charset="-122"/>
              </a:rPr>
              <a:t>民国初年</a:t>
            </a:r>
            <a:r>
              <a:rPr lang="en-US" altLang="zh-CN" sz="3200" b="1" dirty="0">
                <a:latin typeface="黑体" panose="02010609060101010101" pitchFamily="49" charset="-122"/>
                <a:ea typeface="黑体" panose="02010609060101010101" pitchFamily="49" charset="-122"/>
              </a:rPr>
              <a:t>    </a:t>
            </a:r>
            <a:r>
              <a:rPr lang="en-US" altLang="zh-CN" sz="3200" b="1" dirty="0" smtClean="0">
                <a:latin typeface="黑体" panose="02010609060101010101" pitchFamily="49" charset="-122"/>
                <a:ea typeface="黑体" panose="02010609060101010101" pitchFamily="49" charset="-122"/>
              </a:rPr>
              <a:t>    D</a:t>
            </a:r>
            <a:r>
              <a:rPr lang="en-US" altLang="zh-CN" sz="3200" b="1" dirty="0">
                <a:latin typeface="黑体" panose="02010609060101010101" pitchFamily="49" charset="-122"/>
                <a:ea typeface="黑体" panose="02010609060101010101" pitchFamily="49" charset="-122"/>
              </a:rPr>
              <a:t>.</a:t>
            </a:r>
            <a:r>
              <a:rPr lang="zh-CN" altLang="zh-CN" sz="3200" b="1" dirty="0">
                <a:latin typeface="黑体" panose="02010609060101010101" pitchFamily="49" charset="-122"/>
                <a:ea typeface="黑体" panose="02010609060101010101" pitchFamily="49" charset="-122"/>
              </a:rPr>
              <a:t>新中国成立初期</a:t>
            </a:r>
          </a:p>
          <a:p>
            <a:endParaRPr lang="zh-CN" altLang="en-US" sz="3200" b="1" dirty="0">
              <a:latin typeface="黑体" panose="02010609060101010101" pitchFamily="49" charset="-122"/>
              <a:ea typeface="黑体" panose="02010609060101010101" pitchFamily="49" charset="-122"/>
            </a:endParaRPr>
          </a:p>
        </p:txBody>
      </p:sp>
      <p:sp>
        <p:nvSpPr>
          <p:cNvPr id="4" name="TextBox 3"/>
          <p:cNvSpPr txBox="1"/>
          <p:nvPr/>
        </p:nvSpPr>
        <p:spPr>
          <a:xfrm>
            <a:off x="7308304" y="2427734"/>
            <a:ext cx="636713" cy="1107996"/>
          </a:xfrm>
          <a:prstGeom prst="rect">
            <a:avLst/>
          </a:prstGeom>
          <a:noFill/>
        </p:spPr>
        <p:txBody>
          <a:bodyPr wrap="none" rtlCol="0">
            <a:spAutoFit/>
          </a:bodyPr>
          <a:lstStyle/>
          <a:p>
            <a:r>
              <a:rPr lang="en-US" altLang="zh-CN" sz="6600" b="1" dirty="0" smtClean="0">
                <a:solidFill>
                  <a:srgbClr val="FF0000"/>
                </a:solidFill>
              </a:rPr>
              <a:t>C</a:t>
            </a:r>
            <a:endParaRPr lang="zh-CN" altLang="en-US" sz="6600" b="1" dirty="0">
              <a:solidFill>
                <a:srgbClr val="FF0000"/>
              </a:solidFill>
            </a:endParaRPr>
          </a:p>
        </p:txBody>
      </p:sp>
    </p:spTree>
    <p:extLst>
      <p:ext uri="{BB962C8B-B14F-4D97-AF65-F5344CB8AC3E}">
        <p14:creationId xmlns:p14="http://schemas.microsoft.com/office/powerpoint/2010/main" val="4094911841"/>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1"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内容占位符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4" y="-10435"/>
            <a:ext cx="9140416" cy="5143500"/>
          </a:xfrm>
          <a:prstGeom prst="rect">
            <a:avLst/>
          </a:prstGeom>
        </p:spPr>
      </p:pic>
      <p:sp>
        <p:nvSpPr>
          <p:cNvPr id="2" name="TextBox 1"/>
          <p:cNvSpPr txBox="1"/>
          <p:nvPr/>
        </p:nvSpPr>
        <p:spPr>
          <a:xfrm>
            <a:off x="507516" y="411510"/>
            <a:ext cx="8132552" cy="4524315"/>
          </a:xfrm>
          <a:prstGeom prst="rect">
            <a:avLst/>
          </a:prstGeom>
          <a:noFill/>
        </p:spPr>
        <p:txBody>
          <a:bodyPr wrap="square" rtlCol="0">
            <a:spAutoFit/>
          </a:bodyPr>
          <a:lstStyle/>
          <a:p>
            <a:r>
              <a:rPr lang="en-US" altLang="zh-CN" sz="3200" b="1" dirty="0">
                <a:latin typeface="黑体" panose="02010609060101010101" pitchFamily="49" charset="-122"/>
                <a:ea typeface="黑体" panose="02010609060101010101" pitchFamily="49" charset="-122"/>
              </a:rPr>
              <a:t>2</a:t>
            </a:r>
            <a:r>
              <a:rPr lang="en-US" altLang="zh-CN" sz="3200" b="1" dirty="0" smtClean="0">
                <a:latin typeface="黑体" panose="02010609060101010101" pitchFamily="49" charset="-122"/>
                <a:ea typeface="黑体" panose="02010609060101010101" pitchFamily="49" charset="-122"/>
              </a:rPr>
              <a:t>.1914</a:t>
            </a:r>
            <a:r>
              <a:rPr lang="zh-CN" altLang="zh-CN" sz="3200" b="1" dirty="0">
                <a:latin typeface="黑体" panose="02010609060101010101" pitchFamily="49" charset="-122"/>
                <a:ea typeface="黑体" panose="02010609060101010101" pitchFamily="49" charset="-122"/>
              </a:rPr>
              <a:t>年—</a:t>
            </a:r>
            <a:r>
              <a:rPr lang="en-US" altLang="zh-CN" sz="3200" b="1" dirty="0">
                <a:latin typeface="黑体" panose="02010609060101010101" pitchFamily="49" charset="-122"/>
                <a:ea typeface="黑体" panose="02010609060101010101" pitchFamily="49" charset="-122"/>
              </a:rPr>
              <a:t>1920</a:t>
            </a:r>
            <a:r>
              <a:rPr lang="zh-CN" altLang="zh-CN" sz="3200" b="1" dirty="0">
                <a:latin typeface="黑体" panose="02010609060101010101" pitchFamily="49" charset="-122"/>
                <a:ea typeface="黑体" panose="02010609060101010101" pitchFamily="49" charset="-122"/>
              </a:rPr>
              <a:t>年，中国生产的植物油、面粉等工业品的出口数量大幅度增加，同一时期进口货物数量却大幅下降。导致这一现象的最主要因素是</a:t>
            </a:r>
          </a:p>
          <a:p>
            <a:r>
              <a:rPr lang="en-US" altLang="zh-CN" sz="3200" b="1" dirty="0">
                <a:latin typeface="黑体" panose="02010609060101010101" pitchFamily="49" charset="-122"/>
                <a:ea typeface="黑体" panose="02010609060101010101" pitchFamily="49" charset="-122"/>
              </a:rPr>
              <a:t>  A</a:t>
            </a:r>
            <a:r>
              <a:rPr lang="zh-CN" altLang="zh-CN" sz="3200" b="1" dirty="0">
                <a:latin typeface="黑体" panose="02010609060101010101" pitchFamily="49" charset="-122"/>
                <a:ea typeface="黑体" panose="02010609060101010101" pitchFamily="49" charset="-122"/>
              </a:rPr>
              <a:t>．五四运动</a:t>
            </a:r>
            <a:r>
              <a:rPr lang="en-US" altLang="zh-CN" sz="3200" b="1" dirty="0">
                <a:latin typeface="黑体" panose="02010609060101010101" pitchFamily="49" charset="-122"/>
                <a:ea typeface="黑体" panose="02010609060101010101" pitchFamily="49" charset="-122"/>
              </a:rPr>
              <a:t/>
            </a:r>
            <a:br>
              <a:rPr lang="en-US" altLang="zh-CN" sz="3200" b="1" dirty="0">
                <a:latin typeface="黑体" panose="02010609060101010101" pitchFamily="49" charset="-122"/>
                <a:ea typeface="黑体" panose="02010609060101010101" pitchFamily="49" charset="-122"/>
              </a:rPr>
            </a:br>
            <a:r>
              <a:rPr lang="en-US" altLang="zh-CN" sz="3200" b="1" dirty="0">
                <a:latin typeface="黑体" panose="02010609060101010101" pitchFamily="49" charset="-122"/>
                <a:ea typeface="黑体" panose="02010609060101010101" pitchFamily="49" charset="-122"/>
              </a:rPr>
              <a:t>  B</a:t>
            </a:r>
            <a:r>
              <a:rPr lang="zh-CN" altLang="zh-CN" sz="3200" b="1" dirty="0">
                <a:latin typeface="黑体" panose="02010609060101010101" pitchFamily="49" charset="-122"/>
                <a:ea typeface="黑体" panose="02010609060101010101" pitchFamily="49" charset="-122"/>
              </a:rPr>
              <a:t>．中国民众的抵制日货运动</a:t>
            </a:r>
            <a:r>
              <a:rPr lang="en-US" altLang="zh-CN" sz="3200" b="1" dirty="0">
                <a:latin typeface="黑体" panose="02010609060101010101" pitchFamily="49" charset="-122"/>
                <a:ea typeface="黑体" panose="02010609060101010101" pitchFamily="49" charset="-122"/>
              </a:rPr>
              <a:t/>
            </a:r>
            <a:br>
              <a:rPr lang="en-US" altLang="zh-CN" sz="3200" b="1" dirty="0">
                <a:latin typeface="黑体" panose="02010609060101010101" pitchFamily="49" charset="-122"/>
                <a:ea typeface="黑体" panose="02010609060101010101" pitchFamily="49" charset="-122"/>
              </a:rPr>
            </a:br>
            <a:r>
              <a:rPr lang="en-US" altLang="zh-CN" sz="3200" b="1" dirty="0">
                <a:latin typeface="黑体" panose="02010609060101010101" pitchFamily="49" charset="-122"/>
                <a:ea typeface="黑体" panose="02010609060101010101" pitchFamily="49" charset="-122"/>
              </a:rPr>
              <a:t>  C</a:t>
            </a:r>
            <a:r>
              <a:rPr lang="zh-CN" altLang="zh-CN" sz="3200" b="1" dirty="0">
                <a:latin typeface="黑体" panose="02010609060101010101" pitchFamily="49" charset="-122"/>
                <a:ea typeface="黑体" panose="02010609060101010101" pitchFamily="49" charset="-122"/>
              </a:rPr>
              <a:t>．第一次世界大战</a:t>
            </a:r>
            <a:r>
              <a:rPr lang="en-US" altLang="zh-CN" sz="3200" b="1" dirty="0">
                <a:latin typeface="黑体" panose="02010609060101010101" pitchFamily="49" charset="-122"/>
                <a:ea typeface="黑体" panose="02010609060101010101" pitchFamily="49" charset="-122"/>
              </a:rPr>
              <a:t/>
            </a:r>
            <a:br>
              <a:rPr lang="en-US" altLang="zh-CN" sz="3200" b="1" dirty="0">
                <a:latin typeface="黑体" panose="02010609060101010101" pitchFamily="49" charset="-122"/>
                <a:ea typeface="黑体" panose="02010609060101010101" pitchFamily="49" charset="-122"/>
              </a:rPr>
            </a:br>
            <a:r>
              <a:rPr lang="en-US" altLang="zh-CN" sz="3200" b="1" dirty="0" smtClean="0">
                <a:latin typeface="黑体" panose="02010609060101010101" pitchFamily="49" charset="-122"/>
                <a:ea typeface="黑体" panose="02010609060101010101" pitchFamily="49" charset="-122"/>
              </a:rPr>
              <a:t>  D</a:t>
            </a:r>
            <a:r>
              <a:rPr lang="zh-CN" altLang="zh-CN" sz="3200" b="1" dirty="0">
                <a:latin typeface="黑体" panose="02010609060101010101" pitchFamily="49" charset="-122"/>
                <a:ea typeface="黑体" panose="02010609060101010101" pitchFamily="49" charset="-122"/>
              </a:rPr>
              <a:t>．中国工人阶级的罢工斗争</a:t>
            </a:r>
            <a:r>
              <a:rPr lang="en-US" altLang="zh-CN" sz="3200" b="1" dirty="0">
                <a:latin typeface="黑体" panose="02010609060101010101" pitchFamily="49" charset="-122"/>
                <a:ea typeface="黑体" panose="02010609060101010101" pitchFamily="49" charset="-122"/>
              </a:rPr>
              <a:t>   </a:t>
            </a:r>
            <a:br>
              <a:rPr lang="en-US" altLang="zh-CN" sz="3200" b="1" dirty="0">
                <a:latin typeface="黑体" panose="02010609060101010101" pitchFamily="49" charset="-122"/>
                <a:ea typeface="黑体" panose="02010609060101010101" pitchFamily="49" charset="-122"/>
              </a:rPr>
            </a:br>
            <a:endParaRPr lang="zh-CN" altLang="en-US" sz="3200" b="1" dirty="0">
              <a:latin typeface="黑体" panose="02010609060101010101" pitchFamily="49" charset="-122"/>
              <a:ea typeface="黑体" panose="02010609060101010101" pitchFamily="49" charset="-122"/>
            </a:endParaRPr>
          </a:p>
        </p:txBody>
      </p:sp>
      <p:sp>
        <p:nvSpPr>
          <p:cNvPr id="6" name="TextBox 5"/>
          <p:cNvSpPr txBox="1"/>
          <p:nvPr/>
        </p:nvSpPr>
        <p:spPr>
          <a:xfrm>
            <a:off x="6660232" y="2073502"/>
            <a:ext cx="676788" cy="1200329"/>
          </a:xfrm>
          <a:prstGeom prst="rect">
            <a:avLst/>
          </a:prstGeom>
          <a:noFill/>
        </p:spPr>
        <p:txBody>
          <a:bodyPr wrap="none" rtlCol="0">
            <a:spAutoFit/>
          </a:bodyPr>
          <a:lstStyle/>
          <a:p>
            <a:r>
              <a:rPr lang="en-US" altLang="zh-CN" sz="7200" dirty="0" smtClean="0">
                <a:solidFill>
                  <a:srgbClr val="FF0000"/>
                </a:solidFill>
              </a:rPr>
              <a:t>C</a:t>
            </a:r>
            <a:endParaRPr lang="zh-CN" altLang="en-US" sz="7200" dirty="0">
              <a:solidFill>
                <a:srgbClr val="FF0000"/>
              </a:solidFill>
            </a:endParaRPr>
          </a:p>
        </p:txBody>
      </p:sp>
    </p:spTree>
    <p:extLst>
      <p:ext uri="{BB962C8B-B14F-4D97-AF65-F5344CB8AC3E}">
        <p14:creationId xmlns:p14="http://schemas.microsoft.com/office/powerpoint/2010/main" val="931333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内容占位符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4" y="-10435"/>
            <a:ext cx="9140416" cy="5143500"/>
          </a:xfrm>
          <a:prstGeom prst="rect">
            <a:avLst/>
          </a:prstGeom>
        </p:spPr>
      </p:pic>
      <p:sp>
        <p:nvSpPr>
          <p:cNvPr id="2" name="TextBox 1"/>
          <p:cNvSpPr txBox="1"/>
          <p:nvPr/>
        </p:nvSpPr>
        <p:spPr>
          <a:xfrm>
            <a:off x="8704" y="627534"/>
            <a:ext cx="9140416" cy="3970318"/>
          </a:xfrm>
          <a:prstGeom prst="rect">
            <a:avLst/>
          </a:prstGeom>
          <a:noFill/>
        </p:spPr>
        <p:txBody>
          <a:bodyPr wrap="square" rtlCol="0">
            <a:spAutoFit/>
          </a:bodyPr>
          <a:lstStyle/>
          <a:p>
            <a:r>
              <a:rPr lang="en-US" altLang="zh-CN" sz="2800" b="1" dirty="0">
                <a:latin typeface="黑体" panose="02010609060101010101" pitchFamily="49" charset="-122"/>
                <a:ea typeface="黑体" panose="02010609060101010101" pitchFamily="49" charset="-122"/>
              </a:rPr>
              <a:t>3</a:t>
            </a:r>
            <a:r>
              <a:rPr lang="en-US" altLang="zh-CN" sz="2800" b="1" dirty="0" smtClean="0">
                <a:latin typeface="黑体" panose="02010609060101010101" pitchFamily="49" charset="-122"/>
                <a:ea typeface="黑体" panose="02010609060101010101" pitchFamily="49" charset="-122"/>
              </a:rPr>
              <a:t>.</a:t>
            </a:r>
            <a:r>
              <a:rPr lang="zh-CN" altLang="zh-CN" sz="2800" b="1" dirty="0" smtClean="0">
                <a:latin typeface="黑体" panose="02010609060101010101" pitchFamily="49" charset="-122"/>
                <a:ea typeface="黑体" panose="02010609060101010101" pitchFamily="49" charset="-122"/>
              </a:rPr>
              <a:t>民国</a:t>
            </a:r>
            <a:r>
              <a:rPr lang="zh-CN" altLang="zh-CN" sz="2800" b="1" dirty="0">
                <a:latin typeface="黑体" panose="02010609060101010101" pitchFamily="49" charset="-122"/>
                <a:ea typeface="黑体" panose="02010609060101010101" pitchFamily="49" charset="-122"/>
              </a:rPr>
              <a:t>初年，我国民族工业进入了进一步发展阶段，以天津为例，在工商部注册资产达万元以上的企业有数十家，其中面粉、纺织、化工业生产水平居世界前列</a:t>
            </a:r>
            <a:r>
              <a:rPr lang="zh-CN" altLang="zh-CN" sz="2800" b="1" dirty="0" smtClean="0">
                <a:latin typeface="黑体" panose="02010609060101010101" pitchFamily="49" charset="-122"/>
                <a:ea typeface="黑体" panose="02010609060101010101" pitchFamily="49" charset="-122"/>
              </a:rPr>
              <a:t>。我国</a:t>
            </a:r>
            <a:r>
              <a:rPr lang="zh-CN" altLang="zh-CN" sz="2800" b="1" dirty="0">
                <a:latin typeface="黑体" panose="02010609060101010101" pitchFamily="49" charset="-122"/>
                <a:ea typeface="黑体" panose="02010609060101010101" pitchFamily="49" charset="-122"/>
              </a:rPr>
              <a:t>民族工业在这期间迅速发展的主要</a:t>
            </a:r>
            <a:r>
              <a:rPr lang="zh-CN" altLang="zh-CN" sz="2800" b="1" dirty="0" smtClean="0">
                <a:latin typeface="黑体" panose="02010609060101010101" pitchFamily="49" charset="-122"/>
                <a:ea typeface="黑体" panose="02010609060101010101" pitchFamily="49" charset="-122"/>
              </a:rPr>
              <a:t>内因是</a:t>
            </a:r>
            <a:r>
              <a:rPr lang="en-US" altLang="zh-CN" sz="2800" b="1" dirty="0">
                <a:latin typeface="黑体" panose="02010609060101010101" pitchFamily="49" charset="-122"/>
                <a:ea typeface="黑体" panose="02010609060101010101" pitchFamily="49" charset="-122"/>
              </a:rPr>
              <a:t/>
            </a:r>
            <a:br>
              <a:rPr lang="en-US" altLang="zh-CN" sz="2800" b="1" dirty="0">
                <a:latin typeface="黑体" panose="02010609060101010101" pitchFamily="49" charset="-122"/>
                <a:ea typeface="黑体" panose="02010609060101010101" pitchFamily="49" charset="-122"/>
              </a:rPr>
            </a:br>
            <a:r>
              <a:rPr lang="en-US" altLang="zh-CN" sz="2800" b="1" dirty="0">
                <a:latin typeface="黑体" panose="02010609060101010101" pitchFamily="49" charset="-122"/>
                <a:ea typeface="黑体" panose="02010609060101010101" pitchFamily="49" charset="-122"/>
              </a:rPr>
              <a:t>  A</a:t>
            </a:r>
            <a:r>
              <a:rPr lang="zh-CN" altLang="zh-CN" sz="2800" b="1" dirty="0">
                <a:latin typeface="黑体" panose="02010609060101010101" pitchFamily="49" charset="-122"/>
                <a:ea typeface="黑体" panose="02010609060101010101" pitchFamily="49" charset="-122"/>
              </a:rPr>
              <a:t>．海外华侨的竞相投资办厂</a:t>
            </a:r>
            <a:r>
              <a:rPr lang="en-US" altLang="zh-CN" sz="2800" b="1" dirty="0">
                <a:latin typeface="黑体" panose="02010609060101010101" pitchFamily="49" charset="-122"/>
                <a:ea typeface="黑体" panose="02010609060101010101" pitchFamily="49" charset="-122"/>
              </a:rPr>
              <a:t/>
            </a:r>
            <a:br>
              <a:rPr lang="en-US" altLang="zh-CN" sz="2800" b="1" dirty="0">
                <a:latin typeface="黑体" panose="02010609060101010101" pitchFamily="49" charset="-122"/>
                <a:ea typeface="黑体" panose="02010609060101010101" pitchFamily="49" charset="-122"/>
              </a:rPr>
            </a:br>
            <a:r>
              <a:rPr lang="en-US" altLang="zh-CN" sz="2800" b="1" dirty="0">
                <a:latin typeface="黑体" panose="02010609060101010101" pitchFamily="49" charset="-122"/>
                <a:ea typeface="黑体" panose="02010609060101010101" pitchFamily="49" charset="-122"/>
              </a:rPr>
              <a:t>  B</a:t>
            </a:r>
            <a:r>
              <a:rPr lang="zh-CN" altLang="zh-CN" sz="2800" b="1" dirty="0">
                <a:latin typeface="黑体" panose="02010609060101010101" pitchFamily="49" charset="-122"/>
                <a:ea typeface="黑体" panose="02010609060101010101" pitchFamily="49" charset="-122"/>
              </a:rPr>
              <a:t>．欧洲列强在一战期间暂时放松了经济侵略</a:t>
            </a:r>
            <a:r>
              <a:rPr lang="en-US" altLang="zh-CN" sz="2800" b="1" dirty="0">
                <a:latin typeface="黑体" panose="02010609060101010101" pitchFamily="49" charset="-122"/>
                <a:ea typeface="黑体" panose="02010609060101010101" pitchFamily="49" charset="-122"/>
              </a:rPr>
              <a:t/>
            </a:r>
            <a:br>
              <a:rPr lang="en-US" altLang="zh-CN" sz="2800" b="1" dirty="0">
                <a:latin typeface="黑体" panose="02010609060101010101" pitchFamily="49" charset="-122"/>
                <a:ea typeface="黑体" panose="02010609060101010101" pitchFamily="49" charset="-122"/>
              </a:rPr>
            </a:br>
            <a:r>
              <a:rPr lang="en-US" altLang="zh-CN" sz="2800" b="1" dirty="0">
                <a:latin typeface="黑体" panose="02010609060101010101" pitchFamily="49" charset="-122"/>
                <a:ea typeface="黑体" panose="02010609060101010101" pitchFamily="49" charset="-122"/>
              </a:rPr>
              <a:t>  </a:t>
            </a:r>
            <a:r>
              <a:rPr lang="en-US" altLang="zh-CN" sz="2800" b="1" dirty="0" smtClean="0">
                <a:latin typeface="黑体" panose="02010609060101010101" pitchFamily="49" charset="-122"/>
                <a:ea typeface="黑体" panose="02010609060101010101" pitchFamily="49" charset="-122"/>
              </a:rPr>
              <a:t>C</a:t>
            </a:r>
            <a:r>
              <a:rPr lang="zh-CN" altLang="zh-CN" sz="2800" b="1" dirty="0" smtClean="0">
                <a:latin typeface="黑体" panose="02010609060101010101" pitchFamily="49" charset="-122"/>
                <a:ea typeface="黑体" panose="02010609060101010101" pitchFamily="49" charset="-122"/>
              </a:rPr>
              <a:t>．</a:t>
            </a:r>
            <a:r>
              <a:rPr lang="zh-CN" altLang="zh-CN" sz="2800" b="1" dirty="0">
                <a:latin typeface="黑体" panose="02010609060101010101" pitchFamily="49" charset="-122"/>
                <a:ea typeface="黑体" panose="02010609060101010101" pitchFamily="49" charset="-122"/>
              </a:rPr>
              <a:t>各种实业团体的广泛建立</a:t>
            </a:r>
            <a:r>
              <a:rPr lang="en-US" altLang="zh-CN" sz="2800" b="1" dirty="0">
                <a:latin typeface="黑体" panose="02010609060101010101" pitchFamily="49" charset="-122"/>
                <a:ea typeface="黑体" panose="02010609060101010101" pitchFamily="49" charset="-122"/>
              </a:rPr>
              <a:t/>
            </a:r>
            <a:br>
              <a:rPr lang="en-US" altLang="zh-CN" sz="2800" b="1" dirty="0">
                <a:latin typeface="黑体" panose="02010609060101010101" pitchFamily="49" charset="-122"/>
                <a:ea typeface="黑体" panose="02010609060101010101" pitchFamily="49" charset="-122"/>
              </a:rPr>
            </a:br>
            <a:r>
              <a:rPr lang="en-US" altLang="zh-CN" sz="2800" b="1" dirty="0">
                <a:latin typeface="黑体" panose="02010609060101010101" pitchFamily="49" charset="-122"/>
                <a:ea typeface="黑体" panose="02010609060101010101" pitchFamily="49" charset="-122"/>
              </a:rPr>
              <a:t>  D</a:t>
            </a:r>
            <a:r>
              <a:rPr lang="zh-CN" altLang="zh-CN" sz="2800" b="1" dirty="0">
                <a:latin typeface="黑体" panose="02010609060101010101" pitchFamily="49" charset="-122"/>
                <a:ea typeface="黑体" panose="02010609060101010101" pitchFamily="49" charset="-122"/>
              </a:rPr>
              <a:t>．辛亥革命推翻了清王朝的专制统治</a:t>
            </a:r>
            <a:r>
              <a:rPr lang="en-US" altLang="zh-CN" sz="2800" b="1" dirty="0">
                <a:latin typeface="黑体" panose="02010609060101010101" pitchFamily="49" charset="-122"/>
                <a:ea typeface="黑体" panose="02010609060101010101" pitchFamily="49" charset="-122"/>
              </a:rPr>
              <a:t>   </a:t>
            </a:r>
            <a:br>
              <a:rPr lang="en-US" altLang="zh-CN" sz="2800" b="1" dirty="0">
                <a:latin typeface="黑体" panose="02010609060101010101" pitchFamily="49" charset="-122"/>
                <a:ea typeface="黑体" panose="02010609060101010101" pitchFamily="49" charset="-122"/>
              </a:rPr>
            </a:br>
            <a:endParaRPr lang="zh-CN" altLang="en-US" sz="2800" b="1" dirty="0">
              <a:latin typeface="黑体" panose="02010609060101010101" pitchFamily="49" charset="-122"/>
              <a:ea typeface="黑体" panose="02010609060101010101" pitchFamily="49" charset="-122"/>
            </a:endParaRPr>
          </a:p>
        </p:txBody>
      </p:sp>
      <p:sp>
        <p:nvSpPr>
          <p:cNvPr id="4" name="TextBox 3"/>
          <p:cNvSpPr txBox="1"/>
          <p:nvPr/>
        </p:nvSpPr>
        <p:spPr>
          <a:xfrm>
            <a:off x="7668344" y="2007317"/>
            <a:ext cx="705642" cy="1107996"/>
          </a:xfrm>
          <a:prstGeom prst="rect">
            <a:avLst/>
          </a:prstGeom>
          <a:noFill/>
        </p:spPr>
        <p:txBody>
          <a:bodyPr wrap="none" rtlCol="0">
            <a:spAutoFit/>
          </a:bodyPr>
          <a:lstStyle/>
          <a:p>
            <a:r>
              <a:rPr lang="en-US" altLang="zh-CN" sz="6600" dirty="0" smtClean="0">
                <a:solidFill>
                  <a:srgbClr val="FF0000"/>
                </a:solidFill>
              </a:rPr>
              <a:t>D</a:t>
            </a:r>
            <a:endParaRPr lang="zh-CN" altLang="en-US" sz="6600" dirty="0">
              <a:solidFill>
                <a:srgbClr val="FF0000"/>
              </a:solidFill>
            </a:endParaRPr>
          </a:p>
        </p:txBody>
      </p:sp>
    </p:spTree>
    <p:extLst>
      <p:ext uri="{BB962C8B-B14F-4D97-AF65-F5344CB8AC3E}">
        <p14:creationId xmlns:p14="http://schemas.microsoft.com/office/powerpoint/2010/main" val="309135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内容占位符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470"/>
            <a:ext cx="9144000" cy="5092030"/>
          </a:xfrm>
          <a:prstGeom prst="rect">
            <a:avLst/>
          </a:prstGeom>
        </p:spPr>
      </p:pic>
      <p:sp>
        <p:nvSpPr>
          <p:cNvPr id="18434" name="Rectangle 2"/>
          <p:cNvSpPr>
            <a:spLocks noChangeArrowheads="1"/>
          </p:cNvSpPr>
          <p:nvPr/>
        </p:nvSpPr>
        <p:spPr bwMode="auto">
          <a:xfrm>
            <a:off x="104368" y="1238811"/>
            <a:ext cx="8893175" cy="1200329"/>
          </a:xfrm>
          <a:prstGeom prst="rect">
            <a:avLst/>
          </a:prstGeom>
          <a:solidFill>
            <a:srgbClr val="CCFFFF"/>
          </a:solidFill>
          <a:ln w="53975" cmpd="sng">
            <a:solidFill>
              <a:srgbClr val="003300"/>
            </a:solidFill>
            <a:miter lim="800000"/>
          </a:ln>
          <a:effectLst/>
        </p:spPr>
        <p:txBody>
          <a:bodyPr>
            <a:spAutoFit/>
          </a:bodyPr>
          <a:lstStyle/>
          <a:p>
            <a:r>
              <a:rPr lang="zh-CN" altLang="zh-CN" sz="2400" dirty="0" smtClean="0">
                <a:solidFill>
                  <a:srgbClr val="000000"/>
                </a:solidFill>
                <a:latin typeface="黑体" panose="02010609060101010101" pitchFamily="49" charset="-122"/>
                <a:ea typeface="黑体" panose="02010609060101010101" pitchFamily="49" charset="-122"/>
              </a:rPr>
              <a:t>材料</a:t>
            </a:r>
            <a:r>
              <a:rPr lang="zh-CN" altLang="en-US" sz="2400" dirty="0" smtClean="0">
                <a:solidFill>
                  <a:srgbClr val="000000"/>
                </a:solidFill>
                <a:latin typeface="黑体" panose="02010609060101010101" pitchFamily="49" charset="-122"/>
                <a:ea typeface="黑体" panose="02010609060101010101" pitchFamily="49" charset="-122"/>
              </a:rPr>
              <a:t>二</a:t>
            </a:r>
            <a:r>
              <a:rPr lang="zh-CN" altLang="zh-CN" sz="2400" dirty="0" smtClean="0">
                <a:solidFill>
                  <a:srgbClr val="000000"/>
                </a:solidFill>
                <a:latin typeface="黑体" panose="02010609060101010101" pitchFamily="49" charset="-122"/>
                <a:ea typeface="黑体" panose="02010609060101010101" pitchFamily="49" charset="-122"/>
              </a:rPr>
              <a:t>:</a:t>
            </a:r>
            <a:r>
              <a:rPr lang="zh-CN" altLang="zh-CN" sz="2400" dirty="0">
                <a:solidFill>
                  <a:srgbClr val="000000"/>
                </a:solidFill>
                <a:latin typeface="黑体" panose="02010609060101010101" pitchFamily="49" charset="-122"/>
                <a:ea typeface="黑体" panose="02010609060101010101" pitchFamily="49" charset="-122"/>
              </a:rPr>
              <a:t>“奖励和保护工商业，鼓励人民兴办实业，鼓励华侨在国内投资，设立实业部，废除清朝的</a:t>
            </a:r>
            <a:r>
              <a:rPr lang="zh-CN" altLang="zh-CN" sz="2400" dirty="0" smtClean="0">
                <a:solidFill>
                  <a:srgbClr val="000000"/>
                </a:solidFill>
                <a:latin typeface="黑体" panose="02010609060101010101" pitchFamily="49" charset="-122"/>
                <a:ea typeface="黑体" panose="02010609060101010101" pitchFamily="49" charset="-122"/>
              </a:rPr>
              <a:t>苛捐杂税</a:t>
            </a:r>
            <a:r>
              <a:rPr lang="zh-CN" altLang="en-US" sz="2400" dirty="0" smtClean="0">
                <a:solidFill>
                  <a:srgbClr val="000000"/>
                </a:solidFill>
                <a:latin typeface="黑体" panose="02010609060101010101" pitchFamily="49" charset="-122"/>
                <a:ea typeface="黑体" panose="02010609060101010101" pitchFamily="49" charset="-122"/>
              </a:rPr>
              <a:t>”。</a:t>
            </a:r>
            <a:r>
              <a:rPr lang="zh-CN" altLang="zh-CN" sz="2400" dirty="0" smtClean="0">
                <a:solidFill>
                  <a:srgbClr val="000000"/>
                </a:solidFill>
                <a:latin typeface="黑体" panose="02010609060101010101" pitchFamily="49" charset="-122"/>
                <a:ea typeface="黑体" panose="02010609060101010101" pitchFamily="49" charset="-122"/>
              </a:rPr>
              <a:t>      </a:t>
            </a:r>
            <a:endParaRPr lang="zh-CN" altLang="zh-CN" sz="2400" dirty="0">
              <a:solidFill>
                <a:srgbClr val="000000"/>
              </a:solidFill>
              <a:latin typeface="黑体" panose="02010609060101010101" pitchFamily="49" charset="-122"/>
              <a:ea typeface="黑体" panose="02010609060101010101" pitchFamily="49" charset="-122"/>
            </a:endParaRPr>
          </a:p>
          <a:p>
            <a:r>
              <a:rPr lang="zh-CN" altLang="zh-CN" sz="2400" dirty="0">
                <a:solidFill>
                  <a:srgbClr val="000000"/>
                </a:solidFill>
                <a:latin typeface="黑体" panose="02010609060101010101" pitchFamily="49" charset="-122"/>
                <a:ea typeface="黑体" panose="02010609060101010101" pitchFamily="49" charset="-122"/>
              </a:rPr>
              <a:t>                    </a:t>
            </a:r>
            <a:r>
              <a:rPr lang="en-US" altLang="zh-CN" sz="2400" dirty="0" smtClean="0">
                <a:solidFill>
                  <a:srgbClr val="000000"/>
                </a:solidFill>
                <a:latin typeface="黑体" panose="02010609060101010101" pitchFamily="49" charset="-122"/>
                <a:ea typeface="黑体" panose="02010609060101010101" pitchFamily="49" charset="-122"/>
              </a:rPr>
              <a:t>         </a:t>
            </a:r>
            <a:r>
              <a:rPr lang="zh-CN" altLang="zh-CN" sz="2400" dirty="0" smtClean="0">
                <a:solidFill>
                  <a:srgbClr val="000000"/>
                </a:solidFill>
                <a:latin typeface="黑体" panose="02010609060101010101" pitchFamily="49" charset="-122"/>
                <a:ea typeface="黑体" panose="02010609060101010101" pitchFamily="49" charset="-122"/>
              </a:rPr>
              <a:t>——</a:t>
            </a:r>
            <a:r>
              <a:rPr lang="zh-CN" altLang="zh-CN" sz="2400" dirty="0">
                <a:solidFill>
                  <a:srgbClr val="000000"/>
                </a:solidFill>
                <a:latin typeface="黑体" panose="02010609060101010101" pitchFamily="49" charset="-122"/>
                <a:ea typeface="黑体" panose="02010609060101010101" pitchFamily="49" charset="-122"/>
              </a:rPr>
              <a:t>南京临时政府的法令和措施</a:t>
            </a:r>
          </a:p>
        </p:txBody>
      </p:sp>
      <p:sp>
        <p:nvSpPr>
          <p:cNvPr id="3" name="TextBox 2"/>
          <p:cNvSpPr txBox="1"/>
          <p:nvPr/>
        </p:nvSpPr>
        <p:spPr>
          <a:xfrm>
            <a:off x="104369" y="38482"/>
            <a:ext cx="8893175" cy="1200329"/>
          </a:xfrm>
          <a:prstGeom prst="rect">
            <a:avLst/>
          </a:prstGeom>
          <a:solidFill>
            <a:schemeClr val="accent1">
              <a:lumMod val="20000"/>
              <a:lumOff val="80000"/>
            </a:schemeClr>
          </a:solidFill>
          <a:ln w="57150">
            <a:solidFill>
              <a:schemeClr val="tx1"/>
            </a:solidFill>
          </a:ln>
        </p:spPr>
        <p:txBody>
          <a:bodyPr wrap="square" rtlCol="0">
            <a:spAutoFit/>
          </a:bodyPr>
          <a:lstStyle/>
          <a:p>
            <a:pPr>
              <a:spcBef>
                <a:spcPct val="50000"/>
              </a:spcBef>
            </a:pPr>
            <a:r>
              <a:rPr kumimoji="1" lang="zh-CN" altLang="en-US" sz="2400" dirty="0" smtClean="0">
                <a:latin typeface="黑体" panose="02010609060101010101" pitchFamily="49" charset="-122"/>
                <a:ea typeface="黑体" panose="02010609060101010101" pitchFamily="49" charset="-122"/>
              </a:rPr>
              <a:t>材料一：</a:t>
            </a:r>
            <a:r>
              <a:rPr kumimoji="1" lang="zh-CN" altLang="en-US" sz="2400" dirty="0">
                <a:latin typeface="黑体" panose="02010609060101010101" pitchFamily="49" charset="-122"/>
                <a:ea typeface="黑体" panose="02010609060101010101" pitchFamily="49" charset="-122"/>
              </a:rPr>
              <a:t>民国创立后，资产阶级不再像以往那样居于</a:t>
            </a:r>
            <a:r>
              <a:rPr kumimoji="1" lang="zh-CN" altLang="en-US" sz="2400" dirty="0">
                <a:latin typeface="Arial" panose="020B0604020202020204"/>
                <a:ea typeface="黑体" panose="02010609060101010101" pitchFamily="49" charset="-122"/>
              </a:rPr>
              <a:t>“</a:t>
            </a:r>
            <a:r>
              <a:rPr kumimoji="1" lang="zh-CN" altLang="en-US" sz="2400" dirty="0">
                <a:latin typeface="黑体" panose="02010609060101010101" pitchFamily="49" charset="-122"/>
                <a:ea typeface="黑体" panose="02010609060101010101" pitchFamily="49" charset="-122"/>
              </a:rPr>
              <a:t>四</a:t>
            </a:r>
            <a:r>
              <a:rPr kumimoji="1" lang="zh-CN" altLang="en-US" sz="2400" dirty="0" smtClean="0">
                <a:latin typeface="黑体" panose="02010609060101010101" pitchFamily="49" charset="-122"/>
                <a:ea typeface="黑体" panose="02010609060101010101" pitchFamily="49" charset="-122"/>
              </a:rPr>
              <a:t>民之</a:t>
            </a:r>
            <a:r>
              <a:rPr kumimoji="1" lang="zh-CN" altLang="en-US" sz="2400" dirty="0">
                <a:latin typeface="黑体" panose="02010609060101010101" pitchFamily="49" charset="-122"/>
                <a:ea typeface="黑体" panose="02010609060101010101" pitchFamily="49" charset="-122"/>
              </a:rPr>
              <a:t>末</a:t>
            </a:r>
            <a:r>
              <a:rPr kumimoji="1" lang="zh-CN" altLang="en-US" sz="2400" dirty="0">
                <a:latin typeface="Arial" panose="020B0604020202020204"/>
                <a:ea typeface="黑体" panose="02010609060101010101" pitchFamily="49" charset="-122"/>
              </a:rPr>
              <a:t>”</a:t>
            </a:r>
            <a:r>
              <a:rPr kumimoji="1" lang="zh-CN" altLang="en-US" sz="2400" dirty="0">
                <a:latin typeface="黑体" panose="02010609060101010101" pitchFamily="49" charset="-122"/>
                <a:ea typeface="黑体" panose="02010609060101010101" pitchFamily="49" charset="-122"/>
              </a:rPr>
              <a:t>。不少实业界人士进入国家政府部门或国会</a:t>
            </a:r>
            <a:r>
              <a:rPr kumimoji="1" lang="zh-CN" altLang="en-US" sz="2400" dirty="0" smtClean="0">
                <a:latin typeface="黑体" panose="02010609060101010101" pitchFamily="49" charset="-122"/>
                <a:ea typeface="黑体" panose="02010609060101010101" pitchFamily="49" charset="-122"/>
              </a:rPr>
              <a:t>。如</a:t>
            </a:r>
            <a:r>
              <a:rPr kumimoji="1" lang="zh-CN" altLang="en-US" sz="2400" dirty="0">
                <a:latin typeface="黑体" panose="02010609060101010101" pitchFamily="49" charset="-122"/>
                <a:ea typeface="黑体" panose="02010609060101010101" pitchFamily="49" charset="-122"/>
              </a:rPr>
              <a:t>南京临时政府实业部总长张謇等</a:t>
            </a:r>
            <a:r>
              <a:rPr kumimoji="1" lang="zh-CN" altLang="en-US" sz="2400" dirty="0" smtClean="0">
                <a:latin typeface="黑体" panose="02010609060101010101" pitchFamily="49" charset="-122"/>
                <a:ea typeface="黑体" panose="02010609060101010101" pitchFamily="49" charset="-122"/>
              </a:rPr>
              <a:t>。</a:t>
            </a:r>
            <a:endParaRPr lang="zh-CN" altLang="en-US" sz="2400" dirty="0">
              <a:latin typeface="黑体" panose="02010609060101010101" pitchFamily="49" charset="-122"/>
              <a:ea typeface="黑体" panose="02010609060101010101" pitchFamily="49" charset="-122"/>
            </a:endParaRPr>
          </a:p>
        </p:txBody>
      </p:sp>
      <p:pic>
        <p:nvPicPr>
          <p:cNvPr id="10" name="Picture 5" descr="2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1834" y="2443896"/>
            <a:ext cx="3554412" cy="1932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4368" y="2439140"/>
            <a:ext cx="1415772" cy="461665"/>
          </a:xfrm>
          <a:prstGeom prst="rect">
            <a:avLst/>
          </a:prstGeom>
          <a:noFill/>
        </p:spPr>
        <p:txBody>
          <a:bodyPr wrap="none" rtlCol="0">
            <a:spAutoFit/>
          </a:bodyPr>
          <a:lstStyle/>
          <a:p>
            <a:r>
              <a:rPr lang="zh-CN" altLang="en-US" sz="2400" dirty="0">
                <a:solidFill>
                  <a:srgbClr val="000000"/>
                </a:solidFill>
                <a:latin typeface="黑体" panose="02010609060101010101" pitchFamily="49" charset="-122"/>
                <a:ea typeface="黑体" panose="02010609060101010101" pitchFamily="49" charset="-122"/>
              </a:rPr>
              <a:t>材料三：</a:t>
            </a:r>
          </a:p>
        </p:txBody>
      </p:sp>
      <p:sp>
        <p:nvSpPr>
          <p:cNvPr id="4" name="TextBox 3"/>
          <p:cNvSpPr txBox="1"/>
          <p:nvPr/>
        </p:nvSpPr>
        <p:spPr>
          <a:xfrm>
            <a:off x="327626" y="2994801"/>
            <a:ext cx="8589999" cy="830997"/>
          </a:xfrm>
          <a:prstGeom prst="rect">
            <a:avLst/>
          </a:prstGeom>
          <a:solidFill>
            <a:schemeClr val="accent6">
              <a:lumMod val="20000"/>
              <a:lumOff val="80000"/>
            </a:schemeClr>
          </a:solidFill>
          <a:ln w="19050">
            <a:solidFill>
              <a:schemeClr val="tx1"/>
            </a:solidFill>
          </a:ln>
        </p:spPr>
        <p:txBody>
          <a:bodyPr wrap="square" rtlCol="0">
            <a:spAutoFit/>
          </a:bodyPr>
          <a:lstStyle/>
          <a:p>
            <a:r>
              <a:rPr lang="zh-CN" altLang="en-US" sz="2400" b="1" dirty="0">
                <a:solidFill>
                  <a:schemeClr val="tx2">
                    <a:lumMod val="50000"/>
                  </a:schemeClr>
                </a:solidFill>
                <a:latin typeface="黑体" panose="02010609060101010101" pitchFamily="49" charset="-122"/>
                <a:ea typeface="黑体" panose="02010609060101010101" pitchFamily="49" charset="-122"/>
              </a:rPr>
              <a:t>1.政治因素</a:t>
            </a:r>
            <a:r>
              <a:rPr lang="zh-CN" altLang="en-US" sz="2400" b="1" dirty="0">
                <a:latin typeface="黑体" panose="02010609060101010101" pitchFamily="49" charset="-122"/>
                <a:ea typeface="黑体" panose="02010609060101010101" pitchFamily="49" charset="-122"/>
              </a:rPr>
              <a:t>：</a:t>
            </a:r>
            <a:r>
              <a:rPr lang="zh-CN" altLang="en-US" sz="2400" b="1" dirty="0">
                <a:solidFill>
                  <a:srgbClr val="FF0000"/>
                </a:solidFill>
                <a:latin typeface="黑体" panose="02010609060101010101" pitchFamily="49" charset="-122"/>
                <a:ea typeface="黑体" panose="02010609060101010101" pitchFamily="49" charset="-122"/>
              </a:rPr>
              <a:t>民国的建立</a:t>
            </a:r>
            <a:r>
              <a:rPr lang="zh-CN" altLang="en-US" sz="2400" b="1" dirty="0">
                <a:latin typeface="黑体" panose="02010609060101010101" pitchFamily="49" charset="-122"/>
                <a:ea typeface="黑体" panose="02010609060101010101" pitchFamily="49" charset="-122"/>
              </a:rPr>
              <a:t>提高了民族资产阶级的社会政治地位，激发了他们振兴实业的</a:t>
            </a:r>
            <a:r>
              <a:rPr lang="zh-CN" altLang="en-US" sz="2400" b="1" dirty="0" smtClean="0">
                <a:latin typeface="黑体" panose="02010609060101010101" pitchFamily="49" charset="-122"/>
                <a:ea typeface="黑体" panose="02010609060101010101" pitchFamily="49" charset="-122"/>
              </a:rPr>
              <a:t>热情</a:t>
            </a:r>
            <a:endParaRPr lang="zh-CN" altLang="en-US" sz="2400" dirty="0">
              <a:latin typeface="黑体" panose="02010609060101010101" pitchFamily="49" charset="-122"/>
              <a:ea typeface="黑体" panose="02010609060101010101" pitchFamily="49" charset="-122"/>
            </a:endParaRPr>
          </a:p>
        </p:txBody>
      </p:sp>
      <p:sp>
        <p:nvSpPr>
          <p:cNvPr id="5" name="TextBox 4"/>
          <p:cNvSpPr txBox="1"/>
          <p:nvPr/>
        </p:nvSpPr>
        <p:spPr>
          <a:xfrm>
            <a:off x="327626" y="3952298"/>
            <a:ext cx="8589998" cy="830997"/>
          </a:xfrm>
          <a:prstGeom prst="rect">
            <a:avLst/>
          </a:prstGeom>
          <a:solidFill>
            <a:schemeClr val="accent6">
              <a:lumMod val="20000"/>
              <a:lumOff val="80000"/>
            </a:schemeClr>
          </a:solidFill>
          <a:ln w="19050">
            <a:solidFill>
              <a:schemeClr val="tx1"/>
            </a:solidFill>
          </a:ln>
        </p:spPr>
        <p:txBody>
          <a:bodyPr wrap="square" rtlCol="0">
            <a:spAutoFit/>
          </a:bodyPr>
          <a:lstStyle/>
          <a:p>
            <a:r>
              <a:rPr lang="zh-CN" altLang="en-US" sz="2400" b="1" dirty="0">
                <a:solidFill>
                  <a:schemeClr val="tx2">
                    <a:lumMod val="50000"/>
                  </a:schemeClr>
                </a:solidFill>
                <a:latin typeface="黑体" panose="02010609060101010101" pitchFamily="49" charset="-122"/>
                <a:ea typeface="黑体" panose="02010609060101010101" pitchFamily="49" charset="-122"/>
              </a:rPr>
              <a:t>2.政府因素</a:t>
            </a:r>
            <a:r>
              <a:rPr lang="zh-CN" altLang="en-US" sz="2400" b="1" dirty="0">
                <a:latin typeface="黑体" panose="02010609060101010101" pitchFamily="49" charset="-122"/>
                <a:ea typeface="黑体" panose="02010609060101010101" pitchFamily="49" charset="-122"/>
              </a:rPr>
              <a:t>：政府实行有利于</a:t>
            </a:r>
            <a:r>
              <a:rPr lang="zh-CN" altLang="en-US" sz="2400" b="1" dirty="0">
                <a:solidFill>
                  <a:srgbClr val="FF0000"/>
                </a:solidFill>
                <a:latin typeface="黑体" panose="02010609060101010101" pitchFamily="49" charset="-122"/>
                <a:ea typeface="黑体" panose="02010609060101010101" pitchFamily="49" charset="-122"/>
              </a:rPr>
              <a:t>发展经济</a:t>
            </a:r>
            <a:r>
              <a:rPr lang="zh-CN" altLang="en-US" sz="2400" b="1" dirty="0">
                <a:latin typeface="黑体" panose="02010609060101010101" pitchFamily="49" charset="-122"/>
                <a:ea typeface="黑体" panose="02010609060101010101" pitchFamily="49" charset="-122"/>
              </a:rPr>
              <a:t>的政策；民国政府倡导</a:t>
            </a:r>
            <a:r>
              <a:rPr lang="zh-CN" altLang="en-US" sz="2400" b="1" dirty="0">
                <a:solidFill>
                  <a:srgbClr val="FF0000"/>
                </a:solidFill>
                <a:latin typeface="黑体" panose="02010609060101010101" pitchFamily="49" charset="-122"/>
                <a:ea typeface="黑体" panose="02010609060101010101" pitchFamily="49" charset="-122"/>
              </a:rPr>
              <a:t>使用国货</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470"/>
            <a:ext cx="9144000" cy="5092030"/>
          </a:xfrm>
          <a:prstGeom prst="rect">
            <a:avLst/>
          </a:prstGeom>
        </p:spPr>
      </p:pic>
      <p:sp>
        <p:nvSpPr>
          <p:cNvPr id="19458" name="Rectangle 2"/>
          <p:cNvSpPr>
            <a:spLocks noChangeArrowheads="1"/>
          </p:cNvSpPr>
          <p:nvPr/>
        </p:nvSpPr>
        <p:spPr bwMode="auto">
          <a:xfrm>
            <a:off x="3538538" y="1632347"/>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9459" name="Rectangle 3"/>
          <p:cNvSpPr>
            <a:spLocks noChangeArrowheads="1"/>
          </p:cNvSpPr>
          <p:nvPr/>
        </p:nvSpPr>
        <p:spPr bwMode="auto">
          <a:xfrm>
            <a:off x="3305175" y="1710929"/>
            <a:ext cx="9144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sp>
        <p:nvSpPr>
          <p:cNvPr id="19460" name="Text Box 4"/>
          <p:cNvSpPr txBox="1">
            <a:spLocks noChangeArrowheads="1"/>
          </p:cNvSpPr>
          <p:nvPr/>
        </p:nvSpPr>
        <p:spPr bwMode="auto">
          <a:xfrm>
            <a:off x="15135" y="24271"/>
            <a:ext cx="669766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zh-CN" altLang="zh-CN" sz="2800" b="1" dirty="0" smtClean="0">
                <a:effectLst>
                  <a:outerShdw blurRad="38100" dist="38100" dir="2700000" algn="tl">
                    <a:srgbClr val="C0C0C0"/>
                  </a:outerShdw>
                </a:effectLst>
                <a:latin typeface="黑体" panose="02010609060101010101" pitchFamily="49" charset="-122"/>
                <a:ea typeface="黑体" panose="02010609060101010101" pitchFamily="49" charset="-122"/>
              </a:rPr>
              <a:t>材料：</a:t>
            </a:r>
            <a:r>
              <a:rPr lang="zh-CN" altLang="zh-CN" sz="2800" b="1" dirty="0">
                <a:solidFill>
                  <a:srgbClr val="0F0A4E"/>
                </a:solidFill>
                <a:effectLst>
                  <a:outerShdw blurRad="38100" dist="38100" dir="2700000" algn="tl">
                    <a:srgbClr val="C0C0C0"/>
                  </a:outerShdw>
                </a:effectLst>
                <a:latin typeface="黑体" panose="02010609060101010101" pitchFamily="49" charset="-122"/>
                <a:ea typeface="黑体" panose="02010609060101010101" pitchFamily="49" charset="-122"/>
              </a:rPr>
              <a:t>欧洲列强对华商品输出表</a:t>
            </a:r>
            <a:r>
              <a:rPr lang="zh-CN" altLang="zh-CN" sz="2800" b="1" dirty="0">
                <a:solidFill>
                  <a:srgbClr val="0F0A4E"/>
                </a:solidFill>
                <a:latin typeface="Times New Roman" panose="02020603050405020304" pitchFamily="18" charset="0"/>
                <a:ea typeface="楷体_GB2312" pitchFamily="1" charset="-122"/>
              </a:rPr>
              <a:t> </a:t>
            </a:r>
          </a:p>
        </p:txBody>
      </p:sp>
      <p:graphicFrame>
        <p:nvGraphicFramePr>
          <p:cNvPr id="19461" name="Group 5"/>
          <p:cNvGraphicFramePr>
            <a:graphicFrameLocks noGrp="1"/>
          </p:cNvGraphicFramePr>
          <p:nvPr/>
        </p:nvGraphicFramePr>
        <p:xfrm>
          <a:off x="381000" y="627460"/>
          <a:ext cx="8458200" cy="1957865"/>
        </p:xfrm>
        <a:graphic>
          <a:graphicData uri="http://schemas.openxmlformats.org/drawingml/2006/table">
            <a:tbl>
              <a:tblPr/>
              <a:tblGrid>
                <a:gridCol w="3886200"/>
                <a:gridCol w="1905000"/>
                <a:gridCol w="2667000"/>
              </a:tblGrid>
              <a:tr h="388620">
                <a:tc>
                  <a:txBody>
                    <a:bodyPr/>
                    <a:lstStyle>
                      <a:lvl1pPr>
                        <a:spcBef>
                          <a:spcPct val="20000"/>
                        </a:spcBef>
                        <a:defRPr sz="2800">
                          <a:solidFill>
                            <a:schemeClr val="tx1"/>
                          </a:solidFill>
                          <a:latin typeface="Verdana" panose="020B0604030504040204" pitchFamily="34" charset="0"/>
                          <a:ea typeface="宋体" panose="02010600030101010101" pitchFamily="2" charset="-122"/>
                        </a:defRPr>
                      </a:lvl1pPr>
                      <a:lvl2pPr>
                        <a:spcBef>
                          <a:spcPct val="20000"/>
                        </a:spcBef>
                        <a:defRPr sz="2400">
                          <a:solidFill>
                            <a:schemeClr val="tx1"/>
                          </a:solidFill>
                          <a:latin typeface="Verdana" panose="020B0604030504040204" pitchFamily="34" charset="0"/>
                          <a:ea typeface="宋体" panose="02010600030101010101" pitchFamily="2" charset="-122"/>
                        </a:defRPr>
                      </a:lvl2pPr>
                      <a:lvl3pPr>
                        <a:spcBef>
                          <a:spcPct val="20000"/>
                        </a:spcBef>
                        <a:defRPr sz="2000">
                          <a:solidFill>
                            <a:schemeClr val="tx1"/>
                          </a:solidFill>
                          <a:latin typeface="Verdana" panose="020B0604030504040204" pitchFamily="34" charset="0"/>
                          <a:ea typeface="宋体" panose="02010600030101010101" pitchFamily="2" charset="-122"/>
                        </a:defRPr>
                      </a:lvl3pPr>
                      <a:lvl4pPr>
                        <a:spcBef>
                          <a:spcPct val="20000"/>
                        </a:spcBef>
                        <a:defRPr>
                          <a:solidFill>
                            <a:schemeClr val="tx1"/>
                          </a:solidFill>
                          <a:latin typeface="Verdana" panose="020B0604030504040204" pitchFamily="34" charset="0"/>
                          <a:ea typeface="宋体" panose="02010600030101010101" pitchFamily="2" charset="-122"/>
                        </a:defRPr>
                      </a:lvl4pPr>
                      <a:lvl5pPr>
                        <a:spcBef>
                          <a:spcPct val="20000"/>
                        </a:spcBef>
                        <a:defRPr>
                          <a:solidFill>
                            <a:schemeClr val="tx1"/>
                          </a:solidFill>
                          <a:latin typeface="Verdana" panose="020B0604030504040204" pitchFamily="34" charset="0"/>
                          <a:ea typeface="宋体" panose="02010600030101010101" pitchFamily="2" charset="-122"/>
                        </a:defRPr>
                      </a:lvl5pPr>
                      <a:lvl6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6pPr>
                      <a:lvl7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7pPr>
                      <a:lvl8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8pPr>
                      <a:lvl9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2100" b="1" i="0" u="none" strike="noStrike" cap="none" normalizeH="0" baseline="0" dirty="0" smtClean="0">
                          <a:ln>
                            <a:noFill/>
                          </a:ln>
                          <a:solidFill>
                            <a:srgbClr val="000066"/>
                          </a:solidFill>
                          <a:effectLst>
                            <a:outerShdw blurRad="38100" dist="38100" dir="2700000" algn="tl">
                              <a:srgbClr val="C0C0C0"/>
                            </a:outerShdw>
                          </a:effectLst>
                          <a:latin typeface="楷体_GB2312" pitchFamily="1" charset="-122"/>
                          <a:ea typeface="楷体_GB2312" pitchFamily="1" charset="-122"/>
                        </a:rPr>
                        <a:t>时      间</a:t>
                      </a:r>
                    </a:p>
                  </a:txBody>
                  <a:tcPr marT="34290" marB="3429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Verdana" panose="020B0604030504040204" pitchFamily="34" charset="0"/>
                          <a:ea typeface="宋体" panose="02010600030101010101" pitchFamily="2" charset="-122"/>
                        </a:defRPr>
                      </a:lvl1pPr>
                      <a:lvl2pPr>
                        <a:spcBef>
                          <a:spcPct val="20000"/>
                        </a:spcBef>
                        <a:defRPr sz="2400">
                          <a:solidFill>
                            <a:schemeClr val="tx1"/>
                          </a:solidFill>
                          <a:latin typeface="Verdana" panose="020B0604030504040204" pitchFamily="34" charset="0"/>
                          <a:ea typeface="宋体" panose="02010600030101010101" pitchFamily="2" charset="-122"/>
                        </a:defRPr>
                      </a:lvl2pPr>
                      <a:lvl3pPr>
                        <a:spcBef>
                          <a:spcPct val="20000"/>
                        </a:spcBef>
                        <a:defRPr sz="2000">
                          <a:solidFill>
                            <a:schemeClr val="tx1"/>
                          </a:solidFill>
                          <a:latin typeface="Verdana" panose="020B0604030504040204" pitchFamily="34" charset="0"/>
                          <a:ea typeface="宋体" panose="02010600030101010101" pitchFamily="2" charset="-122"/>
                        </a:defRPr>
                      </a:lvl3pPr>
                      <a:lvl4pPr>
                        <a:spcBef>
                          <a:spcPct val="20000"/>
                        </a:spcBef>
                        <a:defRPr>
                          <a:solidFill>
                            <a:schemeClr val="tx1"/>
                          </a:solidFill>
                          <a:latin typeface="Verdana" panose="020B0604030504040204" pitchFamily="34" charset="0"/>
                          <a:ea typeface="宋体" panose="02010600030101010101" pitchFamily="2" charset="-122"/>
                        </a:defRPr>
                      </a:lvl4pPr>
                      <a:lvl5pPr>
                        <a:spcBef>
                          <a:spcPct val="20000"/>
                        </a:spcBef>
                        <a:defRPr>
                          <a:solidFill>
                            <a:schemeClr val="tx1"/>
                          </a:solidFill>
                          <a:latin typeface="Verdana" panose="020B0604030504040204" pitchFamily="34" charset="0"/>
                          <a:ea typeface="宋体" panose="02010600030101010101" pitchFamily="2" charset="-122"/>
                        </a:defRPr>
                      </a:lvl5pPr>
                      <a:lvl6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6pPr>
                      <a:lvl7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7pPr>
                      <a:lvl8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8pPr>
                      <a:lvl9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2100" b="1" i="0" u="none" strike="noStrike" cap="none" normalizeH="0" baseline="0" smtClean="0">
                          <a:ln>
                            <a:noFill/>
                          </a:ln>
                          <a:solidFill>
                            <a:srgbClr val="000066"/>
                          </a:solidFill>
                          <a:effectLst>
                            <a:outerShdw blurRad="38100" dist="38100" dir="2700000" algn="tl">
                              <a:srgbClr val="C0C0C0"/>
                            </a:outerShdw>
                          </a:effectLst>
                          <a:latin typeface="楷体_GB2312" pitchFamily="1" charset="-122"/>
                          <a:ea typeface="楷体_GB2312" pitchFamily="1" charset="-122"/>
                        </a:rPr>
                        <a:t>国  别</a:t>
                      </a:r>
                    </a:p>
                  </a:txBody>
                  <a:tcPr marT="34290" marB="3429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Verdana" panose="020B0604030504040204" pitchFamily="34" charset="0"/>
                          <a:ea typeface="宋体" panose="02010600030101010101" pitchFamily="2" charset="-122"/>
                        </a:defRPr>
                      </a:lvl1pPr>
                      <a:lvl2pPr>
                        <a:spcBef>
                          <a:spcPct val="20000"/>
                        </a:spcBef>
                        <a:defRPr sz="2400">
                          <a:solidFill>
                            <a:schemeClr val="tx1"/>
                          </a:solidFill>
                          <a:latin typeface="Verdana" panose="020B0604030504040204" pitchFamily="34" charset="0"/>
                          <a:ea typeface="宋体" panose="02010600030101010101" pitchFamily="2" charset="-122"/>
                        </a:defRPr>
                      </a:lvl2pPr>
                      <a:lvl3pPr>
                        <a:spcBef>
                          <a:spcPct val="20000"/>
                        </a:spcBef>
                        <a:defRPr sz="2000">
                          <a:solidFill>
                            <a:schemeClr val="tx1"/>
                          </a:solidFill>
                          <a:latin typeface="Verdana" panose="020B0604030504040204" pitchFamily="34" charset="0"/>
                          <a:ea typeface="宋体" panose="02010600030101010101" pitchFamily="2" charset="-122"/>
                        </a:defRPr>
                      </a:lvl3pPr>
                      <a:lvl4pPr>
                        <a:spcBef>
                          <a:spcPct val="20000"/>
                        </a:spcBef>
                        <a:defRPr>
                          <a:solidFill>
                            <a:schemeClr val="tx1"/>
                          </a:solidFill>
                          <a:latin typeface="Verdana" panose="020B0604030504040204" pitchFamily="34" charset="0"/>
                          <a:ea typeface="宋体" panose="02010600030101010101" pitchFamily="2" charset="-122"/>
                        </a:defRPr>
                      </a:lvl4pPr>
                      <a:lvl5pPr>
                        <a:spcBef>
                          <a:spcPct val="20000"/>
                        </a:spcBef>
                        <a:defRPr>
                          <a:solidFill>
                            <a:schemeClr val="tx1"/>
                          </a:solidFill>
                          <a:latin typeface="Verdana" panose="020B0604030504040204" pitchFamily="34" charset="0"/>
                          <a:ea typeface="宋体" panose="02010600030101010101" pitchFamily="2" charset="-122"/>
                        </a:defRPr>
                      </a:lvl5pPr>
                      <a:lvl6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6pPr>
                      <a:lvl7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7pPr>
                      <a:lvl8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8pPr>
                      <a:lvl9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2100" b="1" i="0" u="none" strike="noStrike" cap="none" normalizeH="0" baseline="0" smtClean="0">
                          <a:ln>
                            <a:noFill/>
                          </a:ln>
                          <a:solidFill>
                            <a:srgbClr val="FF00FF"/>
                          </a:solidFill>
                          <a:effectLst>
                            <a:outerShdw blurRad="38100" dist="38100" dir="2700000" algn="tl">
                              <a:srgbClr val="C0C0C0"/>
                            </a:outerShdw>
                          </a:effectLst>
                          <a:latin typeface="楷体_GB2312" pitchFamily="1" charset="-122"/>
                          <a:ea typeface="楷体_GB2312" pitchFamily="1" charset="-122"/>
                        </a:rPr>
                        <a:t>减少</a:t>
                      </a:r>
                      <a:r>
                        <a:rPr kumimoji="0" lang="zh-CN" altLang="zh-CN" sz="2100" b="1" i="0" u="none" strike="noStrike" cap="none" normalizeH="0" baseline="0" smtClean="0">
                          <a:ln>
                            <a:noFill/>
                          </a:ln>
                          <a:solidFill>
                            <a:srgbClr val="000066"/>
                          </a:solidFill>
                          <a:effectLst>
                            <a:outerShdw blurRad="38100" dist="38100" dir="2700000" algn="tl">
                              <a:srgbClr val="C0C0C0"/>
                            </a:outerShdw>
                          </a:effectLst>
                          <a:latin typeface="楷体_GB2312" pitchFamily="1" charset="-122"/>
                          <a:ea typeface="楷体_GB2312" pitchFamily="1" charset="-122"/>
                        </a:rPr>
                        <a:t>比例</a:t>
                      </a:r>
                    </a:p>
                  </a:txBody>
                  <a:tcPr marT="34290" marB="3429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398860">
                <a:tc>
                  <a:txBody>
                    <a:bodyPr/>
                    <a:lstStyle>
                      <a:lvl1pPr>
                        <a:spcBef>
                          <a:spcPct val="20000"/>
                        </a:spcBef>
                        <a:defRPr sz="2800">
                          <a:solidFill>
                            <a:schemeClr val="tx1"/>
                          </a:solidFill>
                          <a:latin typeface="Verdana" panose="020B0604030504040204" pitchFamily="34" charset="0"/>
                          <a:ea typeface="宋体" panose="02010600030101010101" pitchFamily="2" charset="-122"/>
                        </a:defRPr>
                      </a:lvl1pPr>
                      <a:lvl2pPr>
                        <a:spcBef>
                          <a:spcPct val="20000"/>
                        </a:spcBef>
                        <a:defRPr sz="2400">
                          <a:solidFill>
                            <a:schemeClr val="tx1"/>
                          </a:solidFill>
                          <a:latin typeface="Verdana" panose="020B0604030504040204" pitchFamily="34" charset="0"/>
                          <a:ea typeface="宋体" panose="02010600030101010101" pitchFamily="2" charset="-122"/>
                        </a:defRPr>
                      </a:lvl2pPr>
                      <a:lvl3pPr>
                        <a:spcBef>
                          <a:spcPct val="20000"/>
                        </a:spcBef>
                        <a:defRPr sz="2000">
                          <a:solidFill>
                            <a:schemeClr val="tx1"/>
                          </a:solidFill>
                          <a:latin typeface="Verdana" panose="020B0604030504040204" pitchFamily="34" charset="0"/>
                          <a:ea typeface="宋体" panose="02010600030101010101" pitchFamily="2" charset="-122"/>
                        </a:defRPr>
                      </a:lvl3pPr>
                      <a:lvl4pPr>
                        <a:spcBef>
                          <a:spcPct val="20000"/>
                        </a:spcBef>
                        <a:defRPr>
                          <a:solidFill>
                            <a:schemeClr val="tx1"/>
                          </a:solidFill>
                          <a:latin typeface="Verdana" panose="020B0604030504040204" pitchFamily="34" charset="0"/>
                          <a:ea typeface="宋体" panose="02010600030101010101" pitchFamily="2" charset="-122"/>
                        </a:defRPr>
                      </a:lvl4pPr>
                      <a:lvl5pPr>
                        <a:spcBef>
                          <a:spcPct val="20000"/>
                        </a:spcBef>
                        <a:defRPr>
                          <a:solidFill>
                            <a:schemeClr val="tx1"/>
                          </a:solidFill>
                          <a:latin typeface="Verdana" panose="020B0604030504040204" pitchFamily="34" charset="0"/>
                          <a:ea typeface="宋体" panose="02010600030101010101" pitchFamily="2" charset="-122"/>
                        </a:defRPr>
                      </a:lvl5pPr>
                      <a:lvl6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6pPr>
                      <a:lvl7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7pPr>
                      <a:lvl8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8pPr>
                      <a:lvl9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2100" b="1" i="0" u="none" strike="noStrike" cap="none" normalizeH="0" baseline="0" smtClean="0">
                          <a:ln>
                            <a:noFill/>
                          </a:ln>
                          <a:solidFill>
                            <a:srgbClr val="000066"/>
                          </a:solidFill>
                          <a:effectLst>
                            <a:outerShdw blurRad="38100" dist="38100" dir="2700000" algn="tl">
                              <a:srgbClr val="C0C0C0"/>
                            </a:outerShdw>
                          </a:effectLst>
                          <a:latin typeface="楷体_GB2312" pitchFamily="1" charset="-122"/>
                          <a:ea typeface="楷体_GB2312" pitchFamily="1" charset="-122"/>
                        </a:rPr>
                        <a:t>1915年与1914年相比 </a:t>
                      </a:r>
                    </a:p>
                  </a:txBody>
                  <a:tcPr marT="34290" marB="3429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Verdana" panose="020B0604030504040204" pitchFamily="34" charset="0"/>
                          <a:ea typeface="宋体" panose="02010600030101010101" pitchFamily="2" charset="-122"/>
                        </a:defRPr>
                      </a:lvl1pPr>
                      <a:lvl2pPr>
                        <a:spcBef>
                          <a:spcPct val="20000"/>
                        </a:spcBef>
                        <a:defRPr sz="2400">
                          <a:solidFill>
                            <a:schemeClr val="tx1"/>
                          </a:solidFill>
                          <a:latin typeface="Verdana" panose="020B0604030504040204" pitchFamily="34" charset="0"/>
                          <a:ea typeface="宋体" panose="02010600030101010101" pitchFamily="2" charset="-122"/>
                        </a:defRPr>
                      </a:lvl2pPr>
                      <a:lvl3pPr>
                        <a:spcBef>
                          <a:spcPct val="20000"/>
                        </a:spcBef>
                        <a:defRPr sz="2000">
                          <a:solidFill>
                            <a:schemeClr val="tx1"/>
                          </a:solidFill>
                          <a:latin typeface="Verdana" panose="020B0604030504040204" pitchFamily="34" charset="0"/>
                          <a:ea typeface="宋体" panose="02010600030101010101" pitchFamily="2" charset="-122"/>
                        </a:defRPr>
                      </a:lvl3pPr>
                      <a:lvl4pPr>
                        <a:spcBef>
                          <a:spcPct val="20000"/>
                        </a:spcBef>
                        <a:defRPr>
                          <a:solidFill>
                            <a:schemeClr val="tx1"/>
                          </a:solidFill>
                          <a:latin typeface="Verdana" panose="020B0604030504040204" pitchFamily="34" charset="0"/>
                          <a:ea typeface="宋体" panose="02010600030101010101" pitchFamily="2" charset="-122"/>
                        </a:defRPr>
                      </a:lvl4pPr>
                      <a:lvl5pPr>
                        <a:spcBef>
                          <a:spcPct val="20000"/>
                        </a:spcBef>
                        <a:defRPr>
                          <a:solidFill>
                            <a:schemeClr val="tx1"/>
                          </a:solidFill>
                          <a:latin typeface="Verdana" panose="020B0604030504040204" pitchFamily="34" charset="0"/>
                          <a:ea typeface="宋体" panose="02010600030101010101" pitchFamily="2" charset="-122"/>
                        </a:defRPr>
                      </a:lvl5pPr>
                      <a:lvl6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6pPr>
                      <a:lvl7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7pPr>
                      <a:lvl8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8pPr>
                      <a:lvl9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2100" b="1" i="0" u="none" strike="noStrike" cap="none" normalizeH="0" baseline="0" dirty="0" smtClean="0">
                          <a:ln>
                            <a:noFill/>
                          </a:ln>
                          <a:solidFill>
                            <a:srgbClr val="000066"/>
                          </a:solidFill>
                          <a:effectLst>
                            <a:outerShdw blurRad="38100" dist="38100" dir="2700000" algn="tl">
                              <a:srgbClr val="C0C0C0"/>
                            </a:outerShdw>
                          </a:effectLst>
                          <a:latin typeface="楷体_GB2312" pitchFamily="1" charset="-122"/>
                          <a:ea typeface="楷体_GB2312" pitchFamily="1" charset="-122"/>
                        </a:rPr>
                        <a:t>欧洲列强 </a:t>
                      </a:r>
                    </a:p>
                  </a:txBody>
                  <a:tcPr marT="34290" marB="3429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Verdana" panose="020B0604030504040204" pitchFamily="34" charset="0"/>
                          <a:ea typeface="宋体" panose="02010600030101010101" pitchFamily="2" charset="-122"/>
                        </a:defRPr>
                      </a:lvl1pPr>
                      <a:lvl2pPr>
                        <a:spcBef>
                          <a:spcPct val="20000"/>
                        </a:spcBef>
                        <a:defRPr sz="2400">
                          <a:solidFill>
                            <a:schemeClr val="tx1"/>
                          </a:solidFill>
                          <a:latin typeface="Verdana" panose="020B0604030504040204" pitchFamily="34" charset="0"/>
                          <a:ea typeface="宋体" panose="02010600030101010101" pitchFamily="2" charset="-122"/>
                        </a:defRPr>
                      </a:lvl2pPr>
                      <a:lvl3pPr>
                        <a:spcBef>
                          <a:spcPct val="20000"/>
                        </a:spcBef>
                        <a:defRPr sz="2000">
                          <a:solidFill>
                            <a:schemeClr val="tx1"/>
                          </a:solidFill>
                          <a:latin typeface="Verdana" panose="020B0604030504040204" pitchFamily="34" charset="0"/>
                          <a:ea typeface="宋体" panose="02010600030101010101" pitchFamily="2" charset="-122"/>
                        </a:defRPr>
                      </a:lvl3pPr>
                      <a:lvl4pPr>
                        <a:spcBef>
                          <a:spcPct val="20000"/>
                        </a:spcBef>
                        <a:defRPr>
                          <a:solidFill>
                            <a:schemeClr val="tx1"/>
                          </a:solidFill>
                          <a:latin typeface="Verdana" panose="020B0604030504040204" pitchFamily="34" charset="0"/>
                          <a:ea typeface="宋体" panose="02010600030101010101" pitchFamily="2" charset="-122"/>
                        </a:defRPr>
                      </a:lvl4pPr>
                      <a:lvl5pPr>
                        <a:spcBef>
                          <a:spcPct val="20000"/>
                        </a:spcBef>
                        <a:defRPr>
                          <a:solidFill>
                            <a:schemeClr val="tx1"/>
                          </a:solidFill>
                          <a:latin typeface="Verdana" panose="020B0604030504040204" pitchFamily="34" charset="0"/>
                          <a:ea typeface="宋体" panose="02010600030101010101" pitchFamily="2" charset="-122"/>
                        </a:defRPr>
                      </a:lvl5pPr>
                      <a:lvl6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6pPr>
                      <a:lvl7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7pPr>
                      <a:lvl8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8pPr>
                      <a:lvl9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2100" b="1" i="0" u="none" strike="noStrike" cap="none" normalizeH="0" baseline="0" smtClean="0">
                          <a:ln>
                            <a:noFill/>
                          </a:ln>
                          <a:solidFill>
                            <a:srgbClr val="FF00FF"/>
                          </a:solidFill>
                          <a:effectLst>
                            <a:outerShdw blurRad="38100" dist="38100" dir="2700000" algn="tl">
                              <a:srgbClr val="C0C0C0"/>
                            </a:outerShdw>
                          </a:effectLst>
                          <a:latin typeface="楷体_GB2312" pitchFamily="1" charset="-122"/>
                          <a:ea typeface="楷体_GB2312" pitchFamily="1" charset="-122"/>
                        </a:rPr>
                        <a:t>约1/5 </a:t>
                      </a:r>
                    </a:p>
                  </a:txBody>
                  <a:tcPr marT="34290" marB="3429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390525">
                <a:tc>
                  <a:txBody>
                    <a:bodyPr/>
                    <a:lstStyle>
                      <a:lvl1pPr>
                        <a:spcBef>
                          <a:spcPct val="20000"/>
                        </a:spcBef>
                        <a:defRPr sz="2800">
                          <a:solidFill>
                            <a:schemeClr val="tx1"/>
                          </a:solidFill>
                          <a:latin typeface="Verdana" panose="020B0604030504040204" pitchFamily="34" charset="0"/>
                          <a:ea typeface="宋体" panose="02010600030101010101" pitchFamily="2" charset="-122"/>
                        </a:defRPr>
                      </a:lvl1pPr>
                      <a:lvl2pPr>
                        <a:spcBef>
                          <a:spcPct val="20000"/>
                        </a:spcBef>
                        <a:defRPr sz="2400">
                          <a:solidFill>
                            <a:schemeClr val="tx1"/>
                          </a:solidFill>
                          <a:latin typeface="Verdana" panose="020B0604030504040204" pitchFamily="34" charset="0"/>
                          <a:ea typeface="宋体" panose="02010600030101010101" pitchFamily="2" charset="-122"/>
                        </a:defRPr>
                      </a:lvl2pPr>
                      <a:lvl3pPr>
                        <a:spcBef>
                          <a:spcPct val="20000"/>
                        </a:spcBef>
                        <a:defRPr sz="2000">
                          <a:solidFill>
                            <a:schemeClr val="tx1"/>
                          </a:solidFill>
                          <a:latin typeface="Verdana" panose="020B0604030504040204" pitchFamily="34" charset="0"/>
                          <a:ea typeface="宋体" panose="02010600030101010101" pitchFamily="2" charset="-122"/>
                        </a:defRPr>
                      </a:lvl3pPr>
                      <a:lvl4pPr>
                        <a:spcBef>
                          <a:spcPct val="20000"/>
                        </a:spcBef>
                        <a:defRPr>
                          <a:solidFill>
                            <a:schemeClr val="tx1"/>
                          </a:solidFill>
                          <a:latin typeface="Verdana" panose="020B0604030504040204" pitchFamily="34" charset="0"/>
                          <a:ea typeface="宋体" panose="02010600030101010101" pitchFamily="2" charset="-122"/>
                        </a:defRPr>
                      </a:lvl4pPr>
                      <a:lvl5pPr>
                        <a:spcBef>
                          <a:spcPct val="20000"/>
                        </a:spcBef>
                        <a:defRPr>
                          <a:solidFill>
                            <a:schemeClr val="tx1"/>
                          </a:solidFill>
                          <a:latin typeface="Verdana" panose="020B0604030504040204" pitchFamily="34" charset="0"/>
                          <a:ea typeface="宋体" panose="02010600030101010101" pitchFamily="2" charset="-122"/>
                        </a:defRPr>
                      </a:lvl5pPr>
                      <a:lvl6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6pPr>
                      <a:lvl7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7pPr>
                      <a:lvl8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8pPr>
                      <a:lvl9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2100" b="1" i="0" u="none" strike="noStrike" cap="none" normalizeH="0" baseline="0" smtClean="0">
                          <a:ln>
                            <a:noFill/>
                          </a:ln>
                          <a:solidFill>
                            <a:srgbClr val="000066"/>
                          </a:solidFill>
                          <a:effectLst>
                            <a:outerShdw blurRad="38100" dist="38100" dir="2700000" algn="tl">
                              <a:srgbClr val="C0C0C0"/>
                            </a:outerShdw>
                          </a:effectLst>
                          <a:latin typeface="楷体_GB2312" pitchFamily="1" charset="-122"/>
                          <a:ea typeface="楷体_GB2312" pitchFamily="1" charset="-122"/>
                        </a:rPr>
                        <a:t>1918年与</a:t>
                      </a:r>
                      <a:r>
                        <a:rPr kumimoji="0" lang="zh-CN" altLang="zh-CN" sz="2100" b="1" i="0" u="none" strike="noStrike" cap="none" normalizeH="0" baseline="0" smtClean="0">
                          <a:ln>
                            <a:noFill/>
                          </a:ln>
                          <a:solidFill>
                            <a:srgbClr val="FF0000"/>
                          </a:solidFill>
                          <a:effectLst>
                            <a:outerShdw blurRad="38100" dist="38100" dir="2700000" algn="tl">
                              <a:srgbClr val="C0C0C0"/>
                            </a:outerShdw>
                          </a:effectLst>
                          <a:latin typeface="楷体_GB2312" pitchFamily="1" charset="-122"/>
                          <a:ea typeface="楷体_GB2312" pitchFamily="1" charset="-122"/>
                        </a:rPr>
                        <a:t>一战</a:t>
                      </a:r>
                      <a:r>
                        <a:rPr kumimoji="0" lang="zh-CN" altLang="zh-CN" sz="2100" b="1" i="0" u="none" strike="noStrike" cap="none" normalizeH="0" baseline="0" smtClean="0">
                          <a:ln>
                            <a:noFill/>
                          </a:ln>
                          <a:solidFill>
                            <a:srgbClr val="000066"/>
                          </a:solidFill>
                          <a:effectLst>
                            <a:outerShdw blurRad="38100" dist="38100" dir="2700000" algn="tl">
                              <a:srgbClr val="C0C0C0"/>
                            </a:outerShdw>
                          </a:effectLst>
                          <a:latin typeface="楷体_GB2312" pitchFamily="1" charset="-122"/>
                          <a:ea typeface="楷体_GB2312" pitchFamily="1" charset="-122"/>
                        </a:rPr>
                        <a:t>前相比</a:t>
                      </a:r>
                    </a:p>
                  </a:txBody>
                  <a:tcPr marT="34290" marB="3429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Verdana" panose="020B0604030504040204" pitchFamily="34" charset="0"/>
                          <a:ea typeface="宋体" panose="02010600030101010101" pitchFamily="2" charset="-122"/>
                        </a:defRPr>
                      </a:lvl1pPr>
                      <a:lvl2pPr>
                        <a:spcBef>
                          <a:spcPct val="20000"/>
                        </a:spcBef>
                        <a:defRPr sz="2400">
                          <a:solidFill>
                            <a:schemeClr val="tx1"/>
                          </a:solidFill>
                          <a:latin typeface="Verdana" panose="020B0604030504040204" pitchFamily="34" charset="0"/>
                          <a:ea typeface="宋体" panose="02010600030101010101" pitchFamily="2" charset="-122"/>
                        </a:defRPr>
                      </a:lvl2pPr>
                      <a:lvl3pPr>
                        <a:spcBef>
                          <a:spcPct val="20000"/>
                        </a:spcBef>
                        <a:defRPr sz="2000">
                          <a:solidFill>
                            <a:schemeClr val="tx1"/>
                          </a:solidFill>
                          <a:latin typeface="Verdana" panose="020B0604030504040204" pitchFamily="34" charset="0"/>
                          <a:ea typeface="宋体" panose="02010600030101010101" pitchFamily="2" charset="-122"/>
                        </a:defRPr>
                      </a:lvl3pPr>
                      <a:lvl4pPr>
                        <a:spcBef>
                          <a:spcPct val="20000"/>
                        </a:spcBef>
                        <a:defRPr>
                          <a:solidFill>
                            <a:schemeClr val="tx1"/>
                          </a:solidFill>
                          <a:latin typeface="Verdana" panose="020B0604030504040204" pitchFamily="34" charset="0"/>
                          <a:ea typeface="宋体" panose="02010600030101010101" pitchFamily="2" charset="-122"/>
                        </a:defRPr>
                      </a:lvl4pPr>
                      <a:lvl5pPr>
                        <a:spcBef>
                          <a:spcPct val="20000"/>
                        </a:spcBef>
                        <a:defRPr>
                          <a:solidFill>
                            <a:schemeClr val="tx1"/>
                          </a:solidFill>
                          <a:latin typeface="Verdana" panose="020B0604030504040204" pitchFamily="34" charset="0"/>
                          <a:ea typeface="宋体" panose="02010600030101010101" pitchFamily="2" charset="-122"/>
                        </a:defRPr>
                      </a:lvl5pPr>
                      <a:lvl6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6pPr>
                      <a:lvl7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7pPr>
                      <a:lvl8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8pPr>
                      <a:lvl9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2100" b="1" i="0" u="none" strike="noStrike" cap="none" normalizeH="0" baseline="0" smtClean="0">
                          <a:ln>
                            <a:noFill/>
                          </a:ln>
                          <a:solidFill>
                            <a:srgbClr val="000066"/>
                          </a:solidFill>
                          <a:effectLst>
                            <a:outerShdw blurRad="38100" dist="38100" dir="2700000" algn="tl">
                              <a:srgbClr val="C0C0C0"/>
                            </a:outerShdw>
                          </a:effectLst>
                          <a:latin typeface="楷体_GB2312" pitchFamily="1" charset="-122"/>
                          <a:ea typeface="楷体_GB2312" pitchFamily="1" charset="-122"/>
                        </a:rPr>
                        <a:t>英国 </a:t>
                      </a:r>
                    </a:p>
                  </a:txBody>
                  <a:tcPr marT="34290" marB="3429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Verdana" panose="020B0604030504040204" pitchFamily="34" charset="0"/>
                          <a:ea typeface="宋体" panose="02010600030101010101" pitchFamily="2" charset="-122"/>
                        </a:defRPr>
                      </a:lvl1pPr>
                      <a:lvl2pPr>
                        <a:spcBef>
                          <a:spcPct val="20000"/>
                        </a:spcBef>
                        <a:defRPr sz="2400">
                          <a:solidFill>
                            <a:schemeClr val="tx1"/>
                          </a:solidFill>
                          <a:latin typeface="Verdana" panose="020B0604030504040204" pitchFamily="34" charset="0"/>
                          <a:ea typeface="宋体" panose="02010600030101010101" pitchFamily="2" charset="-122"/>
                        </a:defRPr>
                      </a:lvl2pPr>
                      <a:lvl3pPr>
                        <a:spcBef>
                          <a:spcPct val="20000"/>
                        </a:spcBef>
                        <a:defRPr sz="2000">
                          <a:solidFill>
                            <a:schemeClr val="tx1"/>
                          </a:solidFill>
                          <a:latin typeface="Verdana" panose="020B0604030504040204" pitchFamily="34" charset="0"/>
                          <a:ea typeface="宋体" panose="02010600030101010101" pitchFamily="2" charset="-122"/>
                        </a:defRPr>
                      </a:lvl3pPr>
                      <a:lvl4pPr>
                        <a:spcBef>
                          <a:spcPct val="20000"/>
                        </a:spcBef>
                        <a:defRPr>
                          <a:solidFill>
                            <a:schemeClr val="tx1"/>
                          </a:solidFill>
                          <a:latin typeface="Verdana" panose="020B0604030504040204" pitchFamily="34" charset="0"/>
                          <a:ea typeface="宋体" panose="02010600030101010101" pitchFamily="2" charset="-122"/>
                        </a:defRPr>
                      </a:lvl4pPr>
                      <a:lvl5pPr>
                        <a:spcBef>
                          <a:spcPct val="20000"/>
                        </a:spcBef>
                        <a:defRPr>
                          <a:solidFill>
                            <a:schemeClr val="tx1"/>
                          </a:solidFill>
                          <a:latin typeface="Verdana" panose="020B0604030504040204" pitchFamily="34" charset="0"/>
                          <a:ea typeface="宋体" panose="02010600030101010101" pitchFamily="2" charset="-122"/>
                        </a:defRPr>
                      </a:lvl5pPr>
                      <a:lvl6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6pPr>
                      <a:lvl7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7pPr>
                      <a:lvl8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8pPr>
                      <a:lvl9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2100" b="1" i="0" u="none" strike="noStrike" cap="none" normalizeH="0" baseline="0" dirty="0" smtClean="0">
                          <a:ln>
                            <a:noFill/>
                          </a:ln>
                          <a:solidFill>
                            <a:srgbClr val="FF00FF"/>
                          </a:solidFill>
                          <a:effectLst>
                            <a:outerShdw blurRad="38100" dist="38100" dir="2700000" algn="tl">
                              <a:srgbClr val="C0C0C0"/>
                            </a:outerShdw>
                          </a:effectLst>
                          <a:latin typeface="楷体_GB2312" pitchFamily="1" charset="-122"/>
                          <a:ea typeface="楷体_GB2312" pitchFamily="1" charset="-122"/>
                        </a:rPr>
                        <a:t>1/2 </a:t>
                      </a:r>
                    </a:p>
                  </a:txBody>
                  <a:tcPr marT="34290" marB="3429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390525">
                <a:tc>
                  <a:txBody>
                    <a:bodyPr/>
                    <a:lstStyle>
                      <a:lvl1pPr>
                        <a:spcBef>
                          <a:spcPct val="20000"/>
                        </a:spcBef>
                        <a:defRPr sz="2800">
                          <a:solidFill>
                            <a:schemeClr val="tx1"/>
                          </a:solidFill>
                          <a:latin typeface="Verdana" panose="020B0604030504040204" pitchFamily="34" charset="0"/>
                          <a:ea typeface="宋体" panose="02010600030101010101" pitchFamily="2" charset="-122"/>
                        </a:defRPr>
                      </a:lvl1pPr>
                      <a:lvl2pPr>
                        <a:spcBef>
                          <a:spcPct val="20000"/>
                        </a:spcBef>
                        <a:defRPr sz="2400">
                          <a:solidFill>
                            <a:schemeClr val="tx1"/>
                          </a:solidFill>
                          <a:latin typeface="Verdana" panose="020B0604030504040204" pitchFamily="34" charset="0"/>
                          <a:ea typeface="宋体" panose="02010600030101010101" pitchFamily="2" charset="-122"/>
                        </a:defRPr>
                      </a:lvl2pPr>
                      <a:lvl3pPr>
                        <a:spcBef>
                          <a:spcPct val="20000"/>
                        </a:spcBef>
                        <a:defRPr sz="2000">
                          <a:solidFill>
                            <a:schemeClr val="tx1"/>
                          </a:solidFill>
                          <a:latin typeface="Verdana" panose="020B0604030504040204" pitchFamily="34" charset="0"/>
                          <a:ea typeface="宋体" panose="02010600030101010101" pitchFamily="2" charset="-122"/>
                        </a:defRPr>
                      </a:lvl3pPr>
                      <a:lvl4pPr>
                        <a:spcBef>
                          <a:spcPct val="20000"/>
                        </a:spcBef>
                        <a:defRPr>
                          <a:solidFill>
                            <a:schemeClr val="tx1"/>
                          </a:solidFill>
                          <a:latin typeface="Verdana" panose="020B0604030504040204" pitchFamily="34" charset="0"/>
                          <a:ea typeface="宋体" panose="02010600030101010101" pitchFamily="2" charset="-122"/>
                        </a:defRPr>
                      </a:lvl4pPr>
                      <a:lvl5pPr>
                        <a:spcBef>
                          <a:spcPct val="20000"/>
                        </a:spcBef>
                        <a:defRPr>
                          <a:solidFill>
                            <a:schemeClr val="tx1"/>
                          </a:solidFill>
                          <a:latin typeface="Verdana" panose="020B0604030504040204" pitchFamily="34" charset="0"/>
                          <a:ea typeface="宋体" panose="02010600030101010101" pitchFamily="2" charset="-122"/>
                        </a:defRPr>
                      </a:lvl5pPr>
                      <a:lvl6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6pPr>
                      <a:lvl7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7pPr>
                      <a:lvl8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8pPr>
                      <a:lvl9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2100" b="1" i="0" u="none" strike="noStrike" cap="none" normalizeH="0" baseline="0" dirty="0" smtClean="0">
                          <a:ln>
                            <a:noFill/>
                          </a:ln>
                          <a:solidFill>
                            <a:srgbClr val="000066"/>
                          </a:solidFill>
                          <a:effectLst>
                            <a:outerShdw blurRad="38100" dist="38100" dir="2700000" algn="tl">
                              <a:srgbClr val="C0C0C0"/>
                            </a:outerShdw>
                          </a:effectLst>
                          <a:latin typeface="楷体_GB2312" pitchFamily="1" charset="-122"/>
                          <a:ea typeface="楷体_GB2312" pitchFamily="1" charset="-122"/>
                        </a:rPr>
                        <a:t>1918年与</a:t>
                      </a:r>
                      <a:r>
                        <a:rPr kumimoji="0" lang="zh-CN" altLang="zh-CN" sz="2100" b="1" i="0" u="none" strike="noStrike" cap="none" normalizeH="0" baseline="0" dirty="0" smtClean="0">
                          <a:ln>
                            <a:noFill/>
                          </a:ln>
                          <a:solidFill>
                            <a:srgbClr val="FF0000"/>
                          </a:solidFill>
                          <a:effectLst>
                            <a:outerShdw blurRad="38100" dist="38100" dir="2700000" algn="tl">
                              <a:srgbClr val="C0C0C0"/>
                            </a:outerShdw>
                          </a:effectLst>
                          <a:latin typeface="楷体_GB2312" pitchFamily="1" charset="-122"/>
                          <a:ea typeface="楷体_GB2312" pitchFamily="1" charset="-122"/>
                        </a:rPr>
                        <a:t>一战</a:t>
                      </a:r>
                      <a:r>
                        <a:rPr kumimoji="0" lang="zh-CN" altLang="zh-CN" sz="2100" b="1" i="0" u="none" strike="noStrike" cap="none" normalizeH="0" baseline="0" dirty="0" smtClean="0">
                          <a:ln>
                            <a:noFill/>
                          </a:ln>
                          <a:solidFill>
                            <a:srgbClr val="000066"/>
                          </a:solidFill>
                          <a:effectLst>
                            <a:outerShdw blurRad="38100" dist="38100" dir="2700000" algn="tl">
                              <a:srgbClr val="C0C0C0"/>
                            </a:outerShdw>
                          </a:effectLst>
                          <a:latin typeface="楷体_GB2312" pitchFamily="1" charset="-122"/>
                          <a:ea typeface="楷体_GB2312" pitchFamily="1" charset="-122"/>
                        </a:rPr>
                        <a:t>前相比 </a:t>
                      </a:r>
                    </a:p>
                  </a:txBody>
                  <a:tcPr marT="34290" marB="3429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Verdana" panose="020B0604030504040204" pitchFamily="34" charset="0"/>
                          <a:ea typeface="宋体" panose="02010600030101010101" pitchFamily="2" charset="-122"/>
                        </a:defRPr>
                      </a:lvl1pPr>
                      <a:lvl2pPr>
                        <a:spcBef>
                          <a:spcPct val="20000"/>
                        </a:spcBef>
                        <a:defRPr sz="2400">
                          <a:solidFill>
                            <a:schemeClr val="tx1"/>
                          </a:solidFill>
                          <a:latin typeface="Verdana" panose="020B0604030504040204" pitchFamily="34" charset="0"/>
                          <a:ea typeface="宋体" panose="02010600030101010101" pitchFamily="2" charset="-122"/>
                        </a:defRPr>
                      </a:lvl2pPr>
                      <a:lvl3pPr>
                        <a:spcBef>
                          <a:spcPct val="20000"/>
                        </a:spcBef>
                        <a:defRPr sz="2000">
                          <a:solidFill>
                            <a:schemeClr val="tx1"/>
                          </a:solidFill>
                          <a:latin typeface="Verdana" panose="020B0604030504040204" pitchFamily="34" charset="0"/>
                          <a:ea typeface="宋体" panose="02010600030101010101" pitchFamily="2" charset="-122"/>
                        </a:defRPr>
                      </a:lvl3pPr>
                      <a:lvl4pPr>
                        <a:spcBef>
                          <a:spcPct val="20000"/>
                        </a:spcBef>
                        <a:defRPr>
                          <a:solidFill>
                            <a:schemeClr val="tx1"/>
                          </a:solidFill>
                          <a:latin typeface="Verdana" panose="020B0604030504040204" pitchFamily="34" charset="0"/>
                          <a:ea typeface="宋体" panose="02010600030101010101" pitchFamily="2" charset="-122"/>
                        </a:defRPr>
                      </a:lvl4pPr>
                      <a:lvl5pPr>
                        <a:spcBef>
                          <a:spcPct val="20000"/>
                        </a:spcBef>
                        <a:defRPr>
                          <a:solidFill>
                            <a:schemeClr val="tx1"/>
                          </a:solidFill>
                          <a:latin typeface="Verdana" panose="020B0604030504040204" pitchFamily="34" charset="0"/>
                          <a:ea typeface="宋体" panose="02010600030101010101" pitchFamily="2" charset="-122"/>
                        </a:defRPr>
                      </a:lvl5pPr>
                      <a:lvl6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6pPr>
                      <a:lvl7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7pPr>
                      <a:lvl8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8pPr>
                      <a:lvl9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2100" b="1" i="0" u="none" strike="noStrike" cap="none" normalizeH="0" baseline="0" smtClean="0">
                          <a:ln>
                            <a:noFill/>
                          </a:ln>
                          <a:solidFill>
                            <a:srgbClr val="000066"/>
                          </a:solidFill>
                          <a:effectLst>
                            <a:outerShdw blurRad="38100" dist="38100" dir="2700000" algn="tl">
                              <a:srgbClr val="C0C0C0"/>
                            </a:outerShdw>
                          </a:effectLst>
                          <a:latin typeface="楷体_GB2312" pitchFamily="1" charset="-122"/>
                          <a:ea typeface="楷体_GB2312" pitchFamily="1" charset="-122"/>
                        </a:rPr>
                        <a:t>法国 </a:t>
                      </a:r>
                    </a:p>
                  </a:txBody>
                  <a:tcPr marT="34290" marB="3429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Verdana" panose="020B0604030504040204" pitchFamily="34" charset="0"/>
                          <a:ea typeface="宋体" panose="02010600030101010101" pitchFamily="2" charset="-122"/>
                        </a:defRPr>
                      </a:lvl1pPr>
                      <a:lvl2pPr>
                        <a:spcBef>
                          <a:spcPct val="20000"/>
                        </a:spcBef>
                        <a:defRPr sz="2400">
                          <a:solidFill>
                            <a:schemeClr val="tx1"/>
                          </a:solidFill>
                          <a:latin typeface="Verdana" panose="020B0604030504040204" pitchFamily="34" charset="0"/>
                          <a:ea typeface="宋体" panose="02010600030101010101" pitchFamily="2" charset="-122"/>
                        </a:defRPr>
                      </a:lvl2pPr>
                      <a:lvl3pPr>
                        <a:spcBef>
                          <a:spcPct val="20000"/>
                        </a:spcBef>
                        <a:defRPr sz="2000">
                          <a:solidFill>
                            <a:schemeClr val="tx1"/>
                          </a:solidFill>
                          <a:latin typeface="Verdana" panose="020B0604030504040204" pitchFamily="34" charset="0"/>
                          <a:ea typeface="宋体" panose="02010600030101010101" pitchFamily="2" charset="-122"/>
                        </a:defRPr>
                      </a:lvl3pPr>
                      <a:lvl4pPr>
                        <a:spcBef>
                          <a:spcPct val="20000"/>
                        </a:spcBef>
                        <a:defRPr>
                          <a:solidFill>
                            <a:schemeClr val="tx1"/>
                          </a:solidFill>
                          <a:latin typeface="Verdana" panose="020B0604030504040204" pitchFamily="34" charset="0"/>
                          <a:ea typeface="宋体" panose="02010600030101010101" pitchFamily="2" charset="-122"/>
                        </a:defRPr>
                      </a:lvl4pPr>
                      <a:lvl5pPr>
                        <a:spcBef>
                          <a:spcPct val="20000"/>
                        </a:spcBef>
                        <a:defRPr>
                          <a:solidFill>
                            <a:schemeClr val="tx1"/>
                          </a:solidFill>
                          <a:latin typeface="Verdana" panose="020B0604030504040204" pitchFamily="34" charset="0"/>
                          <a:ea typeface="宋体" panose="02010600030101010101" pitchFamily="2" charset="-122"/>
                        </a:defRPr>
                      </a:lvl5pPr>
                      <a:lvl6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6pPr>
                      <a:lvl7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7pPr>
                      <a:lvl8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8pPr>
                      <a:lvl9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2100" b="1" i="0" u="none" strike="noStrike" cap="none" normalizeH="0" baseline="0" smtClean="0">
                          <a:ln>
                            <a:noFill/>
                          </a:ln>
                          <a:solidFill>
                            <a:srgbClr val="FF00FF"/>
                          </a:solidFill>
                          <a:effectLst>
                            <a:outerShdw blurRad="38100" dist="38100" dir="2700000" algn="tl">
                              <a:srgbClr val="C0C0C0"/>
                            </a:outerShdw>
                          </a:effectLst>
                          <a:latin typeface="楷体_GB2312" pitchFamily="1" charset="-122"/>
                          <a:ea typeface="楷体_GB2312" pitchFamily="1" charset="-122"/>
                        </a:rPr>
                        <a:t>1/3 </a:t>
                      </a:r>
                    </a:p>
                  </a:txBody>
                  <a:tcPr marT="34290" marB="3429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389335">
                <a:tc>
                  <a:txBody>
                    <a:bodyPr/>
                    <a:lstStyle>
                      <a:lvl1pPr>
                        <a:spcBef>
                          <a:spcPct val="20000"/>
                        </a:spcBef>
                        <a:defRPr sz="2800">
                          <a:solidFill>
                            <a:schemeClr val="tx1"/>
                          </a:solidFill>
                          <a:latin typeface="Verdana" panose="020B0604030504040204" pitchFamily="34" charset="0"/>
                          <a:ea typeface="宋体" panose="02010600030101010101" pitchFamily="2" charset="-122"/>
                        </a:defRPr>
                      </a:lvl1pPr>
                      <a:lvl2pPr>
                        <a:spcBef>
                          <a:spcPct val="20000"/>
                        </a:spcBef>
                        <a:defRPr sz="2400">
                          <a:solidFill>
                            <a:schemeClr val="tx1"/>
                          </a:solidFill>
                          <a:latin typeface="Verdana" panose="020B0604030504040204" pitchFamily="34" charset="0"/>
                          <a:ea typeface="宋体" panose="02010600030101010101" pitchFamily="2" charset="-122"/>
                        </a:defRPr>
                      </a:lvl2pPr>
                      <a:lvl3pPr>
                        <a:spcBef>
                          <a:spcPct val="20000"/>
                        </a:spcBef>
                        <a:defRPr sz="2000">
                          <a:solidFill>
                            <a:schemeClr val="tx1"/>
                          </a:solidFill>
                          <a:latin typeface="Verdana" panose="020B0604030504040204" pitchFamily="34" charset="0"/>
                          <a:ea typeface="宋体" panose="02010600030101010101" pitchFamily="2" charset="-122"/>
                        </a:defRPr>
                      </a:lvl3pPr>
                      <a:lvl4pPr>
                        <a:spcBef>
                          <a:spcPct val="20000"/>
                        </a:spcBef>
                        <a:defRPr>
                          <a:solidFill>
                            <a:schemeClr val="tx1"/>
                          </a:solidFill>
                          <a:latin typeface="Verdana" panose="020B0604030504040204" pitchFamily="34" charset="0"/>
                          <a:ea typeface="宋体" panose="02010600030101010101" pitchFamily="2" charset="-122"/>
                        </a:defRPr>
                      </a:lvl4pPr>
                      <a:lvl5pPr>
                        <a:spcBef>
                          <a:spcPct val="20000"/>
                        </a:spcBef>
                        <a:defRPr>
                          <a:solidFill>
                            <a:schemeClr val="tx1"/>
                          </a:solidFill>
                          <a:latin typeface="Verdana" panose="020B0604030504040204" pitchFamily="34" charset="0"/>
                          <a:ea typeface="宋体" panose="02010600030101010101" pitchFamily="2" charset="-122"/>
                        </a:defRPr>
                      </a:lvl5pPr>
                      <a:lvl6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6pPr>
                      <a:lvl7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7pPr>
                      <a:lvl8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8pPr>
                      <a:lvl9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2100" b="1" i="0" u="none" strike="noStrike" cap="none" normalizeH="0" baseline="0" smtClean="0">
                          <a:ln>
                            <a:noFill/>
                          </a:ln>
                          <a:solidFill>
                            <a:srgbClr val="000066"/>
                          </a:solidFill>
                          <a:effectLst>
                            <a:outerShdw blurRad="38100" dist="38100" dir="2700000" algn="tl">
                              <a:srgbClr val="C0C0C0"/>
                            </a:outerShdw>
                          </a:effectLst>
                          <a:latin typeface="楷体_GB2312" pitchFamily="1" charset="-122"/>
                          <a:ea typeface="楷体_GB2312" pitchFamily="1" charset="-122"/>
                        </a:rPr>
                        <a:t>1918年与</a:t>
                      </a:r>
                      <a:r>
                        <a:rPr kumimoji="0" lang="zh-CN" altLang="zh-CN" sz="2100" b="1" i="0" u="none" strike="noStrike" cap="none" normalizeH="0" baseline="0" smtClean="0">
                          <a:ln>
                            <a:noFill/>
                          </a:ln>
                          <a:solidFill>
                            <a:srgbClr val="FF0000"/>
                          </a:solidFill>
                          <a:effectLst>
                            <a:outerShdw blurRad="38100" dist="38100" dir="2700000" algn="tl">
                              <a:srgbClr val="C0C0C0"/>
                            </a:outerShdw>
                          </a:effectLst>
                          <a:latin typeface="楷体_GB2312" pitchFamily="1" charset="-122"/>
                          <a:ea typeface="楷体_GB2312" pitchFamily="1" charset="-122"/>
                        </a:rPr>
                        <a:t>一战</a:t>
                      </a:r>
                      <a:r>
                        <a:rPr kumimoji="0" lang="zh-CN" altLang="zh-CN" sz="2100" b="1" i="0" u="none" strike="noStrike" cap="none" normalizeH="0" baseline="0" smtClean="0">
                          <a:ln>
                            <a:noFill/>
                          </a:ln>
                          <a:solidFill>
                            <a:srgbClr val="000066"/>
                          </a:solidFill>
                          <a:effectLst>
                            <a:outerShdw blurRad="38100" dist="38100" dir="2700000" algn="tl">
                              <a:srgbClr val="C0C0C0"/>
                            </a:outerShdw>
                          </a:effectLst>
                          <a:latin typeface="楷体_GB2312" pitchFamily="1" charset="-122"/>
                          <a:ea typeface="楷体_GB2312" pitchFamily="1" charset="-122"/>
                        </a:rPr>
                        <a:t>前相比 </a:t>
                      </a:r>
                    </a:p>
                  </a:txBody>
                  <a:tcPr marT="34290" marB="3429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Verdana" panose="020B0604030504040204" pitchFamily="34" charset="0"/>
                          <a:ea typeface="宋体" panose="02010600030101010101" pitchFamily="2" charset="-122"/>
                        </a:defRPr>
                      </a:lvl1pPr>
                      <a:lvl2pPr>
                        <a:spcBef>
                          <a:spcPct val="20000"/>
                        </a:spcBef>
                        <a:defRPr sz="2400">
                          <a:solidFill>
                            <a:schemeClr val="tx1"/>
                          </a:solidFill>
                          <a:latin typeface="Verdana" panose="020B0604030504040204" pitchFamily="34" charset="0"/>
                          <a:ea typeface="宋体" panose="02010600030101010101" pitchFamily="2" charset="-122"/>
                        </a:defRPr>
                      </a:lvl2pPr>
                      <a:lvl3pPr>
                        <a:spcBef>
                          <a:spcPct val="20000"/>
                        </a:spcBef>
                        <a:defRPr sz="2000">
                          <a:solidFill>
                            <a:schemeClr val="tx1"/>
                          </a:solidFill>
                          <a:latin typeface="Verdana" panose="020B0604030504040204" pitchFamily="34" charset="0"/>
                          <a:ea typeface="宋体" panose="02010600030101010101" pitchFamily="2" charset="-122"/>
                        </a:defRPr>
                      </a:lvl3pPr>
                      <a:lvl4pPr>
                        <a:spcBef>
                          <a:spcPct val="20000"/>
                        </a:spcBef>
                        <a:defRPr>
                          <a:solidFill>
                            <a:schemeClr val="tx1"/>
                          </a:solidFill>
                          <a:latin typeface="Verdana" panose="020B0604030504040204" pitchFamily="34" charset="0"/>
                          <a:ea typeface="宋体" panose="02010600030101010101" pitchFamily="2" charset="-122"/>
                        </a:defRPr>
                      </a:lvl4pPr>
                      <a:lvl5pPr>
                        <a:spcBef>
                          <a:spcPct val="20000"/>
                        </a:spcBef>
                        <a:defRPr>
                          <a:solidFill>
                            <a:schemeClr val="tx1"/>
                          </a:solidFill>
                          <a:latin typeface="Verdana" panose="020B0604030504040204" pitchFamily="34" charset="0"/>
                          <a:ea typeface="宋体" panose="02010600030101010101" pitchFamily="2" charset="-122"/>
                        </a:defRPr>
                      </a:lvl5pPr>
                      <a:lvl6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6pPr>
                      <a:lvl7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7pPr>
                      <a:lvl8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8pPr>
                      <a:lvl9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2100" b="1" i="0" u="none" strike="noStrike" cap="none" normalizeH="0" baseline="0" smtClean="0">
                          <a:ln>
                            <a:noFill/>
                          </a:ln>
                          <a:solidFill>
                            <a:srgbClr val="000066"/>
                          </a:solidFill>
                          <a:effectLst>
                            <a:outerShdw blurRad="38100" dist="38100" dir="2700000" algn="tl">
                              <a:srgbClr val="C0C0C0"/>
                            </a:outerShdw>
                          </a:effectLst>
                          <a:latin typeface="楷体_GB2312" pitchFamily="1" charset="-122"/>
                          <a:ea typeface="楷体_GB2312" pitchFamily="1" charset="-122"/>
                        </a:rPr>
                        <a:t>德国 </a:t>
                      </a:r>
                    </a:p>
                  </a:txBody>
                  <a:tcPr marT="34290" marB="3429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Verdana" panose="020B0604030504040204" pitchFamily="34" charset="0"/>
                          <a:ea typeface="宋体" panose="02010600030101010101" pitchFamily="2" charset="-122"/>
                        </a:defRPr>
                      </a:lvl1pPr>
                      <a:lvl2pPr>
                        <a:spcBef>
                          <a:spcPct val="20000"/>
                        </a:spcBef>
                        <a:defRPr sz="2400">
                          <a:solidFill>
                            <a:schemeClr val="tx1"/>
                          </a:solidFill>
                          <a:latin typeface="Verdana" panose="020B0604030504040204" pitchFamily="34" charset="0"/>
                          <a:ea typeface="宋体" panose="02010600030101010101" pitchFamily="2" charset="-122"/>
                        </a:defRPr>
                      </a:lvl2pPr>
                      <a:lvl3pPr>
                        <a:spcBef>
                          <a:spcPct val="20000"/>
                        </a:spcBef>
                        <a:defRPr sz="2000">
                          <a:solidFill>
                            <a:schemeClr val="tx1"/>
                          </a:solidFill>
                          <a:latin typeface="Verdana" panose="020B0604030504040204" pitchFamily="34" charset="0"/>
                          <a:ea typeface="宋体" panose="02010600030101010101" pitchFamily="2" charset="-122"/>
                        </a:defRPr>
                      </a:lvl3pPr>
                      <a:lvl4pPr>
                        <a:spcBef>
                          <a:spcPct val="20000"/>
                        </a:spcBef>
                        <a:defRPr>
                          <a:solidFill>
                            <a:schemeClr val="tx1"/>
                          </a:solidFill>
                          <a:latin typeface="Verdana" panose="020B0604030504040204" pitchFamily="34" charset="0"/>
                          <a:ea typeface="宋体" panose="02010600030101010101" pitchFamily="2" charset="-122"/>
                        </a:defRPr>
                      </a:lvl4pPr>
                      <a:lvl5pPr>
                        <a:spcBef>
                          <a:spcPct val="20000"/>
                        </a:spcBef>
                        <a:defRPr>
                          <a:solidFill>
                            <a:schemeClr val="tx1"/>
                          </a:solidFill>
                          <a:latin typeface="Verdana" panose="020B0604030504040204" pitchFamily="34" charset="0"/>
                          <a:ea typeface="宋体" panose="02010600030101010101" pitchFamily="2" charset="-122"/>
                        </a:defRPr>
                      </a:lvl5pPr>
                      <a:lvl6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6pPr>
                      <a:lvl7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7pPr>
                      <a:lvl8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8pPr>
                      <a:lvl9pPr fontAlgn="base">
                        <a:spcBef>
                          <a:spcPct val="20000"/>
                        </a:spcBef>
                        <a:spcAft>
                          <a:spcPct val="0"/>
                        </a:spcAft>
                        <a:defRPr>
                          <a:solidFill>
                            <a:schemeClr val="tx1"/>
                          </a:solidFill>
                          <a:latin typeface="Verdana" panose="020B060403050404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zh-CN" sz="2100" b="1" i="0" u="none" strike="noStrike" cap="none" normalizeH="0" baseline="0" dirty="0" smtClean="0">
                          <a:ln>
                            <a:noFill/>
                          </a:ln>
                          <a:solidFill>
                            <a:srgbClr val="FF00FF"/>
                          </a:solidFill>
                          <a:effectLst>
                            <a:outerShdw blurRad="38100" dist="38100" dir="2700000" algn="tl">
                              <a:srgbClr val="C0C0C0"/>
                            </a:outerShdw>
                          </a:effectLst>
                          <a:latin typeface="楷体_GB2312" pitchFamily="1" charset="-122"/>
                          <a:ea typeface="楷体_GB2312" pitchFamily="1" charset="-122"/>
                        </a:rPr>
                        <a:t>完全停止出口 </a:t>
                      </a:r>
                    </a:p>
                  </a:txBody>
                  <a:tcPr marT="34290" marB="34290"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487" name="Text Box 31"/>
          <p:cNvSpPr txBox="1">
            <a:spLocks noChangeArrowheads="1"/>
          </p:cNvSpPr>
          <p:nvPr/>
        </p:nvSpPr>
        <p:spPr bwMode="auto">
          <a:xfrm>
            <a:off x="107504" y="3813573"/>
            <a:ext cx="9036496" cy="954107"/>
          </a:xfrm>
          <a:prstGeom prst="rect">
            <a:avLst/>
          </a:prstGeom>
          <a:solidFill>
            <a:schemeClr val="accent2">
              <a:lumMod val="20000"/>
              <a:lumOff val="80000"/>
            </a:schemeClr>
          </a:solidFill>
          <a:ln w="19050">
            <a:solidFill>
              <a:schemeClr val="tx1"/>
            </a:solidFill>
          </a:ln>
          <a:effectLst/>
        </p:spPr>
        <p:txBody>
          <a:bodyPr wrap="square">
            <a:spAutoFit/>
          </a:bodyPr>
          <a:lstStyle/>
          <a:p>
            <a:pPr eaLnBrk="0" hangingPunct="0">
              <a:spcBef>
                <a:spcPct val="50000"/>
              </a:spcBef>
            </a:pPr>
            <a:r>
              <a:rPr lang="zh-CN" altLang="en-US" sz="2800" b="1" dirty="0">
                <a:solidFill>
                  <a:schemeClr val="tx2">
                    <a:lumMod val="50000"/>
                  </a:schemeClr>
                </a:solidFill>
                <a:latin typeface="黑体" panose="02010609060101010101" pitchFamily="49" charset="-122"/>
                <a:ea typeface="黑体" panose="02010609060101010101" pitchFamily="49" charset="-122"/>
              </a:rPr>
              <a:t>3.外部因素</a:t>
            </a:r>
            <a:r>
              <a:rPr lang="zh-CN" altLang="en-US" sz="2800" b="1" dirty="0">
                <a:latin typeface="黑体" panose="02010609060101010101" pitchFamily="49" charset="-122"/>
                <a:ea typeface="黑体" panose="02010609060101010101" pitchFamily="49" charset="-122"/>
              </a:rPr>
              <a:t>：一战期间</a:t>
            </a:r>
            <a:r>
              <a:rPr lang="zh-CN" altLang="en-US" sz="2800" b="1" dirty="0" smtClean="0">
                <a:latin typeface="黑体" panose="02010609060101010101" pitchFamily="49" charset="-122"/>
                <a:ea typeface="黑体" panose="02010609060101010101" pitchFamily="49" charset="-122"/>
              </a:rPr>
              <a:t>，欧洲各国对</a:t>
            </a:r>
            <a:r>
              <a:rPr lang="zh-CN" altLang="en-US" sz="2800" b="1" dirty="0">
                <a:latin typeface="黑体" panose="02010609060101010101" pitchFamily="49" charset="-122"/>
                <a:ea typeface="黑体" panose="02010609060101010101" pitchFamily="49" charset="-122"/>
              </a:rPr>
              <a:t>华商品输出减少，为民族工业的发展创造了</a:t>
            </a:r>
            <a:r>
              <a:rPr lang="zh-CN" altLang="en-US" sz="2800" b="1" dirty="0" smtClean="0">
                <a:latin typeface="黑体" panose="02010609060101010101" pitchFamily="49" charset="-122"/>
                <a:ea typeface="黑体" panose="02010609060101010101" pitchFamily="49" charset="-122"/>
              </a:rPr>
              <a:t>契机</a:t>
            </a:r>
            <a:endParaRPr lang="zh-CN" altLang="en-US" sz="2800" b="1" dirty="0">
              <a:latin typeface="黑体" panose="02010609060101010101" pitchFamily="49" charset="-122"/>
              <a:ea typeface="黑体" panose="02010609060101010101" pitchFamily="49" charset="-122"/>
            </a:endParaRPr>
          </a:p>
        </p:txBody>
      </p:sp>
      <p:sp>
        <p:nvSpPr>
          <p:cNvPr id="19488" name="Text Box 32"/>
          <p:cNvSpPr txBox="1">
            <a:spLocks noChangeArrowheads="1"/>
          </p:cNvSpPr>
          <p:nvPr/>
        </p:nvSpPr>
        <p:spPr bwMode="auto">
          <a:xfrm>
            <a:off x="395288" y="2859782"/>
            <a:ext cx="71294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zh-CN" sz="2400" b="1" dirty="0">
                <a:solidFill>
                  <a:srgbClr val="000000"/>
                </a:solidFill>
                <a:latin typeface="仿宋" panose="02010609060101010101" pitchFamily="49" charset="-122"/>
                <a:ea typeface="仿宋" panose="02010609060101010101" pitchFamily="49" charset="-122"/>
              </a:rPr>
              <a:t>根据材料分析民族工业发展的有利条件？</a:t>
            </a:r>
          </a:p>
        </p:txBody>
      </p:sp>
      <p:sp>
        <p:nvSpPr>
          <p:cNvPr id="2" name="椭圆形标注 1"/>
          <p:cNvSpPr/>
          <p:nvPr/>
        </p:nvSpPr>
        <p:spPr>
          <a:xfrm>
            <a:off x="6329028" y="2658566"/>
            <a:ext cx="2059396" cy="993304"/>
          </a:xfrm>
          <a:prstGeom prst="wedgeEllipseCallout">
            <a:avLst/>
          </a:prstGeom>
          <a:solidFill>
            <a:schemeClr val="accent1">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smtClean="0">
                <a:solidFill>
                  <a:srgbClr val="FF0000"/>
                </a:solidFill>
                <a:latin typeface="隶书" panose="02010509060101010101" pitchFamily="49" charset="-122"/>
                <a:ea typeface="隶书" panose="02010509060101010101" pitchFamily="49" charset="-122"/>
              </a:rPr>
              <a:t>依赖性</a:t>
            </a:r>
            <a:endParaRPr lang="zh-CN" altLang="en-US" sz="3200" b="1" dirty="0">
              <a:solidFill>
                <a:srgbClr val="FF0000"/>
              </a:solidFill>
              <a:latin typeface="隶书" panose="02010509060101010101" pitchFamily="49" charset="-122"/>
              <a:ea typeface="隶书" panose="020105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19487"/>
                                        </p:tgtEl>
                                        <p:attrNameLst>
                                          <p:attrName>style.visibility</p:attrName>
                                        </p:attrNameLst>
                                      </p:cBhvr>
                                      <p:to>
                                        <p:strVal val="visible"/>
                                      </p:to>
                                    </p:set>
                                    <p:animEffect transition="in" filter="strips(upRight)">
                                      <p:cBhvr>
                                        <p:cTn id="7" dur="1000"/>
                                        <p:tgtEl>
                                          <p:spTgt spid="1948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87" grpId="0" animBg="1" autoUpdateAnimBg="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30175" y="4215182"/>
            <a:ext cx="8424862" cy="954107"/>
          </a:xfrm>
          <a:prstGeom prst="rect">
            <a:avLst/>
          </a:prstGeom>
          <a:solidFill>
            <a:schemeClr val="accent2">
              <a:lumMod val="20000"/>
              <a:lumOff val="80000"/>
            </a:schemeClr>
          </a:solidFill>
          <a:ln w="19050">
            <a:solidFill>
              <a:schemeClr val="tx1"/>
            </a:solidFill>
          </a:ln>
          <a:effectLst/>
        </p:spPr>
        <p:txBody>
          <a:bodyPr>
            <a:spAutoFit/>
          </a:bodyPr>
          <a:lstStyle/>
          <a:p>
            <a:r>
              <a:rPr lang="zh-CN" altLang="en-US" sz="2800" b="1" dirty="0">
                <a:solidFill>
                  <a:srgbClr val="C00000"/>
                </a:solidFill>
                <a:latin typeface="黑体" panose="02010609060101010101" pitchFamily="49" charset="-122"/>
                <a:ea typeface="黑体" panose="02010609060101010101" pitchFamily="49" charset="-122"/>
              </a:rPr>
              <a:t>4</a:t>
            </a:r>
            <a:r>
              <a:rPr lang="zh-CN" altLang="en-US" sz="2800" b="1" dirty="0" smtClean="0">
                <a:solidFill>
                  <a:srgbClr val="C00000"/>
                </a:solidFill>
                <a:latin typeface="黑体" panose="02010609060101010101" pitchFamily="49" charset="-122"/>
                <a:ea typeface="黑体" panose="02010609060101010101" pitchFamily="49" charset="-122"/>
              </a:rPr>
              <a:t>.</a:t>
            </a:r>
            <a:r>
              <a:rPr lang="zh-CN" altLang="en-US" sz="2800" b="1" dirty="0" smtClean="0">
                <a:latin typeface="黑体" panose="02010609060101010101" pitchFamily="49" charset="-122"/>
                <a:ea typeface="黑体" panose="02010609060101010101" pitchFamily="49" charset="-122"/>
              </a:rPr>
              <a:t>群众性</a:t>
            </a:r>
            <a:r>
              <a:rPr lang="zh-CN" altLang="en-US" sz="2800" b="1" dirty="0">
                <a:latin typeface="黑体" panose="02010609060101010101" pitchFamily="49" charset="-122"/>
                <a:ea typeface="黑体" panose="02010609060101010101" pitchFamily="49" charset="-122"/>
              </a:rPr>
              <a:t>的</a:t>
            </a:r>
            <a:r>
              <a:rPr lang="zh-CN" altLang="en-US" sz="2800" b="1" dirty="0">
                <a:solidFill>
                  <a:srgbClr val="FF0000"/>
                </a:solidFill>
                <a:latin typeface="黑体" panose="02010609060101010101" pitchFamily="49" charset="-122"/>
                <a:ea typeface="黑体" panose="02010609060101010101" pitchFamily="49" charset="-122"/>
              </a:rPr>
              <a:t>反帝爱国运动</a:t>
            </a:r>
            <a:r>
              <a:rPr lang="zh-CN" altLang="en-US" sz="2800" b="1" dirty="0">
                <a:latin typeface="黑体" panose="02010609060101010101" pitchFamily="49" charset="-122"/>
                <a:ea typeface="黑体" panose="02010609060101010101" pitchFamily="49" charset="-122"/>
              </a:rPr>
              <a:t>，也有力地促进了民族工业的</a:t>
            </a:r>
            <a:r>
              <a:rPr lang="zh-CN" altLang="en-US" sz="2800" b="1" dirty="0" smtClean="0">
                <a:latin typeface="黑体" panose="02010609060101010101" pitchFamily="49" charset="-122"/>
                <a:ea typeface="黑体" panose="02010609060101010101" pitchFamily="49" charset="-122"/>
              </a:rPr>
              <a:t>发展   </a:t>
            </a:r>
            <a:r>
              <a:rPr lang="zh-CN" altLang="en-US" sz="2800" b="1" dirty="0" smtClean="0">
                <a:effectLst>
                  <a:outerShdw blurRad="38100" dist="38100" dir="2700000" algn="tl">
                    <a:srgbClr val="C0C0C0"/>
                  </a:outerShdw>
                </a:effectLst>
                <a:latin typeface="黑体" panose="02010609060101010101" pitchFamily="49" charset="-122"/>
                <a:ea typeface="黑体" panose="02010609060101010101" pitchFamily="49" charset="-122"/>
              </a:rPr>
              <a:t>（</a:t>
            </a:r>
            <a:r>
              <a:rPr lang="zh-CN" altLang="en-US" sz="2800" b="1" dirty="0">
                <a:effectLst>
                  <a:outerShdw blurRad="38100" dist="38100" dir="2700000" algn="tl">
                    <a:srgbClr val="C0C0C0"/>
                  </a:outerShdw>
                </a:effectLst>
                <a:latin typeface="黑体" panose="02010609060101010101" pitchFamily="49" charset="-122"/>
                <a:ea typeface="黑体" panose="02010609060101010101" pitchFamily="49" charset="-122"/>
              </a:rPr>
              <a:t>抵制日货、提倡国货）</a:t>
            </a:r>
            <a:endParaRPr lang="zh-CN" altLang="en-US" sz="2800" b="1" dirty="0">
              <a:latin typeface="黑体" panose="02010609060101010101" pitchFamily="49" charset="-122"/>
              <a:ea typeface="黑体" panose="02010609060101010101" pitchFamily="49" charset="-122"/>
            </a:endParaRPr>
          </a:p>
        </p:txBody>
      </p:sp>
      <p:pic>
        <p:nvPicPr>
          <p:cNvPr id="20483" name="Picture 3"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2131219"/>
            <a:ext cx="3059112" cy="1575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清华学生在焚烧日货"/>
          <p:cNvPicPr>
            <a:picLocks noChangeAspect="1" noChangeArrowheads="1"/>
          </p:cNvPicPr>
          <p:nvPr/>
        </p:nvPicPr>
        <p:blipFill>
          <a:blip r:embed="rId3">
            <a:extLst>
              <a:ext uri="{28A0092B-C50C-407E-A947-70E740481C1C}">
                <a14:useLocalDpi xmlns:a14="http://schemas.microsoft.com/office/drawing/2010/main" val="0"/>
              </a:ext>
            </a:extLst>
          </a:blip>
          <a:srcRect t="10477" r="11111" b="8868"/>
          <a:stretch>
            <a:fillRect/>
          </a:stretch>
        </p:blipFill>
        <p:spPr bwMode="auto">
          <a:xfrm>
            <a:off x="130175" y="1639702"/>
            <a:ext cx="5832475" cy="2700338"/>
          </a:xfrm>
          <a:prstGeom prst="rect">
            <a:avLst/>
          </a:prstGeom>
          <a:solidFill>
            <a:srgbClr val="E4F45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485" name="Picture 5"/>
          <p:cNvPicPr>
            <a:picLocks noChangeAspect="1" noChangeArrowheads="1"/>
          </p:cNvPicPr>
          <p:nvPr/>
        </p:nvPicPr>
        <p:blipFill>
          <a:blip r:embed="rId4">
            <a:extLst>
              <a:ext uri="{28A0092B-C50C-407E-A947-70E740481C1C}">
                <a14:useLocalDpi xmlns:a14="http://schemas.microsoft.com/office/drawing/2010/main" val="0"/>
              </a:ext>
            </a:extLst>
          </a:blip>
          <a:srcRect l="9099" t="6451" r="8176" b="8064"/>
          <a:stretch>
            <a:fillRect/>
          </a:stretch>
        </p:blipFill>
        <p:spPr bwMode="auto">
          <a:xfrm>
            <a:off x="1808163" y="141685"/>
            <a:ext cx="2476500" cy="1458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6" name="Text Box 6"/>
          <p:cNvSpPr txBox="1">
            <a:spLocks noChangeArrowheads="1"/>
          </p:cNvSpPr>
          <p:nvPr/>
        </p:nvSpPr>
        <p:spPr bwMode="auto">
          <a:xfrm>
            <a:off x="4356101" y="86916"/>
            <a:ext cx="4608513" cy="2000548"/>
          </a:xfrm>
          <a:prstGeom prst="rect">
            <a:avLst/>
          </a:prstGeom>
          <a:solidFill>
            <a:schemeClr val="bg1"/>
          </a:solidFill>
          <a:ln w="9525" cmpd="sng">
            <a:solidFill>
              <a:srgbClr val="00008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zh-CN" altLang="zh-CN" sz="2800" b="1" dirty="0">
                <a:latin typeface="Arial" panose="020B0604020202020204" pitchFamily="34" charset="0"/>
                <a:ea typeface="楷体_GB2312" pitchFamily="1" charset="-122"/>
              </a:rPr>
              <a:t>　　</a:t>
            </a:r>
            <a:r>
              <a:rPr lang="zh-CN" altLang="zh-CN" sz="2400" b="1" dirty="0">
                <a:latin typeface="Arial" panose="020B0604020202020204" pitchFamily="34" charset="0"/>
                <a:ea typeface="楷体_GB2312" pitchFamily="1" charset="-122"/>
              </a:rPr>
              <a:t>我的第一个企业成功的主要原因，是那时的爱国运动推动了这个企业的发展，因为当时每个人都愿意买国货。</a:t>
            </a:r>
          </a:p>
          <a:p>
            <a:pPr eaLnBrk="0" hangingPunct="0"/>
            <a:r>
              <a:rPr lang="zh-CN" altLang="zh-CN" sz="2400" b="1" dirty="0">
                <a:latin typeface="Arial" panose="020B0604020202020204" pitchFamily="34" charset="0"/>
                <a:ea typeface="楷体_GB2312" pitchFamily="1" charset="-122"/>
              </a:rPr>
              <a:t>　　　——“火柴大王”刘鸿生</a:t>
            </a:r>
          </a:p>
        </p:txBody>
      </p:sp>
      <p:sp>
        <p:nvSpPr>
          <p:cNvPr id="20487" name="Text Box 7"/>
          <p:cNvSpPr txBox="1">
            <a:spLocks noChangeArrowheads="1"/>
          </p:cNvSpPr>
          <p:nvPr/>
        </p:nvSpPr>
        <p:spPr bwMode="auto">
          <a:xfrm>
            <a:off x="0" y="357187"/>
            <a:ext cx="161967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zh-CN" altLang="zh-CN" sz="3200" b="1" dirty="0" smtClean="0">
                <a:effectLst>
                  <a:outerShdw blurRad="38100" dist="38100" dir="2700000" algn="tl">
                    <a:srgbClr val="C0C0C0"/>
                  </a:outerShdw>
                </a:effectLst>
                <a:latin typeface="黑体" panose="02010609060101010101" pitchFamily="49" charset="-122"/>
                <a:ea typeface="黑体" panose="02010609060101010101" pitchFamily="49" charset="-122"/>
              </a:rPr>
              <a:t>材料：</a:t>
            </a:r>
            <a:endParaRPr lang="zh-CN" altLang="zh-CN" sz="2800" b="1" dirty="0">
              <a:effectLst>
                <a:outerShdw blurRad="38100" dist="38100" dir="2700000" algn="tl">
                  <a:srgbClr val="C0C0C0"/>
                </a:outerShdw>
              </a:effectLst>
              <a:latin typeface="黑体" panose="02010609060101010101" pitchFamily="49" charset="-122"/>
              <a:ea typeface="黑体" panose="02010609060101010101" pitchFamily="49" charset="-122"/>
            </a:endParaRPr>
          </a:p>
        </p:txBody>
      </p:sp>
      <p:sp>
        <p:nvSpPr>
          <p:cNvPr id="2" name="云形标注 1"/>
          <p:cNvSpPr/>
          <p:nvPr/>
        </p:nvSpPr>
        <p:spPr>
          <a:xfrm>
            <a:off x="3419872" y="2087464"/>
            <a:ext cx="3096618" cy="1350690"/>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2">
                    <a:lumMod val="75000"/>
                  </a:schemeClr>
                </a:solidFill>
              </a:rPr>
              <a:t>日本货都被烧了、被抵制了，那我们用什么呢？</a:t>
            </a:r>
          </a:p>
          <a:p>
            <a:pPr algn="ctr"/>
            <a:endParaRPr lang="zh-CN" altLang="en-US" dirty="0">
              <a:solidFill>
                <a:schemeClr val="tx2">
                  <a:lumMod val="75000"/>
                </a:schemeClr>
              </a:solidFill>
            </a:endParaRPr>
          </a:p>
        </p:txBody>
      </p:sp>
      <p:sp>
        <p:nvSpPr>
          <p:cNvPr id="3" name="椭圆形标注 2"/>
          <p:cNvSpPr/>
          <p:nvPr/>
        </p:nvSpPr>
        <p:spPr>
          <a:xfrm rot="536705">
            <a:off x="112048" y="3021820"/>
            <a:ext cx="1608825" cy="946777"/>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FF0F0F"/>
                </a:solidFill>
              </a:rPr>
              <a:t>当然用国产货了！</a:t>
            </a:r>
          </a:p>
          <a:p>
            <a:pPr algn="ct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Effect transition="in" filter="blinds(horizontal)">
                                      <p:cBhvr>
                                        <p:cTn id="7" dur="500"/>
                                        <p:tgtEl>
                                          <p:spTgt spid="204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470"/>
            <a:ext cx="9144000" cy="5092030"/>
          </a:xfrm>
          <a:prstGeom prst="rect">
            <a:avLst/>
          </a:prstGeom>
        </p:spPr>
      </p:pic>
      <p:pic>
        <p:nvPicPr>
          <p:cNvPr id="21508" name="Picture 4" descr="074"/>
          <p:cNvPicPr>
            <a:picLocks noChangeAspect="1" noChangeArrowheads="1"/>
          </p:cNvPicPr>
          <p:nvPr/>
        </p:nvPicPr>
        <p:blipFill>
          <a:blip r:embed="rId3">
            <a:extLst>
              <a:ext uri="{28A0092B-C50C-407E-A947-70E740481C1C}">
                <a14:useLocalDpi xmlns:a14="http://schemas.microsoft.com/office/drawing/2010/main" val="0"/>
              </a:ext>
            </a:extLst>
          </a:blip>
          <a:srcRect l="4286" t="9346" r="5714" b="14018"/>
          <a:stretch>
            <a:fillRect/>
          </a:stretch>
        </p:blipFill>
        <p:spPr bwMode="auto">
          <a:xfrm>
            <a:off x="-1535" y="0"/>
            <a:ext cx="5293615" cy="3419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Text Box 2"/>
          <p:cNvSpPr txBox="1">
            <a:spLocks noChangeArrowheads="1"/>
          </p:cNvSpPr>
          <p:nvPr/>
        </p:nvSpPr>
        <p:spPr bwMode="auto">
          <a:xfrm>
            <a:off x="2183292" y="1448301"/>
            <a:ext cx="180074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zh-CN" sz="2800" b="1" dirty="0">
                <a:solidFill>
                  <a:srgbClr val="FF0000"/>
                </a:solidFill>
                <a:latin typeface="Arial" panose="020B0604020202020204" pitchFamily="34" charset="0"/>
                <a:ea typeface="华文新魏" pitchFamily="2" charset="-122"/>
              </a:rPr>
              <a:t>爱国火花</a:t>
            </a:r>
          </a:p>
        </p:txBody>
      </p:sp>
      <p:sp>
        <p:nvSpPr>
          <p:cNvPr id="21507" name="Text Box 3"/>
          <p:cNvSpPr txBox="1">
            <a:spLocks noChangeArrowheads="1"/>
          </p:cNvSpPr>
          <p:nvPr/>
        </p:nvSpPr>
        <p:spPr bwMode="auto">
          <a:xfrm>
            <a:off x="-1535" y="3479001"/>
            <a:ext cx="5293615" cy="1569660"/>
          </a:xfrm>
          <a:prstGeom prst="rect">
            <a:avLst/>
          </a:prstGeom>
          <a:solidFill>
            <a:schemeClr val="accent1">
              <a:lumMod val="20000"/>
              <a:lumOff val="80000"/>
            </a:schemeClr>
          </a:solidFill>
          <a:ln w="3175">
            <a:solidFill>
              <a:schemeClr val="tx1"/>
            </a:solidFill>
          </a:ln>
          <a:effectLst/>
        </p:spPr>
        <p:txBody>
          <a:bodyPr wrap="square">
            <a:spAutoFit/>
          </a:bodyPr>
          <a:lstStyle/>
          <a:p>
            <a:pPr>
              <a:spcBef>
                <a:spcPct val="50000"/>
              </a:spcBef>
            </a:pPr>
            <a:r>
              <a:rPr lang="zh-CN" altLang="zh-CN" sz="2400" b="1" dirty="0" smtClean="0">
                <a:latin typeface="Arial" panose="020B0604020202020204" pitchFamily="34" charset="0"/>
                <a:ea typeface="华文新魏" pitchFamily="2" charset="-122"/>
              </a:rPr>
              <a:t>火花</a:t>
            </a:r>
            <a:r>
              <a:rPr lang="zh-CN" altLang="zh-CN" sz="2400" b="1" dirty="0">
                <a:latin typeface="Arial" panose="020B0604020202020204" pitchFamily="34" charset="0"/>
                <a:ea typeface="华文新魏" pitchFamily="2" charset="-122"/>
              </a:rPr>
              <a:t>是火柴的商标，贴在火柴盒上。这一组火花反映了早期民族火柴业的爱国精神。这种精神也是中国民族资本主义赖以发展的精神支柱。</a:t>
            </a:r>
          </a:p>
        </p:txBody>
      </p:sp>
      <p:sp>
        <p:nvSpPr>
          <p:cNvPr id="2" name="TextBox 1"/>
          <p:cNvSpPr txBox="1"/>
          <p:nvPr/>
        </p:nvSpPr>
        <p:spPr>
          <a:xfrm>
            <a:off x="5508104" y="78695"/>
            <a:ext cx="3384375" cy="3477875"/>
          </a:xfrm>
          <a:prstGeom prst="rect">
            <a:avLst/>
          </a:prstGeom>
          <a:solidFill>
            <a:schemeClr val="accent1">
              <a:lumMod val="20000"/>
              <a:lumOff val="80000"/>
            </a:schemeClr>
          </a:solidFill>
          <a:ln w="12700">
            <a:solidFill>
              <a:schemeClr val="tx1"/>
            </a:solidFill>
          </a:ln>
        </p:spPr>
        <p:txBody>
          <a:bodyPr wrap="square" rtlCol="0">
            <a:spAutoFit/>
          </a:bodyPr>
          <a:lstStyle/>
          <a:p>
            <a:r>
              <a:rPr lang="zh-CN" altLang="en-US" sz="2000" b="1" dirty="0" smtClean="0">
                <a:latin typeface="楷体" panose="02010609060101010101" pitchFamily="49" charset="-122"/>
                <a:ea typeface="楷体" panose="02010609060101010101" pitchFamily="49" charset="-122"/>
              </a:rPr>
              <a:t>荣氏</a:t>
            </a:r>
            <a:r>
              <a:rPr lang="zh-CN" altLang="en-US" sz="2000" b="1" dirty="0">
                <a:latin typeface="楷体" panose="02010609060101010101" pitchFamily="49" charset="-122"/>
                <a:ea typeface="楷体" panose="02010609060101010101" pitchFamily="49" charset="-122"/>
              </a:rPr>
              <a:t>看准了面粉、棉纱工业大发展的苗头，不失时机地大力扩充，同时抓质量、创名牌，强化企业管理，不遗余力。他们还别出心裁使用促销手段，在部分袋装面粉中，塞入一个铜板，一袋面粉没吃完，顾客突然发现一个光灿灿的铜元！真是一个好彩头，让迷信的人喜出望外</a:t>
            </a:r>
            <a:r>
              <a:rPr lang="zh-CN" altLang="en-US" sz="2000" b="1" dirty="0" smtClean="0">
                <a:latin typeface="楷体" panose="02010609060101010101" pitchFamily="49" charset="-122"/>
                <a:ea typeface="楷体" panose="02010609060101010101" pitchFamily="49" charset="-122"/>
              </a:rPr>
              <a:t>。</a:t>
            </a:r>
            <a:endParaRPr lang="zh-CN" altLang="en-US" sz="2000" b="1" dirty="0">
              <a:latin typeface="楷体" panose="02010609060101010101" pitchFamily="49" charset="-122"/>
              <a:ea typeface="楷体" panose="02010609060101010101" pitchFamily="49" charset="-122"/>
            </a:endParaRPr>
          </a:p>
        </p:txBody>
      </p:sp>
      <p:sp>
        <p:nvSpPr>
          <p:cNvPr id="3" name="TextBox 2"/>
          <p:cNvSpPr txBox="1"/>
          <p:nvPr/>
        </p:nvSpPr>
        <p:spPr>
          <a:xfrm>
            <a:off x="5249132" y="3419822"/>
            <a:ext cx="3851920" cy="1384995"/>
          </a:xfrm>
          <a:prstGeom prst="rect">
            <a:avLst/>
          </a:prstGeom>
          <a:solidFill>
            <a:schemeClr val="accent2">
              <a:lumMod val="20000"/>
              <a:lumOff val="80000"/>
            </a:schemeClr>
          </a:solidFill>
          <a:ln w="28575">
            <a:solidFill>
              <a:schemeClr val="tx1"/>
            </a:solidFill>
          </a:ln>
        </p:spPr>
        <p:txBody>
          <a:bodyPr wrap="square" rtlCol="0">
            <a:spAutoFit/>
          </a:bodyPr>
          <a:lstStyle/>
          <a:p>
            <a:r>
              <a:rPr lang="en-US" altLang="zh-CN" sz="2800" b="1" dirty="0" smtClean="0">
                <a:solidFill>
                  <a:srgbClr val="C00000"/>
                </a:solidFill>
                <a:latin typeface="黑体" panose="02010609060101010101" pitchFamily="49" charset="-122"/>
                <a:ea typeface="黑体" panose="02010609060101010101" pitchFamily="49" charset="-122"/>
              </a:rPr>
              <a:t>5.</a:t>
            </a:r>
            <a:r>
              <a:rPr lang="zh-CN" altLang="en-US" sz="2800" b="1" dirty="0" smtClean="0">
                <a:solidFill>
                  <a:srgbClr val="C00000"/>
                </a:solidFill>
                <a:latin typeface="黑体" panose="02010609060101010101" pitchFamily="49" charset="-122"/>
                <a:ea typeface="黑体" panose="02010609060101010101" pitchFamily="49" charset="-122"/>
              </a:rPr>
              <a:t>自身</a:t>
            </a:r>
            <a:r>
              <a:rPr lang="zh-CN" altLang="en-US" sz="2800" b="1" dirty="0">
                <a:solidFill>
                  <a:srgbClr val="C00000"/>
                </a:solidFill>
                <a:latin typeface="黑体" panose="02010609060101010101" pitchFamily="49" charset="-122"/>
                <a:ea typeface="黑体" panose="02010609060101010101" pitchFamily="49" charset="-122"/>
              </a:rPr>
              <a:t>因素</a:t>
            </a:r>
            <a:r>
              <a:rPr lang="zh-CN" altLang="en-US" sz="2800" b="1" dirty="0">
                <a:solidFill>
                  <a:srgbClr val="000066"/>
                </a:solidFill>
                <a:latin typeface="黑体" panose="02010609060101010101" pitchFamily="49" charset="-122"/>
                <a:ea typeface="黑体" panose="02010609060101010101" pitchFamily="49" charset="-122"/>
              </a:rPr>
              <a:t>：民族资产阶级爱国和自强不息的精神，独特的经营策略</a:t>
            </a:r>
            <a:r>
              <a:rPr lang="zh-CN" altLang="en-US" sz="2800" b="1" dirty="0" smtClean="0">
                <a:solidFill>
                  <a:srgbClr val="000066"/>
                </a:solidFill>
                <a:latin typeface="黑体" panose="02010609060101010101" pitchFamily="49" charset="-122"/>
                <a:ea typeface="黑体" panose="02010609060101010101" pitchFamily="49" charset="-122"/>
              </a:rPr>
              <a:t>。</a:t>
            </a:r>
            <a:endParaRPr lang="zh-CN" altLang="en-US" sz="2800" b="1" dirty="0">
              <a:solidFill>
                <a:srgbClr val="000066"/>
              </a:solidFill>
              <a:latin typeface="黑体" panose="02010609060101010101" pitchFamily="49" charset="-122"/>
              <a:ea typeface="黑体" panose="02010609060101010101" pitchFamily="49" charset="-122"/>
            </a:endParaRPr>
          </a:p>
        </p:txBody>
      </p:sp>
      <p:cxnSp>
        <p:nvCxnSpPr>
          <p:cNvPr id="8" name="直接连接符 7"/>
          <p:cNvCxnSpPr/>
          <p:nvPr/>
        </p:nvCxnSpPr>
        <p:spPr>
          <a:xfrm>
            <a:off x="179512" y="4629956"/>
            <a:ext cx="10801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7175092" y="1635646"/>
            <a:ext cx="108012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0"/>
            <a:ext cx="9144000" cy="5884118"/>
          </a:xfrm>
        </p:spPr>
      </p:pic>
      <p:sp>
        <p:nvSpPr>
          <p:cNvPr id="2" name="标题 1"/>
          <p:cNvSpPr>
            <a:spLocks noGrp="1"/>
          </p:cNvSpPr>
          <p:nvPr>
            <p:ph type="title"/>
          </p:nvPr>
        </p:nvSpPr>
        <p:spPr>
          <a:xfrm>
            <a:off x="144653" y="342925"/>
            <a:ext cx="5400600" cy="857250"/>
          </a:xfrm>
        </p:spPr>
        <p:txBody>
          <a:bodyPr>
            <a:noAutofit/>
          </a:bodyPr>
          <a:lstStyle/>
          <a:p>
            <a:r>
              <a:rPr lang="zh-CN" altLang="en-US" sz="2800" b="1" dirty="0">
                <a:ea typeface="隶书" panose="02010509060101010101" pitchFamily="49" charset="-122"/>
              </a:rPr>
              <a:t>一、中国民族工业的“黄金时期”</a:t>
            </a:r>
            <a:r>
              <a:rPr lang="en-US" altLang="zh-CN" sz="2800" b="1" dirty="0">
                <a:ea typeface="隶书" panose="02010509060101010101" pitchFamily="49" charset="-122"/>
              </a:rPr>
              <a:t/>
            </a:r>
            <a:br>
              <a:rPr lang="en-US" altLang="zh-CN" sz="2800" b="1" dirty="0">
                <a:ea typeface="隶书" panose="02010509060101010101" pitchFamily="49" charset="-122"/>
              </a:rPr>
            </a:br>
            <a:endParaRPr lang="zh-CN" altLang="en-US" sz="2800" dirty="0"/>
          </a:p>
        </p:txBody>
      </p:sp>
      <p:sp>
        <p:nvSpPr>
          <p:cNvPr id="3" name="TextBox 2"/>
          <p:cNvSpPr txBox="1"/>
          <p:nvPr/>
        </p:nvSpPr>
        <p:spPr>
          <a:xfrm>
            <a:off x="-46407" y="699542"/>
            <a:ext cx="9468544" cy="707886"/>
          </a:xfrm>
          <a:prstGeom prst="rect">
            <a:avLst/>
          </a:prstGeom>
          <a:noFill/>
        </p:spPr>
        <p:txBody>
          <a:bodyPr wrap="square" rtlCol="0">
            <a:spAutoFit/>
          </a:bodyPr>
          <a:lstStyle/>
          <a:p>
            <a:r>
              <a:rPr lang="zh-CN" altLang="en-US" sz="2000" b="1" dirty="0">
                <a:latin typeface="楷体" panose="02010609060101010101" pitchFamily="49" charset="-122"/>
                <a:ea typeface="楷体" panose="02010609060101010101" pitchFamily="49" charset="-122"/>
              </a:rPr>
              <a:t>（一）第一阶段：1912年——1919年</a:t>
            </a:r>
            <a:r>
              <a:rPr lang="zh-CN" altLang="en-US" sz="2000" b="1" dirty="0" smtClean="0">
                <a:latin typeface="楷体" panose="02010609060101010101" pitchFamily="49" charset="-122"/>
                <a:ea typeface="楷体" panose="02010609060101010101" pitchFamily="49" charset="-122"/>
              </a:rPr>
              <a:t>（</a:t>
            </a:r>
            <a:r>
              <a:rPr lang="zh-CN" altLang="en-US" sz="2000" b="1" dirty="0">
                <a:latin typeface="楷体" panose="02010609060101010101" pitchFamily="49" charset="-122"/>
                <a:ea typeface="楷体" panose="02010609060101010101" pitchFamily="49" charset="-122"/>
              </a:rPr>
              <a:t>民国建立</a:t>
            </a:r>
            <a:r>
              <a:rPr lang="zh-CN" altLang="en-US" sz="2000" b="1" dirty="0" smtClean="0">
                <a:latin typeface="楷体" panose="02010609060101010101" pitchFamily="49" charset="-122"/>
                <a:ea typeface="楷体" panose="02010609060101010101" pitchFamily="49" charset="-122"/>
              </a:rPr>
              <a:t>至一战</a:t>
            </a:r>
            <a:r>
              <a:rPr lang="zh-CN" altLang="en-US" sz="2000" b="1" dirty="0">
                <a:latin typeface="楷体" panose="02010609060101010101" pitchFamily="49" charset="-122"/>
                <a:ea typeface="楷体" panose="02010609060101010101" pitchFamily="49" charset="-122"/>
              </a:rPr>
              <a:t>结束</a:t>
            </a:r>
            <a:r>
              <a:rPr lang="zh-CN" altLang="en-US" sz="2000" b="1" dirty="0" smtClean="0">
                <a:latin typeface="楷体" panose="02010609060101010101" pitchFamily="49" charset="-122"/>
                <a:ea typeface="楷体" panose="02010609060101010101" pitchFamily="49" charset="-122"/>
              </a:rPr>
              <a:t>）  </a:t>
            </a:r>
            <a:r>
              <a:rPr lang="zh-CN" altLang="en-US" sz="2000" b="1" dirty="0" smtClean="0">
                <a:solidFill>
                  <a:srgbClr val="C00000"/>
                </a:solidFill>
                <a:latin typeface="黑体" panose="02010609060101010101" pitchFamily="49" charset="-122"/>
                <a:ea typeface="黑体" panose="02010609060101010101" pitchFamily="49" charset="-122"/>
              </a:rPr>
              <a:t>——短暂春天</a:t>
            </a:r>
          </a:p>
          <a:p>
            <a:endParaRPr lang="zh-CN" altLang="en-US" sz="2000" dirty="0"/>
          </a:p>
        </p:txBody>
      </p:sp>
      <p:sp>
        <p:nvSpPr>
          <p:cNvPr id="5" name="TextBox 4"/>
          <p:cNvSpPr txBox="1"/>
          <p:nvPr/>
        </p:nvSpPr>
        <p:spPr>
          <a:xfrm>
            <a:off x="395536" y="1125851"/>
            <a:ext cx="3744416" cy="369332"/>
          </a:xfrm>
          <a:prstGeom prst="rect">
            <a:avLst/>
          </a:prstGeom>
          <a:solidFill>
            <a:schemeClr val="accent1">
              <a:lumMod val="20000"/>
              <a:lumOff val="80000"/>
            </a:schemeClr>
          </a:solidFill>
        </p:spPr>
        <p:txBody>
          <a:bodyPr wrap="square" rtlCol="0">
            <a:spAutoFit/>
          </a:bodyPr>
          <a:lstStyle/>
          <a:p>
            <a:r>
              <a:rPr lang="zh-CN" altLang="en-US" dirty="0" smtClean="0">
                <a:latin typeface="华文仿宋" panose="02010600040101010101" pitchFamily="2" charset="-122"/>
                <a:ea typeface="华文仿宋" panose="02010600040101010101" pitchFamily="2" charset="-122"/>
              </a:rPr>
              <a:t>民族</a:t>
            </a:r>
            <a:r>
              <a:rPr lang="zh-CN" altLang="en-US" dirty="0">
                <a:latin typeface="华文仿宋" panose="02010600040101010101" pitchFamily="2" charset="-122"/>
                <a:ea typeface="华文仿宋" panose="02010600040101010101" pitchFamily="2" charset="-122"/>
              </a:rPr>
              <a:t>工业进入“短暂春天”的原因</a:t>
            </a:r>
            <a:r>
              <a:rPr lang="zh-CN" altLang="en-US" dirty="0" smtClean="0">
                <a:latin typeface="华文仿宋" panose="02010600040101010101" pitchFamily="2" charset="-122"/>
                <a:ea typeface="华文仿宋" panose="02010600040101010101" pitchFamily="2" charset="-122"/>
              </a:rPr>
              <a:t>。</a:t>
            </a:r>
            <a:endParaRPr lang="en-US" altLang="zh-CN" dirty="0" smtClean="0">
              <a:latin typeface="华文仿宋" panose="02010600040101010101" pitchFamily="2" charset="-122"/>
              <a:ea typeface="华文仿宋" panose="02010600040101010101" pitchFamily="2" charset="-122"/>
            </a:endParaRPr>
          </a:p>
        </p:txBody>
      </p:sp>
      <p:sp>
        <p:nvSpPr>
          <p:cNvPr id="11" name="TextBox 10"/>
          <p:cNvSpPr txBox="1"/>
          <p:nvPr/>
        </p:nvSpPr>
        <p:spPr>
          <a:xfrm>
            <a:off x="21704" y="1503026"/>
            <a:ext cx="9014791" cy="830997"/>
          </a:xfrm>
          <a:prstGeom prst="rect">
            <a:avLst/>
          </a:prstGeom>
          <a:noFill/>
        </p:spPr>
        <p:txBody>
          <a:bodyPr wrap="square" rtlCol="0">
            <a:spAutoFit/>
          </a:bodyPr>
          <a:lstStyle/>
          <a:p>
            <a:r>
              <a:rPr lang="zh-CN" altLang="en-US" sz="2400" b="1" dirty="0">
                <a:solidFill>
                  <a:srgbClr val="000000"/>
                </a:solidFill>
                <a:latin typeface="楷体" panose="02010609060101010101" pitchFamily="49" charset="-122"/>
                <a:ea typeface="楷体" panose="02010609060101010101" pitchFamily="49" charset="-122"/>
              </a:rPr>
              <a:t>1.政治因素：民国的建立提高了民族资产阶级的社会政治地位，激发了他们振兴实业的热情</a:t>
            </a:r>
            <a:r>
              <a:rPr lang="zh-CN" altLang="en-US" sz="2400" b="1" dirty="0" smtClean="0">
                <a:solidFill>
                  <a:srgbClr val="000000"/>
                </a:solidFill>
                <a:latin typeface="楷体" panose="02010609060101010101" pitchFamily="49" charset="-122"/>
                <a:ea typeface="楷体" panose="02010609060101010101" pitchFamily="49" charset="-122"/>
              </a:rPr>
              <a:t>；</a:t>
            </a:r>
            <a:endParaRPr lang="zh-CN" altLang="en-US" sz="2400" dirty="0"/>
          </a:p>
        </p:txBody>
      </p:sp>
      <p:sp>
        <p:nvSpPr>
          <p:cNvPr id="12" name="TextBox 11"/>
          <p:cNvSpPr txBox="1"/>
          <p:nvPr/>
        </p:nvSpPr>
        <p:spPr>
          <a:xfrm>
            <a:off x="21703" y="2228989"/>
            <a:ext cx="9014791" cy="830997"/>
          </a:xfrm>
          <a:prstGeom prst="rect">
            <a:avLst/>
          </a:prstGeom>
          <a:noFill/>
        </p:spPr>
        <p:txBody>
          <a:bodyPr wrap="square" rtlCol="0">
            <a:spAutoFit/>
          </a:bodyPr>
          <a:lstStyle/>
          <a:p>
            <a:r>
              <a:rPr lang="zh-CN" altLang="en-US" sz="2400" b="1" dirty="0">
                <a:solidFill>
                  <a:srgbClr val="000000"/>
                </a:solidFill>
                <a:latin typeface="楷体" panose="02010609060101010101" pitchFamily="49" charset="-122"/>
                <a:ea typeface="楷体" panose="02010609060101010101" pitchFamily="49" charset="-122"/>
              </a:rPr>
              <a:t>2.政府因素：政府实行有利于发展经济的政策；民国政府倡导使用国货</a:t>
            </a:r>
            <a:r>
              <a:rPr lang="zh-CN" altLang="en-US" sz="2400" b="1" dirty="0" smtClean="0">
                <a:solidFill>
                  <a:srgbClr val="000000"/>
                </a:solidFill>
                <a:latin typeface="楷体" panose="02010609060101010101" pitchFamily="49" charset="-122"/>
                <a:ea typeface="楷体" panose="02010609060101010101" pitchFamily="49" charset="-122"/>
              </a:rPr>
              <a:t>；</a:t>
            </a:r>
            <a:endParaRPr lang="zh-CN" altLang="en-US" sz="2400" dirty="0"/>
          </a:p>
        </p:txBody>
      </p:sp>
      <p:sp>
        <p:nvSpPr>
          <p:cNvPr id="13" name="TextBox 12"/>
          <p:cNvSpPr txBox="1"/>
          <p:nvPr/>
        </p:nvSpPr>
        <p:spPr>
          <a:xfrm>
            <a:off x="15713" y="2931790"/>
            <a:ext cx="8786379" cy="1200329"/>
          </a:xfrm>
          <a:prstGeom prst="rect">
            <a:avLst/>
          </a:prstGeom>
          <a:noFill/>
        </p:spPr>
        <p:txBody>
          <a:bodyPr wrap="square" rtlCol="0">
            <a:spAutoFit/>
          </a:bodyPr>
          <a:lstStyle/>
          <a:p>
            <a:r>
              <a:rPr lang="zh-CN" altLang="en-US" sz="2400" b="1" dirty="0">
                <a:solidFill>
                  <a:srgbClr val="000000"/>
                </a:solidFill>
                <a:latin typeface="楷体" panose="02010609060101010101" pitchFamily="49" charset="-122"/>
                <a:ea typeface="楷体" panose="02010609060101010101" pitchFamily="49" charset="-122"/>
              </a:rPr>
              <a:t>3.外部因素：一战期间，欧洲各国对华商品输出减少，为民族工业的发展创造了契机；</a:t>
            </a:r>
            <a:br>
              <a:rPr lang="zh-CN" altLang="en-US" sz="2400" b="1" dirty="0">
                <a:solidFill>
                  <a:srgbClr val="000000"/>
                </a:solidFill>
                <a:latin typeface="楷体" panose="02010609060101010101" pitchFamily="49" charset="-122"/>
                <a:ea typeface="楷体" panose="02010609060101010101" pitchFamily="49" charset="-122"/>
              </a:rPr>
            </a:br>
            <a:endParaRPr lang="zh-CN" altLang="en-US" sz="2400" dirty="0"/>
          </a:p>
        </p:txBody>
      </p:sp>
      <p:sp>
        <p:nvSpPr>
          <p:cNvPr id="14" name="TextBox 13"/>
          <p:cNvSpPr txBox="1"/>
          <p:nvPr/>
        </p:nvSpPr>
        <p:spPr>
          <a:xfrm>
            <a:off x="50961" y="3716620"/>
            <a:ext cx="8772837" cy="830997"/>
          </a:xfrm>
          <a:prstGeom prst="rect">
            <a:avLst/>
          </a:prstGeom>
          <a:noFill/>
        </p:spPr>
        <p:txBody>
          <a:bodyPr wrap="square" rtlCol="0">
            <a:spAutoFit/>
          </a:bodyPr>
          <a:lstStyle/>
          <a:p>
            <a:r>
              <a:rPr lang="zh-CN" altLang="en-US" sz="2400" b="1" dirty="0">
                <a:solidFill>
                  <a:srgbClr val="000000"/>
                </a:solidFill>
                <a:latin typeface="楷体" panose="02010609060101010101" pitchFamily="49" charset="-122"/>
                <a:ea typeface="楷体" panose="02010609060101010101" pitchFamily="49" charset="-122"/>
              </a:rPr>
              <a:t>4.群众性的反帝爱国运动，也有力地促进了民族工业的</a:t>
            </a:r>
            <a:r>
              <a:rPr lang="zh-CN" altLang="en-US" sz="2400" b="1" dirty="0" smtClean="0">
                <a:solidFill>
                  <a:srgbClr val="000000"/>
                </a:solidFill>
                <a:latin typeface="楷体" panose="02010609060101010101" pitchFamily="49" charset="-122"/>
                <a:ea typeface="楷体" panose="02010609060101010101" pitchFamily="49" charset="-122"/>
              </a:rPr>
              <a:t>发展</a:t>
            </a:r>
            <a:r>
              <a:rPr lang="zh-CN" altLang="en-US" sz="2400" b="1" dirty="0">
                <a:effectLst>
                  <a:outerShdw blurRad="38100" dist="38100" dir="2700000" algn="tl">
                    <a:srgbClr val="C0C0C0"/>
                  </a:outerShdw>
                </a:effectLst>
                <a:latin typeface="楷体" panose="02010609060101010101" pitchFamily="49" charset="-122"/>
                <a:ea typeface="楷体" panose="02010609060101010101" pitchFamily="49" charset="-122"/>
              </a:rPr>
              <a:t>（抵制日货、提倡国货</a:t>
            </a:r>
            <a:r>
              <a:rPr lang="zh-CN" altLang="en-US" sz="2400" b="1" dirty="0" smtClean="0">
                <a:effectLst>
                  <a:outerShdw blurRad="38100" dist="38100" dir="2700000" algn="tl">
                    <a:srgbClr val="C0C0C0"/>
                  </a:outerShdw>
                </a:effectLst>
                <a:latin typeface="楷体" panose="02010609060101010101" pitchFamily="49" charset="-122"/>
                <a:ea typeface="楷体" panose="02010609060101010101" pitchFamily="49" charset="-122"/>
              </a:rPr>
              <a:t>）</a:t>
            </a:r>
            <a:endParaRPr lang="zh-CN" altLang="en-US" sz="2400" b="1" dirty="0">
              <a:latin typeface="楷体" panose="02010609060101010101" pitchFamily="49" charset="-122"/>
              <a:ea typeface="楷体" panose="02010609060101010101" pitchFamily="49" charset="-122"/>
            </a:endParaRPr>
          </a:p>
        </p:txBody>
      </p:sp>
      <p:sp>
        <p:nvSpPr>
          <p:cNvPr id="15" name="TextBox 14"/>
          <p:cNvSpPr txBox="1"/>
          <p:nvPr/>
        </p:nvSpPr>
        <p:spPr>
          <a:xfrm>
            <a:off x="57250" y="4443958"/>
            <a:ext cx="9001248" cy="830997"/>
          </a:xfrm>
          <a:prstGeom prst="rect">
            <a:avLst/>
          </a:prstGeom>
          <a:noFill/>
        </p:spPr>
        <p:txBody>
          <a:bodyPr wrap="square" rtlCol="0">
            <a:spAutoFit/>
          </a:bodyPr>
          <a:lstStyle/>
          <a:p>
            <a:r>
              <a:rPr lang="zh-CN" altLang="en-US" sz="2400" b="1" dirty="0">
                <a:solidFill>
                  <a:srgbClr val="000000"/>
                </a:solidFill>
                <a:latin typeface="楷体" panose="02010609060101010101" pitchFamily="49" charset="-122"/>
                <a:ea typeface="楷体" panose="02010609060101010101" pitchFamily="49" charset="-122"/>
              </a:rPr>
              <a:t>5.</a:t>
            </a:r>
            <a:r>
              <a:rPr lang="zh-CN" altLang="en-US" sz="2400" b="1" dirty="0">
                <a:solidFill>
                  <a:srgbClr val="000000"/>
                </a:solidFill>
                <a:latin typeface="Verdana" panose="020B0604030504040204" pitchFamily="34" charset="0"/>
                <a:ea typeface="楷体" panose="02010609060101010101" pitchFamily="49" charset="-122"/>
              </a:rPr>
              <a:t>自身因素：民族资产阶级爱国和自强不息的精神，独特的经营策略</a:t>
            </a:r>
            <a:r>
              <a:rPr lang="zh-CN" altLang="en-US" sz="2400" b="1" dirty="0" smtClean="0">
                <a:solidFill>
                  <a:srgbClr val="000000"/>
                </a:solidFill>
                <a:latin typeface="Verdana" panose="020B0604030504040204" pitchFamily="34" charset="0"/>
                <a:ea typeface="楷体" panose="02010609060101010101" pitchFamily="49" charset="-122"/>
              </a:rPr>
              <a:t>。</a:t>
            </a:r>
            <a:endParaRPr lang="zh-CN"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矩形 5"/>
          <p:cNvSpPr>
            <a:spLocks noChangeArrowheads="1"/>
          </p:cNvSpPr>
          <p:nvPr/>
        </p:nvSpPr>
        <p:spPr bwMode="auto">
          <a:xfrm>
            <a:off x="30236" y="345635"/>
            <a:ext cx="9144000" cy="4427935"/>
          </a:xfrm>
          <a:prstGeom prst="rect">
            <a:avLst/>
          </a:prstGeom>
          <a:solidFill>
            <a:srgbClr val="49442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076" tIns="35538" rIns="71076" bIns="35538" anchor="ctr"/>
          <a:lstStyle/>
          <a:p>
            <a:endParaRPr lang="zh-CN" altLang="zh-CN">
              <a:solidFill>
                <a:srgbClr val="FFFFFF"/>
              </a:solidFill>
              <a:latin typeface="宋体" panose="02010600030101010101" pitchFamily="2" charset="-122"/>
              <a:sym typeface="宋体" panose="02010600030101010101" pitchFamily="2" charset="-122"/>
            </a:endParaRPr>
          </a:p>
        </p:txBody>
      </p:sp>
      <p:pic>
        <p:nvPicPr>
          <p:cNvPr id="1536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0" y="116755"/>
            <a:ext cx="9151559" cy="502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559" y="573881"/>
            <a:ext cx="3381441"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 Box 5"/>
          <p:cNvSpPr txBox="1">
            <a:spLocks noChangeArrowheads="1"/>
          </p:cNvSpPr>
          <p:nvPr/>
        </p:nvSpPr>
        <p:spPr bwMode="auto">
          <a:xfrm>
            <a:off x="359763" y="345635"/>
            <a:ext cx="1055929" cy="456491"/>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71076" tIns="35538" rIns="71076" bIns="35538">
            <a:spAutoFit/>
          </a:bodyPr>
          <a:lstStyle/>
          <a:p>
            <a:r>
              <a:rPr lang="zh-CN" altLang="en-US" sz="2500" b="1" dirty="0">
                <a:solidFill>
                  <a:schemeClr val="bg1"/>
                </a:solidFill>
                <a:latin typeface="楷体" panose="02010609060101010101" pitchFamily="49" charset="-122"/>
                <a:ea typeface="楷体" panose="02010609060101010101" pitchFamily="49" charset="-122"/>
              </a:rPr>
              <a:t>表现</a:t>
            </a:r>
            <a:r>
              <a:rPr lang="zh-CN" altLang="en-US" sz="2500" b="1" dirty="0" smtClean="0">
                <a:solidFill>
                  <a:schemeClr val="bg1"/>
                </a:solidFill>
                <a:latin typeface="楷体" panose="02010609060101010101" pitchFamily="49" charset="-122"/>
                <a:ea typeface="楷体" panose="02010609060101010101" pitchFamily="49" charset="-122"/>
              </a:rPr>
              <a:t>：</a:t>
            </a:r>
            <a:endParaRPr lang="zh-CN" altLang="en-US" sz="2500" b="1" dirty="0">
              <a:solidFill>
                <a:schemeClr val="bg1"/>
              </a:solidFill>
              <a:latin typeface="楷体" panose="02010609060101010101" pitchFamily="49" charset="-122"/>
              <a:ea typeface="楷体" panose="02010609060101010101" pitchFamily="49" charset="-122"/>
            </a:endParaRPr>
          </a:p>
        </p:txBody>
      </p:sp>
      <p:graphicFrame>
        <p:nvGraphicFramePr>
          <p:cNvPr id="15366" name="Group 6"/>
          <p:cNvGraphicFramePr>
            <a:graphicFrameLocks noGrp="1"/>
          </p:cNvGraphicFramePr>
          <p:nvPr/>
        </p:nvGraphicFramePr>
        <p:xfrm>
          <a:off x="284726" y="802126"/>
          <a:ext cx="8632502" cy="3624216"/>
        </p:xfrm>
        <a:graphic>
          <a:graphicData uri="http://schemas.openxmlformats.org/drawingml/2006/table">
            <a:tbl>
              <a:tblPr/>
              <a:tblGrid>
                <a:gridCol w="1054496"/>
                <a:gridCol w="2338284"/>
                <a:gridCol w="977645"/>
                <a:gridCol w="1041897"/>
                <a:gridCol w="1781430"/>
                <a:gridCol w="1438750"/>
              </a:tblGrid>
              <a:tr h="388144">
                <a:tc gridSpan="2">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rPr>
                        <a:t>行业</a:t>
                      </a:r>
                    </a:p>
                  </a:txBody>
                  <a:tcPr marL="72567" marR="72567"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c hMerge="1">
                  <a:txBody>
                    <a:bodyPr/>
                    <a:lstStyle/>
                    <a:p>
                      <a:endParaRPr lang="zh-CN"/>
                    </a:p>
                  </a:txBody>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rPr>
                        <a:t>1912年</a:t>
                      </a:r>
                    </a:p>
                  </a:txBody>
                  <a:tcPr marL="72567" marR="7256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rPr>
                        <a:t>1920年</a:t>
                      </a:r>
                    </a:p>
                  </a:txBody>
                  <a:tcPr marL="72567" marR="7256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rPr>
                        <a:t>发展速度（1921=100）</a:t>
                      </a:r>
                    </a:p>
                  </a:txBody>
                  <a:tcPr marL="72567" marR="7256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rPr>
                        <a:t>平均增长率（%）</a:t>
                      </a:r>
                    </a:p>
                  </a:txBody>
                  <a:tcPr marL="72567" marR="72567"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r>
              <a:tr h="234554">
                <a:tc rowSpan="2">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1" i="0" u="none" strike="noStrike" cap="none" normalizeH="0" baseline="0" smtClean="0">
                          <a:ln>
                            <a:noFill/>
                          </a:ln>
                          <a:solidFill>
                            <a:srgbClr val="FF0000"/>
                          </a:solidFill>
                          <a:effectLst/>
                          <a:latin typeface="微软雅黑" panose="020B0503020204020204" pitchFamily="34" charset="-122"/>
                          <a:ea typeface="微软雅黑" panose="020B0503020204020204" pitchFamily="34" charset="-122"/>
                          <a:sym typeface="Calibri" panose="020F0502020204030204" pitchFamily="34" charset="0"/>
                        </a:rPr>
                        <a:t>棉纺织业</a:t>
                      </a:r>
                    </a:p>
                  </a:txBody>
                  <a:tcPr marL="72567" marR="72567"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rPr>
                        <a:t>华商纱厂纱锭数（枚）</a:t>
                      </a:r>
                    </a:p>
                  </a:txBody>
                  <a:tcPr marL="72567" marR="7256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rPr>
                        <a:t>509 564</a:t>
                      </a:r>
                    </a:p>
                  </a:txBody>
                  <a:tcPr marL="72567" marR="7256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rPr>
                        <a:t>1 598 074</a:t>
                      </a:r>
                    </a:p>
                  </a:txBody>
                  <a:tcPr marL="72567" marR="7256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rPr>
                        <a:t>313.6</a:t>
                      </a:r>
                    </a:p>
                  </a:txBody>
                  <a:tcPr marL="72567" marR="7256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1" i="0" u="none" strike="noStrike" cap="none" normalizeH="0" baseline="0" smtClean="0">
                          <a:ln>
                            <a:noFill/>
                          </a:ln>
                          <a:solidFill>
                            <a:srgbClr val="FF0000"/>
                          </a:solidFill>
                          <a:effectLst/>
                          <a:latin typeface="微软雅黑" panose="020B0503020204020204" pitchFamily="34" charset="-122"/>
                          <a:ea typeface="微软雅黑" panose="020B0503020204020204" pitchFamily="34" charset="-122"/>
                          <a:sym typeface="Calibri" panose="020F0502020204030204" pitchFamily="34" charset="0"/>
                        </a:rPr>
                        <a:t>12.1</a:t>
                      </a:r>
                    </a:p>
                  </a:txBody>
                  <a:tcPr marL="72567" marR="72567"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r>
              <a:tr h="234554">
                <a:tc vMerge="1">
                  <a:txBody>
                    <a:bodyPr/>
                    <a:lstStyle/>
                    <a:p>
                      <a:endParaRPr lang="zh-CN"/>
                    </a:p>
                  </a:txBody>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rPr>
                        <a:t>华商纱厂布机数（台）</a:t>
                      </a:r>
                    </a:p>
                  </a:txBody>
                  <a:tcPr marL="72567" marR="7256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rPr>
                        <a:t>2 616</a:t>
                      </a:r>
                    </a:p>
                  </a:txBody>
                  <a:tcPr marL="72567" marR="7256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rPr>
                        <a:t>6 675</a:t>
                      </a:r>
                    </a:p>
                  </a:txBody>
                  <a:tcPr marL="72567" marR="7256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rPr>
                        <a:t>255.2</a:t>
                      </a:r>
                    </a:p>
                  </a:txBody>
                  <a:tcPr marL="72567" marR="7256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1" i="0" u="none" strike="noStrike" cap="none" normalizeH="0" baseline="0" smtClean="0">
                          <a:ln>
                            <a:noFill/>
                          </a:ln>
                          <a:solidFill>
                            <a:srgbClr val="FF0000"/>
                          </a:solidFill>
                          <a:effectLst/>
                          <a:latin typeface="微软雅黑" panose="020B0503020204020204" pitchFamily="34" charset="-122"/>
                          <a:ea typeface="微软雅黑" panose="020B0503020204020204" pitchFamily="34" charset="-122"/>
                          <a:sym typeface="Calibri" panose="020F0502020204030204" pitchFamily="34" charset="0"/>
                        </a:rPr>
                        <a:t>11.0</a:t>
                      </a:r>
                    </a:p>
                  </a:txBody>
                  <a:tcPr marL="72567" marR="72567"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r>
              <a:tr h="234554">
                <a:tc rowSpan="2">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1" i="0" u="none" strike="noStrike" cap="none" normalizeH="0" baseline="0" smtClean="0">
                          <a:ln>
                            <a:noFill/>
                          </a:ln>
                          <a:solidFill>
                            <a:srgbClr val="FF0000"/>
                          </a:solidFill>
                          <a:effectLst/>
                          <a:latin typeface="微软雅黑" panose="020B0503020204020204" pitchFamily="34" charset="-122"/>
                          <a:ea typeface="微软雅黑" panose="020B0503020204020204" pitchFamily="34" charset="-122"/>
                          <a:sym typeface="Calibri" panose="020F0502020204030204" pitchFamily="34" charset="0"/>
                        </a:rPr>
                        <a:t>机制面粉业</a:t>
                      </a:r>
                    </a:p>
                  </a:txBody>
                  <a:tcPr marL="72567" marR="72567"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rPr>
                        <a:t>华商厂日产能力（包）</a:t>
                      </a:r>
                    </a:p>
                  </a:txBody>
                  <a:tcPr marL="72567" marR="7256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rPr>
                        <a:t>66 470 </a:t>
                      </a:r>
                    </a:p>
                  </a:txBody>
                  <a:tcPr marL="72567" marR="7256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rPr>
                        <a:t>203 950</a:t>
                      </a:r>
                    </a:p>
                  </a:txBody>
                  <a:tcPr marL="72567" marR="7256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rPr>
                        <a:t>306.8</a:t>
                      </a:r>
                    </a:p>
                  </a:txBody>
                  <a:tcPr marL="72567" marR="7256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1" i="0" u="none" strike="noStrike" cap="none" normalizeH="0" baseline="0" smtClean="0">
                          <a:ln>
                            <a:noFill/>
                          </a:ln>
                          <a:solidFill>
                            <a:srgbClr val="FF0000"/>
                          </a:solidFill>
                          <a:effectLst/>
                          <a:latin typeface="微软雅黑" panose="020B0503020204020204" pitchFamily="34" charset="-122"/>
                          <a:ea typeface="微软雅黑" panose="020B0503020204020204" pitchFamily="34" charset="-122"/>
                          <a:sym typeface="Calibri" panose="020F0502020204030204" pitchFamily="34" charset="0"/>
                        </a:rPr>
                        <a:t>17.4</a:t>
                      </a:r>
                    </a:p>
                  </a:txBody>
                  <a:tcPr marL="72567" marR="72567"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r>
              <a:tr h="234554">
                <a:tc vMerge="1">
                  <a:txBody>
                    <a:bodyPr/>
                    <a:lstStyle/>
                    <a:p>
                      <a:endParaRPr lang="zh-CN"/>
                    </a:p>
                  </a:txBody>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rPr>
                        <a:t>华商厂产量（万包）</a:t>
                      </a:r>
                    </a:p>
                  </a:txBody>
                  <a:tcPr marL="72567" marR="7256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rPr>
                        <a:t>1 966</a:t>
                      </a:r>
                    </a:p>
                  </a:txBody>
                  <a:tcPr marL="72567" marR="7256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rPr>
                        <a:t>8 316</a:t>
                      </a:r>
                    </a:p>
                  </a:txBody>
                  <a:tcPr marL="72567" marR="7256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rPr>
                        <a:t>423.0</a:t>
                      </a:r>
                    </a:p>
                  </a:txBody>
                  <a:tcPr marL="72567" marR="7256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rPr>
                        <a:t>19.8</a:t>
                      </a:r>
                    </a:p>
                  </a:txBody>
                  <a:tcPr marL="72567" marR="72567"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r>
              <a:tr h="389335">
                <a:tc rowSpan="2">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rPr>
                        <a:t>缫丝业</a:t>
                      </a:r>
                    </a:p>
                  </a:txBody>
                  <a:tcPr marL="72567" marR="72567"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rPr>
                        <a:t>上海、广东、无锡丝车数（台）</a:t>
                      </a:r>
                    </a:p>
                  </a:txBody>
                  <a:tcPr marL="72567" marR="7256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rPr>
                        <a:t>80 140</a:t>
                      </a:r>
                    </a:p>
                  </a:txBody>
                  <a:tcPr marL="72567" marR="7256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rPr>
                        <a:t>112 654</a:t>
                      </a:r>
                    </a:p>
                  </a:txBody>
                  <a:tcPr marL="72567" marR="7256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rPr>
                        <a:t>140.6</a:t>
                      </a:r>
                    </a:p>
                  </a:txBody>
                  <a:tcPr marL="72567" marR="7256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rPr>
                        <a:t>0.04</a:t>
                      </a:r>
                    </a:p>
                  </a:txBody>
                  <a:tcPr marL="72567" marR="72567"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r>
              <a:tr h="229791">
                <a:tc vMerge="1">
                  <a:txBody>
                    <a:bodyPr/>
                    <a:lstStyle/>
                    <a:p>
                      <a:endParaRPr lang="zh-CN"/>
                    </a:p>
                  </a:txBody>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rPr>
                        <a:t>厂丝出口量（即产量、担）</a:t>
                      </a:r>
                    </a:p>
                  </a:txBody>
                  <a:tcPr marL="72567" marR="7256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rPr>
                        <a:t>59 175</a:t>
                      </a:r>
                    </a:p>
                  </a:txBody>
                  <a:tcPr marL="72567" marR="7256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rPr>
                        <a:t>77 855</a:t>
                      </a:r>
                    </a:p>
                  </a:txBody>
                  <a:tcPr marL="72567" marR="7256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rPr>
                        <a:t>131.6</a:t>
                      </a:r>
                    </a:p>
                  </a:txBody>
                  <a:tcPr marL="72567" marR="7256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rPr>
                        <a:t>0.03</a:t>
                      </a:r>
                    </a:p>
                  </a:txBody>
                  <a:tcPr marL="72567" marR="72567"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r>
              <a:tr h="235744">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1" i="0" u="none" strike="noStrike" cap="none" normalizeH="0" baseline="0" smtClean="0">
                          <a:ln>
                            <a:noFill/>
                          </a:ln>
                          <a:solidFill>
                            <a:srgbClr val="FF0000"/>
                          </a:solidFill>
                          <a:effectLst/>
                          <a:latin typeface="微软雅黑" panose="020B0503020204020204" pitchFamily="34" charset="-122"/>
                          <a:ea typeface="微软雅黑" panose="020B0503020204020204" pitchFamily="34" charset="-122"/>
                          <a:sym typeface="Calibri" panose="020F0502020204030204" pitchFamily="34" charset="0"/>
                        </a:rPr>
                        <a:t>卷烟业</a:t>
                      </a:r>
                    </a:p>
                  </a:txBody>
                  <a:tcPr marL="72567" marR="72567"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rPr>
                        <a:t>华商厂资本额（万元）</a:t>
                      </a:r>
                    </a:p>
                  </a:txBody>
                  <a:tcPr marL="72567" marR="7256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rPr>
                        <a:t>138</a:t>
                      </a:r>
                    </a:p>
                  </a:txBody>
                  <a:tcPr marL="72567" marR="7256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rPr>
                        <a:t>1 680</a:t>
                      </a:r>
                    </a:p>
                  </a:txBody>
                  <a:tcPr marL="72567" marR="7256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rPr>
                        <a:t>1 219.4</a:t>
                      </a:r>
                    </a:p>
                  </a:txBody>
                  <a:tcPr marL="72567" marR="7256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1" i="0" u="none" strike="noStrike" cap="none" normalizeH="0" baseline="0" smtClean="0">
                          <a:ln>
                            <a:noFill/>
                          </a:ln>
                          <a:solidFill>
                            <a:srgbClr val="FF0000"/>
                          </a:solidFill>
                          <a:effectLst/>
                          <a:latin typeface="微软雅黑" panose="020B0503020204020204" pitchFamily="34" charset="-122"/>
                          <a:ea typeface="微软雅黑" panose="020B0503020204020204" pitchFamily="34" charset="-122"/>
                          <a:sym typeface="Calibri" panose="020F0502020204030204" pitchFamily="34" charset="0"/>
                        </a:rPr>
                        <a:t>36.7</a:t>
                      </a:r>
                    </a:p>
                  </a:txBody>
                  <a:tcPr marL="72567" marR="72567"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r>
              <a:tr h="233363">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rPr>
                        <a:t>火柴业</a:t>
                      </a:r>
                    </a:p>
                  </a:txBody>
                  <a:tcPr marL="72567" marR="72567"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rPr>
                        <a:t>华商厂资本额（万元）</a:t>
                      </a:r>
                    </a:p>
                  </a:txBody>
                  <a:tcPr marL="72567" marR="7256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rPr>
                        <a:t>361</a:t>
                      </a:r>
                    </a:p>
                  </a:txBody>
                  <a:tcPr marL="72567" marR="7256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rPr>
                        <a:t>746</a:t>
                      </a:r>
                    </a:p>
                  </a:txBody>
                  <a:tcPr marL="72567" marR="7256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rPr>
                        <a:t>206.6</a:t>
                      </a:r>
                    </a:p>
                  </a:txBody>
                  <a:tcPr marL="72567" marR="7256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rPr>
                        <a:t>10.9</a:t>
                      </a:r>
                    </a:p>
                  </a:txBody>
                  <a:tcPr marL="72567" marR="72567"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r>
              <a:tr h="421481">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rPr>
                        <a:t>电力业</a:t>
                      </a:r>
                    </a:p>
                  </a:txBody>
                  <a:tcPr marL="72567" marR="72567"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rPr>
                        <a:t>华商厂发电容量（千瓦）</a:t>
                      </a:r>
                    </a:p>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endParaRPr kumimoji="0" lang="zh-CN" altLang="zh-CN" sz="11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endParaRPr>
                    </a:p>
                  </a:txBody>
                  <a:tcPr marL="72567" marR="7256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rPr>
                        <a:t>12 013</a:t>
                      </a:r>
                    </a:p>
                  </a:txBody>
                  <a:tcPr marL="72567" marR="7256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rPr>
                        <a:t>29 602</a:t>
                      </a:r>
                    </a:p>
                  </a:txBody>
                  <a:tcPr marL="72567" marR="7256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rPr>
                        <a:t>246.4</a:t>
                      </a:r>
                    </a:p>
                  </a:txBody>
                  <a:tcPr marL="72567" marR="7256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rPr>
                        <a:t>11.9</a:t>
                      </a:r>
                    </a:p>
                  </a:txBody>
                  <a:tcPr marL="72567" marR="72567"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r>
              <a:tr h="235744">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rPr>
                        <a:t>水泥业</a:t>
                      </a:r>
                    </a:p>
                  </a:txBody>
                  <a:tcPr marL="72567" marR="72567"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rPr>
                        <a:t>启新厂产量（吨）</a:t>
                      </a:r>
                    </a:p>
                  </a:txBody>
                  <a:tcPr marL="72567" marR="7256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rPr>
                        <a:t>59 405</a:t>
                      </a:r>
                    </a:p>
                  </a:txBody>
                  <a:tcPr marL="72567" marR="7256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rPr>
                        <a:t>109 741</a:t>
                      </a:r>
                    </a:p>
                  </a:txBody>
                  <a:tcPr marL="72567" marR="7256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rPr>
                        <a:t>184.7</a:t>
                      </a:r>
                    </a:p>
                  </a:txBody>
                  <a:tcPr marL="72567" marR="7256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rPr>
                        <a:t>8.0</a:t>
                      </a:r>
                    </a:p>
                  </a:txBody>
                  <a:tcPr marL="72567" marR="72567"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r>
              <a:tr h="233363">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1" i="0" u="none" strike="noStrike" cap="none" normalizeH="0" baseline="0" smtClean="0">
                          <a:ln>
                            <a:noFill/>
                          </a:ln>
                          <a:solidFill>
                            <a:srgbClr val="FF0000"/>
                          </a:solidFill>
                          <a:effectLst/>
                          <a:latin typeface="微软雅黑" panose="020B0503020204020204" pitchFamily="34" charset="-122"/>
                          <a:ea typeface="微软雅黑" panose="020B0503020204020204" pitchFamily="34" charset="-122"/>
                          <a:sym typeface="Calibri" panose="020F0502020204030204" pitchFamily="34" charset="0"/>
                        </a:rPr>
                        <a:t>机械采煤业</a:t>
                      </a:r>
                    </a:p>
                  </a:txBody>
                  <a:tcPr marL="72567" marR="72567"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rPr>
                        <a:t>华商矿产量（吨）</a:t>
                      </a:r>
                    </a:p>
                  </a:txBody>
                  <a:tcPr marL="72567" marR="7256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rPr>
                        <a:t>416 558</a:t>
                      </a:r>
                    </a:p>
                  </a:txBody>
                  <a:tcPr marL="72567" marR="7256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rPr>
                        <a:t>3 279 757</a:t>
                      </a:r>
                    </a:p>
                  </a:txBody>
                  <a:tcPr marL="72567" marR="7256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rPr>
                        <a:t>787.3</a:t>
                      </a:r>
                    </a:p>
                  </a:txBody>
                  <a:tcPr marL="72567" marR="7256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1" i="0" u="none" strike="noStrike" cap="none" normalizeH="0" baseline="0" smtClean="0">
                          <a:ln>
                            <a:noFill/>
                          </a:ln>
                          <a:solidFill>
                            <a:srgbClr val="FF0000"/>
                          </a:solidFill>
                          <a:effectLst/>
                          <a:latin typeface="微软雅黑" panose="020B0503020204020204" pitchFamily="34" charset="-122"/>
                          <a:ea typeface="微软雅黑" panose="020B0503020204020204" pitchFamily="34" charset="-122"/>
                          <a:sym typeface="Calibri" panose="020F0502020204030204" pitchFamily="34" charset="0"/>
                        </a:rPr>
                        <a:t>29.4</a:t>
                      </a:r>
                    </a:p>
                  </a:txBody>
                  <a:tcPr marL="72567" marR="72567"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EE1BD"/>
                    </a:solidFill>
                  </a:tcPr>
                </a:tc>
              </a:tr>
              <a:tr h="283369">
                <a:tc gridSpan="2">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rPr>
                        <a:t>6种矿冶产品生产指数（1931=100）</a:t>
                      </a:r>
                    </a:p>
                  </a:txBody>
                  <a:tcPr marL="72567" marR="72567"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EE1BD"/>
                    </a:solidFill>
                  </a:tcPr>
                </a:tc>
                <a:tc hMerge="1">
                  <a:txBody>
                    <a:bodyPr/>
                    <a:lstStyle/>
                    <a:p>
                      <a:endParaRPr lang="zh-CN"/>
                    </a:p>
                  </a:txBody>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rPr>
                        <a:t>7 603</a:t>
                      </a:r>
                    </a:p>
                  </a:txBody>
                  <a:tcPr marL="72567" marR="7256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EE1BD"/>
                    </a:solid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rPr>
                        <a:t>465.1</a:t>
                      </a:r>
                    </a:p>
                  </a:txBody>
                  <a:tcPr marL="72567" marR="7256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EE1BD"/>
                    </a:solid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0" i="0" u="none" strike="noStrike" cap="none" normalizeH="0" baseline="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rPr>
                        <a:t>216.4</a:t>
                      </a:r>
                    </a:p>
                  </a:txBody>
                  <a:tcPr marL="72567" marR="72567"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EE1BD"/>
                    </a:solidFill>
                  </a:tcPr>
                </a:tc>
                <a:tc>
                  <a:txBody>
                    <a:bodyPr/>
                    <a:lstStyle>
                      <a:lvl1pPr defTabSz="0">
                        <a:spcBef>
                          <a:spcPct val="20000"/>
                        </a:spcBef>
                        <a:defRPr>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1pPr>
                      <a:lvl2pPr defTabSz="0">
                        <a:spcBef>
                          <a:spcPct val="20000"/>
                        </a:spcBef>
                        <a:defRPr sz="16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2pPr>
                      <a:lvl3pPr defTabSz="0">
                        <a:spcBef>
                          <a:spcPct val="20000"/>
                        </a:spcBef>
                        <a:defRPr sz="14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3pPr>
                      <a:lvl4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4pPr>
                      <a:lvl5pPr defTabSz="0">
                        <a:spcBef>
                          <a:spcPct val="20000"/>
                        </a:spcBef>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5pPr>
                      <a:lvl6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6pPr>
                      <a:lvl7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7pPr>
                      <a:lvl8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8pPr>
                      <a:lvl9pPr defTabSz="0" fontAlgn="base">
                        <a:spcBef>
                          <a:spcPct val="20000"/>
                        </a:spcBef>
                        <a:spcAft>
                          <a:spcPct val="0"/>
                        </a:spcAft>
                        <a:buFont typeface="Arial" panose="020B0604020202020204" pitchFamily="34" charset="0"/>
                        <a:defRPr sz="1200">
                          <a:solidFill>
                            <a:srgbClr val="262626"/>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0" rtl="0" eaLnBrk="1" fontAlgn="base" latinLnBrk="0" hangingPunct="1">
                        <a:lnSpc>
                          <a:spcPct val="100000"/>
                        </a:lnSpc>
                        <a:spcBef>
                          <a:spcPct val="20000"/>
                        </a:spcBef>
                        <a:spcAft>
                          <a:spcPct val="0"/>
                        </a:spcAft>
                        <a:buClrTx/>
                        <a:buSzTx/>
                        <a:buFont typeface="Arial" panose="020B0604020202020204" pitchFamily="34" charset="0"/>
                        <a:buNone/>
                      </a:pPr>
                      <a:r>
                        <a:rPr kumimoji="0" lang="zh-CN" altLang="zh-CN" sz="1100" b="0" i="0" u="none" strike="noStrike" cap="none" normalizeH="0" baseline="0" dirty="0" smtClean="0">
                          <a:ln>
                            <a:noFill/>
                          </a:ln>
                          <a:solidFill>
                            <a:srgbClr val="262626"/>
                          </a:solidFill>
                          <a:effectLst/>
                          <a:latin typeface="微软雅黑" panose="020B0503020204020204" pitchFamily="34" charset="-122"/>
                          <a:ea typeface="微软雅黑" panose="020B0503020204020204" pitchFamily="34" charset="-122"/>
                          <a:sym typeface="Calibri" panose="020F0502020204030204" pitchFamily="34" charset="0"/>
                        </a:rPr>
                        <a:t>10.1</a:t>
                      </a:r>
                    </a:p>
                  </a:txBody>
                  <a:tcPr marL="72567" marR="72567"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EE1BD"/>
                    </a:solidFill>
                  </a:tcPr>
                </a:tc>
              </a:tr>
            </a:tbl>
          </a:graphicData>
        </a:graphic>
      </p:graphicFrame>
      <p:sp>
        <p:nvSpPr>
          <p:cNvPr id="15461" name="Text Box 101"/>
          <p:cNvSpPr txBox="1">
            <a:spLocks noChangeArrowheads="1"/>
          </p:cNvSpPr>
          <p:nvPr/>
        </p:nvSpPr>
        <p:spPr bwMode="auto">
          <a:xfrm>
            <a:off x="400633" y="1901428"/>
            <a:ext cx="8403207" cy="1087433"/>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1076" tIns="35538" rIns="71076" bIns="35538">
            <a:spAutoFit/>
          </a:bodyPr>
          <a:lstStyle/>
          <a:p>
            <a:r>
              <a:rPr lang="zh-CN" altLang="en-US" sz="2200" b="1" dirty="0">
                <a:latin typeface="楷体" panose="02010609060101010101" pitchFamily="49" charset="-122"/>
                <a:ea typeface="楷体" panose="02010609060101010101" pitchFamily="49" charset="-122"/>
              </a:rPr>
              <a:t>1、纺织业、面粉业和卷烟业等</a:t>
            </a:r>
            <a:r>
              <a:rPr lang="zh-CN" altLang="en-US" sz="2200" b="1" dirty="0">
                <a:solidFill>
                  <a:srgbClr val="FF0000"/>
                </a:solidFill>
                <a:latin typeface="楷体" panose="02010609060101010101" pitchFamily="49" charset="-122"/>
                <a:ea typeface="楷体" panose="02010609060101010101" pitchFamily="49" charset="-122"/>
              </a:rPr>
              <a:t>轻工业</a:t>
            </a:r>
            <a:r>
              <a:rPr lang="zh-CN" altLang="en-US" sz="2200" b="1" dirty="0">
                <a:latin typeface="楷体" panose="02010609060101010101" pitchFamily="49" charset="-122"/>
                <a:ea typeface="楷体" panose="02010609060101010101" pitchFamily="49" charset="-122"/>
              </a:rPr>
              <a:t>迅速</a:t>
            </a:r>
            <a:r>
              <a:rPr lang="zh-CN" altLang="en-US" sz="2200" b="1" dirty="0" smtClean="0">
                <a:latin typeface="楷体" panose="02010609060101010101" pitchFamily="49" charset="-122"/>
                <a:ea typeface="楷体" panose="02010609060101010101" pitchFamily="49" charset="-122"/>
              </a:rPr>
              <a:t>发展。</a:t>
            </a:r>
            <a:endParaRPr lang="en-US" altLang="zh-CN" sz="2200" b="1" dirty="0" smtClean="0">
              <a:latin typeface="楷体" panose="02010609060101010101" pitchFamily="49" charset="-122"/>
              <a:ea typeface="楷体" panose="02010609060101010101" pitchFamily="49" charset="-122"/>
            </a:endParaRPr>
          </a:p>
          <a:p>
            <a:r>
              <a:rPr lang="en-US" altLang="zh-CN" sz="2200" b="1" dirty="0" smtClean="0">
                <a:latin typeface="楷体" panose="02010609060101010101" pitchFamily="49" charset="-122"/>
                <a:ea typeface="楷体" panose="02010609060101010101" pitchFamily="49" charset="-122"/>
              </a:rPr>
              <a:t>2</a:t>
            </a:r>
            <a:r>
              <a:rPr lang="zh-CN" altLang="en-US" sz="2200" b="1" dirty="0" smtClean="0">
                <a:latin typeface="楷体" panose="02010609060101010101" pitchFamily="49" charset="-122"/>
                <a:ea typeface="楷体" panose="02010609060101010101" pitchFamily="49" charset="-122"/>
              </a:rPr>
              <a:t>、</a:t>
            </a:r>
            <a:r>
              <a:rPr lang="zh-CN" altLang="en-US" sz="2200" b="1" dirty="0" smtClean="0">
                <a:solidFill>
                  <a:srgbClr val="FF0000"/>
                </a:solidFill>
                <a:latin typeface="楷体" panose="02010609060101010101" pitchFamily="49" charset="-122"/>
                <a:ea typeface="楷体" panose="02010609060101010101" pitchFamily="49" charset="-122"/>
              </a:rPr>
              <a:t>重工业</a:t>
            </a:r>
            <a:r>
              <a:rPr lang="zh-CN" altLang="en-US" sz="2200" b="1" dirty="0">
                <a:latin typeface="楷体" panose="02010609060101010101" pitchFamily="49" charset="-122"/>
                <a:ea typeface="楷体" panose="02010609060101010101" pitchFamily="49" charset="-122"/>
              </a:rPr>
              <a:t>和新兴的民族工业——</a:t>
            </a:r>
            <a:r>
              <a:rPr lang="zh-CN" altLang="en-US" sz="2200" b="1" dirty="0" smtClean="0">
                <a:solidFill>
                  <a:srgbClr val="FF0000"/>
                </a:solidFill>
                <a:latin typeface="楷体" panose="02010609060101010101" pitchFamily="49" charset="-122"/>
                <a:ea typeface="楷体" panose="02010609060101010101" pitchFamily="49" charset="-122"/>
              </a:rPr>
              <a:t>化学工业</a:t>
            </a:r>
            <a:r>
              <a:rPr lang="zh-CN" altLang="en-US" sz="2200" b="1" dirty="0">
                <a:latin typeface="楷体" panose="02010609060101010101" pitchFamily="49" charset="-122"/>
                <a:ea typeface="楷体" panose="02010609060101010101" pitchFamily="49" charset="-122"/>
              </a:rPr>
              <a:t>也获得一定程度的发展</a:t>
            </a:r>
            <a:r>
              <a:rPr lang="zh-CN" altLang="en-US" sz="2200" b="1" dirty="0" smtClean="0">
                <a:latin typeface="楷体" panose="02010609060101010101" pitchFamily="49" charset="-122"/>
                <a:ea typeface="楷体" panose="02010609060101010101" pitchFamily="49" charset="-122"/>
              </a:rPr>
              <a:t>。</a:t>
            </a:r>
            <a:endParaRPr lang="en-US" altLang="zh-CN" sz="2200" b="1" dirty="0" smtClean="0">
              <a:latin typeface="楷体" panose="02010609060101010101" pitchFamily="49" charset="-122"/>
              <a:ea typeface="楷体" panose="02010609060101010101" pitchFamily="49" charset="-122"/>
            </a:endParaRPr>
          </a:p>
          <a:p>
            <a:r>
              <a:rPr lang="zh-CN" altLang="en-US" sz="2200" b="1" dirty="0" smtClean="0">
                <a:latin typeface="楷体" panose="02010609060101010101" pitchFamily="49" charset="-122"/>
                <a:ea typeface="楷体" panose="02010609060101010101" pitchFamily="49" charset="-122"/>
              </a:rPr>
              <a:t>                           （化学工业代表人物：</a:t>
            </a:r>
            <a:r>
              <a:rPr lang="zh-CN" altLang="en-US" sz="2200" b="1" dirty="0" smtClean="0">
                <a:solidFill>
                  <a:srgbClr val="FF0000"/>
                </a:solidFill>
                <a:latin typeface="楷体" panose="02010609060101010101" pitchFamily="49" charset="-122"/>
                <a:ea typeface="楷体" panose="02010609060101010101" pitchFamily="49" charset="-122"/>
              </a:rPr>
              <a:t>范旭东</a:t>
            </a:r>
            <a:r>
              <a:rPr lang="zh-CN" altLang="en-US" sz="2200" b="1" dirty="0" smtClean="0">
                <a:latin typeface="楷体" panose="02010609060101010101" pitchFamily="49" charset="-122"/>
                <a:ea typeface="楷体" panose="02010609060101010101" pitchFamily="49" charset="-122"/>
              </a:rPr>
              <a:t>）</a:t>
            </a:r>
            <a:endParaRPr lang="zh-CN" altLang="en-US" sz="2200" b="1" dirty="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blinds(horizontal)">
                                      <p:cBhvr>
                                        <p:cTn id="7" dur="500"/>
                                        <p:tgtEl>
                                          <p:spTgt spid="15366"/>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5461"/>
                                        </p:tgtEl>
                                        <p:attrNameLst>
                                          <p:attrName>style.visibility</p:attrName>
                                        </p:attrNameLst>
                                      </p:cBhvr>
                                      <p:to>
                                        <p:strVal val="visible"/>
                                      </p:to>
                                    </p:set>
                                    <p:anim calcmode="lin" valueType="num">
                                      <p:cBhvr>
                                        <p:cTn id="12" dur="500" fill="hold"/>
                                        <p:tgtEl>
                                          <p:spTgt spid="15461"/>
                                        </p:tgtEl>
                                        <p:attrNameLst>
                                          <p:attrName>ppt_w</p:attrName>
                                        </p:attrNameLst>
                                      </p:cBhvr>
                                      <p:tavLst>
                                        <p:tav tm="0">
                                          <p:val>
                                            <p:fltVal val="0"/>
                                          </p:val>
                                        </p:tav>
                                        <p:tav tm="100000">
                                          <p:val>
                                            <p:strVal val="#ppt_w"/>
                                          </p:val>
                                        </p:tav>
                                      </p:tavLst>
                                    </p:anim>
                                    <p:anim calcmode="lin" valueType="num">
                                      <p:cBhvr>
                                        <p:cTn id="13" dur="500" fill="hold"/>
                                        <p:tgtEl>
                                          <p:spTgt spid="1546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1" grpId="0" bldLvl="0" animBg="1" autoUpdateAnimBg="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3113</TotalTime>
  <Words>3154</Words>
  <Application>Microsoft Office PowerPoint</Application>
  <PresentationFormat>全屏显示(16:9)</PresentationFormat>
  <Paragraphs>338</Paragraphs>
  <Slides>32</Slides>
  <Notes>3</Notes>
  <HiddenSlides>0</HiddenSlides>
  <MMClips>0</MMClips>
  <ScaleCrop>false</ScaleCrop>
  <HeadingPairs>
    <vt:vector size="4" baseType="variant">
      <vt:variant>
        <vt:lpstr>主题</vt:lpstr>
      </vt:variant>
      <vt:variant>
        <vt:i4>1</vt:i4>
      </vt:variant>
      <vt:variant>
        <vt:lpstr>幻灯片标题</vt:lpstr>
      </vt:variant>
      <vt:variant>
        <vt:i4>32</vt:i4>
      </vt:variant>
    </vt:vector>
  </HeadingPairs>
  <TitlesOfParts>
    <vt:vector size="33" baseType="lpstr">
      <vt:lpstr>Office 主题</vt:lpstr>
      <vt:lpstr>PowerPoint 演示文稿</vt:lpstr>
      <vt:lpstr>一、中国民族工业的“黄金时期”                                             （1912年—1937年）</vt:lpstr>
      <vt:lpstr>一、中国民族工业的“黄金时期” </vt:lpstr>
      <vt:lpstr>PowerPoint 演示文稿</vt:lpstr>
      <vt:lpstr>PowerPoint 演示文稿</vt:lpstr>
      <vt:lpstr>PowerPoint 演示文稿</vt:lpstr>
      <vt:lpstr>PowerPoint 演示文稿</vt:lpstr>
      <vt:lpstr>一、中国民族工业的“黄金时期” </vt:lpstr>
      <vt:lpstr>PowerPoint 演示文稿</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第五阶段：日益萎缩：1945年——1949年（抗战后至建国前）</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芝知之吱吱</dc:creator>
  <cp:lastModifiedBy>芝知之吱吱</cp:lastModifiedBy>
  <cp:revision>148</cp:revision>
  <dcterms:created xsi:type="dcterms:W3CDTF">2017-03-13T03:17:00Z</dcterms:created>
  <dcterms:modified xsi:type="dcterms:W3CDTF">2017-03-27T05:48:13Z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2052-10.1.0.6207</vt:lpwstr>
  </property>
</Properties>
</file>