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59" r:id="rId6"/>
    <p:sldId id="260" r:id="rId7"/>
    <p:sldId id="261" r:id="rId8"/>
    <p:sldId id="262" r:id="rId9"/>
    <p:sldId id="280" r:id="rId10"/>
    <p:sldId id="263" r:id="rId11"/>
    <p:sldId id="264" r:id="rId12"/>
    <p:sldId id="265" r:id="rId13"/>
    <p:sldId id="281" r:id="rId14"/>
    <p:sldId id="282" r:id="rId15"/>
    <p:sldId id="283" r:id="rId16"/>
    <p:sldId id="266" r:id="rId17"/>
    <p:sldId id="267" r:id="rId18"/>
    <p:sldId id="268" r:id="rId19"/>
    <p:sldId id="269" r:id="rId20"/>
    <p:sldId id="270" r:id="rId21"/>
    <p:sldId id="271" r:id="rId22"/>
    <p:sldId id="272" r:id="rId23"/>
    <p:sldId id="273" r:id="rId24"/>
    <p:sldId id="275" r:id="rId25"/>
    <p:sldId id="276" r:id="rId26"/>
    <p:sldId id="277" r:id="rId27"/>
    <p:sldId id="27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0099"/>
    <a:srgbClr val="FF0000"/>
    <a:srgbClr val="000099"/>
    <a:srgbClr val="0C3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894796BD-F7F8-42F3-92CF-19F491323D88}" type="datetimeFigureOut">
              <a:rPr lang="zh-CN" altLang="en-US" smtClean="0"/>
              <a:t>2019/4/10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676C0-8358-4B73-8290-E7F9AF57BC18}" type="slidenum">
              <a:rPr lang="zh-CN" altLang="en-US" smtClean="0"/>
              <a:t>‹#›</a:t>
            </a:fld>
            <a:endParaRPr lang="zh-CN" altLang="en-US"/>
          </a:p>
        </p:txBody>
      </p:sp>
    </p:spTree>
    <p:extLst>
      <p:ext uri="{BB962C8B-B14F-4D97-AF65-F5344CB8AC3E}">
        <p14:creationId xmlns:p14="http://schemas.microsoft.com/office/powerpoint/2010/main" val="323138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4796BD-F7F8-42F3-92CF-19F491323D88}" type="datetimeFigureOut">
              <a:rPr lang="zh-CN" altLang="en-US" smtClean="0"/>
              <a:t>2019/4/10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676C0-8358-4B73-8290-E7F9AF57BC18}" type="slidenum">
              <a:rPr lang="zh-CN" altLang="en-US" smtClean="0"/>
              <a:t>‹#›</a:t>
            </a:fld>
            <a:endParaRPr lang="zh-CN" altLang="en-US"/>
          </a:p>
        </p:txBody>
      </p:sp>
    </p:spTree>
    <p:extLst>
      <p:ext uri="{BB962C8B-B14F-4D97-AF65-F5344CB8AC3E}">
        <p14:creationId xmlns:p14="http://schemas.microsoft.com/office/powerpoint/2010/main" val="21640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4796BD-F7F8-42F3-92CF-19F491323D88}" type="datetimeFigureOut">
              <a:rPr lang="zh-CN" altLang="en-US" smtClean="0"/>
              <a:t>2019/4/10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676C0-8358-4B73-8290-E7F9AF57BC18}" type="slidenum">
              <a:rPr lang="zh-CN" altLang="en-US" smtClean="0"/>
              <a:t>‹#›</a:t>
            </a:fld>
            <a:endParaRPr lang="zh-CN" altLang="en-US"/>
          </a:p>
        </p:txBody>
      </p:sp>
    </p:spTree>
    <p:extLst>
      <p:ext uri="{BB962C8B-B14F-4D97-AF65-F5344CB8AC3E}">
        <p14:creationId xmlns:p14="http://schemas.microsoft.com/office/powerpoint/2010/main" val="356609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4796BD-F7F8-42F3-92CF-19F491323D88}" type="datetimeFigureOut">
              <a:rPr lang="zh-CN" altLang="en-US" smtClean="0"/>
              <a:t>2019/4/10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676C0-8358-4B73-8290-E7F9AF57BC18}" type="slidenum">
              <a:rPr lang="zh-CN" altLang="en-US" smtClean="0"/>
              <a:t>‹#›</a:t>
            </a:fld>
            <a:endParaRPr lang="zh-CN" altLang="en-US"/>
          </a:p>
        </p:txBody>
      </p:sp>
    </p:spTree>
    <p:extLst>
      <p:ext uri="{BB962C8B-B14F-4D97-AF65-F5344CB8AC3E}">
        <p14:creationId xmlns:p14="http://schemas.microsoft.com/office/powerpoint/2010/main" val="363822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894796BD-F7F8-42F3-92CF-19F491323D88}" type="datetimeFigureOut">
              <a:rPr lang="zh-CN" altLang="en-US" smtClean="0"/>
              <a:t>2019/4/10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676C0-8358-4B73-8290-E7F9AF57BC18}" type="slidenum">
              <a:rPr lang="zh-CN" altLang="en-US" smtClean="0"/>
              <a:t>‹#›</a:t>
            </a:fld>
            <a:endParaRPr lang="zh-CN" altLang="en-US"/>
          </a:p>
        </p:txBody>
      </p:sp>
    </p:spTree>
    <p:extLst>
      <p:ext uri="{BB962C8B-B14F-4D97-AF65-F5344CB8AC3E}">
        <p14:creationId xmlns:p14="http://schemas.microsoft.com/office/powerpoint/2010/main" val="253060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94796BD-F7F8-42F3-92CF-19F491323D88}" type="datetimeFigureOut">
              <a:rPr lang="zh-CN" altLang="en-US" smtClean="0"/>
              <a:t>2019/4/10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1676C0-8358-4B73-8290-E7F9AF57BC18}" type="slidenum">
              <a:rPr lang="zh-CN" altLang="en-US" smtClean="0"/>
              <a:t>‹#›</a:t>
            </a:fld>
            <a:endParaRPr lang="zh-CN" altLang="en-US"/>
          </a:p>
        </p:txBody>
      </p:sp>
    </p:spTree>
    <p:extLst>
      <p:ext uri="{BB962C8B-B14F-4D97-AF65-F5344CB8AC3E}">
        <p14:creationId xmlns:p14="http://schemas.microsoft.com/office/powerpoint/2010/main" val="302298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94796BD-F7F8-42F3-92CF-19F491323D88}" type="datetimeFigureOut">
              <a:rPr lang="zh-CN" altLang="en-US" smtClean="0"/>
              <a:t>2019/4/10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B1676C0-8358-4B73-8290-E7F9AF57BC18}" type="slidenum">
              <a:rPr lang="zh-CN" altLang="en-US" smtClean="0"/>
              <a:t>‹#›</a:t>
            </a:fld>
            <a:endParaRPr lang="zh-CN" altLang="en-US"/>
          </a:p>
        </p:txBody>
      </p:sp>
    </p:spTree>
    <p:extLst>
      <p:ext uri="{BB962C8B-B14F-4D97-AF65-F5344CB8AC3E}">
        <p14:creationId xmlns:p14="http://schemas.microsoft.com/office/powerpoint/2010/main" val="91555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94796BD-F7F8-42F3-92CF-19F491323D88}" type="datetimeFigureOut">
              <a:rPr lang="zh-CN" altLang="en-US" smtClean="0"/>
              <a:t>2019/4/10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B1676C0-8358-4B73-8290-E7F9AF57BC18}" type="slidenum">
              <a:rPr lang="zh-CN" altLang="en-US" smtClean="0"/>
              <a:t>‹#›</a:t>
            </a:fld>
            <a:endParaRPr lang="zh-CN" altLang="en-US"/>
          </a:p>
        </p:txBody>
      </p:sp>
    </p:spTree>
    <p:extLst>
      <p:ext uri="{BB962C8B-B14F-4D97-AF65-F5344CB8AC3E}">
        <p14:creationId xmlns:p14="http://schemas.microsoft.com/office/powerpoint/2010/main" val="139780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4796BD-F7F8-42F3-92CF-19F491323D88}" type="datetimeFigureOut">
              <a:rPr lang="zh-CN" altLang="en-US" smtClean="0"/>
              <a:t>2019/4/10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B1676C0-8358-4B73-8290-E7F9AF57BC18}" type="slidenum">
              <a:rPr lang="zh-CN" altLang="en-US" smtClean="0"/>
              <a:t>‹#›</a:t>
            </a:fld>
            <a:endParaRPr lang="zh-CN" altLang="en-US"/>
          </a:p>
        </p:txBody>
      </p:sp>
    </p:spTree>
    <p:extLst>
      <p:ext uri="{BB962C8B-B14F-4D97-AF65-F5344CB8AC3E}">
        <p14:creationId xmlns:p14="http://schemas.microsoft.com/office/powerpoint/2010/main" val="239478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94796BD-F7F8-42F3-92CF-19F491323D88}" type="datetimeFigureOut">
              <a:rPr lang="zh-CN" altLang="en-US" smtClean="0"/>
              <a:t>2019/4/10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1676C0-8358-4B73-8290-E7F9AF57BC18}" type="slidenum">
              <a:rPr lang="zh-CN" altLang="en-US" smtClean="0"/>
              <a:t>‹#›</a:t>
            </a:fld>
            <a:endParaRPr lang="zh-CN" altLang="en-US"/>
          </a:p>
        </p:txBody>
      </p:sp>
    </p:spTree>
    <p:extLst>
      <p:ext uri="{BB962C8B-B14F-4D97-AF65-F5344CB8AC3E}">
        <p14:creationId xmlns:p14="http://schemas.microsoft.com/office/powerpoint/2010/main" val="295506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94796BD-F7F8-42F3-92CF-19F491323D88}" type="datetimeFigureOut">
              <a:rPr lang="zh-CN" altLang="en-US" smtClean="0"/>
              <a:t>2019/4/10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1676C0-8358-4B73-8290-E7F9AF57BC18}" type="slidenum">
              <a:rPr lang="zh-CN" altLang="en-US" smtClean="0"/>
              <a:t>‹#›</a:t>
            </a:fld>
            <a:endParaRPr lang="zh-CN" altLang="en-US"/>
          </a:p>
        </p:txBody>
      </p:sp>
    </p:spTree>
    <p:extLst>
      <p:ext uri="{BB962C8B-B14F-4D97-AF65-F5344CB8AC3E}">
        <p14:creationId xmlns:p14="http://schemas.microsoft.com/office/powerpoint/2010/main" val="48742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796BD-F7F8-42F3-92CF-19F491323D88}" type="datetimeFigureOut">
              <a:rPr lang="zh-CN" altLang="en-US" smtClean="0"/>
              <a:t>2019/4/10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676C0-8358-4B73-8290-E7F9AF57BC18}" type="slidenum">
              <a:rPr lang="zh-CN" altLang="en-US" smtClean="0"/>
              <a:t>‹#›</a:t>
            </a:fld>
            <a:endParaRPr lang="zh-CN" altLang="en-US"/>
          </a:p>
        </p:txBody>
      </p:sp>
    </p:spTree>
    <p:extLst>
      <p:ext uri="{BB962C8B-B14F-4D97-AF65-F5344CB8AC3E}">
        <p14:creationId xmlns:p14="http://schemas.microsoft.com/office/powerpoint/2010/main" val="295070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43554" y="1165124"/>
            <a:ext cx="8495071" cy="2123658"/>
          </a:xfrm>
          <a:prstGeom prst="rect">
            <a:avLst/>
          </a:prstGeom>
          <a:noFill/>
        </p:spPr>
        <p:txBody>
          <a:bodyPr wrap="square" rtlCol="0">
            <a:spAutoFit/>
          </a:bodyPr>
          <a:lstStyle/>
          <a:p>
            <a:pPr algn="ctr"/>
            <a:r>
              <a:rPr lang="zh-CN" altLang="en-US" sz="66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关于高</a:t>
            </a:r>
            <a:r>
              <a:rPr lang="zh-CN" altLang="en-US" sz="66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三后期复习</a:t>
            </a:r>
            <a:r>
              <a:rPr lang="zh-CN" altLang="en-US" sz="66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的一些思</a:t>
            </a:r>
            <a:r>
              <a:rPr lang="zh-CN" altLang="en-US" sz="66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考和做法</a:t>
            </a:r>
            <a:endParaRPr lang="zh-CN" altLang="en-US" sz="66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文本框 4"/>
          <p:cNvSpPr txBox="1"/>
          <p:nvPr/>
        </p:nvSpPr>
        <p:spPr>
          <a:xfrm>
            <a:off x="2507228" y="4483506"/>
            <a:ext cx="7182465" cy="646331"/>
          </a:xfrm>
          <a:prstGeom prst="rect">
            <a:avLst/>
          </a:prstGeom>
          <a:noFill/>
        </p:spPr>
        <p:txBody>
          <a:bodyPr wrap="square" rtlCol="0">
            <a:spAutoFit/>
          </a:bodyPr>
          <a:lstStyle/>
          <a:p>
            <a:pPr algn="ctr"/>
            <a:r>
              <a:rPr lang="zh-CN" altLang="en-US" sz="36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西南大学附中  杨泽</a:t>
            </a:r>
            <a:r>
              <a:rPr lang="zh-CN" altLang="en-US" sz="36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新</a:t>
            </a:r>
            <a:endParaRPr lang="en-US" altLang="zh-CN" sz="36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969870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678" y="314642"/>
            <a:ext cx="11149780" cy="646331"/>
          </a:xfrm>
          <a:prstGeom prst="rect">
            <a:avLst/>
          </a:prstGeom>
          <a:noFill/>
        </p:spPr>
        <p:txBody>
          <a:bodyPr wrap="square" rtlCol="0">
            <a:spAutoFit/>
          </a:bodyPr>
          <a:lstStyle/>
          <a:p>
            <a:r>
              <a:rPr lang="zh-CN" altLang="en-US"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（三）</a:t>
            </a:r>
            <a:r>
              <a:rPr lang="zh-CN" altLang="en-US"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知识体系</a:t>
            </a:r>
            <a:endParaRPr lang="zh-CN" altLang="en-US" sz="3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737427" y="1288036"/>
            <a:ext cx="10810566" cy="1569660"/>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考生需要运用</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准确掌握历史时序</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客观叙述历史事实</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、正确解释历史事物等能力进行综合思考。       </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教育部考试中心对</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2018</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年历史试题的评析</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 name="文本框 3"/>
          <p:cNvSpPr txBox="1"/>
          <p:nvPr/>
        </p:nvSpPr>
        <p:spPr>
          <a:xfrm>
            <a:off x="742347" y="3048010"/>
            <a:ext cx="10810566" cy="1569660"/>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2018</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年重庆高考阅卷中，暴露出的考生较为严重的问题之一，就是知识体系问题。这也是黄开红老师在高三复习会上指出的考生存在的第一个突出问题。</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4032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2679" y="639108"/>
            <a:ext cx="10810566" cy="255454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现</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有教</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材展现的，不是一幅完整的历史“画卷”，而是开了若干个看历史的“窗口”。学生不容易形成清晰、合理的知识体系。</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历</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史知</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识纷繁复杂，结构线索清晰、简要，学生更易于掌握。</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文本框 2"/>
          <p:cNvSpPr txBox="1"/>
          <p:nvPr/>
        </p:nvSpPr>
        <p:spPr>
          <a:xfrm>
            <a:off x="712849" y="3357729"/>
            <a:ext cx="10810566" cy="2062103"/>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抓住：</a:t>
            </a:r>
            <a:r>
              <a:rPr lang="zh-CN" altLang="en-US" sz="3200" b="1" dirty="0" smtClean="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重大史事、重要概念、基本线索、基本结构和基本特征</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。尤其要</a:t>
            </a:r>
            <a:r>
              <a:rPr lang="zh-CN" altLang="en-US" sz="3200" b="1" u="sng"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注</a:t>
            </a:r>
            <a:r>
              <a:rPr lang="zh-CN" altLang="en-US" sz="3200" b="1" u="sng"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意准确把握历史时序</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形式：表格、图表或思维导图。根据学生层次，采取不同的形式，提出不同的要求。</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2297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91272" y="408062"/>
            <a:ext cx="8932597" cy="1569660"/>
          </a:xfrm>
          <a:prstGeom prst="rect">
            <a:avLst/>
          </a:prstGeom>
          <a:noFill/>
          <a:ln w="3175">
            <a:solidFill>
              <a:schemeClr val="tx1"/>
            </a:solidFill>
          </a:ln>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考纲：</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、二战后世界政治格局的演变</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）美苏两极格局的形成</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p>
        </p:txBody>
      </p:sp>
      <p:sp>
        <p:nvSpPr>
          <p:cNvPr id="3" name="文本框 2"/>
          <p:cNvSpPr txBox="1"/>
          <p:nvPr/>
        </p:nvSpPr>
        <p:spPr>
          <a:xfrm>
            <a:off x="712849" y="2163111"/>
            <a:ext cx="10810566" cy="3539430"/>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）历史时序框架。</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世纪</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40</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年代中</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—90</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年代初，</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90</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年代初以来。</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）大概念和核心概念。一个主题：国际政治秩序和政治格局发展变化，四个关键概念先后是：雅尔塔体系，冷战，两极格局，多极化趋势。</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认</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识视角&lt;史观、范式</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&gt;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整体世界</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曲折发展</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（相对无序→渐趋制度化</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；存在的问</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题：不合理，不公平）</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6176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6666" r="1182" b="17420"/>
          <a:stretch/>
        </p:blipFill>
        <p:spPr>
          <a:xfrm>
            <a:off x="574698" y="147487"/>
            <a:ext cx="11314000" cy="6518785"/>
          </a:xfrm>
          <a:prstGeom prst="rect">
            <a:avLst/>
          </a:prstGeom>
        </p:spPr>
      </p:pic>
    </p:spTree>
    <p:extLst>
      <p:ext uri="{BB962C8B-B14F-4D97-AF65-F5344CB8AC3E}">
        <p14:creationId xmlns:p14="http://schemas.microsoft.com/office/powerpoint/2010/main" val="3082180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914" t="5161" r="1182" b="2150"/>
          <a:stretch/>
        </p:blipFill>
        <p:spPr>
          <a:xfrm>
            <a:off x="1179872" y="50270"/>
            <a:ext cx="9587682" cy="6807729"/>
          </a:xfrm>
          <a:prstGeom prst="rect">
            <a:avLst/>
          </a:prstGeom>
        </p:spPr>
      </p:pic>
    </p:spTree>
    <p:extLst>
      <p:ext uri="{BB962C8B-B14F-4D97-AF65-F5344CB8AC3E}">
        <p14:creationId xmlns:p14="http://schemas.microsoft.com/office/powerpoint/2010/main" val="1234889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2207" r="4838" b="1470"/>
          <a:stretch/>
        </p:blipFill>
        <p:spPr>
          <a:xfrm rot="16200000">
            <a:off x="2792070" y="-1824241"/>
            <a:ext cx="6606642" cy="10462874"/>
          </a:xfrm>
          <a:prstGeom prst="rect">
            <a:avLst/>
          </a:prstGeom>
        </p:spPr>
      </p:pic>
    </p:spTree>
    <p:extLst>
      <p:ext uri="{BB962C8B-B14F-4D97-AF65-F5344CB8AC3E}">
        <p14:creationId xmlns:p14="http://schemas.microsoft.com/office/powerpoint/2010/main" val="2987265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678" y="314642"/>
            <a:ext cx="11149780" cy="646331"/>
          </a:xfrm>
          <a:prstGeom prst="rect">
            <a:avLst/>
          </a:prstGeom>
          <a:noFill/>
        </p:spPr>
        <p:txBody>
          <a:bodyPr wrap="square" rtlCol="0">
            <a:spAutoFit/>
          </a:bodyPr>
          <a:lstStyle/>
          <a:p>
            <a:r>
              <a:rPr lang="zh-CN" altLang="en-US"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（四）</a:t>
            </a:r>
            <a:r>
              <a:rPr lang="zh-CN" altLang="en-US"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高考真题和高考阅卷</a:t>
            </a:r>
            <a:endParaRPr lang="zh-CN" altLang="en-US" sz="3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993051" y="1204467"/>
            <a:ext cx="2915272" cy="584775"/>
          </a:xfrm>
          <a:prstGeom prst="rect">
            <a:avLst/>
          </a:prstGeom>
          <a:noFill/>
        </p:spPr>
        <p:txBody>
          <a:bodyPr wrap="square" rtlCol="0">
            <a:spAutoFit/>
          </a:bodyPr>
          <a:lstStyle/>
          <a:p>
            <a:r>
              <a:rPr lang="en-US" altLang="zh-CN" sz="3200" b="1" dirty="0" smtClean="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en-US" sz="3200" b="1" dirty="0" smtClean="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高</a:t>
            </a:r>
            <a:r>
              <a:rPr lang="zh-CN" altLang="en-US" sz="3200" b="1" dirty="0" smtClean="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考真题</a:t>
            </a:r>
            <a:endParaRPr lang="zh-CN" altLang="en-US" sz="3200" b="1" dirty="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文本框 3"/>
          <p:cNvSpPr txBox="1"/>
          <p:nvPr/>
        </p:nvSpPr>
        <p:spPr>
          <a:xfrm>
            <a:off x="712849" y="1927139"/>
            <a:ext cx="10810566"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“味道”</a:t>
            </a:r>
            <a:r>
              <a:rPr lang="en-US" altLang="zh-CN"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重要备考资源</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文本框 4"/>
          <p:cNvSpPr txBox="1"/>
          <p:nvPr/>
        </p:nvSpPr>
        <p:spPr>
          <a:xfrm>
            <a:off x="717765" y="2625230"/>
            <a:ext cx="10810566" cy="1077218"/>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研真题，是一种“对话”：体味风格特点，领会命题意图和解题思路，进而反思自身教学，引领学生学习。</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9311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12849" y="555539"/>
            <a:ext cx="10810566" cy="2062103"/>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我们的一些做法：</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）考点统计分析。常考，偶考，未考。优先关注常考，适当防备未考（提醒）。命题时，有意识进行覆盖。特别重要的，反复考。</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文本框 2"/>
          <p:cNvSpPr txBox="1"/>
          <p:nvPr/>
        </p:nvSpPr>
        <p:spPr>
          <a:xfrm>
            <a:off x="703021" y="2639982"/>
            <a:ext cx="10810566" cy="1077218"/>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）解题思路和技巧方法的研究。分类研究，重点突破，找特点规律，寻对策办法。</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55929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7597" y="452303"/>
            <a:ext cx="10810566" cy="5509200"/>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开放性试</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题</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）分类研究：</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如自拟论题，提炼观点，指出趋势，指出不同，提取信息，进行探讨，修改建议等。</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）重点突破：</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解</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题思路和步骤；</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容</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易出问题之处。</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如自拟论题与提炼观点，学生搞不清楚，可以变换形式，一题多练（换一种模式）。</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再如，步骤很重要，尤</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其第</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一</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步是成功的关键。</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第一步</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错了，</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基</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本就错</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。平时多练多见（练关键），加强分析讲评，针对性个别辅导。</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09009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7597" y="452303"/>
            <a:ext cx="10810566" cy="452431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改</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革史选做题</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）统计常见的设问模式</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概括</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指出</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内容或特点（</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改什么、如何改</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分析</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说明</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意义、作用或影响（</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改了又如何</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）研究思路方法</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如</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概括特点</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，研习</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12</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道试题，可归纳出以下角度：领导</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机构、途径</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方式、原则、范围</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领域、重点、中心、过程（还可再分）、相关配套等。</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常见的（一般的）为主，少见的（特殊的）提醒注意。</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5572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7072" y="2109027"/>
            <a:ext cx="3982057" cy="646331"/>
          </a:xfrm>
          <a:prstGeom prst="rect">
            <a:avLst/>
          </a:prstGeom>
          <a:noFill/>
        </p:spPr>
        <p:txBody>
          <a:bodyPr wrap="square" rtlCol="0">
            <a:spAutoFit/>
          </a:bodyPr>
          <a:lstStyle/>
          <a:p>
            <a:r>
              <a:rPr lang="zh-CN" altLang="en-US" sz="3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☆考纲和新课标</a:t>
            </a:r>
            <a:endParaRPr lang="zh-CN" altLang="en-US" sz="3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1641987" y="3072585"/>
            <a:ext cx="3982057" cy="646331"/>
          </a:xfrm>
          <a:prstGeom prst="rect">
            <a:avLst/>
          </a:prstGeom>
          <a:noFill/>
        </p:spPr>
        <p:txBody>
          <a:bodyPr wrap="square" rtlCol="0">
            <a:spAutoFit/>
          </a:bodyPr>
          <a:lstStyle/>
          <a:p>
            <a:r>
              <a:rPr lang="zh-CN" altLang="en-US"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知识体系</a:t>
            </a:r>
            <a:endParaRPr lang="zh-CN" altLang="en-US" sz="3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1646907" y="4050898"/>
            <a:ext cx="5491308" cy="646331"/>
          </a:xfrm>
          <a:prstGeom prst="rect">
            <a:avLst/>
          </a:prstGeom>
          <a:noFill/>
        </p:spPr>
        <p:txBody>
          <a:bodyPr wrap="square" rtlCol="0">
            <a:spAutoFit/>
          </a:bodyPr>
          <a:lstStyle/>
          <a:p>
            <a:r>
              <a:rPr lang="zh-CN" altLang="en-US"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高考真题和高考阅卷</a:t>
            </a:r>
            <a:endParaRPr lang="zh-CN" altLang="en-US" sz="3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1641991" y="1125799"/>
            <a:ext cx="3982057" cy="646331"/>
          </a:xfrm>
          <a:prstGeom prst="rect">
            <a:avLst/>
          </a:prstGeom>
          <a:noFill/>
        </p:spPr>
        <p:txBody>
          <a:bodyPr wrap="square" rtlCol="0">
            <a:spAutoFit/>
          </a:bodyPr>
          <a:lstStyle/>
          <a:p>
            <a:r>
              <a:rPr lang="zh-CN" altLang="en-US"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基本情况</a:t>
            </a:r>
            <a:endParaRPr lang="zh-CN" altLang="en-US" sz="3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947236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7597" y="452303"/>
            <a:ext cx="10810566"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2016</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Ⅲ</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卷）概括北京大学校务改革的</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特点</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文本框 2"/>
          <p:cNvSpPr txBox="1"/>
          <p:nvPr/>
        </p:nvSpPr>
        <p:spPr>
          <a:xfrm>
            <a:off x="1823895" y="1179882"/>
            <a:ext cx="9089910"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校</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务</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管理</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权力</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下放；教授</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治</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校</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 name="文本框 3"/>
          <p:cNvSpPr txBox="1"/>
          <p:nvPr/>
        </p:nvSpPr>
        <p:spPr>
          <a:xfrm>
            <a:off x="1828811" y="1789484"/>
            <a:ext cx="9089910"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员</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聘用→兼容并包</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文本框 4"/>
          <p:cNvSpPr txBox="1"/>
          <p:nvPr/>
        </p:nvSpPr>
        <p:spPr>
          <a:xfrm>
            <a:off x="732517" y="2625234"/>
            <a:ext cx="10810566"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2018</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Ⅱ</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卷）概括科技体制改革的</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主要内容</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6" name="文本框 5"/>
          <p:cNvSpPr txBox="1"/>
          <p:nvPr/>
        </p:nvSpPr>
        <p:spPr>
          <a:xfrm>
            <a:off x="1814063" y="3382311"/>
            <a:ext cx="9089910"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机构组织</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管</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理</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机构；科研机构</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 name="文本框 6"/>
          <p:cNvSpPr txBox="1"/>
          <p:nvPr/>
        </p:nvSpPr>
        <p:spPr>
          <a:xfrm>
            <a:off x="1818983" y="3991909"/>
            <a:ext cx="9089910"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队伍</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建设</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→考试招生制度；知识分子政策</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26533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3051" y="437557"/>
            <a:ext cx="2915272" cy="584775"/>
          </a:xfrm>
          <a:prstGeom prst="rect">
            <a:avLst/>
          </a:prstGeom>
          <a:noFill/>
        </p:spPr>
        <p:txBody>
          <a:bodyPr wrap="square" rtlCol="0">
            <a:spAutoFit/>
          </a:bodyPr>
          <a:lstStyle/>
          <a:p>
            <a:r>
              <a:rPr lang="en-US" altLang="zh-CN" sz="3200" b="1" dirty="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a:t>
            </a:r>
            <a:r>
              <a:rPr lang="zh-CN" altLang="en-US" sz="3200" b="1" dirty="0" smtClean="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高</a:t>
            </a:r>
            <a:r>
              <a:rPr lang="zh-CN" altLang="en-US" sz="3200" b="1" dirty="0" smtClean="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考阅卷</a:t>
            </a:r>
            <a:endParaRPr lang="zh-CN" altLang="en-US" sz="3200" b="1" dirty="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938989" y="1120905"/>
            <a:ext cx="10810566" cy="1077218"/>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要</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求：</a:t>
            </a:r>
            <a:endParaRPr lang="en-US" altLang="zh-CN"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r>
              <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准确</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把握高考</a:t>
            </a:r>
            <a:r>
              <a:rPr lang="zh-CN" altLang="en-US" sz="32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考试内容改革的精神，</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统一标准，保障质量</a:t>
            </a:r>
            <a:endParaRPr lang="en-US" altLang="zh-CN"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文本框 3"/>
          <p:cNvSpPr txBox="1"/>
          <p:nvPr/>
        </p:nvSpPr>
        <p:spPr>
          <a:xfrm>
            <a:off x="953737" y="2418762"/>
            <a:ext cx="11036702" cy="1077218"/>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评</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分：</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讲科学性（有理有据）；考生实际；有操作性；鼓励创见</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22151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8989" y="456021"/>
            <a:ext cx="10810566"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考</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生反映出的问题→教学</a:t>
            </a:r>
            <a:endParaRPr lang="en-US" altLang="zh-CN"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712849" y="1115981"/>
            <a:ext cx="10810566" cy="2062103"/>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）卷面、书写规范问题</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①</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布局，字迹</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②顺序，标示</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③开放性试题的格式</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 name="文本框 3"/>
          <p:cNvSpPr txBox="1"/>
          <p:nvPr/>
        </p:nvSpPr>
        <p:spPr>
          <a:xfrm>
            <a:off x="717769" y="3288912"/>
            <a:ext cx="10810566"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）材料使用问题</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8320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12849" y="511297"/>
            <a:ext cx="10810566"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）思维方法与语言表述问题</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文本框 2"/>
          <p:cNvSpPr txBox="1"/>
          <p:nvPr/>
        </p:nvSpPr>
        <p:spPr>
          <a:xfrm>
            <a:off x="727597" y="1189725"/>
            <a:ext cx="10810566"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2018</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a:t>
            </a:r>
            <a:r>
              <a:rPr lang="en-US" altLang="zh-CN"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Ⅱ</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卷）第</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41</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题大豆种植利用</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 name="文本框 3"/>
          <p:cNvSpPr txBox="1"/>
          <p:nvPr/>
        </p:nvSpPr>
        <p:spPr>
          <a:xfrm>
            <a:off x="747265" y="1843563"/>
            <a:ext cx="10810566" cy="1077218"/>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第（</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）问：概括</a:t>
            </a:r>
            <a:r>
              <a:rPr lang="zh-CN" altLang="en-US" sz="3200" b="1" u="sng" dirty="0" smtClean="0">
                <a:solidFill>
                  <a:srgbClr val="CC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我国历史上</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种植利用大豆的</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特点</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和</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作用</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12</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分</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平均得分：</a:t>
            </a:r>
            <a:r>
              <a:rPr lang="en-US" altLang="zh-CN" sz="3200" b="1" dirty="0" smtClean="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4.6</a:t>
            </a:r>
            <a:r>
              <a:rPr lang="en-US" altLang="zh-CN" sz="3200" b="1" dirty="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难度：</a:t>
            </a:r>
            <a:r>
              <a:rPr lang="en-US" altLang="zh-CN" sz="3200" b="1" dirty="0" smtClean="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0.39</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文本框 4"/>
          <p:cNvSpPr txBox="1"/>
          <p:nvPr/>
        </p:nvSpPr>
        <p:spPr>
          <a:xfrm>
            <a:off x="1027480" y="3834599"/>
            <a:ext cx="1096284"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特点</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6" name="文本框 5"/>
          <p:cNvSpPr txBox="1"/>
          <p:nvPr/>
        </p:nvSpPr>
        <p:spPr>
          <a:xfrm>
            <a:off x="2389245" y="2954617"/>
            <a:ext cx="2757942"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开始时间</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 name="文本框 6"/>
          <p:cNvSpPr txBox="1"/>
          <p:nvPr/>
        </p:nvSpPr>
        <p:spPr>
          <a:xfrm>
            <a:off x="2394165" y="3578969"/>
            <a:ext cx="2030351"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范</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围变化</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 name="文本框 7"/>
          <p:cNvSpPr txBox="1"/>
          <p:nvPr/>
        </p:nvSpPr>
        <p:spPr>
          <a:xfrm>
            <a:off x="2399085" y="4277061"/>
            <a:ext cx="2030351"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内</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容</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9" name="文本框 8"/>
          <p:cNvSpPr txBox="1"/>
          <p:nvPr/>
        </p:nvSpPr>
        <p:spPr>
          <a:xfrm>
            <a:off x="2389257" y="4960408"/>
            <a:ext cx="2030351"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途</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径方式</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cxnSp>
        <p:nvCxnSpPr>
          <p:cNvPr id="11" name="直接连接符 10"/>
          <p:cNvCxnSpPr/>
          <p:nvPr/>
        </p:nvCxnSpPr>
        <p:spPr>
          <a:xfrm flipV="1">
            <a:off x="1932039" y="3347884"/>
            <a:ext cx="575187" cy="604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932039" y="3952568"/>
            <a:ext cx="467046" cy="15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932039" y="4262284"/>
            <a:ext cx="457206" cy="324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932039" y="4419374"/>
            <a:ext cx="467046" cy="875297"/>
          </a:xfrm>
          <a:prstGeom prst="line">
            <a:avLst/>
          </a:prstGeom>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692885" y="3869015"/>
            <a:ext cx="1096284"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作用</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5" name="文本框 24"/>
          <p:cNvSpPr txBox="1"/>
          <p:nvPr/>
        </p:nvSpPr>
        <p:spPr>
          <a:xfrm>
            <a:off x="7054650" y="2989033"/>
            <a:ext cx="2757942"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生</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活（食物）</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6" name="文本框 25"/>
          <p:cNvSpPr txBox="1"/>
          <p:nvPr/>
        </p:nvSpPr>
        <p:spPr>
          <a:xfrm>
            <a:off x="7059570" y="3613385"/>
            <a:ext cx="2556378"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生</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产（农业）</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7" name="文本框 26"/>
          <p:cNvSpPr txBox="1"/>
          <p:nvPr/>
        </p:nvSpPr>
        <p:spPr>
          <a:xfrm>
            <a:off x="7064490" y="4311477"/>
            <a:ext cx="2551458"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社会</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8" name="文本框 27"/>
          <p:cNvSpPr txBox="1"/>
          <p:nvPr/>
        </p:nvSpPr>
        <p:spPr>
          <a:xfrm>
            <a:off x="7054662" y="4994824"/>
            <a:ext cx="2757930"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环</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境（生态）</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cxnSp>
        <p:nvCxnSpPr>
          <p:cNvPr id="29" name="直接连接符 28"/>
          <p:cNvCxnSpPr/>
          <p:nvPr/>
        </p:nvCxnSpPr>
        <p:spPr>
          <a:xfrm flipV="1">
            <a:off x="6597444" y="3382300"/>
            <a:ext cx="575187" cy="604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6597444" y="3986984"/>
            <a:ext cx="467046" cy="15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597444" y="4296700"/>
            <a:ext cx="457206" cy="324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597444" y="4453790"/>
            <a:ext cx="467046" cy="8752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59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500"/>
                                        <p:tgtEl>
                                          <p:spTgt spid="3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50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left)">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24" grpId="0"/>
      <p:bldP spid="25"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47265" y="619446"/>
            <a:ext cx="10810566"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第（</a:t>
            </a:r>
            <a:r>
              <a:rPr lang="en-US" altLang="zh-CN"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）问：说明大豆在美国广泛种植的原因。（</a:t>
            </a:r>
            <a:r>
              <a:rPr lang="en-US" altLang="zh-CN"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8</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分</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9" name="文本框 8"/>
          <p:cNvSpPr txBox="1"/>
          <p:nvPr/>
        </p:nvSpPr>
        <p:spPr>
          <a:xfrm>
            <a:off x="1012729" y="2345012"/>
            <a:ext cx="1096284"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特点</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0" name="文本框 9"/>
          <p:cNvSpPr txBox="1"/>
          <p:nvPr/>
        </p:nvSpPr>
        <p:spPr>
          <a:xfrm>
            <a:off x="2374494" y="1597762"/>
            <a:ext cx="2030363"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自然因素</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1" name="文本框 10"/>
          <p:cNvSpPr txBox="1"/>
          <p:nvPr/>
        </p:nvSpPr>
        <p:spPr>
          <a:xfrm>
            <a:off x="4665418" y="1278222"/>
            <a:ext cx="3254466"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地理自然环境</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2" name="文本框 11"/>
          <p:cNvSpPr txBox="1"/>
          <p:nvPr/>
        </p:nvSpPr>
        <p:spPr>
          <a:xfrm>
            <a:off x="4670338" y="1976314"/>
            <a:ext cx="2718604"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作</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物自身优势</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3" name="文本框 12"/>
          <p:cNvSpPr txBox="1"/>
          <p:nvPr/>
        </p:nvSpPr>
        <p:spPr>
          <a:xfrm>
            <a:off x="2374506" y="3470821"/>
            <a:ext cx="2030351"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社会因素</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cxnSp>
        <p:nvCxnSpPr>
          <p:cNvPr id="14" name="直接连接符 13"/>
          <p:cNvCxnSpPr/>
          <p:nvPr/>
        </p:nvCxnSpPr>
        <p:spPr>
          <a:xfrm flipV="1">
            <a:off x="1917288" y="1918257"/>
            <a:ext cx="575187" cy="604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203292" y="1651821"/>
            <a:ext cx="467046" cy="15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203292" y="1961537"/>
            <a:ext cx="457206" cy="324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917288" y="2856047"/>
            <a:ext cx="467046" cy="875297"/>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724406" y="2620323"/>
            <a:ext cx="5260251"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市</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场因素（国</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内</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世界）</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9" name="文本框 18"/>
          <p:cNvSpPr txBox="1"/>
          <p:nvPr/>
        </p:nvSpPr>
        <p:spPr>
          <a:xfrm>
            <a:off x="4729327" y="3244675"/>
            <a:ext cx="2556378"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科技因素</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0" name="文本框 19"/>
          <p:cNvSpPr txBox="1"/>
          <p:nvPr/>
        </p:nvSpPr>
        <p:spPr>
          <a:xfrm>
            <a:off x="4734247" y="3942767"/>
            <a:ext cx="2551458"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政</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策因素</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1" name="文本框 20"/>
          <p:cNvSpPr txBox="1"/>
          <p:nvPr/>
        </p:nvSpPr>
        <p:spPr>
          <a:xfrm>
            <a:off x="4724419" y="4626114"/>
            <a:ext cx="2757930"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观念因素</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cxnSp>
        <p:nvCxnSpPr>
          <p:cNvPr id="22" name="直接连接符 21"/>
          <p:cNvCxnSpPr/>
          <p:nvPr/>
        </p:nvCxnSpPr>
        <p:spPr>
          <a:xfrm flipV="1">
            <a:off x="4267201" y="3013590"/>
            <a:ext cx="575187" cy="604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267201" y="3618274"/>
            <a:ext cx="467046" cy="15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267201" y="3927990"/>
            <a:ext cx="457206" cy="324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267201" y="4085080"/>
            <a:ext cx="467046" cy="8752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7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22" presetClass="entr" presetSubtype="8"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par>
                                <p:cTn id="53" presetID="22" presetClass="entr" presetSubtype="8"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22" presetClass="entr" presetSubtype="8"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7597" y="614535"/>
            <a:ext cx="10810566"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提</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升思维和历史认识</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文本框 2"/>
          <p:cNvSpPr txBox="1"/>
          <p:nvPr/>
        </p:nvSpPr>
        <p:spPr>
          <a:xfrm>
            <a:off x="732517" y="1268376"/>
            <a:ext cx="10810566"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）两结合：微观与宏观结合，历史与现实结合</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 name="文本框 3"/>
          <p:cNvSpPr txBox="1"/>
          <p:nvPr/>
        </p:nvSpPr>
        <p:spPr>
          <a:xfrm>
            <a:off x="1696079" y="1892728"/>
            <a:ext cx="9129234"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微</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观：大豆的种植利用（</a:t>
            </a:r>
            <a:r>
              <a:rPr lang="zh-CN" altLang="en-US" sz="32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进到材料中</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文本框 4"/>
          <p:cNvSpPr txBox="1"/>
          <p:nvPr/>
        </p:nvSpPr>
        <p:spPr>
          <a:xfrm>
            <a:off x="1700998" y="2502331"/>
            <a:ext cx="9129234"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宏观：人类文明交流发展（</a:t>
            </a:r>
            <a:r>
              <a:rPr lang="zh-CN" altLang="en-US" sz="32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站</a:t>
            </a:r>
            <a:r>
              <a:rPr lang="zh-CN" altLang="en-US" sz="32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到材料外</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6" name="文本框 5"/>
          <p:cNvSpPr txBox="1"/>
          <p:nvPr/>
        </p:nvSpPr>
        <p:spPr>
          <a:xfrm>
            <a:off x="1700998" y="3283998"/>
            <a:ext cx="9979725" cy="1077218"/>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历史</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：大豆</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古代中国种植利用（农业科技）；  </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近代以来美国种植利用</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物种交流</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 name="文本框 6"/>
          <p:cNvSpPr txBox="1"/>
          <p:nvPr/>
        </p:nvSpPr>
        <p:spPr>
          <a:xfrm>
            <a:off x="1705918" y="4336050"/>
            <a:ext cx="9832245" cy="1077218"/>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现实</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：经济全球化的发展；</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“一带一路”视域下</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人类命运共同体理</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念（意识）</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 name="左大括号 7"/>
          <p:cNvSpPr/>
          <p:nvPr/>
        </p:nvSpPr>
        <p:spPr>
          <a:xfrm>
            <a:off x="1504335" y="2153023"/>
            <a:ext cx="201583" cy="6489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左大括号 8"/>
          <p:cNvSpPr/>
          <p:nvPr/>
        </p:nvSpPr>
        <p:spPr>
          <a:xfrm>
            <a:off x="1504335" y="3558794"/>
            <a:ext cx="221251" cy="13128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6160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2517" y="678448"/>
            <a:ext cx="10810566"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）把握规律，提升认识</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文本框 2"/>
          <p:cNvSpPr txBox="1"/>
          <p:nvPr/>
        </p:nvSpPr>
        <p:spPr>
          <a:xfrm>
            <a:off x="727597" y="1351953"/>
            <a:ext cx="10810566"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2015</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a:t>
            </a:r>
            <a:r>
              <a:rPr lang="en-US" altLang="zh-CN"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Ⅱ</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卷）第</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40</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题孟子和苏格拉底的法制观念</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 name="文本框 3"/>
          <p:cNvSpPr txBox="1"/>
          <p:nvPr/>
        </p:nvSpPr>
        <p:spPr>
          <a:xfrm>
            <a:off x="1047137" y="2644902"/>
            <a:ext cx="2949678" cy="1569660"/>
          </a:xfrm>
          <a:prstGeom prst="rect">
            <a:avLst/>
          </a:prstGeom>
          <a:noFill/>
          <a:ln w="6350">
            <a:solidFill>
              <a:schemeClr val="tx1"/>
            </a:solidFill>
          </a:ln>
        </p:spPr>
        <p:txBody>
          <a:bodyPr wrap="square" rtlCol="0">
            <a:spAutoFit/>
          </a:bodyPr>
          <a:lstStyle/>
          <a:p>
            <a:pPr algn="ct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人类社</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会</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最基本的</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社会规范体系</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文本框 4"/>
          <p:cNvSpPr txBox="1"/>
          <p:nvPr/>
        </p:nvSpPr>
        <p:spPr>
          <a:xfrm>
            <a:off x="4483510" y="2261442"/>
            <a:ext cx="2030363"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法律</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6" name="文本框 5"/>
          <p:cNvSpPr txBox="1"/>
          <p:nvPr/>
        </p:nvSpPr>
        <p:spPr>
          <a:xfrm>
            <a:off x="4454026" y="4090257"/>
            <a:ext cx="2030351"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伦理道</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德</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cxnSp>
        <p:nvCxnSpPr>
          <p:cNvPr id="7" name="直接连接符 6"/>
          <p:cNvCxnSpPr/>
          <p:nvPr/>
        </p:nvCxnSpPr>
        <p:spPr>
          <a:xfrm flipV="1">
            <a:off x="4011314" y="2521977"/>
            <a:ext cx="575187" cy="604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11556" y="3534475"/>
            <a:ext cx="467046" cy="875297"/>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287729" y="2251614"/>
            <a:ext cx="2683951"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西</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方</a:t>
            </a:r>
            <a:r>
              <a:rPr lang="zh-CN" altLang="en-US" sz="32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重</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法律</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0" name="文本框 9"/>
          <p:cNvSpPr txBox="1"/>
          <p:nvPr/>
        </p:nvSpPr>
        <p:spPr>
          <a:xfrm>
            <a:off x="6361482" y="4080425"/>
            <a:ext cx="2694028"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中</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a:t>
            </a:r>
            <a:r>
              <a:rPr lang="zh-CN" altLang="en-US" sz="32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重</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道德</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1" name="文本框 10"/>
          <p:cNvSpPr txBox="1"/>
          <p:nvPr/>
        </p:nvSpPr>
        <p:spPr>
          <a:xfrm>
            <a:off x="2236841" y="4970236"/>
            <a:ext cx="362318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统一</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性</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2" name="文本框 11"/>
          <p:cNvSpPr txBox="1"/>
          <p:nvPr/>
        </p:nvSpPr>
        <p:spPr>
          <a:xfrm>
            <a:off x="6400803" y="4975154"/>
            <a:ext cx="1961523"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多样</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性</a:t>
            </a:r>
            <a:endParaRPr lang="en-US"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3" name="右大括号 12"/>
          <p:cNvSpPr/>
          <p:nvPr/>
        </p:nvSpPr>
        <p:spPr>
          <a:xfrm>
            <a:off x="8863781" y="2403987"/>
            <a:ext cx="471948" cy="27579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9296402" y="3195511"/>
            <a:ext cx="2059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怎么看待</a:t>
            </a:r>
            <a:endParaRPr lang="en-US" altLang="zh-CN" sz="32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9301322" y="3864111"/>
            <a:ext cx="2059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怎</a:t>
            </a:r>
            <a:r>
              <a:rPr lang="zh-CN" altLang="en-US" sz="32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么对待</a:t>
            </a:r>
            <a:endParaRPr lang="en-US" altLang="zh-CN" sz="32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7085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9" grpId="0"/>
      <p:bldP spid="10" grpId="0"/>
      <p:bldP spid="11" grpId="0"/>
      <p:bldP spid="12" grpId="0"/>
      <p:bldP spid="13" grpId="0" animBg="1"/>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9302" y="1666569"/>
            <a:ext cx="8790039" cy="1938992"/>
          </a:xfrm>
          <a:prstGeom prst="rect">
            <a:avLst/>
          </a:prstGeom>
          <a:noFill/>
        </p:spPr>
        <p:txBody>
          <a:bodyPr wrap="square" rtlCol="0">
            <a:spAutoFit/>
          </a:bodyPr>
          <a:lstStyle/>
          <a:p>
            <a:pPr algn="ctr"/>
            <a:r>
              <a:rPr lang="zh-CN" altLang="en-US" sz="6000" b="1" dirty="0" smtClean="0">
                <a:solidFill>
                  <a:srgbClr val="FF0000"/>
                </a:solidFill>
                <a:latin typeface="黑体" panose="02010609060101010101" pitchFamily="49" charset="-122"/>
                <a:ea typeface="黑体" panose="02010609060101010101" pitchFamily="49" charset="-122"/>
              </a:rPr>
              <a:t>谢谢各位同仁的聆听！</a:t>
            </a:r>
            <a:endParaRPr lang="en-US" altLang="zh-CN" sz="6000" b="1" dirty="0" smtClean="0">
              <a:solidFill>
                <a:srgbClr val="FF0000"/>
              </a:solidFill>
              <a:latin typeface="黑体" panose="02010609060101010101" pitchFamily="49" charset="-122"/>
              <a:ea typeface="黑体" panose="02010609060101010101" pitchFamily="49" charset="-122"/>
            </a:endParaRPr>
          </a:p>
          <a:p>
            <a:pPr algn="ctr"/>
            <a:r>
              <a:rPr lang="zh-CN" altLang="en-US" sz="6000" b="1" dirty="0">
                <a:solidFill>
                  <a:srgbClr val="FF0000"/>
                </a:solidFill>
                <a:latin typeface="黑体" panose="02010609060101010101" pitchFamily="49" charset="-122"/>
                <a:ea typeface="黑体" panose="02010609060101010101" pitchFamily="49" charset="-122"/>
              </a:rPr>
              <a:t>不当之</a:t>
            </a:r>
            <a:r>
              <a:rPr lang="zh-CN" altLang="en-US" sz="6000" b="1" dirty="0" smtClean="0">
                <a:solidFill>
                  <a:srgbClr val="FF0000"/>
                </a:solidFill>
                <a:latin typeface="黑体" panose="02010609060101010101" pitchFamily="49" charset="-122"/>
                <a:ea typeface="黑体" panose="02010609060101010101" pitchFamily="49" charset="-122"/>
              </a:rPr>
              <a:t>处，恳请指正！</a:t>
            </a:r>
            <a:endParaRPr lang="zh-CN" altLang="en-US" sz="60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93669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 y="545697"/>
            <a:ext cx="3687090" cy="646331"/>
          </a:xfrm>
          <a:prstGeom prst="rect">
            <a:avLst/>
          </a:prstGeom>
          <a:noFill/>
        </p:spPr>
        <p:txBody>
          <a:bodyPr wrap="square" rtlCol="0">
            <a:spAutoFit/>
          </a:bodyPr>
          <a:lstStyle/>
          <a:p>
            <a:r>
              <a:rPr lang="en-US" altLang="zh-CN"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a:t>
            </a:r>
            <a:r>
              <a:rPr lang="en-US" altLang="zh-CN"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基</a:t>
            </a:r>
            <a:r>
              <a:rPr lang="zh-CN" altLang="en-US"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本情况</a:t>
            </a:r>
            <a:endParaRPr lang="zh-CN" altLang="en-US" sz="3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1052065" y="1538763"/>
            <a:ext cx="10259947" cy="584775"/>
          </a:xfrm>
          <a:prstGeom prst="rect">
            <a:avLst/>
          </a:prstGeom>
          <a:noFill/>
        </p:spPr>
        <p:txBody>
          <a:bodyPr wrap="square" rtlCol="0">
            <a:spAutoFit/>
          </a:bodyPr>
          <a:lstStyle/>
          <a:p>
            <a:r>
              <a:rPr lang="en-US" altLang="zh-CN"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、特</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点</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en-US" altLang="zh-CN"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文本框 3"/>
          <p:cNvSpPr txBox="1"/>
          <p:nvPr/>
        </p:nvSpPr>
        <p:spPr>
          <a:xfrm>
            <a:off x="1027486" y="2974262"/>
            <a:ext cx="7811721" cy="584775"/>
          </a:xfrm>
          <a:prstGeom prst="rect">
            <a:avLst/>
          </a:prstGeom>
          <a:noFill/>
        </p:spPr>
        <p:txBody>
          <a:bodyPr wrap="square" rtlCol="0">
            <a:spAutoFit/>
          </a:bodyPr>
          <a:lstStyle/>
          <a:p>
            <a:r>
              <a:rPr lang="en-US" altLang="zh-CN"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、基</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本安排：</a:t>
            </a:r>
            <a:endPar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 name="文本框 4"/>
          <p:cNvSpPr txBox="1"/>
          <p:nvPr/>
        </p:nvSpPr>
        <p:spPr>
          <a:xfrm>
            <a:off x="1032406" y="3687092"/>
            <a:ext cx="9910902"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en-US" altLang="zh-CN"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）分科后至一诊前：新课教</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学；按</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教材复</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习</a:t>
            </a:r>
            <a:endPar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文本框 5"/>
          <p:cNvSpPr txBox="1"/>
          <p:nvPr/>
        </p:nvSpPr>
        <p:spPr>
          <a:xfrm>
            <a:off x="1037319" y="4399934"/>
            <a:ext cx="10894125"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en-US" altLang="zh-CN"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）一诊后至二诊：通史复习；题型及训练等</a:t>
            </a:r>
            <a:endPar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7" name="文本框 6"/>
          <p:cNvSpPr txBox="1"/>
          <p:nvPr/>
        </p:nvSpPr>
        <p:spPr>
          <a:xfrm>
            <a:off x="1042236" y="5112774"/>
            <a:ext cx="10889208"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en-US" altLang="zh-CN"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）二诊后：</a:t>
            </a:r>
            <a:r>
              <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重热</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点专题；模拟训练；回归教材等</a:t>
            </a:r>
            <a:endPar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1204465" y="2207350"/>
            <a:ext cx="10259947" cy="584775"/>
          </a:xfrm>
          <a:prstGeom prst="rect">
            <a:avLst/>
          </a:prstGeom>
          <a:noFill/>
        </p:spPr>
        <p:txBody>
          <a:bodyPr wrap="square" rtlCol="0">
            <a:spAutoFit/>
          </a:bodyPr>
          <a:lstStyle/>
          <a:p>
            <a:r>
              <a:rPr lang="en-US" altLang="zh-CN"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慢</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进度，深挖掘，注重知识逻辑和思</a:t>
            </a:r>
            <a:r>
              <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维方法</a:t>
            </a:r>
          </a:p>
        </p:txBody>
      </p:sp>
    </p:spTree>
    <p:extLst>
      <p:ext uri="{BB962C8B-B14F-4D97-AF65-F5344CB8AC3E}">
        <p14:creationId xmlns:p14="http://schemas.microsoft.com/office/powerpoint/2010/main" val="212169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4349" y="934068"/>
            <a:ext cx="11307095"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四</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有</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脑中</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有考纲，心中有学生，手中有方法</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，课</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堂有效</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率。</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 name="文本框 3"/>
          <p:cNvSpPr txBox="1"/>
          <p:nvPr/>
        </p:nvSpPr>
        <p:spPr>
          <a:xfrm>
            <a:off x="624350" y="1927125"/>
            <a:ext cx="11149780"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三实：求</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实，</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务实，落</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实。</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文本框 4"/>
          <p:cNvSpPr txBox="1"/>
          <p:nvPr/>
        </p:nvSpPr>
        <p:spPr>
          <a:xfrm>
            <a:off x="1838636" y="2787448"/>
            <a:ext cx="3456036" cy="255454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教师：</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把</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握高考脉搏</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制定合理计划</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发</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挥团队力量</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踏</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实精耕细作</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6" name="文本框 5"/>
          <p:cNvSpPr txBox="1"/>
          <p:nvPr/>
        </p:nvSpPr>
        <p:spPr>
          <a:xfrm>
            <a:off x="6622033" y="2792364"/>
            <a:ext cx="3456036" cy="255454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学生</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强化</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学科基础</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提</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高思维能力</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完</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善答题技巧</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调</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控</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身心状态</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3863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678" y="211406"/>
            <a:ext cx="11149780" cy="646331"/>
          </a:xfrm>
          <a:prstGeom prst="rect">
            <a:avLst/>
          </a:prstGeom>
          <a:noFill/>
        </p:spPr>
        <p:txBody>
          <a:bodyPr wrap="square" rtlCol="0">
            <a:spAutoFit/>
          </a:bodyPr>
          <a:lstStyle/>
          <a:p>
            <a:r>
              <a:rPr lang="zh-CN" altLang="en-US"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a:t>
            </a:r>
            <a:r>
              <a:rPr lang="zh-CN" altLang="en-US" sz="3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考纲和新课标</a:t>
            </a:r>
            <a:endParaRPr lang="zh-CN" altLang="en-US" sz="3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993051" y="850517"/>
            <a:ext cx="2679289" cy="584775"/>
          </a:xfrm>
          <a:prstGeom prst="rect">
            <a:avLst/>
          </a:prstGeom>
          <a:noFill/>
        </p:spPr>
        <p:txBody>
          <a:bodyPr wrap="square" rtlCol="0">
            <a:spAutoFit/>
          </a:bodyPr>
          <a:lstStyle/>
          <a:p>
            <a:r>
              <a:rPr lang="en-US" altLang="zh-CN" sz="3200" b="1" dirty="0" smtClean="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en-US" sz="3200" b="1" dirty="0" smtClean="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、考纲</a:t>
            </a:r>
            <a:endParaRPr lang="zh-CN" altLang="en-US" sz="3200" b="1" dirty="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文本框 3"/>
          <p:cNvSpPr txBox="1"/>
          <p:nvPr/>
        </p:nvSpPr>
        <p:spPr>
          <a:xfrm>
            <a:off x="732506" y="1401123"/>
            <a:ext cx="10815487" cy="1077218"/>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千头万绪，从哪入手？</a:t>
            </a:r>
            <a:r>
              <a:rPr lang="zh-CN" altLang="en-US" sz="3200" b="1" dirty="0" smtClean="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抓住纲</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纲举目张</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。否则，可能走弯路，效果不好。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吴伟教授</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文本框 4"/>
          <p:cNvSpPr txBox="1"/>
          <p:nvPr/>
        </p:nvSpPr>
        <p:spPr>
          <a:xfrm>
            <a:off x="766915" y="5152099"/>
            <a:ext cx="10781078"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具体考点：</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没什么变化（“</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芝麻</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6" name="文本框 5"/>
          <p:cNvSpPr txBox="1"/>
          <p:nvPr/>
        </p:nvSpPr>
        <p:spPr>
          <a:xfrm>
            <a:off x="757083" y="5776448"/>
            <a:ext cx="10643426"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总的要求：方向引领（“</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西瓜</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 name="文本框 7"/>
          <p:cNvSpPr txBox="1"/>
          <p:nvPr/>
        </p:nvSpPr>
        <p:spPr>
          <a:xfrm>
            <a:off x="737426" y="2438423"/>
            <a:ext cx="10928547" cy="1569660"/>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历</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史试</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题</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主</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观题问题设</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计</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和</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选</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择题选项设置</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均</a:t>
            </a:r>
            <a:r>
              <a:rPr lang="zh-CN" altLang="en-US" sz="3200" b="1" dirty="0" smtClean="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以</a:t>
            </a:r>
            <a:r>
              <a:rPr lang="zh-CN" altLang="en-US" sz="3200" b="1" dirty="0" smtClean="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考试大纲</a:t>
            </a:r>
            <a:r>
              <a:rPr lang="zh-CN" altLang="en-US" sz="3200" b="1" dirty="0" smtClean="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为依</a:t>
            </a:r>
            <a:r>
              <a:rPr lang="zh-CN" altLang="en-US" sz="3200" b="1" dirty="0" smtClean="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据</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，以高中历史</a:t>
            </a:r>
            <a:r>
              <a:rPr lang="zh-CN" altLang="en-US" sz="3200" b="1" dirty="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必备知识为依托</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，对</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考试内容和要求进行</a:t>
            </a:r>
            <a:r>
              <a:rPr lang="zh-CN" altLang="en-US" sz="3200" b="1" dirty="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优化与整合</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，强调考查历史学科主干知识。</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0" name="文本框 9"/>
          <p:cNvSpPr txBox="1"/>
          <p:nvPr/>
        </p:nvSpPr>
        <p:spPr>
          <a:xfrm>
            <a:off x="771835" y="4021403"/>
            <a:ext cx="10781078" cy="1077218"/>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注重</a:t>
            </a:r>
            <a:r>
              <a:rPr lang="zh-CN" altLang="en-US" sz="3200" b="1" u="sng" dirty="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落实</a:t>
            </a:r>
            <a:r>
              <a:rPr lang="zh-CN" altLang="en-US" sz="3200" b="1" dirty="0">
                <a:solidFill>
                  <a:srgbClr val="CC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依纲考试</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，凸显考试与素质教育要求的内在联系。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——2018</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年试题评析</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69147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3051" y="644008"/>
            <a:ext cx="9797848"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基础</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en-US" altLang="zh-CN"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学历史课程</a:t>
            </a:r>
            <a:endPar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1381421" y="1327353"/>
            <a:ext cx="9797848"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把</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准：重知识→重能力→</a:t>
            </a:r>
            <a:r>
              <a:rPr lang="zh-CN" altLang="en-US" sz="32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重素养</a:t>
            </a:r>
            <a:endParaRPr lang="zh-CN" altLang="en-US" sz="32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文本框 3"/>
          <p:cNvSpPr txBox="1"/>
          <p:nvPr/>
        </p:nvSpPr>
        <p:spPr>
          <a:xfrm>
            <a:off x="619432" y="1981199"/>
            <a:ext cx="10550007" cy="1077218"/>
          </a:xfrm>
          <a:prstGeom prst="rect">
            <a:avLst/>
          </a:prstGeom>
          <a:noFill/>
        </p:spPr>
        <p:txBody>
          <a:bodyPr wrap="square" rtlCol="0">
            <a:spAutoFit/>
          </a:bodyPr>
          <a:lstStyle/>
          <a:p>
            <a:r>
              <a:rPr lang="zh-CN" altLang="en-US" sz="32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从某种意义上讲，</a:t>
            </a:r>
            <a:r>
              <a:rPr lang="zh-CN" altLang="en-US" sz="32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具</a:t>
            </a:r>
            <a:r>
              <a:rPr lang="zh-CN" altLang="en-US" sz="32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体内容</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是什么</a:t>
            </a:r>
            <a:r>
              <a:rPr lang="zh-CN" altLang="en-US" sz="3200" b="1" u="sng"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不是非常重要</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实质</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是什么才重要</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p>
        </p:txBody>
      </p:sp>
      <p:sp>
        <p:nvSpPr>
          <p:cNvPr id="5" name="文本框 4"/>
          <p:cNvSpPr txBox="1"/>
          <p:nvPr/>
        </p:nvSpPr>
        <p:spPr>
          <a:xfrm>
            <a:off x="619432" y="3180738"/>
            <a:ext cx="11194026" cy="1077218"/>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通过内容培养、训练出的</a:t>
            </a:r>
            <a:r>
              <a:rPr lang="zh-CN" altLang="en-US" sz="32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素质</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，在考试中发挥重要作用，</a:t>
            </a:r>
            <a:r>
              <a:rPr lang="zh-CN" altLang="en-US" sz="3200" b="1" u="sng"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要夯实应考基础</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p>
        </p:txBody>
      </p:sp>
      <p:sp>
        <p:nvSpPr>
          <p:cNvPr id="6" name="文本框 5"/>
          <p:cNvSpPr txBox="1"/>
          <p:nvPr/>
        </p:nvSpPr>
        <p:spPr>
          <a:xfrm>
            <a:off x="1386340" y="4503179"/>
            <a:ext cx="9797848"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放宽</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：与历史学科相关的学科（“友军”）</a:t>
            </a:r>
            <a:endPar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4924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3051" y="644008"/>
            <a:ext cx="9797848"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突出</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en-US" altLang="zh-CN"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问</a:t>
            </a:r>
            <a:r>
              <a:rPr lang="zh-CN" altLang="en-US" sz="3200" b="1" dirty="0" smtClean="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题意识和问题解决（学科方法）</a:t>
            </a:r>
            <a:endParaRPr lang="zh-CN" altLang="en-US" sz="3200" b="1" dirty="0">
              <a:solidFill>
                <a:srgbClr val="00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1381421" y="1371599"/>
            <a:ext cx="9797848"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发现问</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题和发现问题的质量（中学生缺乏）</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 name="文本框 3"/>
          <p:cNvSpPr txBox="1"/>
          <p:nvPr/>
        </p:nvSpPr>
        <p:spPr>
          <a:xfrm>
            <a:off x="1386339" y="2010703"/>
            <a:ext cx="9797848" cy="584775"/>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较好</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地解决问题（分析是关键的中间环节）</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文本框 4"/>
          <p:cNvSpPr txBox="1"/>
          <p:nvPr/>
        </p:nvSpPr>
        <p:spPr>
          <a:xfrm>
            <a:off x="540783" y="2846451"/>
            <a:ext cx="10638486" cy="1077218"/>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不是以</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教知识</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为目的，而是通过</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运用知识</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来</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认识历史问题</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叶小兵教授</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6" name="文本框 5"/>
          <p:cNvSpPr txBox="1"/>
          <p:nvPr/>
        </p:nvSpPr>
        <p:spPr>
          <a:xfrm>
            <a:off x="545702" y="3972249"/>
            <a:ext cx="11046529" cy="255454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素质教</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育要求学生具有</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整合和迁移知识</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从而</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分析和解决问题</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的能力</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引导学生改变在学习中</a:t>
            </a:r>
            <a:r>
              <a:rPr lang="zh-CN" altLang="en-US" sz="3200" b="1" u="sng"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过于重视对知识的孤立、机械性的记忆和理解</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，培养他们</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注重</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知识点间的</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联系和融合</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，从而提高</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解决问题的灵活性和有效性</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——2018</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年试题评析</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98711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3051" y="334309"/>
            <a:ext cx="2679289" cy="584775"/>
          </a:xfrm>
          <a:prstGeom prst="rect">
            <a:avLst/>
          </a:prstGeom>
          <a:noFill/>
        </p:spPr>
        <p:txBody>
          <a:bodyPr wrap="square" rtlCol="0">
            <a:spAutoFit/>
          </a:bodyPr>
          <a:lstStyle/>
          <a:p>
            <a:r>
              <a:rPr lang="en-US" altLang="zh-CN" sz="3200" b="1" dirty="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a:t>
            </a:r>
            <a:r>
              <a:rPr lang="zh-CN" altLang="en-US" sz="3200" b="1" dirty="0" smtClean="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CC009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新课标</a:t>
            </a:r>
          </a:p>
        </p:txBody>
      </p:sp>
      <p:sp>
        <p:nvSpPr>
          <p:cNvPr id="3" name="文本框 2"/>
          <p:cNvSpPr txBox="1"/>
          <p:nvPr/>
        </p:nvSpPr>
        <p:spPr>
          <a:xfrm>
            <a:off x="349058" y="1106135"/>
            <a:ext cx="11021950"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重要性</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 name="文本框 3"/>
          <p:cNvSpPr txBox="1"/>
          <p:nvPr/>
        </p:nvSpPr>
        <p:spPr>
          <a:xfrm>
            <a:off x="383473" y="1686235"/>
            <a:ext cx="10815487" cy="584775"/>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我们的做法：</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文本框 4"/>
          <p:cNvSpPr txBox="1"/>
          <p:nvPr/>
        </p:nvSpPr>
        <p:spPr>
          <a:xfrm>
            <a:off x="398221" y="2330239"/>
            <a:ext cx="11444735" cy="1569660"/>
          </a:xfrm>
          <a:prstGeom prst="rect">
            <a:avLst/>
          </a:prstGeom>
          <a:noFill/>
        </p:spPr>
        <p:txBody>
          <a:bodyPr wrap="square" rtlCol="0">
            <a:spAutoFit/>
          </a:bodyPr>
          <a:lstStyle/>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教师</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Wingdings" panose="05000000000000000000" pitchFamily="2" charset="2"/>
              </a:rPr>
              <a:t>：</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Wingdings" panose="05000000000000000000" pitchFamily="2" charset="2"/>
            </a:endParaRPr>
          </a:p>
          <a:p>
            <a:r>
              <a:rPr lang="en-US" altLang="zh-CN"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Wingdings" panose="05000000000000000000" pitchFamily="2" charset="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Wingdings" panose="05000000000000000000" pitchFamily="2" charset="2"/>
              </a:rPr>
              <a:t> </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Wingdings" panose="05000000000000000000" pitchFamily="2" charset="2"/>
              </a:rPr>
              <a:t>（</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Wingdings" panose="05000000000000000000" pitchFamily="2" charset="2"/>
              </a:rPr>
              <a:t>1</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Wingdings" panose="05000000000000000000" pitchFamily="2" charset="2"/>
              </a:rPr>
              <a:t>）</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指</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导教学。如文化史，理解更清楚、透彻。</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）命题素材。选择性必修的专题，如商务印书馆。</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 name="文本框 6"/>
          <p:cNvSpPr txBox="1"/>
          <p:nvPr/>
        </p:nvSpPr>
        <p:spPr>
          <a:xfrm>
            <a:off x="1042236" y="3947645"/>
            <a:ext cx="10889208" cy="2062103"/>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学</a:t>
            </a:r>
            <a:r>
              <a:rPr lang="zh-CN" altLang="en-US"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生</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在通</a:t>
            </a:r>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史复习</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前，印发中外历史纲要“内容要求解读”（徐蓝教授主编，类似知识体系），学生自主学习，教师进行检查。</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25541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2328" y="447373"/>
            <a:ext cx="8878524" cy="2062103"/>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人</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类文化发展三条基本特征：</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）纵向：传承性、发展性；</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）横向：区域性、多样性；</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交流性、互补性。</a:t>
            </a:r>
            <a:endPar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文本框 2"/>
          <p:cNvSpPr txBox="1"/>
          <p:nvPr/>
        </p:nvSpPr>
        <p:spPr>
          <a:xfrm>
            <a:off x="1671494" y="2620304"/>
            <a:ext cx="7487256" cy="3046988"/>
          </a:xfrm>
          <a:prstGeom prst="rect">
            <a:avLst/>
          </a:prstGeom>
          <a:noFill/>
        </p:spPr>
        <p:txBody>
          <a:bodyPr wrap="square" rtlCol="0">
            <a:spAutoFit/>
          </a:bodyPr>
          <a:lstStyle/>
          <a:p>
            <a:r>
              <a:rPr lang="zh-CN" altLang="en-US" sz="3200" b="1" dirty="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中华文</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化的五个特点：</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）本土性</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）多样性</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）吸纳性（包容性）</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）凝聚性</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5</a:t>
            </a:r>
            <a:r>
              <a:rPr lang="zh-CN" altLang="en-US"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）连续性</a:t>
            </a:r>
            <a:endParaRPr lang="en-US" altLang="zh-CN" sz="3200" b="1" dirty="0" smtClean="0">
              <a:solidFill>
                <a:srgbClr val="0000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05342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2605</Words>
  <Application>Microsoft Office PowerPoint</Application>
  <PresentationFormat>宽屏</PresentationFormat>
  <Paragraphs>159</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等线</vt:lpstr>
      <vt:lpstr>等线 Light</vt:lpstr>
      <vt:lpstr>黑体</vt:lpstr>
      <vt:lpstr>楷体</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xndxfz.com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administrator-1</dc:creator>
  <cp:lastModifiedBy>administrator-1</cp:lastModifiedBy>
  <cp:revision>165</cp:revision>
  <dcterms:created xsi:type="dcterms:W3CDTF">2019-03-06T16:16:43Z</dcterms:created>
  <dcterms:modified xsi:type="dcterms:W3CDTF">2019-04-09T17:08:14Z</dcterms:modified>
</cp:coreProperties>
</file>