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308" r:id="rId5"/>
    <p:sldId id="260" r:id="rId6"/>
    <p:sldId id="350" r:id="rId7"/>
    <p:sldId id="259" r:id="rId8"/>
    <p:sldId id="309" r:id="rId9"/>
    <p:sldId id="310" r:id="rId10"/>
    <p:sldId id="311" r:id="rId11"/>
    <p:sldId id="312" r:id="rId12"/>
    <p:sldId id="425" r:id="rId13"/>
    <p:sldId id="313" r:id="rId14"/>
    <p:sldId id="305" r:id="rId15"/>
    <p:sldId id="314" r:id="rId16"/>
    <p:sldId id="318" r:id="rId17"/>
    <p:sldId id="351" r:id="rId18"/>
    <p:sldId id="319" r:id="rId19"/>
    <p:sldId id="391" r:id="rId20"/>
    <p:sldId id="392" r:id="rId21"/>
    <p:sldId id="317" r:id="rId22"/>
    <p:sldId id="320" r:id="rId23"/>
    <p:sldId id="327" r:id="rId24"/>
    <p:sldId id="323" r:id="rId25"/>
    <p:sldId id="325" r:id="rId26"/>
    <p:sldId id="321" r:id="rId27"/>
    <p:sldId id="423" r:id="rId28"/>
    <p:sldId id="424" r:id="rId29"/>
    <p:sldId id="328" r:id="rId30"/>
    <p:sldId id="422" r:id="rId31"/>
    <p:sldId id="340" r:id="rId32"/>
    <p:sldId id="336" r:id="rId33"/>
    <p:sldId id="344" r:id="rId34"/>
  </p:sldIdLst>
  <p:sldSz cx="12192000" cy="6858000"/>
  <p:notesSz cx="6858000" cy="9144000"/>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0000"/>
    <a:srgbClr val="FC0001"/>
    <a:srgbClr val="E61600"/>
    <a:srgbClr val="6B31FF"/>
    <a:srgbClr val="F40000"/>
    <a:srgbClr val="D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13" autoAdjust="0"/>
    <p:restoredTop sz="94660"/>
  </p:normalViewPr>
  <p:slideViewPr>
    <p:cSldViewPr snapToGrid="0" showGuides="1">
      <p:cViewPr varScale="1">
        <p:scale>
          <a:sx n="75" d="100"/>
          <a:sy n="75" d="100"/>
        </p:scale>
        <p:origin x="357" y="42"/>
      </p:cViewPr>
      <p:guideLst>
        <p:guide orient="horz" pos="2169"/>
        <p:guide pos="385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8" Type="http://schemas.openxmlformats.org/officeDocument/2006/relationships/tags" Target="tags/tag1.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96826A-375B-45CE-A945-E3598A662DB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639C35-A2EA-450B-A3E2-0F035EF3685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9C35-A2EA-450B-A3E2-0F035EF36858}"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9C35-A2EA-450B-A3E2-0F035EF36858}"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9C35-A2EA-450B-A3E2-0F035EF36858}"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9C35-A2EA-450B-A3E2-0F035EF36858}"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9C35-A2EA-450B-A3E2-0F035EF36858}"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9C35-A2EA-450B-A3E2-0F035EF36858}"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9C35-A2EA-450B-A3E2-0F035EF36858}"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9C35-A2EA-450B-A3E2-0F035EF36858}"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9C35-A2EA-450B-A3E2-0F035EF36858}"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9C35-A2EA-450B-A3E2-0F035EF36858}"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9C35-A2EA-450B-A3E2-0F035EF36858}"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9C35-A2EA-450B-A3E2-0F035EF36858}"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9C35-A2EA-450B-A3E2-0F035EF36858}"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9C35-A2EA-450B-A3E2-0F035EF36858}"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9C35-A2EA-450B-A3E2-0F035EF36858}"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9C35-A2EA-450B-A3E2-0F035EF36858}"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9C35-A2EA-450B-A3E2-0F035EF36858}"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9C35-A2EA-450B-A3E2-0F035EF36858}"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9C35-A2EA-450B-A3E2-0F035EF36858}"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9C35-A2EA-450B-A3E2-0F035EF36858}"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9C35-A2EA-450B-A3E2-0F035EF36858}"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9C35-A2EA-450B-A3E2-0F035EF36858}"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9C35-A2EA-450B-A3E2-0F035EF36858}"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9C35-A2EA-450B-A3E2-0F035EF36858}"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9C35-A2EA-450B-A3E2-0F035EF36858}"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9C35-A2EA-450B-A3E2-0F035EF36858}"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9C35-A2EA-450B-A3E2-0F035EF36858}"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9C35-A2EA-450B-A3E2-0F035EF36858}"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9C35-A2EA-450B-A3E2-0F035EF36858}"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9C35-A2EA-450B-A3E2-0F035EF36858}"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涂豆思   目录">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涂豆思">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组合 4"/>
          <p:cNvGrpSpPr/>
          <p:nvPr userDrawn="1"/>
        </p:nvGrpSpPr>
        <p:grpSpPr>
          <a:xfrm>
            <a:off x="249046" y="144742"/>
            <a:ext cx="5905154" cy="1049626"/>
            <a:chOff x="249046" y="144742"/>
            <a:chExt cx="5904573" cy="1049626"/>
          </a:xfrm>
        </p:grpSpPr>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9046" y="144742"/>
              <a:ext cx="1229208" cy="1049626"/>
            </a:xfrm>
            <a:prstGeom prst="rect">
              <a:avLst/>
            </a:prstGeom>
          </p:spPr>
        </p:pic>
        <p:sp>
          <p:nvSpPr>
            <p:cNvPr id="7" name="矩形 6"/>
            <p:cNvSpPr/>
            <p:nvPr userDrawn="1"/>
          </p:nvSpPr>
          <p:spPr>
            <a:xfrm>
              <a:off x="1536820" y="219759"/>
              <a:ext cx="3895090" cy="614045"/>
            </a:xfrm>
            <a:prstGeom prst="rect">
              <a:avLst/>
            </a:prstGeom>
          </p:spPr>
          <p:txBody>
            <a:bodyPr wrap="none">
              <a:spAutoFit/>
            </a:bodyPr>
            <a:lstStyle/>
            <a:p>
              <a:r>
                <a:rPr lang="zh-CN" altLang="en-US" sz="3400" b="1">
                  <a:gradFill>
                    <a:gsLst>
                      <a:gs pos="33000">
                        <a:srgbClr val="E84C22">
                          <a:lumMod val="5000"/>
                          <a:lumOff val="95000"/>
                        </a:srgbClr>
                      </a:gs>
                      <a:gs pos="82000">
                        <a:srgbClr val="FFFF00"/>
                      </a:gs>
                      <a:gs pos="100000">
                        <a:prstClr val="white"/>
                      </a:gs>
                    </a:gsLst>
                    <a:lin ang="5400000" scaled="1"/>
                  </a:gradFill>
                  <a:effectLst>
                    <a:outerShdw blurRad="50800" dist="76200" dir="2700000" algn="tl" rotWithShape="0">
                      <a:srgbClr val="591300">
                        <a:alpha val="50000"/>
                      </a:srgbClr>
                    </a:outerShdw>
                  </a:effectLst>
                  <a:latin typeface="微软雅黑" panose="020B0503020204020204" pitchFamily="34" charset="-122"/>
                  <a:ea typeface="微软雅黑" panose="020B0503020204020204" pitchFamily="34" charset="-122"/>
                </a:rPr>
                <a:t>不忘初心  继续前进</a:t>
              </a:r>
              <a:endParaRPr lang="zh-CN" altLang="en-US" sz="3400" b="1">
                <a:gradFill>
                  <a:gsLst>
                    <a:gs pos="33000">
                      <a:srgbClr val="E84C22">
                        <a:lumMod val="5000"/>
                        <a:lumOff val="95000"/>
                      </a:srgbClr>
                    </a:gs>
                    <a:gs pos="82000">
                      <a:srgbClr val="FFFF00"/>
                    </a:gs>
                    <a:gs pos="100000">
                      <a:prstClr val="white"/>
                    </a:gs>
                  </a:gsLst>
                  <a:lin ang="5400000" scaled="1"/>
                </a:gradFill>
                <a:effectLst>
                  <a:outerShdw blurRad="50800" dist="76200" dir="2700000" algn="tl" rotWithShape="0">
                    <a:srgbClr val="591300">
                      <a:alpha val="50000"/>
                    </a:srgbClr>
                  </a:outerShdw>
                </a:effectLst>
                <a:latin typeface="微软雅黑" panose="020B0503020204020204" pitchFamily="34" charset="-122"/>
                <a:ea typeface="微软雅黑" panose="020B0503020204020204" pitchFamily="34" charset="-122"/>
              </a:endParaRPr>
            </a:p>
          </p:txBody>
        </p:sp>
        <p:sp>
          <p:nvSpPr>
            <p:cNvPr id="8" name="矩形 7"/>
            <p:cNvSpPr/>
            <p:nvPr/>
          </p:nvSpPr>
          <p:spPr>
            <a:xfrm>
              <a:off x="2399434" y="797738"/>
              <a:ext cx="3754185" cy="369332"/>
            </a:xfrm>
            <a:prstGeom prst="rect">
              <a:avLst/>
            </a:prstGeom>
          </p:spPr>
          <p:txBody>
            <a:bodyPr wrap="none">
              <a:spAutoFit/>
            </a:bodyPr>
            <a:lstStyle/>
            <a:p>
              <a:r>
                <a:rPr lang="en-US" altLang="zh-CN" dirty="0">
                  <a:gradFill>
                    <a:gsLst>
                      <a:gs pos="33000">
                        <a:srgbClr val="E84C22">
                          <a:lumMod val="5000"/>
                          <a:lumOff val="95000"/>
                        </a:srgbClr>
                      </a:gs>
                      <a:gs pos="82000">
                        <a:srgbClr val="FFFF00"/>
                      </a:gs>
                      <a:gs pos="100000">
                        <a:prstClr val="white"/>
                      </a:gs>
                    </a:gsLst>
                    <a:lin ang="5400000" scaled="1"/>
                  </a:gra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 </a:t>
              </a:r>
              <a:r>
                <a:rPr lang="zh-CN" altLang="en-US" dirty="0">
                  <a:gradFill>
                    <a:gsLst>
                      <a:gs pos="33000">
                        <a:srgbClr val="E84C22">
                          <a:lumMod val="5000"/>
                          <a:lumOff val="95000"/>
                        </a:srgbClr>
                      </a:gs>
                      <a:gs pos="82000">
                        <a:srgbClr val="FFFF00"/>
                      </a:gs>
                      <a:gs pos="100000">
                        <a:prstClr val="white"/>
                      </a:gs>
                    </a:gsLst>
                    <a:lin ang="5400000" scaled="1"/>
                  </a:gra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学习贯彻党的十九大精神解读</a:t>
              </a:r>
              <a:endParaRPr lang="zh-CN" altLang="en-US" dirty="0">
                <a:gradFill>
                  <a:gsLst>
                    <a:gs pos="33000">
                      <a:srgbClr val="E84C22">
                        <a:lumMod val="5000"/>
                        <a:lumOff val="95000"/>
                      </a:srgbClr>
                    </a:gs>
                    <a:gs pos="82000">
                      <a:srgbClr val="FFFF00"/>
                    </a:gs>
                    <a:gs pos="100000">
                      <a:prstClr val="white"/>
                    </a:gs>
                  </a:gsLst>
                  <a:lin ang="5400000" scaled="1"/>
                </a:gra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涂豆思  过渡页">
    <p:spTree>
      <p:nvGrpSpPr>
        <p:cNvPr id="1" name=""/>
        <p:cNvGrpSpPr/>
        <p:nvPr/>
      </p:nvGrpSpPr>
      <p:grpSpPr>
        <a:xfrm>
          <a:off x="0" y="0"/>
          <a:ext cx="0" cy="0"/>
          <a:chOff x="0" y="0"/>
          <a:chExt cx="0" cy="0"/>
        </a:xfrm>
      </p:grpSpPr>
      <p:pic>
        <p:nvPicPr>
          <p:cNvPr id="3" name="图片 2" descr="图片包含 雪花, 户外, 天空&#10;&#10;已生成高可信度的说明"/>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62860"/>
            <a:ext cx="12192000" cy="609514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0"/>
            <a:ext cx="2844800" cy="365125"/>
          </a:xfrm>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a:xfrm>
            <a:off x="4165600" y="6356350"/>
            <a:ext cx="3860800" cy="365125"/>
          </a:xfrm>
        </p:spPr>
        <p:txBody>
          <a:bodyPr/>
          <a:lstStyle/>
          <a:p>
            <a:endParaRPr lang="zh-CN" altLang="en-US"/>
          </a:p>
        </p:txBody>
      </p:sp>
      <p:sp>
        <p:nvSpPr>
          <p:cNvPr id="4" name="灯片编号占位符 3"/>
          <p:cNvSpPr>
            <a:spLocks noGrp="1"/>
          </p:cNvSpPr>
          <p:nvPr>
            <p:ph type="sldNum" sz="quarter" idx="12"/>
          </p:nvPr>
        </p:nvSpPr>
        <p:spPr>
          <a:xfrm>
            <a:off x="8737600" y="6356350"/>
            <a:ext cx="2844800" cy="365125"/>
          </a:xfr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image" Target="../media/image6.png"/><Relationship Id="rId7" Type="http://schemas.openxmlformats.org/officeDocument/2006/relationships/image" Target="../media/image5.png"/><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0" name="文本框 9"/>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lang="zh-CN" altLang="en-US" sz="300" dirty="0">
              <a:solidFill>
                <a:schemeClr val="bg1"/>
              </a:solidFill>
              <a:latin typeface="微软雅黑" panose="020B0503020204020204" pitchFamily="34" charset="-122"/>
              <a:ea typeface="微软雅黑" panose="020B0503020204020204" pitchFamily="34" charset="-122"/>
              <a:sym typeface="+mn-ea"/>
            </a:endParaRP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endParaRPr lang="en-US" altLang="zh-CN" sz="600" dirty="0">
              <a:solidFill>
                <a:schemeClr val="bg1"/>
              </a:solidFill>
              <a:latin typeface="微软雅黑" panose="020B0503020204020204" pitchFamily="34" charset="-122"/>
              <a:ea typeface="微软雅黑" panose="020B0503020204020204" pitchFamily="34" charset="-122"/>
              <a:sym typeface="+mn-ea"/>
            </a:endParaRPr>
          </a:p>
        </p:txBody>
      </p:sp>
      <p:pic>
        <p:nvPicPr>
          <p:cNvPr id="9" name="图片 8" descr="图片包含 地面, 户外&#10;&#10;已生成极高可信度的说明"/>
          <p:cNvPicPr>
            <a:picLocks noChangeAspect="1"/>
          </p:cNvPicPr>
          <p:nvPr userDrawn="1"/>
        </p:nvPicPr>
        <p:blipFill rotWithShape="1">
          <a:blip r:embed="rId8">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4.xml"/><Relationship Id="rId4" Type="http://schemas.openxmlformats.org/officeDocument/2006/relationships/image" Target="../media/image8.png"/><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slide" Target="slide15.xml"/><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slide" Target="slide1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2.xml"/><Relationship Id="rId2" Type="http://schemas.openxmlformats.org/officeDocument/2006/relationships/image" Target="../media/image15.jpeg"/><Relationship Id="rId1" Type="http://schemas.openxmlformats.org/officeDocument/2006/relationships/image" Target="../media/image14.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2.xml"/><Relationship Id="rId3" Type="http://schemas.openxmlformats.org/officeDocument/2006/relationships/image" Target="../media/image17.jpeg"/><Relationship Id="rId2" Type="http://schemas.openxmlformats.org/officeDocument/2006/relationships/slide" Target="slide2.xml"/><Relationship Id="rId1"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image" Target="../media/image19.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31.xml.rels><?xml version="1.0" encoding="UTF-8" standalone="yes"?>
<Relationships xmlns="http://schemas.openxmlformats.org/package/2006/relationships"><Relationship Id="rId6" Type="http://schemas.openxmlformats.org/officeDocument/2006/relationships/notesSlide" Target="../notesSlides/notesSlide30.xml"/><Relationship Id="rId5" Type="http://schemas.openxmlformats.org/officeDocument/2006/relationships/slideLayout" Target="../slideLayouts/slideLayout4.xml"/><Relationship Id="rId4" Type="http://schemas.openxmlformats.org/officeDocument/2006/relationships/image" Target="../media/image8.png"/><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图片包含 地面, 户外&#10;&#10;已生成极高可信度的说明"/>
          <p:cNvPicPr>
            <a:picLocks noChangeAspect="1"/>
          </p:cNvPicPr>
          <p:nvPr/>
        </p:nvPicPr>
        <p:blipFill rotWithShape="1">
          <a:blip r:embed="rId1">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p:spPr>
      </p:pic>
      <p:pic>
        <p:nvPicPr>
          <p:cNvPr id="20" name="图片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219048"/>
          </a:xfrm>
          <a:prstGeom prst="rect">
            <a:avLst/>
          </a:prstGeom>
        </p:spPr>
      </p:pic>
      <p:pic>
        <p:nvPicPr>
          <p:cNvPr id="15" name="图片 14" descr="图片包含 雪花, 户外, 天空&#10;&#10;已生成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860"/>
            <a:ext cx="12192000" cy="6095140"/>
          </a:xfrm>
          <a:prstGeom prst="rect">
            <a:avLst/>
          </a:prstGeom>
        </p:spPr>
      </p:pic>
      <p:pic>
        <p:nvPicPr>
          <p:cNvPr id="6" name="图片 5" descr="aca5f4ca3fb0bc29e7b589b6bb7cccf2"/>
          <p:cNvPicPr>
            <a:picLocks noChangeAspect="1"/>
          </p:cNvPicPr>
          <p:nvPr/>
        </p:nvPicPr>
        <p:blipFill>
          <a:blip r:embed="rId4"/>
          <a:stretch>
            <a:fillRect/>
          </a:stretch>
        </p:blipFill>
        <p:spPr>
          <a:xfrm>
            <a:off x="4257040" y="890723"/>
            <a:ext cx="3026410" cy="2120265"/>
          </a:xfrm>
          <a:prstGeom prst="rect">
            <a:avLst/>
          </a:prstGeom>
        </p:spPr>
      </p:pic>
      <p:sp>
        <p:nvSpPr>
          <p:cNvPr id="7" name="矩形 6"/>
          <p:cNvSpPr/>
          <p:nvPr/>
        </p:nvSpPr>
        <p:spPr>
          <a:xfrm>
            <a:off x="1170942" y="2448591"/>
            <a:ext cx="10088880" cy="1014730"/>
          </a:xfrm>
          <a:prstGeom prst="rect">
            <a:avLst/>
          </a:prstGeom>
        </p:spPr>
        <p:txBody>
          <a:bodyPr wrap="none">
            <a:spAutoFit/>
          </a:bodyPr>
          <a:lstStyle/>
          <a:p>
            <a:pPr algn="ctr"/>
            <a:r>
              <a:rPr lang="zh-CN" altLang="en-US" sz="6000" b="1" dirty="0">
                <a:gradFill>
                  <a:gsLst>
                    <a:gs pos="0">
                      <a:srgbClr val="E30000"/>
                    </a:gs>
                    <a:gs pos="100000">
                      <a:srgbClr val="760303"/>
                    </a:gs>
                  </a:gsLst>
                  <a:lin ang="5400000" scaled="0"/>
                </a:gradFill>
                <a:latin typeface="微软雅黑" panose="020B0503020204020204" pitchFamily="34" charset="-122"/>
                <a:ea typeface="微软雅黑" panose="020B0503020204020204" pitchFamily="34" charset="-122"/>
              </a:rPr>
              <a:t>中国社会主义建设道路的</a:t>
            </a:r>
            <a:r>
              <a:rPr lang="zh-CN" altLang="en-US" sz="6000" b="1" dirty="0">
                <a:gradFill>
                  <a:gsLst>
                    <a:gs pos="0">
                      <a:srgbClr val="E30000"/>
                    </a:gs>
                    <a:gs pos="100000">
                      <a:srgbClr val="760303"/>
                    </a:gs>
                  </a:gsLst>
                  <a:lin ang="5400000" scaled="0"/>
                </a:gradFill>
                <a:latin typeface="微软雅黑" panose="020B0503020204020204" pitchFamily="34" charset="-122"/>
                <a:ea typeface="微软雅黑" panose="020B0503020204020204" pitchFamily="34" charset="-122"/>
              </a:rPr>
              <a:t>探索</a:t>
            </a:r>
            <a:endParaRPr lang="zh-CN" altLang="en-US" sz="6000" b="1" dirty="0">
              <a:gradFill>
                <a:gsLst>
                  <a:gs pos="0">
                    <a:srgbClr val="E30000"/>
                  </a:gs>
                  <a:gs pos="100000">
                    <a:srgbClr val="760303"/>
                  </a:gs>
                </a:gsLst>
                <a:lin ang="5400000" scaled="0"/>
              </a:gradFill>
              <a:latin typeface="微软雅黑" panose="020B0503020204020204" pitchFamily="34" charset="-122"/>
              <a:ea typeface="微软雅黑" panose="020B0503020204020204" pitchFamily="34" charset="-122"/>
            </a:endParaRPr>
          </a:p>
        </p:txBody>
      </p:sp>
      <p:sp>
        <p:nvSpPr>
          <p:cNvPr id="8" name="矩形 7"/>
          <p:cNvSpPr/>
          <p:nvPr/>
        </p:nvSpPr>
        <p:spPr>
          <a:xfrm>
            <a:off x="3616329" y="3717186"/>
            <a:ext cx="5198110" cy="460375"/>
          </a:xfrm>
          <a:prstGeom prst="rect">
            <a:avLst/>
          </a:prstGeom>
        </p:spPr>
        <p:txBody>
          <a:bodyPr wrap="none">
            <a:spAutoFit/>
          </a:bodyPr>
          <a:lstStyle/>
          <a:p>
            <a:pPr algn="ctr"/>
            <a:r>
              <a:rPr lang="en-US" altLang="zh-CN" sz="2400" dirty="0">
                <a:solidFill>
                  <a:prstClr val="black"/>
                </a:solidFill>
                <a:latin typeface="微软雅黑" panose="020B0503020204020204" pitchFamily="34" charset="-122"/>
                <a:ea typeface="微软雅黑" panose="020B0503020204020204" pitchFamily="34" charset="-122"/>
              </a:rPr>
              <a:t>—— </a:t>
            </a:r>
            <a:r>
              <a:rPr lang="zh-CN" altLang="en-US" sz="2400" dirty="0">
                <a:solidFill>
                  <a:prstClr val="black"/>
                </a:solidFill>
                <a:latin typeface="微软雅黑" panose="020B0503020204020204" pitchFamily="34" charset="-122"/>
                <a:ea typeface="微软雅黑" panose="020B0503020204020204" pitchFamily="34" charset="-122"/>
              </a:rPr>
              <a:t>社会主义建设在探索中曲折发展</a:t>
            </a:r>
            <a:endParaRPr lang="zh-CN" altLang="en-US" sz="2400" dirty="0">
              <a:solidFill>
                <a:prstClr val="black"/>
              </a:solidFill>
              <a:latin typeface="微软雅黑" panose="020B0503020204020204" pitchFamily="34" charset="-122"/>
              <a:ea typeface="微软雅黑" panose="020B0503020204020204" pitchFamily="34" charset="-122"/>
            </a:endParaRPr>
          </a:p>
        </p:txBody>
      </p:sp>
      <p:sp>
        <p:nvSpPr>
          <p:cNvPr id="9" name="文本框 6"/>
          <p:cNvSpPr txBox="1">
            <a:spLocks noChangeArrowheads="1"/>
          </p:cNvSpPr>
          <p:nvPr/>
        </p:nvSpPr>
        <p:spPr bwMode="auto">
          <a:xfrm>
            <a:off x="5370029" y="4249647"/>
            <a:ext cx="1450975"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buFont typeface="Arial" panose="020B0604020202020204" pitchFamily="34" charset="0"/>
              <a:buNone/>
            </a:pPr>
            <a:r>
              <a:rPr lang="zh-CN" altLang="en-US" sz="1600" dirty="0">
                <a:solidFill>
                  <a:prstClr val="black"/>
                </a:solidFill>
                <a:latin typeface="微软雅黑" panose="020B0503020204020204" pitchFamily="34" charset="-122"/>
                <a:ea typeface="微软雅黑" panose="020B0503020204020204" pitchFamily="34" charset="-122"/>
              </a:rPr>
              <a:t>沙城中学</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en-US" sz="1600" dirty="0">
                <a:solidFill>
                  <a:prstClr val="black"/>
                </a:solidFill>
                <a:latin typeface="微软雅黑" panose="020B0503020204020204" pitchFamily="34" charset="-122"/>
                <a:ea typeface="微软雅黑" panose="020B0503020204020204" pitchFamily="34" charset="-122"/>
              </a:rPr>
              <a:t>崔柳</a:t>
            </a:r>
            <a:r>
              <a:rPr lang="zh-CN" altLang="en-US" sz="1600" dirty="0">
                <a:solidFill>
                  <a:prstClr val="black"/>
                </a:solidFill>
                <a:latin typeface="微软雅黑" panose="020B0503020204020204" pitchFamily="34" charset="-122"/>
                <a:ea typeface="微软雅黑" panose="020B0503020204020204" pitchFamily="34" charset="-122"/>
              </a:rPr>
              <a:t>     </a:t>
            </a:r>
            <a:endParaRPr lang="en-US" altLang="zh-CN" sz="1600" dirty="0">
              <a:solidFill>
                <a:prstClr val="black"/>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14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12"/>
          <p:cNvSpPr>
            <a:spLocks noEditPoints="1"/>
          </p:cNvSpPr>
          <p:nvPr/>
        </p:nvSpPr>
        <p:spPr bwMode="auto">
          <a:xfrm>
            <a:off x="1549210" y="1948900"/>
            <a:ext cx="650418" cy="881298"/>
          </a:xfrm>
          <a:custGeom>
            <a:avLst/>
            <a:gdLst>
              <a:gd name="T0" fmla="*/ 64 w 599"/>
              <a:gd name="T1" fmla="*/ 739 h 810"/>
              <a:gd name="T2" fmla="*/ 100 w 599"/>
              <a:gd name="T3" fmla="*/ 125 h 810"/>
              <a:gd name="T4" fmla="*/ 132 w 599"/>
              <a:gd name="T5" fmla="*/ 178 h 810"/>
              <a:gd name="T6" fmla="*/ 163 w 599"/>
              <a:gd name="T7" fmla="*/ 125 h 810"/>
              <a:gd name="T8" fmla="*/ 267 w 599"/>
              <a:gd name="T9" fmla="*/ 146 h 810"/>
              <a:gd name="T10" fmla="*/ 330 w 599"/>
              <a:gd name="T11" fmla="*/ 146 h 810"/>
              <a:gd name="T12" fmla="*/ 435 w 599"/>
              <a:gd name="T13" fmla="*/ 125 h 810"/>
              <a:gd name="T14" fmla="*/ 466 w 599"/>
              <a:gd name="T15" fmla="*/ 178 h 810"/>
              <a:gd name="T16" fmla="*/ 497 w 599"/>
              <a:gd name="T17" fmla="*/ 125 h 810"/>
              <a:gd name="T18" fmla="*/ 535 w 599"/>
              <a:gd name="T19" fmla="*/ 739 h 810"/>
              <a:gd name="T20" fmla="*/ 207 w 599"/>
              <a:gd name="T21" fmla="*/ 354 h 810"/>
              <a:gd name="T22" fmla="*/ 253 w 599"/>
              <a:gd name="T23" fmla="*/ 307 h 810"/>
              <a:gd name="T24" fmla="*/ 206 w 599"/>
              <a:gd name="T25" fmla="*/ 297 h 810"/>
              <a:gd name="T26" fmla="*/ 290 w 599"/>
              <a:gd name="T27" fmla="*/ 239 h 810"/>
              <a:gd name="T28" fmla="*/ 279 w 599"/>
              <a:gd name="T29" fmla="*/ 281 h 810"/>
              <a:gd name="T30" fmla="*/ 293 w 599"/>
              <a:gd name="T31" fmla="*/ 213 h 810"/>
              <a:gd name="T32" fmla="*/ 393 w 599"/>
              <a:gd name="T33" fmla="*/ 396 h 810"/>
              <a:gd name="T34" fmla="*/ 349 w 599"/>
              <a:gd name="T35" fmla="*/ 402 h 810"/>
              <a:gd name="T36" fmla="*/ 210 w 599"/>
              <a:gd name="T37" fmla="*/ 416 h 810"/>
              <a:gd name="T38" fmla="*/ 207 w 599"/>
              <a:gd name="T39" fmla="*/ 387 h 810"/>
              <a:gd name="T40" fmla="*/ 534 w 599"/>
              <a:gd name="T41" fmla="*/ 55 h 810"/>
              <a:gd name="T42" fmla="*/ 497 w 599"/>
              <a:gd name="T43" fmla="*/ 31 h 810"/>
              <a:gd name="T44" fmla="*/ 435 w 599"/>
              <a:gd name="T45" fmla="*/ 31 h 810"/>
              <a:gd name="T46" fmla="*/ 330 w 599"/>
              <a:gd name="T47" fmla="*/ 55 h 810"/>
              <a:gd name="T48" fmla="*/ 299 w 599"/>
              <a:gd name="T49" fmla="*/ 0 h 810"/>
              <a:gd name="T50" fmla="*/ 267 w 599"/>
              <a:gd name="T51" fmla="*/ 55 h 810"/>
              <a:gd name="T52" fmla="*/ 163 w 599"/>
              <a:gd name="T53" fmla="*/ 31 h 810"/>
              <a:gd name="T54" fmla="*/ 100 w 599"/>
              <a:gd name="T55" fmla="*/ 31 h 810"/>
              <a:gd name="T56" fmla="*/ 65 w 599"/>
              <a:gd name="T57" fmla="*/ 55 h 810"/>
              <a:gd name="T58" fmla="*/ 0 w 599"/>
              <a:gd name="T59" fmla="*/ 745 h 810"/>
              <a:gd name="T60" fmla="*/ 534 w 599"/>
              <a:gd name="T61" fmla="*/ 810 h 810"/>
              <a:gd name="T62" fmla="*/ 599 w 599"/>
              <a:gd name="T63" fmla="*/ 120 h 810"/>
              <a:gd name="T64" fmla="*/ 131 w 599"/>
              <a:gd name="T65" fmla="*/ 511 h 810"/>
              <a:gd name="T66" fmla="*/ 467 w 599"/>
              <a:gd name="T67" fmla="*/ 467 h 810"/>
              <a:gd name="T68" fmla="*/ 131 w 599"/>
              <a:gd name="T69" fmla="*/ 511 h 810"/>
              <a:gd name="T70" fmla="*/ 467 w 599"/>
              <a:gd name="T71" fmla="*/ 595 h 810"/>
              <a:gd name="T72" fmla="*/ 131 w 599"/>
              <a:gd name="T73" fmla="*/ 551 h 810"/>
              <a:gd name="T74" fmla="*/ 131 w 599"/>
              <a:gd name="T75" fmla="*/ 683 h 810"/>
              <a:gd name="T76" fmla="*/ 467 w 599"/>
              <a:gd name="T77" fmla="*/ 639 h 810"/>
              <a:gd name="T78" fmla="*/ 131 w 599"/>
              <a:gd name="T79" fmla="*/ 683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9" h="810">
                <a:moveTo>
                  <a:pt x="535" y="739"/>
                </a:moveTo>
                <a:lnTo>
                  <a:pt x="64" y="739"/>
                </a:lnTo>
                <a:lnTo>
                  <a:pt x="64" y="125"/>
                </a:lnTo>
                <a:lnTo>
                  <a:pt x="100" y="125"/>
                </a:lnTo>
                <a:lnTo>
                  <a:pt x="100" y="146"/>
                </a:lnTo>
                <a:cubicBezTo>
                  <a:pt x="100" y="163"/>
                  <a:pt x="114" y="178"/>
                  <a:pt x="132" y="178"/>
                </a:cubicBezTo>
                <a:cubicBezTo>
                  <a:pt x="149" y="178"/>
                  <a:pt x="163" y="163"/>
                  <a:pt x="163" y="146"/>
                </a:cubicBezTo>
                <a:lnTo>
                  <a:pt x="163" y="125"/>
                </a:lnTo>
                <a:lnTo>
                  <a:pt x="267" y="125"/>
                </a:lnTo>
                <a:lnTo>
                  <a:pt x="267" y="146"/>
                </a:lnTo>
                <a:cubicBezTo>
                  <a:pt x="267" y="163"/>
                  <a:pt x="281" y="178"/>
                  <a:pt x="299" y="178"/>
                </a:cubicBezTo>
                <a:cubicBezTo>
                  <a:pt x="316" y="178"/>
                  <a:pt x="330" y="163"/>
                  <a:pt x="330" y="146"/>
                </a:cubicBezTo>
                <a:lnTo>
                  <a:pt x="330" y="125"/>
                </a:lnTo>
                <a:lnTo>
                  <a:pt x="435" y="125"/>
                </a:lnTo>
                <a:lnTo>
                  <a:pt x="435" y="146"/>
                </a:lnTo>
                <a:cubicBezTo>
                  <a:pt x="435" y="163"/>
                  <a:pt x="449" y="178"/>
                  <a:pt x="466" y="178"/>
                </a:cubicBezTo>
                <a:cubicBezTo>
                  <a:pt x="483" y="178"/>
                  <a:pt x="497" y="163"/>
                  <a:pt x="497" y="146"/>
                </a:cubicBezTo>
                <a:lnTo>
                  <a:pt x="497" y="125"/>
                </a:lnTo>
                <a:lnTo>
                  <a:pt x="535" y="125"/>
                </a:lnTo>
                <a:lnTo>
                  <a:pt x="535" y="739"/>
                </a:lnTo>
                <a:close/>
                <a:moveTo>
                  <a:pt x="192" y="369"/>
                </a:moveTo>
                <a:lnTo>
                  <a:pt x="207" y="354"/>
                </a:lnTo>
                <a:cubicBezTo>
                  <a:pt x="238" y="381"/>
                  <a:pt x="275" y="399"/>
                  <a:pt x="322" y="376"/>
                </a:cubicBezTo>
                <a:lnTo>
                  <a:pt x="253" y="307"/>
                </a:lnTo>
                <a:lnTo>
                  <a:pt x="235" y="326"/>
                </a:lnTo>
                <a:lnTo>
                  <a:pt x="206" y="297"/>
                </a:lnTo>
                <a:lnTo>
                  <a:pt x="257" y="246"/>
                </a:lnTo>
                <a:cubicBezTo>
                  <a:pt x="264" y="249"/>
                  <a:pt x="276" y="249"/>
                  <a:pt x="290" y="239"/>
                </a:cubicBezTo>
                <a:lnTo>
                  <a:pt x="304" y="255"/>
                </a:lnTo>
                <a:lnTo>
                  <a:pt x="279" y="281"/>
                </a:lnTo>
                <a:lnTo>
                  <a:pt x="348" y="351"/>
                </a:lnTo>
                <a:cubicBezTo>
                  <a:pt x="374" y="307"/>
                  <a:pt x="353" y="242"/>
                  <a:pt x="293" y="213"/>
                </a:cubicBezTo>
                <a:cubicBezTo>
                  <a:pt x="352" y="216"/>
                  <a:pt x="428" y="283"/>
                  <a:pt x="374" y="376"/>
                </a:cubicBezTo>
                <a:lnTo>
                  <a:pt x="393" y="396"/>
                </a:lnTo>
                <a:lnTo>
                  <a:pt x="368" y="420"/>
                </a:lnTo>
                <a:lnTo>
                  <a:pt x="349" y="402"/>
                </a:lnTo>
                <a:cubicBezTo>
                  <a:pt x="299" y="429"/>
                  <a:pt x="254" y="425"/>
                  <a:pt x="218" y="397"/>
                </a:cubicBezTo>
                <a:cubicBezTo>
                  <a:pt x="220" y="404"/>
                  <a:pt x="216" y="411"/>
                  <a:pt x="210" y="416"/>
                </a:cubicBezTo>
                <a:cubicBezTo>
                  <a:pt x="202" y="421"/>
                  <a:pt x="194" y="419"/>
                  <a:pt x="189" y="412"/>
                </a:cubicBezTo>
                <a:cubicBezTo>
                  <a:pt x="181" y="399"/>
                  <a:pt x="194" y="384"/>
                  <a:pt x="207" y="387"/>
                </a:cubicBezTo>
                <a:cubicBezTo>
                  <a:pt x="202" y="382"/>
                  <a:pt x="197" y="376"/>
                  <a:pt x="192" y="369"/>
                </a:cubicBezTo>
                <a:close/>
                <a:moveTo>
                  <a:pt x="534" y="55"/>
                </a:moveTo>
                <a:lnTo>
                  <a:pt x="497" y="55"/>
                </a:lnTo>
                <a:lnTo>
                  <a:pt x="497" y="31"/>
                </a:lnTo>
                <a:cubicBezTo>
                  <a:pt x="497" y="14"/>
                  <a:pt x="483" y="0"/>
                  <a:pt x="466" y="0"/>
                </a:cubicBezTo>
                <a:cubicBezTo>
                  <a:pt x="449" y="0"/>
                  <a:pt x="435" y="14"/>
                  <a:pt x="435" y="31"/>
                </a:cubicBezTo>
                <a:lnTo>
                  <a:pt x="435" y="55"/>
                </a:lnTo>
                <a:lnTo>
                  <a:pt x="330" y="55"/>
                </a:lnTo>
                <a:lnTo>
                  <a:pt x="330" y="31"/>
                </a:lnTo>
                <a:cubicBezTo>
                  <a:pt x="330" y="14"/>
                  <a:pt x="316" y="0"/>
                  <a:pt x="299" y="0"/>
                </a:cubicBezTo>
                <a:cubicBezTo>
                  <a:pt x="281" y="0"/>
                  <a:pt x="267" y="14"/>
                  <a:pt x="267" y="31"/>
                </a:cubicBezTo>
                <a:lnTo>
                  <a:pt x="267" y="55"/>
                </a:lnTo>
                <a:lnTo>
                  <a:pt x="163" y="55"/>
                </a:lnTo>
                <a:lnTo>
                  <a:pt x="163" y="31"/>
                </a:lnTo>
                <a:cubicBezTo>
                  <a:pt x="163" y="14"/>
                  <a:pt x="149" y="0"/>
                  <a:pt x="132" y="0"/>
                </a:cubicBezTo>
                <a:cubicBezTo>
                  <a:pt x="114" y="0"/>
                  <a:pt x="100" y="14"/>
                  <a:pt x="100" y="31"/>
                </a:cubicBezTo>
                <a:lnTo>
                  <a:pt x="100" y="55"/>
                </a:lnTo>
                <a:lnTo>
                  <a:pt x="65" y="55"/>
                </a:lnTo>
                <a:cubicBezTo>
                  <a:pt x="29" y="55"/>
                  <a:pt x="0" y="84"/>
                  <a:pt x="0" y="120"/>
                </a:cubicBezTo>
                <a:lnTo>
                  <a:pt x="0" y="745"/>
                </a:lnTo>
                <a:cubicBezTo>
                  <a:pt x="0" y="781"/>
                  <a:pt x="29" y="810"/>
                  <a:pt x="65" y="810"/>
                </a:cubicBezTo>
                <a:lnTo>
                  <a:pt x="534" y="810"/>
                </a:lnTo>
                <a:cubicBezTo>
                  <a:pt x="570" y="810"/>
                  <a:pt x="599" y="781"/>
                  <a:pt x="599" y="745"/>
                </a:cubicBezTo>
                <a:lnTo>
                  <a:pt x="599" y="120"/>
                </a:lnTo>
                <a:cubicBezTo>
                  <a:pt x="599" y="84"/>
                  <a:pt x="570" y="55"/>
                  <a:pt x="534" y="55"/>
                </a:cubicBezTo>
                <a:close/>
                <a:moveTo>
                  <a:pt x="131" y="511"/>
                </a:moveTo>
                <a:lnTo>
                  <a:pt x="467" y="511"/>
                </a:lnTo>
                <a:lnTo>
                  <a:pt x="467" y="467"/>
                </a:lnTo>
                <a:lnTo>
                  <a:pt x="131" y="467"/>
                </a:lnTo>
                <a:lnTo>
                  <a:pt x="131" y="511"/>
                </a:lnTo>
                <a:close/>
                <a:moveTo>
                  <a:pt x="131" y="595"/>
                </a:moveTo>
                <a:lnTo>
                  <a:pt x="467" y="595"/>
                </a:lnTo>
                <a:lnTo>
                  <a:pt x="467" y="551"/>
                </a:lnTo>
                <a:lnTo>
                  <a:pt x="131" y="551"/>
                </a:lnTo>
                <a:lnTo>
                  <a:pt x="131" y="595"/>
                </a:lnTo>
                <a:close/>
                <a:moveTo>
                  <a:pt x="131" y="683"/>
                </a:moveTo>
                <a:lnTo>
                  <a:pt x="467" y="683"/>
                </a:lnTo>
                <a:lnTo>
                  <a:pt x="467" y="639"/>
                </a:lnTo>
                <a:lnTo>
                  <a:pt x="131" y="639"/>
                </a:lnTo>
                <a:lnTo>
                  <a:pt x="131" y="683"/>
                </a:lnTo>
                <a:close/>
              </a:path>
            </a:pathLst>
          </a:custGeom>
          <a:solidFill>
            <a:srgbClr val="C00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DA0000"/>
              </a:solidFill>
              <a:effectLst/>
              <a:uLnTx/>
              <a:uFillTx/>
              <a:latin typeface="Calibri" panose="020F0502020204030204"/>
              <a:ea typeface="微软雅黑" panose="020B0503020204020204" pitchFamily="34" charset="-122"/>
              <a:cs typeface="+mn-ea"/>
              <a:sym typeface="+mn-lt"/>
            </a:endParaRPr>
          </a:p>
        </p:txBody>
      </p:sp>
      <p:sp>
        <p:nvSpPr>
          <p:cNvPr id="35" name="矩形 34"/>
          <p:cNvSpPr/>
          <p:nvPr/>
        </p:nvSpPr>
        <p:spPr>
          <a:xfrm>
            <a:off x="437447" y="3804806"/>
            <a:ext cx="2837036" cy="706755"/>
          </a:xfrm>
          <a:prstGeom prst="rect">
            <a:avLst/>
          </a:prstGeom>
        </p:spPr>
        <p:txBody>
          <a:bodyPr wrap="square">
            <a:spAutoFit/>
          </a:bodyPr>
          <a:lstStyle/>
          <a:p>
            <a:pPr algn="ctr"/>
            <a:r>
              <a:rPr lang="zh-CN" altLang="en-US" sz="4000" b="1" dirty="0">
                <a:solidFill>
                  <a:srgbClr val="DA0000"/>
                </a:solidFill>
                <a:latin typeface="微软雅黑" panose="020B0503020204020204" pitchFamily="34" charset="-122"/>
                <a:ea typeface="微软雅黑" panose="020B0503020204020204" pitchFamily="34" charset="-122"/>
              </a:rPr>
              <a:t>巩固政权</a:t>
            </a:r>
            <a:endParaRPr lang="zh-CN" altLang="en-US" sz="4000" b="1" dirty="0">
              <a:solidFill>
                <a:srgbClr val="DA0000"/>
              </a:solidFill>
              <a:latin typeface="微软雅黑" panose="020B0503020204020204" pitchFamily="34" charset="-122"/>
              <a:ea typeface="微软雅黑" panose="020B0503020204020204" pitchFamily="34" charset="-122"/>
            </a:endParaRPr>
          </a:p>
        </p:txBody>
      </p:sp>
      <p:sp>
        <p:nvSpPr>
          <p:cNvPr id="37" name="矩形: 圆角 9"/>
          <p:cNvSpPr/>
          <p:nvPr/>
        </p:nvSpPr>
        <p:spPr bwMode="auto">
          <a:xfrm>
            <a:off x="3771415" y="1644150"/>
            <a:ext cx="395090" cy="335480"/>
          </a:xfrm>
          <a:prstGeom prst="ellipse">
            <a:avLst/>
          </a:prstGeom>
          <a:solidFill>
            <a:srgbClr val="C00000"/>
          </a:solidFill>
          <a:ln w="12700" cap="flat">
            <a:noFill/>
            <a:prstDash val="solid"/>
            <a:miter lim="800000"/>
          </a:ln>
          <a:effectLst/>
        </p:spPr>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a:ln>
                  <a:noFill/>
                </a:ln>
                <a:solidFill>
                  <a:srgbClr val="FFFFFF"/>
                </a:solidFill>
                <a:effectLst/>
                <a:uLnTx/>
                <a:uFillTx/>
                <a:latin typeface="Impact" panose="020B0806030902050204" pitchFamily="34" charset="0"/>
                <a:ea typeface="微软雅黑" panose="020B0503020204020204" pitchFamily="34" charset="-122"/>
                <a:cs typeface="+mn-ea"/>
              </a:rPr>
              <a:t>1</a:t>
            </a:r>
            <a:endParaRPr kumimoji="0" lang="zh-CN" altLang="en-US" sz="1600" b="0" i="0" u="none" strike="noStrike" kern="0" cap="none" spc="0" normalizeH="0" baseline="0" noProof="0" dirty="0">
              <a:ln>
                <a:noFill/>
              </a:ln>
              <a:solidFill>
                <a:srgbClr val="FFFFFF"/>
              </a:solidFill>
              <a:effectLst/>
              <a:uLnTx/>
              <a:uFillTx/>
              <a:latin typeface="Impact" panose="020B0806030902050204" pitchFamily="34" charset="0"/>
              <a:ea typeface="微软雅黑" panose="020B0503020204020204" pitchFamily="34" charset="-122"/>
              <a:cs typeface="+mn-ea"/>
            </a:endParaRPr>
          </a:p>
        </p:txBody>
      </p:sp>
      <p:sp>
        <p:nvSpPr>
          <p:cNvPr id="38" name="矩形: 圆角 15"/>
          <p:cNvSpPr/>
          <p:nvPr/>
        </p:nvSpPr>
        <p:spPr bwMode="auto">
          <a:xfrm>
            <a:off x="3771265" y="2494915"/>
            <a:ext cx="394970" cy="335280"/>
          </a:xfrm>
          <a:prstGeom prst="ellipse">
            <a:avLst/>
          </a:prstGeom>
          <a:solidFill>
            <a:srgbClr val="C00000"/>
          </a:solidFill>
          <a:ln w="12700" cap="flat">
            <a:noFill/>
            <a:prstDash val="solid"/>
            <a:miter lim="800000"/>
          </a:ln>
          <a:effectLst/>
        </p:spPr>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a:ln>
                  <a:noFill/>
                </a:ln>
                <a:solidFill>
                  <a:srgbClr val="FFFFFF"/>
                </a:solidFill>
                <a:effectLst/>
                <a:uLnTx/>
                <a:uFillTx/>
                <a:latin typeface="Impact" panose="020B0806030902050204" pitchFamily="34" charset="0"/>
                <a:ea typeface="微软雅黑" panose="020B0503020204020204" pitchFamily="34" charset="-122"/>
                <a:cs typeface="+mn-ea"/>
              </a:rPr>
              <a:t>2</a:t>
            </a:r>
            <a:endParaRPr kumimoji="0" lang="zh-CN" altLang="en-US" sz="1600" b="0" i="0" u="none" strike="noStrike" kern="0" cap="none" spc="0" normalizeH="0" baseline="0" noProof="0" dirty="0">
              <a:ln>
                <a:noFill/>
              </a:ln>
              <a:solidFill>
                <a:srgbClr val="FFFFFF"/>
              </a:solidFill>
              <a:effectLst/>
              <a:uLnTx/>
              <a:uFillTx/>
              <a:latin typeface="Impact" panose="020B0806030902050204" pitchFamily="34" charset="0"/>
              <a:ea typeface="微软雅黑" panose="020B0503020204020204" pitchFamily="34" charset="-122"/>
              <a:cs typeface="+mn-ea"/>
            </a:endParaRPr>
          </a:p>
        </p:txBody>
      </p:sp>
      <p:sp>
        <p:nvSpPr>
          <p:cNvPr id="39" name="矩形: 圆角 16"/>
          <p:cNvSpPr/>
          <p:nvPr/>
        </p:nvSpPr>
        <p:spPr bwMode="auto">
          <a:xfrm>
            <a:off x="3771415" y="3393347"/>
            <a:ext cx="395090" cy="335480"/>
          </a:xfrm>
          <a:prstGeom prst="ellipse">
            <a:avLst/>
          </a:prstGeom>
          <a:solidFill>
            <a:srgbClr val="C00000"/>
          </a:solidFill>
          <a:ln w="12700" cap="flat">
            <a:noFill/>
            <a:prstDash val="solid"/>
            <a:miter lim="800000"/>
          </a:ln>
          <a:effectLst/>
        </p:spPr>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a:ln>
                  <a:noFill/>
                </a:ln>
                <a:solidFill>
                  <a:srgbClr val="FFFFFF"/>
                </a:solidFill>
                <a:effectLst/>
                <a:uLnTx/>
                <a:uFillTx/>
                <a:latin typeface="Impact" panose="020B0806030902050204" pitchFamily="34" charset="0"/>
                <a:ea typeface="微软雅黑" panose="020B0503020204020204" pitchFamily="34" charset="-122"/>
                <a:cs typeface="+mn-ea"/>
              </a:rPr>
              <a:t>3</a:t>
            </a:r>
            <a:endParaRPr kumimoji="0" lang="zh-CN" altLang="en-US" sz="1600" b="0" i="0" u="none" strike="noStrike" kern="0" cap="none" spc="0" normalizeH="0" baseline="0" noProof="0" dirty="0">
              <a:ln>
                <a:noFill/>
              </a:ln>
              <a:solidFill>
                <a:srgbClr val="FFFFFF"/>
              </a:solidFill>
              <a:effectLst/>
              <a:uLnTx/>
              <a:uFillTx/>
              <a:latin typeface="Impact" panose="020B0806030902050204" pitchFamily="34" charset="0"/>
              <a:ea typeface="微软雅黑" panose="020B0503020204020204" pitchFamily="34" charset="-122"/>
              <a:cs typeface="+mn-ea"/>
            </a:endParaRPr>
          </a:p>
        </p:txBody>
      </p:sp>
      <p:sp>
        <p:nvSpPr>
          <p:cNvPr id="40" name="矩形: 圆角 17"/>
          <p:cNvSpPr/>
          <p:nvPr/>
        </p:nvSpPr>
        <p:spPr bwMode="auto">
          <a:xfrm>
            <a:off x="3771415" y="4292393"/>
            <a:ext cx="395090" cy="335480"/>
          </a:xfrm>
          <a:prstGeom prst="ellipse">
            <a:avLst/>
          </a:prstGeom>
          <a:solidFill>
            <a:srgbClr val="C00000"/>
          </a:solidFill>
          <a:ln w="12700" cap="flat">
            <a:noFill/>
            <a:prstDash val="solid"/>
            <a:miter lim="800000"/>
          </a:ln>
          <a:effectLst/>
        </p:spPr>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a:ln>
                  <a:noFill/>
                </a:ln>
                <a:solidFill>
                  <a:srgbClr val="FFFFFF"/>
                </a:solidFill>
                <a:effectLst/>
                <a:uLnTx/>
                <a:uFillTx/>
                <a:latin typeface="Impact" panose="020B0806030902050204" pitchFamily="34" charset="0"/>
                <a:ea typeface="微软雅黑" panose="020B0503020204020204" pitchFamily="34" charset="-122"/>
                <a:cs typeface="+mn-ea"/>
              </a:rPr>
              <a:t>4</a:t>
            </a:r>
            <a:endParaRPr kumimoji="0" lang="zh-CN" altLang="en-US" sz="1600" b="0" i="0" u="none" strike="noStrike" kern="0" cap="none" spc="0" normalizeH="0" baseline="0" noProof="0" dirty="0">
              <a:ln>
                <a:noFill/>
              </a:ln>
              <a:solidFill>
                <a:srgbClr val="FFFFFF"/>
              </a:solidFill>
              <a:effectLst/>
              <a:uLnTx/>
              <a:uFillTx/>
              <a:latin typeface="Impact" panose="020B0806030902050204" pitchFamily="34" charset="0"/>
              <a:ea typeface="微软雅黑" panose="020B0503020204020204" pitchFamily="34" charset="-122"/>
              <a:cs typeface="+mn-ea"/>
            </a:endParaRPr>
          </a:p>
        </p:txBody>
      </p:sp>
      <p:sp>
        <p:nvSpPr>
          <p:cNvPr id="41" name="矩形: 圆角 18"/>
          <p:cNvSpPr/>
          <p:nvPr/>
        </p:nvSpPr>
        <p:spPr bwMode="auto">
          <a:xfrm>
            <a:off x="3771415" y="5198424"/>
            <a:ext cx="395090" cy="335480"/>
          </a:xfrm>
          <a:prstGeom prst="ellipse">
            <a:avLst/>
          </a:prstGeom>
          <a:solidFill>
            <a:srgbClr val="C00000"/>
          </a:solidFill>
          <a:ln w="12700" cap="flat">
            <a:noFill/>
            <a:prstDash val="solid"/>
            <a:miter lim="800000"/>
          </a:ln>
          <a:effectLst/>
        </p:spPr>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a:ln>
                  <a:noFill/>
                </a:ln>
                <a:solidFill>
                  <a:srgbClr val="FFFFFF"/>
                </a:solidFill>
                <a:effectLst/>
                <a:uLnTx/>
                <a:uFillTx/>
                <a:latin typeface="Impact" panose="020B0806030902050204" pitchFamily="34" charset="0"/>
                <a:ea typeface="微软雅黑" panose="020B0503020204020204" pitchFamily="34" charset="-122"/>
                <a:cs typeface="+mn-ea"/>
              </a:rPr>
              <a:t>5</a:t>
            </a:r>
            <a:endParaRPr kumimoji="0" lang="zh-CN" altLang="en-US" sz="1600" b="0" i="0" u="none" strike="noStrike" kern="0" cap="none" spc="0" normalizeH="0" baseline="0" noProof="0" dirty="0">
              <a:ln>
                <a:noFill/>
              </a:ln>
              <a:solidFill>
                <a:srgbClr val="FFFFFF"/>
              </a:solidFill>
              <a:effectLst/>
              <a:uLnTx/>
              <a:uFillTx/>
              <a:latin typeface="Impact" panose="020B0806030902050204" pitchFamily="34" charset="0"/>
              <a:ea typeface="微软雅黑" panose="020B0503020204020204" pitchFamily="34" charset="-122"/>
              <a:cs typeface="+mn-ea"/>
            </a:endParaRPr>
          </a:p>
        </p:txBody>
      </p:sp>
      <p:sp>
        <p:nvSpPr>
          <p:cNvPr id="42" name="矩形: 圆角 20"/>
          <p:cNvSpPr/>
          <p:nvPr/>
        </p:nvSpPr>
        <p:spPr bwMode="auto">
          <a:xfrm>
            <a:off x="3771415" y="6014285"/>
            <a:ext cx="395090" cy="335480"/>
          </a:xfrm>
          <a:prstGeom prst="ellipse">
            <a:avLst/>
          </a:prstGeom>
          <a:solidFill>
            <a:srgbClr val="C00000"/>
          </a:solidFill>
          <a:ln w="12700" cap="flat">
            <a:noFill/>
            <a:prstDash val="solid"/>
            <a:miter lim="800000"/>
          </a:ln>
          <a:effectLst/>
        </p:spPr>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a:ln>
                  <a:noFill/>
                </a:ln>
                <a:solidFill>
                  <a:srgbClr val="FFFFFF"/>
                </a:solidFill>
                <a:effectLst/>
                <a:uLnTx/>
                <a:uFillTx/>
                <a:latin typeface="Impact" panose="020B0806030902050204" pitchFamily="34" charset="0"/>
                <a:ea typeface="微软雅黑" panose="020B0503020204020204" pitchFamily="34" charset="-122"/>
                <a:cs typeface="+mn-ea"/>
              </a:rPr>
              <a:t>6</a:t>
            </a:r>
            <a:endParaRPr kumimoji="0" lang="zh-CN" altLang="en-US" sz="1600" b="0" i="0" u="none" strike="noStrike" kern="0" cap="none" spc="0" normalizeH="0" baseline="0" noProof="0" dirty="0">
              <a:ln>
                <a:noFill/>
              </a:ln>
              <a:solidFill>
                <a:srgbClr val="FFFFFF"/>
              </a:solidFill>
              <a:effectLst/>
              <a:uLnTx/>
              <a:uFillTx/>
              <a:latin typeface="Impact" panose="020B0806030902050204" pitchFamily="34" charset="0"/>
              <a:ea typeface="微软雅黑" panose="020B0503020204020204" pitchFamily="34" charset="-122"/>
              <a:cs typeface="+mn-ea"/>
            </a:endParaRPr>
          </a:p>
        </p:txBody>
      </p:sp>
      <p:sp>
        <p:nvSpPr>
          <p:cNvPr id="50" name="矩形 49"/>
          <p:cNvSpPr/>
          <p:nvPr/>
        </p:nvSpPr>
        <p:spPr>
          <a:xfrm>
            <a:off x="4332244" y="1550389"/>
            <a:ext cx="6837172" cy="521970"/>
          </a:xfrm>
          <a:prstGeom prst="rect">
            <a:avLst/>
          </a:prstGeom>
        </p:spPr>
        <p:txBody>
          <a:bodyPr wrap="square">
            <a:spAutoFit/>
          </a:bodyPr>
          <a:lstStyle/>
          <a:p>
            <a:pPr algn="just"/>
            <a:r>
              <a:rPr lang="zh-CN" altLang="en-US" sz="2800" dirty="0">
                <a:solidFill>
                  <a:srgbClr val="000000"/>
                </a:solidFill>
                <a:latin typeface="微软雅黑" panose="020B0503020204020204" pitchFamily="34" charset="-122"/>
                <a:ea typeface="微软雅黑" panose="020B0503020204020204" pitchFamily="34" charset="-122"/>
              </a:rPr>
              <a:t>中国大陆的统一与</a:t>
            </a:r>
            <a:r>
              <a:rPr lang="zh-CN" altLang="en-US" sz="2800" dirty="0">
                <a:solidFill>
                  <a:srgbClr val="000000"/>
                </a:solidFill>
                <a:latin typeface="微软雅黑" panose="020B0503020204020204" pitchFamily="34" charset="-122"/>
                <a:ea typeface="微软雅黑" panose="020B0503020204020204" pitchFamily="34" charset="-122"/>
              </a:rPr>
              <a:t>各级人民政权的建立</a:t>
            </a:r>
            <a:endParaRPr lang="zh-CN" altLang="en-US" sz="2800" dirty="0">
              <a:solidFill>
                <a:srgbClr val="000000"/>
              </a:solidFill>
              <a:latin typeface="微软雅黑" panose="020B0503020204020204" pitchFamily="34" charset="-122"/>
              <a:ea typeface="微软雅黑" panose="020B0503020204020204" pitchFamily="34" charset="-122"/>
            </a:endParaRPr>
          </a:p>
        </p:txBody>
      </p:sp>
      <p:sp>
        <p:nvSpPr>
          <p:cNvPr id="51" name="矩形 50"/>
          <p:cNvSpPr/>
          <p:nvPr/>
        </p:nvSpPr>
        <p:spPr>
          <a:xfrm>
            <a:off x="4332244" y="2401810"/>
            <a:ext cx="6837172" cy="521970"/>
          </a:xfrm>
          <a:prstGeom prst="rect">
            <a:avLst/>
          </a:prstGeom>
        </p:spPr>
        <p:txBody>
          <a:bodyPr wrap="square">
            <a:spAutoFit/>
          </a:bodyPr>
          <a:lstStyle/>
          <a:p>
            <a:pPr algn="just"/>
            <a:r>
              <a:rPr lang="zh-CN" altLang="en-US" sz="2800" dirty="0">
                <a:solidFill>
                  <a:srgbClr val="000000"/>
                </a:solidFill>
                <a:latin typeface="微软雅黑" panose="020B0503020204020204" pitchFamily="34" charset="-122"/>
                <a:ea typeface="微软雅黑" panose="020B0503020204020204" pitchFamily="34" charset="-122"/>
              </a:rPr>
              <a:t>没收官僚资本，建立国营经济</a:t>
            </a:r>
            <a:endParaRPr lang="zh-CN" altLang="en-US" sz="2800" dirty="0">
              <a:solidFill>
                <a:srgbClr val="000000"/>
              </a:solidFill>
              <a:latin typeface="微软雅黑" panose="020B0503020204020204" pitchFamily="34" charset="-122"/>
              <a:ea typeface="微软雅黑" panose="020B0503020204020204" pitchFamily="34" charset="-122"/>
            </a:endParaRPr>
          </a:p>
        </p:txBody>
      </p:sp>
      <p:sp>
        <p:nvSpPr>
          <p:cNvPr id="52" name="矩形 51"/>
          <p:cNvSpPr/>
          <p:nvPr/>
        </p:nvSpPr>
        <p:spPr>
          <a:xfrm>
            <a:off x="4332244" y="3300221"/>
            <a:ext cx="6837172" cy="521970"/>
          </a:xfrm>
          <a:prstGeom prst="rect">
            <a:avLst/>
          </a:prstGeom>
        </p:spPr>
        <p:txBody>
          <a:bodyPr wrap="square">
            <a:spAutoFit/>
          </a:bodyPr>
          <a:lstStyle/>
          <a:p>
            <a:pPr algn="just"/>
            <a:r>
              <a:rPr lang="zh-CN" altLang="en-US" sz="2800" dirty="0">
                <a:solidFill>
                  <a:srgbClr val="000000"/>
                </a:solidFill>
                <a:latin typeface="微软雅黑" panose="020B0503020204020204" pitchFamily="34" charset="-122"/>
                <a:ea typeface="微软雅黑" panose="020B0503020204020204" pitchFamily="34" charset="-122"/>
              </a:rPr>
              <a:t>清除匪患与镇压反革命运动</a:t>
            </a:r>
            <a:endParaRPr lang="zh-CN" altLang="en-US" sz="2800" dirty="0">
              <a:solidFill>
                <a:srgbClr val="000000"/>
              </a:solidFill>
              <a:latin typeface="微软雅黑" panose="020B0503020204020204" pitchFamily="34" charset="-122"/>
              <a:ea typeface="微软雅黑" panose="020B0503020204020204" pitchFamily="34" charset="-122"/>
            </a:endParaRPr>
          </a:p>
        </p:txBody>
      </p:sp>
      <p:sp>
        <p:nvSpPr>
          <p:cNvPr id="53" name="矩形 52"/>
          <p:cNvSpPr/>
          <p:nvPr/>
        </p:nvSpPr>
        <p:spPr>
          <a:xfrm>
            <a:off x="4364355" y="4199255"/>
            <a:ext cx="5968365" cy="521970"/>
          </a:xfrm>
          <a:prstGeom prst="rect">
            <a:avLst/>
          </a:prstGeom>
        </p:spPr>
        <p:txBody>
          <a:bodyPr wrap="square">
            <a:spAutoFit/>
          </a:bodyPr>
          <a:lstStyle/>
          <a:p>
            <a:pPr algn="just"/>
            <a:r>
              <a:rPr lang="zh-CN" altLang="en-US" sz="2800" dirty="0">
                <a:solidFill>
                  <a:srgbClr val="000000"/>
                </a:solidFill>
                <a:latin typeface="微软雅黑" panose="020B0503020204020204" pitchFamily="34" charset="-122"/>
                <a:ea typeface="微软雅黑" panose="020B0503020204020204" pitchFamily="34" charset="-122"/>
              </a:rPr>
              <a:t>进行土地改革，废除封建土地制度</a:t>
            </a:r>
            <a:endParaRPr lang="zh-CN" altLang="en-US" sz="2800" dirty="0">
              <a:solidFill>
                <a:srgbClr val="000000"/>
              </a:solidFill>
              <a:latin typeface="微软雅黑" panose="020B0503020204020204" pitchFamily="34" charset="-122"/>
              <a:ea typeface="微软雅黑" panose="020B0503020204020204" pitchFamily="34" charset="-122"/>
            </a:endParaRPr>
          </a:p>
        </p:txBody>
      </p:sp>
      <p:sp>
        <p:nvSpPr>
          <p:cNvPr id="54" name="矩形 53"/>
          <p:cNvSpPr/>
          <p:nvPr/>
        </p:nvSpPr>
        <p:spPr>
          <a:xfrm>
            <a:off x="4364355" y="5104765"/>
            <a:ext cx="5840095" cy="521970"/>
          </a:xfrm>
          <a:prstGeom prst="rect">
            <a:avLst/>
          </a:prstGeom>
        </p:spPr>
        <p:txBody>
          <a:bodyPr wrap="square">
            <a:spAutoFit/>
          </a:bodyPr>
          <a:lstStyle/>
          <a:p>
            <a:pPr algn="just"/>
            <a:r>
              <a:rPr lang="zh-CN" altLang="en-US" sz="2800" dirty="0">
                <a:solidFill>
                  <a:srgbClr val="000000"/>
                </a:solidFill>
                <a:latin typeface="微软雅黑" panose="020B0503020204020204" pitchFamily="34" charset="-122"/>
                <a:ea typeface="微软雅黑" panose="020B0503020204020204" pitchFamily="34" charset="-122"/>
              </a:rPr>
              <a:t>进行民主改革，清除旧社会毒瘤</a:t>
            </a:r>
            <a:endParaRPr lang="zh-CN" altLang="en-US" sz="2800" dirty="0">
              <a:solidFill>
                <a:srgbClr val="000000"/>
              </a:solidFill>
              <a:latin typeface="微软雅黑" panose="020B0503020204020204" pitchFamily="34" charset="-122"/>
              <a:ea typeface="微软雅黑" panose="020B0503020204020204" pitchFamily="34" charset="-122"/>
            </a:endParaRPr>
          </a:p>
        </p:txBody>
      </p:sp>
      <p:sp>
        <p:nvSpPr>
          <p:cNvPr id="55" name="矩形 54"/>
          <p:cNvSpPr/>
          <p:nvPr/>
        </p:nvSpPr>
        <p:spPr>
          <a:xfrm>
            <a:off x="4364355" y="5920740"/>
            <a:ext cx="5302250" cy="521970"/>
          </a:xfrm>
          <a:prstGeom prst="rect">
            <a:avLst/>
          </a:prstGeom>
        </p:spPr>
        <p:txBody>
          <a:bodyPr wrap="square">
            <a:spAutoFit/>
          </a:bodyPr>
          <a:lstStyle/>
          <a:p>
            <a:pPr algn="just"/>
            <a:r>
              <a:rPr lang="zh-CN" altLang="en-US" sz="2800" dirty="0">
                <a:solidFill>
                  <a:srgbClr val="000000"/>
                </a:solidFill>
                <a:latin typeface="微软雅黑" panose="020B0503020204020204" pitchFamily="34" charset="-122"/>
                <a:ea typeface="微软雅黑" panose="020B0503020204020204" pitchFamily="34" charset="-122"/>
              </a:rPr>
              <a:t>抗美援朝，保家卫国</a:t>
            </a:r>
            <a:endParaRPr lang="zh-CN" altLang="en-US" sz="2800" dirty="0">
              <a:solidFill>
                <a:srgbClr val="000000"/>
              </a:solidFill>
              <a:latin typeface="微软雅黑" panose="020B0503020204020204" pitchFamily="34" charset="-122"/>
              <a:ea typeface="微软雅黑" panose="020B0503020204020204" pitchFamily="34" charset="-122"/>
            </a:endParaRPr>
          </a:p>
        </p:txBody>
      </p:sp>
      <p:sp>
        <p:nvSpPr>
          <p:cNvPr id="63" name="双括号 62"/>
          <p:cNvSpPr/>
          <p:nvPr/>
        </p:nvSpPr>
        <p:spPr>
          <a:xfrm>
            <a:off x="3484986" y="1566762"/>
            <a:ext cx="8005105" cy="4845786"/>
          </a:xfrm>
          <a:prstGeom prst="bracketPair">
            <a:avLst>
              <a:gd name="adj" fmla="val 3359"/>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sp>
        <p:nvSpPr>
          <p:cNvPr id="2" name="圆角矩形 1"/>
          <p:cNvSpPr/>
          <p:nvPr/>
        </p:nvSpPr>
        <p:spPr>
          <a:xfrm>
            <a:off x="2484755" y="862330"/>
            <a:ext cx="3629025" cy="245745"/>
          </a:xfrm>
          <a:prstGeom prst="roundRect">
            <a:avLst/>
          </a:prstGeom>
          <a:solidFill>
            <a:srgbClr val="F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500">
        <p:random/>
      </p:transition>
    </mc:Choice>
    <mc:Fallback>
      <p:transition>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anim calcmode="lin" valueType="num">
                                          <p:cBhvr>
                                            <p:cTn id="10" dur="500" fill="hold"/>
                                            <p:tgtEl>
                                              <p:spTgt spid="34"/>
                                            </p:tgtEl>
                                            <p:attrNameLst>
                                              <p:attrName>ppt_x</p:attrName>
                                            </p:attrNameLst>
                                          </p:cBhvr>
                                          <p:tavLst>
                                            <p:tav tm="0">
                                              <p:val>
                                                <p:fltVal val="0.5"/>
                                              </p:val>
                                            </p:tav>
                                            <p:tav tm="100000">
                                              <p:val>
                                                <p:strVal val="#ppt_x"/>
                                              </p:val>
                                            </p:tav>
                                          </p:tavLst>
                                        </p:anim>
                                        <p:anim calcmode="lin" valueType="num">
                                          <p:cBhvr>
                                            <p:cTn id="11" dur="500" fill="hold"/>
                                            <p:tgtEl>
                                              <p:spTgt spid="34"/>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p:cTn id="14" dur="500" fill="hold"/>
                                            <p:tgtEl>
                                              <p:spTgt spid="35"/>
                                            </p:tgtEl>
                                            <p:attrNameLst>
                                              <p:attrName>ppt_w</p:attrName>
                                            </p:attrNameLst>
                                          </p:cBhvr>
                                          <p:tavLst>
                                            <p:tav tm="0">
                                              <p:val>
                                                <p:fltVal val="0"/>
                                              </p:val>
                                            </p:tav>
                                            <p:tav tm="100000">
                                              <p:val>
                                                <p:strVal val="#ppt_w"/>
                                              </p:val>
                                            </p:tav>
                                          </p:tavLst>
                                        </p:anim>
                                        <p:anim calcmode="lin" valueType="num">
                                          <p:cBhvr>
                                            <p:cTn id="15" dur="500" fill="hold"/>
                                            <p:tgtEl>
                                              <p:spTgt spid="35"/>
                                            </p:tgtEl>
                                            <p:attrNameLst>
                                              <p:attrName>ppt_h</p:attrName>
                                            </p:attrNameLst>
                                          </p:cBhvr>
                                          <p:tavLst>
                                            <p:tav tm="0">
                                              <p:val>
                                                <p:fltVal val="0"/>
                                              </p:val>
                                            </p:tav>
                                            <p:tav tm="100000">
                                              <p:val>
                                                <p:strVal val="#ppt_h"/>
                                              </p:val>
                                            </p:tav>
                                          </p:tavLst>
                                        </p:anim>
                                        <p:animEffect transition="in" filter="fade">
                                          <p:cBhvr>
                                            <p:cTn id="16" dur="500"/>
                                            <p:tgtEl>
                                              <p:spTgt spid="35"/>
                                            </p:tgtEl>
                                          </p:cBhvr>
                                        </p:animEffect>
                                        <p:anim calcmode="lin" valueType="num">
                                          <p:cBhvr>
                                            <p:cTn id="17" dur="500" fill="hold"/>
                                            <p:tgtEl>
                                              <p:spTgt spid="35"/>
                                            </p:tgtEl>
                                            <p:attrNameLst>
                                              <p:attrName>ppt_x</p:attrName>
                                            </p:attrNameLst>
                                          </p:cBhvr>
                                          <p:tavLst>
                                            <p:tav tm="0">
                                              <p:val>
                                                <p:fltVal val="0.5"/>
                                              </p:val>
                                            </p:tav>
                                            <p:tav tm="100000">
                                              <p:val>
                                                <p:strVal val="#ppt_x"/>
                                              </p:val>
                                            </p:tav>
                                          </p:tavLst>
                                        </p:anim>
                                        <p:anim calcmode="lin" valueType="num">
                                          <p:cBhvr>
                                            <p:cTn id="18" dur="500" fill="hold"/>
                                            <p:tgtEl>
                                              <p:spTgt spid="35"/>
                                            </p:tgtEl>
                                            <p:attrNameLst>
                                              <p:attrName>ppt_y</p:attrName>
                                            </p:attrNameLst>
                                          </p:cBhvr>
                                          <p:tavLst>
                                            <p:tav tm="0">
                                              <p:val>
                                                <p:fltVal val="0.5"/>
                                              </p:val>
                                            </p:tav>
                                            <p:tav tm="100000">
                                              <p:val>
                                                <p:strVal val="#ppt_y"/>
                                              </p:val>
                                            </p:tav>
                                          </p:tavLst>
                                        </p:anim>
                                      </p:childTnLst>
                                    </p:cTn>
                                  </p:par>
                                </p:childTnLst>
                              </p:cTn>
                            </p:par>
                            <p:par>
                              <p:cTn id="19" fill="hold">
                                <p:stCondLst>
                                  <p:cond delay="500"/>
                                </p:stCondLst>
                                <p:childTnLst>
                                  <p:par>
                                    <p:cTn id="20" presetID="2" presetClass="entr" presetSubtype="4" fill="hold" grpId="0" nodeType="afterEffect" p14:presetBounceEnd="40000">
                                      <p:stCondLst>
                                        <p:cond delay="0"/>
                                      </p:stCondLst>
                                      <p:childTnLst>
                                        <p:set>
                                          <p:cBhvr>
                                            <p:cTn id="21" dur="1" fill="hold">
                                              <p:stCondLst>
                                                <p:cond delay="0"/>
                                              </p:stCondLst>
                                            </p:cTn>
                                            <p:tgtEl>
                                              <p:spTgt spid="63"/>
                                            </p:tgtEl>
                                            <p:attrNameLst>
                                              <p:attrName>style.visibility</p:attrName>
                                            </p:attrNameLst>
                                          </p:cBhvr>
                                          <p:to>
                                            <p:strVal val="visible"/>
                                          </p:to>
                                        </p:set>
                                        <p:anim calcmode="lin" valueType="num" p14:bounceEnd="40000">
                                          <p:cBhvr additive="base">
                                            <p:cTn id="22" dur="800" fill="hold"/>
                                            <p:tgtEl>
                                              <p:spTgt spid="63"/>
                                            </p:tgtEl>
                                            <p:attrNameLst>
                                              <p:attrName>ppt_x</p:attrName>
                                            </p:attrNameLst>
                                          </p:cBhvr>
                                          <p:tavLst>
                                            <p:tav tm="0">
                                              <p:val>
                                                <p:strVal val="#ppt_x"/>
                                              </p:val>
                                            </p:tav>
                                            <p:tav tm="100000">
                                              <p:val>
                                                <p:strVal val="#ppt_x"/>
                                              </p:val>
                                            </p:tav>
                                          </p:tavLst>
                                        </p:anim>
                                        <p:anim calcmode="lin" valueType="num" p14:bounceEnd="40000">
                                          <p:cBhvr additive="base">
                                            <p:cTn id="23" dur="800" fill="hold"/>
                                            <p:tgtEl>
                                              <p:spTgt spid="63"/>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par>
                                    <p:cTn id="28" presetID="10" presetClass="entr" presetSubtype="0" fill="hold" grpId="0" nodeType="withEffect">
                                      <p:stCondLst>
                                        <p:cond delay="20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par>
                                    <p:cTn id="31" presetID="10" presetClass="entr" presetSubtype="0" fill="hold" grpId="0" nodeType="withEffect">
                                      <p:stCondLst>
                                        <p:cond delay="40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par>
                                    <p:cTn id="34" presetID="10" presetClass="entr" presetSubtype="0" fill="hold" grpId="0" nodeType="withEffect">
                                      <p:stCondLst>
                                        <p:cond delay="60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par>
                                    <p:cTn id="37" presetID="10" presetClass="entr" presetSubtype="0" fill="hold" grpId="0" nodeType="withEffect">
                                      <p:stCondLst>
                                        <p:cond delay="80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par>
                                    <p:cTn id="40" presetID="10" presetClass="entr" presetSubtype="0" fill="hold" grpId="0" nodeType="withEffect">
                                      <p:stCondLst>
                                        <p:cond delay="100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500"/>
                                            <p:tgtEl>
                                              <p:spTgt spid="50"/>
                                            </p:tgtEl>
                                          </p:cBhvr>
                                        </p:animEffect>
                                      </p:childTnLst>
                                    </p:cTn>
                                  </p:par>
                                  <p:par>
                                    <p:cTn id="46" presetID="10" presetClass="entr" presetSubtype="0" fill="hold" grpId="0" nodeType="withEffect">
                                      <p:stCondLst>
                                        <p:cond delay="20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500"/>
                                            <p:tgtEl>
                                              <p:spTgt spid="51"/>
                                            </p:tgtEl>
                                          </p:cBhvr>
                                        </p:animEffect>
                                      </p:childTnLst>
                                    </p:cTn>
                                  </p:par>
                                  <p:par>
                                    <p:cTn id="49" presetID="10" presetClass="entr" presetSubtype="0" fill="hold" grpId="0" nodeType="withEffect">
                                      <p:stCondLst>
                                        <p:cond delay="40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par>
                                    <p:cTn id="52" presetID="10" presetClass="entr" presetSubtype="0" fill="hold" grpId="0" nodeType="withEffect">
                                      <p:stCondLst>
                                        <p:cond delay="600"/>
                                      </p:stCondLst>
                                      <p:childTnLst>
                                        <p:set>
                                          <p:cBhvr>
                                            <p:cTn id="53" dur="1" fill="hold">
                                              <p:stCondLst>
                                                <p:cond delay="0"/>
                                              </p:stCondLst>
                                            </p:cTn>
                                            <p:tgtEl>
                                              <p:spTgt spid="53"/>
                                            </p:tgtEl>
                                            <p:attrNameLst>
                                              <p:attrName>style.visibility</p:attrName>
                                            </p:attrNameLst>
                                          </p:cBhvr>
                                          <p:to>
                                            <p:strVal val="visible"/>
                                          </p:to>
                                        </p:set>
                                        <p:animEffect transition="in" filter="fade">
                                          <p:cBhvr>
                                            <p:cTn id="54" dur="500"/>
                                            <p:tgtEl>
                                              <p:spTgt spid="53"/>
                                            </p:tgtEl>
                                          </p:cBhvr>
                                        </p:animEffect>
                                      </p:childTnLst>
                                    </p:cTn>
                                  </p:par>
                                  <p:par>
                                    <p:cTn id="55" presetID="10" presetClass="entr" presetSubtype="0" fill="hold" grpId="0" nodeType="withEffect">
                                      <p:stCondLst>
                                        <p:cond delay="800"/>
                                      </p:stCondLst>
                                      <p:childTnLst>
                                        <p:set>
                                          <p:cBhvr>
                                            <p:cTn id="56" dur="1" fill="hold">
                                              <p:stCondLst>
                                                <p:cond delay="0"/>
                                              </p:stCondLst>
                                            </p:cTn>
                                            <p:tgtEl>
                                              <p:spTgt spid="54"/>
                                            </p:tgtEl>
                                            <p:attrNameLst>
                                              <p:attrName>style.visibility</p:attrName>
                                            </p:attrNameLst>
                                          </p:cBhvr>
                                          <p:to>
                                            <p:strVal val="visible"/>
                                          </p:to>
                                        </p:set>
                                        <p:animEffect transition="in" filter="fade">
                                          <p:cBhvr>
                                            <p:cTn id="57" dur="500"/>
                                            <p:tgtEl>
                                              <p:spTgt spid="54"/>
                                            </p:tgtEl>
                                          </p:cBhvr>
                                        </p:animEffect>
                                      </p:childTnLst>
                                    </p:cTn>
                                  </p:par>
                                  <p:par>
                                    <p:cTn id="58" presetID="10" presetClass="entr" presetSubtype="0" fill="hold" grpId="0" nodeType="withEffect">
                                      <p:stCondLst>
                                        <p:cond delay="100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P spid="35" grpId="0"/>
          <p:bldP spid="37" grpId="0" bldLvl="0" animBg="1"/>
          <p:bldP spid="38" grpId="0" bldLvl="0" animBg="1"/>
          <p:bldP spid="39" grpId="0" bldLvl="0" animBg="1"/>
          <p:bldP spid="40" grpId="0" bldLvl="0" animBg="1"/>
          <p:bldP spid="41" grpId="0" bldLvl="0" animBg="1"/>
          <p:bldP spid="42" grpId="0" bldLvl="0" animBg="1"/>
          <p:bldP spid="50" grpId="0"/>
          <p:bldP spid="51" grpId="0"/>
          <p:bldP spid="52" grpId="0"/>
          <p:bldP spid="53" grpId="0"/>
          <p:bldP spid="54" grpId="0"/>
          <p:bldP spid="55" grpId="0"/>
          <p:bldP spid="63"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anim calcmode="lin" valueType="num">
                                          <p:cBhvr>
                                            <p:cTn id="10" dur="500" fill="hold"/>
                                            <p:tgtEl>
                                              <p:spTgt spid="34"/>
                                            </p:tgtEl>
                                            <p:attrNameLst>
                                              <p:attrName>ppt_x</p:attrName>
                                            </p:attrNameLst>
                                          </p:cBhvr>
                                          <p:tavLst>
                                            <p:tav tm="0">
                                              <p:val>
                                                <p:fltVal val="0.5"/>
                                              </p:val>
                                            </p:tav>
                                            <p:tav tm="100000">
                                              <p:val>
                                                <p:strVal val="#ppt_x"/>
                                              </p:val>
                                            </p:tav>
                                          </p:tavLst>
                                        </p:anim>
                                        <p:anim calcmode="lin" valueType="num">
                                          <p:cBhvr>
                                            <p:cTn id="11" dur="500" fill="hold"/>
                                            <p:tgtEl>
                                              <p:spTgt spid="34"/>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p:cTn id="14" dur="500" fill="hold"/>
                                            <p:tgtEl>
                                              <p:spTgt spid="35"/>
                                            </p:tgtEl>
                                            <p:attrNameLst>
                                              <p:attrName>ppt_w</p:attrName>
                                            </p:attrNameLst>
                                          </p:cBhvr>
                                          <p:tavLst>
                                            <p:tav tm="0">
                                              <p:val>
                                                <p:fltVal val="0"/>
                                              </p:val>
                                            </p:tav>
                                            <p:tav tm="100000">
                                              <p:val>
                                                <p:strVal val="#ppt_w"/>
                                              </p:val>
                                            </p:tav>
                                          </p:tavLst>
                                        </p:anim>
                                        <p:anim calcmode="lin" valueType="num">
                                          <p:cBhvr>
                                            <p:cTn id="15" dur="500" fill="hold"/>
                                            <p:tgtEl>
                                              <p:spTgt spid="35"/>
                                            </p:tgtEl>
                                            <p:attrNameLst>
                                              <p:attrName>ppt_h</p:attrName>
                                            </p:attrNameLst>
                                          </p:cBhvr>
                                          <p:tavLst>
                                            <p:tav tm="0">
                                              <p:val>
                                                <p:fltVal val="0"/>
                                              </p:val>
                                            </p:tav>
                                            <p:tav tm="100000">
                                              <p:val>
                                                <p:strVal val="#ppt_h"/>
                                              </p:val>
                                            </p:tav>
                                          </p:tavLst>
                                        </p:anim>
                                        <p:animEffect transition="in" filter="fade">
                                          <p:cBhvr>
                                            <p:cTn id="16" dur="500"/>
                                            <p:tgtEl>
                                              <p:spTgt spid="35"/>
                                            </p:tgtEl>
                                          </p:cBhvr>
                                        </p:animEffect>
                                        <p:anim calcmode="lin" valueType="num">
                                          <p:cBhvr>
                                            <p:cTn id="17" dur="500" fill="hold"/>
                                            <p:tgtEl>
                                              <p:spTgt spid="35"/>
                                            </p:tgtEl>
                                            <p:attrNameLst>
                                              <p:attrName>ppt_x</p:attrName>
                                            </p:attrNameLst>
                                          </p:cBhvr>
                                          <p:tavLst>
                                            <p:tav tm="0">
                                              <p:val>
                                                <p:fltVal val="0.5"/>
                                              </p:val>
                                            </p:tav>
                                            <p:tav tm="100000">
                                              <p:val>
                                                <p:strVal val="#ppt_x"/>
                                              </p:val>
                                            </p:tav>
                                          </p:tavLst>
                                        </p:anim>
                                        <p:anim calcmode="lin" valueType="num">
                                          <p:cBhvr>
                                            <p:cTn id="18" dur="500" fill="hold"/>
                                            <p:tgtEl>
                                              <p:spTgt spid="35"/>
                                            </p:tgtEl>
                                            <p:attrNameLst>
                                              <p:attrName>ppt_y</p:attrName>
                                            </p:attrNameLst>
                                          </p:cBhvr>
                                          <p:tavLst>
                                            <p:tav tm="0">
                                              <p:val>
                                                <p:fltVal val="0.5"/>
                                              </p:val>
                                            </p:tav>
                                            <p:tav tm="100000">
                                              <p:val>
                                                <p:strVal val="#ppt_y"/>
                                              </p:val>
                                            </p:tav>
                                          </p:tavLst>
                                        </p:anim>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63"/>
                                            </p:tgtEl>
                                            <p:attrNameLst>
                                              <p:attrName>style.visibility</p:attrName>
                                            </p:attrNameLst>
                                          </p:cBhvr>
                                          <p:to>
                                            <p:strVal val="visible"/>
                                          </p:to>
                                        </p:set>
                                        <p:anim calcmode="lin" valueType="num">
                                          <p:cBhvr additive="base">
                                            <p:cTn id="22" dur="800" fill="hold"/>
                                            <p:tgtEl>
                                              <p:spTgt spid="63"/>
                                            </p:tgtEl>
                                            <p:attrNameLst>
                                              <p:attrName>ppt_x</p:attrName>
                                            </p:attrNameLst>
                                          </p:cBhvr>
                                          <p:tavLst>
                                            <p:tav tm="0">
                                              <p:val>
                                                <p:strVal val="#ppt_x"/>
                                              </p:val>
                                            </p:tav>
                                            <p:tav tm="100000">
                                              <p:val>
                                                <p:strVal val="#ppt_x"/>
                                              </p:val>
                                            </p:tav>
                                          </p:tavLst>
                                        </p:anim>
                                        <p:anim calcmode="lin" valueType="num">
                                          <p:cBhvr additive="base">
                                            <p:cTn id="23" dur="800" fill="hold"/>
                                            <p:tgtEl>
                                              <p:spTgt spid="63"/>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par>
                                    <p:cTn id="28" presetID="10" presetClass="entr" presetSubtype="0" fill="hold" grpId="0" nodeType="withEffect">
                                      <p:stCondLst>
                                        <p:cond delay="20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par>
                                    <p:cTn id="31" presetID="10" presetClass="entr" presetSubtype="0" fill="hold" grpId="0" nodeType="withEffect">
                                      <p:stCondLst>
                                        <p:cond delay="40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par>
                                    <p:cTn id="34" presetID="10" presetClass="entr" presetSubtype="0" fill="hold" grpId="0" nodeType="withEffect">
                                      <p:stCondLst>
                                        <p:cond delay="60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par>
                                    <p:cTn id="37" presetID="10" presetClass="entr" presetSubtype="0" fill="hold" grpId="0" nodeType="withEffect">
                                      <p:stCondLst>
                                        <p:cond delay="80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par>
                                    <p:cTn id="40" presetID="10" presetClass="entr" presetSubtype="0" fill="hold" grpId="0" nodeType="withEffect">
                                      <p:stCondLst>
                                        <p:cond delay="100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500"/>
                                            <p:tgtEl>
                                              <p:spTgt spid="50"/>
                                            </p:tgtEl>
                                          </p:cBhvr>
                                        </p:animEffect>
                                      </p:childTnLst>
                                    </p:cTn>
                                  </p:par>
                                  <p:par>
                                    <p:cTn id="46" presetID="10" presetClass="entr" presetSubtype="0" fill="hold" grpId="0" nodeType="withEffect">
                                      <p:stCondLst>
                                        <p:cond delay="20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500"/>
                                            <p:tgtEl>
                                              <p:spTgt spid="51"/>
                                            </p:tgtEl>
                                          </p:cBhvr>
                                        </p:animEffect>
                                      </p:childTnLst>
                                    </p:cTn>
                                  </p:par>
                                  <p:par>
                                    <p:cTn id="49" presetID="10" presetClass="entr" presetSubtype="0" fill="hold" grpId="0" nodeType="withEffect">
                                      <p:stCondLst>
                                        <p:cond delay="40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par>
                                    <p:cTn id="52" presetID="10" presetClass="entr" presetSubtype="0" fill="hold" grpId="0" nodeType="withEffect">
                                      <p:stCondLst>
                                        <p:cond delay="600"/>
                                      </p:stCondLst>
                                      <p:childTnLst>
                                        <p:set>
                                          <p:cBhvr>
                                            <p:cTn id="53" dur="1" fill="hold">
                                              <p:stCondLst>
                                                <p:cond delay="0"/>
                                              </p:stCondLst>
                                            </p:cTn>
                                            <p:tgtEl>
                                              <p:spTgt spid="53"/>
                                            </p:tgtEl>
                                            <p:attrNameLst>
                                              <p:attrName>style.visibility</p:attrName>
                                            </p:attrNameLst>
                                          </p:cBhvr>
                                          <p:to>
                                            <p:strVal val="visible"/>
                                          </p:to>
                                        </p:set>
                                        <p:animEffect transition="in" filter="fade">
                                          <p:cBhvr>
                                            <p:cTn id="54" dur="500"/>
                                            <p:tgtEl>
                                              <p:spTgt spid="53"/>
                                            </p:tgtEl>
                                          </p:cBhvr>
                                        </p:animEffect>
                                      </p:childTnLst>
                                    </p:cTn>
                                  </p:par>
                                  <p:par>
                                    <p:cTn id="55" presetID="10" presetClass="entr" presetSubtype="0" fill="hold" grpId="0" nodeType="withEffect">
                                      <p:stCondLst>
                                        <p:cond delay="800"/>
                                      </p:stCondLst>
                                      <p:childTnLst>
                                        <p:set>
                                          <p:cBhvr>
                                            <p:cTn id="56" dur="1" fill="hold">
                                              <p:stCondLst>
                                                <p:cond delay="0"/>
                                              </p:stCondLst>
                                            </p:cTn>
                                            <p:tgtEl>
                                              <p:spTgt spid="54"/>
                                            </p:tgtEl>
                                            <p:attrNameLst>
                                              <p:attrName>style.visibility</p:attrName>
                                            </p:attrNameLst>
                                          </p:cBhvr>
                                          <p:to>
                                            <p:strVal val="visible"/>
                                          </p:to>
                                        </p:set>
                                        <p:animEffect transition="in" filter="fade">
                                          <p:cBhvr>
                                            <p:cTn id="57" dur="500"/>
                                            <p:tgtEl>
                                              <p:spTgt spid="54"/>
                                            </p:tgtEl>
                                          </p:cBhvr>
                                        </p:animEffect>
                                      </p:childTnLst>
                                    </p:cTn>
                                  </p:par>
                                  <p:par>
                                    <p:cTn id="58" presetID="10" presetClass="entr" presetSubtype="0" fill="hold" grpId="0" nodeType="withEffect">
                                      <p:stCondLst>
                                        <p:cond delay="100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P spid="35" grpId="0"/>
          <p:bldP spid="37" grpId="0" bldLvl="0" animBg="1"/>
          <p:bldP spid="38" grpId="0" bldLvl="0" animBg="1"/>
          <p:bldP spid="39" grpId="0" bldLvl="0" animBg="1"/>
          <p:bldP spid="40" grpId="0" bldLvl="0" animBg="1"/>
          <p:bldP spid="41" grpId="0" bldLvl="0" animBg="1"/>
          <p:bldP spid="42" grpId="0" bldLvl="0" animBg="1"/>
          <p:bldP spid="50" grpId="0"/>
          <p:bldP spid="51" grpId="0"/>
          <p:bldP spid="52" grpId="0"/>
          <p:bldP spid="53" grpId="0"/>
          <p:bldP spid="54" grpId="0"/>
          <p:bldP spid="55" grpId="0"/>
          <p:bldP spid="63" grpId="0" bldLvl="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角矩形 3"/>
          <p:cNvSpPr/>
          <p:nvPr/>
        </p:nvSpPr>
        <p:spPr bwMode="auto">
          <a:xfrm>
            <a:off x="1917700" y="1956435"/>
            <a:ext cx="10211435" cy="1872615"/>
          </a:xfrm>
          <a:prstGeom prst="roundRect">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endParaRPr>
          </a:p>
        </p:txBody>
      </p:sp>
      <p:sp>
        <p:nvSpPr>
          <p:cNvPr id="18" name="矩形 17"/>
          <p:cNvSpPr/>
          <p:nvPr/>
        </p:nvSpPr>
        <p:spPr>
          <a:xfrm>
            <a:off x="2297430" y="2143125"/>
            <a:ext cx="9382760" cy="829945"/>
          </a:xfrm>
          <a:prstGeom prst="rect">
            <a:avLst/>
          </a:prstGeom>
        </p:spPr>
        <p:txBody>
          <a:bodyPr wrap="square">
            <a:spAutoFit/>
          </a:bodyPr>
          <a:lstStyle/>
          <a:p>
            <a:pPr algn="just"/>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       </a:t>
            </a: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新中国成立前后，人民政府面临着一个严重的问题，就是旧秩序被破坏、新秩序尚未建立起来所引起的经济震荡。</a:t>
            </a:r>
            <a:endPar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20" name="Oval 5"/>
          <p:cNvSpPr>
            <a:spLocks noChangeArrowheads="1"/>
          </p:cNvSpPr>
          <p:nvPr/>
        </p:nvSpPr>
        <p:spPr bwMode="auto">
          <a:xfrm>
            <a:off x="137106" y="1819271"/>
            <a:ext cx="2012949" cy="2009775"/>
          </a:xfrm>
          <a:prstGeom prst="ellipse">
            <a:avLst/>
          </a:prstGeom>
          <a:solidFill>
            <a:srgbClr val="C00000"/>
          </a:solidFill>
          <a:ln w="9525">
            <a:noFill/>
            <a:roun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Calibri" panose="020F0502020204030204"/>
              <a:ea typeface="微软雅黑" panose="020B0503020204020204" pitchFamily="34" charset="-122"/>
              <a:cs typeface="+mn-ea"/>
            </a:endParaRPr>
          </a:p>
        </p:txBody>
      </p:sp>
      <p:sp>
        <p:nvSpPr>
          <p:cNvPr id="21" name="文本框 20"/>
          <p:cNvSpPr txBox="1"/>
          <p:nvPr/>
        </p:nvSpPr>
        <p:spPr>
          <a:xfrm>
            <a:off x="74930" y="2292985"/>
            <a:ext cx="2137410" cy="1198880"/>
          </a:xfrm>
          <a:prstGeom prst="rect">
            <a:avLst/>
          </a:prstGeom>
          <a:noFill/>
        </p:spPr>
        <p:txBody>
          <a:bodyPr wrap="square" rtlCol="0">
            <a:spAutoFit/>
          </a:bodyPr>
          <a:lstStyle/>
          <a:p>
            <a:pPr algn="ctr"/>
            <a:r>
              <a:rPr lang="zh-CN" altLang="en-US" sz="3600" b="1" dirty="0">
                <a:solidFill>
                  <a:srgbClr val="FFFFFF"/>
                </a:solidFill>
                <a:latin typeface="微软雅黑" panose="020B0503020204020204" pitchFamily="34" charset="-122"/>
                <a:ea typeface="微软雅黑" panose="020B0503020204020204" pitchFamily="34" charset="-122"/>
              </a:rPr>
              <a:t>国民经济恢复</a:t>
            </a:r>
            <a:endParaRPr lang="zh-CN" altLang="en-US" sz="3600" b="1" dirty="0">
              <a:solidFill>
                <a:srgbClr val="FFFFFF"/>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2561674" y="3198131"/>
            <a:ext cx="1464861" cy="461665"/>
          </a:xfrm>
          <a:prstGeom prst="rect">
            <a:avLst/>
          </a:prstGeom>
        </p:spPr>
        <p:txBody>
          <a:bodyPr wrap="square">
            <a:spAutoFit/>
          </a:bodyPr>
          <a:lstStyle>
            <a:defPPr>
              <a:defRPr lang="zh-CN"/>
            </a:defPPr>
            <a:lvl1pPr algn="just">
              <a:defRPr sz="2400" b="1">
                <a:solidFill>
                  <a:schemeClr val="bg2"/>
                </a:solidFill>
                <a:latin typeface="+mj-ea"/>
                <a:ea typeface="+mj-ea"/>
              </a:defRPr>
            </a:lvl1pPr>
          </a:lstStyle>
          <a:p>
            <a:r>
              <a:rPr lang="zh-CN" altLang="en-US" b="0" dirty="0">
                <a:solidFill>
                  <a:srgbClr val="C00000"/>
                </a:solidFill>
                <a:latin typeface="微软雅黑" panose="020B0503020204020204" pitchFamily="34" charset="-122"/>
                <a:ea typeface="微软雅黑" panose="020B0503020204020204" pitchFamily="34" charset="-122"/>
              </a:rPr>
              <a:t>关键词：</a:t>
            </a:r>
            <a:endParaRPr lang="zh-CN" altLang="en-US" b="0" dirty="0">
              <a:solidFill>
                <a:srgbClr val="C00000"/>
              </a:solidFill>
              <a:latin typeface="微软雅黑" panose="020B0503020204020204" pitchFamily="34" charset="-122"/>
              <a:ea typeface="微软雅黑" panose="020B0503020204020204" pitchFamily="34" charset="-122"/>
            </a:endParaRPr>
          </a:p>
        </p:txBody>
      </p:sp>
      <p:sp>
        <p:nvSpPr>
          <p:cNvPr id="23" name="矩形 22"/>
          <p:cNvSpPr/>
          <p:nvPr/>
        </p:nvSpPr>
        <p:spPr>
          <a:xfrm>
            <a:off x="394335" y="4451350"/>
            <a:ext cx="9722485" cy="1198880"/>
          </a:xfrm>
          <a:prstGeom prst="rect">
            <a:avLst/>
          </a:prstGeom>
        </p:spPr>
        <p:txBody>
          <a:bodyPr wrap="square">
            <a:spAutoFit/>
          </a:bodyPr>
          <a:lstStyle/>
          <a:p>
            <a:pPr algn="just"/>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抗美援朝期间，国内工业和农业战线上广泛开展了爱国增产运动，特别是土地改革和民主改革。在这样的背景下政府决定在全国掀起一个增产节约运动，但是随着运动的开展</a:t>
            </a: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a:t>
            </a:r>
            <a:endPar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1593215" y="5565897"/>
            <a:ext cx="8592185" cy="1025915"/>
          </a:xfrm>
          <a:prstGeom prst="roundRect">
            <a:avLst>
              <a:gd name="adj" fmla="val 50000"/>
            </a:avLst>
          </a:prstGeom>
          <a:solidFill>
            <a:srgbClr val="C00000"/>
          </a:solidFill>
        </p:spPr>
        <p:txBody>
          <a:bodyPr wrap="square" anchor="ctr">
            <a:spAutoFit/>
          </a:bodyPr>
          <a:lstStyle>
            <a:defPPr>
              <a:defRPr lang="zh-CN"/>
            </a:defPPr>
            <a:lvl1pPr algn="just">
              <a:defRPr sz="2400" b="1">
                <a:solidFill>
                  <a:schemeClr val="bg2"/>
                </a:solidFill>
                <a:latin typeface="+mj-ea"/>
                <a:ea typeface="+mj-ea"/>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反贪污、反浪费、反官僚主义</a:t>
            </a:r>
            <a:endParaRPr kumimoji="0" lang="zh-CN" altLang="en-US" sz="20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反对行贿、偷税漏税、盗骗国家财产、偷工减料、盗窃国家经济情报</a:t>
            </a:r>
            <a:endParaRPr kumimoji="0" lang="zh-CN" altLang="en-US" sz="20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27" name="文本框 26"/>
          <p:cNvSpPr txBox="1"/>
          <p:nvPr/>
        </p:nvSpPr>
        <p:spPr>
          <a:xfrm>
            <a:off x="3902711" y="3204952"/>
            <a:ext cx="1968499" cy="448022"/>
          </a:xfrm>
          <a:prstGeom prst="roundRect">
            <a:avLst>
              <a:gd name="adj" fmla="val 50000"/>
            </a:avLst>
          </a:prstGeom>
          <a:solidFill>
            <a:srgbClr val="C00000"/>
          </a:solidFill>
        </p:spPr>
        <p:txBody>
          <a:bodyPr wrap="square" anchor="ctr">
            <a:noAutofit/>
          </a:bodyPr>
          <a:lstStyle>
            <a:defPPr>
              <a:defRPr lang="zh-CN"/>
            </a:defPPr>
            <a:lvl1pPr algn="just">
              <a:defRPr sz="2400" b="1">
                <a:solidFill>
                  <a:schemeClr val="bg2"/>
                </a:solidFill>
                <a:latin typeface="+mj-ea"/>
                <a:ea typeface="+mj-ea"/>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稳定物价</a:t>
            </a:r>
            <a:endParaRPr kumimoji="0" lang="zh-CN" altLang="en-US" sz="2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28" name="文本框 27"/>
          <p:cNvSpPr txBox="1"/>
          <p:nvPr/>
        </p:nvSpPr>
        <p:spPr>
          <a:xfrm>
            <a:off x="5941061" y="3204952"/>
            <a:ext cx="1968499" cy="448022"/>
          </a:xfrm>
          <a:prstGeom prst="roundRect">
            <a:avLst>
              <a:gd name="adj" fmla="val 50000"/>
            </a:avLst>
          </a:prstGeom>
          <a:solidFill>
            <a:srgbClr val="C00000"/>
          </a:solidFill>
        </p:spPr>
        <p:txBody>
          <a:bodyPr wrap="square" anchor="ctr">
            <a:noAutofit/>
          </a:bodyPr>
          <a:lstStyle>
            <a:defPPr>
              <a:defRPr lang="zh-CN"/>
            </a:defPPr>
            <a:lvl1pPr algn="ctr">
              <a:defRPr sz="2400" b="1">
                <a:solidFill>
                  <a:schemeClr val="bg1"/>
                </a:solidFill>
                <a:latin typeface="微软雅黑" panose="020B0503020204020204" pitchFamily="34" charset="-122"/>
                <a:ea typeface="微软雅黑" panose="020B0503020204020204"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不要四面出击</a:t>
            </a:r>
            <a:endParaRPr kumimoji="0" lang="zh-CN" altLang="en-US" sz="20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29" name="文本框 28"/>
          <p:cNvSpPr txBox="1"/>
          <p:nvPr/>
        </p:nvSpPr>
        <p:spPr>
          <a:xfrm>
            <a:off x="7979411" y="3204952"/>
            <a:ext cx="1968499" cy="448022"/>
          </a:xfrm>
          <a:prstGeom prst="roundRect">
            <a:avLst>
              <a:gd name="adj" fmla="val 50000"/>
            </a:avLst>
          </a:prstGeom>
          <a:solidFill>
            <a:srgbClr val="C00000"/>
          </a:solidFill>
        </p:spPr>
        <p:txBody>
          <a:bodyPr wrap="square" anchor="ctr">
            <a:noAutofit/>
          </a:bodyPr>
          <a:lstStyle>
            <a:defPPr>
              <a:defRPr lang="zh-CN"/>
            </a:defPPr>
            <a:lvl1pPr algn="ctr">
              <a:defRPr sz="2400" b="1">
                <a:solidFill>
                  <a:schemeClr val="bg1"/>
                </a:solidFill>
                <a:latin typeface="微软雅黑" panose="020B0503020204020204" pitchFamily="34" charset="-122"/>
                <a:ea typeface="微软雅黑" panose="020B0503020204020204"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调整工商业</a:t>
            </a:r>
            <a:endParaRPr kumimoji="0" lang="zh-CN" altLang="en-US" sz="2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0" name="圆角矩形 20"/>
          <p:cNvSpPr/>
          <p:nvPr/>
        </p:nvSpPr>
        <p:spPr bwMode="auto">
          <a:xfrm>
            <a:off x="137160" y="4369435"/>
            <a:ext cx="10521950" cy="2212340"/>
          </a:xfrm>
          <a:prstGeom prst="roundRect">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endParaRPr>
          </a:p>
        </p:txBody>
      </p:sp>
      <p:sp>
        <p:nvSpPr>
          <p:cNvPr id="31" name="文本框 30"/>
          <p:cNvSpPr txBox="1"/>
          <p:nvPr/>
        </p:nvSpPr>
        <p:spPr>
          <a:xfrm>
            <a:off x="511894" y="5863649"/>
            <a:ext cx="1464861" cy="430887"/>
          </a:xfrm>
          <a:prstGeom prst="rect">
            <a:avLst/>
          </a:prstGeom>
        </p:spPr>
        <p:txBody>
          <a:bodyPr wrap="square">
            <a:spAutoFit/>
          </a:bodyPr>
          <a:lstStyle>
            <a:defPPr>
              <a:defRPr lang="zh-CN"/>
            </a:defPPr>
            <a:lvl1pPr algn="just">
              <a:defRPr sz="2400" b="1">
                <a:solidFill>
                  <a:schemeClr val="bg2"/>
                </a:solidFill>
                <a:latin typeface="+mj-ea"/>
                <a:ea typeface="+mj-ea"/>
              </a:defRPr>
            </a:lvl1pPr>
          </a:lstStyle>
          <a:p>
            <a:r>
              <a:rPr lang="zh-CN" altLang="en-US" sz="2200" b="0" dirty="0">
                <a:solidFill>
                  <a:srgbClr val="C00000"/>
                </a:solidFill>
                <a:latin typeface="微软雅黑" panose="020B0503020204020204" pitchFamily="34" charset="-122"/>
                <a:ea typeface="微软雅黑" panose="020B0503020204020204" pitchFamily="34" charset="-122"/>
              </a:rPr>
              <a:t>关键词：</a:t>
            </a:r>
            <a:endParaRPr lang="zh-CN" altLang="en-US" sz="2200" b="0" dirty="0">
              <a:solidFill>
                <a:srgbClr val="C00000"/>
              </a:solidFill>
              <a:latin typeface="微软雅黑" panose="020B0503020204020204" pitchFamily="34" charset="-122"/>
              <a:ea typeface="微软雅黑" panose="020B0503020204020204" pitchFamily="34" charset="-122"/>
            </a:endParaRPr>
          </a:p>
        </p:txBody>
      </p:sp>
      <p:sp>
        <p:nvSpPr>
          <p:cNvPr id="24" name="Oval 5"/>
          <p:cNvSpPr>
            <a:spLocks noChangeArrowheads="1"/>
          </p:cNvSpPr>
          <p:nvPr/>
        </p:nvSpPr>
        <p:spPr bwMode="auto">
          <a:xfrm>
            <a:off x="10184756" y="4451070"/>
            <a:ext cx="2012949" cy="2009775"/>
          </a:xfrm>
          <a:prstGeom prst="ellipse">
            <a:avLst/>
          </a:prstGeom>
          <a:solidFill>
            <a:srgbClr val="C00000"/>
          </a:solidFill>
          <a:ln w="9525">
            <a:noFill/>
            <a:roun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Calibri" panose="020F0502020204030204"/>
              <a:ea typeface="微软雅黑" panose="020B0503020204020204" pitchFamily="34" charset="-122"/>
              <a:cs typeface="+mn-ea"/>
            </a:endParaRPr>
          </a:p>
        </p:txBody>
      </p:sp>
      <p:sp>
        <p:nvSpPr>
          <p:cNvPr id="25" name="文本框 24"/>
          <p:cNvSpPr txBox="1"/>
          <p:nvPr/>
        </p:nvSpPr>
        <p:spPr>
          <a:xfrm>
            <a:off x="10388590" y="5214826"/>
            <a:ext cx="1605280" cy="521970"/>
          </a:xfrm>
          <a:prstGeom prst="rect">
            <a:avLst/>
          </a:prstGeom>
          <a:noFill/>
        </p:spPr>
        <p:txBody>
          <a:bodyPr wrap="none" rtlCol="0">
            <a:spAutoFit/>
          </a:bodyPr>
          <a:lstStyle/>
          <a:p>
            <a:pPr algn="ctr"/>
            <a:r>
              <a:rPr lang="zh-CN" altLang="en-US" sz="2800" dirty="0">
                <a:solidFill>
                  <a:srgbClr val="FFFFFF"/>
                </a:solidFill>
                <a:latin typeface="微软雅黑" panose="020B0503020204020204" pitchFamily="34" charset="-122"/>
                <a:ea typeface="微软雅黑" panose="020B0503020204020204" pitchFamily="34" charset="-122"/>
              </a:rPr>
              <a:t>三反五反</a:t>
            </a:r>
            <a:endParaRPr lang="zh-CN" altLang="en-US" sz="2800" dirty="0">
              <a:solidFill>
                <a:srgbClr val="FFFFFF"/>
              </a:solidFill>
              <a:latin typeface="微软雅黑" panose="020B0503020204020204" pitchFamily="34" charset="-122"/>
              <a:ea typeface="微软雅黑" panose="020B0503020204020204" pitchFamily="34" charset="-122"/>
            </a:endParaRPr>
          </a:p>
        </p:txBody>
      </p:sp>
      <p:sp>
        <p:nvSpPr>
          <p:cNvPr id="2" name="圆角矩形 1"/>
          <p:cNvSpPr/>
          <p:nvPr/>
        </p:nvSpPr>
        <p:spPr>
          <a:xfrm>
            <a:off x="2484755" y="862330"/>
            <a:ext cx="3629025" cy="245745"/>
          </a:xfrm>
          <a:prstGeom prst="roundRect">
            <a:avLst/>
          </a:prstGeom>
          <a:solidFill>
            <a:srgbClr val="F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nvSpPr>
        <p:spPr>
          <a:xfrm>
            <a:off x="10025381" y="3197967"/>
            <a:ext cx="1968499" cy="448022"/>
          </a:xfrm>
          <a:prstGeom prst="roundRect">
            <a:avLst>
              <a:gd name="adj" fmla="val 50000"/>
            </a:avLst>
          </a:prstGeom>
          <a:solidFill>
            <a:srgbClr val="C00000"/>
          </a:solidFill>
        </p:spPr>
        <p:txBody>
          <a:bodyPr wrap="square" anchor="ctr">
            <a:noAutofit/>
          </a:bodyPr>
          <a:lstStyle>
            <a:defPPr>
              <a:defRPr lang="zh-CN"/>
            </a:defPPr>
            <a:lvl1pPr algn="ctr">
              <a:defRPr sz="2400" b="1">
                <a:solidFill>
                  <a:schemeClr val="bg1"/>
                </a:solidFill>
                <a:latin typeface="微软雅黑" panose="020B0503020204020204" pitchFamily="34" charset="-122"/>
                <a:ea typeface="微软雅黑" panose="020B0503020204020204"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三反五反</a:t>
            </a:r>
            <a:endParaRPr kumimoji="0" lang="zh-CN" altLang="en-US" sz="2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1500">
        <p:random/>
      </p:transition>
    </mc:Choice>
    <mc:Fallback>
      <p:transition>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1+#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1+#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31" presetClass="entr" presetSubtype="0" fill="hold" grpId="0" nodeType="afterEffect">
                                      <p:stCondLst>
                                        <p:cond delay="0"/>
                                      </p:stCondLst>
                                      <p:iterate type="lt">
                                        <p:tmPct val="5000"/>
                                      </p:iterate>
                                      <p:childTnLst>
                                        <p:set>
                                          <p:cBhvr>
                                            <p:cTn id="25" dur="1" fill="hold">
                                              <p:stCondLst>
                                                <p:cond delay="0"/>
                                              </p:stCondLst>
                                            </p:cTn>
                                            <p:tgtEl>
                                              <p:spTgt spid="22"/>
                                            </p:tgtEl>
                                            <p:attrNameLst>
                                              <p:attrName>style.visibility</p:attrName>
                                            </p:attrNameLst>
                                          </p:cBhvr>
                                          <p:to>
                                            <p:strVal val="visible"/>
                                          </p:to>
                                        </p:set>
                                        <p:anim calcmode="lin" valueType="num">
                                          <p:cBhvr>
                                            <p:cTn id="26" dur="1000" fill="hold"/>
                                            <p:tgtEl>
                                              <p:spTgt spid="22"/>
                                            </p:tgtEl>
                                            <p:attrNameLst>
                                              <p:attrName>ppt_w</p:attrName>
                                            </p:attrNameLst>
                                          </p:cBhvr>
                                          <p:tavLst>
                                            <p:tav tm="0">
                                              <p:val>
                                                <p:fltVal val="0"/>
                                              </p:val>
                                            </p:tav>
                                            <p:tav tm="100000">
                                              <p:val>
                                                <p:strVal val="#ppt_w"/>
                                              </p:val>
                                            </p:tav>
                                          </p:tavLst>
                                        </p:anim>
                                        <p:anim calcmode="lin" valueType="num">
                                          <p:cBhvr>
                                            <p:cTn id="27" dur="1000" fill="hold"/>
                                            <p:tgtEl>
                                              <p:spTgt spid="22"/>
                                            </p:tgtEl>
                                            <p:attrNameLst>
                                              <p:attrName>ppt_h</p:attrName>
                                            </p:attrNameLst>
                                          </p:cBhvr>
                                          <p:tavLst>
                                            <p:tav tm="0">
                                              <p:val>
                                                <p:fltVal val="0"/>
                                              </p:val>
                                            </p:tav>
                                            <p:tav tm="100000">
                                              <p:val>
                                                <p:strVal val="#ppt_h"/>
                                              </p:val>
                                            </p:tav>
                                          </p:tavLst>
                                        </p:anim>
                                        <p:anim calcmode="lin" valueType="num">
                                          <p:cBhvr>
                                            <p:cTn id="28" dur="1000" fill="hold"/>
                                            <p:tgtEl>
                                              <p:spTgt spid="22"/>
                                            </p:tgtEl>
                                            <p:attrNameLst>
                                              <p:attrName>style.rotation</p:attrName>
                                            </p:attrNameLst>
                                          </p:cBhvr>
                                          <p:tavLst>
                                            <p:tav tm="0">
                                              <p:val>
                                                <p:fltVal val="90"/>
                                              </p:val>
                                            </p:tav>
                                            <p:tav tm="100000">
                                              <p:val>
                                                <p:fltVal val="0"/>
                                              </p:val>
                                            </p:tav>
                                          </p:tavLst>
                                        </p:anim>
                                        <p:animEffect transition="in" filter="fade">
                                          <p:cBhvr>
                                            <p:cTn id="29" dur="1000"/>
                                            <p:tgtEl>
                                              <p:spTgt spid="22"/>
                                            </p:tgtEl>
                                          </p:cBhvr>
                                        </p:animEffect>
                                      </p:childTnLst>
                                    </p:cTn>
                                  </p:par>
                                </p:childTnLst>
                              </p:cTn>
                            </p:par>
                            <p:par>
                              <p:cTn id="30" fill="hold">
                                <p:stCondLst>
                                  <p:cond delay="1649"/>
                                </p:stCondLst>
                                <p:childTnLst>
                                  <p:par>
                                    <p:cTn id="31" presetID="2" presetClass="entr" presetSubtype="2" fill="hold" grpId="0" nodeType="afterEffect" p14:presetBounceEnd="68000">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14:bounceEnd="68000">
                                          <p:cBhvr additive="base">
                                            <p:cTn id="33" dur="1500" fill="hold"/>
                                            <p:tgtEl>
                                              <p:spTgt spid="27"/>
                                            </p:tgtEl>
                                            <p:attrNameLst>
                                              <p:attrName>ppt_x</p:attrName>
                                            </p:attrNameLst>
                                          </p:cBhvr>
                                          <p:tavLst>
                                            <p:tav tm="0">
                                              <p:val>
                                                <p:strVal val="1+#ppt_w/2"/>
                                              </p:val>
                                            </p:tav>
                                            <p:tav tm="100000">
                                              <p:val>
                                                <p:strVal val="#ppt_x"/>
                                              </p:val>
                                            </p:tav>
                                          </p:tavLst>
                                        </p:anim>
                                        <p:anim calcmode="lin" valueType="num" p14:bounceEnd="68000">
                                          <p:cBhvr additive="base">
                                            <p:cTn id="34" dur="1500" fill="hold"/>
                                            <p:tgtEl>
                                              <p:spTgt spid="27"/>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14:presetBounceEnd="68000">
                                      <p:stCondLst>
                                        <p:cond delay="200"/>
                                      </p:stCondLst>
                                      <p:childTnLst>
                                        <p:set>
                                          <p:cBhvr>
                                            <p:cTn id="36" dur="1" fill="hold">
                                              <p:stCondLst>
                                                <p:cond delay="0"/>
                                              </p:stCondLst>
                                            </p:cTn>
                                            <p:tgtEl>
                                              <p:spTgt spid="28"/>
                                            </p:tgtEl>
                                            <p:attrNameLst>
                                              <p:attrName>style.visibility</p:attrName>
                                            </p:attrNameLst>
                                          </p:cBhvr>
                                          <p:to>
                                            <p:strVal val="visible"/>
                                          </p:to>
                                        </p:set>
                                        <p:anim calcmode="lin" valueType="num" p14:bounceEnd="68000">
                                          <p:cBhvr additive="base">
                                            <p:cTn id="37" dur="1500" fill="hold"/>
                                            <p:tgtEl>
                                              <p:spTgt spid="28"/>
                                            </p:tgtEl>
                                            <p:attrNameLst>
                                              <p:attrName>ppt_x</p:attrName>
                                            </p:attrNameLst>
                                          </p:cBhvr>
                                          <p:tavLst>
                                            <p:tav tm="0">
                                              <p:val>
                                                <p:strVal val="1+#ppt_w/2"/>
                                              </p:val>
                                            </p:tav>
                                            <p:tav tm="100000">
                                              <p:val>
                                                <p:strVal val="#ppt_x"/>
                                              </p:val>
                                            </p:tav>
                                          </p:tavLst>
                                        </p:anim>
                                        <p:anim calcmode="lin" valueType="num" p14:bounceEnd="68000">
                                          <p:cBhvr additive="base">
                                            <p:cTn id="38" dur="1500" fill="hold"/>
                                            <p:tgtEl>
                                              <p:spTgt spid="28"/>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14:presetBounceEnd="68000">
                                      <p:stCondLst>
                                        <p:cond delay="400"/>
                                      </p:stCondLst>
                                      <p:childTnLst>
                                        <p:set>
                                          <p:cBhvr>
                                            <p:cTn id="40" dur="1" fill="hold">
                                              <p:stCondLst>
                                                <p:cond delay="0"/>
                                              </p:stCondLst>
                                            </p:cTn>
                                            <p:tgtEl>
                                              <p:spTgt spid="29"/>
                                            </p:tgtEl>
                                            <p:attrNameLst>
                                              <p:attrName>style.visibility</p:attrName>
                                            </p:attrNameLst>
                                          </p:cBhvr>
                                          <p:to>
                                            <p:strVal val="visible"/>
                                          </p:to>
                                        </p:set>
                                        <p:anim calcmode="lin" valueType="num" p14:bounceEnd="68000">
                                          <p:cBhvr additive="base">
                                            <p:cTn id="41" dur="1500" fill="hold"/>
                                            <p:tgtEl>
                                              <p:spTgt spid="29"/>
                                            </p:tgtEl>
                                            <p:attrNameLst>
                                              <p:attrName>ppt_x</p:attrName>
                                            </p:attrNameLst>
                                          </p:cBhvr>
                                          <p:tavLst>
                                            <p:tav tm="0">
                                              <p:val>
                                                <p:strVal val="1+#ppt_w/2"/>
                                              </p:val>
                                            </p:tav>
                                            <p:tav tm="100000">
                                              <p:val>
                                                <p:strVal val="#ppt_x"/>
                                              </p:val>
                                            </p:tav>
                                          </p:tavLst>
                                        </p:anim>
                                        <p:anim calcmode="lin" valueType="num" p14:bounceEnd="68000">
                                          <p:cBhvr additive="base">
                                            <p:cTn id="42" dur="1500" fill="hold"/>
                                            <p:tgtEl>
                                              <p:spTgt spid="29"/>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1+#ppt_w/2"/>
                                              </p:val>
                                            </p:tav>
                                            <p:tav tm="100000">
                                              <p:val>
                                                <p:strVal val="#ppt_x"/>
                                              </p:val>
                                            </p:tav>
                                          </p:tavLst>
                                        </p:anim>
                                        <p:anim calcmode="lin" valueType="num">
                                          <p:cBhvr additive="base">
                                            <p:cTn id="4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1+#ppt_w/2"/>
                                              </p:val>
                                            </p:tav>
                                            <p:tav tm="100000">
                                              <p:val>
                                                <p:strVal val="#ppt_x"/>
                                              </p:val>
                                            </p:tav>
                                          </p:tavLst>
                                        </p:anim>
                                        <p:anim calcmode="lin" valueType="num">
                                          <p:cBhvr additive="base">
                                            <p:cTn id="52" dur="500" fill="hold"/>
                                            <p:tgtEl>
                                              <p:spTgt spid="25"/>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1+#ppt_w/2"/>
                                              </p:val>
                                            </p:tav>
                                            <p:tav tm="100000">
                                              <p:val>
                                                <p:strVal val="#ppt_x"/>
                                              </p:val>
                                            </p:tav>
                                          </p:tavLst>
                                        </p:anim>
                                        <p:anim calcmode="lin" valueType="num">
                                          <p:cBhvr additive="base">
                                            <p:cTn id="56" dur="500" fill="hold"/>
                                            <p:tgtEl>
                                              <p:spTgt spid="24"/>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0-#ppt_w/2"/>
                                              </p:val>
                                            </p:tav>
                                            <p:tav tm="100000">
                                              <p:val>
                                                <p:strVal val="#ppt_x"/>
                                              </p:val>
                                            </p:tav>
                                          </p:tavLst>
                                        </p:anim>
                                        <p:anim calcmode="lin" valueType="num">
                                          <p:cBhvr additive="base">
                                            <p:cTn id="60" dur="500" fill="hold"/>
                                            <p:tgtEl>
                                              <p:spTgt spid="23"/>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additive="base">
                                            <p:cTn id="63" dur="500" fill="hold"/>
                                            <p:tgtEl>
                                              <p:spTgt spid="30"/>
                                            </p:tgtEl>
                                            <p:attrNameLst>
                                              <p:attrName>ppt_x</p:attrName>
                                            </p:attrNameLst>
                                          </p:cBhvr>
                                          <p:tavLst>
                                            <p:tav tm="0">
                                              <p:val>
                                                <p:strVal val="0-#ppt_w/2"/>
                                              </p:val>
                                            </p:tav>
                                            <p:tav tm="100000">
                                              <p:val>
                                                <p:strVal val="#ppt_x"/>
                                              </p:val>
                                            </p:tav>
                                          </p:tavLst>
                                        </p:anim>
                                        <p:anim calcmode="lin" valueType="num">
                                          <p:cBhvr additive="base">
                                            <p:cTn id="64" dur="500" fill="hold"/>
                                            <p:tgtEl>
                                              <p:spTgt spid="30"/>
                                            </p:tgtEl>
                                            <p:attrNameLst>
                                              <p:attrName>ppt_y</p:attrName>
                                            </p:attrNameLst>
                                          </p:cBhvr>
                                          <p:tavLst>
                                            <p:tav tm="0">
                                              <p:val>
                                                <p:strVal val="#ppt_y"/>
                                              </p:val>
                                            </p:tav>
                                            <p:tav tm="100000">
                                              <p:val>
                                                <p:strVal val="#ppt_y"/>
                                              </p:val>
                                            </p:tav>
                                          </p:tavLst>
                                        </p:anim>
                                      </p:childTnLst>
                                    </p:cTn>
                                  </p:par>
                                </p:childTnLst>
                              </p:cTn>
                            </p:par>
                            <p:par>
                              <p:cTn id="65" fill="hold">
                                <p:stCondLst>
                                  <p:cond delay="500"/>
                                </p:stCondLst>
                                <p:childTnLst>
                                  <p:par>
                                    <p:cTn id="66" presetID="31" presetClass="entr" presetSubtype="0" fill="hold" grpId="0" nodeType="afterEffect">
                                      <p:stCondLst>
                                        <p:cond delay="0"/>
                                      </p:stCondLst>
                                      <p:iterate type="lt">
                                        <p:tmPct val="5000"/>
                                      </p:iterate>
                                      <p:childTnLst>
                                        <p:set>
                                          <p:cBhvr>
                                            <p:cTn id="67" dur="1" fill="hold">
                                              <p:stCondLst>
                                                <p:cond delay="0"/>
                                              </p:stCondLst>
                                            </p:cTn>
                                            <p:tgtEl>
                                              <p:spTgt spid="31"/>
                                            </p:tgtEl>
                                            <p:attrNameLst>
                                              <p:attrName>style.visibility</p:attrName>
                                            </p:attrNameLst>
                                          </p:cBhvr>
                                          <p:to>
                                            <p:strVal val="visible"/>
                                          </p:to>
                                        </p:set>
                                        <p:anim calcmode="lin" valueType="num">
                                          <p:cBhvr>
                                            <p:cTn id="68" dur="1000" fill="hold"/>
                                            <p:tgtEl>
                                              <p:spTgt spid="31"/>
                                            </p:tgtEl>
                                            <p:attrNameLst>
                                              <p:attrName>ppt_w</p:attrName>
                                            </p:attrNameLst>
                                          </p:cBhvr>
                                          <p:tavLst>
                                            <p:tav tm="0">
                                              <p:val>
                                                <p:fltVal val="0"/>
                                              </p:val>
                                            </p:tav>
                                            <p:tav tm="100000">
                                              <p:val>
                                                <p:strVal val="#ppt_w"/>
                                              </p:val>
                                            </p:tav>
                                          </p:tavLst>
                                        </p:anim>
                                        <p:anim calcmode="lin" valueType="num">
                                          <p:cBhvr>
                                            <p:cTn id="69" dur="1000" fill="hold"/>
                                            <p:tgtEl>
                                              <p:spTgt spid="31"/>
                                            </p:tgtEl>
                                            <p:attrNameLst>
                                              <p:attrName>ppt_h</p:attrName>
                                            </p:attrNameLst>
                                          </p:cBhvr>
                                          <p:tavLst>
                                            <p:tav tm="0">
                                              <p:val>
                                                <p:fltVal val="0"/>
                                              </p:val>
                                            </p:tav>
                                            <p:tav tm="100000">
                                              <p:val>
                                                <p:strVal val="#ppt_h"/>
                                              </p:val>
                                            </p:tav>
                                          </p:tavLst>
                                        </p:anim>
                                        <p:anim calcmode="lin" valueType="num">
                                          <p:cBhvr>
                                            <p:cTn id="70" dur="1000" fill="hold"/>
                                            <p:tgtEl>
                                              <p:spTgt spid="31"/>
                                            </p:tgtEl>
                                            <p:attrNameLst>
                                              <p:attrName>style.rotation</p:attrName>
                                            </p:attrNameLst>
                                          </p:cBhvr>
                                          <p:tavLst>
                                            <p:tav tm="0">
                                              <p:val>
                                                <p:fltVal val="90"/>
                                              </p:val>
                                            </p:tav>
                                            <p:tav tm="100000">
                                              <p:val>
                                                <p:fltVal val="0"/>
                                              </p:val>
                                            </p:tav>
                                          </p:tavLst>
                                        </p:anim>
                                        <p:animEffect transition="in" filter="fade">
                                          <p:cBhvr>
                                            <p:cTn id="71" dur="1000"/>
                                            <p:tgtEl>
                                              <p:spTgt spid="31"/>
                                            </p:tgtEl>
                                          </p:cBhvr>
                                        </p:animEffect>
                                      </p:childTnLst>
                                    </p:cTn>
                                  </p:par>
                                </p:childTnLst>
                              </p:cTn>
                            </p:par>
                            <p:par>
                              <p:cTn id="72" fill="hold">
                                <p:stCondLst>
                                  <p:cond delay="1649"/>
                                </p:stCondLst>
                                <p:childTnLst>
                                  <p:par>
                                    <p:cTn id="73" presetID="2" presetClass="entr" presetSubtype="2" fill="hold" grpId="0" nodeType="afterEffect" p14:presetBounceEnd="68000">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14:bounceEnd="68000">
                                          <p:cBhvr additive="base">
                                            <p:cTn id="75" dur="1500" fill="hold"/>
                                            <p:tgtEl>
                                              <p:spTgt spid="26"/>
                                            </p:tgtEl>
                                            <p:attrNameLst>
                                              <p:attrName>ppt_x</p:attrName>
                                            </p:attrNameLst>
                                          </p:cBhvr>
                                          <p:tavLst>
                                            <p:tav tm="0">
                                              <p:val>
                                                <p:strVal val="1+#ppt_w/2"/>
                                              </p:val>
                                            </p:tav>
                                            <p:tav tm="100000">
                                              <p:val>
                                                <p:strVal val="#ppt_x"/>
                                              </p:val>
                                            </p:tav>
                                          </p:tavLst>
                                        </p:anim>
                                        <p:anim calcmode="lin" valueType="num" p14:bounceEnd="68000">
                                          <p:cBhvr additive="base">
                                            <p:cTn id="76" dur="1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8" grpId="0"/>
          <p:bldP spid="20" grpId="0" bldLvl="0" animBg="1"/>
          <p:bldP spid="21" grpId="0"/>
          <p:bldP spid="22" grpId="0"/>
          <p:bldP spid="23" grpId="0"/>
          <p:bldP spid="26" grpId="0" bldLvl="0" animBg="1"/>
          <p:bldP spid="27" grpId="0" bldLvl="0" animBg="1"/>
          <p:bldP spid="28" grpId="0" bldLvl="0" animBg="1"/>
          <p:bldP spid="29" grpId="0" bldLvl="0" animBg="1"/>
          <p:bldP spid="30" grpId="0" bldLvl="0" animBg="1"/>
          <p:bldP spid="31" grpId="0"/>
          <p:bldP spid="24" grpId="0" bldLvl="0" animBg="1"/>
          <p:bldP spid="25" grpId="0"/>
          <p:bldP spid="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1+#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1+#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31" presetClass="entr" presetSubtype="0" fill="hold" grpId="0" nodeType="afterEffect">
                                      <p:stCondLst>
                                        <p:cond delay="0"/>
                                      </p:stCondLst>
                                      <p:iterate type="lt">
                                        <p:tmPct val="5000"/>
                                      </p:iterate>
                                      <p:childTnLst>
                                        <p:set>
                                          <p:cBhvr>
                                            <p:cTn id="25" dur="1" fill="hold">
                                              <p:stCondLst>
                                                <p:cond delay="0"/>
                                              </p:stCondLst>
                                            </p:cTn>
                                            <p:tgtEl>
                                              <p:spTgt spid="22"/>
                                            </p:tgtEl>
                                            <p:attrNameLst>
                                              <p:attrName>style.visibility</p:attrName>
                                            </p:attrNameLst>
                                          </p:cBhvr>
                                          <p:to>
                                            <p:strVal val="visible"/>
                                          </p:to>
                                        </p:set>
                                        <p:anim calcmode="lin" valueType="num">
                                          <p:cBhvr>
                                            <p:cTn id="26" dur="1000" fill="hold"/>
                                            <p:tgtEl>
                                              <p:spTgt spid="22"/>
                                            </p:tgtEl>
                                            <p:attrNameLst>
                                              <p:attrName>ppt_w</p:attrName>
                                            </p:attrNameLst>
                                          </p:cBhvr>
                                          <p:tavLst>
                                            <p:tav tm="0">
                                              <p:val>
                                                <p:fltVal val="0"/>
                                              </p:val>
                                            </p:tav>
                                            <p:tav tm="100000">
                                              <p:val>
                                                <p:strVal val="#ppt_w"/>
                                              </p:val>
                                            </p:tav>
                                          </p:tavLst>
                                        </p:anim>
                                        <p:anim calcmode="lin" valueType="num">
                                          <p:cBhvr>
                                            <p:cTn id="27" dur="1000" fill="hold"/>
                                            <p:tgtEl>
                                              <p:spTgt spid="22"/>
                                            </p:tgtEl>
                                            <p:attrNameLst>
                                              <p:attrName>ppt_h</p:attrName>
                                            </p:attrNameLst>
                                          </p:cBhvr>
                                          <p:tavLst>
                                            <p:tav tm="0">
                                              <p:val>
                                                <p:fltVal val="0"/>
                                              </p:val>
                                            </p:tav>
                                            <p:tav tm="100000">
                                              <p:val>
                                                <p:strVal val="#ppt_h"/>
                                              </p:val>
                                            </p:tav>
                                          </p:tavLst>
                                        </p:anim>
                                        <p:anim calcmode="lin" valueType="num">
                                          <p:cBhvr>
                                            <p:cTn id="28" dur="1000" fill="hold"/>
                                            <p:tgtEl>
                                              <p:spTgt spid="22"/>
                                            </p:tgtEl>
                                            <p:attrNameLst>
                                              <p:attrName>style.rotation</p:attrName>
                                            </p:attrNameLst>
                                          </p:cBhvr>
                                          <p:tavLst>
                                            <p:tav tm="0">
                                              <p:val>
                                                <p:fltVal val="90"/>
                                              </p:val>
                                            </p:tav>
                                            <p:tav tm="100000">
                                              <p:val>
                                                <p:fltVal val="0"/>
                                              </p:val>
                                            </p:tav>
                                          </p:tavLst>
                                        </p:anim>
                                        <p:animEffect transition="in" filter="fade">
                                          <p:cBhvr>
                                            <p:cTn id="29" dur="1000"/>
                                            <p:tgtEl>
                                              <p:spTgt spid="22"/>
                                            </p:tgtEl>
                                          </p:cBhvr>
                                        </p:animEffect>
                                      </p:childTnLst>
                                    </p:cTn>
                                  </p:par>
                                </p:childTnLst>
                              </p:cTn>
                            </p:par>
                            <p:par>
                              <p:cTn id="30" fill="hold">
                                <p:stCondLst>
                                  <p:cond delay="1649"/>
                                </p:stCondLst>
                                <p:childTnLst>
                                  <p:par>
                                    <p:cTn id="31" presetID="2" presetClass="entr" presetSubtype="2" fill="hold" grpId="0" nodeType="after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1500" fill="hold"/>
                                            <p:tgtEl>
                                              <p:spTgt spid="27"/>
                                            </p:tgtEl>
                                            <p:attrNameLst>
                                              <p:attrName>ppt_x</p:attrName>
                                            </p:attrNameLst>
                                          </p:cBhvr>
                                          <p:tavLst>
                                            <p:tav tm="0">
                                              <p:val>
                                                <p:strVal val="1+#ppt_w/2"/>
                                              </p:val>
                                            </p:tav>
                                            <p:tav tm="100000">
                                              <p:val>
                                                <p:strVal val="#ppt_x"/>
                                              </p:val>
                                            </p:tav>
                                          </p:tavLst>
                                        </p:anim>
                                        <p:anim calcmode="lin" valueType="num">
                                          <p:cBhvr additive="base">
                                            <p:cTn id="34" dur="1500" fill="hold"/>
                                            <p:tgtEl>
                                              <p:spTgt spid="27"/>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20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1500" fill="hold"/>
                                            <p:tgtEl>
                                              <p:spTgt spid="28"/>
                                            </p:tgtEl>
                                            <p:attrNameLst>
                                              <p:attrName>ppt_x</p:attrName>
                                            </p:attrNameLst>
                                          </p:cBhvr>
                                          <p:tavLst>
                                            <p:tav tm="0">
                                              <p:val>
                                                <p:strVal val="1+#ppt_w/2"/>
                                              </p:val>
                                            </p:tav>
                                            <p:tav tm="100000">
                                              <p:val>
                                                <p:strVal val="#ppt_x"/>
                                              </p:val>
                                            </p:tav>
                                          </p:tavLst>
                                        </p:anim>
                                        <p:anim calcmode="lin" valueType="num">
                                          <p:cBhvr additive="base">
                                            <p:cTn id="38" dur="1500" fill="hold"/>
                                            <p:tgtEl>
                                              <p:spTgt spid="28"/>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40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1500" fill="hold"/>
                                            <p:tgtEl>
                                              <p:spTgt spid="29"/>
                                            </p:tgtEl>
                                            <p:attrNameLst>
                                              <p:attrName>ppt_x</p:attrName>
                                            </p:attrNameLst>
                                          </p:cBhvr>
                                          <p:tavLst>
                                            <p:tav tm="0">
                                              <p:val>
                                                <p:strVal val="1+#ppt_w/2"/>
                                              </p:val>
                                            </p:tav>
                                            <p:tav tm="100000">
                                              <p:val>
                                                <p:strVal val="#ppt_x"/>
                                              </p:val>
                                            </p:tav>
                                          </p:tavLst>
                                        </p:anim>
                                        <p:anim calcmode="lin" valueType="num">
                                          <p:cBhvr additive="base">
                                            <p:cTn id="42" dur="1500" fill="hold"/>
                                            <p:tgtEl>
                                              <p:spTgt spid="29"/>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1+#ppt_w/2"/>
                                              </p:val>
                                            </p:tav>
                                            <p:tav tm="100000">
                                              <p:val>
                                                <p:strVal val="#ppt_x"/>
                                              </p:val>
                                            </p:tav>
                                          </p:tavLst>
                                        </p:anim>
                                        <p:anim calcmode="lin" valueType="num">
                                          <p:cBhvr additive="base">
                                            <p:cTn id="4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1+#ppt_w/2"/>
                                              </p:val>
                                            </p:tav>
                                            <p:tav tm="100000">
                                              <p:val>
                                                <p:strVal val="#ppt_x"/>
                                              </p:val>
                                            </p:tav>
                                          </p:tavLst>
                                        </p:anim>
                                        <p:anim calcmode="lin" valueType="num">
                                          <p:cBhvr additive="base">
                                            <p:cTn id="52" dur="500" fill="hold"/>
                                            <p:tgtEl>
                                              <p:spTgt spid="25"/>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1+#ppt_w/2"/>
                                              </p:val>
                                            </p:tav>
                                            <p:tav tm="100000">
                                              <p:val>
                                                <p:strVal val="#ppt_x"/>
                                              </p:val>
                                            </p:tav>
                                          </p:tavLst>
                                        </p:anim>
                                        <p:anim calcmode="lin" valueType="num">
                                          <p:cBhvr additive="base">
                                            <p:cTn id="56" dur="500" fill="hold"/>
                                            <p:tgtEl>
                                              <p:spTgt spid="24"/>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0-#ppt_w/2"/>
                                              </p:val>
                                            </p:tav>
                                            <p:tav tm="100000">
                                              <p:val>
                                                <p:strVal val="#ppt_x"/>
                                              </p:val>
                                            </p:tav>
                                          </p:tavLst>
                                        </p:anim>
                                        <p:anim calcmode="lin" valueType="num">
                                          <p:cBhvr additive="base">
                                            <p:cTn id="60" dur="500" fill="hold"/>
                                            <p:tgtEl>
                                              <p:spTgt spid="23"/>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additive="base">
                                            <p:cTn id="63" dur="500" fill="hold"/>
                                            <p:tgtEl>
                                              <p:spTgt spid="30"/>
                                            </p:tgtEl>
                                            <p:attrNameLst>
                                              <p:attrName>ppt_x</p:attrName>
                                            </p:attrNameLst>
                                          </p:cBhvr>
                                          <p:tavLst>
                                            <p:tav tm="0">
                                              <p:val>
                                                <p:strVal val="0-#ppt_w/2"/>
                                              </p:val>
                                            </p:tav>
                                            <p:tav tm="100000">
                                              <p:val>
                                                <p:strVal val="#ppt_x"/>
                                              </p:val>
                                            </p:tav>
                                          </p:tavLst>
                                        </p:anim>
                                        <p:anim calcmode="lin" valueType="num">
                                          <p:cBhvr additive="base">
                                            <p:cTn id="64" dur="500" fill="hold"/>
                                            <p:tgtEl>
                                              <p:spTgt spid="30"/>
                                            </p:tgtEl>
                                            <p:attrNameLst>
                                              <p:attrName>ppt_y</p:attrName>
                                            </p:attrNameLst>
                                          </p:cBhvr>
                                          <p:tavLst>
                                            <p:tav tm="0">
                                              <p:val>
                                                <p:strVal val="#ppt_y"/>
                                              </p:val>
                                            </p:tav>
                                            <p:tav tm="100000">
                                              <p:val>
                                                <p:strVal val="#ppt_y"/>
                                              </p:val>
                                            </p:tav>
                                          </p:tavLst>
                                        </p:anim>
                                      </p:childTnLst>
                                    </p:cTn>
                                  </p:par>
                                </p:childTnLst>
                              </p:cTn>
                            </p:par>
                            <p:par>
                              <p:cTn id="65" fill="hold">
                                <p:stCondLst>
                                  <p:cond delay="500"/>
                                </p:stCondLst>
                                <p:childTnLst>
                                  <p:par>
                                    <p:cTn id="66" presetID="31" presetClass="entr" presetSubtype="0" fill="hold" grpId="0" nodeType="afterEffect">
                                      <p:stCondLst>
                                        <p:cond delay="0"/>
                                      </p:stCondLst>
                                      <p:iterate type="lt">
                                        <p:tmPct val="5000"/>
                                      </p:iterate>
                                      <p:childTnLst>
                                        <p:set>
                                          <p:cBhvr>
                                            <p:cTn id="67" dur="1" fill="hold">
                                              <p:stCondLst>
                                                <p:cond delay="0"/>
                                              </p:stCondLst>
                                            </p:cTn>
                                            <p:tgtEl>
                                              <p:spTgt spid="31"/>
                                            </p:tgtEl>
                                            <p:attrNameLst>
                                              <p:attrName>style.visibility</p:attrName>
                                            </p:attrNameLst>
                                          </p:cBhvr>
                                          <p:to>
                                            <p:strVal val="visible"/>
                                          </p:to>
                                        </p:set>
                                        <p:anim calcmode="lin" valueType="num">
                                          <p:cBhvr>
                                            <p:cTn id="68" dur="1000" fill="hold"/>
                                            <p:tgtEl>
                                              <p:spTgt spid="31"/>
                                            </p:tgtEl>
                                            <p:attrNameLst>
                                              <p:attrName>ppt_w</p:attrName>
                                            </p:attrNameLst>
                                          </p:cBhvr>
                                          <p:tavLst>
                                            <p:tav tm="0">
                                              <p:val>
                                                <p:fltVal val="0"/>
                                              </p:val>
                                            </p:tav>
                                            <p:tav tm="100000">
                                              <p:val>
                                                <p:strVal val="#ppt_w"/>
                                              </p:val>
                                            </p:tav>
                                          </p:tavLst>
                                        </p:anim>
                                        <p:anim calcmode="lin" valueType="num">
                                          <p:cBhvr>
                                            <p:cTn id="69" dur="1000" fill="hold"/>
                                            <p:tgtEl>
                                              <p:spTgt spid="31"/>
                                            </p:tgtEl>
                                            <p:attrNameLst>
                                              <p:attrName>ppt_h</p:attrName>
                                            </p:attrNameLst>
                                          </p:cBhvr>
                                          <p:tavLst>
                                            <p:tav tm="0">
                                              <p:val>
                                                <p:fltVal val="0"/>
                                              </p:val>
                                            </p:tav>
                                            <p:tav tm="100000">
                                              <p:val>
                                                <p:strVal val="#ppt_h"/>
                                              </p:val>
                                            </p:tav>
                                          </p:tavLst>
                                        </p:anim>
                                        <p:anim calcmode="lin" valueType="num">
                                          <p:cBhvr>
                                            <p:cTn id="70" dur="1000" fill="hold"/>
                                            <p:tgtEl>
                                              <p:spTgt spid="31"/>
                                            </p:tgtEl>
                                            <p:attrNameLst>
                                              <p:attrName>style.rotation</p:attrName>
                                            </p:attrNameLst>
                                          </p:cBhvr>
                                          <p:tavLst>
                                            <p:tav tm="0">
                                              <p:val>
                                                <p:fltVal val="90"/>
                                              </p:val>
                                            </p:tav>
                                            <p:tav tm="100000">
                                              <p:val>
                                                <p:fltVal val="0"/>
                                              </p:val>
                                            </p:tav>
                                          </p:tavLst>
                                        </p:anim>
                                        <p:animEffect transition="in" filter="fade">
                                          <p:cBhvr>
                                            <p:cTn id="71" dur="1000"/>
                                            <p:tgtEl>
                                              <p:spTgt spid="31"/>
                                            </p:tgtEl>
                                          </p:cBhvr>
                                        </p:animEffect>
                                      </p:childTnLst>
                                    </p:cTn>
                                  </p:par>
                                </p:childTnLst>
                              </p:cTn>
                            </p:par>
                            <p:par>
                              <p:cTn id="72" fill="hold">
                                <p:stCondLst>
                                  <p:cond delay="1649"/>
                                </p:stCondLst>
                                <p:childTnLst>
                                  <p:par>
                                    <p:cTn id="73" presetID="2" presetClass="entr" presetSubtype="2" fill="hold" grpId="0" nodeType="after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additive="base">
                                            <p:cTn id="75" dur="1500" fill="hold"/>
                                            <p:tgtEl>
                                              <p:spTgt spid="26"/>
                                            </p:tgtEl>
                                            <p:attrNameLst>
                                              <p:attrName>ppt_x</p:attrName>
                                            </p:attrNameLst>
                                          </p:cBhvr>
                                          <p:tavLst>
                                            <p:tav tm="0">
                                              <p:val>
                                                <p:strVal val="1+#ppt_w/2"/>
                                              </p:val>
                                            </p:tav>
                                            <p:tav tm="100000">
                                              <p:val>
                                                <p:strVal val="#ppt_x"/>
                                              </p:val>
                                            </p:tav>
                                          </p:tavLst>
                                        </p:anim>
                                        <p:anim calcmode="lin" valueType="num">
                                          <p:cBhvr additive="base">
                                            <p:cTn id="76" dur="1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8" grpId="0"/>
          <p:bldP spid="20" grpId="0" bldLvl="0" animBg="1"/>
          <p:bldP spid="21" grpId="0"/>
          <p:bldP spid="22" grpId="0"/>
          <p:bldP spid="23" grpId="0"/>
          <p:bldP spid="26" grpId="0" bldLvl="0" animBg="1"/>
          <p:bldP spid="27" grpId="0" bldLvl="0" animBg="1"/>
          <p:bldP spid="28" grpId="0" bldLvl="0" animBg="1"/>
          <p:bldP spid="29" grpId="0" bldLvl="0" animBg="1"/>
          <p:bldP spid="30" grpId="0" bldLvl="0" animBg="1"/>
          <p:bldP spid="31" grpId="0"/>
          <p:bldP spid="24" grpId="0" bldLvl="0" animBg="1"/>
          <p:bldP spid="25" grpId="0"/>
          <p:bldP spid="3"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标题 4"/>
          <p:cNvSpPr txBox="1"/>
          <p:nvPr/>
        </p:nvSpPr>
        <p:spPr>
          <a:xfrm>
            <a:off x="2145903" y="2686388"/>
            <a:ext cx="7900194" cy="11051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dist"/>
            <a:r>
              <a:rPr lang="zh-CN" altLang="en-US" sz="6600" b="1" dirty="0">
                <a:gradFill>
                  <a:gsLst>
                    <a:gs pos="14000">
                      <a:srgbClr val="FF0000"/>
                    </a:gs>
                    <a:gs pos="94000">
                      <a:srgbClr val="790000"/>
                    </a:gs>
                    <a:gs pos="49000">
                      <a:srgbClr val="FF0000"/>
                    </a:gs>
                  </a:gsLst>
                  <a:lin ang="5400000" scaled="1"/>
                </a:gradFill>
                <a:effectLst>
                  <a:glow rad="152400">
                    <a:prstClr val="white"/>
                  </a:glow>
                </a:effectLst>
                <a:latin typeface="微软雅黑" panose="020B0503020204020204" pitchFamily="34" charset="-122"/>
                <a:ea typeface="微软雅黑" panose="020B0503020204020204" pitchFamily="34" charset="-122"/>
                <a:sym typeface="+mn-ea"/>
              </a:rPr>
              <a:t>过渡时期总路线</a:t>
            </a:r>
            <a:endParaRPr lang="zh-CN" altLang="en-US" sz="6600" b="1" dirty="0">
              <a:gradFill>
                <a:gsLst>
                  <a:gs pos="14000">
                    <a:srgbClr val="FF0000"/>
                  </a:gs>
                  <a:gs pos="94000">
                    <a:srgbClr val="790000"/>
                  </a:gs>
                  <a:gs pos="49000">
                    <a:srgbClr val="FF0000"/>
                  </a:gs>
                </a:gsLst>
                <a:lin ang="5400000" scaled="1"/>
              </a:gradFill>
              <a:effectLst>
                <a:glow rad="152400">
                  <a:prstClr val="white"/>
                </a:glow>
              </a:effectLst>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iterate type="lt">
                                    <p:tmPct val="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6"/>
          <p:cNvSpPr/>
          <p:nvPr/>
        </p:nvSpPr>
        <p:spPr>
          <a:xfrm>
            <a:off x="648300" y="2957719"/>
            <a:ext cx="10896600" cy="3257722"/>
          </a:xfrm>
          <a:prstGeom prst="roundRect">
            <a:avLst>
              <a:gd name="adj" fmla="val 1121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4074761" y="1621818"/>
            <a:ext cx="4043680" cy="1168400"/>
          </a:xfrm>
          <a:prstGeom prst="rect">
            <a:avLst/>
          </a:prstGeom>
          <a:noFill/>
        </p:spPr>
        <p:txBody>
          <a:bodyPr wrap="none" rtlCol="0">
            <a:spAutoFit/>
          </a:bodyPr>
          <a:lstStyle>
            <a:defPPr>
              <a:defRPr lang="zh-CN"/>
            </a:defPPr>
            <a:lvl1pPr>
              <a:defRPr sz="4400" b="0">
                <a:gradFill>
                  <a:gsLst>
                    <a:gs pos="14000">
                      <a:srgbClr val="FF0000"/>
                    </a:gs>
                    <a:gs pos="94000">
                      <a:srgbClr val="790000"/>
                    </a:gs>
                    <a:gs pos="49000">
                      <a:srgbClr val="FF0000"/>
                    </a:gs>
                  </a:gsLst>
                  <a:lin ang="5400000" scaled="1"/>
                </a:gradFill>
                <a:effectLst>
                  <a:glow rad="127000">
                    <a:schemeClr val="bg1"/>
                  </a:glow>
                </a:effectLst>
                <a:latin typeface="微软雅黑" panose="020B0503020204020204" pitchFamily="34" charset="-122"/>
                <a:ea typeface="微软雅黑" panose="020B0503020204020204" pitchFamily="34" charset="-122"/>
              </a:defRPr>
            </a:lvl1pPr>
          </a:lstStyle>
          <a:p>
            <a:pPr algn="ctr"/>
            <a:r>
              <a:rPr lang="zh-CN" altLang="en-US" sz="7000" b="1" spc="600" dirty="0"/>
              <a:t>一化三改</a:t>
            </a:r>
            <a:endParaRPr lang="zh-CN" altLang="en-US" sz="7000" b="1" spc="600" dirty="0"/>
          </a:p>
        </p:txBody>
      </p:sp>
      <p:sp>
        <p:nvSpPr>
          <p:cNvPr id="4" name="矩形 3"/>
          <p:cNvSpPr/>
          <p:nvPr/>
        </p:nvSpPr>
        <p:spPr>
          <a:xfrm>
            <a:off x="3604860" y="3298555"/>
            <a:ext cx="4983480" cy="922020"/>
          </a:xfrm>
          <a:prstGeom prst="rect">
            <a:avLst/>
          </a:prstGeom>
        </p:spPr>
        <p:txBody>
          <a:bodyPr wrap="none">
            <a:spAutoFit/>
          </a:bodyPr>
          <a:lstStyle/>
          <a:p>
            <a:pPr algn="ctr"/>
            <a:r>
              <a:rPr lang="zh-CN" altLang="en-US" sz="5400" b="1" dirty="0">
                <a:gradFill>
                  <a:gsLst>
                    <a:gs pos="33000">
                      <a:schemeClr val="accent1">
                        <a:lumMod val="5000"/>
                        <a:lumOff val="95000"/>
                      </a:schemeClr>
                    </a:gs>
                    <a:gs pos="82000">
                      <a:srgbClr val="FFFF00"/>
                    </a:gs>
                    <a:gs pos="100000">
                      <a:schemeClr val="bg1"/>
                    </a:gs>
                  </a:gsLst>
                  <a:lin ang="5400000" scaled="1"/>
                </a:gradFill>
                <a:effectLst>
                  <a:outerShdw blurRad="50800" dist="76200" dir="2700000" algn="tl" rotWithShape="0">
                    <a:srgbClr val="591300">
                      <a:alpha val="50000"/>
                    </a:srgbClr>
                  </a:outerShdw>
                </a:effectLst>
                <a:latin typeface="微软雅黑" panose="020B0503020204020204" pitchFamily="34" charset="-122"/>
                <a:ea typeface="微软雅黑" panose="020B0503020204020204" pitchFamily="34" charset="-122"/>
              </a:rPr>
              <a:t>社会主义工业化</a:t>
            </a:r>
            <a:endParaRPr lang="zh-CN" altLang="en-US" sz="5400" b="1" dirty="0">
              <a:gradFill>
                <a:gsLst>
                  <a:gs pos="33000">
                    <a:schemeClr val="accent1">
                      <a:lumMod val="5000"/>
                      <a:lumOff val="95000"/>
                    </a:schemeClr>
                  </a:gs>
                  <a:gs pos="82000">
                    <a:srgbClr val="FFFF00"/>
                  </a:gs>
                  <a:gs pos="100000">
                    <a:schemeClr val="bg1"/>
                  </a:gs>
                </a:gsLst>
                <a:lin ang="5400000" scaled="1"/>
              </a:gradFill>
              <a:effectLst>
                <a:outerShdw blurRad="50800" dist="76200" dir="2700000" algn="tl" rotWithShape="0">
                  <a:srgbClr val="591300">
                    <a:alpha val="50000"/>
                  </a:srgbClr>
                </a:outerShdw>
              </a:effectLst>
              <a:latin typeface="微软雅黑" panose="020B0503020204020204" pitchFamily="34" charset="-122"/>
              <a:ea typeface="微软雅黑" panose="020B0503020204020204" pitchFamily="34" charset="-122"/>
            </a:endParaRPr>
          </a:p>
        </p:txBody>
      </p:sp>
      <p:sp>
        <p:nvSpPr>
          <p:cNvPr id="5" name="矩形 4"/>
          <p:cNvSpPr/>
          <p:nvPr/>
        </p:nvSpPr>
        <p:spPr>
          <a:xfrm>
            <a:off x="1403315" y="4508369"/>
            <a:ext cx="9385300" cy="829945"/>
          </a:xfrm>
          <a:prstGeom prst="rect">
            <a:avLst/>
          </a:prstGeom>
        </p:spPr>
        <p:txBody>
          <a:bodyPr wrap="square">
            <a:spAutoFit/>
          </a:bodyPr>
          <a:lstStyle/>
          <a:p>
            <a:pPr indent="457200" algn="ctr">
              <a:lnSpc>
                <a:spcPct val="150000"/>
              </a:lnSpc>
            </a:pPr>
            <a:r>
              <a:rPr lang="zh-CN" altLang="en-US" sz="3200" b="1" dirty="0">
                <a:solidFill>
                  <a:srgbClr val="FFF8E5"/>
                </a:solidFill>
                <a:latin typeface="微软雅黑" panose="020B0503020204020204" pitchFamily="34" charset="-122"/>
                <a:ea typeface="微软雅黑" panose="020B0503020204020204" pitchFamily="34" charset="-122"/>
              </a:rPr>
              <a:t>农业、手工业、资本主义工商业的社会主义改造</a:t>
            </a:r>
            <a:endParaRPr lang="zh-CN" altLang="en-US" sz="3200" b="1" dirty="0">
              <a:solidFill>
                <a:srgbClr val="FFF8E5"/>
              </a:solidFill>
              <a:latin typeface="微软雅黑" panose="020B0503020204020204" pitchFamily="34" charset="-122"/>
              <a:ea typeface="微软雅黑" panose="020B0503020204020204" pitchFamily="34" charset="-122"/>
            </a:endParaRPr>
          </a:p>
        </p:txBody>
      </p:sp>
      <p:sp>
        <p:nvSpPr>
          <p:cNvPr id="6" name="圆角矩形 5"/>
          <p:cNvSpPr/>
          <p:nvPr/>
        </p:nvSpPr>
        <p:spPr>
          <a:xfrm>
            <a:off x="2484755" y="862330"/>
            <a:ext cx="3629025" cy="245745"/>
          </a:xfrm>
          <a:prstGeom prst="roundRect">
            <a:avLst/>
          </a:prstGeom>
          <a:solidFill>
            <a:srgbClr val="F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861060" y="862330"/>
            <a:ext cx="10469880" cy="922020"/>
          </a:xfrm>
          <a:prstGeom prst="rect">
            <a:avLst/>
          </a:prstGeom>
          <a:solidFill>
            <a:srgbClr val="6B31FF"/>
          </a:solidFill>
          <a:ln>
            <a:noFill/>
          </a:ln>
        </p:spPr>
        <p:txBody>
          <a:bodyPr wrap="none" rtlCol="0" anchor="t">
            <a:spAutoFit/>
          </a:bodyPr>
          <a:p>
            <a:pPr algn="ctr"/>
            <a:r>
              <a:rPr lang="zh-CN" altLang="en-US" sz="5400" b="1">
                <a:ln w="10160">
                  <a:solidFill>
                    <a:schemeClr val="accent5"/>
                  </a:solidFill>
                  <a:prstDash val="solid"/>
                </a:ln>
                <a:solidFill>
                  <a:srgbClr val="FFFFFF"/>
                </a:solidFill>
                <a:effectLst>
                  <a:outerShdw blurRad="38100" dist="22860" dir="5400000" algn="tl" rotWithShape="0">
                    <a:srgbClr val="000000">
                      <a:alpha val="30000"/>
                    </a:srgbClr>
                  </a:outerShdw>
                </a:effectLst>
              </a:rPr>
              <a:t>发展生产力和变革生产关系相统一</a:t>
            </a:r>
            <a:endParaRPr lang="zh-CN" altLang="en-US" sz="5400"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p14:dur="1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6" presetClass="emph" presetSubtype="0" repeatCount="2000" fill="hold" grpId="1" nodeType="afterEffect">
                                  <p:stCondLst>
                                    <p:cond delay="0"/>
                                  </p:stCondLst>
                                  <p:childTnLst>
                                    <p:animEffect transition="out" filter="fade">
                                      <p:cBhvr>
                                        <p:cTn id="20" dur="500" tmFilter="0, 0; .2, .5; .8, .5; 1, 0"/>
                                        <p:tgtEl>
                                          <p:spTgt spid="4"/>
                                        </p:tgtEl>
                                      </p:cBhvr>
                                    </p:animEffect>
                                    <p:animScale>
                                      <p:cBhvr>
                                        <p:cTn id="21" dur="250" autoRev="1" fill="hold"/>
                                        <p:tgtEl>
                                          <p:spTgt spid="4"/>
                                        </p:tgtEl>
                                      </p:cBhvr>
                                      <p:by x="105000" y="105000"/>
                                    </p:animScale>
                                  </p:childTnLst>
                                </p:cTn>
                              </p:par>
                            </p:childTnLst>
                          </p:cTn>
                        </p:par>
                        <p:par>
                          <p:cTn id="22" fill="hold">
                            <p:stCondLst>
                              <p:cond delay="2000"/>
                            </p:stCondLst>
                            <p:childTnLst>
                              <p:par>
                                <p:cTn id="23" presetID="1" presetClass="entr" presetSubtype="0" fill="hold" grpId="0" nodeType="afterEffect">
                                  <p:stCondLst>
                                    <p:cond delay="0"/>
                                  </p:stCondLst>
                                  <p:iterate type="lt">
                                    <p:tmAbs val="50"/>
                                  </p:iterate>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4" grpId="0"/>
      <p:bldP spid="4" grpId="1"/>
      <p:bldP spid="5"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五边形 8"/>
          <p:cNvSpPr/>
          <p:nvPr/>
        </p:nvSpPr>
        <p:spPr>
          <a:xfrm>
            <a:off x="1153116" y="1681489"/>
            <a:ext cx="2564809" cy="664836"/>
          </a:xfrm>
          <a:prstGeom prst="homePlate">
            <a:avLst/>
          </a:prstGeom>
          <a:gradFill>
            <a:gsLst>
              <a:gs pos="0">
                <a:srgbClr val="EE2200"/>
              </a:gs>
              <a:gs pos="93182">
                <a:srgbClr val="DA0000"/>
              </a:gs>
              <a:gs pos="64000">
                <a:srgbClr val="DA0000"/>
              </a:gs>
            </a:gsLst>
            <a:lin ang="5400000" scaled="1"/>
          </a:gradFill>
          <a:ln>
            <a:noFill/>
          </a:ln>
        </p:spPr>
        <p:txBody>
          <a:bodyPr wrap="square"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400" b="1" i="0" u="none" strike="noStrike" kern="0" cap="none" spc="0" normalizeH="0" baseline="0" noProof="0" dirty="0">
              <a:ln>
                <a:noFill/>
              </a:ln>
              <a:solidFill>
                <a:srgbClr val="FFFDFB"/>
              </a:solidFill>
              <a:effectLst/>
              <a:uLnTx/>
              <a:uFillTx/>
              <a:latin typeface="微软雅黑" panose="020B0503020204020204" pitchFamily="34" charset="-122"/>
              <a:ea typeface="微软雅黑" panose="020B0503020204020204" pitchFamily="34" charset="-122"/>
            </a:endParaRPr>
          </a:p>
        </p:txBody>
      </p:sp>
      <p:sp>
        <p:nvSpPr>
          <p:cNvPr id="17" name="矩形 16"/>
          <p:cNvSpPr/>
          <p:nvPr/>
        </p:nvSpPr>
        <p:spPr>
          <a:xfrm>
            <a:off x="1153116" y="1681489"/>
            <a:ext cx="10155780" cy="664836"/>
          </a:xfrm>
          <a:prstGeom prst="rect">
            <a:avLst/>
          </a:prstGeom>
          <a:noFill/>
          <a:ln w="19050" cap="flat" cmpd="sng" algn="ctr">
            <a:solidFill>
              <a:srgbClr val="C00000"/>
            </a:solidFill>
            <a:prstDash val="sysDash"/>
            <a:miter lim="800000"/>
          </a:ln>
          <a:effectLst/>
        </p:spPr>
        <p:txBody>
          <a:bodyPr lIns="144000" tIns="72000" rIns="144000" bIns="7200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endParaRPr>
          </a:p>
        </p:txBody>
      </p:sp>
      <p:sp>
        <p:nvSpPr>
          <p:cNvPr id="18" name="文本框 17"/>
          <p:cNvSpPr txBox="1"/>
          <p:nvPr/>
        </p:nvSpPr>
        <p:spPr>
          <a:xfrm>
            <a:off x="3877583" y="1691327"/>
            <a:ext cx="6618514" cy="645160"/>
          </a:xfrm>
          <a:prstGeom prst="rect">
            <a:avLst/>
          </a:prstGeom>
          <a:noFill/>
        </p:spPr>
        <p:txBody>
          <a:bodyPr wrap="square" rtlCol="0" anchor="ctr">
            <a:spAutoFit/>
          </a:bodyPr>
          <a:lstStyle>
            <a:defPPr>
              <a:defRPr lang="zh-CN"/>
            </a:defPPr>
            <a:lvl1pPr algn="just">
              <a:spcAft>
                <a:spcPts val="500"/>
              </a:spcAft>
              <a:defRPr sz="2800" b="1">
                <a:solidFill>
                  <a:schemeClr val="accent1"/>
                </a:solidFill>
                <a:latin typeface="微软雅黑" panose="020B0503020204020204" pitchFamily="34" charset="-122"/>
                <a:ea typeface="微软雅黑" panose="020B0503020204020204" pitchFamily="34" charset="-122"/>
              </a:defRPr>
            </a:lvl1pPr>
          </a:lstStyle>
          <a:p>
            <a:pPr marL="0" marR="0" lvl="0" indent="0" algn="just" defTabSz="914400" eaLnBrk="1" fontAlgn="auto" latinLnBrk="0" hangingPunct="1">
              <a:lnSpc>
                <a:spcPct val="100000"/>
              </a:lnSpc>
              <a:spcBef>
                <a:spcPts val="0"/>
              </a:spcBef>
              <a:spcAft>
                <a:spcPts val="500"/>
              </a:spcAft>
              <a:buClrTx/>
              <a:buSzTx/>
              <a:buFontTx/>
              <a:buNone/>
              <a:defRPr/>
            </a:pPr>
            <a:r>
              <a:rPr kumimoji="0" lang="zh-CN" altLang="en-US" sz="3600" b="1" i="0" u="none" strike="noStrike" kern="0" cap="none" spc="0" normalizeH="0" baseline="0" noProof="0" dirty="0">
                <a:ln>
                  <a:noFill/>
                </a:ln>
                <a:solidFill>
                  <a:srgbClr val="DA0000"/>
                </a:solidFill>
                <a:effectLst/>
                <a:uLnTx/>
                <a:uFillTx/>
                <a:latin typeface="微软雅黑" panose="020B0503020204020204" pitchFamily="34" charset="-122"/>
                <a:ea typeface="微软雅黑" panose="020B0503020204020204" pitchFamily="34" charset="-122"/>
              </a:rPr>
              <a:t>社会主义工业化</a:t>
            </a:r>
            <a:endParaRPr kumimoji="0" lang="zh-CN" altLang="en-US" sz="3600" b="1" i="0" u="none" strike="noStrike" kern="0" cap="none" spc="0" normalizeH="0" baseline="0" noProof="0" dirty="0">
              <a:ln>
                <a:noFill/>
              </a:ln>
              <a:solidFill>
                <a:srgbClr val="DA0000"/>
              </a:solidFill>
              <a:effectLst/>
              <a:uLnTx/>
              <a:uFillTx/>
              <a:latin typeface="微软雅黑" panose="020B0503020204020204" pitchFamily="34" charset="-122"/>
              <a:ea typeface="微软雅黑" panose="020B0503020204020204" pitchFamily="34" charset="-122"/>
            </a:endParaRPr>
          </a:p>
        </p:txBody>
      </p:sp>
      <p:sp>
        <p:nvSpPr>
          <p:cNvPr id="19" name="圆角矩形 13"/>
          <p:cNvSpPr/>
          <p:nvPr/>
        </p:nvSpPr>
        <p:spPr>
          <a:xfrm>
            <a:off x="2239327" y="2728198"/>
            <a:ext cx="596325" cy="597600"/>
          </a:xfrm>
          <a:prstGeom prst="roundRect">
            <a:avLst/>
          </a:prstGeom>
          <a:solidFill>
            <a:srgbClr val="DA0000"/>
          </a:solidFill>
        </p:spPr>
        <p:txBody>
          <a:bodyPr wrap="none"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20" name="圆角矩形 14"/>
          <p:cNvSpPr/>
          <p:nvPr/>
        </p:nvSpPr>
        <p:spPr>
          <a:xfrm>
            <a:off x="2239327" y="3467592"/>
            <a:ext cx="596325" cy="597600"/>
          </a:xfrm>
          <a:prstGeom prst="roundRect">
            <a:avLst/>
          </a:prstGeom>
          <a:solidFill>
            <a:srgbClr val="DA0000"/>
          </a:solidFill>
        </p:spPr>
        <p:txBody>
          <a:bodyPr wrap="none"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21" name="圆角矩形 15"/>
          <p:cNvSpPr/>
          <p:nvPr/>
        </p:nvSpPr>
        <p:spPr>
          <a:xfrm>
            <a:off x="2239327" y="4206986"/>
            <a:ext cx="596325" cy="597600"/>
          </a:xfrm>
          <a:prstGeom prst="roundRect">
            <a:avLst/>
          </a:prstGeom>
          <a:solidFill>
            <a:srgbClr val="DA0000"/>
          </a:solidFill>
        </p:spPr>
        <p:txBody>
          <a:bodyPr wrap="none"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22" name="圆角矩形 16"/>
          <p:cNvSpPr/>
          <p:nvPr/>
        </p:nvSpPr>
        <p:spPr>
          <a:xfrm>
            <a:off x="2239327" y="4946380"/>
            <a:ext cx="596325" cy="597600"/>
          </a:xfrm>
          <a:prstGeom prst="roundRect">
            <a:avLst/>
          </a:prstGeom>
          <a:solidFill>
            <a:srgbClr val="DA0000"/>
          </a:solidFill>
        </p:spPr>
        <p:txBody>
          <a:bodyPr wrap="none"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23" name="圆角矩形 17"/>
          <p:cNvSpPr/>
          <p:nvPr/>
        </p:nvSpPr>
        <p:spPr>
          <a:xfrm>
            <a:off x="2239327" y="5685775"/>
            <a:ext cx="596325" cy="597600"/>
          </a:xfrm>
          <a:prstGeom prst="roundRect">
            <a:avLst/>
          </a:prstGeom>
          <a:solidFill>
            <a:srgbClr val="DA0000"/>
          </a:solidFill>
        </p:spPr>
        <p:txBody>
          <a:bodyPr wrap="none"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24" name="矩形 23"/>
          <p:cNvSpPr/>
          <p:nvPr/>
        </p:nvSpPr>
        <p:spPr>
          <a:xfrm>
            <a:off x="2894330" y="2727960"/>
            <a:ext cx="9291955" cy="583565"/>
          </a:xfrm>
          <a:prstGeom prst="rect">
            <a:avLst/>
          </a:prstGeom>
          <a:noFill/>
        </p:spPr>
        <p:txBody>
          <a:bodyPr wrap="square" rtlCol="0">
            <a:spAutoFit/>
          </a:bodyPr>
          <a:lstStyle/>
          <a:p>
            <a:pPr algn="just">
              <a:spcAft>
                <a:spcPts val="500"/>
              </a:spcAft>
            </a:pPr>
            <a:r>
              <a:rPr lang="zh-CN" altLang="en-US" sz="3200" dirty="0">
                <a:solidFill>
                  <a:srgbClr val="DA0000"/>
                </a:solidFill>
                <a:latin typeface="微软雅黑" panose="020B0503020204020204" pitchFamily="34" charset="-122"/>
                <a:ea typeface="微软雅黑" panose="020B0503020204020204" pitchFamily="34" charset="-122"/>
              </a:rPr>
              <a:t>背景：我国是一个落后的农业国，工业基础落后</a:t>
            </a:r>
            <a:endParaRPr lang="zh-CN" altLang="en-US" sz="3200" dirty="0">
              <a:solidFill>
                <a:srgbClr val="DA0000"/>
              </a:solidFill>
              <a:latin typeface="微软雅黑" panose="020B0503020204020204" pitchFamily="34" charset="-122"/>
              <a:ea typeface="微软雅黑" panose="020B0503020204020204" pitchFamily="34" charset="-122"/>
            </a:endParaRPr>
          </a:p>
        </p:txBody>
      </p:sp>
      <p:sp>
        <p:nvSpPr>
          <p:cNvPr id="25" name="矩形 24"/>
          <p:cNvSpPr/>
          <p:nvPr/>
        </p:nvSpPr>
        <p:spPr>
          <a:xfrm>
            <a:off x="2894330" y="3535680"/>
            <a:ext cx="9291955" cy="583565"/>
          </a:xfrm>
          <a:prstGeom prst="rect">
            <a:avLst/>
          </a:prstGeom>
          <a:noFill/>
        </p:spPr>
        <p:txBody>
          <a:bodyPr wrap="square" rtlCol="0">
            <a:spAutoFit/>
          </a:bodyPr>
          <a:lstStyle/>
          <a:p>
            <a:pPr algn="just">
              <a:spcAft>
                <a:spcPts val="500"/>
              </a:spcAft>
            </a:pPr>
            <a:r>
              <a:rPr lang="zh-CN" altLang="en-US" sz="3200" dirty="0">
                <a:solidFill>
                  <a:srgbClr val="DA0000"/>
                </a:solidFill>
                <a:latin typeface="微软雅黑" panose="020B0503020204020204" pitchFamily="34" charset="-122"/>
                <a:ea typeface="微软雅黑" panose="020B0503020204020204" pitchFamily="34" charset="-122"/>
              </a:rPr>
              <a:t>内容：</a:t>
            </a:r>
            <a:r>
              <a:rPr lang="zh-CN" altLang="en-US" sz="3200" dirty="0">
                <a:solidFill>
                  <a:schemeClr val="tx1"/>
                </a:solidFill>
                <a:latin typeface="微软雅黑" panose="020B0503020204020204" pitchFamily="34" charset="-122"/>
                <a:ea typeface="微软雅黑" panose="020B0503020204020204" pitchFamily="34" charset="-122"/>
              </a:rPr>
              <a:t>优先发展重工业</a:t>
            </a:r>
            <a:r>
              <a:rPr lang="zh-CN" altLang="en-US" sz="3200" dirty="0">
                <a:solidFill>
                  <a:srgbClr val="DA0000"/>
                </a:solidFill>
                <a:latin typeface="微软雅黑" panose="020B0503020204020204" pitchFamily="34" charset="-122"/>
                <a:ea typeface="微软雅黑" panose="020B0503020204020204" pitchFamily="34" charset="-122"/>
              </a:rPr>
              <a:t>，有步骤的进行三大改造</a:t>
            </a:r>
            <a:endParaRPr lang="zh-CN" altLang="en-US" sz="3200" dirty="0">
              <a:solidFill>
                <a:srgbClr val="DA0000"/>
              </a:solidFill>
              <a:latin typeface="微软雅黑" panose="020B0503020204020204" pitchFamily="34" charset="-122"/>
              <a:ea typeface="微软雅黑" panose="020B0503020204020204" pitchFamily="34" charset="-122"/>
            </a:endParaRPr>
          </a:p>
        </p:txBody>
      </p:sp>
      <p:sp>
        <p:nvSpPr>
          <p:cNvPr id="26" name="矩形 25"/>
          <p:cNvSpPr/>
          <p:nvPr/>
        </p:nvSpPr>
        <p:spPr>
          <a:xfrm>
            <a:off x="2894330" y="4206875"/>
            <a:ext cx="9291320" cy="1140460"/>
          </a:xfrm>
          <a:prstGeom prst="rect">
            <a:avLst/>
          </a:prstGeom>
          <a:noFill/>
        </p:spPr>
        <p:txBody>
          <a:bodyPr wrap="square" rtlCol="0">
            <a:spAutoFit/>
          </a:bodyPr>
          <a:lstStyle/>
          <a:p>
            <a:pPr algn="just">
              <a:spcAft>
                <a:spcPts val="500"/>
              </a:spcAft>
            </a:pPr>
            <a:r>
              <a:rPr lang="zh-CN" altLang="en-US" sz="3200" dirty="0">
                <a:solidFill>
                  <a:srgbClr val="DA0000"/>
                </a:solidFill>
                <a:latin typeface="微软雅黑" panose="020B0503020204020204" pitchFamily="34" charset="-122"/>
                <a:ea typeface="微软雅黑" panose="020B0503020204020204" pitchFamily="34" charset="-122"/>
                <a:sym typeface="+mn-ea"/>
              </a:rPr>
              <a:t>成就：鞍山工业公司三大工厂 </a:t>
            </a:r>
            <a:r>
              <a:rPr lang="zh-CN" altLang="en-US" sz="3200" dirty="0">
                <a:solidFill>
                  <a:srgbClr val="DA0000"/>
                </a:solidFill>
                <a:latin typeface="微软雅黑" panose="020B0503020204020204" pitchFamily="34" charset="-122"/>
                <a:ea typeface="微软雅黑" panose="020B0503020204020204" pitchFamily="34" charset="-122"/>
                <a:sym typeface="+mn-ea"/>
              </a:rPr>
              <a:t>武汉长江大桥</a:t>
            </a:r>
            <a:endParaRPr lang="zh-CN" altLang="en-US" sz="3200" dirty="0">
              <a:solidFill>
                <a:srgbClr val="DA0000"/>
              </a:solidFill>
              <a:latin typeface="微软雅黑" panose="020B0503020204020204" pitchFamily="34" charset="-122"/>
              <a:ea typeface="微软雅黑" panose="020B0503020204020204" pitchFamily="34" charset="-122"/>
            </a:endParaRPr>
          </a:p>
          <a:p>
            <a:pPr algn="just">
              <a:spcAft>
                <a:spcPts val="500"/>
              </a:spcAft>
            </a:pPr>
            <a:endParaRPr lang="zh-CN" altLang="en-US" sz="3200" dirty="0">
              <a:solidFill>
                <a:srgbClr val="DA0000"/>
              </a:solidFill>
              <a:latin typeface="微软雅黑" panose="020B0503020204020204" pitchFamily="34" charset="-122"/>
              <a:ea typeface="微软雅黑" panose="020B0503020204020204" pitchFamily="34" charset="-122"/>
              <a:sym typeface="+mn-ea"/>
            </a:endParaRPr>
          </a:p>
        </p:txBody>
      </p:sp>
      <p:sp>
        <p:nvSpPr>
          <p:cNvPr id="27" name="矩形 26"/>
          <p:cNvSpPr/>
          <p:nvPr/>
        </p:nvSpPr>
        <p:spPr>
          <a:xfrm>
            <a:off x="4133123" y="4946700"/>
            <a:ext cx="7590971" cy="583565"/>
          </a:xfrm>
          <a:prstGeom prst="rect">
            <a:avLst/>
          </a:prstGeom>
          <a:noFill/>
        </p:spPr>
        <p:txBody>
          <a:bodyPr wrap="square" rtlCol="0">
            <a:spAutoFit/>
          </a:bodyPr>
          <a:lstStyle/>
          <a:p>
            <a:pPr algn="just">
              <a:spcAft>
                <a:spcPts val="500"/>
              </a:spcAft>
            </a:pPr>
            <a:r>
              <a:rPr lang="zh-CN" altLang="en-US" sz="3200" dirty="0">
                <a:solidFill>
                  <a:srgbClr val="DA0000"/>
                </a:solidFill>
                <a:latin typeface="微软雅黑" panose="020B0503020204020204" pitchFamily="34" charset="-122"/>
                <a:ea typeface="微软雅黑" panose="020B0503020204020204" pitchFamily="34" charset="-122"/>
                <a:sym typeface="+mn-ea"/>
              </a:rPr>
              <a:t>沈阳第一机床厂 长</a:t>
            </a:r>
            <a:r>
              <a:rPr lang="zh-CN" altLang="en-US" sz="3200" dirty="0">
                <a:solidFill>
                  <a:srgbClr val="DA0000"/>
                </a:solidFill>
                <a:latin typeface="微软雅黑" panose="020B0503020204020204" pitchFamily="34" charset="-122"/>
                <a:ea typeface="微软雅黑" panose="020B0503020204020204" pitchFamily="34" charset="-122"/>
                <a:sym typeface="+mn-ea"/>
              </a:rPr>
              <a:t>春第一汽车制造厂</a:t>
            </a:r>
            <a:endParaRPr lang="zh-CN" altLang="en-US" sz="3200" dirty="0">
              <a:solidFill>
                <a:srgbClr val="DA0000"/>
              </a:solidFill>
              <a:latin typeface="微软雅黑" panose="020B0503020204020204" pitchFamily="34" charset="-122"/>
              <a:ea typeface="微软雅黑" panose="020B0503020204020204" pitchFamily="34" charset="-122"/>
              <a:sym typeface="+mn-ea"/>
            </a:endParaRPr>
          </a:p>
        </p:txBody>
      </p:sp>
      <p:sp>
        <p:nvSpPr>
          <p:cNvPr id="28" name="矩形 27"/>
          <p:cNvSpPr/>
          <p:nvPr/>
        </p:nvSpPr>
        <p:spPr>
          <a:xfrm>
            <a:off x="2894330" y="5685790"/>
            <a:ext cx="9291320" cy="1078865"/>
          </a:xfrm>
          <a:prstGeom prst="rect">
            <a:avLst/>
          </a:prstGeom>
          <a:noFill/>
        </p:spPr>
        <p:txBody>
          <a:bodyPr wrap="square" rtlCol="0">
            <a:spAutoFit/>
          </a:bodyPr>
          <a:lstStyle/>
          <a:p>
            <a:pPr algn="just">
              <a:spcAft>
                <a:spcPts val="500"/>
              </a:spcAft>
            </a:pPr>
            <a:r>
              <a:rPr lang="zh-CN" altLang="en-US" sz="3200" dirty="0">
                <a:solidFill>
                  <a:srgbClr val="DA0000"/>
                </a:solidFill>
                <a:latin typeface="微软雅黑" panose="020B0503020204020204" pitchFamily="34" charset="-122"/>
                <a:ea typeface="微软雅黑" panose="020B0503020204020204" pitchFamily="34" charset="-122"/>
              </a:rPr>
              <a:t>意义：</a:t>
            </a:r>
            <a:r>
              <a:rPr lang="zh-CN" altLang="en-US" sz="2800" dirty="0">
                <a:solidFill>
                  <a:srgbClr val="DA0000"/>
                </a:solidFill>
                <a:latin typeface="微软雅黑" panose="020B0503020204020204" pitchFamily="34" charset="-122"/>
                <a:ea typeface="微软雅黑" panose="020B0503020204020204" pitchFamily="34" charset="-122"/>
              </a:rPr>
              <a:t>开始改变我国工业落后面貌，为社会主义工业化奠</a:t>
            </a:r>
            <a:endParaRPr lang="zh-CN" altLang="en-US" sz="2800" dirty="0">
              <a:solidFill>
                <a:srgbClr val="DA0000"/>
              </a:solidFill>
              <a:latin typeface="微软雅黑" panose="020B0503020204020204" pitchFamily="34" charset="-122"/>
              <a:ea typeface="微软雅黑" panose="020B0503020204020204" pitchFamily="34" charset="-122"/>
            </a:endParaRPr>
          </a:p>
          <a:p>
            <a:pPr algn="just">
              <a:spcAft>
                <a:spcPts val="500"/>
              </a:spcAft>
            </a:pPr>
            <a:r>
              <a:rPr lang="zh-CN" altLang="en-US" sz="2800" dirty="0">
                <a:solidFill>
                  <a:srgbClr val="DA0000"/>
                </a:solidFill>
                <a:latin typeface="微软雅黑" panose="020B0503020204020204" pitchFamily="34" charset="-122"/>
                <a:ea typeface="微软雅黑" panose="020B0503020204020204" pitchFamily="34" charset="-122"/>
              </a:rPr>
              <a:t>            </a:t>
            </a:r>
            <a:r>
              <a:rPr lang="zh-CN" altLang="en-US" sz="2800" dirty="0">
                <a:solidFill>
                  <a:srgbClr val="DA0000"/>
                </a:solidFill>
                <a:latin typeface="微软雅黑" panose="020B0503020204020204" pitchFamily="34" charset="-122"/>
                <a:ea typeface="微软雅黑" panose="020B0503020204020204" pitchFamily="34" charset="-122"/>
                <a:sym typeface="+mn-ea"/>
              </a:rPr>
              <a:t>定了初步基础。</a:t>
            </a:r>
            <a:endParaRPr lang="zh-CN" altLang="en-US" sz="2800" dirty="0">
              <a:solidFill>
                <a:srgbClr val="DA0000"/>
              </a:solidFill>
              <a:latin typeface="微软雅黑" panose="020B0503020204020204" pitchFamily="34" charset="-122"/>
              <a:ea typeface="微软雅黑" panose="020B0503020204020204" pitchFamily="34" charset="-122"/>
            </a:endParaRPr>
          </a:p>
        </p:txBody>
      </p:sp>
      <p:pic>
        <p:nvPicPr>
          <p:cNvPr id="29" name="图片 2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08669" y="2975311"/>
            <a:ext cx="2026852" cy="3362040"/>
          </a:xfrm>
          <a:prstGeom prst="rect">
            <a:avLst/>
          </a:prstGeom>
        </p:spPr>
      </p:pic>
      <p:sp>
        <p:nvSpPr>
          <p:cNvPr id="2" name="圆角矩形 1"/>
          <p:cNvSpPr/>
          <p:nvPr/>
        </p:nvSpPr>
        <p:spPr>
          <a:xfrm>
            <a:off x="2484755" y="862330"/>
            <a:ext cx="3629025" cy="245745"/>
          </a:xfrm>
          <a:prstGeom prst="roundRect">
            <a:avLst/>
          </a:prstGeom>
          <a:solidFill>
            <a:srgbClr val="F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动作按钮: 前进或下一项 2">
            <a:hlinkClick r:id="rId2" action="ppaction://hlinksldjump"/>
          </p:cNvPr>
          <p:cNvSpPr/>
          <p:nvPr/>
        </p:nvSpPr>
        <p:spPr>
          <a:xfrm>
            <a:off x="11724005" y="3634105"/>
            <a:ext cx="349885" cy="3873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600"/>
                                        <p:tgtEl>
                                          <p:spTgt spid="1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600"/>
                                        <p:tgtEl>
                                          <p:spTgt spid="17"/>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350"/>
                                        <p:tgtEl>
                                          <p:spTgt spid="24"/>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350"/>
                                        <p:tgtEl>
                                          <p:spTgt spid="25"/>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childTnLst>
                                </p:cTn>
                              </p:par>
                            </p:childTnLst>
                          </p:cTn>
                        </p:par>
                        <p:par>
                          <p:cTn id="38" fill="hold">
                            <p:stCondLst>
                              <p:cond delay="3500"/>
                            </p:stCondLst>
                            <p:childTnLst>
                              <p:par>
                                <p:cTn id="39" presetID="53" presetClass="entr" presetSubtype="16" fill="hold" grpId="0" nodeType="after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500" fill="hold"/>
                                        <p:tgtEl>
                                          <p:spTgt spid="21"/>
                                        </p:tgtEl>
                                        <p:attrNameLst>
                                          <p:attrName>ppt_w</p:attrName>
                                        </p:attrNameLst>
                                      </p:cBhvr>
                                      <p:tavLst>
                                        <p:tav tm="0">
                                          <p:val>
                                            <p:fltVal val="0"/>
                                          </p:val>
                                        </p:tav>
                                        <p:tav tm="100000">
                                          <p:val>
                                            <p:strVal val="#ppt_w"/>
                                          </p:val>
                                        </p:tav>
                                      </p:tavLst>
                                    </p:anim>
                                    <p:anim calcmode="lin" valueType="num">
                                      <p:cBhvr>
                                        <p:cTn id="42" dur="500" fill="hold"/>
                                        <p:tgtEl>
                                          <p:spTgt spid="21"/>
                                        </p:tgtEl>
                                        <p:attrNameLst>
                                          <p:attrName>ppt_h</p:attrName>
                                        </p:attrNameLst>
                                      </p:cBhvr>
                                      <p:tavLst>
                                        <p:tav tm="0">
                                          <p:val>
                                            <p:fltVal val="0"/>
                                          </p:val>
                                        </p:tav>
                                        <p:tav tm="100000">
                                          <p:val>
                                            <p:strVal val="#ppt_h"/>
                                          </p:val>
                                        </p:tav>
                                      </p:tavLst>
                                    </p:anim>
                                    <p:animEffect transition="in" filter="fade">
                                      <p:cBhvr>
                                        <p:cTn id="43" dur="500"/>
                                        <p:tgtEl>
                                          <p:spTgt spid="21"/>
                                        </p:tgtEl>
                                      </p:cBhvr>
                                    </p:animEffect>
                                  </p:childTnLst>
                                </p:cTn>
                              </p:par>
                            </p:childTnLst>
                          </p:cTn>
                        </p:par>
                        <p:par>
                          <p:cTn id="44" fill="hold">
                            <p:stCondLst>
                              <p:cond delay="4000"/>
                            </p:stCondLst>
                            <p:childTnLst>
                              <p:par>
                                <p:cTn id="45" presetID="22" presetClass="entr" presetSubtype="8"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left)">
                                      <p:cBhvr>
                                        <p:cTn id="47" dur="350"/>
                                        <p:tgtEl>
                                          <p:spTgt spid="26"/>
                                        </p:tgtEl>
                                      </p:cBhvr>
                                    </p:animEffect>
                                  </p:childTnLst>
                                </p:cTn>
                              </p:par>
                            </p:childTnLst>
                          </p:cTn>
                        </p:par>
                        <p:par>
                          <p:cTn id="48" fill="hold">
                            <p:stCondLst>
                              <p:cond delay="4500"/>
                            </p:stCondLst>
                            <p:childTnLst>
                              <p:par>
                                <p:cTn id="49" presetID="53" presetClass="entr" presetSubtype="16" fill="hold" grpId="0" nodeType="after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500" fill="hold"/>
                                        <p:tgtEl>
                                          <p:spTgt spid="22"/>
                                        </p:tgtEl>
                                        <p:attrNameLst>
                                          <p:attrName>ppt_w</p:attrName>
                                        </p:attrNameLst>
                                      </p:cBhvr>
                                      <p:tavLst>
                                        <p:tav tm="0">
                                          <p:val>
                                            <p:fltVal val="0"/>
                                          </p:val>
                                        </p:tav>
                                        <p:tav tm="100000">
                                          <p:val>
                                            <p:strVal val="#ppt_w"/>
                                          </p:val>
                                        </p:tav>
                                      </p:tavLst>
                                    </p:anim>
                                    <p:anim calcmode="lin" valueType="num">
                                      <p:cBhvr>
                                        <p:cTn id="52" dur="500" fill="hold"/>
                                        <p:tgtEl>
                                          <p:spTgt spid="22"/>
                                        </p:tgtEl>
                                        <p:attrNameLst>
                                          <p:attrName>ppt_h</p:attrName>
                                        </p:attrNameLst>
                                      </p:cBhvr>
                                      <p:tavLst>
                                        <p:tav tm="0">
                                          <p:val>
                                            <p:fltVal val="0"/>
                                          </p:val>
                                        </p:tav>
                                        <p:tav tm="100000">
                                          <p:val>
                                            <p:strVal val="#ppt_h"/>
                                          </p:val>
                                        </p:tav>
                                      </p:tavLst>
                                    </p:anim>
                                    <p:animEffect transition="in" filter="fade">
                                      <p:cBhvr>
                                        <p:cTn id="53" dur="500"/>
                                        <p:tgtEl>
                                          <p:spTgt spid="22"/>
                                        </p:tgtEl>
                                      </p:cBhvr>
                                    </p:animEffect>
                                  </p:childTnLst>
                                </p:cTn>
                              </p:par>
                            </p:childTnLst>
                          </p:cTn>
                        </p:par>
                        <p:par>
                          <p:cTn id="54" fill="hold">
                            <p:stCondLst>
                              <p:cond delay="5000"/>
                            </p:stCondLst>
                            <p:childTnLst>
                              <p:par>
                                <p:cTn id="55" presetID="22" presetClass="entr" presetSubtype="8" fill="hold" grpId="0" nodeType="after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left)">
                                      <p:cBhvr>
                                        <p:cTn id="57" dur="350"/>
                                        <p:tgtEl>
                                          <p:spTgt spid="27"/>
                                        </p:tgtEl>
                                      </p:cBhvr>
                                    </p:animEffect>
                                  </p:childTnLst>
                                </p:cTn>
                              </p:par>
                            </p:childTnLst>
                          </p:cTn>
                        </p:par>
                        <p:par>
                          <p:cTn id="58" fill="hold">
                            <p:stCondLst>
                              <p:cond delay="5500"/>
                            </p:stCondLst>
                            <p:childTnLst>
                              <p:par>
                                <p:cTn id="59" presetID="53" presetClass="entr" presetSubtype="16" fill="hold" grpId="0" nodeType="after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p:cTn id="61" dur="500" fill="hold"/>
                                        <p:tgtEl>
                                          <p:spTgt spid="23"/>
                                        </p:tgtEl>
                                        <p:attrNameLst>
                                          <p:attrName>ppt_w</p:attrName>
                                        </p:attrNameLst>
                                      </p:cBhvr>
                                      <p:tavLst>
                                        <p:tav tm="0">
                                          <p:val>
                                            <p:fltVal val="0"/>
                                          </p:val>
                                        </p:tav>
                                        <p:tav tm="100000">
                                          <p:val>
                                            <p:strVal val="#ppt_w"/>
                                          </p:val>
                                        </p:tav>
                                      </p:tavLst>
                                    </p:anim>
                                    <p:anim calcmode="lin" valueType="num">
                                      <p:cBhvr>
                                        <p:cTn id="62" dur="500" fill="hold"/>
                                        <p:tgtEl>
                                          <p:spTgt spid="23"/>
                                        </p:tgtEl>
                                        <p:attrNameLst>
                                          <p:attrName>ppt_h</p:attrName>
                                        </p:attrNameLst>
                                      </p:cBhvr>
                                      <p:tavLst>
                                        <p:tav tm="0">
                                          <p:val>
                                            <p:fltVal val="0"/>
                                          </p:val>
                                        </p:tav>
                                        <p:tav tm="100000">
                                          <p:val>
                                            <p:strVal val="#ppt_h"/>
                                          </p:val>
                                        </p:tav>
                                      </p:tavLst>
                                    </p:anim>
                                    <p:animEffect transition="in" filter="fade">
                                      <p:cBhvr>
                                        <p:cTn id="63" dur="500"/>
                                        <p:tgtEl>
                                          <p:spTgt spid="23"/>
                                        </p:tgtEl>
                                      </p:cBhvr>
                                    </p:animEffect>
                                  </p:childTnLst>
                                </p:cTn>
                              </p:par>
                            </p:childTnLst>
                          </p:cTn>
                        </p:par>
                        <p:par>
                          <p:cTn id="64" fill="hold">
                            <p:stCondLst>
                              <p:cond delay="6000"/>
                            </p:stCondLst>
                            <p:childTnLst>
                              <p:par>
                                <p:cTn id="65" presetID="22" presetClass="entr" presetSubtype="8" fill="hold" grpId="0" nodeType="after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left)">
                                      <p:cBhvr>
                                        <p:cTn id="67" dur="3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P spid="19" grpId="0" bldLvl="0" animBg="1"/>
      <p:bldP spid="20" grpId="0" bldLvl="0" animBg="1"/>
      <p:bldP spid="21" grpId="0" bldLvl="0" animBg="1"/>
      <p:bldP spid="22" grpId="0" bldLvl="0" animBg="1"/>
      <p:bldP spid="23" grpId="0" bldLvl="0" animBg="1"/>
      <p:bldP spid="24" grpId="0"/>
      <p:bldP spid="25" grpId="0"/>
      <p:bldP spid="26" grpId="0"/>
      <p:bldP spid="27" grpId="0"/>
      <p:bldP spid="28"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1915886" y="1453464"/>
            <a:ext cx="8360228" cy="768350"/>
          </a:xfrm>
          <a:prstGeom prst="rect">
            <a:avLst/>
          </a:prstGeom>
          <a:noFill/>
        </p:spPr>
        <p:txBody>
          <a:bodyPr wrap="square" rtlCol="0">
            <a:spAutoFit/>
          </a:bodyPr>
          <a:lstStyle/>
          <a:p>
            <a:pPr algn="ctr"/>
            <a:r>
              <a:rPr lang="zh-CN" altLang="en-US" sz="4400" b="1" kern="0" dirty="0">
                <a:solidFill>
                  <a:srgbClr val="DA0000"/>
                </a:solidFill>
                <a:latin typeface="Calibri" panose="020F0502020204030204"/>
                <a:ea typeface="微软雅黑" panose="020B0503020204020204" pitchFamily="34" charset="-122"/>
              </a:rPr>
              <a:t>一五计划优先发展重工业的原因</a:t>
            </a:r>
            <a:endParaRPr lang="zh-CN" altLang="en-US" sz="4400" b="1" kern="0" dirty="0">
              <a:solidFill>
                <a:srgbClr val="DA0000"/>
              </a:solidFill>
              <a:latin typeface="Calibri" panose="020F0502020204030204"/>
              <a:ea typeface="微软雅黑" panose="020B0503020204020204" pitchFamily="34" charset="-122"/>
            </a:endParaRPr>
          </a:p>
        </p:txBody>
      </p:sp>
      <p:sp>
        <p:nvSpPr>
          <p:cNvPr id="19" name="圆角矩形 7"/>
          <p:cNvSpPr/>
          <p:nvPr/>
        </p:nvSpPr>
        <p:spPr>
          <a:xfrm>
            <a:off x="1819590" y="3164951"/>
            <a:ext cx="2038024" cy="3337449"/>
          </a:xfrm>
          <a:prstGeom prst="roundRect">
            <a:avLst>
              <a:gd name="adj" fmla="val 9812"/>
            </a:avLst>
          </a:prstGeom>
          <a:ln w="9525">
            <a:solidFill>
              <a:srgbClr val="E71E17"/>
            </a:solidFill>
            <a:prstDash val="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sp>
        <p:nvSpPr>
          <p:cNvPr id="20" name="圆角矩形 8"/>
          <p:cNvSpPr/>
          <p:nvPr/>
        </p:nvSpPr>
        <p:spPr>
          <a:xfrm>
            <a:off x="4002541" y="3164951"/>
            <a:ext cx="2038024" cy="3337449"/>
          </a:xfrm>
          <a:prstGeom prst="roundRect">
            <a:avLst>
              <a:gd name="adj" fmla="val 8566"/>
            </a:avLst>
          </a:prstGeom>
          <a:ln w="9525">
            <a:solidFill>
              <a:srgbClr val="E71E17"/>
            </a:solidFill>
            <a:prstDash val="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sp>
        <p:nvSpPr>
          <p:cNvPr id="21" name="圆角矩形 12"/>
          <p:cNvSpPr/>
          <p:nvPr/>
        </p:nvSpPr>
        <p:spPr>
          <a:xfrm>
            <a:off x="6185492" y="3164951"/>
            <a:ext cx="2038024" cy="3337449"/>
          </a:xfrm>
          <a:prstGeom prst="roundRect">
            <a:avLst>
              <a:gd name="adj" fmla="val 9189"/>
            </a:avLst>
          </a:prstGeom>
          <a:ln w="9525">
            <a:solidFill>
              <a:srgbClr val="E71E17"/>
            </a:solidFill>
            <a:prstDash val="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sp>
        <p:nvSpPr>
          <p:cNvPr id="22" name="圆角矩形 13"/>
          <p:cNvSpPr/>
          <p:nvPr/>
        </p:nvSpPr>
        <p:spPr>
          <a:xfrm>
            <a:off x="8368444" y="3164951"/>
            <a:ext cx="2038024" cy="3337449"/>
          </a:xfrm>
          <a:prstGeom prst="roundRect">
            <a:avLst>
              <a:gd name="adj" fmla="val 10435"/>
            </a:avLst>
          </a:prstGeom>
          <a:ln w="9525">
            <a:solidFill>
              <a:srgbClr val="E71E17"/>
            </a:solidFill>
            <a:prstDash val="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grpSp>
        <p:nvGrpSpPr>
          <p:cNvPr id="24" name="组合 23"/>
          <p:cNvGrpSpPr/>
          <p:nvPr/>
        </p:nvGrpSpPr>
        <p:grpSpPr>
          <a:xfrm>
            <a:off x="1983898" y="2471239"/>
            <a:ext cx="1744980" cy="1348603"/>
            <a:chOff x="983432" y="2090420"/>
            <a:chExt cx="1744980" cy="1348603"/>
          </a:xfrm>
        </p:grpSpPr>
        <p:sp>
          <p:nvSpPr>
            <p:cNvPr id="25" name="圆角矩形 16"/>
            <p:cNvSpPr/>
            <p:nvPr/>
          </p:nvSpPr>
          <p:spPr>
            <a:xfrm>
              <a:off x="983432" y="2171700"/>
              <a:ext cx="1709409" cy="1185292"/>
            </a:xfrm>
            <a:prstGeom prst="ellipse">
              <a:avLst/>
            </a:prstGeom>
            <a:gradFill flip="none" rotWithShape="1">
              <a:gsLst>
                <a:gs pos="0">
                  <a:srgbClr val="E71E17"/>
                </a:gs>
                <a:gs pos="100000">
                  <a:srgbClr val="C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endParaRPr>
            </a:p>
          </p:txBody>
        </p:sp>
        <p:sp>
          <p:nvSpPr>
            <p:cNvPr id="26" name="矩形 17"/>
            <p:cNvSpPr/>
            <p:nvPr/>
          </p:nvSpPr>
          <p:spPr>
            <a:xfrm>
              <a:off x="1018357" y="2090420"/>
              <a:ext cx="1710055" cy="1348603"/>
            </a:xfrm>
            <a:prstGeom prst="ellipse">
              <a:avLst/>
            </a:prstGeom>
            <a:effectLst/>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zh-CN" sz="2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现实需要</a:t>
              </a:r>
              <a:endParaRPr kumimoji="0" lang="zh-CN" altLang="zh-CN" sz="2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27" name="组合 26"/>
          <p:cNvGrpSpPr/>
          <p:nvPr/>
        </p:nvGrpSpPr>
        <p:grpSpPr>
          <a:xfrm>
            <a:off x="4166849" y="2471239"/>
            <a:ext cx="1713865" cy="1355793"/>
            <a:chOff x="3421832" y="2090420"/>
            <a:chExt cx="1713865" cy="1355793"/>
          </a:xfrm>
        </p:grpSpPr>
        <p:sp>
          <p:nvSpPr>
            <p:cNvPr id="28" name="圆角矩形 19"/>
            <p:cNvSpPr/>
            <p:nvPr/>
          </p:nvSpPr>
          <p:spPr>
            <a:xfrm>
              <a:off x="3421832" y="2171700"/>
              <a:ext cx="1709409" cy="1185292"/>
            </a:xfrm>
            <a:prstGeom prst="ellipse">
              <a:avLst/>
            </a:prstGeom>
            <a:gradFill flip="none" rotWithShape="1">
              <a:gsLst>
                <a:gs pos="0">
                  <a:srgbClr val="E71E17"/>
                </a:gs>
                <a:gs pos="100000">
                  <a:srgbClr val="C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endParaRPr>
            </a:p>
          </p:txBody>
        </p:sp>
        <p:sp>
          <p:nvSpPr>
            <p:cNvPr id="29" name="矩形 20"/>
            <p:cNvSpPr/>
            <p:nvPr/>
          </p:nvSpPr>
          <p:spPr>
            <a:xfrm>
              <a:off x="3425642" y="2090420"/>
              <a:ext cx="1710055" cy="1355793"/>
            </a:xfrm>
            <a:prstGeom prst="ellipse">
              <a:avLst/>
            </a:prstGeom>
            <a:effectLst/>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zh-CN" sz="2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苏联影响</a:t>
              </a:r>
              <a:endParaRPr kumimoji="0" lang="zh-CN" altLang="zh-CN" sz="2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30" name="组合 29"/>
          <p:cNvGrpSpPr/>
          <p:nvPr/>
        </p:nvGrpSpPr>
        <p:grpSpPr>
          <a:xfrm>
            <a:off x="6349800" y="2471239"/>
            <a:ext cx="1744345" cy="1451343"/>
            <a:chOff x="5603057" y="2090420"/>
            <a:chExt cx="1744345" cy="1451343"/>
          </a:xfrm>
        </p:grpSpPr>
        <p:sp>
          <p:nvSpPr>
            <p:cNvPr id="31" name="圆角矩形 22"/>
            <p:cNvSpPr/>
            <p:nvPr/>
          </p:nvSpPr>
          <p:spPr>
            <a:xfrm>
              <a:off x="5603057" y="2171700"/>
              <a:ext cx="1709409" cy="1185292"/>
            </a:xfrm>
            <a:prstGeom prst="ellipse">
              <a:avLst/>
            </a:prstGeom>
            <a:gradFill flip="none" rotWithShape="1">
              <a:gsLst>
                <a:gs pos="0">
                  <a:srgbClr val="E71E17"/>
                </a:gs>
                <a:gs pos="100000">
                  <a:srgbClr val="C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endParaRPr>
            </a:p>
          </p:txBody>
        </p:sp>
        <p:sp>
          <p:nvSpPr>
            <p:cNvPr id="32" name="矩形 23"/>
            <p:cNvSpPr/>
            <p:nvPr/>
          </p:nvSpPr>
          <p:spPr>
            <a:xfrm>
              <a:off x="5679892" y="2090420"/>
              <a:ext cx="1667510" cy="1451343"/>
            </a:xfrm>
            <a:prstGeom prst="ellipse">
              <a:avLst/>
            </a:prstGeom>
            <a:effectLst/>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zh-CN" sz="2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历史原因</a:t>
              </a:r>
              <a:endParaRPr kumimoji="0" lang="zh-CN" altLang="zh-CN" sz="2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33" name="组合 32"/>
          <p:cNvGrpSpPr/>
          <p:nvPr/>
        </p:nvGrpSpPr>
        <p:grpSpPr>
          <a:xfrm>
            <a:off x="8532752" y="2466159"/>
            <a:ext cx="1709409" cy="1353779"/>
            <a:chOff x="7479482" y="2085340"/>
            <a:chExt cx="1709409" cy="1353779"/>
          </a:xfrm>
        </p:grpSpPr>
        <p:sp>
          <p:nvSpPr>
            <p:cNvPr id="34" name="圆角矩形 25"/>
            <p:cNvSpPr/>
            <p:nvPr/>
          </p:nvSpPr>
          <p:spPr>
            <a:xfrm>
              <a:off x="7479482" y="2171700"/>
              <a:ext cx="1709409" cy="1185292"/>
            </a:xfrm>
            <a:prstGeom prst="ellipse">
              <a:avLst/>
            </a:prstGeom>
            <a:gradFill flip="none" rotWithShape="1">
              <a:gsLst>
                <a:gs pos="0">
                  <a:srgbClr val="E71E17"/>
                </a:gs>
                <a:gs pos="100000">
                  <a:srgbClr val="C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endParaRPr>
            </a:p>
          </p:txBody>
        </p:sp>
        <p:sp>
          <p:nvSpPr>
            <p:cNvPr id="35" name="矩形 26"/>
            <p:cNvSpPr/>
            <p:nvPr/>
          </p:nvSpPr>
          <p:spPr>
            <a:xfrm>
              <a:off x="7577907" y="2085340"/>
              <a:ext cx="1513205" cy="1353779"/>
            </a:xfrm>
            <a:prstGeom prst="ellipse">
              <a:avLst/>
            </a:prstGeom>
            <a:effectLst/>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zh-CN" sz="2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重要地位</a:t>
              </a:r>
              <a:endParaRPr kumimoji="0" lang="zh-CN" altLang="zh-CN" sz="2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39" name="矩形 38"/>
          <p:cNvSpPr/>
          <p:nvPr/>
        </p:nvSpPr>
        <p:spPr>
          <a:xfrm>
            <a:off x="1819275" y="4196715"/>
            <a:ext cx="2037715" cy="1906270"/>
          </a:xfrm>
          <a:prstGeom prst="rect">
            <a:avLst/>
          </a:prstGeom>
        </p:spPr>
        <p:txBody>
          <a:bodyPr/>
          <a:lstStyle/>
          <a:p>
            <a:pPr marL="0" marR="0" lvl="0" indent="0" algn="just" defTabSz="914400" rtl="0" fontAlgn="auto">
              <a:lnSpc>
                <a:spcPts val="3000"/>
              </a:lnSpc>
              <a:spcBef>
                <a:spcPts val="0"/>
              </a:spcBef>
              <a:spcAft>
                <a:spcPts val="0"/>
              </a:spcAft>
              <a:buClrTx/>
              <a:buSzTx/>
              <a:buFontTx/>
              <a:buNone/>
              <a:defRPr/>
            </a:pPr>
            <a:r>
              <a:rPr kumimoji="0" lang="zh-CN" altLang="zh-CN" sz="28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宋体" panose="02010600030101010101" pitchFamily="2" charset="-122"/>
              </a:rPr>
              <a:t>帝国主义的封锁，加强国防增强军事力量的需要</a:t>
            </a:r>
            <a:endParaRPr kumimoji="0" lang="zh-CN" altLang="zh-CN" sz="28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41" name="组合 40"/>
          <p:cNvGrpSpPr/>
          <p:nvPr/>
        </p:nvGrpSpPr>
        <p:grpSpPr>
          <a:xfrm rot="5400000">
            <a:off x="2700564" y="3846138"/>
            <a:ext cx="276077" cy="332837"/>
            <a:chOff x="3376487" y="2422308"/>
            <a:chExt cx="276077" cy="332837"/>
          </a:xfrm>
        </p:grpSpPr>
        <p:sp>
          <p:nvSpPr>
            <p:cNvPr id="42" name="燕尾形 33"/>
            <p:cNvSpPr/>
            <p:nvPr/>
          </p:nvSpPr>
          <p:spPr>
            <a:xfrm>
              <a:off x="3376487" y="2422308"/>
              <a:ext cx="180827" cy="332837"/>
            </a:xfrm>
            <a:prstGeom prst="chevron">
              <a:avLst>
                <a:gd name="adj" fmla="val 72386"/>
              </a:avLst>
            </a:prstGeom>
            <a:solidFill>
              <a:srgbClr val="E71E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sp>
          <p:nvSpPr>
            <p:cNvPr id="43" name="燕尾形 34"/>
            <p:cNvSpPr/>
            <p:nvPr/>
          </p:nvSpPr>
          <p:spPr>
            <a:xfrm>
              <a:off x="3471737" y="2422308"/>
              <a:ext cx="180827" cy="332837"/>
            </a:xfrm>
            <a:prstGeom prst="chevron">
              <a:avLst>
                <a:gd name="adj" fmla="val 72386"/>
              </a:avLst>
            </a:prstGeom>
            <a:solidFill>
              <a:srgbClr val="E71E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grpSp>
      <p:sp>
        <p:nvSpPr>
          <p:cNvPr id="44" name="矩形 43"/>
          <p:cNvSpPr/>
          <p:nvPr/>
        </p:nvSpPr>
        <p:spPr>
          <a:xfrm>
            <a:off x="4067810" y="4418965"/>
            <a:ext cx="1971675" cy="1461770"/>
          </a:xfrm>
          <a:prstGeom prst="rect">
            <a:avLst/>
          </a:prstGeom>
        </p:spPr>
        <p:txBody>
          <a:bodyPr/>
          <a:lstStyle/>
          <a:p>
            <a:pPr marL="0" marR="0" lvl="0" indent="0" algn="l" defTabSz="914400" rtl="0" fontAlgn="auto">
              <a:lnSpc>
                <a:spcPts val="2900"/>
              </a:lnSpc>
              <a:spcBef>
                <a:spcPts val="0"/>
              </a:spcBef>
              <a:spcAft>
                <a:spcPts val="0"/>
              </a:spcAft>
              <a:buClrTx/>
              <a:buSzTx/>
              <a:buFontTx/>
              <a:buNone/>
              <a:defRPr/>
            </a:pPr>
            <a:r>
              <a:rPr kumimoji="0" lang="zh-CN" altLang="zh-CN" sz="32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宋体" panose="02010600030101010101" pitchFamily="2" charset="-122"/>
              </a:rPr>
              <a:t>学习苏联社会主义工业化的经验</a:t>
            </a:r>
            <a:endParaRPr kumimoji="0" lang="zh-CN" altLang="zh-CN" sz="32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45" name="组合 44"/>
          <p:cNvGrpSpPr/>
          <p:nvPr/>
        </p:nvGrpSpPr>
        <p:grpSpPr>
          <a:xfrm rot="5400000">
            <a:off x="4887173" y="3846138"/>
            <a:ext cx="276077" cy="332837"/>
            <a:chOff x="3376487" y="2422308"/>
            <a:chExt cx="276077" cy="332837"/>
          </a:xfrm>
        </p:grpSpPr>
        <p:sp>
          <p:nvSpPr>
            <p:cNvPr id="46" name="燕尾形 37"/>
            <p:cNvSpPr/>
            <p:nvPr/>
          </p:nvSpPr>
          <p:spPr>
            <a:xfrm>
              <a:off x="3376487" y="2422308"/>
              <a:ext cx="180827" cy="332837"/>
            </a:xfrm>
            <a:prstGeom prst="chevron">
              <a:avLst>
                <a:gd name="adj" fmla="val 72386"/>
              </a:avLst>
            </a:prstGeom>
            <a:solidFill>
              <a:srgbClr val="E71E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sp>
          <p:nvSpPr>
            <p:cNvPr id="47" name="燕尾形 38"/>
            <p:cNvSpPr/>
            <p:nvPr/>
          </p:nvSpPr>
          <p:spPr>
            <a:xfrm>
              <a:off x="3471737" y="2422308"/>
              <a:ext cx="180827" cy="332837"/>
            </a:xfrm>
            <a:prstGeom prst="chevron">
              <a:avLst>
                <a:gd name="adj" fmla="val 72386"/>
              </a:avLst>
            </a:prstGeom>
            <a:solidFill>
              <a:srgbClr val="E71E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grpSp>
      <p:sp>
        <p:nvSpPr>
          <p:cNvPr id="48" name="矩形 47"/>
          <p:cNvSpPr/>
          <p:nvPr/>
        </p:nvSpPr>
        <p:spPr>
          <a:xfrm>
            <a:off x="6314440" y="4418965"/>
            <a:ext cx="1908810" cy="1461770"/>
          </a:xfrm>
          <a:prstGeom prst="rect">
            <a:avLst/>
          </a:prstGeom>
        </p:spPr>
        <p:txBody>
          <a:bodyPr/>
          <a:lstStyle/>
          <a:p>
            <a:pPr marL="0" marR="0" lvl="0" indent="0" algn="l" defTabSz="914400" rtl="0" fontAlgn="auto">
              <a:lnSpc>
                <a:spcPts val="3000"/>
              </a:lnSpc>
              <a:spcBef>
                <a:spcPts val="0"/>
              </a:spcBef>
              <a:spcAft>
                <a:spcPts val="0"/>
              </a:spcAft>
              <a:buClrTx/>
              <a:buSzTx/>
              <a:buFontTx/>
              <a:buNone/>
              <a:defRPr/>
            </a:pPr>
            <a:r>
              <a:rPr kumimoji="0" lang="zh-CN" altLang="zh-CN" sz="32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宋体" panose="02010600030101010101" pitchFamily="2" charset="-122"/>
              </a:rPr>
              <a:t>我国重工业基础差、底子薄</a:t>
            </a:r>
            <a:endParaRPr kumimoji="0" lang="zh-CN" altLang="zh-CN" sz="32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49" name="组合 48"/>
          <p:cNvGrpSpPr/>
          <p:nvPr/>
        </p:nvGrpSpPr>
        <p:grpSpPr>
          <a:xfrm rot="5400000">
            <a:off x="7066466" y="3846138"/>
            <a:ext cx="276077" cy="332837"/>
            <a:chOff x="3376487" y="2422308"/>
            <a:chExt cx="276077" cy="332837"/>
          </a:xfrm>
        </p:grpSpPr>
        <p:sp>
          <p:nvSpPr>
            <p:cNvPr id="50" name="燕尾形 41"/>
            <p:cNvSpPr/>
            <p:nvPr/>
          </p:nvSpPr>
          <p:spPr>
            <a:xfrm>
              <a:off x="3376487" y="2422308"/>
              <a:ext cx="180827" cy="332837"/>
            </a:xfrm>
            <a:prstGeom prst="chevron">
              <a:avLst>
                <a:gd name="adj" fmla="val 72386"/>
              </a:avLst>
            </a:prstGeom>
            <a:solidFill>
              <a:srgbClr val="E71E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sp>
          <p:nvSpPr>
            <p:cNvPr id="51" name="燕尾形 42"/>
            <p:cNvSpPr/>
            <p:nvPr/>
          </p:nvSpPr>
          <p:spPr>
            <a:xfrm>
              <a:off x="3471737" y="2422308"/>
              <a:ext cx="180827" cy="332837"/>
            </a:xfrm>
            <a:prstGeom prst="chevron">
              <a:avLst>
                <a:gd name="adj" fmla="val 72386"/>
              </a:avLst>
            </a:prstGeom>
            <a:solidFill>
              <a:srgbClr val="E71E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grpSp>
      <p:sp>
        <p:nvSpPr>
          <p:cNvPr id="52" name="矩形 51"/>
          <p:cNvSpPr/>
          <p:nvPr/>
        </p:nvSpPr>
        <p:spPr>
          <a:xfrm>
            <a:off x="8369300" y="4055745"/>
            <a:ext cx="2037080" cy="1461770"/>
          </a:xfrm>
          <a:prstGeom prst="rect">
            <a:avLst/>
          </a:prstGeom>
        </p:spPr>
        <p:txBody>
          <a:bodyPr/>
          <a:lstStyle/>
          <a:p>
            <a:pPr marL="0" marR="0" lvl="0" indent="0" algn="just" defTabSz="914400" rtl="0" fontAlgn="auto">
              <a:lnSpc>
                <a:spcPts val="2600"/>
              </a:lnSpc>
              <a:spcBef>
                <a:spcPts val="0"/>
              </a:spcBef>
              <a:spcAft>
                <a:spcPts val="0"/>
              </a:spcAft>
              <a:buClrTx/>
              <a:buSzTx/>
              <a:buFontTx/>
              <a:buNone/>
              <a:defRPr/>
            </a:pPr>
            <a:r>
              <a:rPr kumimoji="0" lang="zh-CN" altLang="zh-CN" sz="28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宋体" panose="02010600030101010101" pitchFamily="2" charset="-122"/>
              </a:rPr>
              <a:t>重工业是一个国家工业发展的基础，重工业发展有助于推动轻工业和农业的发展</a:t>
            </a:r>
            <a:endParaRPr kumimoji="0" lang="zh-CN" altLang="zh-CN" sz="28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53" name="组合 52"/>
          <p:cNvGrpSpPr/>
          <p:nvPr/>
        </p:nvGrpSpPr>
        <p:grpSpPr>
          <a:xfrm rot="5400000">
            <a:off x="9249418" y="3846138"/>
            <a:ext cx="276077" cy="332837"/>
            <a:chOff x="3376487" y="2422308"/>
            <a:chExt cx="276077" cy="332837"/>
          </a:xfrm>
        </p:grpSpPr>
        <p:sp>
          <p:nvSpPr>
            <p:cNvPr id="54" name="燕尾形 45"/>
            <p:cNvSpPr/>
            <p:nvPr/>
          </p:nvSpPr>
          <p:spPr>
            <a:xfrm>
              <a:off x="3376487" y="2422308"/>
              <a:ext cx="180827" cy="332837"/>
            </a:xfrm>
            <a:prstGeom prst="chevron">
              <a:avLst>
                <a:gd name="adj" fmla="val 72386"/>
              </a:avLst>
            </a:prstGeom>
            <a:solidFill>
              <a:srgbClr val="E71E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sp>
          <p:nvSpPr>
            <p:cNvPr id="55" name="燕尾形 46"/>
            <p:cNvSpPr/>
            <p:nvPr/>
          </p:nvSpPr>
          <p:spPr>
            <a:xfrm>
              <a:off x="3471737" y="2422308"/>
              <a:ext cx="180827" cy="332837"/>
            </a:xfrm>
            <a:prstGeom prst="chevron">
              <a:avLst>
                <a:gd name="adj" fmla="val 72386"/>
              </a:avLst>
            </a:prstGeom>
            <a:solidFill>
              <a:srgbClr val="E71E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grpSp>
      <p:sp>
        <p:nvSpPr>
          <p:cNvPr id="3" name="圆角矩形 2"/>
          <p:cNvSpPr/>
          <p:nvPr/>
        </p:nvSpPr>
        <p:spPr>
          <a:xfrm>
            <a:off x="2484755" y="862330"/>
            <a:ext cx="3629025" cy="245745"/>
          </a:xfrm>
          <a:prstGeom prst="roundRect">
            <a:avLst/>
          </a:prstGeom>
          <a:solidFill>
            <a:srgbClr val="F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动作按钮: 后退或前一项 3">
            <a:hlinkClick r:id="rId1" action="ppaction://hlinksldjump"/>
          </p:cNvPr>
          <p:cNvSpPr/>
          <p:nvPr/>
        </p:nvSpPr>
        <p:spPr>
          <a:xfrm>
            <a:off x="11567160" y="6152515"/>
            <a:ext cx="330835" cy="34988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700"/>
                                        <p:tgtEl>
                                          <p:spTgt spid="24"/>
                                        </p:tgtEl>
                                      </p:cBhvr>
                                    </p:animEffect>
                                    <p:anim calcmode="lin" valueType="num">
                                      <p:cBhvr>
                                        <p:cTn id="13" dur="700" fill="hold"/>
                                        <p:tgtEl>
                                          <p:spTgt spid="24"/>
                                        </p:tgtEl>
                                        <p:attrNameLst>
                                          <p:attrName>ppt_x</p:attrName>
                                        </p:attrNameLst>
                                      </p:cBhvr>
                                      <p:tavLst>
                                        <p:tav tm="0">
                                          <p:val>
                                            <p:strVal val="#ppt_x"/>
                                          </p:val>
                                        </p:tav>
                                        <p:tav tm="100000">
                                          <p:val>
                                            <p:strVal val="#ppt_x"/>
                                          </p:val>
                                        </p:tav>
                                      </p:tavLst>
                                    </p:anim>
                                    <p:anim calcmode="lin" valueType="num">
                                      <p:cBhvr>
                                        <p:cTn id="14" dur="700" fill="hold"/>
                                        <p:tgtEl>
                                          <p:spTgt spid="2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20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700"/>
                                        <p:tgtEl>
                                          <p:spTgt spid="27"/>
                                        </p:tgtEl>
                                      </p:cBhvr>
                                    </p:animEffect>
                                    <p:anim calcmode="lin" valueType="num">
                                      <p:cBhvr>
                                        <p:cTn id="18" dur="700" fill="hold"/>
                                        <p:tgtEl>
                                          <p:spTgt spid="27"/>
                                        </p:tgtEl>
                                        <p:attrNameLst>
                                          <p:attrName>ppt_x</p:attrName>
                                        </p:attrNameLst>
                                      </p:cBhvr>
                                      <p:tavLst>
                                        <p:tav tm="0">
                                          <p:val>
                                            <p:strVal val="#ppt_x"/>
                                          </p:val>
                                        </p:tav>
                                        <p:tav tm="100000">
                                          <p:val>
                                            <p:strVal val="#ppt_x"/>
                                          </p:val>
                                        </p:tav>
                                      </p:tavLst>
                                    </p:anim>
                                    <p:anim calcmode="lin" valueType="num">
                                      <p:cBhvr>
                                        <p:cTn id="19" dur="700" fill="hold"/>
                                        <p:tgtEl>
                                          <p:spTgt spid="2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40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700"/>
                                        <p:tgtEl>
                                          <p:spTgt spid="30"/>
                                        </p:tgtEl>
                                      </p:cBhvr>
                                    </p:animEffect>
                                    <p:anim calcmode="lin" valueType="num">
                                      <p:cBhvr>
                                        <p:cTn id="23" dur="700" fill="hold"/>
                                        <p:tgtEl>
                                          <p:spTgt spid="30"/>
                                        </p:tgtEl>
                                        <p:attrNameLst>
                                          <p:attrName>ppt_x</p:attrName>
                                        </p:attrNameLst>
                                      </p:cBhvr>
                                      <p:tavLst>
                                        <p:tav tm="0">
                                          <p:val>
                                            <p:strVal val="#ppt_x"/>
                                          </p:val>
                                        </p:tav>
                                        <p:tav tm="100000">
                                          <p:val>
                                            <p:strVal val="#ppt_x"/>
                                          </p:val>
                                        </p:tav>
                                      </p:tavLst>
                                    </p:anim>
                                    <p:anim calcmode="lin" valueType="num">
                                      <p:cBhvr>
                                        <p:cTn id="24" dur="700" fill="hold"/>
                                        <p:tgtEl>
                                          <p:spTgt spid="30"/>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60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700"/>
                                        <p:tgtEl>
                                          <p:spTgt spid="33"/>
                                        </p:tgtEl>
                                      </p:cBhvr>
                                    </p:animEffect>
                                    <p:anim calcmode="lin" valueType="num">
                                      <p:cBhvr>
                                        <p:cTn id="28" dur="700" fill="hold"/>
                                        <p:tgtEl>
                                          <p:spTgt spid="33"/>
                                        </p:tgtEl>
                                        <p:attrNameLst>
                                          <p:attrName>ppt_x</p:attrName>
                                        </p:attrNameLst>
                                      </p:cBhvr>
                                      <p:tavLst>
                                        <p:tav tm="0">
                                          <p:val>
                                            <p:strVal val="#ppt_x"/>
                                          </p:val>
                                        </p:tav>
                                        <p:tav tm="100000">
                                          <p:val>
                                            <p:strVal val="#ppt_x"/>
                                          </p:val>
                                        </p:tav>
                                      </p:tavLst>
                                    </p:anim>
                                    <p:anim calcmode="lin" valueType="num">
                                      <p:cBhvr>
                                        <p:cTn id="29" dur="700" fill="hold"/>
                                        <p:tgtEl>
                                          <p:spTgt spid="33"/>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par>
                          <p:cTn id="34" fill="hold">
                            <p:stCondLst>
                              <p:cond delay="1500"/>
                            </p:stCondLst>
                            <p:childTnLst>
                              <p:par>
                                <p:cTn id="35" presetID="1" presetClass="entr" presetSubtype="0" fill="hold" nodeType="after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64" presetClass="path" presetSubtype="0" accel="50000" decel="50000" fill="hold" nodeType="withEffect">
                                  <p:stCondLst>
                                    <p:cond delay="0"/>
                                  </p:stCondLst>
                                  <p:childTnLst>
                                    <p:animMotion origin="layout" path="M 2.5E-6 -3.7037E-6 L 2.5E-6 -0.06597 " pathEditMode="relative" rAng="0" ptsTypes="AA">
                                      <p:cBhvr>
                                        <p:cTn id="38" dur="800" spd="-100000" fill="hold"/>
                                        <p:tgtEl>
                                          <p:spTgt spid="41"/>
                                        </p:tgtEl>
                                        <p:attrNameLst>
                                          <p:attrName>ppt_x</p:attrName>
                                          <p:attrName>ppt_y</p:attrName>
                                        </p:attrNameLst>
                                      </p:cBhvr>
                                      <p:rCtr x="0" y="-3310"/>
                                    </p:animMotion>
                                  </p:childTnLst>
                                </p:cTn>
                              </p:par>
                            </p:childTnLst>
                          </p:cTn>
                        </p:par>
                        <p:par>
                          <p:cTn id="39" fill="hold">
                            <p:stCondLst>
                              <p:cond delay="1500"/>
                            </p:stCondLst>
                            <p:childTnLst>
                              <p:par>
                                <p:cTn id="40" presetID="18" presetClass="entr" presetSubtype="6" fill="hold" grpId="0" nodeType="after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strips(downRight)">
                                      <p:cBhvr>
                                        <p:cTn id="42" dur="1000"/>
                                        <p:tgtEl>
                                          <p:spTgt spid="39"/>
                                        </p:tgtEl>
                                      </p:cBhvr>
                                    </p:animEffect>
                                  </p:childTnLst>
                                </p:cTn>
                              </p:par>
                            </p:childTnLst>
                          </p:cTn>
                        </p:par>
                        <p:par>
                          <p:cTn id="43" fill="hold">
                            <p:stCondLst>
                              <p:cond delay="2500"/>
                            </p:stCondLst>
                            <p:childTnLst>
                              <p:par>
                                <p:cTn id="44" presetID="10" presetClass="entr" presetSubtype="0"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par>
                          <p:cTn id="47" fill="hold">
                            <p:stCondLst>
                              <p:cond delay="3000"/>
                            </p:stCondLst>
                            <p:childTnLst>
                              <p:par>
                                <p:cTn id="48" presetID="1" presetClass="entr" presetSubtype="0" fill="hold" nodeType="afterEffect">
                                  <p:stCondLst>
                                    <p:cond delay="0"/>
                                  </p:stCondLst>
                                  <p:childTnLst>
                                    <p:set>
                                      <p:cBhvr>
                                        <p:cTn id="49" dur="1" fill="hold">
                                          <p:stCondLst>
                                            <p:cond delay="0"/>
                                          </p:stCondLst>
                                        </p:cTn>
                                        <p:tgtEl>
                                          <p:spTgt spid="45"/>
                                        </p:tgtEl>
                                        <p:attrNameLst>
                                          <p:attrName>style.visibility</p:attrName>
                                        </p:attrNameLst>
                                      </p:cBhvr>
                                      <p:to>
                                        <p:strVal val="visible"/>
                                      </p:to>
                                    </p:set>
                                  </p:childTnLst>
                                </p:cTn>
                              </p:par>
                              <p:par>
                                <p:cTn id="50" presetID="64" presetClass="path" presetSubtype="0" accel="50000" decel="50000" fill="hold" nodeType="withEffect">
                                  <p:stCondLst>
                                    <p:cond delay="0"/>
                                  </p:stCondLst>
                                  <p:childTnLst>
                                    <p:animMotion origin="layout" path="M -4.375E-6 -3.7037E-6 L -4.375E-6 -0.06597 " pathEditMode="relative" rAng="0" ptsTypes="AA">
                                      <p:cBhvr>
                                        <p:cTn id="51" dur="800" spd="-100000" fill="hold"/>
                                        <p:tgtEl>
                                          <p:spTgt spid="45"/>
                                        </p:tgtEl>
                                        <p:attrNameLst>
                                          <p:attrName>ppt_x</p:attrName>
                                          <p:attrName>ppt_y</p:attrName>
                                        </p:attrNameLst>
                                      </p:cBhvr>
                                      <p:rCtr x="0" y="-3310"/>
                                    </p:animMotion>
                                  </p:childTnLst>
                                </p:cTn>
                              </p:par>
                            </p:childTnLst>
                          </p:cTn>
                        </p:par>
                        <p:par>
                          <p:cTn id="52" fill="hold">
                            <p:stCondLst>
                              <p:cond delay="3000"/>
                            </p:stCondLst>
                            <p:childTnLst>
                              <p:par>
                                <p:cTn id="53" presetID="18" presetClass="entr" presetSubtype="6" fill="hold" grpId="0"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strips(downRight)">
                                      <p:cBhvr>
                                        <p:cTn id="55" dur="1000"/>
                                        <p:tgtEl>
                                          <p:spTgt spid="44"/>
                                        </p:tgtEl>
                                      </p:cBhvr>
                                    </p:animEffect>
                                  </p:childTnLst>
                                </p:cTn>
                              </p:par>
                            </p:childTnLst>
                          </p:cTn>
                        </p:par>
                        <p:par>
                          <p:cTn id="56" fill="hold">
                            <p:stCondLst>
                              <p:cond delay="4000"/>
                            </p:stCondLst>
                            <p:childTnLst>
                              <p:par>
                                <p:cTn id="57" presetID="10" presetClass="entr" presetSubtype="0" fill="hold" grpId="0" nodeType="after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childTnLst>
                          </p:cTn>
                        </p:par>
                        <p:par>
                          <p:cTn id="60" fill="hold">
                            <p:stCondLst>
                              <p:cond delay="4500"/>
                            </p:stCondLst>
                            <p:childTnLst>
                              <p:par>
                                <p:cTn id="61" presetID="1" presetClass="entr" presetSubtype="0" fill="hold" nodeType="after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par>
                                <p:cTn id="63" presetID="64" presetClass="path" presetSubtype="0" accel="50000" decel="50000" fill="hold" nodeType="withEffect">
                                  <p:stCondLst>
                                    <p:cond delay="0"/>
                                  </p:stCondLst>
                                  <p:childTnLst>
                                    <p:animMotion origin="layout" path="M -4.16667E-7 -3.7037E-6 L -4.16667E-7 -0.06597 " pathEditMode="relative" rAng="0" ptsTypes="AA">
                                      <p:cBhvr>
                                        <p:cTn id="64" dur="800" spd="-100000" fill="hold"/>
                                        <p:tgtEl>
                                          <p:spTgt spid="49"/>
                                        </p:tgtEl>
                                        <p:attrNameLst>
                                          <p:attrName>ppt_x</p:attrName>
                                          <p:attrName>ppt_y</p:attrName>
                                        </p:attrNameLst>
                                      </p:cBhvr>
                                      <p:rCtr x="0" y="-3310"/>
                                    </p:animMotion>
                                  </p:childTnLst>
                                </p:cTn>
                              </p:par>
                            </p:childTnLst>
                          </p:cTn>
                        </p:par>
                        <p:par>
                          <p:cTn id="65" fill="hold">
                            <p:stCondLst>
                              <p:cond delay="4500"/>
                            </p:stCondLst>
                            <p:childTnLst>
                              <p:par>
                                <p:cTn id="66" presetID="18" presetClass="entr" presetSubtype="6" fill="hold" grpId="0" nodeType="afterEffect">
                                  <p:stCondLst>
                                    <p:cond delay="0"/>
                                  </p:stCondLst>
                                  <p:childTnLst>
                                    <p:set>
                                      <p:cBhvr>
                                        <p:cTn id="67" dur="1" fill="hold">
                                          <p:stCondLst>
                                            <p:cond delay="0"/>
                                          </p:stCondLst>
                                        </p:cTn>
                                        <p:tgtEl>
                                          <p:spTgt spid="48"/>
                                        </p:tgtEl>
                                        <p:attrNameLst>
                                          <p:attrName>style.visibility</p:attrName>
                                        </p:attrNameLst>
                                      </p:cBhvr>
                                      <p:to>
                                        <p:strVal val="visible"/>
                                      </p:to>
                                    </p:set>
                                    <p:animEffect transition="in" filter="strips(downRight)">
                                      <p:cBhvr>
                                        <p:cTn id="68" dur="1000"/>
                                        <p:tgtEl>
                                          <p:spTgt spid="48"/>
                                        </p:tgtEl>
                                      </p:cBhvr>
                                    </p:animEffect>
                                  </p:childTnLst>
                                </p:cTn>
                              </p:par>
                            </p:childTnLst>
                          </p:cTn>
                        </p:par>
                        <p:par>
                          <p:cTn id="69" fill="hold">
                            <p:stCondLst>
                              <p:cond delay="5500"/>
                            </p:stCondLst>
                            <p:childTnLst>
                              <p:par>
                                <p:cTn id="70" presetID="10" presetClass="entr" presetSubtype="0" fill="hold" grpId="0" nodeType="after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par>
                          <p:cTn id="73" fill="hold">
                            <p:stCondLst>
                              <p:cond delay="6000"/>
                            </p:stCondLst>
                            <p:childTnLst>
                              <p:par>
                                <p:cTn id="74" presetID="1" presetClass="entr" presetSubtype="0" fill="hold" nodeType="afterEffect">
                                  <p:stCondLst>
                                    <p:cond delay="0"/>
                                  </p:stCondLst>
                                  <p:childTnLst>
                                    <p:set>
                                      <p:cBhvr>
                                        <p:cTn id="75" dur="1" fill="hold">
                                          <p:stCondLst>
                                            <p:cond delay="0"/>
                                          </p:stCondLst>
                                        </p:cTn>
                                        <p:tgtEl>
                                          <p:spTgt spid="53"/>
                                        </p:tgtEl>
                                        <p:attrNameLst>
                                          <p:attrName>style.visibility</p:attrName>
                                        </p:attrNameLst>
                                      </p:cBhvr>
                                      <p:to>
                                        <p:strVal val="visible"/>
                                      </p:to>
                                    </p:set>
                                  </p:childTnLst>
                                </p:cTn>
                              </p:par>
                              <p:par>
                                <p:cTn id="76" presetID="64" presetClass="path" presetSubtype="0" accel="50000" decel="50000" fill="hold" nodeType="withEffect">
                                  <p:stCondLst>
                                    <p:cond delay="0"/>
                                  </p:stCondLst>
                                  <p:childTnLst>
                                    <p:animMotion origin="layout" path="M 3.125E-6 -3.7037E-6 L 3.125E-6 -0.06597 " pathEditMode="relative" rAng="0" ptsTypes="AA">
                                      <p:cBhvr>
                                        <p:cTn id="77" dur="800" spd="-100000" fill="hold"/>
                                        <p:tgtEl>
                                          <p:spTgt spid="53"/>
                                        </p:tgtEl>
                                        <p:attrNameLst>
                                          <p:attrName>ppt_x</p:attrName>
                                          <p:attrName>ppt_y</p:attrName>
                                        </p:attrNameLst>
                                      </p:cBhvr>
                                      <p:rCtr x="0" y="-3310"/>
                                    </p:animMotion>
                                  </p:childTnLst>
                                </p:cTn>
                              </p:par>
                            </p:childTnLst>
                          </p:cTn>
                        </p:par>
                        <p:par>
                          <p:cTn id="78" fill="hold">
                            <p:stCondLst>
                              <p:cond delay="6000"/>
                            </p:stCondLst>
                            <p:childTnLst>
                              <p:par>
                                <p:cTn id="79" presetID="18" presetClass="entr" presetSubtype="6" fill="hold" grpId="0" nodeType="afterEffect">
                                  <p:stCondLst>
                                    <p:cond delay="0"/>
                                  </p:stCondLst>
                                  <p:childTnLst>
                                    <p:set>
                                      <p:cBhvr>
                                        <p:cTn id="80" dur="1" fill="hold">
                                          <p:stCondLst>
                                            <p:cond delay="0"/>
                                          </p:stCondLst>
                                        </p:cTn>
                                        <p:tgtEl>
                                          <p:spTgt spid="52"/>
                                        </p:tgtEl>
                                        <p:attrNameLst>
                                          <p:attrName>style.visibility</p:attrName>
                                        </p:attrNameLst>
                                      </p:cBhvr>
                                      <p:to>
                                        <p:strVal val="visible"/>
                                      </p:to>
                                    </p:set>
                                    <p:animEffect transition="in" filter="strips(downRight)">
                                      <p:cBhvr>
                                        <p:cTn id="81" dur="1000"/>
                                        <p:tgtEl>
                                          <p:spTgt spid="52"/>
                                        </p:tgtEl>
                                      </p:cBhvr>
                                    </p:animEffect>
                                  </p:childTnLst>
                                </p:cTn>
                              </p:par>
                            </p:childTnLst>
                          </p:cTn>
                        </p:par>
                        <p:par>
                          <p:cTn id="82" fill="hold">
                            <p:stCondLst>
                              <p:cond delay="7000"/>
                            </p:stCondLst>
                            <p:childTnLst>
                              <p:par>
                                <p:cTn id="83" presetID="1" presetClass="entr" presetSubtype="0" fill="hold" grpId="0" nodeType="afterEffect">
                                  <p:stCondLst>
                                    <p:cond delay="0"/>
                                  </p:stCondLst>
                                  <p:childTnLst>
                                    <p:set>
                                      <p:cBhvr>
                                        <p:cTn id="8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bldLvl="0" animBg="1"/>
      <p:bldP spid="20" grpId="0" bldLvl="0" animBg="1"/>
      <p:bldP spid="21" grpId="0" bldLvl="0" animBg="1"/>
      <p:bldP spid="22" grpId="0" bldLvl="0" animBg="1"/>
      <p:bldP spid="39" grpId="0"/>
      <p:bldP spid="44" grpId="0"/>
      <p:bldP spid="48" grpId="0"/>
      <p:bldP spid="52"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五边形 50"/>
          <p:cNvSpPr/>
          <p:nvPr/>
        </p:nvSpPr>
        <p:spPr>
          <a:xfrm>
            <a:off x="1057866" y="1691014"/>
            <a:ext cx="2564809" cy="664836"/>
          </a:xfrm>
          <a:prstGeom prst="homePlate">
            <a:avLst/>
          </a:prstGeom>
          <a:gradFill>
            <a:gsLst>
              <a:gs pos="0">
                <a:srgbClr val="EE2200"/>
              </a:gs>
              <a:gs pos="93182">
                <a:srgbClr val="DA0000"/>
              </a:gs>
              <a:gs pos="64000">
                <a:srgbClr val="DA0000"/>
              </a:gs>
            </a:gsLst>
            <a:lin ang="5400000" scaled="1"/>
          </a:gradFill>
          <a:ln>
            <a:noFill/>
          </a:ln>
        </p:spPr>
        <p:txBody>
          <a:bodyPr wrap="square"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400" b="1" i="0" u="none" strike="noStrike" kern="0" cap="none" spc="0" normalizeH="0" baseline="0" noProof="0" dirty="0">
              <a:ln>
                <a:noFill/>
              </a:ln>
              <a:solidFill>
                <a:srgbClr val="FFFDFB"/>
              </a:solidFill>
              <a:effectLst/>
              <a:uLnTx/>
              <a:uFillTx/>
              <a:latin typeface="微软雅黑" panose="020B0503020204020204" pitchFamily="34" charset="-122"/>
              <a:ea typeface="微软雅黑" panose="020B0503020204020204" pitchFamily="34" charset="-122"/>
            </a:endParaRPr>
          </a:p>
        </p:txBody>
      </p:sp>
      <p:sp>
        <p:nvSpPr>
          <p:cNvPr id="12" name="矩形 11"/>
          <p:cNvSpPr/>
          <p:nvPr/>
        </p:nvSpPr>
        <p:spPr>
          <a:xfrm>
            <a:off x="1057866" y="1691014"/>
            <a:ext cx="10155780" cy="664836"/>
          </a:xfrm>
          <a:prstGeom prst="rect">
            <a:avLst/>
          </a:prstGeom>
          <a:noFill/>
          <a:ln w="19050" cap="flat" cmpd="sng" algn="ctr">
            <a:solidFill>
              <a:srgbClr val="C00000"/>
            </a:solidFill>
            <a:prstDash val="sysDash"/>
            <a:miter lim="800000"/>
          </a:ln>
          <a:effectLst/>
        </p:spPr>
        <p:txBody>
          <a:bodyPr lIns="144000" tIns="72000" rIns="144000" bIns="7200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endParaRPr>
          </a:p>
        </p:txBody>
      </p:sp>
      <p:sp>
        <p:nvSpPr>
          <p:cNvPr id="13" name="文本框 12"/>
          <p:cNvSpPr txBox="1"/>
          <p:nvPr/>
        </p:nvSpPr>
        <p:spPr>
          <a:xfrm>
            <a:off x="3782333" y="1700852"/>
            <a:ext cx="6618514" cy="645160"/>
          </a:xfrm>
          <a:prstGeom prst="rect">
            <a:avLst/>
          </a:prstGeom>
          <a:noFill/>
        </p:spPr>
        <p:txBody>
          <a:bodyPr wrap="square" rtlCol="0" anchor="ctr">
            <a:spAutoFit/>
          </a:bodyPr>
          <a:lstStyle>
            <a:defPPr>
              <a:defRPr lang="zh-CN"/>
            </a:defPPr>
            <a:lvl1pPr algn="just">
              <a:spcAft>
                <a:spcPts val="500"/>
              </a:spcAft>
              <a:defRPr sz="2800" b="1">
                <a:solidFill>
                  <a:schemeClr val="accent1"/>
                </a:solidFill>
                <a:latin typeface="微软雅黑" panose="020B0503020204020204" pitchFamily="34" charset="-122"/>
                <a:ea typeface="微软雅黑" panose="020B0503020204020204" pitchFamily="34" charset="-122"/>
              </a:defRPr>
            </a:lvl1pPr>
          </a:lstStyle>
          <a:p>
            <a:pPr marL="0" marR="0" lvl="0" indent="0" algn="just" defTabSz="914400" eaLnBrk="1" fontAlgn="auto" latinLnBrk="0" hangingPunct="1">
              <a:lnSpc>
                <a:spcPct val="100000"/>
              </a:lnSpc>
              <a:spcBef>
                <a:spcPts val="0"/>
              </a:spcBef>
              <a:spcAft>
                <a:spcPts val="500"/>
              </a:spcAft>
              <a:buClrTx/>
              <a:buSzTx/>
              <a:buFontTx/>
              <a:buNone/>
              <a:defRPr/>
            </a:pPr>
            <a:r>
              <a:rPr kumimoji="0" lang="zh-CN" altLang="en-US" sz="3600" b="1" i="0" u="none" strike="noStrike" kern="0" cap="none" spc="0" normalizeH="0" baseline="0" noProof="0" dirty="0">
                <a:ln>
                  <a:noFill/>
                </a:ln>
                <a:solidFill>
                  <a:srgbClr val="DA0000"/>
                </a:solidFill>
                <a:effectLst/>
                <a:uLnTx/>
                <a:uFillTx/>
                <a:latin typeface="微软雅黑" panose="020B0503020204020204" pitchFamily="34" charset="-122"/>
                <a:ea typeface="微软雅黑" panose="020B0503020204020204" pitchFamily="34" charset="-122"/>
              </a:rPr>
              <a:t>三大改造</a:t>
            </a:r>
            <a:endParaRPr kumimoji="0" lang="zh-CN" altLang="en-US" sz="3600" b="1" i="0" u="none" strike="noStrike" kern="0" cap="none" spc="0" normalizeH="0" baseline="0" noProof="0" dirty="0">
              <a:ln>
                <a:noFill/>
              </a:ln>
              <a:solidFill>
                <a:srgbClr val="DA0000"/>
              </a:solidFill>
              <a:effectLst/>
              <a:uLnTx/>
              <a:uFillTx/>
              <a:latin typeface="微软雅黑" panose="020B0503020204020204" pitchFamily="34" charset="-122"/>
              <a:ea typeface="微软雅黑" panose="020B0503020204020204" pitchFamily="34" charset="-122"/>
            </a:endParaRPr>
          </a:p>
        </p:txBody>
      </p:sp>
      <p:sp>
        <p:nvSpPr>
          <p:cNvPr id="14" name="矩形 13"/>
          <p:cNvSpPr/>
          <p:nvPr/>
        </p:nvSpPr>
        <p:spPr>
          <a:xfrm>
            <a:off x="2484755" y="2499360"/>
            <a:ext cx="9658350" cy="1511935"/>
          </a:xfrm>
          <a:prstGeom prst="rect">
            <a:avLst/>
          </a:prstGeom>
          <a:noFill/>
        </p:spPr>
        <p:txBody>
          <a:bodyPr wrap="square" rtlCol="0">
            <a:spAutoFit/>
          </a:bodyPr>
          <a:lstStyle/>
          <a:p>
            <a:pPr algn="ctr">
              <a:spcAft>
                <a:spcPts val="500"/>
              </a:spcAft>
            </a:pPr>
            <a:r>
              <a:rPr lang="zh-CN" altLang="en-US" sz="2800" dirty="0">
                <a:solidFill>
                  <a:srgbClr val="DA0000"/>
                </a:solidFill>
                <a:latin typeface="微软雅黑" panose="020B0503020204020204" pitchFamily="34" charset="-122"/>
                <a:ea typeface="微软雅黑" panose="020B0503020204020204" pitchFamily="34" charset="-122"/>
              </a:rPr>
              <a:t>途径：</a:t>
            </a:r>
            <a:r>
              <a:rPr lang="en-US" altLang="zh-CN" sz="2800" dirty="0">
                <a:solidFill>
                  <a:srgbClr val="DA0000"/>
                </a:solidFill>
                <a:latin typeface="微软雅黑" panose="020B0503020204020204" pitchFamily="34" charset="-122"/>
                <a:ea typeface="微软雅黑" panose="020B0503020204020204" pitchFamily="34" charset="-122"/>
              </a:rPr>
              <a:t>1.</a:t>
            </a:r>
            <a:r>
              <a:rPr lang="zh-CN" altLang="en-US" sz="2800" dirty="0">
                <a:solidFill>
                  <a:srgbClr val="DA0000"/>
                </a:solidFill>
                <a:latin typeface="微软雅黑" panose="020B0503020204020204" pitchFamily="34" charset="-122"/>
                <a:ea typeface="微软雅黑" panose="020B0503020204020204" pitchFamily="34" charset="-122"/>
              </a:rPr>
              <a:t>农民参加农业生产合作社，走集体化道路</a:t>
            </a:r>
            <a:endParaRPr lang="zh-CN" altLang="en-US" sz="2800" dirty="0">
              <a:solidFill>
                <a:srgbClr val="DA0000"/>
              </a:solidFill>
              <a:latin typeface="微软雅黑" panose="020B0503020204020204" pitchFamily="34" charset="-122"/>
              <a:ea typeface="微软雅黑" panose="020B0503020204020204" pitchFamily="34" charset="-122"/>
            </a:endParaRPr>
          </a:p>
          <a:p>
            <a:pPr algn="ctr">
              <a:spcAft>
                <a:spcPts val="500"/>
              </a:spcAft>
            </a:pPr>
            <a:r>
              <a:rPr lang="en-US" altLang="zh-CN" sz="2800" dirty="0">
                <a:solidFill>
                  <a:srgbClr val="DA0000"/>
                </a:solidFill>
                <a:latin typeface="微软雅黑" panose="020B0503020204020204" pitchFamily="34" charset="-122"/>
                <a:ea typeface="微软雅黑" panose="020B0503020204020204" pitchFamily="34" charset="-122"/>
              </a:rPr>
              <a:t>2.</a:t>
            </a:r>
            <a:r>
              <a:rPr lang="zh-CN" altLang="en-US" sz="2800" dirty="0">
                <a:solidFill>
                  <a:srgbClr val="DA0000"/>
                </a:solidFill>
                <a:latin typeface="微软雅黑" panose="020B0503020204020204" pitchFamily="34" charset="-122"/>
                <a:ea typeface="微软雅黑" panose="020B0503020204020204" pitchFamily="34" charset="-122"/>
              </a:rPr>
              <a:t>手工业者纷纷加入手工业生产合作社</a:t>
            </a:r>
            <a:endParaRPr lang="zh-CN" altLang="en-US" sz="2800" dirty="0">
              <a:solidFill>
                <a:srgbClr val="DA0000"/>
              </a:solidFill>
              <a:latin typeface="微软雅黑" panose="020B0503020204020204" pitchFamily="34" charset="-122"/>
              <a:ea typeface="微软雅黑" panose="020B0503020204020204" pitchFamily="34" charset="-122"/>
            </a:endParaRPr>
          </a:p>
          <a:p>
            <a:pPr algn="ctr">
              <a:spcAft>
                <a:spcPts val="500"/>
              </a:spcAft>
            </a:pPr>
            <a:r>
              <a:rPr lang="en-US" altLang="zh-CN" sz="2800" dirty="0">
                <a:solidFill>
                  <a:srgbClr val="DA0000"/>
                </a:solidFill>
                <a:latin typeface="微软雅黑" panose="020B0503020204020204" pitchFamily="34" charset="-122"/>
                <a:ea typeface="微软雅黑" panose="020B0503020204020204" pitchFamily="34" charset="-122"/>
              </a:rPr>
              <a:t>3.</a:t>
            </a:r>
            <a:r>
              <a:rPr lang="zh-CN" altLang="en-US" sz="2800" dirty="0">
                <a:solidFill>
                  <a:srgbClr val="DA0000"/>
                </a:solidFill>
                <a:latin typeface="微软雅黑" panose="020B0503020204020204" pitchFamily="34" charset="-122"/>
                <a:ea typeface="微软雅黑" panose="020B0503020204020204" pitchFamily="34" charset="-122"/>
              </a:rPr>
              <a:t>资本主义工商业实行公私合营</a:t>
            </a:r>
            <a:r>
              <a:rPr lang="en-US" altLang="zh-CN" sz="2800" dirty="0">
                <a:solidFill>
                  <a:srgbClr val="DA0000"/>
                </a:solidFill>
                <a:latin typeface="微软雅黑" panose="020B0503020204020204" pitchFamily="34" charset="-122"/>
                <a:ea typeface="微软雅黑" panose="020B0503020204020204" pitchFamily="34" charset="-122"/>
              </a:rPr>
              <a:t>—</a:t>
            </a:r>
            <a:r>
              <a:rPr lang="zh-CN" altLang="en-US" sz="2800" dirty="0">
                <a:solidFill>
                  <a:srgbClr val="DA0000"/>
                </a:solidFill>
                <a:latin typeface="微软雅黑" panose="020B0503020204020204" pitchFamily="34" charset="-122"/>
                <a:ea typeface="微软雅黑" panose="020B0503020204020204" pitchFamily="34" charset="-122"/>
              </a:rPr>
              <a:t>和平赎买</a:t>
            </a:r>
            <a:endParaRPr lang="zh-CN" altLang="en-US" sz="2800" dirty="0">
              <a:solidFill>
                <a:srgbClr val="DA0000"/>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52048" y="2984836"/>
            <a:ext cx="2026852" cy="3362040"/>
          </a:xfrm>
          <a:prstGeom prst="rect">
            <a:avLst/>
          </a:prstGeom>
        </p:spPr>
      </p:pic>
      <p:grpSp>
        <p:nvGrpSpPr>
          <p:cNvPr id="16" name="组合 15"/>
          <p:cNvGrpSpPr/>
          <p:nvPr/>
        </p:nvGrpSpPr>
        <p:grpSpPr>
          <a:xfrm>
            <a:off x="5502275" y="4011159"/>
            <a:ext cx="2989943" cy="1222220"/>
            <a:chOff x="5435600" y="3992109"/>
            <a:chExt cx="2989943" cy="1222220"/>
          </a:xfrm>
        </p:grpSpPr>
        <p:sp>
          <p:nvSpPr>
            <p:cNvPr id="17" name="下箭头 3"/>
            <p:cNvSpPr/>
            <p:nvPr/>
          </p:nvSpPr>
          <p:spPr>
            <a:xfrm>
              <a:off x="5435600" y="3992109"/>
              <a:ext cx="2989943" cy="1222220"/>
            </a:xfrm>
            <a:prstGeom prst="downArrow">
              <a:avLst>
                <a:gd name="adj1" fmla="val 74272"/>
                <a:gd name="adj2" fmla="val 50000"/>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endParaRPr>
            </a:p>
          </p:txBody>
        </p:sp>
        <p:sp>
          <p:nvSpPr>
            <p:cNvPr id="18" name="矩形 17"/>
            <p:cNvSpPr/>
            <p:nvPr/>
          </p:nvSpPr>
          <p:spPr>
            <a:xfrm>
              <a:off x="6046831" y="4055852"/>
              <a:ext cx="1785260" cy="95313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500"/>
                </a:spcAft>
                <a:buClrTx/>
                <a:buSzTx/>
                <a:buFontTx/>
                <a:buNone/>
                <a:defRPr/>
              </a:pPr>
              <a:r>
                <a:rPr kumimoji="0" lang="zh-CN" altLang="en-US" sz="2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变革生产</a:t>
              </a:r>
              <a:r>
                <a:rPr kumimoji="0" lang="zh-CN" altLang="en-US" sz="2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关系</a:t>
              </a:r>
              <a:endParaRPr kumimoji="0" lang="zh-CN" altLang="en-US" sz="2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sp>
        <p:nvSpPr>
          <p:cNvPr id="19" name="矩形 18"/>
          <p:cNvSpPr/>
          <p:nvPr/>
        </p:nvSpPr>
        <p:spPr>
          <a:xfrm>
            <a:off x="3731167" y="5329934"/>
            <a:ext cx="6720118" cy="1017270"/>
          </a:xfrm>
          <a:prstGeom prst="rect">
            <a:avLst/>
          </a:prstGeom>
          <a:noFill/>
        </p:spPr>
        <p:txBody>
          <a:bodyPr wrap="square" rtlCol="0">
            <a:spAutoFit/>
          </a:bodyPr>
          <a:lstStyle/>
          <a:p>
            <a:pPr algn="ctr">
              <a:spcAft>
                <a:spcPts val="500"/>
              </a:spcAft>
            </a:pPr>
            <a:r>
              <a:rPr lang="zh-CN" altLang="en-US" sz="2800" dirty="0">
                <a:solidFill>
                  <a:srgbClr val="DA0000"/>
                </a:solidFill>
                <a:latin typeface="微软雅黑" panose="020B0503020204020204" pitchFamily="34" charset="-122"/>
                <a:ea typeface="微软雅黑" panose="020B0503020204020204" pitchFamily="34" charset="-122"/>
              </a:rPr>
              <a:t>生产资料私有制变为生产资料公有制。</a:t>
            </a:r>
            <a:endParaRPr lang="zh-CN" altLang="en-US" sz="2800" dirty="0">
              <a:solidFill>
                <a:srgbClr val="DA0000"/>
              </a:solidFill>
              <a:latin typeface="微软雅黑" panose="020B0503020204020204" pitchFamily="34" charset="-122"/>
              <a:ea typeface="微软雅黑" panose="020B0503020204020204" pitchFamily="34" charset="-122"/>
            </a:endParaRPr>
          </a:p>
          <a:p>
            <a:pPr algn="ctr">
              <a:spcAft>
                <a:spcPts val="500"/>
              </a:spcAft>
            </a:pPr>
            <a:r>
              <a:rPr lang="zh-CN" altLang="en-US" sz="2800" dirty="0">
                <a:solidFill>
                  <a:srgbClr val="DA0000"/>
                </a:solidFill>
                <a:latin typeface="微软雅黑" panose="020B0503020204020204" pitchFamily="34" charset="-122"/>
                <a:ea typeface="微软雅黑" panose="020B0503020204020204" pitchFamily="34" charset="-122"/>
              </a:rPr>
              <a:t>社会主义经济体系在中国基本建立。</a:t>
            </a:r>
            <a:endParaRPr lang="zh-CN" altLang="en-US" sz="2800" dirty="0">
              <a:solidFill>
                <a:srgbClr val="DA0000"/>
              </a:solidFill>
              <a:latin typeface="微软雅黑" panose="020B0503020204020204" pitchFamily="34" charset="-122"/>
              <a:ea typeface="微软雅黑" panose="020B0503020204020204" pitchFamily="34" charset="-122"/>
            </a:endParaRPr>
          </a:p>
        </p:txBody>
      </p:sp>
      <p:sp>
        <p:nvSpPr>
          <p:cNvPr id="2" name="圆角矩形 1"/>
          <p:cNvSpPr/>
          <p:nvPr/>
        </p:nvSpPr>
        <p:spPr>
          <a:xfrm>
            <a:off x="2484755" y="862330"/>
            <a:ext cx="3629025" cy="245745"/>
          </a:xfrm>
          <a:prstGeom prst="roundRect">
            <a:avLst/>
          </a:prstGeom>
          <a:solidFill>
            <a:srgbClr val="F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600"/>
                                        <p:tgtEl>
                                          <p:spTgt spid="1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600"/>
                                        <p:tgtEl>
                                          <p:spTgt spid="1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350"/>
                                        <p:tgtEl>
                                          <p:spTgt spid="14"/>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500"/>
                                        <p:tgtEl>
                                          <p:spTgt spid="16"/>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3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8"/>
          <p:cNvSpPr/>
          <p:nvPr/>
        </p:nvSpPr>
        <p:spPr bwMode="auto">
          <a:xfrm>
            <a:off x="2603501" y="1560305"/>
            <a:ext cx="4325566" cy="1738816"/>
          </a:xfrm>
          <a:prstGeom prst="wedgeRoundRectCallout">
            <a:avLst>
              <a:gd name="adj1" fmla="val -33517"/>
              <a:gd name="adj2" fmla="val 60893"/>
              <a:gd name="adj3" fmla="val 16667"/>
            </a:avLst>
          </a:prstGeom>
          <a:noFill/>
          <a:ln w="9525" cap="flat" cmpd="sng" algn="ctr">
            <a:solidFill>
              <a:srgbClr val="DA0000"/>
            </a:solidFill>
            <a:prstDash val="dash"/>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微软雅黑" panose="020B0503020204020204" pitchFamily="34" charset="-122"/>
            </a:endParaRPr>
          </a:p>
        </p:txBody>
      </p:sp>
      <p:sp>
        <p:nvSpPr>
          <p:cNvPr id="3" name="矩形 2"/>
          <p:cNvSpPr/>
          <p:nvPr/>
        </p:nvSpPr>
        <p:spPr bwMode="auto">
          <a:xfrm>
            <a:off x="1932000" y="3826733"/>
            <a:ext cx="10260000" cy="109182"/>
          </a:xfrm>
          <a:prstGeom prst="rect">
            <a:avLst/>
          </a:prstGeom>
          <a:solidFill>
            <a:sysClr val="windowText" lastClr="000000">
              <a:lumMod val="50000"/>
              <a:lumOff val="50000"/>
            </a:sys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endParaRPr>
          </a:p>
        </p:txBody>
      </p:sp>
      <p:sp>
        <p:nvSpPr>
          <p:cNvPr id="4" name="椭圆 3"/>
          <p:cNvSpPr/>
          <p:nvPr/>
        </p:nvSpPr>
        <p:spPr>
          <a:xfrm>
            <a:off x="706279" y="3051009"/>
            <a:ext cx="1593946" cy="1660630"/>
          </a:xfrm>
          <a:prstGeom prst="ellipse">
            <a:avLst/>
          </a:prstGeom>
          <a:solidFill>
            <a:srgbClr val="DA0000"/>
          </a:solidFill>
          <a:ln w="19050" cap="flat">
            <a:noFill/>
            <a:prstDash val="solid"/>
            <a:miter lim="800000"/>
          </a:ln>
          <a:effectLst/>
        </p:spPr>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srgbClr val="FFFFFF"/>
                </a:solidFill>
                <a:effectLst/>
                <a:uLnTx/>
                <a:uFillTx/>
                <a:latin typeface="Calibri" panose="020F0502020204030204"/>
                <a:ea typeface="微软雅黑" panose="020B0503020204020204" pitchFamily="34" charset="-122"/>
                <a:cs typeface="+mn-ea"/>
              </a:rPr>
              <a:t>过渡时期</a:t>
            </a:r>
            <a:endParaRPr kumimoji="0" lang="zh-CN" altLang="en-US" sz="3200" b="1" i="0" u="none" strike="noStrike" kern="0" cap="none" spc="0" normalizeH="0" baseline="0" noProof="0" dirty="0">
              <a:ln>
                <a:noFill/>
              </a:ln>
              <a:solidFill>
                <a:srgbClr val="FFFFFF"/>
              </a:solidFill>
              <a:effectLst/>
              <a:uLnTx/>
              <a:uFillTx/>
              <a:latin typeface="Calibri" panose="020F0502020204030204"/>
              <a:ea typeface="微软雅黑" panose="020B0503020204020204" pitchFamily="34" charset="-122"/>
              <a:cs typeface="+mn-ea"/>
            </a:endParaRPr>
          </a:p>
        </p:txBody>
      </p:sp>
      <p:sp>
        <p:nvSpPr>
          <p:cNvPr id="5" name="TextBox 15"/>
          <p:cNvSpPr txBox="1"/>
          <p:nvPr/>
        </p:nvSpPr>
        <p:spPr>
          <a:xfrm>
            <a:off x="2756420" y="1560349"/>
            <a:ext cx="4026078" cy="1814830"/>
          </a:xfrm>
          <a:prstGeom prst="rect">
            <a:avLst/>
          </a:prstGeom>
          <a:noFill/>
        </p:spPr>
        <p:txBody>
          <a:bodyPr wrap="square" rtlCol="0">
            <a:spAutoFit/>
          </a:bodyPr>
          <a:lstStyle/>
          <a:p>
            <a:pPr algn="just"/>
            <a:r>
              <a:rPr lang="zh-CN" altLang="en-US" sz="2800" dirty="0">
                <a:solidFill>
                  <a:srgbClr val="DA0000"/>
                </a:solidFill>
                <a:latin typeface="微软雅黑" panose="020B0503020204020204" pitchFamily="34" charset="-122"/>
                <a:ea typeface="微软雅黑" panose="020B0503020204020204" pitchFamily="34" charset="-122"/>
              </a:rPr>
              <a:t>社会性质：从政权组织形式和经济基础而言，是新民主主义国家，发展方向是社会主义国家</a:t>
            </a:r>
            <a:endParaRPr lang="zh-CN" altLang="en-US" sz="2800" dirty="0">
              <a:solidFill>
                <a:srgbClr val="DA0000"/>
              </a:solidFill>
              <a:latin typeface="微软雅黑" panose="020B0503020204020204" pitchFamily="34" charset="-122"/>
              <a:ea typeface="微软雅黑" panose="020B0503020204020204" pitchFamily="34" charset="-122"/>
            </a:endParaRPr>
          </a:p>
        </p:txBody>
      </p:sp>
      <p:sp>
        <p:nvSpPr>
          <p:cNvPr id="6" name="圆角矩形 8"/>
          <p:cNvSpPr/>
          <p:nvPr/>
        </p:nvSpPr>
        <p:spPr bwMode="auto">
          <a:xfrm flipH="1" flipV="1">
            <a:off x="2603501" y="4602480"/>
            <a:ext cx="4325566" cy="1738816"/>
          </a:xfrm>
          <a:prstGeom prst="wedgeRoundRectCallout">
            <a:avLst>
              <a:gd name="adj1" fmla="val -8474"/>
              <a:gd name="adj2" fmla="val 63932"/>
              <a:gd name="adj3" fmla="val 16667"/>
            </a:avLst>
          </a:prstGeom>
          <a:noFill/>
          <a:ln w="9525" cap="flat" cmpd="sng" algn="ctr">
            <a:solidFill>
              <a:srgbClr val="DA0000"/>
            </a:solidFill>
            <a:prstDash val="dash"/>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微软雅黑" panose="020B0503020204020204" pitchFamily="34" charset="-122"/>
            </a:endParaRPr>
          </a:p>
        </p:txBody>
      </p:sp>
      <p:sp>
        <p:nvSpPr>
          <p:cNvPr id="7" name="TextBox 15"/>
          <p:cNvSpPr txBox="1"/>
          <p:nvPr/>
        </p:nvSpPr>
        <p:spPr>
          <a:xfrm>
            <a:off x="2604135" y="4810125"/>
            <a:ext cx="4324350" cy="1383665"/>
          </a:xfrm>
          <a:prstGeom prst="rect">
            <a:avLst/>
          </a:prstGeom>
          <a:noFill/>
        </p:spPr>
        <p:txBody>
          <a:bodyPr wrap="square" rtlCol="0">
            <a:spAutoFit/>
          </a:bodyPr>
          <a:lstStyle/>
          <a:p>
            <a:pPr algn="just"/>
            <a:r>
              <a:rPr lang="zh-CN" altLang="en-US" sz="2800" dirty="0">
                <a:solidFill>
                  <a:srgbClr val="DA0000"/>
                </a:solidFill>
                <a:latin typeface="微软雅黑" panose="020B0503020204020204" pitchFamily="34" charset="-122"/>
                <a:ea typeface="微软雅黑" panose="020B0503020204020204" pitchFamily="34" charset="-122"/>
              </a:rPr>
              <a:t>经济基础：</a:t>
            </a:r>
            <a:r>
              <a:rPr lang="zh-CN" altLang="en-US" sz="2800" dirty="0">
                <a:solidFill>
                  <a:srgbClr val="DA0000"/>
                </a:solidFill>
                <a:latin typeface="微软雅黑" panose="020B0503020204020204" pitchFamily="34" charset="-122"/>
                <a:ea typeface="微软雅黑" panose="020B0503020204020204" pitchFamily="34" charset="-122"/>
              </a:rPr>
              <a:t>五种经济成分并存</a:t>
            </a:r>
            <a:r>
              <a:rPr lang="en-US" altLang="zh-CN" sz="2800" dirty="0">
                <a:solidFill>
                  <a:srgbClr val="DA0000"/>
                </a:solidFill>
                <a:latin typeface="微软雅黑" panose="020B0503020204020204" pitchFamily="34" charset="-122"/>
                <a:ea typeface="微软雅黑" panose="020B0503020204020204" pitchFamily="34" charset="-122"/>
              </a:rPr>
              <a:t>—</a:t>
            </a:r>
            <a:r>
              <a:rPr lang="zh-CN" altLang="en-US" sz="2800" dirty="0">
                <a:solidFill>
                  <a:srgbClr val="DA0000"/>
                </a:solidFill>
                <a:latin typeface="微软雅黑" panose="020B0503020204020204" pitchFamily="34" charset="-122"/>
                <a:ea typeface="微软雅黑" panose="020B0503020204020204" pitchFamily="34" charset="-122"/>
              </a:rPr>
              <a:t>社会主义公有制经济成分占主导</a:t>
            </a:r>
            <a:endParaRPr lang="zh-CN" altLang="en-US" sz="2800" dirty="0">
              <a:solidFill>
                <a:srgbClr val="DA0000"/>
              </a:solidFill>
              <a:latin typeface="微软雅黑" panose="020B0503020204020204" pitchFamily="34" charset="-122"/>
              <a:ea typeface="微软雅黑" panose="020B0503020204020204" pitchFamily="34" charset="-122"/>
            </a:endParaRPr>
          </a:p>
        </p:txBody>
      </p:sp>
      <p:sp>
        <p:nvSpPr>
          <p:cNvPr id="8" name="TextBox 15"/>
          <p:cNvSpPr txBox="1"/>
          <p:nvPr/>
        </p:nvSpPr>
        <p:spPr>
          <a:xfrm>
            <a:off x="7439025" y="1891030"/>
            <a:ext cx="4207510" cy="953135"/>
          </a:xfrm>
          <a:prstGeom prst="rect">
            <a:avLst/>
          </a:prstGeom>
          <a:noFill/>
        </p:spPr>
        <p:txBody>
          <a:bodyPr wrap="square" rtlCol="0">
            <a:spAutoFit/>
          </a:bodyPr>
          <a:lstStyle/>
          <a:p>
            <a:pPr algn="just"/>
            <a:r>
              <a:rPr lang="zh-CN" altLang="en-US" sz="2800" dirty="0">
                <a:solidFill>
                  <a:srgbClr val="DA0000"/>
                </a:solidFill>
                <a:latin typeface="微软雅黑" panose="020B0503020204020204" pitchFamily="34" charset="-122"/>
                <a:ea typeface="微软雅黑" panose="020B0503020204020204" pitchFamily="34" charset="-122"/>
              </a:rPr>
              <a:t>社会主要矛盾：无产阶级和资产阶级的矛盾</a:t>
            </a:r>
            <a:endParaRPr lang="zh-CN" altLang="en-US" sz="2800" dirty="0">
              <a:solidFill>
                <a:srgbClr val="DA0000"/>
              </a:solidFill>
              <a:latin typeface="微软雅黑" panose="020B0503020204020204" pitchFamily="34" charset="-122"/>
              <a:ea typeface="微软雅黑" panose="020B0503020204020204" pitchFamily="34" charset="-122"/>
            </a:endParaRPr>
          </a:p>
        </p:txBody>
      </p:sp>
      <p:sp>
        <p:nvSpPr>
          <p:cNvPr id="9" name="TextBox 15"/>
          <p:cNvSpPr txBox="1"/>
          <p:nvPr/>
        </p:nvSpPr>
        <p:spPr>
          <a:xfrm>
            <a:off x="7379970" y="4687570"/>
            <a:ext cx="4324985" cy="1568450"/>
          </a:xfrm>
          <a:prstGeom prst="rect">
            <a:avLst/>
          </a:prstGeom>
          <a:noFill/>
        </p:spPr>
        <p:txBody>
          <a:bodyPr wrap="square" rtlCol="0">
            <a:spAutoFit/>
          </a:bodyPr>
          <a:lstStyle/>
          <a:p>
            <a:pPr algn="just"/>
            <a:r>
              <a:rPr lang="zh-CN" altLang="en-US" sz="2400" dirty="0">
                <a:solidFill>
                  <a:srgbClr val="DA0000"/>
                </a:solidFill>
                <a:latin typeface="微软雅黑" panose="020B0503020204020204" pitchFamily="34" charset="-122"/>
                <a:ea typeface="微软雅黑" panose="020B0503020204020204" pitchFamily="34" charset="-122"/>
              </a:rPr>
              <a:t>政治制度：以</a:t>
            </a:r>
            <a:r>
              <a:rPr lang="en-US" altLang="zh-CN" sz="2400" dirty="0">
                <a:solidFill>
                  <a:srgbClr val="DA0000"/>
                </a:solidFill>
                <a:latin typeface="微软雅黑" panose="020B0503020204020204" pitchFamily="34" charset="-122"/>
                <a:ea typeface="微软雅黑" panose="020B0503020204020204" pitchFamily="34" charset="-122"/>
              </a:rPr>
              <a:t>1954</a:t>
            </a:r>
            <a:r>
              <a:rPr lang="zh-CN" altLang="en-US" sz="2400" dirty="0">
                <a:solidFill>
                  <a:srgbClr val="DA0000"/>
                </a:solidFill>
                <a:latin typeface="微软雅黑" panose="020B0503020204020204" pitchFamily="34" charset="-122"/>
                <a:ea typeface="微软雅黑" panose="020B0503020204020204" pitchFamily="34" charset="-122"/>
              </a:rPr>
              <a:t>年为界分为政协代行人大职权《共同纲领》为临时宪法，和五四宪法的通过与人民代表大会制度的建立</a:t>
            </a:r>
            <a:endParaRPr lang="zh-CN" altLang="en-US" sz="2400" dirty="0">
              <a:solidFill>
                <a:srgbClr val="DA0000"/>
              </a:solidFill>
              <a:latin typeface="微软雅黑" panose="020B0503020204020204" pitchFamily="34" charset="-122"/>
              <a:ea typeface="微软雅黑" panose="020B0503020204020204" pitchFamily="34" charset="-122"/>
            </a:endParaRPr>
          </a:p>
        </p:txBody>
      </p:sp>
      <p:sp>
        <p:nvSpPr>
          <p:cNvPr id="10" name="椭圆 9"/>
          <p:cNvSpPr/>
          <p:nvPr/>
        </p:nvSpPr>
        <p:spPr>
          <a:xfrm>
            <a:off x="3014129" y="3569924"/>
            <a:ext cx="622800" cy="622800"/>
          </a:xfrm>
          <a:prstGeom prst="ellipse">
            <a:avLst/>
          </a:prstGeom>
          <a:solidFill>
            <a:srgbClr val="DA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rPr>
              <a:t>1</a:t>
            </a:r>
            <a:endParaRPr kumimoji="0" lang="zh-CN" altLang="en-US" sz="24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endParaRPr>
          </a:p>
        </p:txBody>
      </p:sp>
      <p:sp>
        <p:nvSpPr>
          <p:cNvPr id="11" name="椭圆 10"/>
          <p:cNvSpPr/>
          <p:nvPr/>
        </p:nvSpPr>
        <p:spPr>
          <a:xfrm>
            <a:off x="4848159" y="3569924"/>
            <a:ext cx="622800" cy="622800"/>
          </a:xfrm>
          <a:prstGeom prst="ellipse">
            <a:avLst/>
          </a:prstGeom>
          <a:solidFill>
            <a:srgbClr val="DA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rPr>
              <a:t>2</a:t>
            </a:r>
            <a:endParaRPr kumimoji="0" lang="zh-CN" altLang="en-US" sz="24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endParaRPr>
          </a:p>
        </p:txBody>
      </p:sp>
      <p:sp>
        <p:nvSpPr>
          <p:cNvPr id="12" name="椭圆 11"/>
          <p:cNvSpPr/>
          <p:nvPr/>
        </p:nvSpPr>
        <p:spPr>
          <a:xfrm>
            <a:off x="7717209" y="3569924"/>
            <a:ext cx="622800" cy="622800"/>
          </a:xfrm>
          <a:prstGeom prst="ellipse">
            <a:avLst/>
          </a:prstGeom>
          <a:solidFill>
            <a:srgbClr val="DA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rPr>
              <a:t>3</a:t>
            </a:r>
            <a:endParaRPr kumimoji="0" lang="zh-CN" altLang="en-US" sz="24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endParaRPr>
          </a:p>
        </p:txBody>
      </p:sp>
      <p:sp>
        <p:nvSpPr>
          <p:cNvPr id="13" name="椭圆 12"/>
          <p:cNvSpPr/>
          <p:nvPr/>
        </p:nvSpPr>
        <p:spPr>
          <a:xfrm>
            <a:off x="9572627" y="3569924"/>
            <a:ext cx="622800" cy="622800"/>
          </a:xfrm>
          <a:prstGeom prst="ellipse">
            <a:avLst/>
          </a:prstGeom>
          <a:solidFill>
            <a:srgbClr val="DA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rPr>
              <a:t>4</a:t>
            </a:r>
            <a:endParaRPr kumimoji="0" lang="zh-CN" altLang="en-US" sz="24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endParaRPr>
          </a:p>
        </p:txBody>
      </p:sp>
      <p:sp>
        <p:nvSpPr>
          <p:cNvPr id="14" name="圆角矩形 8"/>
          <p:cNvSpPr/>
          <p:nvPr/>
        </p:nvSpPr>
        <p:spPr bwMode="auto">
          <a:xfrm>
            <a:off x="7320644" y="1560305"/>
            <a:ext cx="4325566" cy="1738816"/>
          </a:xfrm>
          <a:prstGeom prst="wedgeRoundRectCallout">
            <a:avLst>
              <a:gd name="adj1" fmla="val -33517"/>
              <a:gd name="adj2" fmla="val 60893"/>
              <a:gd name="adj3" fmla="val 16667"/>
            </a:avLst>
          </a:prstGeom>
          <a:noFill/>
          <a:ln w="9525" cap="flat" cmpd="sng" algn="ctr">
            <a:solidFill>
              <a:srgbClr val="DA0000"/>
            </a:solidFill>
            <a:prstDash val="dash"/>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微软雅黑" panose="020B0503020204020204" pitchFamily="34" charset="-122"/>
            </a:endParaRPr>
          </a:p>
        </p:txBody>
      </p:sp>
      <p:sp>
        <p:nvSpPr>
          <p:cNvPr id="15" name="圆角矩形 8"/>
          <p:cNvSpPr/>
          <p:nvPr/>
        </p:nvSpPr>
        <p:spPr bwMode="auto">
          <a:xfrm flipH="1" flipV="1">
            <a:off x="7320644" y="4602480"/>
            <a:ext cx="4325566" cy="1738816"/>
          </a:xfrm>
          <a:prstGeom prst="wedgeRoundRectCallout">
            <a:avLst>
              <a:gd name="adj1" fmla="val -8474"/>
              <a:gd name="adj2" fmla="val 63932"/>
              <a:gd name="adj3" fmla="val 16667"/>
            </a:avLst>
          </a:prstGeom>
          <a:noFill/>
          <a:ln w="9525" cap="flat" cmpd="sng" algn="ctr">
            <a:solidFill>
              <a:srgbClr val="DA0000"/>
            </a:solidFill>
            <a:prstDash val="dash"/>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微软雅黑" panose="020B0503020204020204" pitchFamily="34" charset="-122"/>
            </a:endParaRPr>
          </a:p>
        </p:txBody>
      </p:sp>
      <p:sp>
        <p:nvSpPr>
          <p:cNvPr id="16" name="圆角矩形 15"/>
          <p:cNvSpPr/>
          <p:nvPr/>
        </p:nvSpPr>
        <p:spPr>
          <a:xfrm>
            <a:off x="2484755" y="862330"/>
            <a:ext cx="3629025" cy="245745"/>
          </a:xfrm>
          <a:prstGeom prst="roundRect">
            <a:avLst/>
          </a:prstGeom>
          <a:solidFill>
            <a:srgbClr val="F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42"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1+#ppt_w/2"/>
                                          </p:val>
                                        </p:tav>
                                        <p:tav tm="100000">
                                          <p:val>
                                            <p:strVal val="#ppt_x"/>
                                          </p:val>
                                        </p:tav>
                                      </p:tavLst>
                                    </p:anim>
                                    <p:anim calcmode="lin" valueType="num">
                                      <p:cBhvr additive="base">
                                        <p:cTn id="37" dur="500" fill="hold"/>
                                        <p:tgtEl>
                                          <p:spTgt spid="11"/>
                                        </p:tgtEl>
                                        <p:attrNameLst>
                                          <p:attrName>ppt_y</p:attrName>
                                        </p:attrNameLst>
                                      </p:cBhvr>
                                      <p:tavLst>
                                        <p:tav tm="0">
                                          <p:val>
                                            <p:strVal val="#ppt_y"/>
                                          </p:val>
                                        </p:tav>
                                        <p:tav tm="100000">
                                          <p:val>
                                            <p:strVal val="#ppt_y"/>
                                          </p:val>
                                        </p:tav>
                                      </p:tavLst>
                                    </p:anim>
                                  </p:childTnLst>
                                </p:cTn>
                              </p:par>
                            </p:childTnLst>
                          </p:cTn>
                        </p:par>
                        <p:par>
                          <p:cTn id="38" fill="hold">
                            <p:stCondLst>
                              <p:cond delay="500"/>
                            </p:stCondLst>
                            <p:childTnLst>
                              <p:par>
                                <p:cTn id="39" presetID="47" presetClass="entr" presetSubtype="0"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1+#ppt_w/2"/>
                                          </p:val>
                                        </p:tav>
                                        <p:tav tm="100000">
                                          <p:val>
                                            <p:strVal val="#ppt_x"/>
                                          </p:val>
                                        </p:tav>
                                      </p:tavLst>
                                    </p:anim>
                                    <p:anim calcmode="lin" valueType="num">
                                      <p:cBhvr additive="base">
                                        <p:cTn id="54" dur="500" fill="hold"/>
                                        <p:tgtEl>
                                          <p:spTgt spid="12"/>
                                        </p:tgtEl>
                                        <p:attrNameLst>
                                          <p:attrName>ppt_y</p:attrName>
                                        </p:attrNameLst>
                                      </p:cBhvr>
                                      <p:tavLst>
                                        <p:tav tm="0">
                                          <p:val>
                                            <p:strVal val="#ppt_y"/>
                                          </p:val>
                                        </p:tav>
                                        <p:tav tm="100000">
                                          <p:val>
                                            <p:strVal val="#ppt_y"/>
                                          </p:val>
                                        </p:tav>
                                      </p:tavLst>
                                    </p:anim>
                                  </p:childTnLst>
                                </p:cTn>
                              </p:par>
                            </p:childTnLst>
                          </p:cTn>
                        </p:par>
                        <p:par>
                          <p:cTn id="55" fill="hold">
                            <p:stCondLst>
                              <p:cond delay="500"/>
                            </p:stCondLst>
                            <p:childTnLst>
                              <p:par>
                                <p:cTn id="56" presetID="42" presetClass="entr" presetSubtype="0" fill="hold" grpId="0" nodeType="after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1000"/>
                                        <p:tgtEl>
                                          <p:spTgt spid="8"/>
                                        </p:tgtEl>
                                      </p:cBhvr>
                                    </p:animEffect>
                                    <p:anim calcmode="lin" valueType="num">
                                      <p:cBhvr>
                                        <p:cTn id="59" dur="1000" fill="hold"/>
                                        <p:tgtEl>
                                          <p:spTgt spid="8"/>
                                        </p:tgtEl>
                                        <p:attrNameLst>
                                          <p:attrName>ppt_x</p:attrName>
                                        </p:attrNameLst>
                                      </p:cBhvr>
                                      <p:tavLst>
                                        <p:tav tm="0">
                                          <p:val>
                                            <p:strVal val="#ppt_x"/>
                                          </p:val>
                                        </p:tav>
                                        <p:tav tm="100000">
                                          <p:val>
                                            <p:strVal val="#ppt_x"/>
                                          </p:val>
                                        </p:tav>
                                      </p:tavLst>
                                    </p:anim>
                                    <p:anim calcmode="lin" valueType="num">
                                      <p:cBhvr>
                                        <p:cTn id="60" dur="1000" fill="hold"/>
                                        <p:tgtEl>
                                          <p:spTgt spid="8"/>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2"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additive="base">
                                        <p:cTn id="70" dur="500" fill="hold"/>
                                        <p:tgtEl>
                                          <p:spTgt spid="13"/>
                                        </p:tgtEl>
                                        <p:attrNameLst>
                                          <p:attrName>ppt_x</p:attrName>
                                        </p:attrNameLst>
                                      </p:cBhvr>
                                      <p:tavLst>
                                        <p:tav tm="0">
                                          <p:val>
                                            <p:strVal val="1+#ppt_w/2"/>
                                          </p:val>
                                        </p:tav>
                                        <p:tav tm="100000">
                                          <p:val>
                                            <p:strVal val="#ppt_x"/>
                                          </p:val>
                                        </p:tav>
                                      </p:tavLst>
                                    </p:anim>
                                    <p:anim calcmode="lin" valueType="num">
                                      <p:cBhvr additive="base">
                                        <p:cTn id="71" dur="500" fill="hold"/>
                                        <p:tgtEl>
                                          <p:spTgt spid="13"/>
                                        </p:tgtEl>
                                        <p:attrNameLst>
                                          <p:attrName>ppt_y</p:attrName>
                                        </p:attrNameLst>
                                      </p:cBhvr>
                                      <p:tavLst>
                                        <p:tav tm="0">
                                          <p:val>
                                            <p:strVal val="#ppt_y"/>
                                          </p:val>
                                        </p:tav>
                                        <p:tav tm="100000">
                                          <p:val>
                                            <p:strVal val="#ppt_y"/>
                                          </p:val>
                                        </p:tav>
                                      </p:tavLst>
                                    </p:anim>
                                  </p:childTnLst>
                                </p:cTn>
                              </p:par>
                            </p:childTnLst>
                          </p:cTn>
                        </p:par>
                        <p:par>
                          <p:cTn id="72" fill="hold">
                            <p:stCondLst>
                              <p:cond delay="500"/>
                            </p:stCondLst>
                            <p:childTnLst>
                              <p:par>
                                <p:cTn id="73" presetID="47" presetClass="entr" presetSubtype="0" fill="hold" grpId="0" nodeType="after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1000"/>
                                        <p:tgtEl>
                                          <p:spTgt spid="9"/>
                                        </p:tgtEl>
                                      </p:cBhvr>
                                    </p:animEffect>
                                    <p:anim calcmode="lin" valueType="num">
                                      <p:cBhvr>
                                        <p:cTn id="76" dur="1000" fill="hold"/>
                                        <p:tgtEl>
                                          <p:spTgt spid="9"/>
                                        </p:tgtEl>
                                        <p:attrNameLst>
                                          <p:attrName>ppt_x</p:attrName>
                                        </p:attrNameLst>
                                      </p:cBhvr>
                                      <p:tavLst>
                                        <p:tav tm="0">
                                          <p:val>
                                            <p:strVal val="#ppt_x"/>
                                          </p:val>
                                        </p:tav>
                                        <p:tav tm="100000">
                                          <p:val>
                                            <p:strVal val="#ppt_x"/>
                                          </p:val>
                                        </p:tav>
                                      </p:tavLst>
                                    </p:anim>
                                    <p:anim calcmode="lin" valueType="num">
                                      <p:cBhvr>
                                        <p:cTn id="77" dur="1000" fill="hold"/>
                                        <p:tgtEl>
                                          <p:spTgt spid="9"/>
                                        </p:tgtEl>
                                        <p:attrNameLst>
                                          <p:attrName>ppt_y</p:attrName>
                                        </p:attrNameLst>
                                      </p:cBhvr>
                                      <p:tavLst>
                                        <p:tav tm="0">
                                          <p:val>
                                            <p:strVal val="#ppt_y-.1"/>
                                          </p:val>
                                        </p:tav>
                                        <p:tav tm="100000">
                                          <p:val>
                                            <p:strVal val="#ppt_y"/>
                                          </p:val>
                                        </p:tav>
                                      </p:tavLst>
                                    </p:anim>
                                  </p:childTnLst>
                                </p:cTn>
                              </p:par>
                              <p:par>
                                <p:cTn id="78" presetID="47" presetClass="entr" presetSubtype="0" fill="hold" grpId="0" nodeType="with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fade">
                                      <p:cBhvr>
                                        <p:cTn id="80" dur="1000"/>
                                        <p:tgtEl>
                                          <p:spTgt spid="15"/>
                                        </p:tgtEl>
                                      </p:cBhvr>
                                    </p:animEffect>
                                    <p:anim calcmode="lin" valueType="num">
                                      <p:cBhvr>
                                        <p:cTn id="81" dur="1000" fill="hold"/>
                                        <p:tgtEl>
                                          <p:spTgt spid="15"/>
                                        </p:tgtEl>
                                        <p:attrNameLst>
                                          <p:attrName>ppt_x</p:attrName>
                                        </p:attrNameLst>
                                      </p:cBhvr>
                                      <p:tavLst>
                                        <p:tav tm="0">
                                          <p:val>
                                            <p:strVal val="#ppt_x"/>
                                          </p:val>
                                        </p:tav>
                                        <p:tav tm="100000">
                                          <p:val>
                                            <p:strVal val="#ppt_x"/>
                                          </p:val>
                                        </p:tav>
                                      </p:tavLst>
                                    </p:anim>
                                    <p:anim calcmode="lin" valueType="num">
                                      <p:cBhvr>
                                        <p:cTn id="8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P spid="5" grpId="0"/>
      <p:bldP spid="6" grpId="0" bldLvl="0" animBg="1"/>
      <p:bldP spid="7" grpId="0"/>
      <p:bldP spid="8" grpId="0"/>
      <p:bldP spid="9" grpId="0"/>
      <p:bldP spid="10" grpId="0" bldLvl="0" animBg="1"/>
      <p:bldP spid="11" grpId="0" bldLvl="0" animBg="1"/>
      <p:bldP spid="12" grpId="0" bldLvl="0" animBg="1"/>
      <p:bldP spid="13" grpId="0" bldLvl="0" animBg="1"/>
      <p:bldP spid="14" grpId="0" bldLvl="0" animBg="1"/>
      <p:bldP spid="15"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2" name="圆角矩形 1"/>
          <p:cNvSpPr/>
          <p:nvPr/>
        </p:nvSpPr>
        <p:spPr>
          <a:xfrm>
            <a:off x="2484755" y="862330"/>
            <a:ext cx="3629025" cy="245745"/>
          </a:xfrm>
          <a:prstGeom prst="roundRect">
            <a:avLst/>
          </a:prstGeom>
          <a:solidFill>
            <a:srgbClr val="F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0" name="组合 9"/>
          <p:cNvGrpSpPr/>
          <p:nvPr/>
        </p:nvGrpSpPr>
        <p:grpSpPr>
          <a:xfrm>
            <a:off x="5191144" y="1619289"/>
            <a:ext cx="1809711" cy="1809711"/>
            <a:chOff x="-1733888" y="2136280"/>
            <a:chExt cx="1878710" cy="1878710"/>
          </a:xfrm>
        </p:grpSpPr>
        <p:sp>
          <p:nvSpPr>
            <p:cNvPr id="11" name="Freeform 29"/>
            <p:cNvSpPr/>
            <p:nvPr/>
          </p:nvSpPr>
          <p:spPr bwMode="auto">
            <a:xfrm>
              <a:off x="-1467229" y="2325710"/>
              <a:ext cx="1514854" cy="1353666"/>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rgbClr val="C00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微软雅黑" panose="020B0503020204020204" pitchFamily="34" charset="-122"/>
              </a:endParaRPr>
            </a:p>
          </p:txBody>
        </p:sp>
        <p:sp>
          <p:nvSpPr>
            <p:cNvPr id="12" name="椭圆 11"/>
            <p:cNvSpPr/>
            <p:nvPr/>
          </p:nvSpPr>
          <p:spPr>
            <a:xfrm>
              <a:off x="-1733888" y="2136280"/>
              <a:ext cx="1878710" cy="1878710"/>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endParaRPr>
            </a:p>
          </p:txBody>
        </p:sp>
      </p:grpSp>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155" y="1752454"/>
            <a:ext cx="2242644" cy="1505064"/>
          </a:xfrm>
          <a:prstGeom prst="rect">
            <a:avLst/>
          </a:prstGeom>
        </p:spPr>
      </p:pic>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554871" y="1752454"/>
            <a:ext cx="2242644" cy="1505064"/>
          </a:xfrm>
          <a:prstGeom prst="rect">
            <a:avLst/>
          </a:prstGeom>
        </p:spPr>
      </p:pic>
      <p:sp>
        <p:nvSpPr>
          <p:cNvPr id="15" name="矩形 14"/>
          <p:cNvSpPr/>
          <p:nvPr/>
        </p:nvSpPr>
        <p:spPr>
          <a:xfrm>
            <a:off x="-46355" y="5436235"/>
            <a:ext cx="12284710" cy="521970"/>
          </a:xfrm>
          <a:prstGeom prst="rect">
            <a:avLst/>
          </a:prstGeom>
          <a:ln>
            <a:noFill/>
          </a:ln>
        </p:spPr>
        <p:txBody>
          <a:bodyPr wrap="square">
            <a:spAutoFit/>
          </a:bodyPr>
          <a:lstStyle/>
          <a:p>
            <a:pPr algn="ctr">
              <a:spcAft>
                <a:spcPts val="300"/>
              </a:spcAft>
            </a:pPr>
            <a:r>
              <a:rPr lang="zh-CN" altLang="en-US" sz="2800" dirty="0">
                <a:solidFill>
                  <a:prstClr val="black">
                    <a:lumMod val="75000"/>
                    <a:lumOff val="25000"/>
                  </a:prstClr>
                </a:solidFill>
                <a:latin typeface="微软雅黑" panose="020B0503020204020204" pitchFamily="34" charset="-122"/>
                <a:ea typeface="微软雅黑" panose="020B0503020204020204" pitchFamily="34" charset="-122"/>
              </a:rPr>
              <a:t>随着社会主义基本制度的确立，中国人民开始了建设社会主义道路的初步探索</a:t>
            </a:r>
            <a:endParaRPr lang="zh-CN" altLang="en-US" sz="28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6" name="矩形 15"/>
          <p:cNvSpPr/>
          <p:nvPr/>
        </p:nvSpPr>
        <p:spPr>
          <a:xfrm>
            <a:off x="1237409" y="3870580"/>
            <a:ext cx="9644459" cy="829945"/>
          </a:xfrm>
          <a:prstGeom prst="rect">
            <a:avLst/>
          </a:prstGeom>
        </p:spPr>
        <p:txBody>
          <a:bodyPr wrap="square">
            <a:spAutoFit/>
          </a:bodyPr>
          <a:lstStyle/>
          <a:p>
            <a:pPr algn="ctr"/>
            <a:r>
              <a:rPr lang="zh-CN" altLang="en-US" sz="4800" b="1" dirty="0">
                <a:solidFill>
                  <a:srgbClr val="C00000"/>
                </a:solidFill>
                <a:latin typeface="微软雅黑" panose="020B0503020204020204" pitchFamily="34" charset="-122"/>
                <a:ea typeface="微软雅黑" panose="020B0503020204020204" pitchFamily="34" charset="-122"/>
              </a:rPr>
              <a:t>曲折发展的十年</a:t>
            </a:r>
            <a:endParaRPr lang="zh-CN" altLang="en-US" sz="4800" b="1" dirty="0">
              <a:solidFill>
                <a:srgbClr val="C00000"/>
              </a:solidFill>
              <a:latin typeface="微软雅黑" panose="020B0503020204020204" pitchFamily="34" charset="-122"/>
              <a:ea typeface="微软雅黑" panose="020B0503020204020204" pitchFamily="34" charset="-122"/>
            </a:endParaRPr>
          </a:p>
        </p:txBody>
      </p:sp>
      <p:sp>
        <p:nvSpPr>
          <p:cNvPr id="17" name="矩形 16"/>
          <p:cNvSpPr/>
          <p:nvPr/>
        </p:nvSpPr>
        <p:spPr>
          <a:xfrm>
            <a:off x="1237409" y="4721480"/>
            <a:ext cx="9644459" cy="598805"/>
          </a:xfrm>
          <a:prstGeom prst="rect">
            <a:avLst/>
          </a:prstGeom>
        </p:spPr>
        <p:txBody>
          <a:bodyPr wrap="square">
            <a:spAutoFit/>
          </a:bodyPr>
          <a:lstStyle/>
          <a:p>
            <a:pPr algn="ctr"/>
            <a:r>
              <a:rPr lang="zh-CN" altLang="en-US" sz="3300" dirty="0">
                <a:solidFill>
                  <a:srgbClr val="C00000"/>
                </a:solidFill>
                <a:latin typeface="微软雅黑" panose="020B0503020204020204" pitchFamily="34" charset="-122"/>
                <a:ea typeface="微软雅黑" panose="020B0503020204020204" pitchFamily="34" charset="-122"/>
              </a:rPr>
              <a:t>全面建设的十年</a:t>
            </a:r>
            <a:endParaRPr lang="en-US" altLang="zh-CN" sz="3300"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50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任意多边形 8"/>
          <p:cNvSpPr/>
          <p:nvPr/>
        </p:nvSpPr>
        <p:spPr>
          <a:xfrm>
            <a:off x="3957948" y="1483598"/>
            <a:ext cx="4276104" cy="664836"/>
          </a:xfrm>
          <a:custGeom>
            <a:avLst/>
            <a:gdLst>
              <a:gd name="connsiteX0" fmla="*/ 332418 w 4276104"/>
              <a:gd name="connsiteY0" fmla="*/ 0 h 664836"/>
              <a:gd name="connsiteX1" fmla="*/ 584200 w 4276104"/>
              <a:gd name="connsiteY1" fmla="*/ 0 h 664836"/>
              <a:gd name="connsiteX2" fmla="*/ 3691904 w 4276104"/>
              <a:gd name="connsiteY2" fmla="*/ 0 h 664836"/>
              <a:gd name="connsiteX3" fmla="*/ 3943686 w 4276104"/>
              <a:gd name="connsiteY3" fmla="*/ 0 h 664836"/>
              <a:gd name="connsiteX4" fmla="*/ 4276104 w 4276104"/>
              <a:gd name="connsiteY4" fmla="*/ 332418 h 664836"/>
              <a:gd name="connsiteX5" fmla="*/ 3943686 w 4276104"/>
              <a:gd name="connsiteY5" fmla="*/ 664836 h 664836"/>
              <a:gd name="connsiteX6" fmla="*/ 3691904 w 4276104"/>
              <a:gd name="connsiteY6" fmla="*/ 664836 h 664836"/>
              <a:gd name="connsiteX7" fmla="*/ 584200 w 4276104"/>
              <a:gd name="connsiteY7" fmla="*/ 664836 h 664836"/>
              <a:gd name="connsiteX8" fmla="*/ 332418 w 4276104"/>
              <a:gd name="connsiteY8" fmla="*/ 664836 h 664836"/>
              <a:gd name="connsiteX9" fmla="*/ 0 w 4276104"/>
              <a:gd name="connsiteY9" fmla="*/ 332418 h 66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104" h="664836">
                <a:moveTo>
                  <a:pt x="332418" y="0"/>
                </a:moveTo>
                <a:lnTo>
                  <a:pt x="584200" y="0"/>
                </a:lnTo>
                <a:lnTo>
                  <a:pt x="3691904" y="0"/>
                </a:lnTo>
                <a:lnTo>
                  <a:pt x="3943686" y="0"/>
                </a:lnTo>
                <a:lnTo>
                  <a:pt x="4276104" y="332418"/>
                </a:lnTo>
                <a:lnTo>
                  <a:pt x="3943686" y="664836"/>
                </a:lnTo>
                <a:lnTo>
                  <a:pt x="3691904" y="664836"/>
                </a:lnTo>
                <a:lnTo>
                  <a:pt x="584200" y="664836"/>
                </a:lnTo>
                <a:lnTo>
                  <a:pt x="332418" y="664836"/>
                </a:lnTo>
                <a:lnTo>
                  <a:pt x="0" y="332418"/>
                </a:lnTo>
                <a:close/>
              </a:path>
            </a:pathLst>
          </a:custGeom>
          <a:gradFill>
            <a:gsLst>
              <a:gs pos="0">
                <a:srgbClr val="EE2200"/>
              </a:gs>
              <a:gs pos="93182">
                <a:srgbClr val="DA0000"/>
              </a:gs>
              <a:gs pos="64000">
                <a:srgbClr val="DA0000"/>
              </a:gs>
            </a:gsLst>
            <a:lin ang="5400000" scaled="1"/>
          </a:gradFill>
          <a:ln>
            <a:noFill/>
          </a:ln>
        </p:spPr>
        <p:txBody>
          <a:bodyPr wrap="square"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3400" b="1" i="0" u="none" strike="noStrike" kern="0" cap="none" spc="0" normalizeH="0" baseline="0" noProof="0" dirty="0">
                <a:ln>
                  <a:noFill/>
                </a:ln>
                <a:solidFill>
                  <a:srgbClr val="FFFDFB"/>
                </a:solidFill>
                <a:effectLst/>
                <a:uLnTx/>
                <a:uFillTx/>
                <a:latin typeface="微软雅黑" panose="020B0503020204020204" pitchFamily="34" charset="-122"/>
                <a:ea typeface="微软雅黑" panose="020B0503020204020204" pitchFamily="34" charset="-122"/>
              </a:rPr>
              <a:t>论十大关系</a:t>
            </a:r>
            <a:endParaRPr kumimoji="0" lang="zh-CN" altLang="en-US" sz="3400" b="1" i="0" u="none" strike="noStrike" kern="0" cap="none" spc="0" normalizeH="0" baseline="0" noProof="0" dirty="0">
              <a:ln>
                <a:noFill/>
              </a:ln>
              <a:solidFill>
                <a:srgbClr val="FFFDFB"/>
              </a:solidFill>
              <a:effectLst/>
              <a:uLnTx/>
              <a:uFillTx/>
              <a:latin typeface="微软雅黑" panose="020B0503020204020204" pitchFamily="34" charset="-122"/>
              <a:ea typeface="微软雅黑" panose="020B0503020204020204" pitchFamily="34" charset="-122"/>
            </a:endParaRPr>
          </a:p>
        </p:txBody>
      </p:sp>
      <p:sp>
        <p:nvSpPr>
          <p:cNvPr id="24" name="圆角矩形 9"/>
          <p:cNvSpPr/>
          <p:nvPr/>
        </p:nvSpPr>
        <p:spPr>
          <a:xfrm>
            <a:off x="558165" y="2579370"/>
            <a:ext cx="5338445" cy="531495"/>
          </a:xfrm>
          <a:prstGeom prst="roundRect">
            <a:avLst>
              <a:gd name="adj" fmla="val 50000"/>
            </a:avLst>
          </a:prstGeom>
          <a:noFill/>
          <a:ln w="9525" cap="flat" cmpd="sng" algn="ctr">
            <a:solidFill>
              <a:srgbClr val="DA0000"/>
            </a:solidFill>
            <a:prstDash val="solid"/>
            <a:miter lim="800000"/>
          </a:ln>
          <a:effectLst/>
        </p:spPr>
        <p:txBody>
          <a:bodyPr lIns="432000" tIns="0" rIns="0" bIns="0" rtlCol="0" anchor="ctr"/>
          <a:lstStyle/>
          <a:p>
            <a:pPr marL="0" marR="0" lvl="0" indent="0" algn="l"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rgbClr val="E71E17"/>
                </a:solidFill>
                <a:effectLst/>
                <a:uLnTx/>
                <a:uFillTx/>
                <a:latin typeface="微软雅黑" panose="020B0503020204020204" pitchFamily="34" charset="-122"/>
                <a:ea typeface="微软雅黑" panose="020B0503020204020204" pitchFamily="34" charset="-122"/>
                <a:cs typeface="+mn-cs"/>
              </a:rPr>
              <a:t>重工业与农业、轻工业的关系</a:t>
            </a:r>
            <a:endParaRPr kumimoji="0" lang="zh-CN" altLang="en-US" sz="2400" b="1" i="0" u="none" strike="noStrike" kern="0" cap="none" spc="0" normalizeH="0" baseline="0" noProof="0" dirty="0">
              <a:ln>
                <a:noFill/>
              </a:ln>
              <a:solidFill>
                <a:srgbClr val="E71E17"/>
              </a:solidFill>
              <a:effectLst/>
              <a:uLnTx/>
              <a:uFillTx/>
              <a:latin typeface="微软雅黑" panose="020B0503020204020204" pitchFamily="34" charset="-122"/>
              <a:ea typeface="微软雅黑" panose="020B0503020204020204" pitchFamily="34" charset="-122"/>
              <a:cs typeface="+mn-cs"/>
            </a:endParaRPr>
          </a:p>
        </p:txBody>
      </p:sp>
      <p:sp>
        <p:nvSpPr>
          <p:cNvPr id="25" name="圆角矩形 11"/>
          <p:cNvSpPr/>
          <p:nvPr/>
        </p:nvSpPr>
        <p:spPr>
          <a:xfrm>
            <a:off x="558165" y="3374390"/>
            <a:ext cx="5338445" cy="531495"/>
          </a:xfrm>
          <a:prstGeom prst="roundRect">
            <a:avLst>
              <a:gd name="adj" fmla="val 50000"/>
            </a:avLst>
          </a:prstGeom>
          <a:noFill/>
          <a:ln w="9525" cap="flat" cmpd="sng" algn="ctr">
            <a:solidFill>
              <a:srgbClr val="DA0000"/>
            </a:solidFill>
            <a:prstDash val="solid"/>
            <a:miter lim="800000"/>
          </a:ln>
          <a:effectLst/>
        </p:spPr>
        <p:txBody>
          <a:bodyPr lIns="432000" tIns="0" rIns="0" bIns="0" rtlCol="0" anchor="ct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rgbClr val="E71E17"/>
                </a:solidFill>
                <a:effectLst/>
                <a:uLnTx/>
                <a:uFillTx/>
                <a:latin typeface="微软雅黑" panose="020B0503020204020204" pitchFamily="34" charset="-122"/>
                <a:ea typeface="微软雅黑" panose="020B0503020204020204" pitchFamily="34" charset="-122"/>
                <a:cs typeface="+mn-cs"/>
              </a:rPr>
              <a:t>沿海工业与内地工业的关系</a:t>
            </a:r>
            <a:endParaRPr kumimoji="0" lang="zh-CN" altLang="en-US" sz="2400" b="1" i="0" u="none" strike="noStrike" kern="0" cap="none" spc="0" normalizeH="0" baseline="0" noProof="0" dirty="0">
              <a:ln>
                <a:noFill/>
              </a:ln>
              <a:solidFill>
                <a:srgbClr val="E71E17"/>
              </a:solidFill>
              <a:effectLst/>
              <a:uLnTx/>
              <a:uFillTx/>
              <a:latin typeface="微软雅黑" panose="020B0503020204020204" pitchFamily="34" charset="-122"/>
              <a:ea typeface="微软雅黑" panose="020B0503020204020204" pitchFamily="34" charset="-122"/>
              <a:cs typeface="+mn-cs"/>
            </a:endParaRPr>
          </a:p>
        </p:txBody>
      </p:sp>
      <p:sp>
        <p:nvSpPr>
          <p:cNvPr id="26" name="圆角矩形 13"/>
          <p:cNvSpPr/>
          <p:nvPr/>
        </p:nvSpPr>
        <p:spPr>
          <a:xfrm>
            <a:off x="558165" y="4170045"/>
            <a:ext cx="5338445" cy="531495"/>
          </a:xfrm>
          <a:prstGeom prst="roundRect">
            <a:avLst>
              <a:gd name="adj" fmla="val 50000"/>
            </a:avLst>
          </a:prstGeom>
          <a:noFill/>
          <a:ln w="9525" cap="flat" cmpd="sng" algn="ctr">
            <a:solidFill>
              <a:srgbClr val="DA0000"/>
            </a:solidFill>
            <a:prstDash val="solid"/>
            <a:miter lim="800000"/>
          </a:ln>
          <a:effectLst/>
        </p:spPr>
        <p:txBody>
          <a:bodyPr lIns="432000" tIns="0" rIns="0" bIns="0" rtlCol="0" anchor="ct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rgbClr val="E71E17"/>
                </a:solidFill>
                <a:effectLst/>
                <a:uLnTx/>
                <a:uFillTx/>
                <a:latin typeface="微软雅黑" panose="020B0503020204020204" pitchFamily="34" charset="-122"/>
                <a:ea typeface="微软雅黑" panose="020B0503020204020204" pitchFamily="34" charset="-122"/>
                <a:cs typeface="+mn-cs"/>
              </a:rPr>
              <a:t>经济建设与国防建设的关系</a:t>
            </a:r>
            <a:endParaRPr kumimoji="0" lang="zh-CN" altLang="en-US" sz="2400" b="1" i="0" u="none" strike="noStrike" kern="0" cap="none" spc="0" normalizeH="0" baseline="0" noProof="0" dirty="0">
              <a:ln>
                <a:noFill/>
              </a:ln>
              <a:solidFill>
                <a:srgbClr val="E71E17"/>
              </a:solidFill>
              <a:effectLst/>
              <a:uLnTx/>
              <a:uFillTx/>
              <a:latin typeface="微软雅黑" panose="020B0503020204020204" pitchFamily="34" charset="-122"/>
              <a:ea typeface="微软雅黑" panose="020B0503020204020204" pitchFamily="34" charset="-122"/>
              <a:cs typeface="+mn-cs"/>
            </a:endParaRPr>
          </a:p>
        </p:txBody>
      </p:sp>
      <p:sp>
        <p:nvSpPr>
          <p:cNvPr id="27" name="圆角矩形 15"/>
          <p:cNvSpPr/>
          <p:nvPr/>
        </p:nvSpPr>
        <p:spPr>
          <a:xfrm>
            <a:off x="558165" y="4965065"/>
            <a:ext cx="5338445" cy="531495"/>
          </a:xfrm>
          <a:prstGeom prst="roundRect">
            <a:avLst>
              <a:gd name="adj" fmla="val 50000"/>
            </a:avLst>
          </a:prstGeom>
          <a:noFill/>
          <a:ln w="9525" cap="flat" cmpd="sng" algn="ctr">
            <a:solidFill>
              <a:srgbClr val="DA0000"/>
            </a:solidFill>
            <a:prstDash val="solid"/>
            <a:miter lim="800000"/>
          </a:ln>
          <a:effectLst/>
        </p:spPr>
        <p:txBody>
          <a:bodyPr lIns="432000" tIns="0" rIns="0" bIns="0" rtlCol="0" anchor="ct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solidFill>
                  <a:srgbClr val="E71E17"/>
                </a:solidFill>
                <a:effectLst/>
                <a:uLnTx/>
                <a:uFillTx/>
                <a:latin typeface="微软雅黑" panose="020B0503020204020204" pitchFamily="34" charset="-122"/>
                <a:ea typeface="微软雅黑" panose="020B0503020204020204" pitchFamily="34" charset="-122"/>
                <a:cs typeface="+mn-cs"/>
              </a:rPr>
              <a:t>国家、生产单位和生产者个人的关系</a:t>
            </a:r>
            <a:endParaRPr kumimoji="0" lang="zh-CN" altLang="en-US" sz="2000" b="1" i="0" u="none" strike="noStrike" kern="0" cap="none" spc="0" normalizeH="0" baseline="0" noProof="0" dirty="0">
              <a:ln>
                <a:noFill/>
              </a:ln>
              <a:solidFill>
                <a:srgbClr val="E71E17"/>
              </a:solidFill>
              <a:effectLst/>
              <a:uLnTx/>
              <a:uFillTx/>
              <a:latin typeface="微软雅黑" panose="020B0503020204020204" pitchFamily="34" charset="-122"/>
              <a:ea typeface="微软雅黑" panose="020B0503020204020204" pitchFamily="34" charset="-122"/>
              <a:cs typeface="+mn-cs"/>
            </a:endParaRPr>
          </a:p>
        </p:txBody>
      </p:sp>
      <p:sp>
        <p:nvSpPr>
          <p:cNvPr id="28" name="圆角矩形 17"/>
          <p:cNvSpPr/>
          <p:nvPr/>
        </p:nvSpPr>
        <p:spPr>
          <a:xfrm>
            <a:off x="558165" y="5760720"/>
            <a:ext cx="5338445" cy="531495"/>
          </a:xfrm>
          <a:prstGeom prst="roundRect">
            <a:avLst>
              <a:gd name="adj" fmla="val 50000"/>
            </a:avLst>
          </a:prstGeom>
          <a:noFill/>
          <a:ln w="9525" cap="flat" cmpd="sng" algn="ctr">
            <a:solidFill>
              <a:srgbClr val="DA0000"/>
            </a:solidFill>
            <a:prstDash val="solid"/>
            <a:miter lim="800000"/>
          </a:ln>
          <a:effectLst/>
        </p:spPr>
        <p:txBody>
          <a:bodyPr lIns="432000" tIns="0" rIns="0" bIns="0" rtlCol="0" anchor="ct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rgbClr val="E71E17"/>
                </a:solidFill>
                <a:effectLst/>
                <a:uLnTx/>
                <a:uFillTx/>
                <a:latin typeface="微软雅黑" panose="020B0503020204020204" pitchFamily="34" charset="-122"/>
                <a:ea typeface="微软雅黑" panose="020B0503020204020204" pitchFamily="34" charset="-122"/>
                <a:cs typeface="+mn-cs"/>
              </a:rPr>
              <a:t>中央和地方的关系</a:t>
            </a:r>
            <a:endParaRPr kumimoji="0" lang="zh-CN" altLang="en-US" sz="2400" b="1" i="0" u="none" strike="noStrike" kern="0" cap="none" spc="0" normalizeH="0" baseline="0" noProof="0" dirty="0">
              <a:ln>
                <a:noFill/>
              </a:ln>
              <a:solidFill>
                <a:srgbClr val="E71E17"/>
              </a:solidFill>
              <a:effectLst/>
              <a:uLnTx/>
              <a:uFillTx/>
              <a:latin typeface="微软雅黑" panose="020B0503020204020204" pitchFamily="34" charset="-122"/>
              <a:ea typeface="微软雅黑" panose="020B0503020204020204" pitchFamily="34" charset="-122"/>
              <a:cs typeface="+mn-cs"/>
            </a:endParaRPr>
          </a:p>
        </p:txBody>
      </p:sp>
      <p:sp>
        <p:nvSpPr>
          <p:cNvPr id="29" name="圆角矩形 19"/>
          <p:cNvSpPr/>
          <p:nvPr/>
        </p:nvSpPr>
        <p:spPr>
          <a:xfrm>
            <a:off x="6409690" y="2579370"/>
            <a:ext cx="5159375" cy="531495"/>
          </a:xfrm>
          <a:prstGeom prst="roundRect">
            <a:avLst>
              <a:gd name="adj" fmla="val 50000"/>
            </a:avLst>
          </a:prstGeom>
          <a:noFill/>
          <a:ln w="9525" cap="flat" cmpd="sng" algn="ctr">
            <a:solidFill>
              <a:srgbClr val="DA0000"/>
            </a:solidFill>
            <a:prstDash val="solid"/>
            <a:miter lim="800000"/>
          </a:ln>
          <a:effectLst/>
        </p:spPr>
        <p:txBody>
          <a:bodyPr lIns="432000" tIns="0" rIns="468000" bIns="0" rtlCol="0" anchor="ctr"/>
          <a:lstStyle/>
          <a:p>
            <a:pPr marL="0" marR="0" lvl="0" indent="0" algn="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rgbClr val="E71E17"/>
                </a:solidFill>
                <a:effectLst/>
                <a:uLnTx/>
                <a:uFillTx/>
                <a:latin typeface="微软雅黑" panose="020B0503020204020204" pitchFamily="34" charset="-122"/>
                <a:ea typeface="微软雅黑" panose="020B0503020204020204" pitchFamily="34" charset="-122"/>
                <a:cs typeface="+mn-cs"/>
              </a:rPr>
              <a:t>汉族与少数民族的关系</a:t>
            </a:r>
            <a:endParaRPr kumimoji="0" lang="zh-CN" altLang="en-US" sz="2400" b="1" i="0" u="none" strike="noStrike" kern="0" cap="none" spc="0" normalizeH="0" baseline="0" noProof="0" dirty="0">
              <a:ln>
                <a:noFill/>
              </a:ln>
              <a:solidFill>
                <a:srgbClr val="E71E17"/>
              </a:solidFill>
              <a:effectLst/>
              <a:uLnTx/>
              <a:uFillTx/>
              <a:latin typeface="微软雅黑" panose="020B0503020204020204" pitchFamily="34" charset="-122"/>
              <a:ea typeface="微软雅黑" panose="020B0503020204020204" pitchFamily="34" charset="-122"/>
              <a:cs typeface="+mn-cs"/>
            </a:endParaRPr>
          </a:p>
        </p:txBody>
      </p:sp>
      <p:sp>
        <p:nvSpPr>
          <p:cNvPr id="30" name="圆角矩形 21"/>
          <p:cNvSpPr/>
          <p:nvPr/>
        </p:nvSpPr>
        <p:spPr>
          <a:xfrm>
            <a:off x="6409690" y="3291840"/>
            <a:ext cx="5159375" cy="531495"/>
          </a:xfrm>
          <a:prstGeom prst="roundRect">
            <a:avLst>
              <a:gd name="adj" fmla="val 50000"/>
            </a:avLst>
          </a:prstGeom>
          <a:noFill/>
          <a:ln w="9525" cap="flat" cmpd="sng" algn="ctr">
            <a:solidFill>
              <a:srgbClr val="DA0000"/>
            </a:solidFill>
            <a:prstDash val="solid"/>
            <a:miter lim="800000"/>
          </a:ln>
          <a:effectLst/>
        </p:spPr>
        <p:txBody>
          <a:bodyPr lIns="432000" tIns="0" rIns="468000" bIns="0" rtlCol="0" anchor="ctr"/>
          <a:lstStyle/>
          <a:p>
            <a:pPr marL="0" marR="0" lvl="0" indent="0" algn="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rgbClr val="E71E17"/>
                </a:solidFill>
                <a:effectLst/>
                <a:uLnTx/>
                <a:uFillTx/>
                <a:latin typeface="微软雅黑" panose="020B0503020204020204" pitchFamily="34" charset="-122"/>
                <a:ea typeface="微软雅黑" panose="020B0503020204020204" pitchFamily="34" charset="-122"/>
                <a:cs typeface="+mn-cs"/>
              </a:rPr>
              <a:t>党和非党的关系</a:t>
            </a:r>
            <a:endParaRPr kumimoji="0" lang="zh-CN" altLang="en-US" sz="2400" b="1" i="0" u="none" strike="noStrike" kern="0" cap="none" spc="0" normalizeH="0" baseline="0" noProof="0" dirty="0">
              <a:ln>
                <a:noFill/>
              </a:ln>
              <a:solidFill>
                <a:srgbClr val="E71E17"/>
              </a:solidFill>
              <a:effectLst/>
              <a:uLnTx/>
              <a:uFillTx/>
              <a:latin typeface="微软雅黑" panose="020B0503020204020204" pitchFamily="34" charset="-122"/>
              <a:ea typeface="微软雅黑" panose="020B0503020204020204" pitchFamily="34" charset="-122"/>
              <a:cs typeface="+mn-cs"/>
            </a:endParaRPr>
          </a:p>
        </p:txBody>
      </p:sp>
      <p:sp>
        <p:nvSpPr>
          <p:cNvPr id="31" name="圆角矩形 23"/>
          <p:cNvSpPr/>
          <p:nvPr/>
        </p:nvSpPr>
        <p:spPr>
          <a:xfrm>
            <a:off x="6409690" y="4072890"/>
            <a:ext cx="5159375" cy="531495"/>
          </a:xfrm>
          <a:prstGeom prst="roundRect">
            <a:avLst>
              <a:gd name="adj" fmla="val 50000"/>
            </a:avLst>
          </a:prstGeom>
          <a:noFill/>
          <a:ln w="9525" cap="flat" cmpd="sng" algn="ctr">
            <a:solidFill>
              <a:srgbClr val="DA0000"/>
            </a:solidFill>
            <a:prstDash val="solid"/>
            <a:miter lim="800000"/>
          </a:ln>
          <a:effectLst/>
        </p:spPr>
        <p:txBody>
          <a:bodyPr lIns="432000" tIns="0" rIns="468000" bIns="0" rtlCol="0" anchor="ctr"/>
          <a:lstStyle/>
          <a:p>
            <a:pPr marL="0" marR="0" lvl="0" indent="0" algn="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rgbClr val="E71E17"/>
                </a:solidFill>
                <a:effectLst/>
                <a:uLnTx/>
                <a:uFillTx/>
                <a:latin typeface="微软雅黑" panose="020B0503020204020204" pitchFamily="34" charset="-122"/>
                <a:ea typeface="微软雅黑" panose="020B0503020204020204" pitchFamily="34" charset="-122"/>
                <a:cs typeface="+mn-cs"/>
              </a:rPr>
              <a:t>革命和反革命的关系</a:t>
            </a:r>
            <a:endParaRPr kumimoji="0" lang="zh-CN" altLang="en-US" sz="2400" b="1" i="0" u="none" strike="noStrike" kern="0" cap="none" spc="0" normalizeH="0" baseline="0" noProof="0" dirty="0">
              <a:ln>
                <a:noFill/>
              </a:ln>
              <a:solidFill>
                <a:srgbClr val="E71E17"/>
              </a:solidFill>
              <a:effectLst/>
              <a:uLnTx/>
              <a:uFillTx/>
              <a:latin typeface="微软雅黑" panose="020B0503020204020204" pitchFamily="34" charset="-122"/>
              <a:ea typeface="微软雅黑" panose="020B0503020204020204" pitchFamily="34" charset="-122"/>
              <a:cs typeface="+mn-cs"/>
            </a:endParaRPr>
          </a:p>
        </p:txBody>
      </p:sp>
      <p:sp>
        <p:nvSpPr>
          <p:cNvPr id="32" name="圆角矩形 25"/>
          <p:cNvSpPr/>
          <p:nvPr/>
        </p:nvSpPr>
        <p:spPr>
          <a:xfrm>
            <a:off x="6409690" y="4853940"/>
            <a:ext cx="5159375" cy="531495"/>
          </a:xfrm>
          <a:prstGeom prst="roundRect">
            <a:avLst>
              <a:gd name="adj" fmla="val 50000"/>
            </a:avLst>
          </a:prstGeom>
          <a:noFill/>
          <a:ln w="9525" cap="flat" cmpd="sng" algn="ctr">
            <a:solidFill>
              <a:srgbClr val="DA0000"/>
            </a:solidFill>
            <a:prstDash val="solid"/>
            <a:miter lim="800000"/>
          </a:ln>
          <a:effectLst/>
        </p:spPr>
        <p:txBody>
          <a:bodyPr lIns="432000" tIns="0" rIns="468000" bIns="0" rtlCol="0" anchor="ctr"/>
          <a:lstStyle/>
          <a:p>
            <a:pPr marL="0" marR="0" lvl="0" indent="0" algn="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rgbClr val="E71E17"/>
                </a:solidFill>
                <a:effectLst/>
                <a:uLnTx/>
                <a:uFillTx/>
                <a:latin typeface="微软雅黑" panose="020B0503020204020204" pitchFamily="34" charset="-122"/>
                <a:ea typeface="微软雅黑" panose="020B0503020204020204" pitchFamily="34" charset="-122"/>
                <a:cs typeface="+mn-cs"/>
              </a:rPr>
              <a:t>是非关系</a:t>
            </a:r>
            <a:endParaRPr kumimoji="0" lang="zh-CN" altLang="en-US" sz="2400" b="1" i="0" u="none" strike="noStrike" kern="0" cap="none" spc="0" normalizeH="0" baseline="0" noProof="0" dirty="0">
              <a:ln>
                <a:noFill/>
              </a:ln>
              <a:solidFill>
                <a:srgbClr val="E71E17"/>
              </a:solidFill>
              <a:effectLst/>
              <a:uLnTx/>
              <a:uFillTx/>
              <a:latin typeface="微软雅黑" panose="020B0503020204020204" pitchFamily="34" charset="-122"/>
              <a:ea typeface="微软雅黑" panose="020B0503020204020204" pitchFamily="34" charset="-122"/>
              <a:cs typeface="+mn-cs"/>
            </a:endParaRPr>
          </a:p>
        </p:txBody>
      </p:sp>
      <p:sp>
        <p:nvSpPr>
          <p:cNvPr id="33" name="圆角矩形 27"/>
          <p:cNvSpPr/>
          <p:nvPr/>
        </p:nvSpPr>
        <p:spPr>
          <a:xfrm>
            <a:off x="6409690" y="5760720"/>
            <a:ext cx="5159375" cy="531495"/>
          </a:xfrm>
          <a:prstGeom prst="roundRect">
            <a:avLst>
              <a:gd name="adj" fmla="val 50000"/>
            </a:avLst>
          </a:prstGeom>
          <a:noFill/>
          <a:ln w="9525" cap="flat" cmpd="sng" algn="ctr">
            <a:solidFill>
              <a:srgbClr val="DA0000"/>
            </a:solidFill>
            <a:prstDash val="solid"/>
            <a:miter lim="800000"/>
          </a:ln>
          <a:effectLst/>
        </p:spPr>
        <p:txBody>
          <a:bodyPr lIns="432000" tIns="0" rIns="468000" bIns="0" rtlCol="0" anchor="ctr"/>
          <a:lstStyle/>
          <a:p>
            <a:pPr marL="0" marR="0" lvl="0" indent="0" algn="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rgbClr val="E71E17"/>
                </a:solidFill>
                <a:effectLst/>
                <a:uLnTx/>
                <a:uFillTx/>
                <a:latin typeface="微软雅黑" panose="020B0503020204020204" pitchFamily="34" charset="-122"/>
                <a:ea typeface="微软雅黑" panose="020B0503020204020204" pitchFamily="34" charset="-122"/>
                <a:cs typeface="+mn-cs"/>
              </a:rPr>
              <a:t>中国和外国的关系</a:t>
            </a:r>
            <a:endParaRPr kumimoji="0" lang="zh-CN" altLang="en-US" sz="2400" b="1" i="0" u="none" strike="noStrike" kern="0" cap="none" spc="0" normalizeH="0" baseline="0" noProof="0" dirty="0">
              <a:ln>
                <a:noFill/>
              </a:ln>
              <a:solidFill>
                <a:srgbClr val="E71E17"/>
              </a:solidFill>
              <a:effectLst/>
              <a:uLnTx/>
              <a:uFillTx/>
              <a:latin typeface="微软雅黑" panose="020B0503020204020204" pitchFamily="34" charset="-122"/>
              <a:ea typeface="微软雅黑" panose="020B0503020204020204" pitchFamily="34" charset="-122"/>
              <a:cs typeface="+mn-cs"/>
            </a:endParaRPr>
          </a:p>
        </p:txBody>
      </p:sp>
      <p:sp>
        <p:nvSpPr>
          <p:cNvPr id="34" name="椭圆 33"/>
          <p:cNvSpPr/>
          <p:nvPr/>
        </p:nvSpPr>
        <p:spPr>
          <a:xfrm>
            <a:off x="5339580" y="2483508"/>
            <a:ext cx="723154" cy="723154"/>
          </a:xfrm>
          <a:prstGeom prst="ellipse">
            <a:avLst/>
          </a:prstGeom>
          <a:solidFill>
            <a:srgbClr val="E71E1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rPr>
              <a:t>1</a:t>
            </a:r>
            <a:endParaRPr kumimoji="0" lang="zh-CN" altLang="en-US" sz="24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endParaRPr>
          </a:p>
        </p:txBody>
      </p:sp>
      <p:sp>
        <p:nvSpPr>
          <p:cNvPr id="35" name="椭圆 34"/>
          <p:cNvSpPr/>
          <p:nvPr/>
        </p:nvSpPr>
        <p:spPr>
          <a:xfrm>
            <a:off x="5339580" y="3278845"/>
            <a:ext cx="723154" cy="723154"/>
          </a:xfrm>
          <a:prstGeom prst="ellipse">
            <a:avLst/>
          </a:prstGeom>
          <a:solidFill>
            <a:srgbClr val="E71E1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rPr>
              <a:t>2</a:t>
            </a:r>
            <a:endParaRPr kumimoji="0" lang="zh-CN" altLang="en-US" sz="24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endParaRPr>
          </a:p>
        </p:txBody>
      </p:sp>
      <p:sp>
        <p:nvSpPr>
          <p:cNvPr id="36" name="椭圆 35"/>
          <p:cNvSpPr/>
          <p:nvPr/>
        </p:nvSpPr>
        <p:spPr>
          <a:xfrm>
            <a:off x="5339580" y="4074182"/>
            <a:ext cx="723154" cy="723154"/>
          </a:xfrm>
          <a:prstGeom prst="ellipse">
            <a:avLst/>
          </a:prstGeom>
          <a:solidFill>
            <a:srgbClr val="E71E1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rPr>
              <a:t>3</a:t>
            </a:r>
            <a:endParaRPr kumimoji="0" lang="zh-CN" altLang="en-US" sz="24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endParaRPr>
          </a:p>
        </p:txBody>
      </p:sp>
      <p:sp>
        <p:nvSpPr>
          <p:cNvPr id="37" name="椭圆 36"/>
          <p:cNvSpPr/>
          <p:nvPr/>
        </p:nvSpPr>
        <p:spPr>
          <a:xfrm>
            <a:off x="5339580" y="4869519"/>
            <a:ext cx="723154" cy="723154"/>
          </a:xfrm>
          <a:prstGeom prst="ellipse">
            <a:avLst/>
          </a:prstGeom>
          <a:solidFill>
            <a:srgbClr val="E71E1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rPr>
              <a:t>4</a:t>
            </a:r>
            <a:endParaRPr kumimoji="0" lang="zh-CN" altLang="en-US" sz="24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endParaRPr>
          </a:p>
        </p:txBody>
      </p:sp>
      <p:sp>
        <p:nvSpPr>
          <p:cNvPr id="38" name="椭圆 37"/>
          <p:cNvSpPr/>
          <p:nvPr/>
        </p:nvSpPr>
        <p:spPr>
          <a:xfrm>
            <a:off x="5339580" y="5664858"/>
            <a:ext cx="723154" cy="723154"/>
          </a:xfrm>
          <a:prstGeom prst="ellipse">
            <a:avLst/>
          </a:prstGeom>
          <a:solidFill>
            <a:srgbClr val="E71E1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rPr>
              <a:t>5</a:t>
            </a:r>
            <a:endParaRPr kumimoji="0" lang="zh-CN" altLang="en-US" sz="24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endParaRPr>
          </a:p>
        </p:txBody>
      </p:sp>
      <p:sp>
        <p:nvSpPr>
          <p:cNvPr id="39" name="椭圆 38"/>
          <p:cNvSpPr/>
          <p:nvPr/>
        </p:nvSpPr>
        <p:spPr>
          <a:xfrm>
            <a:off x="6234815" y="2483508"/>
            <a:ext cx="723154" cy="723154"/>
          </a:xfrm>
          <a:prstGeom prst="ellipse">
            <a:avLst/>
          </a:prstGeom>
          <a:solidFill>
            <a:srgbClr val="E71E1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rPr>
              <a:t>6</a:t>
            </a:r>
            <a:endParaRPr kumimoji="0" lang="zh-CN" altLang="en-US" sz="24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endParaRPr>
          </a:p>
        </p:txBody>
      </p:sp>
      <p:sp>
        <p:nvSpPr>
          <p:cNvPr id="40" name="椭圆 39"/>
          <p:cNvSpPr/>
          <p:nvPr/>
        </p:nvSpPr>
        <p:spPr>
          <a:xfrm>
            <a:off x="6234815" y="3278845"/>
            <a:ext cx="723154" cy="723154"/>
          </a:xfrm>
          <a:prstGeom prst="ellipse">
            <a:avLst/>
          </a:prstGeom>
          <a:solidFill>
            <a:srgbClr val="E71E1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rPr>
              <a:t>7</a:t>
            </a:r>
            <a:endParaRPr kumimoji="0" lang="zh-CN" altLang="en-US" sz="24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endParaRPr>
          </a:p>
        </p:txBody>
      </p:sp>
      <p:sp>
        <p:nvSpPr>
          <p:cNvPr id="41" name="椭圆 40"/>
          <p:cNvSpPr/>
          <p:nvPr/>
        </p:nvSpPr>
        <p:spPr>
          <a:xfrm>
            <a:off x="6234815" y="4074182"/>
            <a:ext cx="723154" cy="723154"/>
          </a:xfrm>
          <a:prstGeom prst="ellipse">
            <a:avLst/>
          </a:prstGeom>
          <a:solidFill>
            <a:srgbClr val="E71E1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rPr>
              <a:t>8</a:t>
            </a:r>
            <a:endParaRPr kumimoji="0" lang="zh-CN" altLang="en-US" sz="24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endParaRPr>
          </a:p>
        </p:txBody>
      </p:sp>
      <p:sp>
        <p:nvSpPr>
          <p:cNvPr id="42" name="椭圆 41"/>
          <p:cNvSpPr/>
          <p:nvPr/>
        </p:nvSpPr>
        <p:spPr>
          <a:xfrm>
            <a:off x="6234815" y="4869519"/>
            <a:ext cx="723154" cy="723154"/>
          </a:xfrm>
          <a:prstGeom prst="ellipse">
            <a:avLst/>
          </a:prstGeom>
          <a:solidFill>
            <a:srgbClr val="E71E1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rPr>
              <a:t>9</a:t>
            </a:r>
            <a:endParaRPr kumimoji="0" lang="zh-CN" altLang="en-US" sz="24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endParaRPr>
          </a:p>
        </p:txBody>
      </p:sp>
      <p:sp>
        <p:nvSpPr>
          <p:cNvPr id="43" name="椭圆 42"/>
          <p:cNvSpPr/>
          <p:nvPr/>
        </p:nvSpPr>
        <p:spPr>
          <a:xfrm>
            <a:off x="6234815" y="5664858"/>
            <a:ext cx="723154" cy="723154"/>
          </a:xfrm>
          <a:prstGeom prst="ellipse">
            <a:avLst/>
          </a:prstGeom>
          <a:solidFill>
            <a:srgbClr val="E71E17"/>
          </a:soli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rPr>
              <a:t>10</a:t>
            </a:r>
            <a:endParaRPr kumimoji="0" lang="zh-CN" altLang="en-US" sz="24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endParaRPr>
          </a:p>
        </p:txBody>
      </p:sp>
      <p:sp>
        <p:nvSpPr>
          <p:cNvPr id="2" name="圆角矩形 1"/>
          <p:cNvSpPr/>
          <p:nvPr/>
        </p:nvSpPr>
        <p:spPr>
          <a:xfrm>
            <a:off x="2484755" y="862330"/>
            <a:ext cx="3629025" cy="245745"/>
          </a:xfrm>
          <a:prstGeom prst="roundRect">
            <a:avLst/>
          </a:prstGeom>
          <a:solidFill>
            <a:srgbClr val="F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0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0-#ppt_w/2"/>
                                          </p:val>
                                        </p:tav>
                                        <p:tav tm="100000">
                                          <p:val>
                                            <p:strVal val="#ppt_x"/>
                                          </p:val>
                                        </p:tav>
                                      </p:tavLst>
                                    </p:anim>
                                    <p:anim calcmode="lin" valueType="num">
                                      <p:cBhvr additive="base">
                                        <p:cTn id="12" dur="500" fill="hold"/>
                                        <p:tgtEl>
                                          <p:spTgt spid="3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400"/>
                                  </p:stCondLst>
                                  <p:childTnLst>
                                    <p:set>
                                      <p:cBhvr>
                                        <p:cTn id="14" dur="1" fill="hold">
                                          <p:stCondLst>
                                            <p:cond delay="0"/>
                                          </p:stCondLst>
                                        </p:cTn>
                                        <p:tgtEl>
                                          <p:spTgt spid="36"/>
                                        </p:tgtEl>
                                        <p:attrNameLst>
                                          <p:attrName>style.visibility</p:attrName>
                                        </p:attrNameLst>
                                      </p:cBhvr>
                                      <p:to>
                                        <p:strVal val="visible"/>
                                      </p:to>
                                    </p:set>
                                    <p:anim calcmode="lin" valueType="num">
                                      <p:cBhvr additive="base">
                                        <p:cTn id="15" dur="500" fill="hold"/>
                                        <p:tgtEl>
                                          <p:spTgt spid="36"/>
                                        </p:tgtEl>
                                        <p:attrNameLst>
                                          <p:attrName>ppt_x</p:attrName>
                                        </p:attrNameLst>
                                      </p:cBhvr>
                                      <p:tavLst>
                                        <p:tav tm="0">
                                          <p:val>
                                            <p:strVal val="0-#ppt_w/2"/>
                                          </p:val>
                                        </p:tav>
                                        <p:tav tm="100000">
                                          <p:val>
                                            <p:strVal val="#ppt_x"/>
                                          </p:val>
                                        </p:tav>
                                      </p:tavLst>
                                    </p:anim>
                                    <p:anim calcmode="lin" valueType="num">
                                      <p:cBhvr additive="base">
                                        <p:cTn id="16" dur="500" fill="hold"/>
                                        <p:tgtEl>
                                          <p:spTgt spid="3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6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0-#ppt_w/2"/>
                                          </p:val>
                                        </p:tav>
                                        <p:tav tm="100000">
                                          <p:val>
                                            <p:strVal val="#ppt_x"/>
                                          </p:val>
                                        </p:tav>
                                      </p:tavLst>
                                    </p:anim>
                                    <p:anim calcmode="lin" valueType="num">
                                      <p:cBhvr additive="base">
                                        <p:cTn id="20" dur="500" fill="hold"/>
                                        <p:tgtEl>
                                          <p:spTgt spid="3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80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500" fill="hold"/>
                                        <p:tgtEl>
                                          <p:spTgt spid="38"/>
                                        </p:tgtEl>
                                        <p:attrNameLst>
                                          <p:attrName>ppt_x</p:attrName>
                                        </p:attrNameLst>
                                      </p:cBhvr>
                                      <p:tavLst>
                                        <p:tav tm="0">
                                          <p:val>
                                            <p:strVal val="0-#ppt_w/2"/>
                                          </p:val>
                                        </p:tav>
                                        <p:tav tm="100000">
                                          <p:val>
                                            <p:strVal val="#ppt_x"/>
                                          </p:val>
                                        </p:tav>
                                      </p:tavLst>
                                    </p:anim>
                                    <p:anim calcmode="lin" valueType="num">
                                      <p:cBhvr additive="base">
                                        <p:cTn id="24" dur="500" fill="hold"/>
                                        <p:tgtEl>
                                          <p:spTgt spid="38"/>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500" fill="hold"/>
                                        <p:tgtEl>
                                          <p:spTgt spid="39"/>
                                        </p:tgtEl>
                                        <p:attrNameLst>
                                          <p:attrName>ppt_x</p:attrName>
                                        </p:attrNameLst>
                                      </p:cBhvr>
                                      <p:tavLst>
                                        <p:tav tm="0">
                                          <p:val>
                                            <p:strVal val="1+#ppt_w/2"/>
                                          </p:val>
                                        </p:tav>
                                        <p:tav tm="100000">
                                          <p:val>
                                            <p:strVal val="#ppt_x"/>
                                          </p:val>
                                        </p:tav>
                                      </p:tavLst>
                                    </p:anim>
                                    <p:anim calcmode="lin" valueType="num">
                                      <p:cBhvr additive="base">
                                        <p:cTn id="28" dur="500" fill="hold"/>
                                        <p:tgtEl>
                                          <p:spTgt spid="39"/>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0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1+#ppt_w/2"/>
                                          </p:val>
                                        </p:tav>
                                        <p:tav tm="100000">
                                          <p:val>
                                            <p:strVal val="#ppt_x"/>
                                          </p:val>
                                        </p:tav>
                                      </p:tavLst>
                                    </p:anim>
                                    <p:anim calcmode="lin" valueType="num">
                                      <p:cBhvr additive="base">
                                        <p:cTn id="32" dur="500" fill="hold"/>
                                        <p:tgtEl>
                                          <p:spTgt spid="40"/>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400"/>
                                  </p:stCondLst>
                                  <p:childTnLst>
                                    <p:set>
                                      <p:cBhvr>
                                        <p:cTn id="34" dur="1" fill="hold">
                                          <p:stCondLst>
                                            <p:cond delay="0"/>
                                          </p:stCondLst>
                                        </p:cTn>
                                        <p:tgtEl>
                                          <p:spTgt spid="41"/>
                                        </p:tgtEl>
                                        <p:attrNameLst>
                                          <p:attrName>style.visibility</p:attrName>
                                        </p:attrNameLst>
                                      </p:cBhvr>
                                      <p:to>
                                        <p:strVal val="visible"/>
                                      </p:to>
                                    </p:set>
                                    <p:anim calcmode="lin" valueType="num">
                                      <p:cBhvr additive="base">
                                        <p:cTn id="35" dur="500" fill="hold"/>
                                        <p:tgtEl>
                                          <p:spTgt spid="41"/>
                                        </p:tgtEl>
                                        <p:attrNameLst>
                                          <p:attrName>ppt_x</p:attrName>
                                        </p:attrNameLst>
                                      </p:cBhvr>
                                      <p:tavLst>
                                        <p:tav tm="0">
                                          <p:val>
                                            <p:strVal val="1+#ppt_w/2"/>
                                          </p:val>
                                        </p:tav>
                                        <p:tav tm="100000">
                                          <p:val>
                                            <p:strVal val="#ppt_x"/>
                                          </p:val>
                                        </p:tav>
                                      </p:tavLst>
                                    </p:anim>
                                    <p:anim calcmode="lin" valueType="num">
                                      <p:cBhvr additive="base">
                                        <p:cTn id="36" dur="500" fill="hold"/>
                                        <p:tgtEl>
                                          <p:spTgt spid="41"/>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600"/>
                                  </p:stCondLst>
                                  <p:childTnLst>
                                    <p:set>
                                      <p:cBhvr>
                                        <p:cTn id="38" dur="1" fill="hold">
                                          <p:stCondLst>
                                            <p:cond delay="0"/>
                                          </p:stCondLst>
                                        </p:cTn>
                                        <p:tgtEl>
                                          <p:spTgt spid="42"/>
                                        </p:tgtEl>
                                        <p:attrNameLst>
                                          <p:attrName>style.visibility</p:attrName>
                                        </p:attrNameLst>
                                      </p:cBhvr>
                                      <p:to>
                                        <p:strVal val="visible"/>
                                      </p:to>
                                    </p:set>
                                    <p:anim calcmode="lin" valueType="num">
                                      <p:cBhvr additive="base">
                                        <p:cTn id="39" dur="500" fill="hold"/>
                                        <p:tgtEl>
                                          <p:spTgt spid="42"/>
                                        </p:tgtEl>
                                        <p:attrNameLst>
                                          <p:attrName>ppt_x</p:attrName>
                                        </p:attrNameLst>
                                      </p:cBhvr>
                                      <p:tavLst>
                                        <p:tav tm="0">
                                          <p:val>
                                            <p:strVal val="1+#ppt_w/2"/>
                                          </p:val>
                                        </p:tav>
                                        <p:tav tm="100000">
                                          <p:val>
                                            <p:strVal val="#ppt_x"/>
                                          </p:val>
                                        </p:tav>
                                      </p:tavLst>
                                    </p:anim>
                                    <p:anim calcmode="lin" valueType="num">
                                      <p:cBhvr additive="base">
                                        <p:cTn id="40" dur="500" fill="hold"/>
                                        <p:tgtEl>
                                          <p:spTgt spid="42"/>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80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fill="hold"/>
                                        <p:tgtEl>
                                          <p:spTgt spid="43"/>
                                        </p:tgtEl>
                                        <p:attrNameLst>
                                          <p:attrName>ppt_x</p:attrName>
                                        </p:attrNameLst>
                                      </p:cBhvr>
                                      <p:tavLst>
                                        <p:tav tm="0">
                                          <p:val>
                                            <p:strVal val="1+#ppt_w/2"/>
                                          </p:val>
                                        </p:tav>
                                        <p:tav tm="100000">
                                          <p:val>
                                            <p:strVal val="#ppt_x"/>
                                          </p:val>
                                        </p:tav>
                                      </p:tavLst>
                                    </p:anim>
                                    <p:anim calcmode="lin" valueType="num">
                                      <p:cBhvr additive="base">
                                        <p:cTn id="44" dur="500" fill="hold"/>
                                        <p:tgtEl>
                                          <p:spTgt spid="43"/>
                                        </p:tgtEl>
                                        <p:attrNameLst>
                                          <p:attrName>ppt_y</p:attrName>
                                        </p:attrNameLst>
                                      </p:cBhvr>
                                      <p:tavLst>
                                        <p:tav tm="0">
                                          <p:val>
                                            <p:strVal val="#ppt_y"/>
                                          </p:val>
                                        </p:tav>
                                        <p:tav tm="100000">
                                          <p:val>
                                            <p:strVal val="#ppt_y"/>
                                          </p:val>
                                        </p:tav>
                                      </p:tavLst>
                                    </p:anim>
                                  </p:childTnLst>
                                </p:cTn>
                              </p:par>
                            </p:childTnLst>
                          </p:cTn>
                        </p:par>
                        <p:par>
                          <p:cTn id="45" fill="hold">
                            <p:stCondLst>
                              <p:cond delay="500"/>
                            </p:stCondLst>
                            <p:childTnLst>
                              <p:par>
                                <p:cTn id="46" presetID="22" presetClass="entr" presetSubtype="2" fill="hold" grpId="0" nodeType="after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right)">
                                      <p:cBhvr>
                                        <p:cTn id="48" dur="500"/>
                                        <p:tgtEl>
                                          <p:spTgt spid="24"/>
                                        </p:tgtEl>
                                      </p:cBhvr>
                                    </p:animEffect>
                                  </p:childTnLst>
                                </p:cTn>
                              </p:par>
                              <p:par>
                                <p:cTn id="49" presetID="22" presetClass="entr" presetSubtype="2" fill="hold" grpId="0" nodeType="withEffect">
                                  <p:stCondLst>
                                    <p:cond delay="200"/>
                                  </p:stCondLst>
                                  <p:childTnLst>
                                    <p:set>
                                      <p:cBhvr>
                                        <p:cTn id="50" dur="1" fill="hold">
                                          <p:stCondLst>
                                            <p:cond delay="0"/>
                                          </p:stCondLst>
                                        </p:cTn>
                                        <p:tgtEl>
                                          <p:spTgt spid="25"/>
                                        </p:tgtEl>
                                        <p:attrNameLst>
                                          <p:attrName>style.visibility</p:attrName>
                                        </p:attrNameLst>
                                      </p:cBhvr>
                                      <p:to>
                                        <p:strVal val="visible"/>
                                      </p:to>
                                    </p:set>
                                    <p:animEffect transition="in" filter="wipe(right)">
                                      <p:cBhvr>
                                        <p:cTn id="51" dur="500"/>
                                        <p:tgtEl>
                                          <p:spTgt spid="25"/>
                                        </p:tgtEl>
                                      </p:cBhvr>
                                    </p:animEffect>
                                  </p:childTnLst>
                                </p:cTn>
                              </p:par>
                              <p:par>
                                <p:cTn id="52" presetID="22" presetClass="entr" presetSubtype="2" fill="hold" grpId="0" nodeType="withEffect">
                                  <p:stCondLst>
                                    <p:cond delay="400"/>
                                  </p:stCondLst>
                                  <p:childTnLst>
                                    <p:set>
                                      <p:cBhvr>
                                        <p:cTn id="53" dur="1" fill="hold">
                                          <p:stCondLst>
                                            <p:cond delay="0"/>
                                          </p:stCondLst>
                                        </p:cTn>
                                        <p:tgtEl>
                                          <p:spTgt spid="26"/>
                                        </p:tgtEl>
                                        <p:attrNameLst>
                                          <p:attrName>style.visibility</p:attrName>
                                        </p:attrNameLst>
                                      </p:cBhvr>
                                      <p:to>
                                        <p:strVal val="visible"/>
                                      </p:to>
                                    </p:set>
                                    <p:animEffect transition="in" filter="wipe(right)">
                                      <p:cBhvr>
                                        <p:cTn id="54" dur="500"/>
                                        <p:tgtEl>
                                          <p:spTgt spid="26"/>
                                        </p:tgtEl>
                                      </p:cBhvr>
                                    </p:animEffect>
                                  </p:childTnLst>
                                </p:cTn>
                              </p:par>
                              <p:par>
                                <p:cTn id="55" presetID="22" presetClass="entr" presetSubtype="2" fill="hold" grpId="0" nodeType="withEffect">
                                  <p:stCondLst>
                                    <p:cond delay="600"/>
                                  </p:stCondLst>
                                  <p:childTnLst>
                                    <p:set>
                                      <p:cBhvr>
                                        <p:cTn id="56" dur="1" fill="hold">
                                          <p:stCondLst>
                                            <p:cond delay="0"/>
                                          </p:stCondLst>
                                        </p:cTn>
                                        <p:tgtEl>
                                          <p:spTgt spid="27"/>
                                        </p:tgtEl>
                                        <p:attrNameLst>
                                          <p:attrName>style.visibility</p:attrName>
                                        </p:attrNameLst>
                                      </p:cBhvr>
                                      <p:to>
                                        <p:strVal val="visible"/>
                                      </p:to>
                                    </p:set>
                                    <p:animEffect transition="in" filter="wipe(right)">
                                      <p:cBhvr>
                                        <p:cTn id="57" dur="500"/>
                                        <p:tgtEl>
                                          <p:spTgt spid="27"/>
                                        </p:tgtEl>
                                      </p:cBhvr>
                                    </p:animEffect>
                                  </p:childTnLst>
                                </p:cTn>
                              </p:par>
                              <p:par>
                                <p:cTn id="58" presetID="22" presetClass="entr" presetSubtype="2" fill="hold" grpId="0" nodeType="withEffect">
                                  <p:stCondLst>
                                    <p:cond delay="800"/>
                                  </p:stCondLst>
                                  <p:childTnLst>
                                    <p:set>
                                      <p:cBhvr>
                                        <p:cTn id="59" dur="1" fill="hold">
                                          <p:stCondLst>
                                            <p:cond delay="0"/>
                                          </p:stCondLst>
                                        </p:cTn>
                                        <p:tgtEl>
                                          <p:spTgt spid="28"/>
                                        </p:tgtEl>
                                        <p:attrNameLst>
                                          <p:attrName>style.visibility</p:attrName>
                                        </p:attrNameLst>
                                      </p:cBhvr>
                                      <p:to>
                                        <p:strVal val="visible"/>
                                      </p:to>
                                    </p:set>
                                    <p:animEffect transition="in" filter="wipe(right)">
                                      <p:cBhvr>
                                        <p:cTn id="60" dur="500"/>
                                        <p:tgtEl>
                                          <p:spTgt spid="28"/>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wipe(left)">
                                      <p:cBhvr>
                                        <p:cTn id="63" dur="500"/>
                                        <p:tgtEl>
                                          <p:spTgt spid="29"/>
                                        </p:tgtEl>
                                      </p:cBhvr>
                                    </p:animEffect>
                                  </p:childTnLst>
                                </p:cTn>
                              </p:par>
                              <p:par>
                                <p:cTn id="64" presetID="22" presetClass="entr" presetSubtype="8" fill="hold" grpId="0" nodeType="withEffect">
                                  <p:stCondLst>
                                    <p:cond delay="200"/>
                                  </p:stCondLst>
                                  <p:childTnLst>
                                    <p:set>
                                      <p:cBhvr>
                                        <p:cTn id="65" dur="1" fill="hold">
                                          <p:stCondLst>
                                            <p:cond delay="0"/>
                                          </p:stCondLst>
                                        </p:cTn>
                                        <p:tgtEl>
                                          <p:spTgt spid="30"/>
                                        </p:tgtEl>
                                        <p:attrNameLst>
                                          <p:attrName>style.visibility</p:attrName>
                                        </p:attrNameLst>
                                      </p:cBhvr>
                                      <p:to>
                                        <p:strVal val="visible"/>
                                      </p:to>
                                    </p:set>
                                    <p:animEffect transition="in" filter="wipe(left)">
                                      <p:cBhvr>
                                        <p:cTn id="66" dur="500"/>
                                        <p:tgtEl>
                                          <p:spTgt spid="30"/>
                                        </p:tgtEl>
                                      </p:cBhvr>
                                    </p:animEffect>
                                  </p:childTnLst>
                                </p:cTn>
                              </p:par>
                              <p:par>
                                <p:cTn id="67" presetID="22" presetClass="entr" presetSubtype="8" fill="hold" grpId="0" nodeType="withEffect">
                                  <p:stCondLst>
                                    <p:cond delay="400"/>
                                  </p:stCondLst>
                                  <p:childTnLst>
                                    <p:set>
                                      <p:cBhvr>
                                        <p:cTn id="68" dur="1" fill="hold">
                                          <p:stCondLst>
                                            <p:cond delay="0"/>
                                          </p:stCondLst>
                                        </p:cTn>
                                        <p:tgtEl>
                                          <p:spTgt spid="31"/>
                                        </p:tgtEl>
                                        <p:attrNameLst>
                                          <p:attrName>style.visibility</p:attrName>
                                        </p:attrNameLst>
                                      </p:cBhvr>
                                      <p:to>
                                        <p:strVal val="visible"/>
                                      </p:to>
                                    </p:set>
                                    <p:animEffect transition="in" filter="wipe(left)">
                                      <p:cBhvr>
                                        <p:cTn id="69" dur="500"/>
                                        <p:tgtEl>
                                          <p:spTgt spid="31"/>
                                        </p:tgtEl>
                                      </p:cBhvr>
                                    </p:animEffect>
                                  </p:childTnLst>
                                </p:cTn>
                              </p:par>
                              <p:par>
                                <p:cTn id="70" presetID="22" presetClass="entr" presetSubtype="8" fill="hold" grpId="0" nodeType="withEffect">
                                  <p:stCondLst>
                                    <p:cond delay="600"/>
                                  </p:stCondLst>
                                  <p:childTnLst>
                                    <p:set>
                                      <p:cBhvr>
                                        <p:cTn id="71" dur="1" fill="hold">
                                          <p:stCondLst>
                                            <p:cond delay="0"/>
                                          </p:stCondLst>
                                        </p:cTn>
                                        <p:tgtEl>
                                          <p:spTgt spid="32"/>
                                        </p:tgtEl>
                                        <p:attrNameLst>
                                          <p:attrName>style.visibility</p:attrName>
                                        </p:attrNameLst>
                                      </p:cBhvr>
                                      <p:to>
                                        <p:strVal val="visible"/>
                                      </p:to>
                                    </p:set>
                                    <p:animEffect transition="in" filter="wipe(left)">
                                      <p:cBhvr>
                                        <p:cTn id="72" dur="500"/>
                                        <p:tgtEl>
                                          <p:spTgt spid="32"/>
                                        </p:tgtEl>
                                      </p:cBhvr>
                                    </p:animEffect>
                                  </p:childTnLst>
                                </p:cTn>
                              </p:par>
                              <p:par>
                                <p:cTn id="73" presetID="22" presetClass="entr" presetSubtype="8" fill="hold" grpId="0" nodeType="withEffect">
                                  <p:stCondLst>
                                    <p:cond delay="800"/>
                                  </p:stCondLst>
                                  <p:childTnLst>
                                    <p:set>
                                      <p:cBhvr>
                                        <p:cTn id="74" dur="1" fill="hold">
                                          <p:stCondLst>
                                            <p:cond delay="0"/>
                                          </p:stCondLst>
                                        </p:cTn>
                                        <p:tgtEl>
                                          <p:spTgt spid="33"/>
                                        </p:tgtEl>
                                        <p:attrNameLst>
                                          <p:attrName>style.visibility</p:attrName>
                                        </p:attrNameLst>
                                      </p:cBhvr>
                                      <p:to>
                                        <p:strVal val="visible"/>
                                      </p:to>
                                    </p:set>
                                    <p:animEffect transition="in" filter="wipe(left)">
                                      <p:cBhvr>
                                        <p:cTn id="7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5" grpId="0" bldLvl="0" animBg="1"/>
      <p:bldP spid="26" grpId="0" bldLvl="0" animBg="1"/>
      <p:bldP spid="27" grpId="0" bldLvl="0" animBg="1"/>
      <p:bldP spid="28" grpId="0" bldLvl="0" animBg="1"/>
      <p:bldP spid="29" grpId="0" bldLvl="0" animBg="1"/>
      <p:bldP spid="30" grpId="0" bldLvl="0" animBg="1"/>
      <p:bldP spid="31" grpId="0" bldLvl="0" animBg="1"/>
      <p:bldP spid="32" grpId="0" bldLvl="0" animBg="1"/>
      <p:bldP spid="33" grpId="0" bldLvl="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509237" y="577251"/>
            <a:ext cx="6693626" cy="1198880"/>
          </a:xfrm>
          <a:prstGeom prst="rect">
            <a:avLst/>
          </a:prstGeom>
          <a:noFill/>
        </p:spPr>
        <p:txBody>
          <a:bodyPr wrap="square" rtlCol="0">
            <a:spAutoFit/>
          </a:bodyPr>
          <a:lstStyle/>
          <a:p>
            <a:pPr algn="ctr"/>
            <a:r>
              <a:rPr lang="zh-CN" altLang="en-US" sz="7200" b="1" dirty="0">
                <a:gradFill>
                  <a:gsLst>
                    <a:gs pos="14000">
                      <a:srgbClr val="FF0000"/>
                    </a:gs>
                    <a:gs pos="94000">
                      <a:srgbClr val="790000"/>
                    </a:gs>
                    <a:gs pos="49000">
                      <a:srgbClr val="FF0000"/>
                    </a:gs>
                  </a:gsLst>
                  <a:lin ang="5400000" scaled="1"/>
                </a:gradFill>
                <a:effectLst>
                  <a:glow rad="152400">
                    <a:prstClr val="white"/>
                  </a:glow>
                </a:effectLst>
                <a:latin typeface="微软雅黑" panose="020B0503020204020204" pitchFamily="34" charset="-122"/>
                <a:ea typeface="微软雅黑" panose="020B0503020204020204" pitchFamily="34" charset="-122"/>
              </a:rPr>
              <a:t>导语</a:t>
            </a:r>
            <a:endParaRPr lang="zh-CN" altLang="en-US" sz="7200" b="1" dirty="0">
              <a:gradFill>
                <a:gsLst>
                  <a:gs pos="14000">
                    <a:srgbClr val="FF0000"/>
                  </a:gs>
                  <a:gs pos="94000">
                    <a:srgbClr val="790000"/>
                  </a:gs>
                  <a:gs pos="49000">
                    <a:srgbClr val="FF0000"/>
                  </a:gs>
                </a:gsLst>
                <a:lin ang="5400000" scaled="1"/>
              </a:gradFill>
              <a:effectLst>
                <a:glow rad="152400">
                  <a:prstClr val="white"/>
                </a:glow>
              </a:effectLst>
              <a:latin typeface="微软雅黑" panose="020B0503020204020204" pitchFamily="34" charset="-122"/>
              <a:ea typeface="微软雅黑" panose="020B0503020204020204" pitchFamily="34" charset="-122"/>
            </a:endParaRPr>
          </a:p>
        </p:txBody>
      </p:sp>
      <p:sp>
        <p:nvSpPr>
          <p:cNvPr id="7" name="TextBox 3"/>
          <p:cNvSpPr txBox="1">
            <a:spLocks noChangeArrowheads="1"/>
          </p:cNvSpPr>
          <p:nvPr/>
        </p:nvSpPr>
        <p:spPr bwMode="auto">
          <a:xfrm>
            <a:off x="19050" y="1967230"/>
            <a:ext cx="7788275" cy="483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defRPr sz="5400" b="1">
                <a:gradFill flip="none" rotWithShape="1">
                  <a:gsLst>
                    <a:gs pos="0">
                      <a:srgbClr val="FCE32C"/>
                    </a:gs>
                    <a:gs pos="100000">
                      <a:srgbClr val="FFFFBD"/>
                    </a:gs>
                  </a:gsLst>
                  <a:lin ang="162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marL="0" marR="0" lvl="0" indent="0" algn="just" defTabSz="914400" fontAlgn="auto">
              <a:lnSpc>
                <a:spcPct val="100000"/>
              </a:lnSpc>
              <a:spcBef>
                <a:spcPts val="600"/>
              </a:spcBef>
              <a:spcAft>
                <a:spcPts val="0"/>
              </a:spcAft>
              <a:buClrTx/>
              <a:buSzTx/>
              <a:buFontTx/>
              <a:buNone/>
              <a:defRPr/>
            </a:pPr>
            <a:r>
              <a:rPr kumimoji="0" lang="en-US" altLang="zh-CN" sz="28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     </a:t>
            </a:r>
            <a:r>
              <a:rPr kumimoji="0" lang="zh-CN" altLang="en-US" sz="28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第一个五年计划</a:t>
            </a:r>
            <a:r>
              <a:rPr kumimoji="0" lang="zh-CN" altLang="en-US" sz="28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的执行，成为新中国</a:t>
            </a:r>
            <a:r>
              <a:rPr kumimoji="0" lang="zh-CN" altLang="en-US" sz="28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工业化建设的开端</a:t>
            </a:r>
            <a:r>
              <a:rPr kumimoji="0" lang="zh-CN" altLang="en-US" sz="28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。对农业、手工业和资本主义工商业改造的基本完成，标志着</a:t>
            </a:r>
            <a:r>
              <a:rPr kumimoji="0" lang="zh-CN" altLang="en-US" sz="28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社会主义制度在中国的基本确立</a:t>
            </a:r>
            <a:r>
              <a:rPr kumimoji="0" lang="zh-CN" altLang="en-US" sz="28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，中国开始进入社会主义的过程中，既取得了重大成就，也有过曲折和失误。中共十一届三中全会后，中国实行</a:t>
            </a:r>
            <a:r>
              <a:rPr kumimoji="0" lang="zh-CN" altLang="en-US" sz="28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改革开放</a:t>
            </a:r>
            <a:r>
              <a:rPr kumimoji="0" lang="zh-CN" altLang="en-US" sz="28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。经济体制改革在农村取得突破性进展后，改革的重点转入城市。深圳、珠海等</a:t>
            </a:r>
            <a:r>
              <a:rPr kumimoji="0" lang="zh-CN" altLang="en-US" sz="28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经济特区</a:t>
            </a:r>
            <a:r>
              <a:rPr kumimoji="0" lang="zh-CN" altLang="en-US" sz="28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的建立，为对外开放打开了窗口。</a:t>
            </a:r>
            <a:r>
              <a:rPr kumimoji="0" lang="en-US" altLang="zh-CN" sz="28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1992</a:t>
            </a:r>
            <a:r>
              <a:rPr kumimoji="0" lang="zh-CN" altLang="en-US" sz="28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年邓小平</a:t>
            </a:r>
            <a:r>
              <a:rPr kumimoji="0" lang="zh-CN" altLang="en-US" sz="28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南方谈话</a:t>
            </a:r>
            <a:r>
              <a:rPr kumimoji="0" lang="zh-CN" altLang="en-US" sz="28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和</a:t>
            </a:r>
            <a:r>
              <a:rPr kumimoji="0" lang="zh-CN" altLang="en-US" sz="28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中共十四大</a:t>
            </a:r>
            <a:r>
              <a:rPr kumimoji="0" lang="zh-CN" altLang="en-US" sz="28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回答了社会主义建设的一系列重大理论问题，社会主义现代化建设事业步入新的发展阶段。</a:t>
            </a:r>
            <a:endParaRPr kumimoji="0" lang="zh-CN" altLang="en-US" sz="28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endParaRPr>
          </a:p>
        </p:txBody>
      </p:sp>
      <p:sp>
        <p:nvSpPr>
          <p:cNvPr id="8" name="矩形 7"/>
          <p:cNvSpPr/>
          <p:nvPr/>
        </p:nvSpPr>
        <p:spPr>
          <a:xfrm>
            <a:off x="7807598" y="2495430"/>
            <a:ext cx="3913595" cy="3430693"/>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2"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五边形 8"/>
          <p:cNvSpPr/>
          <p:nvPr/>
        </p:nvSpPr>
        <p:spPr>
          <a:xfrm>
            <a:off x="1124541" y="1671964"/>
            <a:ext cx="2564809" cy="664836"/>
          </a:xfrm>
          <a:prstGeom prst="homePlate">
            <a:avLst/>
          </a:prstGeom>
          <a:gradFill>
            <a:gsLst>
              <a:gs pos="0">
                <a:srgbClr val="EE2200"/>
              </a:gs>
              <a:gs pos="93182">
                <a:srgbClr val="DA0000"/>
              </a:gs>
              <a:gs pos="64000">
                <a:srgbClr val="DA0000"/>
              </a:gs>
            </a:gsLst>
            <a:lin ang="5400000" scaled="1"/>
          </a:gradFill>
          <a:ln>
            <a:noFill/>
          </a:ln>
        </p:spPr>
        <p:txBody>
          <a:bodyPr wrap="square"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3400" b="1" i="0" u="none" strike="noStrike" kern="0" cap="none" spc="0" normalizeH="0" baseline="0" noProof="0" dirty="0">
                <a:ln>
                  <a:noFill/>
                </a:ln>
                <a:solidFill>
                  <a:srgbClr val="FFFDFB"/>
                </a:solidFill>
                <a:effectLst/>
                <a:uLnTx/>
                <a:uFillTx/>
                <a:latin typeface="微软雅黑" panose="020B0503020204020204" pitchFamily="34" charset="-122"/>
                <a:ea typeface="微软雅黑" panose="020B0503020204020204" pitchFamily="34" charset="-122"/>
              </a:rPr>
              <a:t>中共八大</a:t>
            </a:r>
            <a:endParaRPr kumimoji="0" lang="zh-CN" altLang="en-US" sz="3400" b="1" i="0" u="none" strike="noStrike" kern="0" cap="none" spc="0" normalizeH="0" baseline="0" noProof="0" dirty="0">
              <a:ln>
                <a:noFill/>
              </a:ln>
              <a:solidFill>
                <a:srgbClr val="FFFDFB"/>
              </a:solidFill>
              <a:effectLst/>
              <a:uLnTx/>
              <a:uFillTx/>
              <a:latin typeface="微软雅黑" panose="020B0503020204020204" pitchFamily="34" charset="-122"/>
              <a:ea typeface="微软雅黑" panose="020B0503020204020204" pitchFamily="34" charset="-122"/>
            </a:endParaRPr>
          </a:p>
        </p:txBody>
      </p:sp>
      <p:sp>
        <p:nvSpPr>
          <p:cNvPr id="16" name="矩形 15"/>
          <p:cNvSpPr/>
          <p:nvPr/>
        </p:nvSpPr>
        <p:spPr>
          <a:xfrm>
            <a:off x="1124541" y="1671964"/>
            <a:ext cx="10155780" cy="664836"/>
          </a:xfrm>
          <a:prstGeom prst="rect">
            <a:avLst/>
          </a:prstGeom>
          <a:noFill/>
          <a:ln w="19050" cap="flat" cmpd="sng" algn="ctr">
            <a:solidFill>
              <a:srgbClr val="C00000"/>
            </a:solidFill>
            <a:prstDash val="sysDash"/>
            <a:miter lim="800000"/>
          </a:ln>
          <a:effectLst/>
        </p:spPr>
        <p:txBody>
          <a:bodyPr lIns="144000" tIns="72000" rIns="144000" bIns="7200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endParaRPr>
          </a:p>
        </p:txBody>
      </p:sp>
      <p:sp>
        <p:nvSpPr>
          <p:cNvPr id="17" name="文本框 16"/>
          <p:cNvSpPr txBox="1"/>
          <p:nvPr/>
        </p:nvSpPr>
        <p:spPr>
          <a:xfrm>
            <a:off x="3848735" y="1682115"/>
            <a:ext cx="7129145" cy="645160"/>
          </a:xfrm>
          <a:prstGeom prst="rect">
            <a:avLst/>
          </a:prstGeom>
          <a:noFill/>
        </p:spPr>
        <p:txBody>
          <a:bodyPr wrap="square" rtlCol="0" anchor="ctr">
            <a:spAutoFit/>
          </a:bodyPr>
          <a:lstStyle>
            <a:defPPr>
              <a:defRPr lang="zh-CN"/>
            </a:defPPr>
            <a:lvl1pPr algn="just">
              <a:spcAft>
                <a:spcPts val="500"/>
              </a:spcAft>
              <a:defRPr sz="2800" b="1">
                <a:solidFill>
                  <a:schemeClr val="accent1"/>
                </a:solidFill>
                <a:latin typeface="微软雅黑" panose="020B0503020204020204" pitchFamily="34" charset="-122"/>
                <a:ea typeface="微软雅黑" panose="020B0503020204020204" pitchFamily="34" charset="-122"/>
              </a:defRPr>
            </a:lvl1pPr>
          </a:lstStyle>
          <a:p>
            <a:pPr marL="0" marR="0" lvl="0" indent="0" algn="just" defTabSz="914400" eaLnBrk="1" fontAlgn="auto" latinLnBrk="0" hangingPunct="1">
              <a:lnSpc>
                <a:spcPct val="100000"/>
              </a:lnSpc>
              <a:spcBef>
                <a:spcPts val="0"/>
              </a:spcBef>
              <a:spcAft>
                <a:spcPts val="500"/>
              </a:spcAft>
              <a:buClrTx/>
              <a:buSzTx/>
              <a:buFontTx/>
              <a:buNone/>
              <a:defRPr/>
            </a:pPr>
            <a:r>
              <a:rPr kumimoji="0" lang="zh-CN" altLang="en-US" sz="3600" b="1" i="0" strike="noStrike" kern="0" cap="none" spc="0" normalizeH="0" baseline="0" noProof="0" dirty="0">
                <a:ln>
                  <a:noFill/>
                </a:ln>
                <a:solidFill>
                  <a:srgbClr val="DA0000"/>
                </a:solidFill>
                <a:effectLst/>
                <a:uLnTx/>
                <a:uFillTx/>
                <a:latin typeface="微软雅黑" panose="020B0503020204020204" pitchFamily="34" charset="-122"/>
                <a:ea typeface="微软雅黑" panose="020B0503020204020204" pitchFamily="34" charset="-122"/>
              </a:rPr>
              <a:t>探索建设社会主义道路的良好开端</a:t>
            </a:r>
            <a:endParaRPr kumimoji="0" lang="zh-CN" altLang="en-US" sz="3600" b="1" i="0" strike="noStrike" kern="0" cap="none" spc="0" normalizeH="0" baseline="0" noProof="0" dirty="0">
              <a:ln>
                <a:noFill/>
              </a:ln>
              <a:solidFill>
                <a:srgbClr val="DA0000"/>
              </a:solidFill>
              <a:effectLst/>
              <a:uLnTx/>
              <a:uFillTx/>
              <a:latin typeface="微软雅黑" panose="020B0503020204020204" pitchFamily="34" charset="-122"/>
              <a:ea typeface="微软雅黑" panose="020B0503020204020204" pitchFamily="34" charset="-122"/>
            </a:endParaRPr>
          </a:p>
        </p:txBody>
      </p:sp>
      <p:pic>
        <p:nvPicPr>
          <p:cNvPr id="18" name="图片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17803" y="2980300"/>
            <a:ext cx="2026852" cy="3362040"/>
          </a:xfrm>
          <a:prstGeom prst="rect">
            <a:avLst/>
          </a:prstGeom>
        </p:spPr>
      </p:pic>
      <p:sp>
        <p:nvSpPr>
          <p:cNvPr id="27" name="矩形 26"/>
          <p:cNvSpPr/>
          <p:nvPr/>
        </p:nvSpPr>
        <p:spPr>
          <a:xfrm>
            <a:off x="3520543" y="2636394"/>
            <a:ext cx="7701280" cy="706755"/>
          </a:xfrm>
          <a:prstGeom prst="rect">
            <a:avLst/>
          </a:prstGeom>
        </p:spPr>
        <p:txBody>
          <a:bodyPr wrap="none">
            <a:spAutoFit/>
          </a:bodyPr>
          <a:lstStyle/>
          <a:p>
            <a:pPr algn="ctr"/>
            <a:r>
              <a:rPr lang="zh-CN" altLang="en-US" sz="4000" spc="-300" dirty="0">
                <a:solidFill>
                  <a:srgbClr val="DA0000"/>
                </a:solidFill>
                <a:latin typeface="造字工房言宋（非商用）常规体" pitchFamily="50" charset="-122"/>
                <a:ea typeface="造字工房言宋（非商用）常规体" pitchFamily="50" charset="-122"/>
              </a:rPr>
              <a:t>分析国内形势和国内主要矛盾的变化</a:t>
            </a:r>
            <a:endParaRPr lang="zh-CN" altLang="en-US" sz="4000" spc="-300" dirty="0">
              <a:solidFill>
                <a:srgbClr val="DA0000"/>
              </a:solidFill>
              <a:latin typeface="造字工房言宋（非商用）常规体" pitchFamily="50" charset="-122"/>
              <a:ea typeface="造字工房言宋（非商用）常规体" pitchFamily="50" charset="-122"/>
            </a:endParaRPr>
          </a:p>
        </p:txBody>
      </p:sp>
      <p:sp>
        <p:nvSpPr>
          <p:cNvPr id="2" name="圆角矩形 1"/>
          <p:cNvSpPr/>
          <p:nvPr/>
        </p:nvSpPr>
        <p:spPr>
          <a:xfrm>
            <a:off x="2484755" y="862330"/>
            <a:ext cx="3629025" cy="245745"/>
          </a:xfrm>
          <a:prstGeom prst="roundRect">
            <a:avLst/>
          </a:prstGeom>
          <a:solidFill>
            <a:srgbClr val="F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下箭头 2"/>
          <p:cNvSpPr/>
          <p:nvPr/>
        </p:nvSpPr>
        <p:spPr>
          <a:xfrm>
            <a:off x="5192395" y="3343275"/>
            <a:ext cx="4441825" cy="428625"/>
          </a:xfrm>
          <a:prstGeom prst="downArrow">
            <a:avLst/>
          </a:prstGeom>
          <a:solidFill>
            <a:srgbClr val="FC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2124710" y="3771900"/>
            <a:ext cx="10066020" cy="1568450"/>
          </a:xfrm>
          <a:prstGeom prst="rect">
            <a:avLst/>
          </a:prstGeom>
          <a:noFill/>
        </p:spPr>
        <p:txBody>
          <a:bodyPr wrap="square" rtlCol="0">
            <a:spAutoFit/>
          </a:bodyPr>
          <a:p>
            <a:r>
              <a:rPr lang="en-US" altLang="zh-CN" sz="3200"/>
              <a:t>     </a:t>
            </a:r>
            <a:r>
              <a:rPr lang="zh-CN" altLang="en-US" sz="3200"/>
              <a:t>人民对于建立先进的工业国的要求同落后的农业国的现实之间的矛盾，是人民对于经济文化迅速发展的需要同当前经济文化不能满足人民需要的状况之间的矛盾。</a:t>
            </a:r>
            <a:endParaRPr lang="zh-CN" altLang="en-US" sz="3200"/>
          </a:p>
        </p:txBody>
      </p:sp>
      <p:sp>
        <p:nvSpPr>
          <p:cNvPr id="5" name="下箭头 4"/>
          <p:cNvSpPr/>
          <p:nvPr/>
        </p:nvSpPr>
        <p:spPr>
          <a:xfrm>
            <a:off x="5412105" y="5340350"/>
            <a:ext cx="3917950" cy="342265"/>
          </a:xfrm>
          <a:prstGeom prst="downArrow">
            <a:avLst/>
          </a:prstGeom>
          <a:solidFill>
            <a:srgbClr val="FC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2648585" y="5758815"/>
            <a:ext cx="9444990" cy="583565"/>
          </a:xfrm>
          <a:prstGeom prst="rect">
            <a:avLst/>
          </a:prstGeom>
          <a:noFill/>
        </p:spPr>
        <p:txBody>
          <a:bodyPr wrap="square" rtlCol="0">
            <a:spAutoFit/>
          </a:bodyPr>
          <a:p>
            <a:pPr algn="ctr"/>
            <a:r>
              <a:rPr lang="zh-CN" altLang="en-US" sz="3200"/>
              <a:t>鼓足干劲，力争上游，多快好省地建设社会主义</a:t>
            </a:r>
            <a:endParaRPr lang="zh-CN" altLang="en-US" sz="3200"/>
          </a:p>
        </p:txBody>
      </p:sp>
    </p:spTree>
  </p:cSld>
  <p:clrMapOvr>
    <a:masterClrMapping/>
  </p:clrMapOvr>
  <mc:AlternateContent xmlns:mc="http://schemas.openxmlformats.org/markup-compatibility/2006">
    <mc:Choice xmlns:p14="http://schemas.microsoft.com/office/powerpoint/2010/main" Requires="p14">
      <p:transition p14:dur="1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600"/>
                                        <p:tgtEl>
                                          <p:spTgt spid="1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600"/>
                                        <p:tgtEl>
                                          <p:spTgt spid="16"/>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1000" fill="hold"/>
                                        <p:tgtEl>
                                          <p:spTgt spid="27"/>
                                        </p:tgtEl>
                                        <p:attrNameLst>
                                          <p:attrName>ppt_w</p:attrName>
                                        </p:attrNameLst>
                                      </p:cBhvr>
                                      <p:tavLst>
                                        <p:tav tm="0">
                                          <p:val>
                                            <p:fltVal val="0"/>
                                          </p:val>
                                        </p:tav>
                                        <p:tav tm="100000">
                                          <p:val>
                                            <p:strVal val="#ppt_w"/>
                                          </p:val>
                                        </p:tav>
                                      </p:tavLst>
                                    </p:anim>
                                    <p:anim calcmode="lin" valueType="num">
                                      <p:cBhvr>
                                        <p:cTn id="20" dur="1000" fill="hold"/>
                                        <p:tgtEl>
                                          <p:spTgt spid="27"/>
                                        </p:tgtEl>
                                        <p:attrNameLst>
                                          <p:attrName>ppt_h</p:attrName>
                                        </p:attrNameLst>
                                      </p:cBhvr>
                                      <p:tavLst>
                                        <p:tav tm="0">
                                          <p:val>
                                            <p:fltVal val="0"/>
                                          </p:val>
                                        </p:tav>
                                        <p:tav tm="100000">
                                          <p:val>
                                            <p:strVal val="#ppt_h"/>
                                          </p:val>
                                        </p:tav>
                                      </p:tavLst>
                                    </p:anim>
                                    <p:animEffect transition="in" filter="fade">
                                      <p:cBhvr>
                                        <p:cTn id="21" dur="10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1" fill="hold" grpId="0" nodeType="clickEffect">
                                  <p:stCondLst>
                                    <p:cond delay="0"/>
                                  </p:stCondLst>
                                  <p:childTnLst>
                                    <p:set>
                                      <p:cBhvr additive="base">
                                        <p:cTn id="25" dur="500"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fmla="">
                                          <p:val>
                                            <p:strVal val="#ppt_x"/>
                                          </p:val>
                                        </p:tav>
                                        <p:tav tm="100000" fmla="">
                                          <p:val>
                                            <p:strVal val="#ppt_x"/>
                                          </p:val>
                                        </p:tav>
                                      </p:tavLst>
                                    </p:anim>
                                    <p:anim calcmode="lin" valueType="num">
                                      <p:cBhvr additive="base">
                                        <p:cTn id="27" dur="500" fill="hold"/>
                                        <p:tgtEl>
                                          <p:spTgt spid="3"/>
                                        </p:tgtEl>
                                        <p:attrNameLst>
                                          <p:attrName>ppt_y</p:attrName>
                                        </p:attrNameLst>
                                      </p:cBhvr>
                                      <p:tavLst>
                                        <p:tav tm="0" fmla="">
                                          <p:val>
                                            <p:strVal val="#ppt_y-#ppt_h/2"/>
                                          </p:val>
                                        </p:tav>
                                        <p:tav tm="100000" fmla="">
                                          <p:val>
                                            <p:strVal val="#ppt_y"/>
                                          </p:val>
                                        </p:tav>
                                      </p:tavLst>
                                    </p:anim>
                                    <p:anim calcmode="lin" valueType="num">
                                      <p:cBhvr additive="base">
                                        <p:cTn id="28" dur="500" fill="hold"/>
                                        <p:tgtEl>
                                          <p:spTgt spid="3"/>
                                        </p:tgtEl>
                                        <p:attrNameLst>
                                          <p:attrName>ppt_w</p:attrName>
                                        </p:attrNameLst>
                                      </p:cBhvr>
                                      <p:tavLst>
                                        <p:tav tm="0" fmla="">
                                          <p:val>
                                            <p:strVal val="#ppt_w"/>
                                          </p:val>
                                        </p:tav>
                                        <p:tav tm="100000" fmla="">
                                          <p:val>
                                            <p:strVal val="#ppt_w"/>
                                          </p:val>
                                        </p:tav>
                                      </p:tavLst>
                                    </p:anim>
                                    <p:anim calcmode="lin" valueType="num">
                                      <p:cBhvr additive="base">
                                        <p:cTn id="29" dur="500" fill="hold"/>
                                        <p:tgtEl>
                                          <p:spTgt spid="3"/>
                                        </p:tgtEl>
                                        <p:attrNameLst>
                                          <p:attrName>ppt_h</p:attrName>
                                        </p:attrNameLst>
                                      </p:cBhvr>
                                      <p:tavLst>
                                        <p:tav tm="0" fmla="">
                                          <p:val>
                                            <p:fltVal val="0.000000"/>
                                          </p:val>
                                        </p:tav>
                                        <p:tav tm="100000" fmla="">
                                          <p:val>
                                            <p:strVal val="#ppt_h"/>
                                          </p:val>
                                        </p:tav>
                                      </p:tavLst>
                                    </p:anim>
                                  </p:childTnLst>
                                </p:cTn>
                              </p:par>
                            </p:childTnLst>
                          </p:cTn>
                        </p:par>
                        <p:par>
                          <p:cTn id="30" fill="hold">
                            <p:stCondLst>
                              <p:cond delay="500"/>
                            </p:stCondLst>
                            <p:childTnLst>
                              <p:par>
                                <p:cTn id="31" presetID="41" presetClass="entr" presetSubtype="0" fill="hold" grpId="0" nodeType="afterEffect">
                                  <p:stCondLst>
                                    <p:cond delay="0"/>
                                  </p:stCondLst>
                                  <p:iterate type="lt">
                                    <p:tmPct val="10000"/>
                                  </p:iterate>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4"/>
                                        </p:tgtEl>
                                        <p:attrNameLst>
                                          <p:attrName>ppt_y</p:attrName>
                                        </p:attrNameLst>
                                      </p:cBhvr>
                                      <p:tavLst>
                                        <p:tav tm="0">
                                          <p:val>
                                            <p:strVal val="#ppt_y"/>
                                          </p:val>
                                        </p:tav>
                                        <p:tav tm="100000">
                                          <p:val>
                                            <p:strVal val="#ppt_y"/>
                                          </p:val>
                                        </p:tav>
                                      </p:tavLst>
                                    </p:anim>
                                    <p:anim calcmode="lin" valueType="num">
                                      <p:cBhvr>
                                        <p:cTn id="35"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7" presetClass="entr" presetSubtype="1" fill="hold" grpId="0" nodeType="clickEffect">
                                  <p:stCondLst>
                                    <p:cond delay="0"/>
                                  </p:stCondLst>
                                  <p:childTnLst>
                                    <p:set>
                                      <p:cBhvr additive="base">
                                        <p:cTn id="41" dur="500" fill="hold">
                                          <p:stCondLst>
                                            <p:cond delay="0"/>
                                          </p:stCondLst>
                                        </p:cTn>
                                        <p:tgtEl>
                                          <p:spTgt spid="5"/>
                                        </p:tgtEl>
                                        <p:attrNameLst>
                                          <p:attrName>style.visibility</p:attrName>
                                        </p:attrNameLst>
                                      </p:cBhvr>
                                      <p:to>
                                        <p:strVal val="visible"/>
                                      </p:to>
                                    </p:set>
                                    <p:anim calcmode="lin" valueType="num">
                                      <p:cBhvr additive="base">
                                        <p:cTn id="42" dur="500" fill="hold"/>
                                        <p:tgtEl>
                                          <p:spTgt spid="5"/>
                                        </p:tgtEl>
                                        <p:attrNameLst>
                                          <p:attrName>ppt_x</p:attrName>
                                        </p:attrNameLst>
                                      </p:cBhvr>
                                      <p:tavLst>
                                        <p:tav tm="0" fmla="">
                                          <p:val>
                                            <p:strVal val="#ppt_x"/>
                                          </p:val>
                                        </p:tav>
                                        <p:tav tm="100000" fmla="">
                                          <p:val>
                                            <p:strVal val="#ppt_x"/>
                                          </p:val>
                                        </p:tav>
                                      </p:tavLst>
                                    </p:anim>
                                    <p:anim calcmode="lin" valueType="num">
                                      <p:cBhvr additive="base">
                                        <p:cTn id="43" dur="500" fill="hold"/>
                                        <p:tgtEl>
                                          <p:spTgt spid="5"/>
                                        </p:tgtEl>
                                        <p:attrNameLst>
                                          <p:attrName>ppt_y</p:attrName>
                                        </p:attrNameLst>
                                      </p:cBhvr>
                                      <p:tavLst>
                                        <p:tav tm="0" fmla="">
                                          <p:val>
                                            <p:strVal val="#ppt_y-#ppt_h/2"/>
                                          </p:val>
                                        </p:tav>
                                        <p:tav tm="100000" fmla="">
                                          <p:val>
                                            <p:strVal val="#ppt_y"/>
                                          </p:val>
                                        </p:tav>
                                      </p:tavLst>
                                    </p:anim>
                                    <p:anim calcmode="lin" valueType="num">
                                      <p:cBhvr additive="base">
                                        <p:cTn id="44" dur="500" fill="hold"/>
                                        <p:tgtEl>
                                          <p:spTgt spid="5"/>
                                        </p:tgtEl>
                                        <p:attrNameLst>
                                          <p:attrName>ppt_w</p:attrName>
                                        </p:attrNameLst>
                                      </p:cBhvr>
                                      <p:tavLst>
                                        <p:tav tm="0" fmla="">
                                          <p:val>
                                            <p:strVal val="#ppt_w"/>
                                          </p:val>
                                        </p:tav>
                                        <p:tav tm="100000" fmla="">
                                          <p:val>
                                            <p:strVal val="#ppt_w"/>
                                          </p:val>
                                        </p:tav>
                                      </p:tavLst>
                                    </p:anim>
                                    <p:anim calcmode="lin" valueType="num">
                                      <p:cBhvr additive="base">
                                        <p:cTn id="45" dur="500" fill="hold"/>
                                        <p:tgtEl>
                                          <p:spTgt spid="5"/>
                                        </p:tgtEl>
                                        <p:attrNameLst>
                                          <p:attrName>ppt_h</p:attrName>
                                        </p:attrNameLst>
                                      </p:cBhvr>
                                      <p:tavLst>
                                        <p:tav tm="0" fmla="">
                                          <p:val>
                                            <p:fltVal val="0.000000"/>
                                          </p:val>
                                        </p:tav>
                                        <p:tav tm="100000" fmla="">
                                          <p:val>
                                            <p:strVal val="#ppt_h"/>
                                          </p:val>
                                        </p:tav>
                                      </p:tavLst>
                                    </p:anim>
                                  </p:childTnLst>
                                </p:cTn>
                              </p:par>
                            </p:childTnLst>
                          </p:cTn>
                        </p:par>
                        <p:par>
                          <p:cTn id="46" fill="hold">
                            <p:stCondLst>
                              <p:cond delay="500"/>
                            </p:stCondLst>
                            <p:childTnLst>
                              <p:par>
                                <p:cTn id="47" presetID="55" presetClass="entr" presetSubtype="0"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1000" fill="hold"/>
                                        <p:tgtEl>
                                          <p:spTgt spid="6"/>
                                        </p:tgtEl>
                                        <p:attrNameLst>
                                          <p:attrName>ppt_w</p:attrName>
                                        </p:attrNameLst>
                                      </p:cBhvr>
                                      <p:tavLst>
                                        <p:tav tm="0">
                                          <p:val>
                                            <p:strVal val="#ppt_w*0.70"/>
                                          </p:val>
                                        </p:tav>
                                        <p:tav tm="100000">
                                          <p:val>
                                            <p:strVal val="#ppt_w"/>
                                          </p:val>
                                        </p:tav>
                                      </p:tavLst>
                                    </p:anim>
                                    <p:anim calcmode="lin" valueType="num">
                                      <p:cBhvr>
                                        <p:cTn id="50" dur="1000" fill="hold"/>
                                        <p:tgtEl>
                                          <p:spTgt spid="6"/>
                                        </p:tgtEl>
                                        <p:attrNameLst>
                                          <p:attrName>ppt_h</p:attrName>
                                        </p:attrNameLst>
                                      </p:cBhvr>
                                      <p:tavLst>
                                        <p:tav tm="0">
                                          <p:val>
                                            <p:strVal val="#ppt_h"/>
                                          </p:val>
                                        </p:tav>
                                        <p:tav tm="100000">
                                          <p:val>
                                            <p:strVal val="#ppt_h"/>
                                          </p:val>
                                        </p:tav>
                                      </p:tavLst>
                                    </p:anim>
                                    <p:animEffect transition="in" filter="fade">
                                      <p:cBhvr>
                                        <p:cTn id="5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P spid="27" grpId="0"/>
      <p:bldP spid="4" grpId="0"/>
      <p:bldP spid="6" grpId="0"/>
      <p:bldP spid="3"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86000" y="4309454"/>
            <a:ext cx="4914513" cy="1855836"/>
            <a:chOff x="786000" y="4052279"/>
            <a:chExt cx="4914513" cy="1855836"/>
          </a:xfrm>
        </p:grpSpPr>
        <p:cxnSp>
          <p:nvCxnSpPr>
            <p:cNvPr id="3" name="直接连接符 2"/>
            <p:cNvCxnSpPr/>
            <p:nvPr/>
          </p:nvCxnSpPr>
          <p:spPr>
            <a:xfrm>
              <a:off x="5700513" y="4052279"/>
              <a:ext cx="0" cy="1855836"/>
            </a:xfrm>
            <a:prstGeom prst="line">
              <a:avLst/>
            </a:prstGeom>
            <a:noFill/>
            <a:ln w="6350" cap="flat" cmpd="sng" algn="ctr">
              <a:solidFill>
                <a:srgbClr val="DA0000"/>
              </a:solidFill>
              <a:prstDash val="solid"/>
              <a:miter lim="800000"/>
            </a:ln>
            <a:effectLst/>
          </p:spPr>
        </p:cxnSp>
        <p:cxnSp>
          <p:nvCxnSpPr>
            <p:cNvPr id="4" name="直接连接符 3"/>
            <p:cNvCxnSpPr/>
            <p:nvPr/>
          </p:nvCxnSpPr>
          <p:spPr>
            <a:xfrm>
              <a:off x="786000" y="4052279"/>
              <a:ext cx="0" cy="1855836"/>
            </a:xfrm>
            <a:prstGeom prst="line">
              <a:avLst/>
            </a:prstGeom>
            <a:noFill/>
            <a:ln w="6350" cap="flat" cmpd="sng" algn="ctr">
              <a:solidFill>
                <a:srgbClr val="DA0000"/>
              </a:solidFill>
              <a:prstDash val="solid"/>
              <a:miter lim="800000"/>
            </a:ln>
            <a:effectLst/>
          </p:spPr>
        </p:cxnSp>
      </p:grpSp>
      <p:grpSp>
        <p:nvGrpSpPr>
          <p:cNvPr id="5" name="组合 4"/>
          <p:cNvGrpSpPr/>
          <p:nvPr/>
        </p:nvGrpSpPr>
        <p:grpSpPr>
          <a:xfrm>
            <a:off x="6500613" y="4309454"/>
            <a:ext cx="4905387" cy="1855836"/>
            <a:chOff x="6500613" y="4052279"/>
            <a:chExt cx="4905387" cy="1855836"/>
          </a:xfrm>
        </p:grpSpPr>
        <p:cxnSp>
          <p:nvCxnSpPr>
            <p:cNvPr id="6" name="直接连接符 5"/>
            <p:cNvCxnSpPr/>
            <p:nvPr/>
          </p:nvCxnSpPr>
          <p:spPr>
            <a:xfrm>
              <a:off x="6500613" y="4052279"/>
              <a:ext cx="0" cy="1855836"/>
            </a:xfrm>
            <a:prstGeom prst="line">
              <a:avLst/>
            </a:prstGeom>
            <a:noFill/>
            <a:ln w="6350" cap="flat" cmpd="sng" algn="ctr">
              <a:solidFill>
                <a:srgbClr val="DA0000"/>
              </a:solidFill>
              <a:prstDash val="solid"/>
              <a:miter lim="800000"/>
            </a:ln>
            <a:effectLst/>
          </p:spPr>
        </p:cxnSp>
        <p:cxnSp>
          <p:nvCxnSpPr>
            <p:cNvPr id="7" name="直接连接符 6"/>
            <p:cNvCxnSpPr/>
            <p:nvPr/>
          </p:nvCxnSpPr>
          <p:spPr>
            <a:xfrm>
              <a:off x="11406000" y="4052279"/>
              <a:ext cx="0" cy="1855836"/>
            </a:xfrm>
            <a:prstGeom prst="line">
              <a:avLst/>
            </a:prstGeom>
            <a:noFill/>
            <a:ln w="6350" cap="flat" cmpd="sng" algn="ctr">
              <a:solidFill>
                <a:srgbClr val="DA0000"/>
              </a:solidFill>
              <a:prstDash val="solid"/>
              <a:miter lim="800000"/>
            </a:ln>
            <a:effectLst/>
          </p:spPr>
        </p:cxnSp>
      </p:grpSp>
      <p:grpSp>
        <p:nvGrpSpPr>
          <p:cNvPr id="8" name="组合 7"/>
          <p:cNvGrpSpPr/>
          <p:nvPr/>
        </p:nvGrpSpPr>
        <p:grpSpPr>
          <a:xfrm>
            <a:off x="786000" y="1972654"/>
            <a:ext cx="4914513" cy="1855836"/>
            <a:chOff x="786000" y="1715479"/>
            <a:chExt cx="4914513" cy="1855836"/>
          </a:xfrm>
        </p:grpSpPr>
        <p:cxnSp>
          <p:nvCxnSpPr>
            <p:cNvPr id="9" name="直接连接符 8"/>
            <p:cNvCxnSpPr/>
            <p:nvPr/>
          </p:nvCxnSpPr>
          <p:spPr>
            <a:xfrm>
              <a:off x="5700513" y="1715479"/>
              <a:ext cx="0" cy="1855836"/>
            </a:xfrm>
            <a:prstGeom prst="line">
              <a:avLst/>
            </a:prstGeom>
            <a:noFill/>
            <a:ln w="6350" cap="flat" cmpd="sng" algn="ctr">
              <a:solidFill>
                <a:srgbClr val="DA0000"/>
              </a:solidFill>
              <a:prstDash val="solid"/>
              <a:miter lim="800000"/>
            </a:ln>
            <a:effectLst/>
          </p:spPr>
        </p:cxnSp>
        <p:cxnSp>
          <p:nvCxnSpPr>
            <p:cNvPr id="10" name="直接连接符 9"/>
            <p:cNvCxnSpPr/>
            <p:nvPr/>
          </p:nvCxnSpPr>
          <p:spPr>
            <a:xfrm>
              <a:off x="786000" y="1715479"/>
              <a:ext cx="0" cy="1855836"/>
            </a:xfrm>
            <a:prstGeom prst="line">
              <a:avLst/>
            </a:prstGeom>
            <a:noFill/>
            <a:ln w="6350" cap="flat" cmpd="sng" algn="ctr">
              <a:solidFill>
                <a:srgbClr val="DA0000"/>
              </a:solidFill>
              <a:prstDash val="solid"/>
              <a:miter lim="800000"/>
            </a:ln>
            <a:effectLst/>
          </p:spPr>
        </p:cxnSp>
      </p:grpSp>
      <p:grpSp>
        <p:nvGrpSpPr>
          <p:cNvPr id="11" name="组合 10"/>
          <p:cNvGrpSpPr/>
          <p:nvPr/>
        </p:nvGrpSpPr>
        <p:grpSpPr>
          <a:xfrm>
            <a:off x="6500613" y="1972654"/>
            <a:ext cx="4905387" cy="1855836"/>
            <a:chOff x="6500613" y="1715479"/>
            <a:chExt cx="4905387" cy="1855836"/>
          </a:xfrm>
        </p:grpSpPr>
        <p:cxnSp>
          <p:nvCxnSpPr>
            <p:cNvPr id="12" name="直接连接符 11"/>
            <p:cNvCxnSpPr/>
            <p:nvPr/>
          </p:nvCxnSpPr>
          <p:spPr>
            <a:xfrm>
              <a:off x="6500613" y="1715479"/>
              <a:ext cx="0" cy="1855836"/>
            </a:xfrm>
            <a:prstGeom prst="line">
              <a:avLst/>
            </a:prstGeom>
            <a:noFill/>
            <a:ln w="6350" cap="flat" cmpd="sng" algn="ctr">
              <a:solidFill>
                <a:srgbClr val="DA0000"/>
              </a:solidFill>
              <a:prstDash val="solid"/>
              <a:miter lim="800000"/>
            </a:ln>
            <a:effectLst/>
          </p:spPr>
        </p:cxnSp>
        <p:cxnSp>
          <p:nvCxnSpPr>
            <p:cNvPr id="13" name="直接连接符 12"/>
            <p:cNvCxnSpPr/>
            <p:nvPr/>
          </p:nvCxnSpPr>
          <p:spPr>
            <a:xfrm>
              <a:off x="11406000" y="1715479"/>
              <a:ext cx="0" cy="1855836"/>
            </a:xfrm>
            <a:prstGeom prst="line">
              <a:avLst/>
            </a:prstGeom>
            <a:noFill/>
            <a:ln w="6350" cap="flat" cmpd="sng" algn="ctr">
              <a:solidFill>
                <a:srgbClr val="DA0000"/>
              </a:solidFill>
              <a:prstDash val="solid"/>
              <a:miter lim="800000"/>
            </a:ln>
            <a:effectLst/>
          </p:spPr>
        </p:cxnSp>
      </p:grpSp>
      <p:sp>
        <p:nvSpPr>
          <p:cNvPr id="15" name="文本框 14"/>
          <p:cNvSpPr txBox="1"/>
          <p:nvPr/>
        </p:nvSpPr>
        <p:spPr>
          <a:xfrm>
            <a:off x="976630" y="1972945"/>
            <a:ext cx="4533900" cy="1814830"/>
          </a:xfrm>
          <a:prstGeom prst="rect">
            <a:avLst/>
          </a:prstGeom>
          <a:noFill/>
        </p:spPr>
        <p:txBody>
          <a:bodyPr wrap="square" rtlCol="0">
            <a:spAutoFit/>
          </a:bodyPr>
          <a:lstStyle/>
          <a:p>
            <a:pPr indent="0">
              <a:buFontTx/>
              <a:buNone/>
            </a:pPr>
            <a:r>
              <a:rPr lang="zh-CN" altLang="en-US" sz="2800">
                <a:latin typeface="黑体" panose="02010609060101010101" pitchFamily="49" charset="-122"/>
                <a:ea typeface="黑体" panose="02010609060101010101" pitchFamily="49" charset="-122"/>
                <a:sym typeface="+mn-ea"/>
              </a:rPr>
              <a:t>人有多大胆，地有多大产，不怕做不到，就怕想不到。” </a:t>
            </a:r>
            <a:r>
              <a:rPr lang="zh-CN" altLang="en-US" sz="1600">
                <a:latin typeface="黑体" panose="02010609060101010101" pitchFamily="49" charset="-122"/>
                <a:ea typeface="黑体" panose="02010609060101010101" pitchFamily="49" charset="-122"/>
                <a:sym typeface="+mn-ea"/>
              </a:rPr>
              <a:t> </a:t>
            </a:r>
            <a:endParaRPr lang="zh-CN" altLang="en-US" sz="1600" b="0">
              <a:solidFill>
                <a:schemeClr val="tx1"/>
              </a:solidFill>
              <a:latin typeface="黑体" panose="02010609060101010101" pitchFamily="49" charset="-122"/>
              <a:ea typeface="黑体" panose="02010609060101010101" pitchFamily="49" charset="-122"/>
            </a:endParaRPr>
          </a:p>
          <a:p>
            <a:pPr indent="0">
              <a:buFontTx/>
              <a:buNone/>
            </a:pPr>
            <a:r>
              <a:rPr lang="zh-CN" altLang="en-US" sz="2800">
                <a:latin typeface="黑体" panose="02010609060101010101" pitchFamily="49" charset="-122"/>
                <a:ea typeface="黑体" panose="02010609060101010101" pitchFamily="49" charset="-122"/>
                <a:sym typeface="+mn-ea"/>
              </a:rPr>
              <a:t>“蚂蚁啃骨头，茶壶煮大牛，没有机器也造火车头。”</a:t>
            </a:r>
            <a:endParaRPr lang="zh-CN" altLang="en-US" sz="2800" b="0" dirty="0">
              <a:solidFill>
                <a:schemeClr val="tx1"/>
              </a:solidFill>
              <a:latin typeface="黑体" panose="02010609060101010101" pitchFamily="49" charset="-122"/>
              <a:ea typeface="黑体" panose="02010609060101010101" pitchFamily="49" charset="-122"/>
            </a:endParaRPr>
          </a:p>
        </p:txBody>
      </p:sp>
      <p:sp>
        <p:nvSpPr>
          <p:cNvPr id="16" name="文本框 15"/>
          <p:cNvSpPr txBox="1"/>
          <p:nvPr/>
        </p:nvSpPr>
        <p:spPr>
          <a:xfrm>
            <a:off x="6678930" y="1972945"/>
            <a:ext cx="4549140" cy="1814830"/>
          </a:xfrm>
          <a:prstGeom prst="rect">
            <a:avLst/>
          </a:prstGeom>
          <a:noFill/>
        </p:spPr>
        <p:txBody>
          <a:bodyPr wrap="square" rtlCol="0">
            <a:spAutoFit/>
          </a:bodyPr>
          <a:lstStyle>
            <a:defPPr>
              <a:defRPr lang="zh-CN"/>
            </a:defPPr>
            <a:lvl1pPr algn="just">
              <a:spcAft>
                <a:spcPts val="500"/>
              </a:spcAft>
              <a:defRPr sz="16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marL="0" marR="0" lvl="0" indent="0" algn="just" defTabSz="914400" eaLnBrk="1" fontAlgn="auto" latinLnBrk="0" hangingPunct="1">
              <a:lnSpc>
                <a:spcPct val="100000"/>
              </a:lnSpc>
              <a:spcBef>
                <a:spcPts val="0"/>
              </a:spcBef>
              <a:spcAft>
                <a:spcPts val="500"/>
              </a:spcAft>
              <a:buClrTx/>
              <a:buSzTx/>
              <a:buFontTx/>
              <a:buNone/>
              <a:defRPr/>
            </a:pPr>
            <a:r>
              <a:rPr lang="zh-CN" altLang="en-US" sz="2800" dirty="0">
                <a:solidFill>
                  <a:schemeClr val="tx1"/>
                </a:solidFill>
                <a:latin typeface="黑体" panose="02010609060101010101" pitchFamily="49" charset="-122"/>
                <a:ea typeface="黑体" panose="02010609060101010101" pitchFamily="49" charset="-122"/>
                <a:sym typeface="+mn-ea"/>
              </a:rPr>
              <a:t>河水急，江水慢，还得我们说了算</a:t>
            </a:r>
            <a:r>
              <a:rPr lang="en-US" altLang="zh-CN" sz="2800" dirty="0">
                <a:solidFill>
                  <a:schemeClr val="tx1"/>
                </a:solidFill>
                <a:latin typeface="黑体" panose="02010609060101010101" pitchFamily="49" charset="-122"/>
                <a:ea typeface="黑体" panose="02010609060101010101" pitchFamily="49" charset="-122"/>
                <a:sym typeface="+mn-ea"/>
              </a:rPr>
              <a:t>,</a:t>
            </a:r>
            <a:r>
              <a:rPr lang="zh-CN" altLang="en-US" sz="2800" dirty="0">
                <a:solidFill>
                  <a:schemeClr val="tx1"/>
                </a:solidFill>
                <a:latin typeface="黑体" panose="02010609060101010101" pitchFamily="49" charset="-122"/>
                <a:ea typeface="黑体" panose="02010609060101010101" pitchFamily="49" charset="-122"/>
                <a:sym typeface="+mn-ea"/>
              </a:rPr>
              <a:t>叫水走，水就走，叫水站，水就站，叫它高来不敢低，叫它发电就发电。</a:t>
            </a:r>
            <a:endParaRPr kumimoji="0" lang="zh-CN" altLang="en-US" sz="2800" b="0" i="0" u="none" strike="noStrike" kern="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sym typeface="+mn-ea"/>
            </a:endParaRPr>
          </a:p>
        </p:txBody>
      </p:sp>
      <p:sp>
        <p:nvSpPr>
          <p:cNvPr id="17" name="文本框 16"/>
          <p:cNvSpPr txBox="1"/>
          <p:nvPr/>
        </p:nvSpPr>
        <p:spPr>
          <a:xfrm>
            <a:off x="1137285" y="4545965"/>
            <a:ext cx="4166870" cy="1383665"/>
          </a:xfrm>
          <a:prstGeom prst="rect">
            <a:avLst/>
          </a:prstGeom>
          <a:noFill/>
        </p:spPr>
        <p:txBody>
          <a:bodyPr wrap="square" rtlCol="0">
            <a:spAutoFit/>
          </a:bodyPr>
          <a:lstStyle>
            <a:defPPr>
              <a:defRPr lang="zh-CN"/>
            </a:defPPr>
            <a:lvl1pPr algn="just">
              <a:spcAft>
                <a:spcPts val="500"/>
              </a:spcAft>
              <a:defRPr sz="16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marL="0" marR="0" lvl="0" indent="0" algn="just" defTabSz="914400" eaLnBrk="1" fontAlgn="auto" latinLnBrk="0" hangingPunct="1">
              <a:lnSpc>
                <a:spcPct val="100000"/>
              </a:lnSpc>
              <a:spcBef>
                <a:spcPts val="0"/>
              </a:spcBef>
              <a:spcAft>
                <a:spcPts val="500"/>
              </a:spcAft>
              <a:buClrTx/>
              <a:buSzTx/>
              <a:buFontTx/>
              <a:buNone/>
              <a:defRPr/>
            </a:pPr>
            <a:r>
              <a:rPr lang="zh-CN" altLang="en-US" sz="2800">
                <a:latin typeface="黑体" panose="02010609060101010101" pitchFamily="49" charset="-122"/>
                <a:ea typeface="黑体" panose="02010609060101010101" pitchFamily="49" charset="-122"/>
                <a:sym typeface="+mn-ea"/>
              </a:rPr>
              <a:t>稻堆堆得圆又圆，社员堆稻上了天。撕片白云揩揩汗，凑上太阳吸袋烟。</a:t>
            </a:r>
            <a:endParaRPr kumimoji="0" lang="zh-CN" altLang="en-US" sz="2800" b="0" i="0" u="none" strike="noStrike" kern="0" cap="none" spc="0" normalizeH="0" baseline="0" noProof="0" dirty="0">
              <a:ln>
                <a:noFill/>
              </a:ln>
              <a:solidFill>
                <a:prstClr val="black">
                  <a:lumMod val="75000"/>
                  <a:lumOff val="25000"/>
                </a:prstClr>
              </a:solidFill>
              <a:effectLst/>
              <a:uLnTx/>
              <a:uFillTx/>
              <a:latin typeface="黑体" panose="02010609060101010101" pitchFamily="49" charset="-122"/>
              <a:ea typeface="黑体" panose="02010609060101010101" pitchFamily="49" charset="-122"/>
              <a:sym typeface="+mn-ea"/>
            </a:endParaRPr>
          </a:p>
        </p:txBody>
      </p:sp>
      <p:cxnSp>
        <p:nvCxnSpPr>
          <p:cNvPr id="21" name="直接连接符 20"/>
          <p:cNvCxnSpPr/>
          <p:nvPr/>
        </p:nvCxnSpPr>
        <p:spPr>
          <a:xfrm>
            <a:off x="786000" y="4090347"/>
            <a:ext cx="10620000" cy="0"/>
          </a:xfrm>
          <a:prstGeom prst="line">
            <a:avLst/>
          </a:prstGeom>
          <a:noFill/>
          <a:ln w="12700" cap="flat" cmpd="sng" algn="ctr">
            <a:solidFill>
              <a:srgbClr val="DA0000"/>
            </a:solidFill>
            <a:prstDash val="dash"/>
            <a:miter lim="800000"/>
          </a:ln>
          <a:effectLst/>
        </p:spPr>
      </p:cxnSp>
      <p:cxnSp>
        <p:nvCxnSpPr>
          <p:cNvPr id="22" name="直接连接符 21"/>
          <p:cNvCxnSpPr/>
          <p:nvPr/>
        </p:nvCxnSpPr>
        <p:spPr>
          <a:xfrm>
            <a:off x="786000" y="6385418"/>
            <a:ext cx="10620000" cy="0"/>
          </a:xfrm>
          <a:prstGeom prst="line">
            <a:avLst/>
          </a:prstGeom>
          <a:noFill/>
          <a:ln w="12700" cap="flat" cmpd="sng" algn="ctr">
            <a:solidFill>
              <a:srgbClr val="DA0000"/>
            </a:solidFill>
            <a:prstDash val="dash"/>
            <a:miter lim="800000"/>
          </a:ln>
          <a:effectLst/>
        </p:spPr>
      </p:cxnSp>
      <p:cxnSp>
        <p:nvCxnSpPr>
          <p:cNvPr id="23" name="直接连接符 22"/>
          <p:cNvCxnSpPr/>
          <p:nvPr/>
        </p:nvCxnSpPr>
        <p:spPr>
          <a:xfrm>
            <a:off x="786000" y="1795275"/>
            <a:ext cx="10620000" cy="0"/>
          </a:xfrm>
          <a:prstGeom prst="line">
            <a:avLst/>
          </a:prstGeom>
          <a:noFill/>
          <a:ln w="12700" cap="flat" cmpd="sng" algn="ctr">
            <a:solidFill>
              <a:srgbClr val="DA0000"/>
            </a:solidFill>
            <a:prstDash val="dash"/>
            <a:miter lim="800000"/>
          </a:ln>
          <a:effectLst/>
        </p:spPr>
      </p:cxnSp>
      <p:sp>
        <p:nvSpPr>
          <p:cNvPr id="24" name="椭圆 23"/>
          <p:cNvSpPr/>
          <p:nvPr/>
        </p:nvSpPr>
        <p:spPr>
          <a:xfrm>
            <a:off x="5383078" y="2638656"/>
            <a:ext cx="622800" cy="622800"/>
          </a:xfrm>
          <a:prstGeom prst="ellipse">
            <a:avLst/>
          </a:prstGeom>
          <a:solidFill>
            <a:srgbClr val="DA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rPr>
              <a:t>1</a:t>
            </a:r>
            <a:endParaRPr kumimoji="0" lang="zh-CN" altLang="en-US" sz="24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endParaRPr>
          </a:p>
        </p:txBody>
      </p:sp>
      <p:sp>
        <p:nvSpPr>
          <p:cNvPr id="25" name="椭圆 24"/>
          <p:cNvSpPr/>
          <p:nvPr/>
        </p:nvSpPr>
        <p:spPr>
          <a:xfrm>
            <a:off x="6189413" y="2638656"/>
            <a:ext cx="622800" cy="622800"/>
          </a:xfrm>
          <a:prstGeom prst="ellipse">
            <a:avLst/>
          </a:prstGeom>
          <a:solidFill>
            <a:srgbClr val="DA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rPr>
              <a:t>2</a:t>
            </a:r>
            <a:endParaRPr kumimoji="0" lang="zh-CN" altLang="en-US" sz="24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endParaRPr>
          </a:p>
        </p:txBody>
      </p:sp>
      <p:sp>
        <p:nvSpPr>
          <p:cNvPr id="26" name="椭圆 25"/>
          <p:cNvSpPr/>
          <p:nvPr/>
        </p:nvSpPr>
        <p:spPr>
          <a:xfrm>
            <a:off x="5383078" y="4917490"/>
            <a:ext cx="622800" cy="622800"/>
          </a:xfrm>
          <a:prstGeom prst="ellipse">
            <a:avLst/>
          </a:prstGeom>
          <a:solidFill>
            <a:srgbClr val="DA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rPr>
              <a:t>3</a:t>
            </a:r>
            <a:endParaRPr kumimoji="0" lang="zh-CN" altLang="en-US" sz="24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endParaRPr>
          </a:p>
        </p:txBody>
      </p:sp>
      <p:sp>
        <p:nvSpPr>
          <p:cNvPr id="27" name="椭圆 26"/>
          <p:cNvSpPr/>
          <p:nvPr/>
        </p:nvSpPr>
        <p:spPr>
          <a:xfrm>
            <a:off x="6189413" y="4917490"/>
            <a:ext cx="622800" cy="622800"/>
          </a:xfrm>
          <a:prstGeom prst="ellipse">
            <a:avLst/>
          </a:prstGeom>
          <a:solidFill>
            <a:srgbClr val="DA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rPr>
              <a:t>4</a:t>
            </a:r>
            <a:endParaRPr kumimoji="0" lang="zh-CN" altLang="en-US" sz="24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endParaRPr>
          </a:p>
        </p:txBody>
      </p:sp>
      <p:sp>
        <p:nvSpPr>
          <p:cNvPr id="34" name="文本框 33"/>
          <p:cNvSpPr txBox="1"/>
          <p:nvPr/>
        </p:nvSpPr>
        <p:spPr>
          <a:xfrm>
            <a:off x="6679565" y="4309745"/>
            <a:ext cx="4547870" cy="1938020"/>
          </a:xfrm>
          <a:prstGeom prst="rect">
            <a:avLst/>
          </a:prstGeom>
          <a:noFill/>
        </p:spPr>
        <p:txBody>
          <a:bodyPr wrap="square" rtlCol="0">
            <a:spAutoFit/>
          </a:bodyPr>
          <a:lstStyle/>
          <a:p>
            <a:pPr algn="just">
              <a:spcAft>
                <a:spcPts val="500"/>
              </a:spcAft>
            </a:pPr>
            <a:r>
              <a:rPr lang="zh-CN" altLang="en-US" sz="2400" dirty="0">
                <a:latin typeface="黑体" panose="02010609060101010101" pitchFamily="49" charset="-122"/>
                <a:ea typeface="黑体" panose="02010609060101010101" pitchFamily="49" charset="-122"/>
                <a:sym typeface="+mn-ea"/>
              </a:rPr>
              <a:t>月宫装上电话机，嫦娥悄声问织女：“听说人间大跃进，你可有心下凡去？”织女含笑把话提：“我和牛郎早商议，我进纱厂当女工，他去学开拖拉机。”</a:t>
            </a:r>
            <a:endParaRPr lang="zh-CN" altLang="en-US" sz="2400" dirty="0">
              <a:solidFill>
                <a:prstClr val="black">
                  <a:lumMod val="75000"/>
                  <a:lumOff val="25000"/>
                </a:prstClr>
              </a:solidFill>
              <a:latin typeface="黑体" panose="02010609060101010101" pitchFamily="49" charset="-122"/>
              <a:ea typeface="黑体" panose="02010609060101010101" pitchFamily="49" charset="-122"/>
              <a:sym typeface="+mn-ea"/>
            </a:endParaRPr>
          </a:p>
        </p:txBody>
      </p:sp>
      <p:cxnSp>
        <p:nvCxnSpPr>
          <p:cNvPr id="35" name="直接连接符 34"/>
          <p:cNvCxnSpPr/>
          <p:nvPr/>
        </p:nvCxnSpPr>
        <p:spPr>
          <a:xfrm>
            <a:off x="786000" y="3988747"/>
            <a:ext cx="10620000" cy="0"/>
          </a:xfrm>
          <a:prstGeom prst="line">
            <a:avLst/>
          </a:prstGeom>
          <a:noFill/>
          <a:ln w="12700" cap="flat" cmpd="sng" algn="ctr">
            <a:solidFill>
              <a:srgbClr val="DA0000"/>
            </a:solidFill>
            <a:prstDash val="dash"/>
            <a:miter lim="800000"/>
          </a:ln>
          <a:effectLst/>
        </p:spPr>
      </p:cxnSp>
      <p:sp>
        <p:nvSpPr>
          <p:cNvPr id="42" name="圆角矩形 41"/>
          <p:cNvSpPr/>
          <p:nvPr/>
        </p:nvSpPr>
        <p:spPr>
          <a:xfrm>
            <a:off x="2484755" y="862330"/>
            <a:ext cx="3629025" cy="245745"/>
          </a:xfrm>
          <a:prstGeom prst="roundRect">
            <a:avLst/>
          </a:prstGeom>
          <a:solidFill>
            <a:srgbClr val="F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par>
                                <p:cTn id="11" presetID="22" presetClass="entr" presetSubtype="8"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par>
                                <p:cTn id="14" presetID="22" presetClass="entr" presetSubtype="8"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left)">
                                      <p:cBhvr>
                                        <p:cTn id="16" dur="500"/>
                                        <p:tgtEl>
                                          <p:spTgt spid="35"/>
                                        </p:tgtEl>
                                      </p:cBhvr>
                                    </p:animEffect>
                                  </p:childTnLst>
                                </p:cTn>
                              </p:par>
                            </p:childTnLst>
                          </p:cTn>
                        </p:par>
                        <p:par>
                          <p:cTn id="17" fill="hold">
                            <p:stCondLst>
                              <p:cond delay="500"/>
                            </p:stCondLst>
                            <p:childTnLst>
                              <p:par>
                                <p:cTn id="18" presetID="16" presetClass="entr" presetSubtype="26"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Horizontal)">
                                      <p:cBhvr>
                                        <p:cTn id="20" dur="500"/>
                                        <p:tgtEl>
                                          <p:spTgt spid="8"/>
                                        </p:tgtEl>
                                      </p:cBhvr>
                                    </p:animEffect>
                                  </p:childTnLst>
                                </p:cTn>
                              </p:par>
                              <p:par>
                                <p:cTn id="21" presetID="16" presetClass="entr" presetSubtype="26"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Horizontal)">
                                      <p:cBhvr>
                                        <p:cTn id="23" dur="500"/>
                                        <p:tgtEl>
                                          <p:spTgt spid="11"/>
                                        </p:tgtEl>
                                      </p:cBhvr>
                                    </p:animEffect>
                                  </p:childTnLst>
                                </p:cTn>
                              </p:par>
                              <p:par>
                                <p:cTn id="24" presetID="16" presetClass="entr" presetSubtype="26"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Horizontal)">
                                      <p:cBhvr>
                                        <p:cTn id="26" dur="500"/>
                                        <p:tgtEl>
                                          <p:spTgt spid="5"/>
                                        </p:tgtEl>
                                      </p:cBhvr>
                                    </p:animEffect>
                                  </p:childTnLst>
                                </p:cTn>
                              </p:par>
                              <p:par>
                                <p:cTn id="27" presetID="16" presetClass="entr" presetSubtype="26"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Horizontal)">
                                      <p:cBhvr>
                                        <p:cTn id="29" dur="500"/>
                                        <p:tgtEl>
                                          <p:spTgt spid="2"/>
                                        </p:tgtEl>
                                      </p:cBhvr>
                                    </p:animEffect>
                                  </p:childTnLst>
                                </p:cTn>
                              </p:par>
                            </p:childTnLst>
                          </p:cTn>
                        </p:par>
                        <p:par>
                          <p:cTn id="30" fill="hold">
                            <p:stCondLst>
                              <p:cond delay="1000"/>
                            </p:stCondLst>
                            <p:childTnLst>
                              <p:par>
                                <p:cTn id="31" presetID="2" presetClass="entr" presetSubtype="8"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0-#ppt_w/2"/>
                                          </p:val>
                                        </p:tav>
                                        <p:tav tm="100000">
                                          <p:val>
                                            <p:strVal val="#ppt_x"/>
                                          </p:val>
                                        </p:tav>
                                      </p:tavLst>
                                    </p:anim>
                                    <p:anim calcmode="lin" valueType="num">
                                      <p:cBhvr additive="base">
                                        <p:cTn id="34" dur="500" fill="hold"/>
                                        <p:tgtEl>
                                          <p:spTgt spid="24"/>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1+#ppt_w/2"/>
                                          </p:val>
                                        </p:tav>
                                        <p:tav tm="100000">
                                          <p:val>
                                            <p:strVal val="#ppt_x"/>
                                          </p:val>
                                        </p:tav>
                                      </p:tavLst>
                                    </p:anim>
                                    <p:anim calcmode="lin" valueType="num">
                                      <p:cBhvr additive="base">
                                        <p:cTn id="38" dur="500" fill="hold"/>
                                        <p:tgtEl>
                                          <p:spTgt spid="25"/>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25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0-#ppt_w/2"/>
                                          </p:val>
                                        </p:tav>
                                        <p:tav tm="100000">
                                          <p:val>
                                            <p:strVal val="#ppt_x"/>
                                          </p:val>
                                        </p:tav>
                                      </p:tavLst>
                                    </p:anim>
                                    <p:anim calcmode="lin" valueType="num">
                                      <p:cBhvr additive="base">
                                        <p:cTn id="42" dur="500" fill="hold"/>
                                        <p:tgtEl>
                                          <p:spTgt spid="26"/>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25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1+#ppt_w/2"/>
                                          </p:val>
                                        </p:tav>
                                        <p:tav tm="100000">
                                          <p:val>
                                            <p:strVal val="#ppt_x"/>
                                          </p:val>
                                        </p:tav>
                                      </p:tavLst>
                                    </p:anim>
                                    <p:anim calcmode="lin" valueType="num">
                                      <p:cBhvr additive="base">
                                        <p:cTn id="46" dur="500" fill="hold"/>
                                        <p:tgtEl>
                                          <p:spTgt spid="27"/>
                                        </p:tgtEl>
                                        <p:attrNameLst>
                                          <p:attrName>ppt_y</p:attrName>
                                        </p:attrNameLst>
                                      </p:cBhvr>
                                      <p:tavLst>
                                        <p:tav tm="0">
                                          <p:val>
                                            <p:strVal val="#ppt_y"/>
                                          </p:val>
                                        </p:tav>
                                        <p:tav tm="100000">
                                          <p:val>
                                            <p:strVal val="#ppt_y"/>
                                          </p:val>
                                        </p:tav>
                                      </p:tavLst>
                                    </p:anim>
                                  </p:childTnLst>
                                </p:cTn>
                              </p:par>
                            </p:childTnLst>
                          </p:cTn>
                        </p:par>
                        <p:par>
                          <p:cTn id="47" fill="hold">
                            <p:stCondLst>
                              <p:cond delay="1500"/>
                            </p:stCondLst>
                            <p:childTnLst>
                              <p:par>
                                <p:cTn id="48" presetID="18" presetClass="entr" presetSubtype="6"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strips(downRight)">
                                      <p:cBhvr>
                                        <p:cTn id="50" dur="800"/>
                                        <p:tgtEl>
                                          <p:spTgt spid="15"/>
                                        </p:tgtEl>
                                      </p:cBhvr>
                                    </p:animEffect>
                                  </p:childTnLst>
                                </p:cTn>
                              </p:par>
                            </p:childTnLst>
                          </p:cTn>
                        </p:par>
                        <p:par>
                          <p:cTn id="51" fill="hold">
                            <p:stCondLst>
                              <p:cond delay="2500"/>
                            </p:stCondLst>
                            <p:childTnLst>
                              <p:par>
                                <p:cTn id="52" presetID="18" presetClass="entr" presetSubtype="6"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strips(downRight)">
                                      <p:cBhvr>
                                        <p:cTn id="54" dur="800"/>
                                        <p:tgtEl>
                                          <p:spTgt spid="16"/>
                                        </p:tgtEl>
                                      </p:cBhvr>
                                    </p:animEffect>
                                  </p:childTnLst>
                                </p:cTn>
                              </p:par>
                            </p:childTnLst>
                          </p:cTn>
                        </p:par>
                        <p:par>
                          <p:cTn id="55" fill="hold">
                            <p:stCondLst>
                              <p:cond delay="3500"/>
                            </p:stCondLst>
                            <p:childTnLst>
                              <p:par>
                                <p:cTn id="56" presetID="18" presetClass="entr" presetSubtype="6" fill="hold" grpId="0"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strips(downRight)">
                                      <p:cBhvr>
                                        <p:cTn id="58" dur="800"/>
                                        <p:tgtEl>
                                          <p:spTgt spid="17"/>
                                        </p:tgtEl>
                                      </p:cBhvr>
                                    </p:animEffect>
                                  </p:childTnLst>
                                </p:cTn>
                              </p:par>
                            </p:childTnLst>
                          </p:cTn>
                        </p:par>
                        <p:par>
                          <p:cTn id="59" fill="hold">
                            <p:stCondLst>
                              <p:cond delay="4500"/>
                            </p:stCondLst>
                            <p:childTnLst>
                              <p:par>
                                <p:cTn id="60" presetID="18" presetClass="entr" presetSubtype="6" fill="hold" grpId="0" nodeType="after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strips(downRight)">
                                      <p:cBhvr>
                                        <p:cTn id="62" dur="8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4" grpId="0" animBg="1"/>
      <p:bldP spid="25" grpId="0" animBg="1"/>
      <p:bldP spid="26" grpId="0" animBg="1"/>
      <p:bldP spid="27" grpId="0" animBg="1"/>
      <p:bldP spid="3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2484755" y="862330"/>
            <a:ext cx="3629025" cy="245745"/>
          </a:xfrm>
          <a:prstGeom prst="roundRect">
            <a:avLst/>
          </a:prstGeom>
          <a:solidFill>
            <a:srgbClr val="F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483" name="Picture 3" descr="炼钢"/>
          <p:cNvPicPr>
            <a:picLocks noChangeAspect="1" noChangeArrowheads="1"/>
          </p:cNvPicPr>
          <p:nvPr/>
        </p:nvPicPr>
        <p:blipFill>
          <a:blip r:embed="rId1" cstate="print"/>
          <a:srcRect/>
          <a:stretch>
            <a:fillRect/>
          </a:stretch>
        </p:blipFill>
        <p:spPr bwMode="auto">
          <a:xfrm>
            <a:off x="29210" y="2679065"/>
            <a:ext cx="5337175" cy="4143375"/>
          </a:xfrm>
          <a:prstGeom prst="rect">
            <a:avLst/>
          </a:prstGeom>
          <a:noFill/>
          <a:ln w="9525">
            <a:noFill/>
            <a:miter lim="800000"/>
            <a:headEnd/>
            <a:tailEnd/>
          </a:ln>
        </p:spPr>
      </p:pic>
      <p:pic>
        <p:nvPicPr>
          <p:cNvPr id="20482" name="Picture 2" descr="小土群"/>
          <p:cNvPicPr>
            <a:picLocks noChangeAspect="1" noChangeArrowheads="1"/>
          </p:cNvPicPr>
          <p:nvPr/>
        </p:nvPicPr>
        <p:blipFill>
          <a:blip r:embed="rId2" cstate="print"/>
          <a:srcRect/>
          <a:stretch>
            <a:fillRect/>
          </a:stretch>
        </p:blipFill>
        <p:spPr bwMode="auto">
          <a:xfrm>
            <a:off x="4729480" y="1309370"/>
            <a:ext cx="7467600" cy="2889250"/>
          </a:xfrm>
          <a:prstGeom prst="rect">
            <a:avLst/>
          </a:prstGeom>
          <a:noFill/>
          <a:ln w="9525">
            <a:noFill/>
            <a:miter lim="800000"/>
            <a:headEnd/>
            <a:tailEnd/>
          </a:ln>
        </p:spPr>
      </p:pic>
      <p:sp>
        <p:nvSpPr>
          <p:cNvPr id="19" name="文本框 18"/>
          <p:cNvSpPr txBox="1"/>
          <p:nvPr/>
        </p:nvSpPr>
        <p:spPr>
          <a:xfrm>
            <a:off x="4429760" y="5160645"/>
            <a:ext cx="7532370" cy="829945"/>
          </a:xfrm>
          <a:prstGeom prst="rect">
            <a:avLst/>
          </a:prstGeom>
          <a:noFill/>
        </p:spPr>
        <p:txBody>
          <a:bodyPr wrap="none" rtlCol="0" anchor="t">
            <a:spAutoFit/>
          </a:bodyPr>
          <a:p>
            <a:pPr>
              <a:lnSpc>
                <a:spcPct val="150000"/>
              </a:lnSpc>
            </a:pPr>
            <a:r>
              <a:rPr lang="zh-CN" altLang="en-US" sz="3200" b="1" dirty="0">
                <a:solidFill>
                  <a:srgbClr val="FF0000"/>
                </a:solidFill>
                <a:effectLst>
                  <a:outerShdw blurRad="38100" dist="38100" dir="2700000" algn="tl">
                    <a:srgbClr val="C0C0C0"/>
                  </a:outerShdw>
                </a:effectLst>
                <a:latin typeface="Times New Roman" panose="02020603050405020304" pitchFamily="18" charset="0"/>
                <a:ea typeface="黑体" panose="02010609060101010101" pitchFamily="49" charset="-122"/>
                <a:sym typeface="+mn-ea"/>
              </a:rPr>
              <a:t>造成人力物力的巨大浪费，破坏生态环境</a:t>
            </a:r>
            <a:endParaRPr lang="zh-CN" altLang="en-US" sz="3200" b="1" dirty="0">
              <a:solidFill>
                <a:srgbClr val="FF0000"/>
              </a:solidFill>
              <a:effectLst>
                <a:outerShdw blurRad="38100" dist="38100" dir="2700000" algn="tl">
                  <a:srgbClr val="C0C0C0"/>
                </a:outerShdw>
              </a:effectLst>
              <a:latin typeface="Times New Roman" panose="02020603050405020304" pitchFamily="18" charset="0"/>
              <a:ea typeface="黑体" panose="020106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500"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ppt_w*0.70"/>
                                          </p:val>
                                        </p:tav>
                                        <p:tav tm="100000">
                                          <p:val>
                                            <p:strVal val="#ppt_w"/>
                                          </p:val>
                                        </p:tav>
                                      </p:tavLst>
                                    </p:anim>
                                    <p:anim calcmode="lin" valueType="num">
                                      <p:cBhvr>
                                        <p:cTn id="8" dur="500" fill="hold"/>
                                        <p:tgtEl>
                                          <p:spTgt spid="19"/>
                                        </p:tgtEl>
                                        <p:attrNameLst>
                                          <p:attrName>ppt_h</p:attrName>
                                        </p:attrNameLst>
                                      </p:cBhvr>
                                      <p:tavLst>
                                        <p:tav tm="0">
                                          <p:val>
                                            <p:strVal val="#ppt_h"/>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圆角矩形 18"/>
          <p:cNvSpPr/>
          <p:nvPr/>
        </p:nvSpPr>
        <p:spPr>
          <a:xfrm>
            <a:off x="2484755" y="862330"/>
            <a:ext cx="3629025" cy="245745"/>
          </a:xfrm>
          <a:prstGeom prst="roundRect">
            <a:avLst/>
          </a:prstGeom>
          <a:solidFill>
            <a:srgbClr val="F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101600" y="1462405"/>
            <a:ext cx="11998325" cy="4371975"/>
          </a:xfrm>
          <a:prstGeom prst="rect">
            <a:avLst/>
          </a:prstGeom>
          <a:noFill/>
        </p:spPr>
        <p:txBody>
          <a:bodyPr wrap="square" rtlCol="0" anchor="t">
            <a:spAutoFit/>
          </a:bodyPr>
          <a:p>
            <a:pPr>
              <a:lnSpc>
                <a:spcPct val="95000"/>
              </a:lnSpc>
            </a:pPr>
            <a:r>
              <a:rPr lang="en-US" altLang="zh-CN" sz="3200" b="1" dirty="0" smtClean="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    1958</a:t>
            </a:r>
            <a:r>
              <a:rPr lang="zh-CN" altLang="en-US" sz="3200" b="1" dirty="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年以后</a:t>
            </a:r>
            <a:r>
              <a:rPr lang="en-US" altLang="zh-CN" sz="3200" b="1" dirty="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a:t>
            </a:r>
            <a:r>
              <a:rPr lang="zh-CN" altLang="en-US" sz="3200" b="1" dirty="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全国农村一哄而起</a:t>
            </a:r>
            <a:r>
              <a:rPr lang="en-US" altLang="zh-CN" sz="3200" b="1" dirty="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a:t>
            </a:r>
            <a:r>
              <a:rPr lang="zh-CN" altLang="en-US" sz="3200" b="1" dirty="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大办人民公</a:t>
            </a:r>
            <a:r>
              <a:rPr lang="zh-CN" altLang="en-US" sz="3200" b="1" dirty="0" smtClean="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社</a:t>
            </a:r>
            <a:r>
              <a:rPr lang="en-US" altLang="zh-CN" sz="3200" b="1" dirty="0" smtClean="0">
                <a:solidFill>
                  <a:schemeClr val="tx1"/>
                </a:solidFill>
                <a:effectLst>
                  <a:outerShdw blurRad="38100" dist="38100" dir="2700000" algn="tl">
                    <a:srgbClr val="C0C0C0"/>
                  </a:outerShdw>
                </a:effectLst>
                <a:latin typeface="宋体" panose="02010600030101010101" pitchFamily="2" charset="-122"/>
                <a:ea typeface="黑体" panose="02010609060101010101" pitchFamily="49" charset="-122"/>
                <a:sym typeface="+mn-ea"/>
              </a:rPr>
              <a:t>……</a:t>
            </a:r>
            <a:r>
              <a:rPr lang="zh-CN" altLang="en-US" sz="3200" b="1" dirty="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人民公社的特点叫</a:t>
            </a:r>
            <a:r>
              <a:rPr lang="zh-CN" altLang="en-US" sz="3200" b="1" dirty="0">
                <a:solidFill>
                  <a:srgbClr val="FF0000"/>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一大二公</a:t>
            </a:r>
            <a:r>
              <a:rPr lang="zh-CN" altLang="en-US" sz="3200" b="1" dirty="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。所谓大，就是</a:t>
            </a:r>
            <a:r>
              <a:rPr lang="zh-CN" altLang="en-US" sz="3200" b="1" dirty="0" smtClean="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将原</a:t>
            </a:r>
            <a:r>
              <a:rPr lang="zh-CN" altLang="en-US" sz="3200" b="1" dirty="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来一二百户的合作社并成四五千户以至一二万</a:t>
            </a:r>
            <a:r>
              <a:rPr lang="zh-CN" altLang="en-US" sz="3200" b="1" dirty="0" smtClean="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户的</a:t>
            </a:r>
            <a:r>
              <a:rPr lang="zh-CN" altLang="en-US" sz="3200" b="1" dirty="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人民公社</a:t>
            </a:r>
            <a:r>
              <a:rPr lang="en-US" altLang="zh-CN" sz="3200" b="1" dirty="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a:t>
            </a:r>
            <a:r>
              <a:rPr lang="zh-CN" altLang="en-US" sz="3200" b="1" dirty="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一般是一乡一社。所谓公</a:t>
            </a:r>
            <a:r>
              <a:rPr lang="en-US" altLang="zh-CN" sz="3200" b="1" dirty="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a:t>
            </a:r>
            <a:r>
              <a:rPr lang="zh-CN" altLang="en-US" sz="3200" b="1" dirty="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就是一切</a:t>
            </a:r>
            <a:r>
              <a:rPr lang="zh-CN" altLang="en-US" sz="3200" b="1" dirty="0" smtClean="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财产</a:t>
            </a:r>
            <a:r>
              <a:rPr lang="zh-CN" altLang="en-US" sz="3200" b="1" dirty="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上交公社，在全社范围内统一核算</a:t>
            </a:r>
            <a:r>
              <a:rPr lang="en-US" altLang="zh-CN" sz="3200" b="1" dirty="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a:t>
            </a:r>
            <a:r>
              <a:rPr lang="zh-CN" altLang="en-US" sz="3200" b="1" dirty="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统一分配</a:t>
            </a:r>
            <a:r>
              <a:rPr lang="en-US" altLang="zh-CN" sz="3200" b="1" dirty="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a:t>
            </a:r>
            <a:r>
              <a:rPr lang="zh-CN" altLang="en-US" sz="3200" b="1" dirty="0" smtClean="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实行</a:t>
            </a:r>
            <a:r>
              <a:rPr lang="zh-CN" altLang="en-US" sz="3200" b="1" dirty="0">
                <a:solidFill>
                  <a:srgbClr val="FF0000"/>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绝对平均主义</a:t>
            </a:r>
            <a:r>
              <a:rPr lang="zh-CN" altLang="en-US" sz="3200" b="1" dirty="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和部分供给制</a:t>
            </a:r>
            <a:r>
              <a:rPr lang="en-US" altLang="zh-CN" sz="3200" b="1" dirty="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a:t>
            </a:r>
            <a:r>
              <a:rPr lang="zh-CN" altLang="en-US" sz="3200" b="1" dirty="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包括大办公共食堂</a:t>
            </a:r>
            <a:r>
              <a:rPr lang="en-US" altLang="zh-CN" sz="3200" b="1" dirty="0" smtClean="0">
                <a:solidFill>
                  <a:schemeClr val="tx1"/>
                </a:solidFill>
                <a:effectLst>
                  <a:outerShdw blurRad="38100" dist="38100" dir="2700000" algn="tl">
                    <a:srgbClr val="C0C0C0"/>
                  </a:outerShdw>
                </a:effectLst>
                <a:latin typeface="隶书" panose="02010509060101010101" charset="-122"/>
                <a:ea typeface="隶书" panose="02010509060101010101" charset="-122"/>
                <a:sym typeface="+mn-ea"/>
              </a:rPr>
              <a:t>,</a:t>
            </a:r>
            <a:r>
              <a:rPr lang="zh-CN" altLang="en-US" sz="3200" b="1" dirty="0" smtClean="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吃</a:t>
            </a:r>
            <a:r>
              <a:rPr lang="zh-CN" altLang="en-US" sz="3200" b="1" dirty="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饭不要钱</a:t>
            </a:r>
            <a:r>
              <a:rPr lang="en-US" altLang="zh-CN" sz="3200" b="1" dirty="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a:t>
            </a:r>
            <a:r>
              <a:rPr lang="zh-CN" altLang="en-US" sz="3200" b="1" dirty="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叫做共产主义因素</a:t>
            </a:r>
            <a:r>
              <a:rPr lang="en-US" altLang="zh-CN" sz="3200" b="1" dirty="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a:t>
            </a:r>
            <a:r>
              <a:rPr lang="zh-CN" altLang="en-US" sz="3200" b="1" dirty="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。这些实际上都</a:t>
            </a:r>
            <a:r>
              <a:rPr lang="zh-CN" altLang="en-US" sz="3200" b="1" dirty="0" smtClean="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是对</a:t>
            </a:r>
            <a:r>
              <a:rPr lang="zh-CN" altLang="en-US" sz="3200" b="1" dirty="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农民的剥夺，使农民惊恐和不满，纷纷杀猪宰羊</a:t>
            </a:r>
            <a:r>
              <a:rPr lang="en-US" altLang="zh-CN" sz="3200" b="1" dirty="0" smtClean="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a:t>
            </a:r>
            <a:r>
              <a:rPr lang="zh-CN" altLang="en-US" sz="3200" b="1" dirty="0" smtClean="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砍</a:t>
            </a:r>
            <a:r>
              <a:rPr lang="zh-CN" altLang="en-US" sz="3200" b="1" dirty="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树伐木</a:t>
            </a:r>
            <a:r>
              <a:rPr lang="en-US" altLang="zh-CN" sz="3200" b="1" dirty="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a:t>
            </a:r>
            <a:r>
              <a:rPr lang="zh-CN" altLang="en-US" sz="3200" b="1" dirty="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造成生产力的很大破坏</a:t>
            </a:r>
            <a:r>
              <a:rPr lang="en-US" altLang="zh-CN" sz="3200" b="1" dirty="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a:t>
            </a:r>
            <a:r>
              <a:rPr lang="zh-CN" altLang="en-US" sz="3200" b="1" dirty="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并严重挫伤农</a:t>
            </a:r>
            <a:r>
              <a:rPr lang="zh-CN" altLang="en-US" sz="3200" b="1" dirty="0" smtClean="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民的</a:t>
            </a:r>
            <a:r>
              <a:rPr lang="zh-CN" altLang="en-US" sz="3200" b="1" dirty="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生产积极性</a:t>
            </a:r>
            <a:r>
              <a:rPr lang="en-US" altLang="zh-CN" sz="3200" b="1" dirty="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a:t>
            </a:r>
            <a:r>
              <a:rPr lang="zh-CN" altLang="en-US" sz="3200" b="1" dirty="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给农业生产带来灾难性的后</a:t>
            </a:r>
            <a:r>
              <a:rPr lang="zh-CN" altLang="en-US" sz="3200" b="1" dirty="0" smtClean="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果。</a:t>
            </a:r>
            <a:endParaRPr lang="en-US" altLang="zh-CN" sz="3200" b="1" dirty="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endParaRPr>
          </a:p>
          <a:p>
            <a:pPr>
              <a:lnSpc>
                <a:spcPct val="110000"/>
              </a:lnSpc>
            </a:pPr>
            <a:r>
              <a:rPr lang="en-US" altLang="zh-CN" sz="3200" b="1" dirty="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                          ------</a:t>
            </a:r>
            <a:r>
              <a:rPr lang="zh-CN" altLang="en-US" sz="3200" b="1" dirty="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胡绳</a:t>
            </a:r>
            <a:r>
              <a:rPr lang="en-US" altLang="zh-CN" sz="3200" b="1" dirty="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a:t>
            </a:r>
            <a:r>
              <a:rPr lang="zh-CN" altLang="en-US" sz="3200" b="1" dirty="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中国共产党的七十年》</a:t>
            </a:r>
            <a:endParaRPr lang="zh-CN" altLang="en-US" sz="3200" b="1" dirty="0">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endParaRPr>
          </a:p>
        </p:txBody>
      </p:sp>
      <p:sp>
        <p:nvSpPr>
          <p:cNvPr id="21" name="文本框 20"/>
          <p:cNvSpPr txBox="1"/>
          <p:nvPr/>
        </p:nvSpPr>
        <p:spPr>
          <a:xfrm>
            <a:off x="1418590" y="5957570"/>
            <a:ext cx="9364980" cy="645160"/>
          </a:xfrm>
          <a:prstGeom prst="rect">
            <a:avLst/>
          </a:prstGeom>
          <a:solidFill>
            <a:srgbClr val="DA0000"/>
          </a:solidFill>
        </p:spPr>
        <p:txBody>
          <a:bodyPr wrap="none" rtlCol="0" anchor="t">
            <a:spAutoFit/>
          </a:bodyPr>
          <a:p>
            <a:r>
              <a:rPr lang="zh-CN" altLang="en-US" sz="36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盲目提高公有化程度，生产关系超越了生产力</a:t>
            </a:r>
            <a:endParaRPr lang="zh-CN" altLang="en-US" sz="36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additive="base">
                                        <p:cTn id="6" dur="500"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fmla="">
                                          <p:val>
                                            <p:strVal val="#ppt_x"/>
                                          </p:val>
                                        </p:tav>
                                        <p:tav tm="100000" fmla="">
                                          <p:val>
                                            <p:strVal val="#ppt_x"/>
                                          </p:val>
                                        </p:tav>
                                      </p:tavLst>
                                    </p:anim>
                                    <p:anim calcmode="lin" valueType="num">
                                      <p:cBhvr additive="base">
                                        <p:cTn id="8" dur="500" fill="hold"/>
                                        <p:tgtEl>
                                          <p:spTgt spid="21"/>
                                        </p:tgtEl>
                                        <p:attrNameLst>
                                          <p:attrName>ppt_y</p:attrName>
                                        </p:attrNameLst>
                                      </p:cBhvr>
                                      <p:tavLst>
                                        <p:tav tm="0" fmla="">
                                          <p:val>
                                            <p:strVal val="#ppt_y-#ppt_h/2"/>
                                          </p:val>
                                        </p:tav>
                                        <p:tav tm="100000" fmla="">
                                          <p:val>
                                            <p:strVal val="#ppt_y"/>
                                          </p:val>
                                        </p:tav>
                                      </p:tavLst>
                                    </p:anim>
                                    <p:anim calcmode="lin" valueType="num">
                                      <p:cBhvr additive="base">
                                        <p:cTn id="9" dur="500" fill="hold"/>
                                        <p:tgtEl>
                                          <p:spTgt spid="21"/>
                                        </p:tgtEl>
                                        <p:attrNameLst>
                                          <p:attrName>ppt_w</p:attrName>
                                        </p:attrNameLst>
                                      </p:cBhvr>
                                      <p:tavLst>
                                        <p:tav tm="0" fmla="">
                                          <p:val>
                                            <p:strVal val="#ppt_w"/>
                                          </p:val>
                                        </p:tav>
                                        <p:tav tm="100000" fmla="">
                                          <p:val>
                                            <p:strVal val="#ppt_w"/>
                                          </p:val>
                                        </p:tav>
                                      </p:tavLst>
                                    </p:anim>
                                    <p:anim calcmode="lin" valueType="num">
                                      <p:cBhvr additive="base">
                                        <p:cTn id="10" dur="500" fill="hold"/>
                                        <p:tgtEl>
                                          <p:spTgt spid="21"/>
                                        </p:tgtEl>
                                        <p:attrNameLst>
                                          <p:attrName>ppt_h</p:attrName>
                                        </p:attrNameLst>
                                      </p:cBhvr>
                                      <p:tavLst>
                                        <p:tav tm="0" fmla="">
                                          <p:val>
                                            <p:fltVal val="0.000000"/>
                                          </p:val>
                                        </p:tav>
                                        <p:tav tm="100000" fmla="">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圆角矩形 18"/>
          <p:cNvSpPr/>
          <p:nvPr/>
        </p:nvSpPr>
        <p:spPr>
          <a:xfrm>
            <a:off x="2484755" y="862330"/>
            <a:ext cx="3629025" cy="245745"/>
          </a:xfrm>
          <a:prstGeom prst="roundRect">
            <a:avLst/>
          </a:prstGeom>
          <a:solidFill>
            <a:srgbClr val="F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458" name="Picture 2" descr="Img241085789"/>
          <p:cNvPicPr>
            <a:picLocks noChangeAspect="1" noChangeArrowheads="1"/>
          </p:cNvPicPr>
          <p:nvPr/>
        </p:nvPicPr>
        <p:blipFill>
          <a:blip r:embed="rId1" cstate="print"/>
          <a:srcRect/>
          <a:stretch>
            <a:fillRect/>
          </a:stretch>
        </p:blipFill>
        <p:spPr bwMode="auto">
          <a:xfrm>
            <a:off x="58420" y="1351280"/>
            <a:ext cx="6485890" cy="5475605"/>
          </a:xfrm>
          <a:prstGeom prst="rect">
            <a:avLst/>
          </a:prstGeom>
          <a:noFill/>
          <a:ln w="9525">
            <a:noFill/>
            <a:miter lim="800000"/>
            <a:headEnd/>
            <a:tailEnd/>
          </a:ln>
        </p:spPr>
      </p:pic>
      <p:pic>
        <p:nvPicPr>
          <p:cNvPr id="118786" name="Picture 2" descr="吃饭不要钱">
            <a:hlinkClick r:id="rId2" action="ppaction://hlinksldjump"/>
          </p:cNvPr>
          <p:cNvPicPr>
            <a:picLocks noChangeAspect="1" noChangeArrowheads="1"/>
          </p:cNvPicPr>
          <p:nvPr/>
        </p:nvPicPr>
        <p:blipFill>
          <a:blip r:embed="rId3" cstate="print"/>
          <a:srcRect/>
          <a:stretch>
            <a:fillRect/>
          </a:stretch>
        </p:blipFill>
        <p:spPr bwMode="auto">
          <a:xfrm>
            <a:off x="6544310" y="1351280"/>
            <a:ext cx="5574665" cy="5475605"/>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1500">
        <p:random/>
      </p:transition>
    </mc:Choice>
    <mc:Fallback>
      <p:transition>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圆角矩形 41"/>
          <p:cNvSpPr/>
          <p:nvPr/>
        </p:nvSpPr>
        <p:spPr>
          <a:xfrm>
            <a:off x="2484755" y="862330"/>
            <a:ext cx="3629025" cy="245745"/>
          </a:xfrm>
          <a:prstGeom prst="roundRect">
            <a:avLst/>
          </a:prstGeom>
          <a:solidFill>
            <a:srgbClr val="F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19810" name="Picture 2" descr="查看更多精彩图片"/>
          <p:cNvPicPr>
            <a:picLocks noChangeAspect="1" noChangeArrowheads="1"/>
          </p:cNvPicPr>
          <p:nvPr/>
        </p:nvPicPr>
        <p:blipFill>
          <a:blip r:embed="rId1" cstate="print"/>
          <a:srcRect/>
          <a:stretch>
            <a:fillRect/>
          </a:stretch>
        </p:blipFill>
        <p:spPr bwMode="auto">
          <a:xfrm>
            <a:off x="60325" y="1492250"/>
            <a:ext cx="5013325" cy="5119370"/>
          </a:xfrm>
          <a:prstGeom prst="rect">
            <a:avLst/>
          </a:prstGeom>
          <a:noFill/>
          <a:ln w="9525">
            <a:noFill/>
            <a:miter lim="800000"/>
            <a:headEnd/>
            <a:tailEnd/>
          </a:ln>
        </p:spPr>
      </p:pic>
      <p:sp>
        <p:nvSpPr>
          <p:cNvPr id="3" name="矩形 2"/>
          <p:cNvSpPr/>
          <p:nvPr/>
        </p:nvSpPr>
        <p:spPr>
          <a:xfrm>
            <a:off x="3620135" y="1355090"/>
            <a:ext cx="8486140" cy="768350"/>
          </a:xfrm>
          <a:prstGeom prst="rect">
            <a:avLst/>
          </a:prstGeom>
          <a:solidFill>
            <a:schemeClr val="accent2">
              <a:lumMod val="40000"/>
              <a:lumOff val="60000"/>
            </a:schemeClr>
          </a:solidFill>
          <a:ln>
            <a:noFill/>
          </a:ln>
        </p:spPr>
        <p:txBody>
          <a:bodyPr wrap="none" rtlCol="0" anchor="t">
            <a:spAutoFit/>
          </a:bodyPr>
          <a:p>
            <a:pPr algn="ctr"/>
            <a:r>
              <a:rPr lang="en-US" altLang="zh-CN" sz="4400" b="1">
                <a:solidFill>
                  <a:schemeClr val="accent1"/>
                </a:solidFill>
                <a:effectLst>
                  <a:outerShdw blurRad="38100" dist="25400" dir="5400000" algn="ctr" rotWithShape="0">
                    <a:srgbClr val="6E747A">
                      <a:alpha val="43000"/>
                    </a:srgbClr>
                  </a:outerShdw>
                </a:effectLst>
              </a:rPr>
              <a:t>“</a:t>
            </a:r>
            <a:r>
              <a:rPr lang="zh-CN" altLang="en-US" sz="4400" b="1">
                <a:solidFill>
                  <a:schemeClr val="accent1"/>
                </a:solidFill>
                <a:effectLst>
                  <a:outerShdw blurRad="38100" dist="25400" dir="5400000" algn="ctr" rotWithShape="0">
                    <a:srgbClr val="6E747A">
                      <a:alpha val="43000"/>
                    </a:srgbClr>
                  </a:outerShdw>
                </a:effectLst>
              </a:rPr>
              <a:t>大跃进</a:t>
            </a:r>
            <a:r>
              <a:rPr lang="en-US" altLang="zh-CN" sz="4400" b="1">
                <a:solidFill>
                  <a:schemeClr val="accent1"/>
                </a:solidFill>
                <a:effectLst>
                  <a:outerShdw blurRad="38100" dist="25400" dir="5400000" algn="ctr" rotWithShape="0">
                    <a:srgbClr val="6E747A">
                      <a:alpha val="43000"/>
                    </a:srgbClr>
                  </a:outerShdw>
                </a:effectLst>
              </a:rPr>
              <a:t>”</a:t>
            </a:r>
            <a:r>
              <a:rPr lang="zh-CN" altLang="en-US" sz="4400" b="1">
                <a:solidFill>
                  <a:schemeClr val="accent1"/>
                </a:solidFill>
                <a:effectLst>
                  <a:outerShdw blurRad="38100" dist="25400" dir="5400000" algn="ctr" rotWithShape="0">
                    <a:srgbClr val="6E747A">
                      <a:alpha val="43000"/>
                    </a:srgbClr>
                  </a:outerShdw>
                </a:effectLst>
              </a:rPr>
              <a:t>和人民公社化的经验教训</a:t>
            </a:r>
            <a:endParaRPr lang="zh-CN" altLang="en-US" sz="4400" b="1">
              <a:solidFill>
                <a:schemeClr val="accent1"/>
              </a:solidFill>
              <a:effectLst>
                <a:outerShdw blurRad="38100" dist="25400" dir="5400000" algn="ctr" rotWithShape="0">
                  <a:srgbClr val="6E747A">
                    <a:alpha val="43000"/>
                  </a:srgbClr>
                </a:outerShdw>
              </a:effectLst>
            </a:endParaRPr>
          </a:p>
        </p:txBody>
      </p:sp>
      <p:sp>
        <p:nvSpPr>
          <p:cNvPr id="4" name="文本框 3"/>
          <p:cNvSpPr txBox="1"/>
          <p:nvPr/>
        </p:nvSpPr>
        <p:spPr>
          <a:xfrm>
            <a:off x="5073650" y="2969895"/>
            <a:ext cx="7117080" cy="1814830"/>
          </a:xfrm>
          <a:prstGeom prst="rect">
            <a:avLst/>
          </a:prstGeom>
          <a:noFill/>
        </p:spPr>
        <p:txBody>
          <a:bodyPr wrap="square" rtlCol="0">
            <a:spAutoFit/>
          </a:bodyPr>
          <a:p>
            <a:r>
              <a:rPr lang="en-US" altLang="zh-CN" sz="2800" b="1"/>
              <a:t>1.</a:t>
            </a:r>
            <a:r>
              <a:rPr lang="zh-CN" altLang="en-US" sz="2800" b="1"/>
              <a:t>充分认识国情，立足客观实际。</a:t>
            </a:r>
            <a:endParaRPr lang="zh-CN" altLang="en-US" sz="2800" b="1"/>
          </a:p>
          <a:p>
            <a:r>
              <a:rPr lang="en-US" altLang="zh-CN" sz="2800" b="1"/>
              <a:t>2.</a:t>
            </a:r>
            <a:r>
              <a:rPr lang="zh-CN" altLang="en-US" sz="2800" b="1"/>
              <a:t>生产关系的变革要适应生产力的发展水平。</a:t>
            </a:r>
            <a:endParaRPr lang="zh-CN" altLang="en-US" sz="2800" b="1"/>
          </a:p>
          <a:p>
            <a:r>
              <a:rPr lang="en-US" altLang="zh-CN" sz="2800" b="1"/>
              <a:t>3.</a:t>
            </a:r>
            <a:r>
              <a:rPr lang="zh-CN" altLang="en-US" sz="2800" b="1"/>
              <a:t>正确处理主观能动性与客观实际的关系。</a:t>
            </a:r>
            <a:endParaRPr lang="zh-CN" altLang="en-US" sz="2800" b="1"/>
          </a:p>
          <a:p>
            <a:r>
              <a:rPr lang="en-US" altLang="zh-CN" sz="2800" b="1"/>
              <a:t>4.</a:t>
            </a:r>
            <a:r>
              <a:rPr lang="zh-CN" altLang="en-US" sz="2800" b="1"/>
              <a:t>遵循经济发展的客观规律，不能急于求成。</a:t>
            </a:r>
            <a:endParaRPr lang="zh-CN" altLang="en-US" sz="2800" b="1"/>
          </a:p>
        </p:txBody>
      </p:sp>
    </p:spTree>
  </p:cSld>
  <p:clrMapOvr>
    <a:masterClrMapping/>
  </p:clrMapOvr>
  <mc:AlternateContent xmlns:mc="http://schemas.openxmlformats.org/markup-compatibility/2006">
    <mc:Choice xmlns:p14="http://schemas.microsoft.com/office/powerpoint/2010/main" Requires="p14">
      <p:transition p14:dur="1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9810"/>
                                        </p:tgtEl>
                                        <p:attrNameLst>
                                          <p:attrName>style.visibility</p:attrName>
                                        </p:attrNameLst>
                                      </p:cBhvr>
                                      <p:to>
                                        <p:strVal val="visible"/>
                                      </p:to>
                                    </p:set>
                                    <p:anim calcmode="lin" valueType="num">
                                      <p:cBhvr additive="base">
                                        <p:cTn id="7" dur="500" fill="hold"/>
                                        <p:tgtEl>
                                          <p:spTgt spid="119810"/>
                                        </p:tgtEl>
                                        <p:attrNameLst>
                                          <p:attrName>ppt_x</p:attrName>
                                        </p:attrNameLst>
                                      </p:cBhvr>
                                      <p:tavLst>
                                        <p:tav tm="0">
                                          <p:val>
                                            <p:strVal val="0-#ppt_w/2"/>
                                          </p:val>
                                        </p:tav>
                                        <p:tav tm="100000">
                                          <p:val>
                                            <p:strVal val="#ppt_x"/>
                                          </p:val>
                                        </p:tav>
                                      </p:tavLst>
                                    </p:anim>
                                    <p:anim calcmode="lin" valueType="num">
                                      <p:cBhvr additive="base">
                                        <p:cTn id="8" dur="500" fill="hold"/>
                                        <p:tgtEl>
                                          <p:spTgt spid="1198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out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2" name="圆角矩形 1"/>
          <p:cNvSpPr/>
          <p:nvPr/>
        </p:nvSpPr>
        <p:spPr>
          <a:xfrm>
            <a:off x="2484755" y="862330"/>
            <a:ext cx="3629025" cy="245745"/>
          </a:xfrm>
          <a:prstGeom prst="roundRect">
            <a:avLst/>
          </a:prstGeom>
          <a:solidFill>
            <a:srgbClr val="F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0" name="组合 9"/>
          <p:cNvGrpSpPr/>
          <p:nvPr/>
        </p:nvGrpSpPr>
        <p:grpSpPr>
          <a:xfrm>
            <a:off x="5191144" y="1619289"/>
            <a:ext cx="1809711" cy="1809711"/>
            <a:chOff x="-1733888" y="2136280"/>
            <a:chExt cx="1878710" cy="1878710"/>
          </a:xfrm>
        </p:grpSpPr>
        <p:sp>
          <p:nvSpPr>
            <p:cNvPr id="11" name="Freeform 29"/>
            <p:cNvSpPr/>
            <p:nvPr/>
          </p:nvSpPr>
          <p:spPr bwMode="auto">
            <a:xfrm>
              <a:off x="-1467229" y="2325710"/>
              <a:ext cx="1514854" cy="1353666"/>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rgbClr val="C00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微软雅黑" panose="020B0503020204020204" pitchFamily="34" charset="-122"/>
              </a:endParaRPr>
            </a:p>
          </p:txBody>
        </p:sp>
        <p:sp>
          <p:nvSpPr>
            <p:cNvPr id="12" name="椭圆 11"/>
            <p:cNvSpPr/>
            <p:nvPr/>
          </p:nvSpPr>
          <p:spPr>
            <a:xfrm>
              <a:off x="-1733888" y="2136280"/>
              <a:ext cx="1878710" cy="1878710"/>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endParaRPr>
            </a:p>
          </p:txBody>
        </p:sp>
      </p:grpSp>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155" y="1752454"/>
            <a:ext cx="2242644" cy="1505064"/>
          </a:xfrm>
          <a:prstGeom prst="rect">
            <a:avLst/>
          </a:prstGeom>
        </p:spPr>
      </p:pic>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554871" y="1752454"/>
            <a:ext cx="2242644" cy="1505064"/>
          </a:xfrm>
          <a:prstGeom prst="rect">
            <a:avLst/>
          </a:prstGeom>
        </p:spPr>
      </p:pic>
      <p:sp>
        <p:nvSpPr>
          <p:cNvPr id="15" name="矩形 14"/>
          <p:cNvSpPr/>
          <p:nvPr/>
        </p:nvSpPr>
        <p:spPr>
          <a:xfrm>
            <a:off x="220345" y="5436235"/>
            <a:ext cx="11799570" cy="953135"/>
          </a:xfrm>
          <a:prstGeom prst="rect">
            <a:avLst/>
          </a:prstGeom>
          <a:ln>
            <a:noFill/>
          </a:ln>
        </p:spPr>
        <p:txBody>
          <a:bodyPr wrap="square">
            <a:spAutoFit/>
          </a:bodyPr>
          <a:lstStyle/>
          <a:p>
            <a:pPr algn="ctr">
              <a:spcAft>
                <a:spcPts val="300"/>
              </a:spcAft>
            </a:pPr>
            <a:r>
              <a:rPr lang="zh-CN" altLang="en-US" sz="2800" dirty="0">
                <a:solidFill>
                  <a:prstClr val="black">
                    <a:lumMod val="75000"/>
                    <a:lumOff val="25000"/>
                  </a:prstClr>
                </a:solidFill>
                <a:latin typeface="微软雅黑" panose="020B0503020204020204" pitchFamily="34" charset="-122"/>
                <a:ea typeface="微软雅黑" panose="020B0503020204020204" pitchFamily="34" charset="-122"/>
              </a:rPr>
              <a:t>领导者错误发动，被林彪、江青反革命集团利用，给党、国家和各族人民带来深重灾难的内乱</a:t>
            </a:r>
            <a:endParaRPr lang="zh-CN" altLang="en-US" sz="28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6" name="矩形 15"/>
          <p:cNvSpPr/>
          <p:nvPr/>
        </p:nvSpPr>
        <p:spPr>
          <a:xfrm>
            <a:off x="1237409" y="3870580"/>
            <a:ext cx="9644459" cy="829945"/>
          </a:xfrm>
          <a:prstGeom prst="rect">
            <a:avLst/>
          </a:prstGeom>
        </p:spPr>
        <p:txBody>
          <a:bodyPr wrap="square">
            <a:spAutoFit/>
          </a:bodyPr>
          <a:lstStyle/>
          <a:p>
            <a:pPr algn="ctr"/>
            <a:r>
              <a:rPr lang="en-US" altLang="zh-CN" sz="4800" b="1" dirty="0">
                <a:solidFill>
                  <a:srgbClr val="C00000"/>
                </a:solidFill>
                <a:latin typeface="微软雅黑" panose="020B0503020204020204" pitchFamily="34" charset="-122"/>
                <a:ea typeface="微软雅黑" panose="020B0503020204020204" pitchFamily="34" charset="-122"/>
              </a:rPr>
              <a:t>“</a:t>
            </a:r>
            <a:r>
              <a:rPr lang="zh-CN" altLang="en-US" sz="4800" b="1" dirty="0">
                <a:solidFill>
                  <a:srgbClr val="C00000"/>
                </a:solidFill>
                <a:latin typeface="微软雅黑" panose="020B0503020204020204" pitchFamily="34" charset="-122"/>
                <a:ea typeface="微软雅黑" panose="020B0503020204020204" pitchFamily="34" charset="-122"/>
              </a:rPr>
              <a:t>十年动乱</a:t>
            </a:r>
            <a:r>
              <a:rPr lang="en-US" altLang="zh-CN" sz="4800" b="1" dirty="0">
                <a:solidFill>
                  <a:srgbClr val="C00000"/>
                </a:solidFill>
                <a:latin typeface="微软雅黑" panose="020B0503020204020204" pitchFamily="34" charset="-122"/>
                <a:ea typeface="微软雅黑" panose="020B0503020204020204" pitchFamily="34" charset="-122"/>
              </a:rPr>
              <a:t>”</a:t>
            </a:r>
            <a:r>
              <a:rPr lang="zh-CN" altLang="en-US" sz="4800" b="1" dirty="0">
                <a:solidFill>
                  <a:srgbClr val="C00000"/>
                </a:solidFill>
                <a:latin typeface="微软雅黑" panose="020B0503020204020204" pitchFamily="34" charset="-122"/>
                <a:ea typeface="微软雅黑" panose="020B0503020204020204" pitchFamily="34" charset="-122"/>
              </a:rPr>
              <a:t>中的国民经济</a:t>
            </a:r>
            <a:endParaRPr lang="zh-CN" altLang="en-US" sz="4800" b="1" dirty="0">
              <a:solidFill>
                <a:srgbClr val="C00000"/>
              </a:solidFill>
              <a:latin typeface="微软雅黑" panose="020B0503020204020204" pitchFamily="34" charset="-122"/>
              <a:ea typeface="微软雅黑" panose="020B0503020204020204" pitchFamily="34" charset="-122"/>
            </a:endParaRPr>
          </a:p>
        </p:txBody>
      </p:sp>
      <p:sp>
        <p:nvSpPr>
          <p:cNvPr id="17" name="矩形 16"/>
          <p:cNvSpPr/>
          <p:nvPr/>
        </p:nvSpPr>
        <p:spPr>
          <a:xfrm>
            <a:off x="1237409" y="4721480"/>
            <a:ext cx="9644459" cy="598805"/>
          </a:xfrm>
          <a:prstGeom prst="rect">
            <a:avLst/>
          </a:prstGeom>
        </p:spPr>
        <p:txBody>
          <a:bodyPr wrap="square">
            <a:spAutoFit/>
          </a:bodyPr>
          <a:lstStyle/>
          <a:p>
            <a:pPr algn="ctr"/>
            <a:r>
              <a:rPr lang="zh-CN" altLang="en-US" sz="3300" dirty="0">
                <a:solidFill>
                  <a:srgbClr val="C00000"/>
                </a:solidFill>
                <a:latin typeface="微软雅黑" panose="020B0503020204020204" pitchFamily="34" charset="-122"/>
                <a:ea typeface="微软雅黑" panose="020B0503020204020204" pitchFamily="34" charset="-122"/>
              </a:rPr>
              <a:t>文革十年</a:t>
            </a:r>
            <a:endParaRPr lang="zh-CN" altLang="en-US" sz="3300"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50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圆角矩形 41"/>
          <p:cNvSpPr/>
          <p:nvPr/>
        </p:nvSpPr>
        <p:spPr>
          <a:xfrm>
            <a:off x="2484755" y="862330"/>
            <a:ext cx="3629025" cy="245745"/>
          </a:xfrm>
          <a:prstGeom prst="roundRect">
            <a:avLst/>
          </a:prstGeom>
          <a:solidFill>
            <a:srgbClr val="F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12643" name="Picture 3" descr="user posted image"/>
          <p:cNvPicPr>
            <a:picLocks noChangeAspect="1" noChangeArrowheads="1"/>
          </p:cNvPicPr>
          <p:nvPr/>
        </p:nvPicPr>
        <p:blipFill>
          <a:blip r:embed="rId1" cstate="print"/>
          <a:srcRect/>
          <a:stretch>
            <a:fillRect/>
          </a:stretch>
        </p:blipFill>
        <p:spPr bwMode="auto">
          <a:xfrm>
            <a:off x="1524000" y="1107758"/>
            <a:ext cx="9144000" cy="5732462"/>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1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12643"/>
                                        </p:tgtEl>
                                        <p:attrNameLst>
                                          <p:attrName>style.visibility</p:attrName>
                                        </p:attrNameLst>
                                      </p:cBhvr>
                                      <p:to>
                                        <p:strVal val="visible"/>
                                      </p:to>
                                    </p:set>
                                    <p:animEffect transition="in" filter="plus(in)">
                                      <p:cBhvr>
                                        <p:cTn id="7" dur="2000"/>
                                        <p:tgtEl>
                                          <p:spTgt spid="112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9"/>
          <p:cNvSpPr>
            <a:spLocks noChangeArrowheads="1"/>
          </p:cNvSpPr>
          <p:nvPr/>
        </p:nvSpPr>
        <p:spPr bwMode="auto">
          <a:xfrm>
            <a:off x="445770" y="5457190"/>
            <a:ext cx="3576320" cy="430530"/>
          </a:xfrm>
          <a:prstGeom prst="rect">
            <a:avLst/>
          </a:prstGeom>
          <a:noFill/>
          <a:ln w="9525">
            <a:noFill/>
            <a:miter lim="800000"/>
          </a:ln>
        </p:spPr>
        <p:txBody>
          <a:bodyPr wrap="square" lIns="0" tIns="0" rIns="0" bIns="0">
            <a:spAutoFit/>
          </a:bodyPr>
          <a:lstStyle/>
          <a:p>
            <a:pPr algn="r"/>
            <a:r>
              <a:rPr lang="en-US" altLang="zh-CN" sz="2800" dirty="0">
                <a:solidFill>
                  <a:prstClr val="black">
                    <a:lumMod val="75000"/>
                    <a:lumOff val="25000"/>
                  </a:prstClr>
                </a:solidFill>
                <a:latin typeface="微软雅黑" panose="020B0503020204020204" pitchFamily="34" charset="-122"/>
                <a:ea typeface="微软雅黑" panose="020B0503020204020204" pitchFamily="34" charset="-122"/>
              </a:rPr>
              <a:t>1976·7·28</a:t>
            </a:r>
            <a:r>
              <a:rPr lang="zh-CN" altLang="en-US" sz="2800" dirty="0">
                <a:solidFill>
                  <a:prstClr val="black">
                    <a:lumMod val="75000"/>
                    <a:lumOff val="25000"/>
                  </a:prstClr>
                </a:solidFill>
                <a:latin typeface="微软雅黑" panose="020B0503020204020204" pitchFamily="34" charset="-122"/>
                <a:ea typeface="微软雅黑" panose="020B0503020204020204" pitchFamily="34" charset="-122"/>
              </a:rPr>
              <a:t>唐山大地震</a:t>
            </a:r>
            <a:endParaRPr lang="zh-CN" altLang="en-US" sz="28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3" name="Rectangle 21"/>
          <p:cNvSpPr>
            <a:spLocks noChangeArrowheads="1"/>
          </p:cNvSpPr>
          <p:nvPr/>
        </p:nvSpPr>
        <p:spPr bwMode="auto">
          <a:xfrm>
            <a:off x="20320" y="2467610"/>
            <a:ext cx="3888740" cy="430530"/>
          </a:xfrm>
          <a:prstGeom prst="rect">
            <a:avLst/>
          </a:prstGeom>
          <a:noFill/>
          <a:ln w="9525">
            <a:noFill/>
            <a:miter lim="800000"/>
          </a:ln>
        </p:spPr>
        <p:txBody>
          <a:bodyPr wrap="square" lIns="0" tIns="0" rIns="0" bIns="0">
            <a:spAutoFit/>
          </a:bodyPr>
          <a:lstStyle/>
          <a:p>
            <a:pPr algn="r"/>
            <a:r>
              <a:rPr lang="en-US" altLang="zh-CN" sz="2800" dirty="0">
                <a:solidFill>
                  <a:prstClr val="black">
                    <a:lumMod val="75000"/>
                    <a:lumOff val="25000"/>
                  </a:prstClr>
                </a:solidFill>
                <a:latin typeface="微软雅黑" panose="020B0503020204020204" pitchFamily="34" charset="-122"/>
                <a:ea typeface="微软雅黑" panose="020B0503020204020204" pitchFamily="34" charset="-122"/>
              </a:rPr>
              <a:t>1976·10</a:t>
            </a:r>
            <a:r>
              <a:rPr lang="zh-CN" altLang="en-US" sz="2800" dirty="0">
                <a:solidFill>
                  <a:prstClr val="black">
                    <a:lumMod val="75000"/>
                    <a:lumOff val="25000"/>
                  </a:prstClr>
                </a:solidFill>
                <a:latin typeface="微软雅黑" panose="020B0503020204020204" pitchFamily="34" charset="-122"/>
                <a:ea typeface="微软雅黑" panose="020B0503020204020204" pitchFamily="34" charset="-122"/>
              </a:rPr>
              <a:t>粉碎四人帮</a:t>
            </a:r>
            <a:endParaRPr lang="zh-CN" altLang="en-US" sz="28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4" name="Rectangle 23"/>
          <p:cNvSpPr>
            <a:spLocks noChangeArrowheads="1"/>
          </p:cNvSpPr>
          <p:nvPr/>
        </p:nvSpPr>
        <p:spPr bwMode="auto">
          <a:xfrm>
            <a:off x="20320" y="3928110"/>
            <a:ext cx="3478530" cy="430530"/>
          </a:xfrm>
          <a:prstGeom prst="rect">
            <a:avLst/>
          </a:prstGeom>
          <a:noFill/>
          <a:ln w="9525">
            <a:noFill/>
            <a:miter lim="800000"/>
          </a:ln>
        </p:spPr>
        <p:txBody>
          <a:bodyPr wrap="square" lIns="0" tIns="0" rIns="0" bIns="0">
            <a:spAutoFit/>
          </a:bodyPr>
          <a:lstStyle/>
          <a:p>
            <a:pPr algn="r"/>
            <a:r>
              <a:rPr lang="en-US" altLang="zh-CN" sz="2800" dirty="0">
                <a:solidFill>
                  <a:prstClr val="black">
                    <a:lumMod val="75000"/>
                    <a:lumOff val="25000"/>
                  </a:prstClr>
                </a:solidFill>
                <a:latin typeface="微软雅黑" panose="020B0503020204020204" pitchFamily="34" charset="-122"/>
                <a:ea typeface="微软雅黑" panose="020B0503020204020204" pitchFamily="34" charset="-122"/>
              </a:rPr>
              <a:t>1976·9·9</a:t>
            </a:r>
            <a:r>
              <a:rPr lang="zh-CN" altLang="en-US" sz="2800" dirty="0">
                <a:solidFill>
                  <a:prstClr val="black">
                    <a:lumMod val="75000"/>
                    <a:lumOff val="25000"/>
                  </a:prstClr>
                </a:solidFill>
                <a:latin typeface="微软雅黑" panose="020B0503020204020204" pitchFamily="34" charset="-122"/>
                <a:ea typeface="微软雅黑" panose="020B0503020204020204" pitchFamily="34" charset="-122"/>
              </a:rPr>
              <a:t>毛泽东逝世</a:t>
            </a:r>
            <a:endParaRPr lang="zh-CN" altLang="en-US" sz="28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5" name="Rectangle 25"/>
          <p:cNvSpPr>
            <a:spLocks noChangeArrowheads="1"/>
          </p:cNvSpPr>
          <p:nvPr/>
        </p:nvSpPr>
        <p:spPr bwMode="auto">
          <a:xfrm>
            <a:off x="3741420" y="6199505"/>
            <a:ext cx="4116070" cy="430530"/>
          </a:xfrm>
          <a:prstGeom prst="rect">
            <a:avLst/>
          </a:prstGeom>
          <a:noFill/>
          <a:ln w="9525">
            <a:noFill/>
            <a:miter lim="800000"/>
          </a:ln>
        </p:spPr>
        <p:txBody>
          <a:bodyPr wrap="square" lIns="0" tIns="0" rIns="0" bIns="0">
            <a:spAutoFit/>
          </a:bodyPr>
          <a:lstStyle/>
          <a:p>
            <a:pPr algn="ctr"/>
            <a:r>
              <a:rPr lang="en-US" altLang="zh-CN" sz="2800" dirty="0">
                <a:solidFill>
                  <a:prstClr val="black">
                    <a:lumMod val="75000"/>
                    <a:lumOff val="25000"/>
                  </a:prstClr>
                </a:solidFill>
                <a:latin typeface="微软雅黑" panose="020B0503020204020204" pitchFamily="34" charset="-122"/>
                <a:ea typeface="微软雅黑" panose="020B0503020204020204" pitchFamily="34" charset="-122"/>
              </a:rPr>
              <a:t>1976·7·6</a:t>
            </a:r>
            <a:r>
              <a:rPr lang="zh-CN" altLang="en-US" sz="2800" dirty="0">
                <a:solidFill>
                  <a:prstClr val="black">
                    <a:lumMod val="75000"/>
                    <a:lumOff val="25000"/>
                  </a:prstClr>
                </a:solidFill>
                <a:latin typeface="微软雅黑" panose="020B0503020204020204" pitchFamily="34" charset="-122"/>
                <a:ea typeface="微软雅黑" panose="020B0503020204020204" pitchFamily="34" charset="-122"/>
              </a:rPr>
              <a:t>朱德逝世</a:t>
            </a:r>
            <a:endParaRPr lang="zh-CN" altLang="en-US" sz="28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6" name="Rectangle 40"/>
          <p:cNvSpPr>
            <a:spLocks noChangeArrowheads="1"/>
          </p:cNvSpPr>
          <p:nvPr/>
        </p:nvSpPr>
        <p:spPr bwMode="auto">
          <a:xfrm>
            <a:off x="6470015" y="5617845"/>
            <a:ext cx="5758180" cy="430530"/>
          </a:xfrm>
          <a:prstGeom prst="rect">
            <a:avLst/>
          </a:prstGeom>
          <a:noFill/>
          <a:ln w="9525">
            <a:noFill/>
            <a:miter lim="800000"/>
          </a:ln>
        </p:spPr>
        <p:txBody>
          <a:bodyPr wrap="square" lIns="0" tIns="0" rIns="0" bIns="0">
            <a:spAutoFit/>
          </a:bodyPr>
          <a:lstStyle/>
          <a:p>
            <a:r>
              <a:rPr lang="en-US" altLang="zh-CN" sz="2800" dirty="0">
                <a:solidFill>
                  <a:prstClr val="black">
                    <a:lumMod val="75000"/>
                    <a:lumOff val="25000"/>
                  </a:prstClr>
                </a:solidFill>
                <a:latin typeface="微软雅黑" panose="020B0503020204020204" pitchFamily="34" charset="-122"/>
                <a:ea typeface="微软雅黑" panose="020B0503020204020204" pitchFamily="34" charset="-122"/>
              </a:rPr>
              <a:t>1976·4·5</a:t>
            </a:r>
            <a:r>
              <a:rPr lang="zh-CN" altLang="en-US" sz="2800" dirty="0">
                <a:solidFill>
                  <a:prstClr val="black">
                    <a:lumMod val="75000"/>
                    <a:lumOff val="25000"/>
                  </a:prstClr>
                </a:solidFill>
                <a:latin typeface="微软雅黑" panose="020B0503020204020204" pitchFamily="34" charset="-122"/>
                <a:ea typeface="微软雅黑" panose="020B0503020204020204" pitchFamily="34" charset="-122"/>
              </a:rPr>
              <a:t>四五运动邓小平被撤销职务</a:t>
            </a:r>
            <a:endParaRPr lang="zh-CN" altLang="en-US" sz="28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7" name="Rectangle 42"/>
          <p:cNvSpPr>
            <a:spLocks noChangeArrowheads="1"/>
          </p:cNvSpPr>
          <p:nvPr/>
        </p:nvSpPr>
        <p:spPr bwMode="auto">
          <a:xfrm>
            <a:off x="4306570" y="1686560"/>
            <a:ext cx="3003550" cy="430530"/>
          </a:xfrm>
          <a:prstGeom prst="rect">
            <a:avLst/>
          </a:prstGeom>
          <a:noFill/>
          <a:ln w="9525">
            <a:noFill/>
            <a:miter lim="800000"/>
          </a:ln>
        </p:spPr>
        <p:txBody>
          <a:bodyPr wrap="square" lIns="0" tIns="0" rIns="0" bIns="0">
            <a:spAutoFit/>
          </a:bodyPr>
          <a:lstStyle/>
          <a:p>
            <a:pPr algn="ctr"/>
            <a:r>
              <a:rPr lang="en-US" altLang="zh-CN" sz="2800" dirty="0">
                <a:solidFill>
                  <a:prstClr val="black">
                    <a:lumMod val="75000"/>
                    <a:lumOff val="25000"/>
                  </a:prstClr>
                </a:solidFill>
                <a:latin typeface="微软雅黑" panose="020B0503020204020204" pitchFamily="34" charset="-122"/>
                <a:ea typeface="微软雅黑" panose="020B0503020204020204" pitchFamily="34" charset="-122"/>
              </a:rPr>
              <a:t>1971</a:t>
            </a:r>
            <a:r>
              <a:rPr lang="zh-CN" altLang="en-US" sz="2800" dirty="0">
                <a:solidFill>
                  <a:prstClr val="black">
                    <a:lumMod val="75000"/>
                    <a:lumOff val="25000"/>
                  </a:prstClr>
                </a:solidFill>
                <a:latin typeface="微软雅黑" panose="020B0503020204020204" pitchFamily="34" charset="-122"/>
                <a:ea typeface="微软雅黑" panose="020B0503020204020204" pitchFamily="34" charset="-122"/>
              </a:rPr>
              <a:t>年</a:t>
            </a:r>
            <a:r>
              <a:rPr lang="zh-CN" altLang="en-US" sz="2800" dirty="0">
                <a:solidFill>
                  <a:prstClr val="black">
                    <a:lumMod val="75000"/>
                    <a:lumOff val="25000"/>
                  </a:prstClr>
                </a:solidFill>
                <a:latin typeface="微软雅黑" panose="020B0503020204020204" pitchFamily="34" charset="-122"/>
                <a:ea typeface="微软雅黑" panose="020B0503020204020204" pitchFamily="34" charset="-122"/>
              </a:rPr>
              <a:t>九一三事件</a:t>
            </a:r>
            <a:endParaRPr lang="zh-CN" altLang="en-US" sz="28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8" name="Rectangle 44"/>
          <p:cNvSpPr>
            <a:spLocks noChangeArrowheads="1"/>
          </p:cNvSpPr>
          <p:nvPr/>
        </p:nvSpPr>
        <p:spPr bwMode="auto">
          <a:xfrm>
            <a:off x="7622540" y="2329180"/>
            <a:ext cx="3968115" cy="430530"/>
          </a:xfrm>
          <a:prstGeom prst="rect">
            <a:avLst/>
          </a:prstGeom>
          <a:noFill/>
          <a:ln w="9525">
            <a:noFill/>
            <a:miter lim="800000"/>
          </a:ln>
        </p:spPr>
        <p:txBody>
          <a:bodyPr wrap="square" lIns="0" tIns="0" rIns="0" bIns="0">
            <a:spAutoFit/>
          </a:bodyPr>
          <a:lstStyle/>
          <a:p>
            <a:r>
              <a:rPr lang="en-US" altLang="zh-CN" sz="2800" dirty="0">
                <a:solidFill>
                  <a:prstClr val="black">
                    <a:lumMod val="75000"/>
                    <a:lumOff val="25000"/>
                  </a:prstClr>
                </a:solidFill>
                <a:latin typeface="微软雅黑" panose="020B0503020204020204" pitchFamily="34" charset="-122"/>
                <a:ea typeface="微软雅黑" panose="020B0503020204020204" pitchFamily="34" charset="-122"/>
              </a:rPr>
              <a:t>1975</a:t>
            </a:r>
            <a:r>
              <a:rPr lang="zh-CN" altLang="en-US" sz="2800" dirty="0">
                <a:solidFill>
                  <a:prstClr val="black">
                    <a:lumMod val="75000"/>
                    <a:lumOff val="25000"/>
                  </a:prstClr>
                </a:solidFill>
                <a:latin typeface="微软雅黑" panose="020B0503020204020204" pitchFamily="34" charset="-122"/>
                <a:ea typeface="微软雅黑" panose="020B0503020204020204" pitchFamily="34" charset="-122"/>
              </a:rPr>
              <a:t>年邓小平主持工作</a:t>
            </a:r>
            <a:endParaRPr lang="zh-CN" altLang="en-US" sz="28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9" name="Rectangle 46"/>
          <p:cNvSpPr>
            <a:spLocks noChangeArrowheads="1"/>
          </p:cNvSpPr>
          <p:nvPr/>
        </p:nvSpPr>
        <p:spPr bwMode="auto">
          <a:xfrm>
            <a:off x="7999095" y="3928110"/>
            <a:ext cx="3477260" cy="430530"/>
          </a:xfrm>
          <a:prstGeom prst="rect">
            <a:avLst/>
          </a:prstGeom>
          <a:noFill/>
          <a:ln w="9525">
            <a:noFill/>
            <a:miter lim="800000"/>
          </a:ln>
        </p:spPr>
        <p:txBody>
          <a:bodyPr wrap="square" lIns="0" tIns="0" rIns="0" bIns="0">
            <a:spAutoFit/>
          </a:bodyPr>
          <a:lstStyle/>
          <a:p>
            <a:r>
              <a:rPr lang="en-US" altLang="zh-CN" sz="2800" dirty="0">
                <a:solidFill>
                  <a:prstClr val="black">
                    <a:lumMod val="75000"/>
                    <a:lumOff val="25000"/>
                  </a:prstClr>
                </a:solidFill>
                <a:latin typeface="微软雅黑" panose="020B0503020204020204" pitchFamily="34" charset="-122"/>
                <a:ea typeface="微软雅黑" panose="020B0503020204020204" pitchFamily="34" charset="-122"/>
              </a:rPr>
              <a:t>1976·1·8</a:t>
            </a:r>
            <a:r>
              <a:rPr lang="zh-CN" altLang="en-US" sz="2800" dirty="0">
                <a:solidFill>
                  <a:prstClr val="black">
                    <a:lumMod val="75000"/>
                    <a:lumOff val="25000"/>
                  </a:prstClr>
                </a:solidFill>
                <a:latin typeface="微软雅黑" panose="020B0503020204020204" pitchFamily="34" charset="-122"/>
                <a:ea typeface="微软雅黑" panose="020B0503020204020204" pitchFamily="34" charset="-122"/>
              </a:rPr>
              <a:t>周恩来逝世</a:t>
            </a:r>
            <a:endParaRPr lang="zh-CN" altLang="en-US" sz="28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1" name="Freeform 29"/>
          <p:cNvSpPr/>
          <p:nvPr/>
        </p:nvSpPr>
        <p:spPr bwMode="auto">
          <a:xfrm>
            <a:off x="5236120" y="2975491"/>
            <a:ext cx="1126554" cy="1006684"/>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rgbClr val="DA0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微软雅黑" panose="020B0503020204020204" pitchFamily="34" charset="-122"/>
            </a:endParaRPr>
          </a:p>
        </p:txBody>
      </p:sp>
      <p:sp>
        <p:nvSpPr>
          <p:cNvPr id="12" name="椭圆 11"/>
          <p:cNvSpPr/>
          <p:nvPr/>
        </p:nvSpPr>
        <p:spPr>
          <a:xfrm>
            <a:off x="4061858" y="2329189"/>
            <a:ext cx="3475078" cy="3475078"/>
          </a:xfrm>
          <a:prstGeom prst="ellipse">
            <a:avLst/>
          </a:prstGeom>
          <a:noFill/>
          <a:ln w="19050" cap="flat" cmpd="sng" algn="ctr">
            <a:solidFill>
              <a:srgbClr val="DA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5521844" y="2102516"/>
            <a:ext cx="555106" cy="555106"/>
          </a:xfrm>
          <a:prstGeom prst="ellipse">
            <a:avLst/>
          </a:prstGeom>
          <a:solidFill>
            <a:srgbClr val="DA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2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rPr>
              <a:t>1</a:t>
            </a:r>
            <a:endParaRPr kumimoji="0" lang="zh-CN" altLang="en-US" sz="22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endParaRPr>
          </a:p>
        </p:txBody>
      </p:sp>
      <p:sp>
        <p:nvSpPr>
          <p:cNvPr id="14" name="椭圆 13"/>
          <p:cNvSpPr/>
          <p:nvPr/>
        </p:nvSpPr>
        <p:spPr>
          <a:xfrm>
            <a:off x="6847613" y="2631153"/>
            <a:ext cx="555106" cy="555106"/>
          </a:xfrm>
          <a:prstGeom prst="ellipse">
            <a:avLst/>
          </a:prstGeom>
          <a:solidFill>
            <a:srgbClr val="DA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2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rPr>
              <a:t>2</a:t>
            </a:r>
            <a:endParaRPr kumimoji="0" lang="zh-CN" altLang="en-US" sz="22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endParaRPr>
          </a:p>
        </p:txBody>
      </p:sp>
      <p:sp>
        <p:nvSpPr>
          <p:cNvPr id="15" name="椭圆 14"/>
          <p:cNvSpPr/>
          <p:nvPr/>
        </p:nvSpPr>
        <p:spPr>
          <a:xfrm>
            <a:off x="7200038" y="3789175"/>
            <a:ext cx="555106" cy="555106"/>
          </a:xfrm>
          <a:prstGeom prst="ellipse">
            <a:avLst/>
          </a:prstGeom>
          <a:solidFill>
            <a:srgbClr val="DA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2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rPr>
              <a:t>3</a:t>
            </a:r>
            <a:endParaRPr kumimoji="0" lang="zh-CN" altLang="en-US" sz="22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endParaRPr>
          </a:p>
        </p:txBody>
      </p:sp>
      <p:sp>
        <p:nvSpPr>
          <p:cNvPr id="16" name="椭圆 15"/>
          <p:cNvSpPr/>
          <p:nvPr/>
        </p:nvSpPr>
        <p:spPr>
          <a:xfrm>
            <a:off x="6847613" y="5040978"/>
            <a:ext cx="555106" cy="555106"/>
          </a:xfrm>
          <a:prstGeom prst="ellipse">
            <a:avLst/>
          </a:prstGeom>
          <a:solidFill>
            <a:srgbClr val="DA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2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rPr>
              <a:t>4</a:t>
            </a:r>
            <a:endParaRPr kumimoji="0" lang="zh-CN" altLang="en-US" sz="22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endParaRPr>
          </a:p>
        </p:txBody>
      </p:sp>
      <p:sp>
        <p:nvSpPr>
          <p:cNvPr id="17" name="椭圆 16"/>
          <p:cNvSpPr/>
          <p:nvPr/>
        </p:nvSpPr>
        <p:spPr>
          <a:xfrm>
            <a:off x="5521844" y="5493416"/>
            <a:ext cx="555106" cy="555106"/>
          </a:xfrm>
          <a:prstGeom prst="ellipse">
            <a:avLst/>
          </a:prstGeom>
          <a:solidFill>
            <a:srgbClr val="DA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2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rPr>
              <a:t>5</a:t>
            </a:r>
            <a:endParaRPr kumimoji="0" lang="zh-CN" altLang="en-US" sz="22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endParaRPr>
          </a:p>
        </p:txBody>
      </p:sp>
      <p:sp>
        <p:nvSpPr>
          <p:cNvPr id="18" name="椭圆 17"/>
          <p:cNvSpPr/>
          <p:nvPr/>
        </p:nvSpPr>
        <p:spPr>
          <a:xfrm>
            <a:off x="4252050" y="5040978"/>
            <a:ext cx="555106" cy="555106"/>
          </a:xfrm>
          <a:prstGeom prst="ellipse">
            <a:avLst/>
          </a:prstGeom>
          <a:solidFill>
            <a:srgbClr val="DA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2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rPr>
              <a:t>6</a:t>
            </a:r>
            <a:endParaRPr kumimoji="0" lang="zh-CN" altLang="en-US" sz="22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endParaRPr>
          </a:p>
        </p:txBody>
      </p:sp>
      <p:sp>
        <p:nvSpPr>
          <p:cNvPr id="19" name="椭圆 18"/>
          <p:cNvSpPr/>
          <p:nvPr/>
        </p:nvSpPr>
        <p:spPr>
          <a:xfrm>
            <a:off x="3751988" y="3789175"/>
            <a:ext cx="555106" cy="555106"/>
          </a:xfrm>
          <a:prstGeom prst="ellipse">
            <a:avLst/>
          </a:prstGeom>
          <a:solidFill>
            <a:srgbClr val="DA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2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rPr>
              <a:t>7</a:t>
            </a:r>
            <a:endParaRPr kumimoji="0" lang="zh-CN" altLang="en-US" sz="22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endParaRPr>
          </a:p>
        </p:txBody>
      </p:sp>
      <p:sp>
        <p:nvSpPr>
          <p:cNvPr id="20" name="椭圆 19"/>
          <p:cNvSpPr/>
          <p:nvPr/>
        </p:nvSpPr>
        <p:spPr>
          <a:xfrm>
            <a:off x="4252050" y="2631153"/>
            <a:ext cx="555106" cy="555106"/>
          </a:xfrm>
          <a:prstGeom prst="ellipse">
            <a:avLst/>
          </a:prstGeom>
          <a:solidFill>
            <a:srgbClr val="DA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2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rPr>
              <a:t>8</a:t>
            </a:r>
            <a:endParaRPr kumimoji="0" lang="zh-CN" altLang="en-US" sz="2200"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endParaRPr>
          </a:p>
        </p:txBody>
      </p:sp>
      <p:sp>
        <p:nvSpPr>
          <p:cNvPr id="21" name="圆角矩形 20"/>
          <p:cNvSpPr/>
          <p:nvPr/>
        </p:nvSpPr>
        <p:spPr>
          <a:xfrm>
            <a:off x="2484755" y="862330"/>
            <a:ext cx="3629025" cy="245745"/>
          </a:xfrm>
          <a:prstGeom prst="roundRect">
            <a:avLst/>
          </a:prstGeom>
          <a:solidFill>
            <a:srgbClr val="F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矩形 21"/>
          <p:cNvSpPr/>
          <p:nvPr/>
        </p:nvSpPr>
        <p:spPr>
          <a:xfrm>
            <a:off x="3041015" y="3928110"/>
            <a:ext cx="5516880" cy="1014730"/>
          </a:xfrm>
          <a:prstGeom prst="rect">
            <a:avLst/>
          </a:prstGeom>
          <a:solidFill>
            <a:srgbClr val="FC0001"/>
          </a:solidFill>
          <a:ln>
            <a:noFill/>
          </a:ln>
        </p:spPr>
        <p:txBody>
          <a:bodyPr wrap="none" rtlCol="0" anchor="t">
            <a:spAutoFit/>
          </a:bodyPr>
          <a:p>
            <a:pPr algn="ctr"/>
            <a:r>
              <a:rPr lang="zh-CN" altLang="en-US" sz="6000" b="1">
                <a:solidFill>
                  <a:schemeClr val="tx1"/>
                </a:solidFill>
                <a:effectLst>
                  <a:outerShdw blurRad="38100" dist="19050" dir="2700000" algn="tl" rotWithShape="0">
                    <a:schemeClr val="dk1">
                      <a:alpha val="40000"/>
                    </a:schemeClr>
                  </a:outerShdw>
                </a:effectLst>
              </a:rPr>
              <a:t>文化大革命结束</a:t>
            </a:r>
            <a:endParaRPr lang="zh-CN" altLang="en-US" sz="6000" b="1">
              <a:solidFill>
                <a:schemeClr val="tx1"/>
              </a:solidFill>
              <a:effectLst>
                <a:outerShdw blurRad="38100" dist="19050" dir="2700000" algn="tl" rotWithShape="0">
                  <a:schemeClr val="dk1">
                    <a:alpha val="40000"/>
                  </a:schemeClr>
                </a:outerShdw>
              </a:effectLst>
            </a:endParaRPr>
          </a:p>
        </p:txBody>
      </p:sp>
    </p:spTree>
  </p:cSld>
  <p:clrMapOvr>
    <a:masterClrMapping/>
  </p:clrMapOvr>
  <mc:AlternateContent xmlns:mc="http://schemas.openxmlformats.org/markup-compatibility/2006">
    <mc:Choice xmlns:p14="http://schemas.microsoft.com/office/powerpoint/2010/main" Requires="p14">
      <p:transition p14:dur="1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30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anim calcmode="lin" valueType="num">
                                      <p:cBhvr>
                                        <p:cTn id="17" dur="500" fill="hold"/>
                                        <p:tgtEl>
                                          <p:spTgt spid="12"/>
                                        </p:tgtEl>
                                        <p:attrNameLst>
                                          <p:attrName>ppt_x</p:attrName>
                                        </p:attrNameLst>
                                      </p:cBhvr>
                                      <p:tavLst>
                                        <p:tav tm="0">
                                          <p:val>
                                            <p:fltVal val="0.5"/>
                                          </p:val>
                                        </p:tav>
                                        <p:tav tm="100000">
                                          <p:val>
                                            <p:strVal val="#ppt_x"/>
                                          </p:val>
                                        </p:tav>
                                      </p:tavLst>
                                    </p:anim>
                                    <p:anim calcmode="lin" valueType="num">
                                      <p:cBhvr>
                                        <p:cTn id="18" dur="500" fill="hold"/>
                                        <p:tgtEl>
                                          <p:spTgt spid="12"/>
                                        </p:tgtEl>
                                        <p:attrNameLst>
                                          <p:attrName>ppt_y</p:attrName>
                                        </p:attrNameLst>
                                      </p:cBhvr>
                                      <p:tavLst>
                                        <p:tav tm="0">
                                          <p:val>
                                            <p:fltVal val="0.5"/>
                                          </p:val>
                                        </p:tav>
                                        <p:tav tm="100000">
                                          <p:val>
                                            <p:strVal val="#ppt_y"/>
                                          </p:val>
                                        </p:tav>
                                      </p:tavLst>
                                    </p:anim>
                                  </p:childTnLst>
                                </p:cTn>
                              </p:par>
                            </p:childTnLst>
                          </p:cTn>
                        </p:par>
                        <p:par>
                          <p:cTn id="19" fill="hold">
                            <p:stCondLst>
                              <p:cond delay="500"/>
                            </p:stCondLst>
                            <p:childTnLst>
                              <p:par>
                                <p:cTn id="20" presetID="23" presetClass="entr" presetSubtype="36"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strVal val="(6*min(max(#ppt_w*#ppt_h,.3),1)-7.4)/-.7*#ppt_w"/>
                                          </p:val>
                                        </p:tav>
                                        <p:tav tm="100000">
                                          <p:val>
                                            <p:strVal val="#ppt_w"/>
                                          </p:val>
                                        </p:tav>
                                      </p:tavLst>
                                    </p:anim>
                                    <p:anim calcmode="lin" valueType="num">
                                      <p:cBhvr>
                                        <p:cTn id="23" dur="500" fill="hold"/>
                                        <p:tgtEl>
                                          <p:spTgt spid="13"/>
                                        </p:tgtEl>
                                        <p:attrNameLst>
                                          <p:attrName>ppt_h</p:attrName>
                                        </p:attrNameLst>
                                      </p:cBhvr>
                                      <p:tavLst>
                                        <p:tav tm="0">
                                          <p:val>
                                            <p:strVal val="(6*min(max(#ppt_w*#ppt_h,.3),1)-7.4)/-.7*#ppt_h"/>
                                          </p:val>
                                        </p:tav>
                                        <p:tav tm="100000">
                                          <p:val>
                                            <p:strVal val="#ppt_h"/>
                                          </p:val>
                                        </p:tav>
                                      </p:tavLst>
                                    </p:anim>
                                    <p:anim calcmode="lin" valueType="num">
                                      <p:cBhvr>
                                        <p:cTn id="24" dur="500" fill="hold"/>
                                        <p:tgtEl>
                                          <p:spTgt spid="13"/>
                                        </p:tgtEl>
                                        <p:attrNameLst>
                                          <p:attrName>ppt_x</p:attrName>
                                        </p:attrNameLst>
                                      </p:cBhvr>
                                      <p:tavLst>
                                        <p:tav tm="0">
                                          <p:val>
                                            <p:fltVal val="0.5"/>
                                          </p:val>
                                        </p:tav>
                                        <p:tav tm="100000">
                                          <p:val>
                                            <p:strVal val="#ppt_x"/>
                                          </p:val>
                                        </p:tav>
                                      </p:tavLst>
                                    </p:anim>
                                    <p:anim calcmode="lin" valueType="num">
                                      <p:cBhvr>
                                        <p:cTn id="25" dur="500" fill="hold"/>
                                        <p:tgtEl>
                                          <p:spTgt spid="13"/>
                                        </p:tgtEl>
                                        <p:attrNameLst>
                                          <p:attrName>ppt_y</p:attrName>
                                        </p:attrNameLst>
                                      </p:cBhvr>
                                      <p:tavLst>
                                        <p:tav tm="0">
                                          <p:val>
                                            <p:strVal val="1+(6*min(max(#ppt_w*#ppt_h,.3),1)-7.4)/-.7*#ppt_h/2"/>
                                          </p:val>
                                        </p:tav>
                                        <p:tav tm="100000">
                                          <p:val>
                                            <p:strVal val="#ppt_y"/>
                                          </p:val>
                                        </p:tav>
                                      </p:tavLst>
                                    </p:anim>
                                  </p:childTnLst>
                                </p:cTn>
                              </p:par>
                              <p:par>
                                <p:cTn id="26" presetID="23" presetClass="entr" presetSubtype="36" fill="hold" grpId="0" nodeType="withEffect">
                                  <p:stCondLst>
                                    <p:cond delay="20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strVal val="(6*min(max(#ppt_w*#ppt_h,.3),1)-7.4)/-.7*#ppt_w"/>
                                          </p:val>
                                        </p:tav>
                                        <p:tav tm="100000">
                                          <p:val>
                                            <p:strVal val="#ppt_w"/>
                                          </p:val>
                                        </p:tav>
                                      </p:tavLst>
                                    </p:anim>
                                    <p:anim calcmode="lin" valueType="num">
                                      <p:cBhvr>
                                        <p:cTn id="29" dur="500" fill="hold"/>
                                        <p:tgtEl>
                                          <p:spTgt spid="14"/>
                                        </p:tgtEl>
                                        <p:attrNameLst>
                                          <p:attrName>ppt_h</p:attrName>
                                        </p:attrNameLst>
                                      </p:cBhvr>
                                      <p:tavLst>
                                        <p:tav tm="0">
                                          <p:val>
                                            <p:strVal val="(6*min(max(#ppt_w*#ppt_h,.3),1)-7.4)/-.7*#ppt_h"/>
                                          </p:val>
                                        </p:tav>
                                        <p:tav tm="100000">
                                          <p:val>
                                            <p:strVal val="#ppt_h"/>
                                          </p:val>
                                        </p:tav>
                                      </p:tavLst>
                                    </p:anim>
                                    <p:anim calcmode="lin" valueType="num">
                                      <p:cBhvr>
                                        <p:cTn id="30" dur="500" fill="hold"/>
                                        <p:tgtEl>
                                          <p:spTgt spid="14"/>
                                        </p:tgtEl>
                                        <p:attrNameLst>
                                          <p:attrName>ppt_x</p:attrName>
                                        </p:attrNameLst>
                                      </p:cBhvr>
                                      <p:tavLst>
                                        <p:tav tm="0">
                                          <p:val>
                                            <p:fltVal val="0.5"/>
                                          </p:val>
                                        </p:tav>
                                        <p:tav tm="100000">
                                          <p:val>
                                            <p:strVal val="#ppt_x"/>
                                          </p:val>
                                        </p:tav>
                                      </p:tavLst>
                                    </p:anim>
                                    <p:anim calcmode="lin" valueType="num">
                                      <p:cBhvr>
                                        <p:cTn id="31" dur="500" fill="hold"/>
                                        <p:tgtEl>
                                          <p:spTgt spid="14"/>
                                        </p:tgtEl>
                                        <p:attrNameLst>
                                          <p:attrName>ppt_y</p:attrName>
                                        </p:attrNameLst>
                                      </p:cBhvr>
                                      <p:tavLst>
                                        <p:tav tm="0">
                                          <p:val>
                                            <p:strVal val="1+(6*min(max(#ppt_w*#ppt_h,.3),1)-7.4)/-.7*#ppt_h/2"/>
                                          </p:val>
                                        </p:tav>
                                        <p:tav tm="100000">
                                          <p:val>
                                            <p:strVal val="#ppt_y"/>
                                          </p:val>
                                        </p:tav>
                                      </p:tavLst>
                                    </p:anim>
                                  </p:childTnLst>
                                </p:cTn>
                              </p:par>
                              <p:par>
                                <p:cTn id="32" presetID="23" presetClass="entr" presetSubtype="36" fill="hold" grpId="0" nodeType="withEffect">
                                  <p:stCondLst>
                                    <p:cond delay="40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strVal val="(6*min(max(#ppt_w*#ppt_h,.3),1)-7.4)/-.7*#ppt_w"/>
                                          </p:val>
                                        </p:tav>
                                        <p:tav tm="100000">
                                          <p:val>
                                            <p:strVal val="#ppt_w"/>
                                          </p:val>
                                        </p:tav>
                                      </p:tavLst>
                                    </p:anim>
                                    <p:anim calcmode="lin" valueType="num">
                                      <p:cBhvr>
                                        <p:cTn id="35" dur="500" fill="hold"/>
                                        <p:tgtEl>
                                          <p:spTgt spid="15"/>
                                        </p:tgtEl>
                                        <p:attrNameLst>
                                          <p:attrName>ppt_h</p:attrName>
                                        </p:attrNameLst>
                                      </p:cBhvr>
                                      <p:tavLst>
                                        <p:tav tm="0">
                                          <p:val>
                                            <p:strVal val="(6*min(max(#ppt_w*#ppt_h,.3),1)-7.4)/-.7*#ppt_h"/>
                                          </p:val>
                                        </p:tav>
                                        <p:tav tm="100000">
                                          <p:val>
                                            <p:strVal val="#ppt_h"/>
                                          </p:val>
                                        </p:tav>
                                      </p:tavLst>
                                    </p:anim>
                                    <p:anim calcmode="lin" valueType="num">
                                      <p:cBhvr>
                                        <p:cTn id="36" dur="500" fill="hold"/>
                                        <p:tgtEl>
                                          <p:spTgt spid="15"/>
                                        </p:tgtEl>
                                        <p:attrNameLst>
                                          <p:attrName>ppt_x</p:attrName>
                                        </p:attrNameLst>
                                      </p:cBhvr>
                                      <p:tavLst>
                                        <p:tav tm="0">
                                          <p:val>
                                            <p:fltVal val="0.5"/>
                                          </p:val>
                                        </p:tav>
                                        <p:tav tm="100000">
                                          <p:val>
                                            <p:strVal val="#ppt_x"/>
                                          </p:val>
                                        </p:tav>
                                      </p:tavLst>
                                    </p:anim>
                                    <p:anim calcmode="lin" valueType="num">
                                      <p:cBhvr>
                                        <p:cTn id="37" dur="500" fill="hold"/>
                                        <p:tgtEl>
                                          <p:spTgt spid="15"/>
                                        </p:tgtEl>
                                        <p:attrNameLst>
                                          <p:attrName>ppt_y</p:attrName>
                                        </p:attrNameLst>
                                      </p:cBhvr>
                                      <p:tavLst>
                                        <p:tav tm="0">
                                          <p:val>
                                            <p:strVal val="1+(6*min(max(#ppt_w*#ppt_h,.3),1)-7.4)/-.7*#ppt_h/2"/>
                                          </p:val>
                                        </p:tav>
                                        <p:tav tm="100000">
                                          <p:val>
                                            <p:strVal val="#ppt_y"/>
                                          </p:val>
                                        </p:tav>
                                      </p:tavLst>
                                    </p:anim>
                                  </p:childTnLst>
                                </p:cTn>
                              </p:par>
                              <p:par>
                                <p:cTn id="38" presetID="23" presetClass="entr" presetSubtype="36" fill="hold" grpId="0" nodeType="withEffect">
                                  <p:stCondLst>
                                    <p:cond delay="60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strVal val="(6*min(max(#ppt_w*#ppt_h,.3),1)-7.4)/-.7*#ppt_w"/>
                                          </p:val>
                                        </p:tav>
                                        <p:tav tm="100000">
                                          <p:val>
                                            <p:strVal val="#ppt_w"/>
                                          </p:val>
                                        </p:tav>
                                      </p:tavLst>
                                    </p:anim>
                                    <p:anim calcmode="lin" valueType="num">
                                      <p:cBhvr>
                                        <p:cTn id="41" dur="500" fill="hold"/>
                                        <p:tgtEl>
                                          <p:spTgt spid="16"/>
                                        </p:tgtEl>
                                        <p:attrNameLst>
                                          <p:attrName>ppt_h</p:attrName>
                                        </p:attrNameLst>
                                      </p:cBhvr>
                                      <p:tavLst>
                                        <p:tav tm="0">
                                          <p:val>
                                            <p:strVal val="(6*min(max(#ppt_w*#ppt_h,.3),1)-7.4)/-.7*#ppt_h"/>
                                          </p:val>
                                        </p:tav>
                                        <p:tav tm="100000">
                                          <p:val>
                                            <p:strVal val="#ppt_h"/>
                                          </p:val>
                                        </p:tav>
                                      </p:tavLst>
                                    </p:anim>
                                    <p:anim calcmode="lin" valueType="num">
                                      <p:cBhvr>
                                        <p:cTn id="42" dur="500" fill="hold"/>
                                        <p:tgtEl>
                                          <p:spTgt spid="16"/>
                                        </p:tgtEl>
                                        <p:attrNameLst>
                                          <p:attrName>ppt_x</p:attrName>
                                        </p:attrNameLst>
                                      </p:cBhvr>
                                      <p:tavLst>
                                        <p:tav tm="0">
                                          <p:val>
                                            <p:fltVal val="0.5"/>
                                          </p:val>
                                        </p:tav>
                                        <p:tav tm="100000">
                                          <p:val>
                                            <p:strVal val="#ppt_x"/>
                                          </p:val>
                                        </p:tav>
                                      </p:tavLst>
                                    </p:anim>
                                    <p:anim calcmode="lin" valueType="num">
                                      <p:cBhvr>
                                        <p:cTn id="43" dur="500" fill="hold"/>
                                        <p:tgtEl>
                                          <p:spTgt spid="16"/>
                                        </p:tgtEl>
                                        <p:attrNameLst>
                                          <p:attrName>ppt_y</p:attrName>
                                        </p:attrNameLst>
                                      </p:cBhvr>
                                      <p:tavLst>
                                        <p:tav tm="0">
                                          <p:val>
                                            <p:strVal val="1+(6*min(max(#ppt_w*#ppt_h,.3),1)-7.4)/-.7*#ppt_h/2"/>
                                          </p:val>
                                        </p:tav>
                                        <p:tav tm="100000">
                                          <p:val>
                                            <p:strVal val="#ppt_y"/>
                                          </p:val>
                                        </p:tav>
                                      </p:tavLst>
                                    </p:anim>
                                  </p:childTnLst>
                                </p:cTn>
                              </p:par>
                              <p:par>
                                <p:cTn id="44" presetID="23" presetClass="entr" presetSubtype="36" fill="hold" grpId="0" nodeType="withEffect">
                                  <p:stCondLst>
                                    <p:cond delay="80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strVal val="(6*min(max(#ppt_w*#ppt_h,.3),1)-7.4)/-.7*#ppt_w"/>
                                          </p:val>
                                        </p:tav>
                                        <p:tav tm="100000">
                                          <p:val>
                                            <p:strVal val="#ppt_w"/>
                                          </p:val>
                                        </p:tav>
                                      </p:tavLst>
                                    </p:anim>
                                    <p:anim calcmode="lin" valueType="num">
                                      <p:cBhvr>
                                        <p:cTn id="47" dur="500" fill="hold"/>
                                        <p:tgtEl>
                                          <p:spTgt spid="17"/>
                                        </p:tgtEl>
                                        <p:attrNameLst>
                                          <p:attrName>ppt_h</p:attrName>
                                        </p:attrNameLst>
                                      </p:cBhvr>
                                      <p:tavLst>
                                        <p:tav tm="0">
                                          <p:val>
                                            <p:strVal val="(6*min(max(#ppt_w*#ppt_h,.3),1)-7.4)/-.7*#ppt_h"/>
                                          </p:val>
                                        </p:tav>
                                        <p:tav tm="100000">
                                          <p:val>
                                            <p:strVal val="#ppt_h"/>
                                          </p:val>
                                        </p:tav>
                                      </p:tavLst>
                                    </p:anim>
                                    <p:anim calcmode="lin" valueType="num">
                                      <p:cBhvr>
                                        <p:cTn id="48" dur="500" fill="hold"/>
                                        <p:tgtEl>
                                          <p:spTgt spid="17"/>
                                        </p:tgtEl>
                                        <p:attrNameLst>
                                          <p:attrName>ppt_x</p:attrName>
                                        </p:attrNameLst>
                                      </p:cBhvr>
                                      <p:tavLst>
                                        <p:tav tm="0">
                                          <p:val>
                                            <p:fltVal val="0.5"/>
                                          </p:val>
                                        </p:tav>
                                        <p:tav tm="100000">
                                          <p:val>
                                            <p:strVal val="#ppt_x"/>
                                          </p:val>
                                        </p:tav>
                                      </p:tavLst>
                                    </p:anim>
                                    <p:anim calcmode="lin" valueType="num">
                                      <p:cBhvr>
                                        <p:cTn id="49" dur="500" fill="hold"/>
                                        <p:tgtEl>
                                          <p:spTgt spid="17"/>
                                        </p:tgtEl>
                                        <p:attrNameLst>
                                          <p:attrName>ppt_y</p:attrName>
                                        </p:attrNameLst>
                                      </p:cBhvr>
                                      <p:tavLst>
                                        <p:tav tm="0">
                                          <p:val>
                                            <p:strVal val="1+(6*min(max(#ppt_w*#ppt_h,.3),1)-7.4)/-.7*#ppt_h/2"/>
                                          </p:val>
                                        </p:tav>
                                        <p:tav tm="100000">
                                          <p:val>
                                            <p:strVal val="#ppt_y"/>
                                          </p:val>
                                        </p:tav>
                                      </p:tavLst>
                                    </p:anim>
                                  </p:childTnLst>
                                </p:cTn>
                              </p:par>
                              <p:par>
                                <p:cTn id="50" presetID="23" presetClass="entr" presetSubtype="36" fill="hold" grpId="0" nodeType="withEffect">
                                  <p:stCondLst>
                                    <p:cond delay="100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ppt_w</p:attrName>
                                        </p:attrNameLst>
                                      </p:cBhvr>
                                      <p:tavLst>
                                        <p:tav tm="0">
                                          <p:val>
                                            <p:strVal val="(6*min(max(#ppt_w*#ppt_h,.3),1)-7.4)/-.7*#ppt_w"/>
                                          </p:val>
                                        </p:tav>
                                        <p:tav tm="100000">
                                          <p:val>
                                            <p:strVal val="#ppt_w"/>
                                          </p:val>
                                        </p:tav>
                                      </p:tavLst>
                                    </p:anim>
                                    <p:anim calcmode="lin" valueType="num">
                                      <p:cBhvr>
                                        <p:cTn id="53" dur="500" fill="hold"/>
                                        <p:tgtEl>
                                          <p:spTgt spid="18"/>
                                        </p:tgtEl>
                                        <p:attrNameLst>
                                          <p:attrName>ppt_h</p:attrName>
                                        </p:attrNameLst>
                                      </p:cBhvr>
                                      <p:tavLst>
                                        <p:tav tm="0">
                                          <p:val>
                                            <p:strVal val="(6*min(max(#ppt_w*#ppt_h,.3),1)-7.4)/-.7*#ppt_h"/>
                                          </p:val>
                                        </p:tav>
                                        <p:tav tm="100000">
                                          <p:val>
                                            <p:strVal val="#ppt_h"/>
                                          </p:val>
                                        </p:tav>
                                      </p:tavLst>
                                    </p:anim>
                                    <p:anim calcmode="lin" valueType="num">
                                      <p:cBhvr>
                                        <p:cTn id="54" dur="500" fill="hold"/>
                                        <p:tgtEl>
                                          <p:spTgt spid="18"/>
                                        </p:tgtEl>
                                        <p:attrNameLst>
                                          <p:attrName>ppt_x</p:attrName>
                                        </p:attrNameLst>
                                      </p:cBhvr>
                                      <p:tavLst>
                                        <p:tav tm="0">
                                          <p:val>
                                            <p:fltVal val="0.5"/>
                                          </p:val>
                                        </p:tav>
                                        <p:tav tm="100000">
                                          <p:val>
                                            <p:strVal val="#ppt_x"/>
                                          </p:val>
                                        </p:tav>
                                      </p:tavLst>
                                    </p:anim>
                                    <p:anim calcmode="lin" valueType="num">
                                      <p:cBhvr>
                                        <p:cTn id="55" dur="500" fill="hold"/>
                                        <p:tgtEl>
                                          <p:spTgt spid="18"/>
                                        </p:tgtEl>
                                        <p:attrNameLst>
                                          <p:attrName>ppt_y</p:attrName>
                                        </p:attrNameLst>
                                      </p:cBhvr>
                                      <p:tavLst>
                                        <p:tav tm="0">
                                          <p:val>
                                            <p:strVal val="1+(6*min(max(#ppt_w*#ppt_h,.3),1)-7.4)/-.7*#ppt_h/2"/>
                                          </p:val>
                                        </p:tav>
                                        <p:tav tm="100000">
                                          <p:val>
                                            <p:strVal val="#ppt_y"/>
                                          </p:val>
                                        </p:tav>
                                      </p:tavLst>
                                    </p:anim>
                                  </p:childTnLst>
                                </p:cTn>
                              </p:par>
                              <p:par>
                                <p:cTn id="56" presetID="23" presetClass="entr" presetSubtype="36" fill="hold" grpId="0" nodeType="withEffect">
                                  <p:stCondLst>
                                    <p:cond delay="1200"/>
                                  </p:stCondLst>
                                  <p:childTnLst>
                                    <p:set>
                                      <p:cBhvr>
                                        <p:cTn id="57" dur="1" fill="hold">
                                          <p:stCondLst>
                                            <p:cond delay="0"/>
                                          </p:stCondLst>
                                        </p:cTn>
                                        <p:tgtEl>
                                          <p:spTgt spid="19"/>
                                        </p:tgtEl>
                                        <p:attrNameLst>
                                          <p:attrName>style.visibility</p:attrName>
                                        </p:attrNameLst>
                                      </p:cBhvr>
                                      <p:to>
                                        <p:strVal val="visible"/>
                                      </p:to>
                                    </p:set>
                                    <p:anim calcmode="lin" valueType="num">
                                      <p:cBhvr>
                                        <p:cTn id="58" dur="500" fill="hold"/>
                                        <p:tgtEl>
                                          <p:spTgt spid="19"/>
                                        </p:tgtEl>
                                        <p:attrNameLst>
                                          <p:attrName>ppt_w</p:attrName>
                                        </p:attrNameLst>
                                      </p:cBhvr>
                                      <p:tavLst>
                                        <p:tav tm="0">
                                          <p:val>
                                            <p:strVal val="(6*min(max(#ppt_w*#ppt_h,.3),1)-7.4)/-.7*#ppt_w"/>
                                          </p:val>
                                        </p:tav>
                                        <p:tav tm="100000">
                                          <p:val>
                                            <p:strVal val="#ppt_w"/>
                                          </p:val>
                                        </p:tav>
                                      </p:tavLst>
                                    </p:anim>
                                    <p:anim calcmode="lin" valueType="num">
                                      <p:cBhvr>
                                        <p:cTn id="59" dur="500" fill="hold"/>
                                        <p:tgtEl>
                                          <p:spTgt spid="19"/>
                                        </p:tgtEl>
                                        <p:attrNameLst>
                                          <p:attrName>ppt_h</p:attrName>
                                        </p:attrNameLst>
                                      </p:cBhvr>
                                      <p:tavLst>
                                        <p:tav tm="0">
                                          <p:val>
                                            <p:strVal val="(6*min(max(#ppt_w*#ppt_h,.3),1)-7.4)/-.7*#ppt_h"/>
                                          </p:val>
                                        </p:tav>
                                        <p:tav tm="100000">
                                          <p:val>
                                            <p:strVal val="#ppt_h"/>
                                          </p:val>
                                        </p:tav>
                                      </p:tavLst>
                                    </p:anim>
                                    <p:anim calcmode="lin" valueType="num">
                                      <p:cBhvr>
                                        <p:cTn id="60" dur="500" fill="hold"/>
                                        <p:tgtEl>
                                          <p:spTgt spid="19"/>
                                        </p:tgtEl>
                                        <p:attrNameLst>
                                          <p:attrName>ppt_x</p:attrName>
                                        </p:attrNameLst>
                                      </p:cBhvr>
                                      <p:tavLst>
                                        <p:tav tm="0">
                                          <p:val>
                                            <p:fltVal val="0.5"/>
                                          </p:val>
                                        </p:tav>
                                        <p:tav tm="100000">
                                          <p:val>
                                            <p:strVal val="#ppt_x"/>
                                          </p:val>
                                        </p:tav>
                                      </p:tavLst>
                                    </p:anim>
                                    <p:anim calcmode="lin" valueType="num">
                                      <p:cBhvr>
                                        <p:cTn id="61" dur="500" fill="hold"/>
                                        <p:tgtEl>
                                          <p:spTgt spid="19"/>
                                        </p:tgtEl>
                                        <p:attrNameLst>
                                          <p:attrName>ppt_y</p:attrName>
                                        </p:attrNameLst>
                                      </p:cBhvr>
                                      <p:tavLst>
                                        <p:tav tm="0">
                                          <p:val>
                                            <p:strVal val="1+(6*min(max(#ppt_w*#ppt_h,.3),1)-7.4)/-.7*#ppt_h/2"/>
                                          </p:val>
                                        </p:tav>
                                        <p:tav tm="100000">
                                          <p:val>
                                            <p:strVal val="#ppt_y"/>
                                          </p:val>
                                        </p:tav>
                                      </p:tavLst>
                                    </p:anim>
                                  </p:childTnLst>
                                </p:cTn>
                              </p:par>
                              <p:par>
                                <p:cTn id="62" presetID="23" presetClass="entr" presetSubtype="36" fill="hold" grpId="0" nodeType="withEffect">
                                  <p:stCondLst>
                                    <p:cond delay="1400"/>
                                  </p:stCondLst>
                                  <p:childTnLst>
                                    <p:set>
                                      <p:cBhvr>
                                        <p:cTn id="63" dur="1" fill="hold">
                                          <p:stCondLst>
                                            <p:cond delay="0"/>
                                          </p:stCondLst>
                                        </p:cTn>
                                        <p:tgtEl>
                                          <p:spTgt spid="20"/>
                                        </p:tgtEl>
                                        <p:attrNameLst>
                                          <p:attrName>style.visibility</p:attrName>
                                        </p:attrNameLst>
                                      </p:cBhvr>
                                      <p:to>
                                        <p:strVal val="visible"/>
                                      </p:to>
                                    </p:set>
                                    <p:anim calcmode="lin" valueType="num">
                                      <p:cBhvr>
                                        <p:cTn id="64" dur="500" fill="hold"/>
                                        <p:tgtEl>
                                          <p:spTgt spid="20"/>
                                        </p:tgtEl>
                                        <p:attrNameLst>
                                          <p:attrName>ppt_w</p:attrName>
                                        </p:attrNameLst>
                                      </p:cBhvr>
                                      <p:tavLst>
                                        <p:tav tm="0">
                                          <p:val>
                                            <p:strVal val="(6*min(max(#ppt_w*#ppt_h,.3),1)-7.4)/-.7*#ppt_w"/>
                                          </p:val>
                                        </p:tav>
                                        <p:tav tm="100000">
                                          <p:val>
                                            <p:strVal val="#ppt_w"/>
                                          </p:val>
                                        </p:tav>
                                      </p:tavLst>
                                    </p:anim>
                                    <p:anim calcmode="lin" valueType="num">
                                      <p:cBhvr>
                                        <p:cTn id="65" dur="500" fill="hold"/>
                                        <p:tgtEl>
                                          <p:spTgt spid="20"/>
                                        </p:tgtEl>
                                        <p:attrNameLst>
                                          <p:attrName>ppt_h</p:attrName>
                                        </p:attrNameLst>
                                      </p:cBhvr>
                                      <p:tavLst>
                                        <p:tav tm="0">
                                          <p:val>
                                            <p:strVal val="(6*min(max(#ppt_w*#ppt_h,.3),1)-7.4)/-.7*#ppt_h"/>
                                          </p:val>
                                        </p:tav>
                                        <p:tav tm="100000">
                                          <p:val>
                                            <p:strVal val="#ppt_h"/>
                                          </p:val>
                                        </p:tav>
                                      </p:tavLst>
                                    </p:anim>
                                    <p:anim calcmode="lin" valueType="num">
                                      <p:cBhvr>
                                        <p:cTn id="66" dur="500" fill="hold"/>
                                        <p:tgtEl>
                                          <p:spTgt spid="20"/>
                                        </p:tgtEl>
                                        <p:attrNameLst>
                                          <p:attrName>ppt_x</p:attrName>
                                        </p:attrNameLst>
                                      </p:cBhvr>
                                      <p:tavLst>
                                        <p:tav tm="0">
                                          <p:val>
                                            <p:fltVal val="0.5"/>
                                          </p:val>
                                        </p:tav>
                                        <p:tav tm="100000">
                                          <p:val>
                                            <p:strVal val="#ppt_x"/>
                                          </p:val>
                                        </p:tav>
                                      </p:tavLst>
                                    </p:anim>
                                    <p:anim calcmode="lin" valueType="num">
                                      <p:cBhvr>
                                        <p:cTn id="67" dur="500" fill="hold"/>
                                        <p:tgtEl>
                                          <p:spTgt spid="20"/>
                                        </p:tgtEl>
                                        <p:attrNameLst>
                                          <p:attrName>ppt_y</p:attrName>
                                        </p:attrNameLst>
                                      </p:cBhvr>
                                      <p:tavLst>
                                        <p:tav tm="0">
                                          <p:val>
                                            <p:strVal val="1+(6*min(max(#ppt_w*#ppt_h,.3),1)-7.4)/-.7*#ppt_h/2"/>
                                          </p:val>
                                        </p:tav>
                                        <p:tav tm="100000">
                                          <p:val>
                                            <p:strVal val="#ppt_y"/>
                                          </p:val>
                                        </p:tav>
                                      </p:tavLst>
                                    </p:anim>
                                  </p:childTnLst>
                                </p:cTn>
                              </p:par>
                            </p:childTnLst>
                          </p:cTn>
                        </p:par>
                        <p:par>
                          <p:cTn id="68" fill="hold">
                            <p:stCondLst>
                              <p:cond delay="1000"/>
                            </p:stCondLst>
                            <p:childTnLst>
                              <p:par>
                                <p:cTn id="69" presetID="10" presetClass="entr" presetSubtype="0" fill="hold" grpId="0" nodeType="after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500"/>
                                        <p:tgtEl>
                                          <p:spTgt spid="7"/>
                                        </p:tgtEl>
                                      </p:cBhvr>
                                    </p:animEffect>
                                  </p:childTnLst>
                                </p:cTn>
                              </p:par>
                              <p:par>
                                <p:cTn id="72" presetID="10" presetClass="entr" presetSubtype="0" fill="hold" grpId="0" nodeType="withEffect">
                                  <p:stCondLst>
                                    <p:cond delay="200"/>
                                  </p:stCondLst>
                                  <p:childTnLst>
                                    <p:set>
                                      <p:cBhvr>
                                        <p:cTn id="73" dur="1" fill="hold">
                                          <p:stCondLst>
                                            <p:cond delay="0"/>
                                          </p:stCondLst>
                                        </p:cTn>
                                        <p:tgtEl>
                                          <p:spTgt spid="8"/>
                                        </p:tgtEl>
                                        <p:attrNameLst>
                                          <p:attrName>style.visibility</p:attrName>
                                        </p:attrNameLst>
                                      </p:cBhvr>
                                      <p:to>
                                        <p:strVal val="visible"/>
                                      </p:to>
                                    </p:set>
                                    <p:animEffect transition="in" filter="fade">
                                      <p:cBhvr>
                                        <p:cTn id="74" dur="500"/>
                                        <p:tgtEl>
                                          <p:spTgt spid="8"/>
                                        </p:tgtEl>
                                      </p:cBhvr>
                                    </p:animEffect>
                                  </p:childTnLst>
                                </p:cTn>
                              </p:par>
                              <p:par>
                                <p:cTn id="75" presetID="10" presetClass="entr" presetSubtype="0" fill="hold" grpId="0" nodeType="withEffect">
                                  <p:stCondLst>
                                    <p:cond delay="400"/>
                                  </p:stCondLst>
                                  <p:childTnLst>
                                    <p:set>
                                      <p:cBhvr>
                                        <p:cTn id="76" dur="1" fill="hold">
                                          <p:stCondLst>
                                            <p:cond delay="0"/>
                                          </p:stCondLst>
                                        </p:cTn>
                                        <p:tgtEl>
                                          <p:spTgt spid="9"/>
                                        </p:tgtEl>
                                        <p:attrNameLst>
                                          <p:attrName>style.visibility</p:attrName>
                                        </p:attrNameLst>
                                      </p:cBhvr>
                                      <p:to>
                                        <p:strVal val="visible"/>
                                      </p:to>
                                    </p:set>
                                    <p:animEffect transition="in" filter="fade">
                                      <p:cBhvr>
                                        <p:cTn id="77" dur="500"/>
                                        <p:tgtEl>
                                          <p:spTgt spid="9"/>
                                        </p:tgtEl>
                                      </p:cBhvr>
                                    </p:animEffect>
                                  </p:childTnLst>
                                </p:cTn>
                              </p:par>
                              <p:par>
                                <p:cTn id="78" presetID="10" presetClass="entr" presetSubtype="0" fill="hold" grpId="0" nodeType="withEffect">
                                  <p:stCondLst>
                                    <p:cond delay="600"/>
                                  </p:stCondLst>
                                  <p:childTnLst>
                                    <p:set>
                                      <p:cBhvr>
                                        <p:cTn id="79" dur="1" fill="hold">
                                          <p:stCondLst>
                                            <p:cond delay="0"/>
                                          </p:stCondLst>
                                        </p:cTn>
                                        <p:tgtEl>
                                          <p:spTgt spid="6"/>
                                        </p:tgtEl>
                                        <p:attrNameLst>
                                          <p:attrName>style.visibility</p:attrName>
                                        </p:attrNameLst>
                                      </p:cBhvr>
                                      <p:to>
                                        <p:strVal val="visible"/>
                                      </p:to>
                                    </p:set>
                                    <p:animEffect transition="in" filter="fade">
                                      <p:cBhvr>
                                        <p:cTn id="80" dur="500"/>
                                        <p:tgtEl>
                                          <p:spTgt spid="6"/>
                                        </p:tgtEl>
                                      </p:cBhvr>
                                    </p:animEffect>
                                  </p:childTnLst>
                                </p:cTn>
                              </p:par>
                              <p:par>
                                <p:cTn id="81" presetID="10" presetClass="entr" presetSubtype="0" fill="hold" grpId="0" nodeType="withEffect">
                                  <p:stCondLst>
                                    <p:cond delay="800"/>
                                  </p:stCondLst>
                                  <p:childTnLst>
                                    <p:set>
                                      <p:cBhvr>
                                        <p:cTn id="82" dur="1" fill="hold">
                                          <p:stCondLst>
                                            <p:cond delay="0"/>
                                          </p:stCondLst>
                                        </p:cTn>
                                        <p:tgtEl>
                                          <p:spTgt spid="5"/>
                                        </p:tgtEl>
                                        <p:attrNameLst>
                                          <p:attrName>style.visibility</p:attrName>
                                        </p:attrNameLst>
                                      </p:cBhvr>
                                      <p:to>
                                        <p:strVal val="visible"/>
                                      </p:to>
                                    </p:set>
                                    <p:animEffect transition="in" filter="fade">
                                      <p:cBhvr>
                                        <p:cTn id="83" dur="500"/>
                                        <p:tgtEl>
                                          <p:spTgt spid="5"/>
                                        </p:tgtEl>
                                      </p:cBhvr>
                                    </p:animEffect>
                                  </p:childTnLst>
                                </p:cTn>
                              </p:par>
                              <p:par>
                                <p:cTn id="84" presetID="10" presetClass="entr" presetSubtype="0" fill="hold" grpId="0" nodeType="withEffect">
                                  <p:stCondLst>
                                    <p:cond delay="1000"/>
                                  </p:stCondLst>
                                  <p:childTnLst>
                                    <p:set>
                                      <p:cBhvr>
                                        <p:cTn id="85" dur="1" fill="hold">
                                          <p:stCondLst>
                                            <p:cond delay="0"/>
                                          </p:stCondLst>
                                        </p:cTn>
                                        <p:tgtEl>
                                          <p:spTgt spid="2"/>
                                        </p:tgtEl>
                                        <p:attrNameLst>
                                          <p:attrName>style.visibility</p:attrName>
                                        </p:attrNameLst>
                                      </p:cBhvr>
                                      <p:to>
                                        <p:strVal val="visible"/>
                                      </p:to>
                                    </p:set>
                                    <p:animEffect transition="in" filter="fade">
                                      <p:cBhvr>
                                        <p:cTn id="86" dur="500"/>
                                        <p:tgtEl>
                                          <p:spTgt spid="2"/>
                                        </p:tgtEl>
                                      </p:cBhvr>
                                    </p:animEffect>
                                  </p:childTnLst>
                                </p:cTn>
                              </p:par>
                              <p:par>
                                <p:cTn id="87" presetID="10" presetClass="entr" presetSubtype="0" fill="hold" grpId="0" nodeType="withEffect">
                                  <p:stCondLst>
                                    <p:cond delay="1200"/>
                                  </p:stCondLst>
                                  <p:childTnLst>
                                    <p:set>
                                      <p:cBhvr>
                                        <p:cTn id="88" dur="1" fill="hold">
                                          <p:stCondLst>
                                            <p:cond delay="0"/>
                                          </p:stCondLst>
                                        </p:cTn>
                                        <p:tgtEl>
                                          <p:spTgt spid="4"/>
                                        </p:tgtEl>
                                        <p:attrNameLst>
                                          <p:attrName>style.visibility</p:attrName>
                                        </p:attrNameLst>
                                      </p:cBhvr>
                                      <p:to>
                                        <p:strVal val="visible"/>
                                      </p:to>
                                    </p:set>
                                    <p:animEffect transition="in" filter="fade">
                                      <p:cBhvr>
                                        <p:cTn id="89" dur="500"/>
                                        <p:tgtEl>
                                          <p:spTgt spid="4"/>
                                        </p:tgtEl>
                                      </p:cBhvr>
                                    </p:animEffect>
                                  </p:childTnLst>
                                </p:cTn>
                              </p:par>
                              <p:par>
                                <p:cTn id="90" presetID="10" presetClass="entr" presetSubtype="0" fill="hold" grpId="0" nodeType="withEffect">
                                  <p:stCondLst>
                                    <p:cond delay="1400"/>
                                  </p:stCondLst>
                                  <p:childTnLst>
                                    <p:set>
                                      <p:cBhvr>
                                        <p:cTn id="91" dur="1" fill="hold">
                                          <p:stCondLst>
                                            <p:cond delay="0"/>
                                          </p:stCondLst>
                                        </p:cTn>
                                        <p:tgtEl>
                                          <p:spTgt spid="3"/>
                                        </p:tgtEl>
                                        <p:attrNameLst>
                                          <p:attrName>style.visibility</p:attrName>
                                        </p:attrNameLst>
                                      </p:cBhvr>
                                      <p:to>
                                        <p:strVal val="visible"/>
                                      </p:to>
                                    </p:set>
                                    <p:animEffect transition="in" filter="fade">
                                      <p:cBhvr>
                                        <p:cTn id="92" dur="500"/>
                                        <p:tgtEl>
                                          <p:spTgt spid="3"/>
                                        </p:tgtEl>
                                      </p:cBhvr>
                                    </p:animEffect>
                                  </p:childTnLst>
                                </p:cTn>
                              </p:par>
                            </p:childTnLst>
                          </p:cTn>
                        </p:par>
                      </p:childTnLst>
                    </p:cTn>
                  </p:par>
                  <p:par>
                    <p:cTn id="93" fill="hold">
                      <p:stCondLst>
                        <p:cond delay="indefinite"/>
                      </p:stCondLst>
                      <p:childTnLst>
                        <p:par>
                          <p:cTn id="94" fill="hold">
                            <p:stCondLst>
                              <p:cond delay="0"/>
                            </p:stCondLst>
                            <p:childTnLst>
                              <p:par>
                                <p:cTn id="95" presetID="6" presetClass="entr" presetSubtype="32" fill="hold" grpId="0" nodeType="clickEffect">
                                  <p:stCondLst>
                                    <p:cond delay="0"/>
                                  </p:stCondLst>
                                  <p:childTnLst>
                                    <p:set>
                                      <p:cBhvr>
                                        <p:cTn id="96" dur="500" fill="hold">
                                          <p:stCondLst>
                                            <p:cond delay="0"/>
                                          </p:stCondLst>
                                        </p:cTn>
                                        <p:tgtEl>
                                          <p:spTgt spid="22"/>
                                        </p:tgtEl>
                                        <p:attrNameLst>
                                          <p:attrName>style.visibility</p:attrName>
                                        </p:attrNameLst>
                                      </p:cBhvr>
                                      <p:to>
                                        <p:strVal val="visible"/>
                                      </p:to>
                                    </p:set>
                                    <p:animEffect transition="in" filter="circle(out)">
                                      <p:cBhvr>
                                        <p:cTn id="9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P spid="11" grpId="0" bldLvl="0" animBg="1"/>
      <p:bldP spid="12" grpId="0" bldLvl="0" animBg="1"/>
      <p:bldP spid="13" grpId="0" bldLvl="0" animBg="1"/>
      <p:bldP spid="14" grpId="0" bldLvl="0" animBg="1"/>
      <p:bldP spid="15" grpId="0" bldLvl="0" animBg="1"/>
      <p:bldP spid="16" grpId="0" bldLvl="0" animBg="1"/>
      <p:bldP spid="17" grpId="0" bldLvl="0" animBg="1"/>
      <p:bldP spid="18" grpId="0" bldLvl="0" animBg="1"/>
      <p:bldP spid="19" grpId="0" bldLvl="0" animBg="1"/>
      <p:bldP spid="20" grpId="0" bldLvl="0" animBg="1"/>
      <p:bldP spid="22"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图: 文档 1"/>
          <p:cNvSpPr/>
          <p:nvPr/>
        </p:nvSpPr>
        <p:spPr>
          <a:xfrm>
            <a:off x="1016232" y="2051542"/>
            <a:ext cx="2892162" cy="4055343"/>
          </a:xfrm>
          <a:prstGeom prst="flowChartDocument">
            <a:avLst/>
          </a:prstGeom>
          <a:gradFill flip="none" rotWithShape="1">
            <a:gsLst>
              <a:gs pos="22000">
                <a:srgbClr val="DA0000"/>
              </a:gs>
              <a:gs pos="100000">
                <a:srgbClr val="F87A08"/>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endParaRPr>
          </a:p>
        </p:txBody>
      </p:sp>
      <p:sp>
        <p:nvSpPr>
          <p:cNvPr id="3" name="Freeform 29"/>
          <p:cNvSpPr/>
          <p:nvPr/>
        </p:nvSpPr>
        <p:spPr bwMode="auto">
          <a:xfrm>
            <a:off x="1768438" y="2514667"/>
            <a:ext cx="1333144" cy="1191292"/>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rgbClr val="FFFF00"/>
          </a:solidFill>
          <a:ln>
            <a:noFill/>
          </a:ln>
        </p:spPr>
        <p:txBody>
          <a:bodyPr vert="horz" wrap="square" lIns="91440" tIns="45720" rIns="91440" bIns="45720" numCol="1" anchor="t" anchorCtr="0" compatLnSpc="1"/>
          <a:lstStyle/>
          <a:p>
            <a:endParaRPr lang="zh-CN" altLang="en-US" dirty="0">
              <a:solidFill>
                <a:prstClr val="black"/>
              </a:solidFill>
              <a:latin typeface="Calibri" panose="020F0502020204030204"/>
              <a:ea typeface="微软雅黑" panose="020B0503020204020204" pitchFamily="34" charset="-122"/>
            </a:endParaRPr>
          </a:p>
        </p:txBody>
      </p:sp>
      <p:sp>
        <p:nvSpPr>
          <p:cNvPr id="5" name="矩形 4"/>
          <p:cNvSpPr/>
          <p:nvPr/>
        </p:nvSpPr>
        <p:spPr>
          <a:xfrm>
            <a:off x="4346575" y="4733290"/>
            <a:ext cx="7830185" cy="829945"/>
          </a:xfrm>
          <a:prstGeom prst="rect">
            <a:avLst/>
          </a:prstGeom>
        </p:spPr>
        <p:txBody>
          <a:bodyPr wrap="square">
            <a:spAutoFit/>
          </a:bodyPr>
          <a:lstStyle/>
          <a:p>
            <a:pPr marL="285750" indent="-285750" algn="just">
              <a:buFont typeface="Wingdings" panose="05000000000000000000" pitchFamily="2" charset="2"/>
              <a:buChar char="l"/>
            </a:pPr>
            <a:r>
              <a:rPr lang="zh-CN" altLang="en-US" sz="2400" dirty="0">
                <a:solidFill>
                  <a:srgbClr val="DA0000"/>
                </a:solidFill>
                <a:latin typeface="Calibri" panose="020F0502020204030204"/>
                <a:ea typeface="微软雅黑" panose="020B0503020204020204" pitchFamily="34" charset="-122"/>
                <a:cs typeface="+mn-ea"/>
              </a:rPr>
              <a:t>以美国为首的资本主义阵营对中国孤立、封锁、包围，中苏关系恶化，国家环境恶化。</a:t>
            </a:r>
            <a:endParaRPr lang="zh-CN" altLang="en-US" sz="2400" dirty="0">
              <a:solidFill>
                <a:srgbClr val="DA0000"/>
              </a:solidFill>
              <a:latin typeface="Calibri" panose="020F0502020204030204"/>
              <a:ea typeface="微软雅黑" panose="020B0503020204020204" pitchFamily="34" charset="-122"/>
              <a:cs typeface="+mn-ea"/>
            </a:endParaRPr>
          </a:p>
        </p:txBody>
      </p:sp>
      <p:sp>
        <p:nvSpPr>
          <p:cNvPr id="7" name="矩形 6"/>
          <p:cNvSpPr/>
          <p:nvPr/>
        </p:nvSpPr>
        <p:spPr>
          <a:xfrm>
            <a:off x="4347210" y="1721485"/>
            <a:ext cx="7829550" cy="829945"/>
          </a:xfrm>
          <a:prstGeom prst="rect">
            <a:avLst/>
          </a:prstGeom>
        </p:spPr>
        <p:txBody>
          <a:bodyPr wrap="square">
            <a:spAutoFit/>
          </a:bodyPr>
          <a:lstStyle/>
          <a:p>
            <a:pPr marL="285750" indent="-285750" algn="just">
              <a:buFont typeface="Wingdings" panose="05000000000000000000" pitchFamily="2" charset="2"/>
              <a:buChar char="l"/>
            </a:pPr>
            <a:r>
              <a:rPr lang="zh-CN" altLang="en-US" sz="2400" dirty="0">
                <a:solidFill>
                  <a:srgbClr val="DA0000"/>
                </a:solidFill>
                <a:latin typeface="Calibri" panose="020F0502020204030204"/>
                <a:ea typeface="微软雅黑" panose="020B0503020204020204" pitchFamily="34" charset="-122"/>
                <a:cs typeface="+mn-ea"/>
              </a:rPr>
              <a:t>对社会主义建设的艰巨性认识不足；急于求成，不按照客观经济规律办事，违背科学方法脱离中国实际。</a:t>
            </a:r>
            <a:endParaRPr lang="zh-CN" altLang="en-US" sz="2400" dirty="0">
              <a:solidFill>
                <a:srgbClr val="DA0000"/>
              </a:solidFill>
              <a:latin typeface="Calibri" panose="020F0502020204030204"/>
              <a:ea typeface="微软雅黑" panose="020B0503020204020204" pitchFamily="34" charset="-122"/>
              <a:cs typeface="+mn-ea"/>
            </a:endParaRPr>
          </a:p>
        </p:txBody>
      </p:sp>
      <p:sp>
        <p:nvSpPr>
          <p:cNvPr id="8" name="矩形 7"/>
          <p:cNvSpPr/>
          <p:nvPr/>
        </p:nvSpPr>
        <p:spPr>
          <a:xfrm>
            <a:off x="4346575" y="2601595"/>
            <a:ext cx="7830185" cy="829945"/>
          </a:xfrm>
          <a:prstGeom prst="rect">
            <a:avLst/>
          </a:prstGeom>
        </p:spPr>
        <p:txBody>
          <a:bodyPr wrap="square">
            <a:spAutoFit/>
          </a:bodyPr>
          <a:lstStyle/>
          <a:p>
            <a:pPr marL="285750" indent="-285750" algn="just">
              <a:buFont typeface="Wingdings" panose="05000000000000000000" pitchFamily="2" charset="2"/>
              <a:buChar char="l"/>
            </a:pPr>
            <a:r>
              <a:rPr lang="zh-CN" altLang="en-US" sz="2400" dirty="0">
                <a:solidFill>
                  <a:srgbClr val="DA0000"/>
                </a:solidFill>
                <a:latin typeface="Calibri" panose="020F0502020204030204"/>
                <a:ea typeface="微软雅黑" panose="020B0503020204020204" pitchFamily="34" charset="-122"/>
                <a:cs typeface="+mn-ea"/>
              </a:rPr>
              <a:t>没有坚持民主集中制和群众路线，违背民主法制和实事求是的原则，过分夸大阶级斗争的作用。</a:t>
            </a:r>
            <a:endParaRPr lang="zh-CN" altLang="en-US" sz="2400" dirty="0">
              <a:solidFill>
                <a:srgbClr val="DA0000"/>
              </a:solidFill>
              <a:latin typeface="Calibri" panose="020F0502020204030204"/>
              <a:ea typeface="微软雅黑" panose="020B0503020204020204" pitchFamily="34" charset="-122"/>
              <a:cs typeface="+mn-ea"/>
            </a:endParaRPr>
          </a:p>
        </p:txBody>
      </p:sp>
      <p:sp>
        <p:nvSpPr>
          <p:cNvPr id="9" name="矩形 8"/>
          <p:cNvSpPr/>
          <p:nvPr/>
        </p:nvSpPr>
        <p:spPr>
          <a:xfrm>
            <a:off x="4347845" y="3664585"/>
            <a:ext cx="7786370" cy="829945"/>
          </a:xfrm>
          <a:prstGeom prst="rect">
            <a:avLst/>
          </a:prstGeom>
        </p:spPr>
        <p:txBody>
          <a:bodyPr wrap="square">
            <a:spAutoFit/>
          </a:bodyPr>
          <a:lstStyle/>
          <a:p>
            <a:pPr marL="285750" indent="-285750" algn="just">
              <a:buFont typeface="Wingdings" panose="05000000000000000000" pitchFamily="2" charset="2"/>
              <a:buChar char="l"/>
            </a:pPr>
            <a:r>
              <a:rPr lang="zh-CN" altLang="zh-CN" sz="2400" dirty="0">
                <a:solidFill>
                  <a:srgbClr val="DA0000"/>
                </a:solidFill>
                <a:latin typeface="Calibri" panose="020F0502020204030204"/>
                <a:ea typeface="微软雅黑" panose="020B0503020204020204" pitchFamily="34" charset="-122"/>
                <a:cs typeface="+mn-ea"/>
              </a:rPr>
              <a:t>没有现成的经验可以借鉴，对于社会主义内涵及怎样建设社会主义缺乏理论和思想的深刻认识。</a:t>
            </a:r>
            <a:endParaRPr lang="zh-CN" altLang="zh-CN" sz="2400" dirty="0">
              <a:solidFill>
                <a:srgbClr val="DA0000"/>
              </a:solidFill>
              <a:latin typeface="Calibri" panose="020F0502020204030204"/>
              <a:ea typeface="微软雅黑" panose="020B0503020204020204" pitchFamily="34" charset="-122"/>
              <a:cs typeface="+mn-ea"/>
            </a:endParaRPr>
          </a:p>
        </p:txBody>
      </p:sp>
      <p:sp>
        <p:nvSpPr>
          <p:cNvPr id="10" name="矩形 9"/>
          <p:cNvSpPr/>
          <p:nvPr/>
        </p:nvSpPr>
        <p:spPr>
          <a:xfrm>
            <a:off x="1015365" y="3923665"/>
            <a:ext cx="2893695" cy="645160"/>
          </a:xfrm>
          <a:prstGeom prst="rect">
            <a:avLst/>
          </a:prstGeom>
        </p:spPr>
        <p:txBody>
          <a:bodyPr wrap="square">
            <a:spAutoFit/>
          </a:bodyPr>
          <a:lstStyle/>
          <a:p>
            <a:pPr algn="ctr"/>
            <a:r>
              <a:rPr lang="en-US" altLang="zh-CN" sz="3600" b="1" dirty="0">
                <a:solidFill>
                  <a:prstClr val="white"/>
                </a:solidFill>
                <a:latin typeface="微软雅黑" panose="020B0503020204020204" pitchFamily="34" charset="-122"/>
                <a:ea typeface="微软雅黑" panose="020B0503020204020204" pitchFamily="34" charset="-122"/>
              </a:rPr>
              <a:t>1956-1976</a:t>
            </a:r>
            <a:endParaRPr lang="en-US" altLang="zh-CN" sz="3600" b="1" dirty="0">
              <a:solidFill>
                <a:prstClr val="white"/>
              </a:solidFill>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4347210" y="2595245"/>
            <a:ext cx="7862570" cy="6350"/>
          </a:xfrm>
          <a:prstGeom prst="line">
            <a:avLst/>
          </a:prstGeom>
          <a:noFill/>
          <a:ln w="12700" cap="flat" cmpd="sng" algn="ctr">
            <a:solidFill>
              <a:srgbClr val="DA0000"/>
            </a:solidFill>
            <a:prstDash val="dash"/>
            <a:miter lim="800000"/>
          </a:ln>
          <a:effectLst/>
        </p:spPr>
      </p:cxnSp>
      <p:cxnSp>
        <p:nvCxnSpPr>
          <p:cNvPr id="12" name="直接连接符 11"/>
          <p:cNvCxnSpPr/>
          <p:nvPr/>
        </p:nvCxnSpPr>
        <p:spPr>
          <a:xfrm>
            <a:off x="4347845" y="3429000"/>
            <a:ext cx="7805420" cy="4445"/>
          </a:xfrm>
          <a:prstGeom prst="line">
            <a:avLst/>
          </a:prstGeom>
          <a:noFill/>
          <a:ln w="12700" cap="flat" cmpd="sng" algn="ctr">
            <a:solidFill>
              <a:srgbClr val="DA0000"/>
            </a:solidFill>
            <a:prstDash val="dash"/>
            <a:miter lim="800000"/>
          </a:ln>
          <a:effectLst/>
        </p:spPr>
      </p:cxnSp>
      <p:cxnSp>
        <p:nvCxnSpPr>
          <p:cNvPr id="13" name="直接连接符 12"/>
          <p:cNvCxnSpPr/>
          <p:nvPr/>
        </p:nvCxnSpPr>
        <p:spPr>
          <a:xfrm>
            <a:off x="4347845" y="4568825"/>
            <a:ext cx="7861935" cy="8255"/>
          </a:xfrm>
          <a:prstGeom prst="line">
            <a:avLst/>
          </a:prstGeom>
          <a:noFill/>
          <a:ln w="12700" cap="flat" cmpd="sng" algn="ctr">
            <a:solidFill>
              <a:srgbClr val="DA0000"/>
            </a:solidFill>
            <a:prstDash val="dash"/>
            <a:miter lim="800000"/>
          </a:ln>
          <a:effectLst/>
        </p:spPr>
      </p:cxnSp>
      <p:cxnSp>
        <p:nvCxnSpPr>
          <p:cNvPr id="14" name="直接连接符 13"/>
          <p:cNvCxnSpPr/>
          <p:nvPr/>
        </p:nvCxnSpPr>
        <p:spPr>
          <a:xfrm>
            <a:off x="4347210" y="1605280"/>
            <a:ext cx="7787005" cy="3810"/>
          </a:xfrm>
          <a:prstGeom prst="line">
            <a:avLst/>
          </a:prstGeom>
          <a:noFill/>
          <a:ln w="12700" cap="flat" cmpd="sng" algn="ctr">
            <a:solidFill>
              <a:srgbClr val="DA0000"/>
            </a:solidFill>
            <a:prstDash val="dash"/>
            <a:miter lim="800000"/>
          </a:ln>
          <a:effectLst/>
        </p:spPr>
      </p:cxnSp>
      <p:cxnSp>
        <p:nvCxnSpPr>
          <p:cNvPr id="15" name="直接连接符 14"/>
          <p:cNvCxnSpPr/>
          <p:nvPr/>
        </p:nvCxnSpPr>
        <p:spPr>
          <a:xfrm>
            <a:off x="4347845" y="5728970"/>
            <a:ext cx="7805420" cy="635"/>
          </a:xfrm>
          <a:prstGeom prst="line">
            <a:avLst/>
          </a:prstGeom>
          <a:noFill/>
          <a:ln w="12700" cap="flat" cmpd="sng" algn="ctr">
            <a:solidFill>
              <a:srgbClr val="DA0000"/>
            </a:solidFill>
            <a:prstDash val="dash"/>
            <a:miter lim="800000"/>
          </a:ln>
          <a:effectLst/>
        </p:spPr>
      </p:cxnSp>
      <p:sp>
        <p:nvSpPr>
          <p:cNvPr id="18" name="圆角矩形 17"/>
          <p:cNvSpPr/>
          <p:nvPr/>
        </p:nvSpPr>
        <p:spPr>
          <a:xfrm>
            <a:off x="2484755" y="862330"/>
            <a:ext cx="3629025" cy="245745"/>
          </a:xfrm>
          <a:prstGeom prst="roundRect">
            <a:avLst/>
          </a:prstGeom>
          <a:solidFill>
            <a:srgbClr val="F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par>
                                <p:cTn id="24" presetID="22" presetClass="entr" presetSubtype="8"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par>
                                <p:cTn id="27" presetID="22" presetClass="entr" presetSubtype="8"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par>
                                <p:cTn id="30" presetID="22" presetClass="entr" presetSubtype="8"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par>
                                <p:cTn id="33" presetID="22" presetClass="entr" presetSubtype="8"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1500"/>
                            </p:stCondLst>
                            <p:childTnLst>
                              <p:par>
                                <p:cTn id="37" presetID="2" presetClass="entr" presetSubtype="2"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1+#ppt_w/2"/>
                                          </p:val>
                                        </p:tav>
                                        <p:tav tm="100000">
                                          <p:val>
                                            <p:strVal val="#ppt_x"/>
                                          </p:val>
                                        </p:tav>
                                      </p:tavLst>
                                    </p:anim>
                                    <p:anim calcmode="lin" valueType="num">
                                      <p:cBhvr additive="base">
                                        <p:cTn id="40" dur="500" fill="hold"/>
                                        <p:tgtEl>
                                          <p:spTgt spid="7"/>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20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1+#ppt_w/2"/>
                                          </p:val>
                                        </p:tav>
                                        <p:tav tm="100000">
                                          <p:val>
                                            <p:strVal val="#ppt_x"/>
                                          </p:val>
                                        </p:tav>
                                      </p:tavLst>
                                    </p:anim>
                                    <p:anim calcmode="lin" valueType="num">
                                      <p:cBhvr additive="base">
                                        <p:cTn id="44" dur="500" fill="hold"/>
                                        <p:tgtEl>
                                          <p:spTgt spid="8"/>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40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1+#ppt_w/2"/>
                                          </p:val>
                                        </p:tav>
                                        <p:tav tm="100000">
                                          <p:val>
                                            <p:strVal val="#ppt_x"/>
                                          </p:val>
                                        </p:tav>
                                      </p:tavLst>
                                    </p:anim>
                                    <p:anim calcmode="lin" valueType="num">
                                      <p:cBhvr additive="base">
                                        <p:cTn id="48" dur="500" fill="hold"/>
                                        <p:tgtEl>
                                          <p:spTgt spid="9"/>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600"/>
                                  </p:stCondLst>
                                  <p:childTnLst>
                                    <p:set>
                                      <p:cBhvr>
                                        <p:cTn id="50" dur="1" fill="hold">
                                          <p:stCondLst>
                                            <p:cond delay="0"/>
                                          </p:stCondLst>
                                        </p:cTn>
                                        <p:tgtEl>
                                          <p:spTgt spid="5"/>
                                        </p:tgtEl>
                                        <p:attrNameLst>
                                          <p:attrName>style.visibility</p:attrName>
                                        </p:attrNameLst>
                                      </p:cBhvr>
                                      <p:to>
                                        <p:strVal val="visible"/>
                                      </p:to>
                                    </p:set>
                                    <p:anim calcmode="lin" valueType="num">
                                      <p:cBhvr additive="base">
                                        <p:cTn id="51" dur="500" fill="hold"/>
                                        <p:tgtEl>
                                          <p:spTgt spid="5"/>
                                        </p:tgtEl>
                                        <p:attrNameLst>
                                          <p:attrName>ppt_x</p:attrName>
                                        </p:attrNameLst>
                                      </p:cBhvr>
                                      <p:tavLst>
                                        <p:tav tm="0">
                                          <p:val>
                                            <p:strVal val="1+#ppt_w/2"/>
                                          </p:val>
                                        </p:tav>
                                        <p:tav tm="100000">
                                          <p:val>
                                            <p:strVal val="#ppt_x"/>
                                          </p:val>
                                        </p:tav>
                                      </p:tavLst>
                                    </p:anim>
                                    <p:anim calcmode="lin" valueType="num">
                                      <p:cBhvr additive="base">
                                        <p:cTn id="5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7" grpId="0"/>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a:off x="876890" y="2483089"/>
            <a:ext cx="3710115" cy="3722699"/>
            <a:chOff x="1371105" y="1840526"/>
            <a:chExt cx="3048726" cy="3057872"/>
          </a:xfrm>
        </p:grpSpPr>
        <p:sp>
          <p:nvSpPr>
            <p:cNvPr id="58" name="Oval 5"/>
            <p:cNvSpPr>
              <a:spLocks noChangeArrowheads="1"/>
            </p:cNvSpPr>
            <p:nvPr/>
          </p:nvSpPr>
          <p:spPr bwMode="auto">
            <a:xfrm>
              <a:off x="1371105" y="1840526"/>
              <a:ext cx="3048726" cy="3057872"/>
            </a:xfrm>
            <a:prstGeom prst="ellipse">
              <a:avLst/>
            </a:pr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panose="020F0502020204030204"/>
                <a:ea typeface="宋体" panose="02010600030101010101" pitchFamily="2" charset="-122"/>
              </a:endParaRPr>
            </a:p>
          </p:txBody>
        </p:sp>
        <p:sp>
          <p:nvSpPr>
            <p:cNvPr id="59" name="Oval 5"/>
            <p:cNvSpPr>
              <a:spLocks noChangeArrowheads="1"/>
            </p:cNvSpPr>
            <p:nvPr/>
          </p:nvSpPr>
          <p:spPr bwMode="auto">
            <a:xfrm>
              <a:off x="1505539" y="1975363"/>
              <a:ext cx="2779858" cy="2788198"/>
            </a:xfrm>
            <a:prstGeom prst="ellipse">
              <a:avLst/>
            </a:prstGeom>
            <a:noFill/>
            <a:ln>
              <a:solidFill>
                <a:srgbClr val="F8F8F8"/>
              </a:solidFill>
              <a:prstDash val="dash"/>
            </a:ln>
          </p:spPr>
          <p:txBody>
            <a:bodyPr vert="horz" wrap="square" lIns="91440" tIns="45720" rIns="91440" bIns="45720" numCol="1" anchor="t" anchorCtr="0" compatLnSpc="1"/>
            <a:lstStyle/>
            <a:p>
              <a:endParaRPr lang="zh-CN" altLang="en-US">
                <a:solidFill>
                  <a:prstClr val="black"/>
                </a:solidFill>
                <a:latin typeface="Calibri" panose="020F0502020204030204"/>
                <a:ea typeface="宋体" panose="02010600030101010101" pitchFamily="2" charset="-122"/>
              </a:endParaRPr>
            </a:p>
          </p:txBody>
        </p:sp>
      </p:grpSp>
      <p:grpSp>
        <p:nvGrpSpPr>
          <p:cNvPr id="60" name="组合 59"/>
          <p:cNvGrpSpPr/>
          <p:nvPr/>
        </p:nvGrpSpPr>
        <p:grpSpPr>
          <a:xfrm>
            <a:off x="4650740" y="5449570"/>
            <a:ext cx="7442200" cy="831215"/>
            <a:chOff x="5797549" y="3948559"/>
            <a:chExt cx="5480051" cy="492159"/>
          </a:xfrm>
        </p:grpSpPr>
        <p:sp>
          <p:nvSpPr>
            <p:cNvPr id="61" name="圆角矩形 19"/>
            <p:cNvSpPr/>
            <p:nvPr/>
          </p:nvSpPr>
          <p:spPr>
            <a:xfrm>
              <a:off x="5797549" y="3948559"/>
              <a:ext cx="5480051" cy="492159"/>
            </a:xfrm>
            <a:prstGeom prst="roundRect">
              <a:avLst/>
            </a:prstGeom>
            <a:gradFill>
              <a:gsLst>
                <a:gs pos="83000">
                  <a:srgbClr val="C00000"/>
                </a:gs>
                <a:gs pos="18000">
                  <a:srgbClr val="FF0000"/>
                </a:gs>
              </a:gsLst>
              <a:lin ang="5400000" scaled="1"/>
            </a:gradFill>
            <a:ln>
              <a:noFill/>
            </a:ln>
            <a:effectLst>
              <a:glow rad="101600">
                <a:sysClr val="window" lastClr="FFFFFF"/>
              </a:glo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800" b="1" i="0" u="none" strike="noStrike" kern="0" cap="none" spc="0" normalizeH="0" baseline="0" noProof="0">
                  <a:ln>
                    <a:noFill/>
                  </a:ln>
                  <a:gradFill>
                    <a:gsLst>
                      <a:gs pos="33000">
                        <a:srgbClr val="E84C22">
                          <a:lumMod val="5000"/>
                          <a:lumOff val="95000"/>
                        </a:srgbClr>
                      </a:gs>
                      <a:gs pos="82000">
                        <a:srgbClr val="FFFF00"/>
                      </a:gs>
                      <a:gs pos="100000">
                        <a:prstClr val="white"/>
                      </a:gs>
                    </a:gsLst>
                    <a:lin ang="5400000" scaled="1"/>
                  </a:gradFill>
                  <a:effectLst/>
                  <a:uLnTx/>
                  <a:uFillTx/>
                  <a:latin typeface="微软雅黑" panose="020B0503020204020204" pitchFamily="34" charset="-122"/>
                  <a:ea typeface="微软雅黑" panose="020B0503020204020204" pitchFamily="34" charset="-122"/>
                </a:rPr>
                <a:t>  03</a:t>
              </a:r>
              <a:endParaRPr kumimoji="0" lang="zh-CN" altLang="en-US" sz="2800" b="1" i="0" u="none" strike="noStrike" kern="0" cap="none" spc="0" normalizeH="0" baseline="0" noProof="0">
                <a:ln>
                  <a:noFill/>
                </a:ln>
                <a:gradFill>
                  <a:gsLst>
                    <a:gs pos="33000">
                      <a:srgbClr val="E84C22">
                        <a:lumMod val="5000"/>
                        <a:lumOff val="95000"/>
                      </a:srgbClr>
                    </a:gs>
                    <a:gs pos="82000">
                      <a:srgbClr val="FFFF00"/>
                    </a:gs>
                    <a:gs pos="100000">
                      <a:prstClr val="white"/>
                    </a:gs>
                  </a:gsLst>
                  <a:lin ang="5400000" scaled="1"/>
                </a:gradFill>
                <a:effectLst/>
                <a:uLnTx/>
                <a:uFillTx/>
                <a:latin typeface="微软雅黑" panose="020B0503020204020204" pitchFamily="34" charset="-122"/>
                <a:ea typeface="微软雅黑" panose="020B0503020204020204" pitchFamily="34" charset="-122"/>
              </a:endParaRPr>
            </a:p>
          </p:txBody>
        </p:sp>
        <p:sp>
          <p:nvSpPr>
            <p:cNvPr id="62" name="TextBox 46"/>
            <p:cNvSpPr txBox="1"/>
            <p:nvPr/>
          </p:nvSpPr>
          <p:spPr bwMode="auto">
            <a:xfrm>
              <a:off x="6494712" y="4021875"/>
              <a:ext cx="4553773" cy="345526"/>
            </a:xfrm>
            <a:prstGeom prst="rect">
              <a:avLst/>
            </a:prstGeom>
            <a:noFill/>
          </p:spPr>
          <p:txBody>
            <a:bodyPr wrap="square">
              <a:spAutoFit/>
            </a:bodyPr>
            <a:lstStyle/>
            <a:p>
              <a:pPr lvl="0" algn="ctr">
                <a:defRPr/>
              </a:pPr>
              <a:r>
                <a:rPr lang="zh-CN" altLang="en-US" sz="3200" b="1" kern="0" dirty="0">
                  <a:gradFill>
                    <a:gsLst>
                      <a:gs pos="33000">
                        <a:srgbClr val="E84C22">
                          <a:lumMod val="5000"/>
                          <a:lumOff val="95000"/>
                        </a:srgbClr>
                      </a:gs>
                      <a:gs pos="82000">
                        <a:srgbClr val="FFFF00"/>
                      </a:gs>
                      <a:gs pos="100000">
                        <a:prstClr val="white"/>
                      </a:gs>
                    </a:gsLst>
                    <a:lin ang="5400000" scaled="1"/>
                  </a:gradFill>
                  <a:latin typeface="微软雅黑" panose="020B0503020204020204" pitchFamily="34" charset="-122"/>
                  <a:ea typeface="微软雅黑" panose="020B0503020204020204" pitchFamily="34" charset="-122"/>
                </a:rPr>
                <a:t>走向社会主义现代化建设新阶段</a:t>
              </a:r>
              <a:endParaRPr lang="zh-CN" altLang="en-US" sz="3200" b="1" kern="0" dirty="0">
                <a:gradFill>
                  <a:gsLst>
                    <a:gs pos="33000">
                      <a:srgbClr val="E84C22">
                        <a:lumMod val="5000"/>
                        <a:lumOff val="95000"/>
                      </a:srgbClr>
                    </a:gs>
                    <a:gs pos="82000">
                      <a:srgbClr val="FFFF00"/>
                    </a:gs>
                    <a:gs pos="100000">
                      <a:prstClr val="white"/>
                    </a:gs>
                  </a:gsLst>
                  <a:lin ang="5400000" scaled="1"/>
                </a:gradFill>
                <a:latin typeface="微软雅黑" panose="020B0503020204020204" pitchFamily="34" charset="-122"/>
                <a:ea typeface="微软雅黑" panose="020B0503020204020204" pitchFamily="34" charset="-122"/>
              </a:endParaRPr>
            </a:p>
          </p:txBody>
        </p:sp>
      </p:grpSp>
      <p:pic>
        <p:nvPicPr>
          <p:cNvPr id="72" name="图片 7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71815" y="3002216"/>
            <a:ext cx="3289273" cy="2808724"/>
          </a:xfrm>
          <a:prstGeom prst="rect">
            <a:avLst/>
          </a:prstGeom>
        </p:spPr>
      </p:pic>
      <p:grpSp>
        <p:nvGrpSpPr>
          <p:cNvPr id="73" name="组合 72"/>
          <p:cNvGrpSpPr/>
          <p:nvPr/>
        </p:nvGrpSpPr>
        <p:grpSpPr>
          <a:xfrm>
            <a:off x="4650740" y="2416810"/>
            <a:ext cx="7442200" cy="831215"/>
            <a:chOff x="5797549" y="2591037"/>
            <a:chExt cx="5480051" cy="492159"/>
          </a:xfrm>
        </p:grpSpPr>
        <p:sp>
          <p:nvSpPr>
            <p:cNvPr id="74" name="圆角矩形 32"/>
            <p:cNvSpPr/>
            <p:nvPr/>
          </p:nvSpPr>
          <p:spPr>
            <a:xfrm>
              <a:off x="5797549" y="2591037"/>
              <a:ext cx="5480051" cy="492159"/>
            </a:xfrm>
            <a:prstGeom prst="roundRect">
              <a:avLst/>
            </a:prstGeom>
            <a:gradFill>
              <a:gsLst>
                <a:gs pos="83000">
                  <a:srgbClr val="C00000"/>
                </a:gs>
                <a:gs pos="18000">
                  <a:srgbClr val="FF0000"/>
                </a:gs>
              </a:gsLst>
              <a:lin ang="5400000" scaled="1"/>
            </a:gradFill>
            <a:ln>
              <a:noFill/>
            </a:ln>
            <a:effectLst>
              <a:glow rad="101600">
                <a:sysClr val="window" lastClr="FFFFFF"/>
              </a:glo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800" b="1" i="0" u="none" strike="noStrike" kern="0" cap="none" spc="0" normalizeH="0" baseline="0" noProof="0">
                  <a:ln>
                    <a:noFill/>
                  </a:ln>
                  <a:gradFill>
                    <a:gsLst>
                      <a:gs pos="33000">
                        <a:srgbClr val="E84C22">
                          <a:lumMod val="5000"/>
                          <a:lumOff val="95000"/>
                        </a:srgbClr>
                      </a:gs>
                      <a:gs pos="82000">
                        <a:srgbClr val="FFFF00"/>
                      </a:gs>
                      <a:gs pos="100000">
                        <a:prstClr val="white"/>
                      </a:gs>
                    </a:gsLst>
                    <a:lin ang="5400000" scaled="1"/>
                  </a:gradFill>
                  <a:effectLst/>
                  <a:uLnTx/>
                  <a:uFillTx/>
                  <a:latin typeface="微软雅黑" panose="020B0503020204020204" pitchFamily="34" charset="-122"/>
                  <a:ea typeface="微软雅黑" panose="020B0503020204020204" pitchFamily="34" charset="-122"/>
                </a:rPr>
                <a:t>  01</a:t>
              </a:r>
              <a:endParaRPr kumimoji="0" lang="zh-CN" altLang="en-US" sz="2800" b="1" i="0" u="none" strike="noStrike" kern="0" cap="none" spc="0" normalizeH="0" baseline="0" noProof="0">
                <a:ln>
                  <a:noFill/>
                </a:ln>
                <a:gradFill>
                  <a:gsLst>
                    <a:gs pos="33000">
                      <a:srgbClr val="E84C22">
                        <a:lumMod val="5000"/>
                        <a:lumOff val="95000"/>
                      </a:srgbClr>
                    </a:gs>
                    <a:gs pos="82000">
                      <a:srgbClr val="FFFF00"/>
                    </a:gs>
                    <a:gs pos="100000">
                      <a:prstClr val="white"/>
                    </a:gs>
                  </a:gsLst>
                  <a:lin ang="5400000" scaled="1"/>
                </a:gradFill>
                <a:effectLst/>
                <a:uLnTx/>
                <a:uFillTx/>
                <a:latin typeface="微软雅黑" panose="020B0503020204020204" pitchFamily="34" charset="-122"/>
                <a:ea typeface="微软雅黑" panose="020B0503020204020204" pitchFamily="34" charset="-122"/>
              </a:endParaRPr>
            </a:p>
          </p:txBody>
        </p:sp>
        <p:sp>
          <p:nvSpPr>
            <p:cNvPr id="75" name="TextBox 46"/>
            <p:cNvSpPr txBox="1"/>
            <p:nvPr/>
          </p:nvSpPr>
          <p:spPr bwMode="auto">
            <a:xfrm>
              <a:off x="6577942" y="2664353"/>
              <a:ext cx="4471011" cy="345526"/>
            </a:xfrm>
            <a:prstGeom prst="rect">
              <a:avLst/>
            </a:prstGeom>
            <a:noFill/>
          </p:spPr>
          <p:txBody>
            <a:bodyPr wrap="square">
              <a:spAutoFit/>
            </a:bodyPr>
            <a:lstStyle/>
            <a:p>
              <a:pPr lvl="0" algn="ctr">
                <a:defRPr/>
              </a:pPr>
              <a:r>
                <a:rPr lang="zh-CN" altLang="en-US" sz="3200" b="1" kern="0" dirty="0">
                  <a:gradFill>
                    <a:gsLst>
                      <a:gs pos="33000">
                        <a:srgbClr val="E84C22">
                          <a:lumMod val="5000"/>
                          <a:lumOff val="95000"/>
                        </a:srgbClr>
                      </a:gs>
                      <a:gs pos="82000">
                        <a:srgbClr val="FFFF00"/>
                      </a:gs>
                      <a:gs pos="100000">
                        <a:prstClr val="white"/>
                      </a:gs>
                    </a:gsLst>
                    <a:lin ang="5400000" scaled="1"/>
                  </a:gradFill>
                  <a:latin typeface="微软雅黑" panose="020B0503020204020204" pitchFamily="34" charset="-122"/>
                  <a:ea typeface="微软雅黑" panose="020B0503020204020204" pitchFamily="34" charset="-122"/>
                </a:rPr>
                <a:t>社会主义建设在探索中曲折发展</a:t>
              </a:r>
              <a:endParaRPr lang="zh-CN" altLang="en-US" sz="3200" b="1" kern="0" dirty="0">
                <a:gradFill>
                  <a:gsLst>
                    <a:gs pos="33000">
                      <a:srgbClr val="E84C22">
                        <a:lumMod val="5000"/>
                        <a:lumOff val="95000"/>
                      </a:srgbClr>
                    </a:gs>
                    <a:gs pos="82000">
                      <a:srgbClr val="FFFF00"/>
                    </a:gs>
                    <a:gs pos="100000">
                      <a:prstClr val="white"/>
                    </a:gs>
                  </a:gsLst>
                  <a:lin ang="5400000" scaled="1"/>
                </a:gradFill>
                <a:latin typeface="微软雅黑" panose="020B0503020204020204" pitchFamily="34" charset="-122"/>
                <a:ea typeface="微软雅黑" panose="020B0503020204020204" pitchFamily="34" charset="-122"/>
              </a:endParaRPr>
            </a:p>
          </p:txBody>
        </p:sp>
      </p:grpSp>
      <p:grpSp>
        <p:nvGrpSpPr>
          <p:cNvPr id="76" name="组合 75"/>
          <p:cNvGrpSpPr/>
          <p:nvPr/>
        </p:nvGrpSpPr>
        <p:grpSpPr>
          <a:xfrm>
            <a:off x="4650740" y="3928745"/>
            <a:ext cx="7442200" cy="831215"/>
            <a:chOff x="5797549" y="3257098"/>
            <a:chExt cx="5480051" cy="492159"/>
          </a:xfrm>
        </p:grpSpPr>
        <p:sp>
          <p:nvSpPr>
            <p:cNvPr id="77" name="圆角矩形 37"/>
            <p:cNvSpPr/>
            <p:nvPr/>
          </p:nvSpPr>
          <p:spPr>
            <a:xfrm>
              <a:off x="5797549" y="3257098"/>
              <a:ext cx="5480051" cy="492159"/>
            </a:xfrm>
            <a:prstGeom prst="roundRect">
              <a:avLst/>
            </a:prstGeom>
            <a:gradFill>
              <a:gsLst>
                <a:gs pos="83000">
                  <a:srgbClr val="C00000"/>
                </a:gs>
                <a:gs pos="18000">
                  <a:srgbClr val="FF0000"/>
                </a:gs>
              </a:gsLst>
              <a:lin ang="5400000" scaled="1"/>
            </a:gradFill>
            <a:ln>
              <a:noFill/>
            </a:ln>
            <a:effectLst>
              <a:glow rad="101600">
                <a:sysClr val="window" lastClr="FFFFFF"/>
              </a:glo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800" b="1" i="0" u="none" strike="noStrike" kern="0" cap="none" spc="0" normalizeH="0" baseline="0" noProof="0">
                  <a:ln>
                    <a:noFill/>
                  </a:ln>
                  <a:gradFill>
                    <a:gsLst>
                      <a:gs pos="33000">
                        <a:srgbClr val="E84C22">
                          <a:lumMod val="5000"/>
                          <a:lumOff val="95000"/>
                        </a:srgbClr>
                      </a:gs>
                      <a:gs pos="82000">
                        <a:srgbClr val="FFFF00"/>
                      </a:gs>
                      <a:gs pos="100000">
                        <a:prstClr val="white"/>
                      </a:gs>
                    </a:gsLst>
                    <a:lin ang="5400000" scaled="1"/>
                  </a:gradFill>
                  <a:effectLst/>
                  <a:uLnTx/>
                  <a:uFillTx/>
                  <a:latin typeface="微软雅黑" panose="020B0503020204020204" pitchFamily="34" charset="-122"/>
                  <a:ea typeface="微软雅黑" panose="020B0503020204020204" pitchFamily="34" charset="-122"/>
                </a:rPr>
                <a:t>  02</a:t>
              </a:r>
              <a:endParaRPr kumimoji="0" lang="zh-CN" altLang="en-US" sz="2800" b="1" i="0" u="none" strike="noStrike" kern="0" cap="none" spc="0" normalizeH="0" baseline="0" noProof="0">
                <a:ln>
                  <a:noFill/>
                </a:ln>
                <a:gradFill>
                  <a:gsLst>
                    <a:gs pos="33000">
                      <a:srgbClr val="E84C22">
                        <a:lumMod val="5000"/>
                        <a:lumOff val="95000"/>
                      </a:srgbClr>
                    </a:gs>
                    <a:gs pos="82000">
                      <a:srgbClr val="FFFF00"/>
                    </a:gs>
                    <a:gs pos="100000">
                      <a:prstClr val="white"/>
                    </a:gs>
                  </a:gsLst>
                  <a:lin ang="5400000" scaled="1"/>
                </a:gradFill>
                <a:effectLst/>
                <a:uLnTx/>
                <a:uFillTx/>
                <a:latin typeface="微软雅黑" panose="020B0503020204020204" pitchFamily="34" charset="-122"/>
                <a:ea typeface="微软雅黑" panose="020B0503020204020204" pitchFamily="34" charset="-122"/>
              </a:endParaRPr>
            </a:p>
          </p:txBody>
        </p:sp>
        <p:sp>
          <p:nvSpPr>
            <p:cNvPr id="78" name="TextBox 46"/>
            <p:cNvSpPr txBox="1"/>
            <p:nvPr/>
          </p:nvSpPr>
          <p:spPr bwMode="auto">
            <a:xfrm>
              <a:off x="7406963" y="3330414"/>
              <a:ext cx="2558604" cy="345526"/>
            </a:xfrm>
            <a:prstGeom prst="rect">
              <a:avLst/>
            </a:prstGeom>
            <a:noFill/>
          </p:spPr>
          <p:txBody>
            <a:bodyPr wrap="square">
              <a:spAutoFit/>
            </a:bodyPr>
            <a:lstStyle/>
            <a:p>
              <a:pPr lvl="0">
                <a:defRPr/>
              </a:pPr>
              <a:r>
                <a:rPr lang="zh-CN" altLang="en-US" sz="3200" b="1" kern="0" dirty="0">
                  <a:gradFill>
                    <a:gsLst>
                      <a:gs pos="33000">
                        <a:srgbClr val="E84C22">
                          <a:lumMod val="5000"/>
                          <a:lumOff val="95000"/>
                        </a:srgbClr>
                      </a:gs>
                      <a:gs pos="82000">
                        <a:srgbClr val="FFFF00"/>
                      </a:gs>
                      <a:gs pos="100000">
                        <a:prstClr val="white"/>
                      </a:gs>
                    </a:gsLst>
                    <a:lin ang="5400000" scaled="1"/>
                  </a:gradFill>
                  <a:latin typeface="微软雅黑" panose="020B0503020204020204" pitchFamily="34" charset="-122"/>
                  <a:ea typeface="微软雅黑" panose="020B0503020204020204" pitchFamily="34" charset="-122"/>
                </a:rPr>
                <a:t>伟大的历史性</a:t>
              </a:r>
              <a:r>
                <a:rPr lang="zh-CN" altLang="en-US" sz="3200" b="1" kern="0" dirty="0">
                  <a:gradFill>
                    <a:gsLst>
                      <a:gs pos="33000">
                        <a:srgbClr val="E84C22">
                          <a:lumMod val="5000"/>
                          <a:lumOff val="95000"/>
                        </a:srgbClr>
                      </a:gs>
                      <a:gs pos="82000">
                        <a:srgbClr val="FFFF00"/>
                      </a:gs>
                      <a:gs pos="100000">
                        <a:prstClr val="white"/>
                      </a:gs>
                    </a:gsLst>
                    <a:lin ang="5400000" scaled="1"/>
                  </a:gradFill>
                  <a:latin typeface="微软雅黑" panose="020B0503020204020204" pitchFamily="34" charset="-122"/>
                  <a:ea typeface="微软雅黑" panose="020B0503020204020204" pitchFamily="34" charset="-122"/>
                </a:rPr>
                <a:t>转折</a:t>
              </a:r>
              <a:endParaRPr lang="zh-CN" altLang="en-US" sz="3200" b="1" kern="0" dirty="0">
                <a:gradFill>
                  <a:gsLst>
                    <a:gs pos="33000">
                      <a:srgbClr val="E84C22">
                        <a:lumMod val="5000"/>
                        <a:lumOff val="95000"/>
                      </a:srgbClr>
                    </a:gs>
                    <a:gs pos="82000">
                      <a:srgbClr val="FFFF00"/>
                    </a:gs>
                    <a:gs pos="100000">
                      <a:prstClr val="white"/>
                    </a:gs>
                  </a:gsLst>
                  <a:lin ang="5400000" scaled="1"/>
                </a:gradFill>
                <a:latin typeface="微软雅黑" panose="020B0503020204020204" pitchFamily="34" charset="-122"/>
                <a:ea typeface="微软雅黑" panose="020B0503020204020204" pitchFamily="34" charset="-122"/>
              </a:endParaRPr>
            </a:p>
          </p:txBody>
        </p:sp>
      </p:grpSp>
      <p:sp>
        <p:nvSpPr>
          <p:cNvPr id="79" name="矩形 78"/>
          <p:cNvSpPr/>
          <p:nvPr/>
        </p:nvSpPr>
        <p:spPr>
          <a:xfrm>
            <a:off x="2731663" y="577251"/>
            <a:ext cx="6693626" cy="1014730"/>
          </a:xfrm>
          <a:prstGeom prst="rect">
            <a:avLst/>
          </a:prstGeom>
          <a:noFill/>
        </p:spPr>
        <p:txBody>
          <a:bodyPr wrap="square" rtlCol="0">
            <a:spAutoFit/>
          </a:bodyPr>
          <a:lstStyle/>
          <a:p>
            <a:pPr algn="ctr"/>
            <a:r>
              <a:rPr lang="zh-CN" altLang="en-US" sz="6000" b="1" dirty="0">
                <a:gradFill>
                  <a:gsLst>
                    <a:gs pos="14000">
                      <a:srgbClr val="FF0000"/>
                    </a:gs>
                    <a:gs pos="94000">
                      <a:srgbClr val="790000"/>
                    </a:gs>
                    <a:gs pos="49000">
                      <a:srgbClr val="FF0000"/>
                    </a:gs>
                  </a:gsLst>
                  <a:lin ang="5400000" scaled="1"/>
                </a:gradFill>
                <a:effectLst>
                  <a:glow rad="152400">
                    <a:prstClr val="white"/>
                  </a:glow>
                </a:effectLst>
                <a:latin typeface="微软雅黑" panose="020B0503020204020204" pitchFamily="34" charset="-122"/>
                <a:ea typeface="微软雅黑" panose="020B0503020204020204" pitchFamily="34" charset="-122"/>
              </a:rPr>
              <a:t>目 录 </a:t>
            </a:r>
            <a:r>
              <a:rPr lang="en-US" altLang="zh-CN" sz="4400" b="1" dirty="0">
                <a:gradFill>
                  <a:gsLst>
                    <a:gs pos="14000">
                      <a:srgbClr val="FF0000"/>
                    </a:gs>
                    <a:gs pos="94000">
                      <a:srgbClr val="790000"/>
                    </a:gs>
                    <a:gs pos="49000">
                      <a:srgbClr val="FF0000"/>
                    </a:gs>
                  </a:gsLst>
                  <a:lin ang="5400000" scaled="1"/>
                </a:gradFill>
                <a:effectLst>
                  <a:glow rad="152400">
                    <a:prstClr val="white"/>
                  </a:glow>
                </a:effectLst>
                <a:latin typeface="微软雅黑" panose="020B0503020204020204" pitchFamily="34" charset="-122"/>
                <a:ea typeface="微软雅黑" panose="020B0503020204020204" pitchFamily="34" charset="-122"/>
              </a:rPr>
              <a:t>CONTENTS</a:t>
            </a:r>
            <a:endParaRPr lang="en-US" altLang="zh-CN" sz="4400" b="1" dirty="0">
              <a:gradFill>
                <a:gsLst>
                  <a:gs pos="14000">
                    <a:srgbClr val="FF0000"/>
                  </a:gs>
                  <a:gs pos="94000">
                    <a:srgbClr val="790000"/>
                  </a:gs>
                  <a:gs pos="49000">
                    <a:srgbClr val="FF0000"/>
                  </a:gs>
                </a:gsLst>
                <a:lin ang="5400000" scaled="1"/>
              </a:gradFill>
              <a:effectLst>
                <a:glow rad="152400">
                  <a:prstClr val="white"/>
                </a:glo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left)">
                                      <p:cBhvr>
                                        <p:cTn id="7" dur="1000"/>
                                        <p:tgtEl>
                                          <p:spTgt spid="79"/>
                                        </p:tgtEl>
                                      </p:cBhvr>
                                    </p:animEffect>
                                  </p:childTnLst>
                                </p:cTn>
                              </p:par>
                            </p:childTnLst>
                          </p:cTn>
                        </p:par>
                        <p:par>
                          <p:cTn id="8" fill="hold">
                            <p:stCondLst>
                              <p:cond delay="1000"/>
                            </p:stCondLst>
                            <p:childTnLst>
                              <p:par>
                                <p:cTn id="9" presetID="21" presetClass="entr" presetSubtype="1"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wheel(1)">
                                      <p:cBhvr>
                                        <p:cTn id="11" dur="1000"/>
                                        <p:tgtEl>
                                          <p:spTgt spid="57"/>
                                        </p:tgtEl>
                                      </p:cBhvr>
                                    </p:animEffec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72"/>
                                        </p:tgtEl>
                                        <p:attrNameLst>
                                          <p:attrName>style.visibility</p:attrName>
                                        </p:attrNameLst>
                                      </p:cBhvr>
                                      <p:to>
                                        <p:strVal val="visible"/>
                                      </p:to>
                                    </p:set>
                                    <p:anim calcmode="lin" valueType="num">
                                      <p:cBhvr>
                                        <p:cTn id="15" dur="500" fill="hold"/>
                                        <p:tgtEl>
                                          <p:spTgt spid="72"/>
                                        </p:tgtEl>
                                        <p:attrNameLst>
                                          <p:attrName>ppt_w</p:attrName>
                                        </p:attrNameLst>
                                      </p:cBhvr>
                                      <p:tavLst>
                                        <p:tav tm="0">
                                          <p:val>
                                            <p:fltVal val="0"/>
                                          </p:val>
                                        </p:tav>
                                        <p:tav tm="100000">
                                          <p:val>
                                            <p:strVal val="#ppt_w"/>
                                          </p:val>
                                        </p:tav>
                                      </p:tavLst>
                                    </p:anim>
                                    <p:anim calcmode="lin" valueType="num">
                                      <p:cBhvr>
                                        <p:cTn id="16" dur="500" fill="hold"/>
                                        <p:tgtEl>
                                          <p:spTgt spid="72"/>
                                        </p:tgtEl>
                                        <p:attrNameLst>
                                          <p:attrName>ppt_h</p:attrName>
                                        </p:attrNameLst>
                                      </p:cBhvr>
                                      <p:tavLst>
                                        <p:tav tm="0">
                                          <p:val>
                                            <p:fltVal val="0"/>
                                          </p:val>
                                        </p:tav>
                                        <p:tav tm="100000">
                                          <p:val>
                                            <p:strVal val="#ppt_h"/>
                                          </p:val>
                                        </p:tav>
                                      </p:tavLst>
                                    </p:anim>
                                    <p:animEffect transition="in" filter="fade">
                                      <p:cBhvr>
                                        <p:cTn id="17" dur="500"/>
                                        <p:tgtEl>
                                          <p:spTgt spid="72"/>
                                        </p:tgtEl>
                                      </p:cBhvr>
                                    </p:animEffect>
                                  </p:childTnLst>
                                </p:cTn>
                              </p:par>
                            </p:childTnLst>
                          </p:cTn>
                        </p:par>
                        <p:par>
                          <p:cTn id="18" fill="hold">
                            <p:stCondLst>
                              <p:cond delay="2500"/>
                            </p:stCondLst>
                            <p:childTnLst>
                              <p:par>
                                <p:cTn id="19" presetID="2" presetClass="entr" presetSubtype="2" fill="hold" nodeType="afterEffect">
                                  <p:stCondLst>
                                    <p:cond delay="0"/>
                                  </p:stCondLst>
                                  <p:childTnLst>
                                    <p:set>
                                      <p:cBhvr>
                                        <p:cTn id="20" dur="1" fill="hold">
                                          <p:stCondLst>
                                            <p:cond delay="0"/>
                                          </p:stCondLst>
                                        </p:cTn>
                                        <p:tgtEl>
                                          <p:spTgt spid="73"/>
                                        </p:tgtEl>
                                        <p:attrNameLst>
                                          <p:attrName>style.visibility</p:attrName>
                                        </p:attrNameLst>
                                      </p:cBhvr>
                                      <p:to>
                                        <p:strVal val="visible"/>
                                      </p:to>
                                    </p:set>
                                    <p:anim calcmode="lin" valueType="num">
                                      <p:cBhvr additive="base">
                                        <p:cTn id="21" dur="500" fill="hold"/>
                                        <p:tgtEl>
                                          <p:spTgt spid="73"/>
                                        </p:tgtEl>
                                        <p:attrNameLst>
                                          <p:attrName>ppt_x</p:attrName>
                                        </p:attrNameLst>
                                      </p:cBhvr>
                                      <p:tavLst>
                                        <p:tav tm="0">
                                          <p:val>
                                            <p:strVal val="1+#ppt_w/2"/>
                                          </p:val>
                                        </p:tav>
                                        <p:tav tm="100000">
                                          <p:val>
                                            <p:strVal val="#ppt_x"/>
                                          </p:val>
                                        </p:tav>
                                      </p:tavLst>
                                    </p:anim>
                                    <p:anim calcmode="lin" valueType="num">
                                      <p:cBhvr additive="base">
                                        <p:cTn id="22" dur="500" fill="hold"/>
                                        <p:tgtEl>
                                          <p:spTgt spid="73"/>
                                        </p:tgtEl>
                                        <p:attrNameLst>
                                          <p:attrName>ppt_y</p:attrName>
                                        </p:attrNameLst>
                                      </p:cBhvr>
                                      <p:tavLst>
                                        <p:tav tm="0">
                                          <p:val>
                                            <p:strVal val="#ppt_y"/>
                                          </p:val>
                                        </p:tav>
                                        <p:tav tm="100000">
                                          <p:val>
                                            <p:strVal val="#ppt_y"/>
                                          </p:val>
                                        </p:tav>
                                      </p:tavLst>
                                    </p:anim>
                                  </p:childTnLst>
                                </p:cTn>
                              </p:par>
                            </p:childTnLst>
                          </p:cTn>
                        </p:par>
                        <p:par>
                          <p:cTn id="23" fill="hold">
                            <p:stCondLst>
                              <p:cond delay="3000"/>
                            </p:stCondLst>
                            <p:childTnLst>
                              <p:par>
                                <p:cTn id="24" presetID="2" presetClass="entr" presetSubtype="2" fill="hold" nodeType="afterEffect">
                                  <p:stCondLst>
                                    <p:cond delay="0"/>
                                  </p:stCondLst>
                                  <p:childTnLst>
                                    <p:set>
                                      <p:cBhvr>
                                        <p:cTn id="25" dur="1" fill="hold">
                                          <p:stCondLst>
                                            <p:cond delay="0"/>
                                          </p:stCondLst>
                                        </p:cTn>
                                        <p:tgtEl>
                                          <p:spTgt spid="76"/>
                                        </p:tgtEl>
                                        <p:attrNameLst>
                                          <p:attrName>style.visibility</p:attrName>
                                        </p:attrNameLst>
                                      </p:cBhvr>
                                      <p:to>
                                        <p:strVal val="visible"/>
                                      </p:to>
                                    </p:set>
                                    <p:anim calcmode="lin" valueType="num">
                                      <p:cBhvr additive="base">
                                        <p:cTn id="26" dur="500" fill="hold"/>
                                        <p:tgtEl>
                                          <p:spTgt spid="76"/>
                                        </p:tgtEl>
                                        <p:attrNameLst>
                                          <p:attrName>ppt_x</p:attrName>
                                        </p:attrNameLst>
                                      </p:cBhvr>
                                      <p:tavLst>
                                        <p:tav tm="0">
                                          <p:val>
                                            <p:strVal val="1+#ppt_w/2"/>
                                          </p:val>
                                        </p:tav>
                                        <p:tav tm="100000">
                                          <p:val>
                                            <p:strVal val="#ppt_x"/>
                                          </p:val>
                                        </p:tav>
                                      </p:tavLst>
                                    </p:anim>
                                    <p:anim calcmode="lin" valueType="num">
                                      <p:cBhvr additive="base">
                                        <p:cTn id="27" dur="500" fill="hold"/>
                                        <p:tgtEl>
                                          <p:spTgt spid="76"/>
                                        </p:tgtEl>
                                        <p:attrNameLst>
                                          <p:attrName>ppt_y</p:attrName>
                                        </p:attrNameLst>
                                      </p:cBhvr>
                                      <p:tavLst>
                                        <p:tav tm="0">
                                          <p:val>
                                            <p:strVal val="#ppt_y"/>
                                          </p:val>
                                        </p:tav>
                                        <p:tav tm="100000">
                                          <p:val>
                                            <p:strVal val="#ppt_y"/>
                                          </p:val>
                                        </p:tav>
                                      </p:tavLst>
                                    </p:anim>
                                  </p:childTnLst>
                                </p:cTn>
                              </p:par>
                            </p:childTnLst>
                          </p:cTn>
                        </p:par>
                        <p:par>
                          <p:cTn id="28" fill="hold">
                            <p:stCondLst>
                              <p:cond delay="3500"/>
                            </p:stCondLst>
                            <p:childTnLst>
                              <p:par>
                                <p:cTn id="29" presetID="2" presetClass="entr" presetSubtype="2" fill="hold" nodeType="after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additive="base">
                                        <p:cTn id="31" dur="500" fill="hold"/>
                                        <p:tgtEl>
                                          <p:spTgt spid="60"/>
                                        </p:tgtEl>
                                        <p:attrNameLst>
                                          <p:attrName>ppt_x</p:attrName>
                                        </p:attrNameLst>
                                      </p:cBhvr>
                                      <p:tavLst>
                                        <p:tav tm="0">
                                          <p:val>
                                            <p:strVal val="1+#ppt_w/2"/>
                                          </p:val>
                                        </p:tav>
                                        <p:tav tm="100000">
                                          <p:val>
                                            <p:strVal val="#ppt_x"/>
                                          </p:val>
                                        </p:tav>
                                      </p:tavLst>
                                    </p:anim>
                                    <p:anim calcmode="lin" valueType="num">
                                      <p:cBhvr additive="base">
                                        <p:cTn id="32" dur="500" fill="hold"/>
                                        <p:tgtEl>
                                          <p:spTgt spid="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28422" y="1602227"/>
            <a:ext cx="9135155" cy="707886"/>
          </a:xfrm>
          <a:prstGeom prst="rect">
            <a:avLst/>
          </a:prstGeom>
        </p:spPr>
        <p:txBody>
          <a:bodyPr wrap="square">
            <a:spAutoFit/>
          </a:bodyPr>
          <a:lstStyle/>
          <a:p>
            <a:pPr algn="ctr"/>
            <a:r>
              <a:rPr lang="zh-CN" altLang="en-US" sz="4000" b="1" dirty="0">
                <a:solidFill>
                  <a:srgbClr val="DA0000"/>
                </a:solidFill>
                <a:latin typeface="微软雅黑" panose="020B0503020204020204" pitchFamily="34" charset="-122"/>
                <a:ea typeface="微软雅黑" panose="020B0503020204020204" pitchFamily="34" charset="-122"/>
              </a:rPr>
              <a:t>夺取新时代中国特色社会主义伟大胜利</a:t>
            </a:r>
            <a:endParaRPr lang="zh-CN" altLang="en-US" sz="4000" b="1" dirty="0">
              <a:solidFill>
                <a:srgbClr val="DA000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771524" y="2889711"/>
            <a:ext cx="10915650" cy="1938020"/>
          </a:xfrm>
          <a:prstGeom prst="rect">
            <a:avLst/>
          </a:prstGeom>
          <a:noFill/>
        </p:spPr>
        <p:txBody>
          <a:bodyPr wrap="square" rtlCol="0">
            <a:spAutoFit/>
          </a:bodyPr>
          <a:lstStyle>
            <a:defPPr>
              <a:defRPr lang="zh-CN"/>
            </a:defPPr>
            <a:lvl1pPr algn="just">
              <a:lnSpc>
                <a:spcPts val="2800"/>
              </a:lnSpc>
              <a:spcAft>
                <a:spcPts val="500"/>
              </a:spcAft>
              <a:defRPr sz="2000" b="1">
                <a:solidFill>
                  <a:schemeClr val="accent1"/>
                </a:solidFill>
                <a:latin typeface="微软雅黑" panose="020B0503020204020204" pitchFamily="34" charset="-122"/>
                <a:ea typeface="微软雅黑" panose="020B0503020204020204" pitchFamily="34" charset="-122"/>
              </a:defRPr>
            </a:lvl1pPr>
          </a:lstStyle>
          <a:p>
            <a:pPr marL="0" marR="0" lvl="0" indent="0" algn="just" defTabSz="914400" eaLnBrk="1" fontAlgn="auto" latinLnBrk="0" hangingPunct="1">
              <a:lnSpc>
                <a:spcPct val="150000"/>
              </a:lnSpc>
              <a:spcBef>
                <a:spcPts val="0"/>
              </a:spcBef>
              <a:spcAft>
                <a:spcPts val="500"/>
              </a:spcAft>
              <a:buClrTx/>
              <a:buSzTx/>
              <a:buFontTx/>
              <a:buNone/>
              <a:defRPr/>
            </a:pPr>
            <a:r>
              <a:rPr kumimoji="0" lang="zh-CN" altLang="en-US" sz="2000" b="1" i="0" u="none" strike="noStrike" kern="0" cap="none" spc="0" normalizeH="0" baseline="0" noProof="0" dirty="0">
                <a:ln>
                  <a:noFill/>
                </a:ln>
                <a:solidFill>
                  <a:srgbClr val="DA0000"/>
                </a:solidFill>
                <a:effectLst/>
                <a:uLnTx/>
                <a:uFillTx/>
                <a:latin typeface="微软雅黑" panose="020B0503020204020204" pitchFamily="34" charset="-122"/>
                <a:ea typeface="微软雅黑" panose="020B0503020204020204" pitchFamily="34" charset="-122"/>
              </a:rPr>
              <a:t>习近平总书记号召</a:t>
            </a:r>
            <a:r>
              <a:rPr kumimoji="0" lang="zh-CN" altLang="en-US" sz="2000" b="0" i="0" u="none" strike="noStrike" kern="0" cap="none" spc="0" normalizeH="0" baseline="0" noProof="0" dirty="0">
                <a:ln>
                  <a:noFill/>
                </a:ln>
                <a:solidFill>
                  <a:srgbClr val="DA0000"/>
                </a:solidFill>
                <a:effectLst/>
                <a:uLnTx/>
                <a:uFillTx/>
                <a:latin typeface="微软雅黑" panose="020B0503020204020204" pitchFamily="34" charset="-122"/>
                <a:ea typeface="微软雅黑" panose="020B0503020204020204" pitchFamily="34" charset="-122"/>
              </a:rPr>
              <a:t>，全党全国各族人民要紧密团结在党中央周围，高举中国特色社会主义伟大旗帜，锐意进取，埋头苦干，为实现推进现代化建设、完成祖国统一、维护世界和平与促进共同发展三大历史任务，为决胜全面建成小康社会、夺取新时代中国特色社会主义伟大胜利、实现中华民族伟大复兴的中国梦、实现人民对美好生活的向往继续奋斗！</a:t>
            </a:r>
            <a:endParaRPr kumimoji="0" lang="zh-CN" altLang="en-US" sz="2000" b="1" i="0" u="none" strike="noStrike" kern="0" cap="none" spc="0" normalizeH="0" baseline="0" noProof="0" dirty="0">
              <a:ln>
                <a:noFill/>
              </a:ln>
              <a:solidFill>
                <a:srgbClr val="DA0000"/>
              </a:solidFill>
              <a:effectLst/>
              <a:uLnTx/>
              <a:uFillTx/>
              <a:latin typeface="微软雅黑" panose="020B0503020204020204" pitchFamily="34" charset="-122"/>
              <a:ea typeface="微软雅黑" panose="020B0503020204020204" pitchFamily="34" charset="-122"/>
            </a:endParaRPr>
          </a:p>
        </p:txBody>
      </p:sp>
      <p:sp>
        <p:nvSpPr>
          <p:cNvPr id="4" name="矩形 3"/>
          <p:cNvSpPr/>
          <p:nvPr/>
        </p:nvSpPr>
        <p:spPr>
          <a:xfrm>
            <a:off x="771524" y="2608376"/>
            <a:ext cx="10915650" cy="231155"/>
          </a:xfrm>
          <a:prstGeom prst="rect">
            <a:avLst/>
          </a:prstGeom>
          <a:pattFill prst="dkUpDiag">
            <a:fgClr>
              <a:srgbClr val="DA0000"/>
            </a:fgClr>
            <a:bgClr>
              <a:sysClr val="window" lastClr="FFFFFF"/>
            </a:bgClr>
          </a:patt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665" b="0" i="0" u="none" strike="noStrike" kern="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0" y="4194124"/>
            <a:ext cx="12192000" cy="2663876"/>
          </a:xfrm>
          <a:prstGeom prst="rect">
            <a:avLst/>
          </a:prstGeom>
        </p:spPr>
      </p:pic>
      <p:sp>
        <p:nvSpPr>
          <p:cNvPr id="6" name="圆角矩形 5"/>
          <p:cNvSpPr/>
          <p:nvPr/>
        </p:nvSpPr>
        <p:spPr>
          <a:xfrm>
            <a:off x="2484755" y="862330"/>
            <a:ext cx="3629025" cy="245745"/>
          </a:xfrm>
          <a:prstGeom prst="roundRect">
            <a:avLst/>
          </a:prstGeom>
          <a:solidFill>
            <a:srgbClr val="F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400"/>
                                        <p:tgtEl>
                                          <p:spTgt spid="2"/>
                                        </p:tgtEl>
                                      </p:cBhvr>
                                    </p:animEffect>
                                  </p:childTnLst>
                                </p:cTn>
                              </p:par>
                            </p:childTnLst>
                          </p:cTn>
                        </p:par>
                        <p:par>
                          <p:cTn id="12" fill="hold">
                            <p:stCondLst>
                              <p:cond delay="1000"/>
                            </p:stCondLst>
                            <p:childTnLst>
                              <p:par>
                                <p:cTn id="13" presetID="22" presetClass="entr" presetSubtype="1" fill="hold" grpId="0" nodeType="afterEffect">
                                  <p:stCondLst>
                                    <p:cond delay="0"/>
                                  </p:stCondLst>
                                  <p:iterate type="lt">
                                    <p:tmPct val="10000"/>
                                  </p:iterate>
                                  <p:childTnLst>
                                    <p:set>
                                      <p:cBhvr>
                                        <p:cTn id="14" dur="1" fill="hold">
                                          <p:stCondLst>
                                            <p:cond delay="0"/>
                                          </p:stCondLst>
                                        </p:cTn>
                                        <p:tgtEl>
                                          <p:spTgt spid="3"/>
                                        </p:tgtEl>
                                        <p:attrNameLst>
                                          <p:attrName>style.visibility</p:attrName>
                                        </p:attrNameLst>
                                      </p:cBhvr>
                                      <p:to>
                                        <p:strVal val="visible"/>
                                      </p:to>
                                    </p:set>
                                    <p:animEffect transition="in" filter="wipe(up)">
                                      <p:cBhvr>
                                        <p:cTn id="15" dur="250"/>
                                        <p:tgtEl>
                                          <p:spTgt spid="3"/>
                                        </p:tgtEl>
                                      </p:cBhvr>
                                    </p:animEffect>
                                  </p:childTnLst>
                                </p:cTn>
                              </p:par>
                            </p:childTnLst>
                          </p:cTn>
                        </p:par>
                        <p:par>
                          <p:cTn id="16" fill="hold">
                            <p:stCondLst>
                              <p:cond delay="4974"/>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图片包含 地面, 户外&#10;&#10;已生成极高可信度的说明"/>
          <p:cNvPicPr>
            <a:picLocks noChangeAspect="1"/>
          </p:cNvPicPr>
          <p:nvPr/>
        </p:nvPicPr>
        <p:blipFill rotWithShape="1">
          <a:blip r:embed="rId1">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p:spPr>
      </p:pic>
      <p:pic>
        <p:nvPicPr>
          <p:cNvPr id="20" name="图片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219048"/>
          </a:xfrm>
          <a:prstGeom prst="rect">
            <a:avLst/>
          </a:prstGeom>
        </p:spPr>
      </p:pic>
      <p:pic>
        <p:nvPicPr>
          <p:cNvPr id="15" name="图片 14" descr="图片包含 雪花, 户外, 天空&#10;&#10;已生成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860"/>
            <a:ext cx="12192000" cy="6095140"/>
          </a:xfrm>
          <a:prstGeom prst="rect">
            <a:avLst/>
          </a:prstGeom>
        </p:spPr>
      </p:pic>
      <p:pic>
        <p:nvPicPr>
          <p:cNvPr id="6" name="图片 5" descr="aca5f4ca3fb0bc29e7b589b6bb7cccf2"/>
          <p:cNvPicPr>
            <a:picLocks noChangeAspect="1"/>
          </p:cNvPicPr>
          <p:nvPr/>
        </p:nvPicPr>
        <p:blipFill>
          <a:blip r:embed="rId4"/>
          <a:stretch>
            <a:fillRect/>
          </a:stretch>
        </p:blipFill>
        <p:spPr>
          <a:xfrm>
            <a:off x="4257040" y="890723"/>
            <a:ext cx="3026410" cy="2120265"/>
          </a:xfrm>
          <a:prstGeom prst="rect">
            <a:avLst/>
          </a:prstGeom>
        </p:spPr>
      </p:pic>
      <p:sp>
        <p:nvSpPr>
          <p:cNvPr id="7" name="矩形 6"/>
          <p:cNvSpPr/>
          <p:nvPr/>
        </p:nvSpPr>
        <p:spPr>
          <a:xfrm>
            <a:off x="2012991" y="2446634"/>
            <a:ext cx="8166017" cy="1246495"/>
          </a:xfrm>
          <a:prstGeom prst="rect">
            <a:avLst/>
          </a:prstGeom>
        </p:spPr>
        <p:txBody>
          <a:bodyPr wrap="none">
            <a:spAutoFit/>
          </a:bodyPr>
          <a:lstStyle/>
          <a:p>
            <a:pPr algn="ctr"/>
            <a:r>
              <a:rPr lang="zh-CN" altLang="en-US" sz="7500" b="1" dirty="0">
                <a:gradFill>
                  <a:gsLst>
                    <a:gs pos="0">
                      <a:srgbClr val="E30000"/>
                    </a:gs>
                    <a:gs pos="100000">
                      <a:srgbClr val="760303"/>
                    </a:gs>
                  </a:gsLst>
                  <a:lin ang="5400000" scaled="0"/>
                </a:gradFill>
                <a:latin typeface="微软雅黑" panose="020B0503020204020204" pitchFamily="34" charset="-122"/>
                <a:ea typeface="微软雅黑" panose="020B0503020204020204" pitchFamily="34" charset="-122"/>
              </a:rPr>
              <a:t>学习结束 感谢倾听</a:t>
            </a:r>
            <a:endParaRPr lang="zh-CN" altLang="en-US" sz="7500" b="1" dirty="0">
              <a:gradFill>
                <a:gsLst>
                  <a:gs pos="0">
                    <a:srgbClr val="E30000"/>
                  </a:gs>
                  <a:gs pos="100000">
                    <a:srgbClr val="760303"/>
                  </a:gs>
                </a:gsLst>
                <a:lin ang="5400000" scaled="0"/>
              </a:gradFill>
              <a:latin typeface="微软雅黑" panose="020B0503020204020204" pitchFamily="34" charset="-122"/>
              <a:ea typeface="微软雅黑" panose="020B0503020204020204" pitchFamily="34" charset="-122"/>
            </a:endParaRPr>
          </a:p>
        </p:txBody>
      </p:sp>
      <p:sp>
        <p:nvSpPr>
          <p:cNvPr id="9" name="文本框 6"/>
          <p:cNvSpPr txBox="1">
            <a:spLocks noChangeArrowheads="1"/>
          </p:cNvSpPr>
          <p:nvPr/>
        </p:nvSpPr>
        <p:spPr bwMode="auto">
          <a:xfrm>
            <a:off x="5370029" y="4362677"/>
            <a:ext cx="1450975"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buFont typeface="Arial" panose="020B0604020202020204" pitchFamily="34" charset="0"/>
              <a:buNone/>
            </a:pPr>
            <a:r>
              <a:rPr lang="zh-CN" altLang="en-US" sz="1600" dirty="0">
                <a:solidFill>
                  <a:prstClr val="black"/>
                </a:solidFill>
                <a:latin typeface="微软雅黑" panose="020B0503020204020204" pitchFamily="34" charset="-122"/>
                <a:ea typeface="微软雅黑" panose="020B0503020204020204" pitchFamily="34" charset="-122"/>
              </a:rPr>
              <a:t>沙城中学</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en-US" sz="1600" dirty="0">
                <a:solidFill>
                  <a:prstClr val="black"/>
                </a:solidFill>
                <a:latin typeface="微软雅黑" panose="020B0503020204020204" pitchFamily="34" charset="-122"/>
                <a:ea typeface="微软雅黑" panose="020B0503020204020204" pitchFamily="34" charset="-122"/>
              </a:rPr>
              <a:t>崔柳</a:t>
            </a:r>
            <a:endParaRPr lang="zh-CN" altLang="en-US" sz="1600" dirty="0">
              <a:solidFill>
                <a:prstClr val="black"/>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1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4290" y="12065"/>
            <a:ext cx="12296775" cy="1343025"/>
          </a:xfrm>
          <a:prstGeom prst="rect">
            <a:avLst/>
          </a:prstGeom>
        </p:spPr>
      </p:pic>
      <p:sp>
        <p:nvSpPr>
          <p:cNvPr id="6147" name="Line 4"/>
          <p:cNvSpPr>
            <a:spLocks noChangeShapeType="1"/>
          </p:cNvSpPr>
          <p:nvPr/>
        </p:nvSpPr>
        <p:spPr bwMode="auto">
          <a:xfrm>
            <a:off x="1524000" y="3857625"/>
            <a:ext cx="8977313" cy="1588"/>
          </a:xfrm>
          <a:prstGeom prst="line">
            <a:avLst/>
          </a:prstGeom>
          <a:noFill/>
          <a:ln w="57150">
            <a:solidFill>
              <a:srgbClr val="FF0000"/>
            </a:solidFill>
            <a:round/>
            <a:tailEnd type="triangle" w="med" len="med"/>
          </a:ln>
        </p:spPr>
        <p:txBody>
          <a:bodyPr/>
          <a:lstStyle/>
          <a:p>
            <a:endParaRPr lang="zh-CN" altLang="en-US"/>
          </a:p>
        </p:txBody>
      </p:sp>
      <p:sp>
        <p:nvSpPr>
          <p:cNvPr id="6148" name="Line 5"/>
          <p:cNvSpPr>
            <a:spLocks noChangeShapeType="1"/>
          </p:cNvSpPr>
          <p:nvPr/>
        </p:nvSpPr>
        <p:spPr bwMode="auto">
          <a:xfrm>
            <a:off x="1981200" y="3857625"/>
            <a:ext cx="1588" cy="147638"/>
          </a:xfrm>
          <a:prstGeom prst="line">
            <a:avLst/>
          </a:prstGeom>
          <a:noFill/>
          <a:ln w="38100">
            <a:solidFill>
              <a:srgbClr val="FF0000"/>
            </a:solidFill>
            <a:round/>
          </a:ln>
        </p:spPr>
        <p:txBody>
          <a:bodyPr/>
          <a:lstStyle/>
          <a:p>
            <a:endParaRPr lang="zh-CN" altLang="en-US"/>
          </a:p>
        </p:txBody>
      </p:sp>
      <p:sp>
        <p:nvSpPr>
          <p:cNvPr id="6149" name="Line 6"/>
          <p:cNvSpPr>
            <a:spLocks noChangeShapeType="1"/>
          </p:cNvSpPr>
          <p:nvPr/>
        </p:nvSpPr>
        <p:spPr bwMode="auto">
          <a:xfrm>
            <a:off x="7391400" y="3852863"/>
            <a:ext cx="1588" cy="147637"/>
          </a:xfrm>
          <a:prstGeom prst="line">
            <a:avLst/>
          </a:prstGeom>
          <a:noFill/>
          <a:ln w="38100">
            <a:solidFill>
              <a:srgbClr val="FF0000"/>
            </a:solidFill>
            <a:round/>
          </a:ln>
        </p:spPr>
        <p:txBody>
          <a:bodyPr/>
          <a:lstStyle/>
          <a:p>
            <a:endParaRPr lang="zh-CN" altLang="en-US"/>
          </a:p>
        </p:txBody>
      </p:sp>
      <p:sp>
        <p:nvSpPr>
          <p:cNvPr id="6150" name="Line 8"/>
          <p:cNvSpPr>
            <a:spLocks noChangeShapeType="1"/>
          </p:cNvSpPr>
          <p:nvPr/>
        </p:nvSpPr>
        <p:spPr bwMode="auto">
          <a:xfrm>
            <a:off x="5181600" y="3857625"/>
            <a:ext cx="1588" cy="223838"/>
          </a:xfrm>
          <a:prstGeom prst="line">
            <a:avLst/>
          </a:prstGeom>
          <a:noFill/>
          <a:ln w="38100">
            <a:solidFill>
              <a:srgbClr val="FF0000"/>
            </a:solidFill>
            <a:round/>
          </a:ln>
        </p:spPr>
        <p:txBody>
          <a:bodyPr/>
          <a:lstStyle/>
          <a:p>
            <a:endParaRPr lang="zh-CN" altLang="en-US"/>
          </a:p>
        </p:txBody>
      </p:sp>
      <p:sp>
        <p:nvSpPr>
          <p:cNvPr id="6151" name="Line 9"/>
          <p:cNvSpPr>
            <a:spLocks noChangeShapeType="1"/>
          </p:cNvSpPr>
          <p:nvPr/>
        </p:nvSpPr>
        <p:spPr bwMode="auto">
          <a:xfrm>
            <a:off x="3352800" y="3857625"/>
            <a:ext cx="1588" cy="147638"/>
          </a:xfrm>
          <a:prstGeom prst="line">
            <a:avLst/>
          </a:prstGeom>
          <a:noFill/>
          <a:ln w="38100">
            <a:solidFill>
              <a:srgbClr val="FF0000"/>
            </a:solidFill>
            <a:round/>
          </a:ln>
        </p:spPr>
        <p:txBody>
          <a:bodyPr/>
          <a:lstStyle/>
          <a:p>
            <a:endParaRPr lang="zh-CN" altLang="en-US"/>
          </a:p>
        </p:txBody>
      </p:sp>
      <p:sp>
        <p:nvSpPr>
          <p:cNvPr id="34826" name="AutoShape 10"/>
          <p:cNvSpPr/>
          <p:nvPr/>
        </p:nvSpPr>
        <p:spPr bwMode="auto">
          <a:xfrm rot="5400000">
            <a:off x="2552700" y="3071813"/>
            <a:ext cx="228600" cy="1371600"/>
          </a:xfrm>
          <a:prstGeom prst="leftBrace">
            <a:avLst>
              <a:gd name="adj1" fmla="val 50000"/>
              <a:gd name="adj2" fmla="val 50000"/>
            </a:avLst>
          </a:prstGeom>
          <a:noFill/>
          <a:ln w="38100">
            <a:solidFill>
              <a:srgbClr val="FF0000"/>
            </a:solidFill>
            <a:round/>
          </a:ln>
        </p:spPr>
        <p:txBody>
          <a:bodyPr wrap="none" anchor="ctr"/>
          <a:lstStyle/>
          <a:p>
            <a:pPr>
              <a:buFontTx/>
              <a:buNone/>
            </a:pPr>
            <a:endParaRPr lang="zh-CN" altLang="en-US" sz="1800">
              <a:latin typeface="Tahoma" panose="020B0604030504040204" pitchFamily="34" charset="0"/>
            </a:endParaRPr>
          </a:p>
        </p:txBody>
      </p:sp>
      <p:sp>
        <p:nvSpPr>
          <p:cNvPr id="34827" name="AutoShape 11"/>
          <p:cNvSpPr/>
          <p:nvPr/>
        </p:nvSpPr>
        <p:spPr bwMode="auto">
          <a:xfrm rot="5400000">
            <a:off x="4181475" y="2843213"/>
            <a:ext cx="228600" cy="1828800"/>
          </a:xfrm>
          <a:prstGeom prst="leftBrace">
            <a:avLst>
              <a:gd name="adj1" fmla="val 66667"/>
              <a:gd name="adj2" fmla="val 50000"/>
            </a:avLst>
          </a:prstGeom>
          <a:noFill/>
          <a:ln w="38100">
            <a:solidFill>
              <a:srgbClr val="FF0000"/>
            </a:solidFill>
            <a:round/>
          </a:ln>
        </p:spPr>
        <p:txBody>
          <a:bodyPr wrap="none" anchor="ctr"/>
          <a:lstStyle/>
          <a:p>
            <a:pPr>
              <a:buFontTx/>
              <a:buNone/>
            </a:pPr>
            <a:endParaRPr lang="zh-CN" altLang="en-US" sz="1800">
              <a:latin typeface="Tahoma" panose="020B0604030504040204" pitchFamily="34" charset="0"/>
            </a:endParaRPr>
          </a:p>
        </p:txBody>
      </p:sp>
      <p:sp>
        <p:nvSpPr>
          <p:cNvPr id="34828" name="AutoShape 12"/>
          <p:cNvSpPr/>
          <p:nvPr/>
        </p:nvSpPr>
        <p:spPr bwMode="auto">
          <a:xfrm rot="5400000">
            <a:off x="6006307" y="2818606"/>
            <a:ext cx="241300" cy="1890713"/>
          </a:xfrm>
          <a:prstGeom prst="leftBrace">
            <a:avLst>
              <a:gd name="adj1" fmla="val 65296"/>
              <a:gd name="adj2" fmla="val 50000"/>
            </a:avLst>
          </a:prstGeom>
          <a:noFill/>
          <a:ln w="38100">
            <a:solidFill>
              <a:schemeClr val="tx2"/>
            </a:solidFill>
            <a:round/>
          </a:ln>
        </p:spPr>
        <p:txBody>
          <a:bodyPr rot="10800000" vert="eaVert" wrap="none" anchor="ctr"/>
          <a:lstStyle/>
          <a:p>
            <a:pPr algn="ctr">
              <a:buFontTx/>
              <a:buNone/>
            </a:pPr>
            <a:endParaRPr lang="zh-CN" altLang="en-US" sz="1800">
              <a:solidFill>
                <a:schemeClr val="tx2"/>
              </a:solidFill>
            </a:endParaRPr>
          </a:p>
        </p:txBody>
      </p:sp>
      <p:sp>
        <p:nvSpPr>
          <p:cNvPr id="34829" name="AutoShape 13"/>
          <p:cNvSpPr/>
          <p:nvPr/>
        </p:nvSpPr>
        <p:spPr bwMode="auto">
          <a:xfrm rot="5400000">
            <a:off x="9029700" y="70892"/>
            <a:ext cx="152400" cy="3124200"/>
          </a:xfrm>
          <a:prstGeom prst="leftBrace">
            <a:avLst>
              <a:gd name="adj1" fmla="val 170833"/>
              <a:gd name="adj2" fmla="val 50000"/>
            </a:avLst>
          </a:prstGeom>
          <a:noFill/>
          <a:ln w="38100">
            <a:solidFill>
              <a:srgbClr val="FF0000"/>
            </a:solidFill>
            <a:round/>
          </a:ln>
        </p:spPr>
        <p:txBody>
          <a:bodyPr wrap="none" anchor="ctr"/>
          <a:lstStyle/>
          <a:p>
            <a:pPr>
              <a:buFontTx/>
              <a:buNone/>
            </a:pPr>
            <a:endParaRPr lang="zh-CN" altLang="en-US" sz="1800">
              <a:latin typeface="Tahoma" panose="020B0604030504040204" pitchFamily="34" charset="0"/>
            </a:endParaRPr>
          </a:p>
        </p:txBody>
      </p:sp>
      <p:sp>
        <p:nvSpPr>
          <p:cNvPr id="34830" name="AutoShape 14"/>
          <p:cNvSpPr/>
          <p:nvPr/>
        </p:nvSpPr>
        <p:spPr bwMode="auto">
          <a:xfrm rot="5400000">
            <a:off x="7079456" y="3579019"/>
            <a:ext cx="314325" cy="300038"/>
          </a:xfrm>
          <a:prstGeom prst="leftBrace">
            <a:avLst>
              <a:gd name="adj1" fmla="val 8333"/>
              <a:gd name="adj2" fmla="val 50000"/>
            </a:avLst>
          </a:prstGeom>
          <a:noFill/>
          <a:ln w="38100">
            <a:solidFill>
              <a:srgbClr val="009900"/>
            </a:solidFill>
            <a:round/>
          </a:ln>
        </p:spPr>
        <p:txBody>
          <a:bodyPr wrap="none" anchor="ctr"/>
          <a:lstStyle/>
          <a:p>
            <a:pPr>
              <a:buFontTx/>
              <a:buNone/>
            </a:pPr>
            <a:endParaRPr lang="zh-CN" altLang="en-US" sz="1800">
              <a:latin typeface="Tahoma" panose="020B0604030504040204" pitchFamily="34" charset="0"/>
            </a:endParaRPr>
          </a:p>
        </p:txBody>
      </p:sp>
      <p:sp>
        <p:nvSpPr>
          <p:cNvPr id="34831" name="Text Box 15"/>
          <p:cNvSpPr txBox="1">
            <a:spLocks noChangeArrowheads="1"/>
          </p:cNvSpPr>
          <p:nvPr/>
        </p:nvSpPr>
        <p:spPr bwMode="auto">
          <a:xfrm>
            <a:off x="1666875" y="4000500"/>
            <a:ext cx="695960" cy="398780"/>
          </a:xfrm>
          <a:prstGeom prst="rect">
            <a:avLst/>
          </a:prstGeom>
          <a:noFill/>
          <a:ln w="9525">
            <a:noFill/>
            <a:miter lim="800000"/>
          </a:ln>
        </p:spPr>
        <p:txBody>
          <a:bodyPr wrap="none">
            <a:spAutoFit/>
          </a:bodyPr>
          <a:lstStyle/>
          <a:p>
            <a:pPr>
              <a:buFontTx/>
              <a:buNone/>
            </a:pPr>
            <a:r>
              <a:rPr lang="en-US" altLang="zh-CN" sz="20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1949</a:t>
            </a:r>
            <a:endParaRPr lang="en-US" altLang="zh-CN" sz="20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4832" name="Text Box 16"/>
          <p:cNvSpPr txBox="1">
            <a:spLocks noChangeArrowheads="1"/>
          </p:cNvSpPr>
          <p:nvPr/>
        </p:nvSpPr>
        <p:spPr bwMode="auto">
          <a:xfrm>
            <a:off x="3024188" y="3960813"/>
            <a:ext cx="695960" cy="398780"/>
          </a:xfrm>
          <a:prstGeom prst="rect">
            <a:avLst/>
          </a:prstGeom>
          <a:noFill/>
          <a:ln w="9525">
            <a:noFill/>
            <a:miter lim="800000"/>
          </a:ln>
        </p:spPr>
        <p:txBody>
          <a:bodyPr wrap="none">
            <a:spAutoFit/>
          </a:bodyPr>
          <a:lstStyle/>
          <a:p>
            <a:r>
              <a:rPr lang="en-US" altLang="zh-CN" sz="20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1956</a:t>
            </a:r>
            <a:endParaRPr lang="en-US" altLang="zh-CN" sz="20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4833" name="Text Box 17"/>
          <p:cNvSpPr txBox="1">
            <a:spLocks noChangeArrowheads="1"/>
          </p:cNvSpPr>
          <p:nvPr/>
        </p:nvSpPr>
        <p:spPr bwMode="auto">
          <a:xfrm>
            <a:off x="4727848" y="3933056"/>
            <a:ext cx="695960" cy="398780"/>
          </a:xfrm>
          <a:prstGeom prst="rect">
            <a:avLst/>
          </a:prstGeom>
          <a:noFill/>
          <a:ln w="9525">
            <a:noFill/>
            <a:miter lim="800000"/>
          </a:ln>
        </p:spPr>
        <p:txBody>
          <a:bodyPr wrap="none">
            <a:spAutoFit/>
          </a:bodyPr>
          <a:lstStyle/>
          <a:p>
            <a:pPr>
              <a:buFontTx/>
              <a:buNone/>
            </a:pPr>
            <a:r>
              <a:rPr lang="en-US" altLang="zh-CN" sz="20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1966</a:t>
            </a:r>
            <a:endParaRPr lang="en-US" altLang="zh-CN" sz="20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4834" name="Text Box 18"/>
          <p:cNvSpPr txBox="1">
            <a:spLocks noChangeArrowheads="1"/>
          </p:cNvSpPr>
          <p:nvPr/>
        </p:nvSpPr>
        <p:spPr bwMode="auto">
          <a:xfrm>
            <a:off x="6456040" y="3933056"/>
            <a:ext cx="695960" cy="398780"/>
          </a:xfrm>
          <a:prstGeom prst="rect">
            <a:avLst/>
          </a:prstGeom>
          <a:noFill/>
          <a:ln w="9525">
            <a:noFill/>
            <a:miter lim="800000"/>
          </a:ln>
        </p:spPr>
        <p:txBody>
          <a:bodyPr wrap="none">
            <a:spAutoFit/>
          </a:bodyPr>
          <a:lstStyle/>
          <a:p>
            <a:r>
              <a:rPr lang="en-US" altLang="zh-CN" sz="20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1976</a:t>
            </a:r>
            <a:endParaRPr lang="en-US" altLang="zh-CN" sz="20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4835" name="Text Box 19"/>
          <p:cNvSpPr txBox="1">
            <a:spLocks noChangeArrowheads="1"/>
          </p:cNvSpPr>
          <p:nvPr/>
        </p:nvSpPr>
        <p:spPr bwMode="auto">
          <a:xfrm>
            <a:off x="7176120" y="3933056"/>
            <a:ext cx="1073845" cy="398780"/>
          </a:xfrm>
          <a:prstGeom prst="rect">
            <a:avLst/>
          </a:prstGeom>
          <a:noFill/>
          <a:ln w="9525">
            <a:noFill/>
            <a:miter lim="800000"/>
          </a:ln>
        </p:spPr>
        <p:txBody>
          <a:bodyPr wrap="square">
            <a:spAutoFit/>
          </a:bodyPr>
          <a:lstStyle/>
          <a:p>
            <a:r>
              <a:rPr lang="en-US" altLang="zh-CN" sz="20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1978</a:t>
            </a:r>
            <a:endParaRPr lang="en-US" altLang="zh-CN" sz="20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4836" name="Text Box 20"/>
          <p:cNvSpPr txBox="1">
            <a:spLocks noChangeArrowheads="1"/>
          </p:cNvSpPr>
          <p:nvPr/>
        </p:nvSpPr>
        <p:spPr bwMode="auto">
          <a:xfrm>
            <a:off x="2359978" y="2063628"/>
            <a:ext cx="613410" cy="1521460"/>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vert="eaVert" wrap="none">
            <a:spAutoFit/>
          </a:bodyPr>
          <a:lstStyle/>
          <a:p>
            <a:pPr>
              <a:buFontTx/>
              <a:buNone/>
              <a:defRPr/>
            </a:pPr>
            <a:r>
              <a:rPr lang="zh-CN" altLang="en-US" sz="2800" b="1" dirty="0">
                <a:solidFill>
                  <a:srgbClr val="FF0000"/>
                </a:solidFill>
                <a:effectLst>
                  <a:outerShdw blurRad="38100" dist="38100" dir="2700000" algn="tl">
                    <a:srgbClr val="000000">
                      <a:alpha val="43137"/>
                    </a:srgbClr>
                  </a:outerShdw>
                </a:effectLst>
                <a:ea typeface="黑体" panose="02010609060101010101" pitchFamily="49" charset="-122"/>
              </a:rPr>
              <a:t>过渡时期</a:t>
            </a:r>
            <a:endParaRPr lang="zh-CN" altLang="en-US" sz="2800" b="1" dirty="0">
              <a:solidFill>
                <a:srgbClr val="FF0000"/>
              </a:solidFill>
              <a:effectLst>
                <a:outerShdw blurRad="38100" dist="38100" dir="2700000" algn="tl">
                  <a:srgbClr val="000000">
                    <a:alpha val="43137"/>
                  </a:srgbClr>
                </a:outerShdw>
              </a:effectLst>
              <a:ea typeface="黑体" panose="02010609060101010101" pitchFamily="49" charset="-122"/>
            </a:endParaRPr>
          </a:p>
        </p:txBody>
      </p:sp>
      <p:sp>
        <p:nvSpPr>
          <p:cNvPr id="34837" name="Text Box 21"/>
          <p:cNvSpPr txBox="1">
            <a:spLocks noChangeArrowheads="1"/>
          </p:cNvSpPr>
          <p:nvPr/>
        </p:nvSpPr>
        <p:spPr bwMode="auto">
          <a:xfrm>
            <a:off x="3721601" y="980728"/>
            <a:ext cx="1044575" cy="2664296"/>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vert="eaVert" wrap="square">
            <a:spAutoFit/>
          </a:bodyPr>
          <a:lstStyle/>
          <a:p>
            <a:pPr>
              <a:defRPr/>
            </a:pPr>
            <a:r>
              <a:rPr lang="zh-CN" altLang="en-US" sz="2800" b="1" dirty="0">
                <a:solidFill>
                  <a:srgbClr val="FF0000"/>
                </a:solidFill>
                <a:effectLst>
                  <a:outerShdw blurRad="38100" dist="38100" dir="2700000" algn="tl">
                    <a:srgbClr val="000000">
                      <a:alpha val="43137"/>
                    </a:srgbClr>
                  </a:outerShdw>
                </a:effectLst>
                <a:ea typeface="黑体" panose="02010609060101010101" pitchFamily="49" charset="-122"/>
              </a:rPr>
              <a:t>   曲折发展十年</a:t>
            </a:r>
            <a:endParaRPr lang="zh-CN" altLang="en-US" sz="2800" b="1" dirty="0">
              <a:solidFill>
                <a:srgbClr val="FF0000"/>
              </a:solidFill>
              <a:effectLst>
                <a:outerShdw blurRad="38100" dist="38100" dir="2700000" algn="tl">
                  <a:srgbClr val="000000">
                    <a:alpha val="43137"/>
                  </a:srgbClr>
                </a:outerShdw>
              </a:effectLst>
              <a:ea typeface="黑体" panose="02010609060101010101" pitchFamily="49" charset="-122"/>
            </a:endParaRPr>
          </a:p>
          <a:p>
            <a:pPr>
              <a:defRPr/>
            </a:pPr>
            <a:r>
              <a:rPr lang="zh-CN" altLang="en-US" sz="2800" b="1" dirty="0">
                <a:solidFill>
                  <a:srgbClr val="0000FF"/>
                </a:solidFill>
                <a:effectLst>
                  <a:outerShdw blurRad="38100" dist="38100" dir="2700000" algn="tl">
                    <a:srgbClr val="000000">
                      <a:alpha val="43137"/>
                    </a:srgbClr>
                  </a:outerShdw>
                </a:effectLst>
                <a:ea typeface="黑体" panose="02010609060101010101" pitchFamily="49" charset="-122"/>
              </a:rPr>
              <a:t>（全面建设十年）</a:t>
            </a:r>
            <a:endParaRPr lang="zh-CN" altLang="en-US" sz="2800" b="1" dirty="0">
              <a:solidFill>
                <a:srgbClr val="0000FF"/>
              </a:solidFill>
              <a:effectLst>
                <a:outerShdw blurRad="38100" dist="38100" dir="2700000" algn="tl">
                  <a:srgbClr val="000000">
                    <a:alpha val="43137"/>
                  </a:srgbClr>
                </a:outerShdw>
              </a:effectLst>
              <a:ea typeface="黑体" panose="02010609060101010101" pitchFamily="49" charset="-122"/>
            </a:endParaRPr>
          </a:p>
        </p:txBody>
      </p:sp>
      <p:sp>
        <p:nvSpPr>
          <p:cNvPr id="34838" name="Text Box 22"/>
          <p:cNvSpPr txBox="1">
            <a:spLocks noChangeArrowheads="1"/>
          </p:cNvSpPr>
          <p:nvPr/>
        </p:nvSpPr>
        <p:spPr bwMode="auto">
          <a:xfrm>
            <a:off x="5808026" y="1355101"/>
            <a:ext cx="613410" cy="2236470"/>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vert="eaVert" wrap="none">
            <a:spAutoFit/>
          </a:bodyPr>
          <a:lstStyle/>
          <a:p>
            <a:pPr>
              <a:defRPr/>
            </a:pPr>
            <a:r>
              <a:rPr lang="zh-CN" altLang="en-US" sz="2800" b="1" dirty="0">
                <a:solidFill>
                  <a:srgbClr val="FF0000"/>
                </a:solidFill>
                <a:effectLst>
                  <a:outerShdw blurRad="38100" dist="38100" dir="2700000" algn="tl">
                    <a:srgbClr val="000000">
                      <a:alpha val="43137"/>
                    </a:srgbClr>
                  </a:outerShdw>
                </a:effectLst>
                <a:ea typeface="黑体" panose="02010609060101010101" pitchFamily="49" charset="-122"/>
              </a:rPr>
              <a:t>十年“文革”</a:t>
            </a:r>
            <a:endParaRPr lang="zh-CN" altLang="en-US" sz="2800" b="1" dirty="0">
              <a:solidFill>
                <a:srgbClr val="FF0000"/>
              </a:solidFill>
              <a:effectLst>
                <a:outerShdw blurRad="38100" dist="38100" dir="2700000" algn="tl">
                  <a:srgbClr val="000000">
                    <a:alpha val="43137"/>
                  </a:srgbClr>
                </a:outerShdw>
              </a:effectLst>
              <a:ea typeface="黑体" panose="02010609060101010101" pitchFamily="49" charset="-122"/>
            </a:endParaRPr>
          </a:p>
        </p:txBody>
      </p:sp>
      <p:sp>
        <p:nvSpPr>
          <p:cNvPr id="34839" name="Text Box 23"/>
          <p:cNvSpPr txBox="1">
            <a:spLocks noChangeArrowheads="1"/>
          </p:cNvSpPr>
          <p:nvPr/>
        </p:nvSpPr>
        <p:spPr bwMode="auto">
          <a:xfrm>
            <a:off x="6779578" y="1857364"/>
            <a:ext cx="613410" cy="1521460"/>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vert="eaVert" wrap="none">
            <a:spAutoFit/>
          </a:bodyPr>
          <a:lstStyle/>
          <a:p>
            <a:pPr>
              <a:buFontTx/>
              <a:buNone/>
              <a:defRPr/>
            </a:pPr>
            <a:r>
              <a:rPr lang="zh-CN" altLang="en-US" sz="2800" b="1" dirty="0">
                <a:solidFill>
                  <a:srgbClr val="0000FF"/>
                </a:solidFill>
                <a:effectLst>
                  <a:outerShdw blurRad="38100" dist="38100" dir="2700000" algn="tl">
                    <a:srgbClr val="000000">
                      <a:alpha val="43137"/>
                    </a:srgbClr>
                  </a:outerShdw>
                </a:effectLst>
                <a:ea typeface="黑体" panose="02010609060101010101" pitchFamily="49" charset="-122"/>
              </a:rPr>
              <a:t>两年徘徊</a:t>
            </a:r>
            <a:endParaRPr lang="zh-CN" altLang="en-US" sz="2800" b="1" dirty="0">
              <a:solidFill>
                <a:srgbClr val="0000FF"/>
              </a:solidFill>
              <a:effectLst>
                <a:outerShdw blurRad="38100" dist="38100" dir="2700000" algn="tl">
                  <a:srgbClr val="000000">
                    <a:alpha val="43137"/>
                  </a:srgbClr>
                </a:outerShdw>
              </a:effectLst>
              <a:ea typeface="黑体" panose="02010609060101010101" pitchFamily="49" charset="-122"/>
            </a:endParaRPr>
          </a:p>
        </p:txBody>
      </p:sp>
      <p:sp>
        <p:nvSpPr>
          <p:cNvPr id="34840" name="Text Box 24"/>
          <p:cNvSpPr txBox="1">
            <a:spLocks noChangeArrowheads="1"/>
          </p:cNvSpPr>
          <p:nvPr/>
        </p:nvSpPr>
        <p:spPr bwMode="auto">
          <a:xfrm>
            <a:off x="1638209" y="4500570"/>
            <a:ext cx="613410" cy="1878965"/>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vert="eaVert" wrap="none">
            <a:spAutoFit/>
          </a:bodyPr>
          <a:lstStyle/>
          <a:p>
            <a:pPr>
              <a:defRPr/>
            </a:pPr>
            <a:r>
              <a:rPr lang="zh-CN" altLang="en-US" sz="2800" b="1" dirty="0">
                <a:solidFill>
                  <a:schemeClr val="tx1"/>
                </a:solidFill>
                <a:ea typeface="黑体" panose="02010609060101010101" pitchFamily="49" charset="-122"/>
              </a:rPr>
              <a:t>新中国成立</a:t>
            </a:r>
            <a:endParaRPr lang="zh-CN" altLang="en-US" sz="2800" b="1" dirty="0">
              <a:solidFill>
                <a:schemeClr val="tx1"/>
              </a:solidFill>
              <a:ea typeface="黑体" panose="02010609060101010101" pitchFamily="49" charset="-122"/>
            </a:endParaRPr>
          </a:p>
        </p:txBody>
      </p:sp>
      <p:sp>
        <p:nvSpPr>
          <p:cNvPr id="34841" name="Text Box 25"/>
          <p:cNvSpPr txBox="1">
            <a:spLocks noChangeArrowheads="1"/>
          </p:cNvSpPr>
          <p:nvPr/>
        </p:nvSpPr>
        <p:spPr bwMode="auto">
          <a:xfrm>
            <a:off x="2563505" y="4457110"/>
            <a:ext cx="1475105" cy="2400890"/>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vert="eaVert" wrap="square">
            <a:spAutoFit/>
          </a:bodyPr>
          <a:lstStyle/>
          <a:p>
            <a:pPr>
              <a:buFontTx/>
              <a:buNone/>
              <a:defRPr/>
            </a:pPr>
            <a:r>
              <a:rPr lang="zh-CN" altLang="en-US" sz="2800" b="1" dirty="0">
                <a:solidFill>
                  <a:schemeClr val="tx1"/>
                </a:solidFill>
                <a:ea typeface="黑体" panose="02010609060101010101" pitchFamily="49" charset="-122"/>
              </a:rPr>
              <a:t>三大改造完成</a:t>
            </a:r>
            <a:endParaRPr lang="en-US" altLang="zh-CN" sz="2800" b="1" dirty="0">
              <a:solidFill>
                <a:schemeClr val="tx1"/>
              </a:solidFill>
              <a:ea typeface="黑体" panose="02010609060101010101" pitchFamily="49" charset="-122"/>
            </a:endParaRPr>
          </a:p>
          <a:p>
            <a:pPr>
              <a:buFontTx/>
              <a:buNone/>
              <a:defRPr/>
            </a:pPr>
            <a:r>
              <a:rPr lang="zh-CN" altLang="en-US" sz="2800" b="1" dirty="0">
                <a:solidFill>
                  <a:schemeClr val="tx1"/>
                </a:solidFill>
                <a:ea typeface="黑体" panose="02010609060101010101" pitchFamily="49" charset="-122"/>
              </a:rPr>
              <a:t>进入社会主义</a:t>
            </a:r>
            <a:r>
              <a:rPr lang="zh-CN" altLang="en-US" sz="2800" b="1" dirty="0">
                <a:solidFill>
                  <a:srgbClr val="0000FF"/>
                </a:solidFill>
                <a:effectLst>
                  <a:outerShdw blurRad="38100" dist="38100" dir="2700000" algn="tl">
                    <a:srgbClr val="000000">
                      <a:alpha val="43137"/>
                    </a:srgbClr>
                  </a:outerShdw>
                </a:effectLst>
                <a:ea typeface="黑体" panose="02010609060101010101" pitchFamily="49" charset="-122"/>
              </a:rPr>
              <a:t>初级阶段</a:t>
            </a:r>
            <a:endParaRPr lang="zh-CN" altLang="en-US" sz="2800" b="1" dirty="0">
              <a:solidFill>
                <a:srgbClr val="0000FF"/>
              </a:solidFill>
              <a:effectLst>
                <a:outerShdw blurRad="38100" dist="38100" dir="2700000" algn="tl">
                  <a:srgbClr val="000000">
                    <a:alpha val="43137"/>
                  </a:srgbClr>
                </a:outerShdw>
              </a:effectLst>
              <a:ea typeface="黑体" panose="02010609060101010101" pitchFamily="49" charset="-122"/>
            </a:endParaRPr>
          </a:p>
        </p:txBody>
      </p:sp>
      <p:sp>
        <p:nvSpPr>
          <p:cNvPr id="34842" name="Text Box 26"/>
          <p:cNvSpPr txBox="1">
            <a:spLocks noChangeArrowheads="1"/>
          </p:cNvSpPr>
          <p:nvPr/>
        </p:nvSpPr>
        <p:spPr bwMode="auto">
          <a:xfrm>
            <a:off x="7105977" y="4430272"/>
            <a:ext cx="1044575" cy="1807040"/>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vert="eaVert" wrap="square">
            <a:spAutoFit/>
          </a:bodyPr>
          <a:lstStyle/>
          <a:p>
            <a:pPr>
              <a:defRPr/>
            </a:pPr>
            <a:r>
              <a:rPr lang="zh-CN" altLang="en-US" sz="2800" b="1" dirty="0">
                <a:solidFill>
                  <a:schemeClr val="tx1"/>
                </a:solidFill>
                <a:ea typeface="黑体" panose="02010609060101010101" pitchFamily="49" charset="-122"/>
              </a:rPr>
              <a:t>十一届三中全会</a:t>
            </a:r>
            <a:endParaRPr lang="zh-CN" altLang="en-US" sz="2800" b="1" dirty="0">
              <a:solidFill>
                <a:schemeClr val="tx1"/>
              </a:solidFill>
              <a:ea typeface="黑体" panose="02010609060101010101" pitchFamily="49" charset="-122"/>
            </a:endParaRPr>
          </a:p>
        </p:txBody>
      </p:sp>
      <p:sp>
        <p:nvSpPr>
          <p:cNvPr id="34843" name="Line 27"/>
          <p:cNvSpPr>
            <a:spLocks noChangeShapeType="1"/>
          </p:cNvSpPr>
          <p:nvPr/>
        </p:nvSpPr>
        <p:spPr bwMode="auto">
          <a:xfrm>
            <a:off x="7391400" y="1071563"/>
            <a:ext cx="0" cy="2667000"/>
          </a:xfrm>
          <a:prstGeom prst="line">
            <a:avLst/>
          </a:prstGeom>
          <a:noFill/>
          <a:ln w="38100">
            <a:solidFill>
              <a:srgbClr val="0000FF"/>
            </a:solidFill>
            <a:round/>
          </a:ln>
        </p:spPr>
        <p:txBody>
          <a:bodyPr/>
          <a:lstStyle/>
          <a:p>
            <a:endParaRPr lang="zh-CN" altLang="en-US"/>
          </a:p>
        </p:txBody>
      </p:sp>
      <p:sp>
        <p:nvSpPr>
          <p:cNvPr id="34844" name="Text Box 28"/>
          <p:cNvSpPr txBox="1">
            <a:spLocks noChangeArrowheads="1"/>
          </p:cNvSpPr>
          <p:nvPr/>
        </p:nvSpPr>
        <p:spPr bwMode="auto">
          <a:xfrm>
            <a:off x="6779632" y="1249080"/>
            <a:ext cx="1006475" cy="460375"/>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buFontTx/>
              <a:buNone/>
              <a:defRPr/>
            </a:pPr>
            <a:r>
              <a:rPr lang="zh-CN" altLang="en-US" sz="2400" b="1" dirty="0">
                <a:solidFill>
                  <a:srgbClr val="0000FF"/>
                </a:solidFill>
                <a:effectLst>
                  <a:outerShdw blurRad="38100" dist="38100" dir="2700000" algn="tl">
                    <a:srgbClr val="000000">
                      <a:alpha val="43137"/>
                    </a:srgbClr>
                  </a:outerShdw>
                </a:effectLst>
                <a:ea typeface="黑体" panose="02010609060101010101" pitchFamily="49" charset="-122"/>
              </a:rPr>
              <a:t> 转 折</a:t>
            </a:r>
            <a:endParaRPr lang="zh-CN" altLang="en-US" sz="2400" b="1" dirty="0">
              <a:solidFill>
                <a:srgbClr val="0000FF"/>
              </a:solidFill>
              <a:effectLst>
                <a:outerShdw blurRad="38100" dist="38100" dir="2700000" algn="tl">
                  <a:srgbClr val="000000">
                    <a:alpha val="43137"/>
                  </a:srgbClr>
                </a:outerShdw>
              </a:effectLst>
              <a:ea typeface="黑体" panose="02010609060101010101" pitchFamily="49" charset="-122"/>
            </a:endParaRPr>
          </a:p>
        </p:txBody>
      </p:sp>
      <p:sp>
        <p:nvSpPr>
          <p:cNvPr id="34845" name="Text Box 29"/>
          <p:cNvSpPr txBox="1">
            <a:spLocks noChangeArrowheads="1"/>
          </p:cNvSpPr>
          <p:nvPr/>
        </p:nvSpPr>
        <p:spPr bwMode="auto">
          <a:xfrm>
            <a:off x="8251507" y="1178848"/>
            <a:ext cx="2438400" cy="521970"/>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spAutoFit/>
          </a:bodyPr>
          <a:lstStyle/>
          <a:p>
            <a:pPr>
              <a:buFontTx/>
              <a:buNone/>
              <a:defRPr/>
            </a:pPr>
            <a:r>
              <a:rPr lang="zh-CN" altLang="en-US" sz="28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新时期</a:t>
            </a:r>
            <a:r>
              <a:rPr lang="en-US" altLang="zh-CN" sz="28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endParaRPr lang="en-US" altLang="zh-CN" sz="28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6188" name="Line 30"/>
          <p:cNvSpPr>
            <a:spLocks noChangeShapeType="1"/>
          </p:cNvSpPr>
          <p:nvPr/>
        </p:nvSpPr>
        <p:spPr bwMode="auto">
          <a:xfrm>
            <a:off x="8953500" y="3857625"/>
            <a:ext cx="1588" cy="147638"/>
          </a:xfrm>
          <a:prstGeom prst="line">
            <a:avLst/>
          </a:prstGeom>
          <a:noFill/>
          <a:ln w="38100">
            <a:solidFill>
              <a:srgbClr val="FF0000"/>
            </a:solidFill>
            <a:round/>
          </a:ln>
        </p:spPr>
        <p:txBody>
          <a:bodyPr/>
          <a:lstStyle/>
          <a:p>
            <a:endParaRPr lang="zh-CN" altLang="en-US"/>
          </a:p>
        </p:txBody>
      </p:sp>
      <p:sp>
        <p:nvSpPr>
          <p:cNvPr id="34847" name="Line 31"/>
          <p:cNvSpPr>
            <a:spLocks noChangeShapeType="1"/>
          </p:cNvSpPr>
          <p:nvPr/>
        </p:nvSpPr>
        <p:spPr bwMode="auto">
          <a:xfrm flipH="1">
            <a:off x="8953500" y="1700808"/>
            <a:ext cx="22820" cy="2052042"/>
          </a:xfrm>
          <a:prstGeom prst="line">
            <a:avLst/>
          </a:prstGeom>
          <a:noFill/>
          <a:ln w="38100">
            <a:solidFill>
              <a:srgbClr val="0000FF"/>
            </a:solidFill>
            <a:round/>
          </a:ln>
        </p:spPr>
        <p:txBody>
          <a:bodyPr/>
          <a:lstStyle/>
          <a:p>
            <a:endParaRPr lang="zh-CN" altLang="en-US"/>
          </a:p>
        </p:txBody>
      </p:sp>
      <p:sp>
        <p:nvSpPr>
          <p:cNvPr id="34848" name="AutoShape 32"/>
          <p:cNvSpPr/>
          <p:nvPr/>
        </p:nvSpPr>
        <p:spPr bwMode="auto">
          <a:xfrm rot="5400000">
            <a:off x="9677400" y="3109913"/>
            <a:ext cx="152400" cy="1219200"/>
          </a:xfrm>
          <a:prstGeom prst="leftBrace">
            <a:avLst>
              <a:gd name="adj1" fmla="val 66667"/>
              <a:gd name="adj2" fmla="val 50000"/>
            </a:avLst>
          </a:prstGeom>
          <a:noFill/>
          <a:ln w="38100">
            <a:solidFill>
              <a:srgbClr val="FF0000"/>
            </a:solidFill>
            <a:round/>
          </a:ln>
        </p:spPr>
        <p:txBody>
          <a:bodyPr wrap="none" anchor="ctr"/>
          <a:lstStyle/>
          <a:p>
            <a:pPr>
              <a:buFontTx/>
              <a:buNone/>
            </a:pPr>
            <a:endParaRPr lang="zh-CN" altLang="en-US" sz="1800">
              <a:latin typeface="Tahoma" panose="020B0604030504040204" pitchFamily="34" charset="0"/>
            </a:endParaRPr>
          </a:p>
        </p:txBody>
      </p:sp>
      <p:sp>
        <p:nvSpPr>
          <p:cNvPr id="34849" name="Text Box 33"/>
          <p:cNvSpPr txBox="1">
            <a:spLocks noChangeArrowheads="1"/>
          </p:cNvSpPr>
          <p:nvPr/>
        </p:nvSpPr>
        <p:spPr bwMode="auto">
          <a:xfrm>
            <a:off x="8551887" y="4286256"/>
            <a:ext cx="1044575" cy="2236470"/>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vert="eaVert" wrap="none">
            <a:spAutoFit/>
          </a:bodyPr>
          <a:lstStyle/>
          <a:p>
            <a:pPr>
              <a:defRPr/>
            </a:pPr>
            <a:r>
              <a:rPr lang="zh-CN" altLang="en-US" sz="2800" b="1" dirty="0">
                <a:solidFill>
                  <a:srgbClr val="FF0000"/>
                </a:solidFill>
                <a:effectLst>
                  <a:outerShdw blurRad="38100" dist="38100" dir="2700000" algn="tl">
                    <a:srgbClr val="000000">
                      <a:alpha val="43137"/>
                    </a:srgbClr>
                  </a:outerShdw>
                </a:effectLst>
                <a:ea typeface="黑体" panose="02010609060101010101" pitchFamily="49" charset="-122"/>
              </a:rPr>
              <a:t> </a:t>
            </a:r>
            <a:r>
              <a:rPr lang="zh-CN" altLang="en-US" sz="2800" b="1" dirty="0">
                <a:solidFill>
                  <a:schemeClr val="tx1"/>
                </a:solidFill>
                <a:ea typeface="黑体" panose="02010609060101010101" pitchFamily="49" charset="-122"/>
              </a:rPr>
              <a:t>党的 十四大</a:t>
            </a:r>
            <a:endParaRPr lang="zh-CN" altLang="en-US" sz="2800" b="1" dirty="0">
              <a:solidFill>
                <a:schemeClr val="tx1"/>
              </a:solidFill>
              <a:ea typeface="黑体" panose="02010609060101010101" pitchFamily="49" charset="-122"/>
            </a:endParaRPr>
          </a:p>
          <a:p>
            <a:pPr>
              <a:defRPr/>
            </a:pPr>
            <a:r>
              <a:rPr lang="zh-CN" altLang="en-US" sz="2800" b="1" dirty="0">
                <a:solidFill>
                  <a:schemeClr val="tx1"/>
                </a:solidFill>
                <a:ea typeface="黑体" panose="02010609060101010101" pitchFamily="49" charset="-122"/>
              </a:rPr>
              <a:t>“南方谈话”</a:t>
            </a:r>
            <a:endParaRPr lang="zh-CN" altLang="en-US" sz="2800" b="1" dirty="0">
              <a:solidFill>
                <a:schemeClr val="tx1"/>
              </a:solidFill>
              <a:ea typeface="黑体" panose="02010609060101010101" pitchFamily="49" charset="-122"/>
            </a:endParaRPr>
          </a:p>
        </p:txBody>
      </p:sp>
      <p:sp>
        <p:nvSpPr>
          <p:cNvPr id="34850" name="Text Box 34"/>
          <p:cNvSpPr txBox="1">
            <a:spLocks noChangeArrowheads="1"/>
          </p:cNvSpPr>
          <p:nvPr/>
        </p:nvSpPr>
        <p:spPr bwMode="auto">
          <a:xfrm>
            <a:off x="8596312" y="3929063"/>
            <a:ext cx="1748159" cy="398780"/>
          </a:xfrm>
          <a:prstGeom prst="rect">
            <a:avLst/>
          </a:prstGeom>
          <a:noFill/>
          <a:ln w="9525">
            <a:noFill/>
            <a:miter lim="800000"/>
          </a:ln>
        </p:spPr>
        <p:txBody>
          <a:bodyPr wrap="square">
            <a:spAutoFit/>
          </a:bodyPr>
          <a:lstStyle/>
          <a:p>
            <a:r>
              <a:rPr lang="en-US" altLang="zh-CN" sz="20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1992</a:t>
            </a:r>
            <a:endParaRPr lang="en-US" altLang="zh-CN" sz="20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4851" name="Text Box 35"/>
          <p:cNvSpPr txBox="1">
            <a:spLocks noChangeArrowheads="1"/>
          </p:cNvSpPr>
          <p:nvPr/>
        </p:nvSpPr>
        <p:spPr bwMode="auto">
          <a:xfrm>
            <a:off x="9024958" y="1706032"/>
            <a:ext cx="1647828" cy="1938020"/>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wrap="square">
            <a:spAutoFit/>
          </a:bodyPr>
          <a:lstStyle/>
          <a:p>
            <a:pPr>
              <a:defRPr/>
            </a:pPr>
            <a:r>
              <a:rPr lang="zh-CN" altLang="en-US" sz="24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现代化建设新阶段</a:t>
            </a:r>
            <a:endParaRPr lang="zh-CN" altLang="en-US" sz="24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a:defRPr/>
            </a:pPr>
            <a:r>
              <a:rPr lang="zh-CN" altLang="en-US" sz="24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（改革开放步入新阶段）</a:t>
            </a:r>
            <a:endParaRPr lang="zh-CN" altLang="en-US" sz="24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6198" name="Line 36"/>
          <p:cNvSpPr>
            <a:spLocks noChangeShapeType="1"/>
          </p:cNvSpPr>
          <p:nvPr/>
        </p:nvSpPr>
        <p:spPr bwMode="auto">
          <a:xfrm>
            <a:off x="7104063" y="3857625"/>
            <a:ext cx="1587" cy="223838"/>
          </a:xfrm>
          <a:prstGeom prst="line">
            <a:avLst/>
          </a:prstGeom>
          <a:noFill/>
          <a:ln w="38100">
            <a:solidFill>
              <a:srgbClr val="FF0000"/>
            </a:solidFill>
            <a:round/>
          </a:ln>
        </p:spPr>
        <p:txBody>
          <a:bodyPr/>
          <a:lstStyle/>
          <a:p>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831"/>
                                        </p:tgtEl>
                                        <p:attrNameLst>
                                          <p:attrName>style.visibility</p:attrName>
                                        </p:attrNameLst>
                                      </p:cBhvr>
                                      <p:to>
                                        <p:strVal val="visible"/>
                                      </p:to>
                                    </p:set>
                                    <p:animEffect transition="in" filter="wipe(down)">
                                      <p:cBhvr>
                                        <p:cTn id="7" dur="1000"/>
                                        <p:tgtEl>
                                          <p:spTgt spid="34831"/>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34840"/>
                                        </p:tgtEl>
                                        <p:attrNameLst>
                                          <p:attrName>style.visibility</p:attrName>
                                        </p:attrNameLst>
                                      </p:cBhvr>
                                      <p:to>
                                        <p:strVal val="visible"/>
                                      </p:to>
                                    </p:set>
                                    <p:animEffect transition="in" filter="wipe(up)">
                                      <p:cBhvr>
                                        <p:cTn id="11" dur="2000"/>
                                        <p:tgtEl>
                                          <p:spTgt spid="34840"/>
                                        </p:tgtEl>
                                      </p:cBhvr>
                                    </p:animEffect>
                                  </p:childTnLst>
                                </p:cTn>
                              </p:par>
                            </p:childTnLst>
                          </p:cTn>
                        </p:par>
                        <p:par>
                          <p:cTn id="12" fill="hold">
                            <p:stCondLst>
                              <p:cond delay="3000"/>
                            </p:stCondLst>
                            <p:childTnLst>
                              <p:par>
                                <p:cTn id="13" presetID="22" presetClass="entr" presetSubtype="4" fill="hold" grpId="0" nodeType="afterEffect">
                                  <p:stCondLst>
                                    <p:cond delay="0"/>
                                  </p:stCondLst>
                                  <p:childTnLst>
                                    <p:set>
                                      <p:cBhvr>
                                        <p:cTn id="14" dur="1" fill="hold">
                                          <p:stCondLst>
                                            <p:cond delay="0"/>
                                          </p:stCondLst>
                                        </p:cTn>
                                        <p:tgtEl>
                                          <p:spTgt spid="34832"/>
                                        </p:tgtEl>
                                        <p:attrNameLst>
                                          <p:attrName>style.visibility</p:attrName>
                                        </p:attrNameLst>
                                      </p:cBhvr>
                                      <p:to>
                                        <p:strVal val="visible"/>
                                      </p:to>
                                    </p:set>
                                    <p:animEffect transition="in" filter="wipe(down)">
                                      <p:cBhvr>
                                        <p:cTn id="15" dur="1000"/>
                                        <p:tgtEl>
                                          <p:spTgt spid="34832"/>
                                        </p:tgtEl>
                                      </p:cBhvr>
                                    </p:animEffect>
                                  </p:childTnLst>
                                </p:cTn>
                              </p:par>
                            </p:childTnLst>
                          </p:cTn>
                        </p:par>
                        <p:par>
                          <p:cTn id="16" fill="hold">
                            <p:stCondLst>
                              <p:cond delay="4000"/>
                            </p:stCondLst>
                            <p:childTnLst>
                              <p:par>
                                <p:cTn id="17" presetID="22" presetClass="entr" presetSubtype="1" fill="hold" nodeType="afterEffect">
                                  <p:stCondLst>
                                    <p:cond delay="0"/>
                                  </p:stCondLst>
                                  <p:childTnLst>
                                    <p:set>
                                      <p:cBhvr>
                                        <p:cTn id="18" dur="1" fill="hold">
                                          <p:stCondLst>
                                            <p:cond delay="0"/>
                                          </p:stCondLst>
                                        </p:cTn>
                                        <p:tgtEl>
                                          <p:spTgt spid="34841"/>
                                        </p:tgtEl>
                                        <p:attrNameLst>
                                          <p:attrName>style.visibility</p:attrName>
                                        </p:attrNameLst>
                                      </p:cBhvr>
                                      <p:to>
                                        <p:strVal val="visible"/>
                                      </p:to>
                                    </p:set>
                                    <p:animEffect transition="in" filter="wipe(up)">
                                      <p:cBhvr>
                                        <p:cTn id="19" dur="2000"/>
                                        <p:tgtEl>
                                          <p:spTgt spid="34841"/>
                                        </p:tgtEl>
                                      </p:cBhvr>
                                    </p:animEffect>
                                  </p:childTnLst>
                                </p:cTn>
                              </p:par>
                            </p:childTnLst>
                          </p:cTn>
                        </p:par>
                        <p:par>
                          <p:cTn id="20" fill="hold">
                            <p:stCondLst>
                              <p:cond delay="6000"/>
                            </p:stCondLst>
                            <p:childTnLst>
                              <p:par>
                                <p:cTn id="21" presetID="22" presetClass="entr" presetSubtype="4" fill="hold" grpId="0" nodeType="afterEffect">
                                  <p:stCondLst>
                                    <p:cond delay="0"/>
                                  </p:stCondLst>
                                  <p:childTnLst>
                                    <p:set>
                                      <p:cBhvr>
                                        <p:cTn id="22" dur="1" fill="hold">
                                          <p:stCondLst>
                                            <p:cond delay="0"/>
                                          </p:stCondLst>
                                        </p:cTn>
                                        <p:tgtEl>
                                          <p:spTgt spid="34826"/>
                                        </p:tgtEl>
                                        <p:attrNameLst>
                                          <p:attrName>style.visibility</p:attrName>
                                        </p:attrNameLst>
                                      </p:cBhvr>
                                      <p:to>
                                        <p:strVal val="visible"/>
                                      </p:to>
                                    </p:set>
                                    <p:animEffect transition="in" filter="wipe(down)">
                                      <p:cBhvr>
                                        <p:cTn id="23" dur="1000"/>
                                        <p:tgtEl>
                                          <p:spTgt spid="348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34836"/>
                                        </p:tgtEl>
                                        <p:attrNameLst>
                                          <p:attrName>style.visibility</p:attrName>
                                        </p:attrNameLst>
                                      </p:cBhvr>
                                      <p:to>
                                        <p:strVal val="visible"/>
                                      </p:to>
                                    </p:set>
                                    <p:animEffect transition="in" filter="wipe(up)">
                                      <p:cBhvr>
                                        <p:cTn id="28" dur="1000"/>
                                        <p:tgtEl>
                                          <p:spTgt spid="3483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4833"/>
                                        </p:tgtEl>
                                        <p:attrNameLst>
                                          <p:attrName>style.visibility</p:attrName>
                                        </p:attrNameLst>
                                      </p:cBhvr>
                                      <p:to>
                                        <p:strVal val="visible"/>
                                      </p:to>
                                    </p:set>
                                    <p:animEffect transition="in" filter="wipe(down)">
                                      <p:cBhvr>
                                        <p:cTn id="33" dur="1000"/>
                                        <p:tgtEl>
                                          <p:spTgt spid="34833"/>
                                        </p:tgtEl>
                                      </p:cBhvr>
                                    </p:animEffect>
                                  </p:childTnLst>
                                </p:cTn>
                              </p:par>
                            </p:childTnLst>
                          </p:cTn>
                        </p:par>
                        <p:par>
                          <p:cTn id="34" fill="hold">
                            <p:stCondLst>
                              <p:cond delay="1000"/>
                            </p:stCondLst>
                            <p:childTnLst>
                              <p:par>
                                <p:cTn id="35" presetID="22" presetClass="entr" presetSubtype="4" fill="hold" grpId="0" nodeType="afterEffect">
                                  <p:stCondLst>
                                    <p:cond delay="0"/>
                                  </p:stCondLst>
                                  <p:childTnLst>
                                    <p:set>
                                      <p:cBhvr>
                                        <p:cTn id="36" dur="1" fill="hold">
                                          <p:stCondLst>
                                            <p:cond delay="0"/>
                                          </p:stCondLst>
                                        </p:cTn>
                                        <p:tgtEl>
                                          <p:spTgt spid="34827"/>
                                        </p:tgtEl>
                                        <p:attrNameLst>
                                          <p:attrName>style.visibility</p:attrName>
                                        </p:attrNameLst>
                                      </p:cBhvr>
                                      <p:to>
                                        <p:strVal val="visible"/>
                                      </p:to>
                                    </p:set>
                                    <p:animEffect transition="in" filter="wipe(down)">
                                      <p:cBhvr>
                                        <p:cTn id="37" dur="1000"/>
                                        <p:tgtEl>
                                          <p:spTgt spid="348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34837"/>
                                        </p:tgtEl>
                                        <p:attrNameLst>
                                          <p:attrName>style.visibility</p:attrName>
                                        </p:attrNameLst>
                                      </p:cBhvr>
                                      <p:to>
                                        <p:strVal val="visible"/>
                                      </p:to>
                                    </p:set>
                                    <p:animEffect transition="in" filter="wipe(up)">
                                      <p:cBhvr>
                                        <p:cTn id="42" dur="1000"/>
                                        <p:tgtEl>
                                          <p:spTgt spid="348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4834"/>
                                        </p:tgtEl>
                                        <p:attrNameLst>
                                          <p:attrName>style.visibility</p:attrName>
                                        </p:attrNameLst>
                                      </p:cBhvr>
                                      <p:to>
                                        <p:strVal val="visible"/>
                                      </p:to>
                                    </p:set>
                                    <p:animEffect transition="in" filter="wipe(down)">
                                      <p:cBhvr>
                                        <p:cTn id="47" dur="1000"/>
                                        <p:tgtEl>
                                          <p:spTgt spid="34834"/>
                                        </p:tgtEl>
                                      </p:cBhvr>
                                    </p:animEffect>
                                  </p:childTnLst>
                                </p:cTn>
                              </p:par>
                            </p:childTnLst>
                          </p:cTn>
                        </p:par>
                        <p:par>
                          <p:cTn id="48" fill="hold">
                            <p:stCondLst>
                              <p:cond delay="1000"/>
                            </p:stCondLst>
                            <p:childTnLst>
                              <p:par>
                                <p:cTn id="49" presetID="22" presetClass="entr" presetSubtype="4" fill="hold" grpId="0" nodeType="afterEffect">
                                  <p:stCondLst>
                                    <p:cond delay="0"/>
                                  </p:stCondLst>
                                  <p:childTnLst>
                                    <p:set>
                                      <p:cBhvr>
                                        <p:cTn id="50" dur="1" fill="hold">
                                          <p:stCondLst>
                                            <p:cond delay="0"/>
                                          </p:stCondLst>
                                        </p:cTn>
                                        <p:tgtEl>
                                          <p:spTgt spid="34828"/>
                                        </p:tgtEl>
                                        <p:attrNameLst>
                                          <p:attrName>style.visibility</p:attrName>
                                        </p:attrNameLst>
                                      </p:cBhvr>
                                      <p:to>
                                        <p:strVal val="visible"/>
                                      </p:to>
                                    </p:set>
                                    <p:animEffect transition="in" filter="wipe(down)">
                                      <p:cBhvr>
                                        <p:cTn id="51" dur="1000"/>
                                        <p:tgtEl>
                                          <p:spTgt spid="3482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34838"/>
                                        </p:tgtEl>
                                        <p:attrNameLst>
                                          <p:attrName>style.visibility</p:attrName>
                                        </p:attrNameLst>
                                      </p:cBhvr>
                                      <p:to>
                                        <p:strVal val="visible"/>
                                      </p:to>
                                    </p:set>
                                    <p:animEffect transition="in" filter="wipe(up)">
                                      <p:cBhvr>
                                        <p:cTn id="56" dur="1000"/>
                                        <p:tgtEl>
                                          <p:spTgt spid="3483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4835"/>
                                        </p:tgtEl>
                                        <p:attrNameLst>
                                          <p:attrName>style.visibility</p:attrName>
                                        </p:attrNameLst>
                                      </p:cBhvr>
                                      <p:to>
                                        <p:strVal val="visible"/>
                                      </p:to>
                                    </p:set>
                                    <p:animEffect transition="in" filter="wipe(down)">
                                      <p:cBhvr>
                                        <p:cTn id="61" dur="1000"/>
                                        <p:tgtEl>
                                          <p:spTgt spid="34835"/>
                                        </p:tgtEl>
                                      </p:cBhvr>
                                    </p:animEffect>
                                  </p:childTnLst>
                                </p:cTn>
                              </p:par>
                            </p:childTnLst>
                          </p:cTn>
                        </p:par>
                        <p:par>
                          <p:cTn id="62" fill="hold">
                            <p:stCondLst>
                              <p:cond delay="1000"/>
                            </p:stCondLst>
                            <p:childTnLst>
                              <p:par>
                                <p:cTn id="63" presetID="22" presetClass="entr" presetSubtype="4" fill="hold" nodeType="afterEffect">
                                  <p:stCondLst>
                                    <p:cond delay="0"/>
                                  </p:stCondLst>
                                  <p:childTnLst>
                                    <p:set>
                                      <p:cBhvr>
                                        <p:cTn id="64" dur="1" fill="hold">
                                          <p:stCondLst>
                                            <p:cond delay="0"/>
                                          </p:stCondLst>
                                        </p:cTn>
                                        <p:tgtEl>
                                          <p:spTgt spid="34842"/>
                                        </p:tgtEl>
                                        <p:attrNameLst>
                                          <p:attrName>style.visibility</p:attrName>
                                        </p:attrNameLst>
                                      </p:cBhvr>
                                      <p:to>
                                        <p:strVal val="visible"/>
                                      </p:to>
                                    </p:set>
                                    <p:animEffect transition="in" filter="wipe(down)">
                                      <p:cBhvr>
                                        <p:cTn id="65" dur="1000"/>
                                        <p:tgtEl>
                                          <p:spTgt spid="34842"/>
                                        </p:tgtEl>
                                      </p:cBhvr>
                                    </p:animEffect>
                                  </p:childTnLst>
                                </p:cTn>
                              </p:par>
                            </p:childTnLst>
                          </p:cTn>
                        </p:par>
                        <p:par>
                          <p:cTn id="66" fill="hold">
                            <p:stCondLst>
                              <p:cond delay="2000"/>
                            </p:stCondLst>
                            <p:childTnLst>
                              <p:par>
                                <p:cTn id="67" presetID="22" presetClass="entr" presetSubtype="4" fill="hold" grpId="0" nodeType="afterEffect">
                                  <p:stCondLst>
                                    <p:cond delay="0"/>
                                  </p:stCondLst>
                                  <p:childTnLst>
                                    <p:set>
                                      <p:cBhvr>
                                        <p:cTn id="68" dur="1" fill="hold">
                                          <p:stCondLst>
                                            <p:cond delay="0"/>
                                          </p:stCondLst>
                                        </p:cTn>
                                        <p:tgtEl>
                                          <p:spTgt spid="34830"/>
                                        </p:tgtEl>
                                        <p:attrNameLst>
                                          <p:attrName>style.visibility</p:attrName>
                                        </p:attrNameLst>
                                      </p:cBhvr>
                                      <p:to>
                                        <p:strVal val="visible"/>
                                      </p:to>
                                    </p:set>
                                    <p:animEffect transition="in" filter="wipe(down)">
                                      <p:cBhvr>
                                        <p:cTn id="69" dur="1000"/>
                                        <p:tgtEl>
                                          <p:spTgt spid="3483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34839"/>
                                        </p:tgtEl>
                                        <p:attrNameLst>
                                          <p:attrName>style.visibility</p:attrName>
                                        </p:attrNameLst>
                                      </p:cBhvr>
                                      <p:to>
                                        <p:strVal val="visible"/>
                                      </p:to>
                                    </p:set>
                                    <p:animEffect transition="in" filter="wipe(down)">
                                      <p:cBhvr>
                                        <p:cTn id="74" dur="1000"/>
                                        <p:tgtEl>
                                          <p:spTgt spid="3483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34843"/>
                                        </p:tgtEl>
                                        <p:attrNameLst>
                                          <p:attrName>style.visibility</p:attrName>
                                        </p:attrNameLst>
                                      </p:cBhvr>
                                      <p:to>
                                        <p:strVal val="visible"/>
                                      </p:to>
                                    </p:set>
                                    <p:animEffect transition="in" filter="wipe(down)">
                                      <p:cBhvr>
                                        <p:cTn id="79" dur="1000"/>
                                        <p:tgtEl>
                                          <p:spTgt spid="34843"/>
                                        </p:tgtEl>
                                      </p:cBhvr>
                                    </p:animEffect>
                                  </p:childTnLst>
                                </p:cTn>
                              </p:par>
                            </p:childTnLst>
                          </p:cTn>
                        </p:par>
                        <p:par>
                          <p:cTn id="80" fill="hold">
                            <p:stCondLst>
                              <p:cond delay="1000"/>
                            </p:stCondLst>
                            <p:childTnLst>
                              <p:par>
                                <p:cTn id="81" presetID="22" presetClass="entr" presetSubtype="4" fill="hold" grpId="0" nodeType="afterEffect">
                                  <p:stCondLst>
                                    <p:cond delay="0"/>
                                  </p:stCondLst>
                                  <p:childTnLst>
                                    <p:set>
                                      <p:cBhvr>
                                        <p:cTn id="82" dur="1" fill="hold">
                                          <p:stCondLst>
                                            <p:cond delay="0"/>
                                          </p:stCondLst>
                                        </p:cTn>
                                        <p:tgtEl>
                                          <p:spTgt spid="34844"/>
                                        </p:tgtEl>
                                        <p:attrNameLst>
                                          <p:attrName>style.visibility</p:attrName>
                                        </p:attrNameLst>
                                      </p:cBhvr>
                                      <p:to>
                                        <p:strVal val="visible"/>
                                      </p:to>
                                    </p:set>
                                    <p:animEffect transition="in" filter="wipe(down)">
                                      <p:cBhvr>
                                        <p:cTn id="83" dur="1000"/>
                                        <p:tgtEl>
                                          <p:spTgt spid="34844"/>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34829"/>
                                        </p:tgtEl>
                                        <p:attrNameLst>
                                          <p:attrName>style.visibility</p:attrName>
                                        </p:attrNameLst>
                                      </p:cBhvr>
                                      <p:to>
                                        <p:strVal val="visible"/>
                                      </p:to>
                                    </p:set>
                                    <p:animEffect transition="in" filter="wipe(down)">
                                      <p:cBhvr>
                                        <p:cTn id="88" dur="1000"/>
                                        <p:tgtEl>
                                          <p:spTgt spid="34829"/>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nodeType="clickEffect">
                                  <p:stCondLst>
                                    <p:cond delay="0"/>
                                  </p:stCondLst>
                                  <p:childTnLst>
                                    <p:set>
                                      <p:cBhvr>
                                        <p:cTn id="92" dur="1" fill="hold">
                                          <p:stCondLst>
                                            <p:cond delay="0"/>
                                          </p:stCondLst>
                                        </p:cTn>
                                        <p:tgtEl>
                                          <p:spTgt spid="34845"/>
                                        </p:tgtEl>
                                        <p:attrNameLst>
                                          <p:attrName>style.visibility</p:attrName>
                                        </p:attrNameLst>
                                      </p:cBhvr>
                                      <p:to>
                                        <p:strVal val="visible"/>
                                      </p:to>
                                    </p:set>
                                    <p:animEffect transition="in" filter="wipe(down)">
                                      <p:cBhvr>
                                        <p:cTn id="93" dur="1000"/>
                                        <p:tgtEl>
                                          <p:spTgt spid="34845"/>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34850"/>
                                        </p:tgtEl>
                                        <p:attrNameLst>
                                          <p:attrName>style.visibility</p:attrName>
                                        </p:attrNameLst>
                                      </p:cBhvr>
                                      <p:to>
                                        <p:strVal val="visible"/>
                                      </p:to>
                                    </p:set>
                                    <p:animEffect transition="in" filter="wipe(down)">
                                      <p:cBhvr>
                                        <p:cTn id="98" dur="1000"/>
                                        <p:tgtEl>
                                          <p:spTgt spid="34850"/>
                                        </p:tgtEl>
                                      </p:cBhvr>
                                    </p:animEffect>
                                  </p:childTnLst>
                                </p:cTn>
                              </p:par>
                            </p:childTnLst>
                          </p:cTn>
                        </p:par>
                        <p:par>
                          <p:cTn id="99" fill="hold">
                            <p:stCondLst>
                              <p:cond delay="1000"/>
                            </p:stCondLst>
                            <p:childTnLst>
                              <p:par>
                                <p:cTn id="100" presetID="22" presetClass="entr" presetSubtype="1" fill="hold" nodeType="afterEffect">
                                  <p:stCondLst>
                                    <p:cond delay="0"/>
                                  </p:stCondLst>
                                  <p:childTnLst>
                                    <p:set>
                                      <p:cBhvr>
                                        <p:cTn id="101" dur="1" fill="hold">
                                          <p:stCondLst>
                                            <p:cond delay="0"/>
                                          </p:stCondLst>
                                        </p:cTn>
                                        <p:tgtEl>
                                          <p:spTgt spid="34849"/>
                                        </p:tgtEl>
                                        <p:attrNameLst>
                                          <p:attrName>style.visibility</p:attrName>
                                        </p:attrNameLst>
                                      </p:cBhvr>
                                      <p:to>
                                        <p:strVal val="visible"/>
                                      </p:to>
                                    </p:set>
                                    <p:animEffect transition="in" filter="wipe(up)">
                                      <p:cBhvr>
                                        <p:cTn id="102" dur="1000"/>
                                        <p:tgtEl>
                                          <p:spTgt spid="34849"/>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34847"/>
                                        </p:tgtEl>
                                        <p:attrNameLst>
                                          <p:attrName>style.visibility</p:attrName>
                                        </p:attrNameLst>
                                      </p:cBhvr>
                                      <p:to>
                                        <p:strVal val="visible"/>
                                      </p:to>
                                    </p:set>
                                    <p:animEffect transition="in" filter="wipe(down)">
                                      <p:cBhvr>
                                        <p:cTn id="107" dur="1000"/>
                                        <p:tgtEl>
                                          <p:spTgt spid="34847"/>
                                        </p:tgtEl>
                                      </p:cBhvr>
                                    </p:animEffect>
                                  </p:childTnLst>
                                </p:cTn>
                              </p:par>
                            </p:childTnLst>
                          </p:cTn>
                        </p:par>
                        <p:par>
                          <p:cTn id="108" fill="hold">
                            <p:stCondLst>
                              <p:cond delay="1000"/>
                            </p:stCondLst>
                            <p:childTnLst>
                              <p:par>
                                <p:cTn id="109" presetID="22" presetClass="entr" presetSubtype="4" fill="hold" grpId="0" nodeType="afterEffect">
                                  <p:stCondLst>
                                    <p:cond delay="0"/>
                                  </p:stCondLst>
                                  <p:childTnLst>
                                    <p:set>
                                      <p:cBhvr>
                                        <p:cTn id="110" dur="1" fill="hold">
                                          <p:stCondLst>
                                            <p:cond delay="0"/>
                                          </p:stCondLst>
                                        </p:cTn>
                                        <p:tgtEl>
                                          <p:spTgt spid="34848"/>
                                        </p:tgtEl>
                                        <p:attrNameLst>
                                          <p:attrName>style.visibility</p:attrName>
                                        </p:attrNameLst>
                                      </p:cBhvr>
                                      <p:to>
                                        <p:strVal val="visible"/>
                                      </p:to>
                                    </p:set>
                                    <p:animEffect transition="in" filter="wipe(down)">
                                      <p:cBhvr>
                                        <p:cTn id="111" dur="1000"/>
                                        <p:tgtEl>
                                          <p:spTgt spid="34848"/>
                                        </p:tgtEl>
                                      </p:cBhvr>
                                    </p:animEffect>
                                  </p:childTnLst>
                                </p:cTn>
                              </p:par>
                            </p:childTnLst>
                          </p:cTn>
                        </p:par>
                        <p:par>
                          <p:cTn id="112" fill="hold">
                            <p:stCondLst>
                              <p:cond delay="2000"/>
                            </p:stCondLst>
                            <p:childTnLst>
                              <p:par>
                                <p:cTn id="113" presetID="22" presetClass="entr" presetSubtype="1" fill="hold" nodeType="afterEffect">
                                  <p:stCondLst>
                                    <p:cond delay="0"/>
                                  </p:stCondLst>
                                  <p:childTnLst>
                                    <p:set>
                                      <p:cBhvr>
                                        <p:cTn id="114" dur="1" fill="hold">
                                          <p:stCondLst>
                                            <p:cond delay="0"/>
                                          </p:stCondLst>
                                        </p:cTn>
                                        <p:tgtEl>
                                          <p:spTgt spid="34851"/>
                                        </p:tgtEl>
                                        <p:attrNameLst>
                                          <p:attrName>style.visibility</p:attrName>
                                        </p:attrNameLst>
                                      </p:cBhvr>
                                      <p:to>
                                        <p:strVal val="visible"/>
                                      </p:to>
                                    </p:set>
                                    <p:animEffect transition="in" filter="wipe(up)">
                                      <p:cBhvr>
                                        <p:cTn id="115" dur="1000"/>
                                        <p:tgtEl>
                                          <p:spTgt spid="34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6" grpId="0" bldLvl="0" animBg="1"/>
      <p:bldP spid="34827" grpId="0" bldLvl="0" animBg="1"/>
      <p:bldP spid="34828" grpId="0" bldLvl="0" animBg="1"/>
      <p:bldP spid="34829" grpId="0" bldLvl="0" animBg="1"/>
      <p:bldP spid="34830" grpId="0" bldLvl="0" animBg="1"/>
      <p:bldP spid="34831" grpId="0"/>
      <p:bldP spid="34832" grpId="0"/>
      <p:bldP spid="34833" grpId="0"/>
      <p:bldP spid="34834" grpId="0"/>
      <p:bldP spid="34835" grpId="0"/>
      <p:bldP spid="34843" grpId="0" bldLvl="0" animBg="1"/>
      <p:bldP spid="34844" grpId="0" bldLvl="0" animBg="1"/>
      <p:bldP spid="34847" grpId="0" bldLvl="0" animBg="1"/>
      <p:bldP spid="34848" grpId="0" bldLvl="0" animBg="1"/>
      <p:bldP spid="3485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标题 4"/>
          <p:cNvSpPr txBox="1"/>
          <p:nvPr/>
        </p:nvSpPr>
        <p:spPr>
          <a:xfrm>
            <a:off x="6350" y="2919095"/>
            <a:ext cx="12188825" cy="8724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dist"/>
            <a:r>
              <a:rPr lang="zh-CN" altLang="en-US" sz="6600" b="1" dirty="0">
                <a:gradFill>
                  <a:gsLst>
                    <a:gs pos="14000">
                      <a:srgbClr val="FF0000"/>
                    </a:gs>
                    <a:gs pos="94000">
                      <a:srgbClr val="790000"/>
                    </a:gs>
                    <a:gs pos="49000">
                      <a:srgbClr val="FF0000"/>
                    </a:gs>
                  </a:gsLst>
                  <a:lin ang="5400000" scaled="1"/>
                </a:gradFill>
                <a:effectLst>
                  <a:glow rad="152400">
                    <a:prstClr val="white"/>
                  </a:glow>
                </a:effectLst>
                <a:latin typeface="微软雅黑" panose="020B0503020204020204" pitchFamily="34" charset="-122"/>
                <a:ea typeface="微软雅黑" panose="020B0503020204020204" pitchFamily="34" charset="-122"/>
                <a:sym typeface="+mn-ea"/>
              </a:rPr>
              <a:t>社会主义建设在探索中曲折发展</a:t>
            </a:r>
            <a:endParaRPr lang="zh-CN" altLang="en-US" sz="6600" b="1" dirty="0">
              <a:gradFill>
                <a:gsLst>
                  <a:gs pos="14000">
                    <a:srgbClr val="FF0000"/>
                  </a:gs>
                  <a:gs pos="94000">
                    <a:srgbClr val="790000"/>
                  </a:gs>
                  <a:gs pos="49000">
                    <a:srgbClr val="FF0000"/>
                  </a:gs>
                </a:gsLst>
                <a:lin ang="5400000" scaled="1"/>
              </a:gradFill>
              <a:effectLst>
                <a:glow rad="152400">
                  <a:prstClr val="white"/>
                </a:glow>
              </a:effectLst>
              <a:latin typeface="微软雅黑" panose="020B0503020204020204" pitchFamily="34" charset="-122"/>
              <a:ea typeface="微软雅黑" panose="020B0503020204020204" pitchFamily="34" charset="-122"/>
              <a:sym typeface="+mn-ea"/>
            </a:endParaRPr>
          </a:p>
        </p:txBody>
      </p:sp>
      <p:grpSp>
        <p:nvGrpSpPr>
          <p:cNvPr id="8" name="组合 7"/>
          <p:cNvGrpSpPr/>
          <p:nvPr/>
        </p:nvGrpSpPr>
        <p:grpSpPr>
          <a:xfrm>
            <a:off x="4358008" y="1733985"/>
            <a:ext cx="3196585" cy="952403"/>
            <a:chOff x="4379686" y="1915611"/>
            <a:chExt cx="3196585" cy="952403"/>
          </a:xfrm>
        </p:grpSpPr>
        <p:sp>
          <p:nvSpPr>
            <p:cNvPr id="9" name="TextBox 46"/>
            <p:cNvSpPr txBox="1"/>
            <p:nvPr/>
          </p:nvSpPr>
          <p:spPr bwMode="auto">
            <a:xfrm>
              <a:off x="5716991" y="2099664"/>
              <a:ext cx="1859280" cy="768350"/>
            </a:xfrm>
            <a:prstGeom prst="rect">
              <a:avLst/>
            </a:prstGeom>
            <a:noFill/>
          </p:spPr>
          <p:txBody>
            <a:bodyPr wrap="none" rtlCol="0">
              <a:spAutoFit/>
            </a:bodyPr>
            <a:lstStyle>
              <a:defPPr>
                <a:defRPr lang="zh-CN"/>
              </a:defPPr>
              <a:lvl1pPr algn="ctr">
                <a:defRPr sz="4400" b="1">
                  <a:gradFill>
                    <a:gsLst>
                      <a:gs pos="14000">
                        <a:srgbClr val="FF0000"/>
                      </a:gs>
                      <a:gs pos="94000">
                        <a:srgbClr val="790000"/>
                      </a:gs>
                      <a:gs pos="49000">
                        <a:srgbClr val="FF0000"/>
                      </a:gs>
                    </a:gsLst>
                    <a:lin ang="5400000" scaled="1"/>
                  </a:gradFill>
                  <a:effectLst>
                    <a:glow rad="152400">
                      <a:schemeClr val="bg1"/>
                    </a:glow>
                  </a:effectLst>
                  <a:latin typeface="微软雅黑" panose="020B0503020204020204" pitchFamily="34" charset="-122"/>
                  <a:ea typeface="微软雅黑" panose="020B0503020204020204" pitchFamily="34" charset="-122"/>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4400" b="1" i="0" u="none" strike="noStrike" kern="0" cap="none" spc="0" normalizeH="0" baseline="0" noProof="0">
                  <a:ln>
                    <a:noFill/>
                  </a:ln>
                  <a:gradFill>
                    <a:gsLst>
                      <a:gs pos="14000">
                        <a:srgbClr val="FF0000"/>
                      </a:gs>
                      <a:gs pos="94000">
                        <a:srgbClr val="790000"/>
                      </a:gs>
                      <a:gs pos="49000">
                        <a:srgbClr val="FF0000"/>
                      </a:gs>
                    </a:gsLst>
                    <a:lin ang="5400000" scaled="1"/>
                  </a:gradFill>
                  <a:effectLst>
                    <a:glow rad="127000">
                      <a:prstClr val="white"/>
                    </a:glow>
                  </a:effectLst>
                  <a:uLnTx/>
                  <a:uFillTx/>
                  <a:latin typeface="微软雅黑" panose="020B0503020204020204" pitchFamily="34" charset="-122"/>
                  <a:ea typeface="微软雅黑" panose="020B0503020204020204" pitchFamily="34" charset="-122"/>
                </a:rPr>
                <a:t>第一课</a:t>
              </a:r>
              <a:endParaRPr kumimoji="0" lang="zh-CN" altLang="en-US" sz="4400" b="1" i="0" u="none" strike="noStrike" kern="0" cap="none" spc="0" normalizeH="0" baseline="0" noProof="0">
                <a:ln>
                  <a:noFill/>
                </a:ln>
                <a:gradFill>
                  <a:gsLst>
                    <a:gs pos="14000">
                      <a:srgbClr val="FF0000"/>
                    </a:gs>
                    <a:gs pos="94000">
                      <a:srgbClr val="790000"/>
                    </a:gs>
                    <a:gs pos="49000">
                      <a:srgbClr val="FF0000"/>
                    </a:gs>
                  </a:gsLst>
                  <a:lin ang="5400000" scaled="1"/>
                </a:gradFill>
                <a:effectLst>
                  <a:glow rad="127000">
                    <a:prstClr val="white"/>
                  </a:glow>
                </a:effectLst>
                <a:uLnTx/>
                <a:uFillTx/>
                <a:latin typeface="微软雅黑" panose="020B0503020204020204" pitchFamily="34" charset="-122"/>
                <a:ea typeface="微软雅黑" panose="020B0503020204020204" pitchFamily="34" charset="-122"/>
              </a:endParaRPr>
            </a:p>
          </p:txBody>
        </p:sp>
        <p:sp>
          <p:nvSpPr>
            <p:cNvPr id="10" name="party emblem"/>
            <p:cNvSpPr/>
            <p:nvPr/>
          </p:nvSpPr>
          <p:spPr bwMode="auto">
            <a:xfrm>
              <a:off x="4379686" y="1915611"/>
              <a:ext cx="963494" cy="910425"/>
            </a:xfrm>
            <a:custGeom>
              <a:avLst/>
              <a:gdLst>
                <a:gd name="T0" fmla="*/ 568 w 6630"/>
                <a:gd name="T1" fmla="*/ 2493 h 6244"/>
                <a:gd name="T2" fmla="*/ 2067 w 6630"/>
                <a:gd name="T3" fmla="*/ 941 h 6244"/>
                <a:gd name="T4" fmla="*/ 3033 w 6630"/>
                <a:gd name="T5" fmla="*/ 718 h 6244"/>
                <a:gd name="T6" fmla="*/ 3522 w 6630"/>
                <a:gd name="T7" fmla="*/ 1189 h 6244"/>
                <a:gd name="T8" fmla="*/ 2739 w 6630"/>
                <a:gd name="T9" fmla="*/ 2000 h 6244"/>
                <a:gd name="T10" fmla="*/ 4773 w 6630"/>
                <a:gd name="T11" fmla="*/ 3965 h 6244"/>
                <a:gd name="T12" fmla="*/ 3216 w 6630"/>
                <a:gd name="T13" fmla="*/ 0 h 6244"/>
                <a:gd name="T14" fmla="*/ 5539 w 6630"/>
                <a:gd name="T15" fmla="*/ 4704 h 6244"/>
                <a:gd name="T16" fmla="*/ 6072 w 6630"/>
                <a:gd name="T17" fmla="*/ 5218 h 6244"/>
                <a:gd name="T18" fmla="*/ 5338 w 6630"/>
                <a:gd name="T19" fmla="*/ 5978 h 6244"/>
                <a:gd name="T20" fmla="*/ 4805 w 6630"/>
                <a:gd name="T21" fmla="*/ 5463 h 6244"/>
                <a:gd name="T22" fmla="*/ 1056 w 6630"/>
                <a:gd name="T23" fmla="*/ 5423 h 6244"/>
                <a:gd name="T24" fmla="*/ 904 w 6630"/>
                <a:gd name="T25" fmla="*/ 5467 h 6244"/>
                <a:gd name="T26" fmla="*/ 924 w 6630"/>
                <a:gd name="T27" fmla="*/ 5599 h 6244"/>
                <a:gd name="T28" fmla="*/ 462 w 6630"/>
                <a:gd name="T29" fmla="*/ 6061 h 6244"/>
                <a:gd name="T30" fmla="*/ 0 w 6630"/>
                <a:gd name="T31" fmla="*/ 5599 h 6244"/>
                <a:gd name="T32" fmla="*/ 576 w 6630"/>
                <a:gd name="T33" fmla="*/ 5151 h 6244"/>
                <a:gd name="T34" fmla="*/ 600 w 6630"/>
                <a:gd name="T35" fmla="*/ 5029 h 6244"/>
                <a:gd name="T36" fmla="*/ 184 w 6630"/>
                <a:gd name="T37" fmla="*/ 4584 h 6244"/>
                <a:gd name="T38" fmla="*/ 654 w 6630"/>
                <a:gd name="T39" fmla="*/ 4131 h 6244"/>
                <a:gd name="T40" fmla="*/ 4027 w 6630"/>
                <a:gd name="T41" fmla="*/ 4712 h 6244"/>
                <a:gd name="T42" fmla="*/ 2005 w 6630"/>
                <a:gd name="T43" fmla="*/ 2759 h 6244"/>
                <a:gd name="T44" fmla="*/ 1445 w 6630"/>
                <a:gd name="T45" fmla="*/ 3340 h 6244"/>
                <a:gd name="T46" fmla="*/ 568 w 6630"/>
                <a:gd name="T47" fmla="*/ 2493 h 6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30" h="6244">
                  <a:moveTo>
                    <a:pt x="568" y="2493"/>
                  </a:moveTo>
                  <a:lnTo>
                    <a:pt x="2067" y="941"/>
                  </a:lnTo>
                  <a:cubicBezTo>
                    <a:pt x="2284" y="975"/>
                    <a:pt x="2741" y="1021"/>
                    <a:pt x="3033" y="718"/>
                  </a:cubicBezTo>
                  <a:lnTo>
                    <a:pt x="3522" y="1189"/>
                  </a:lnTo>
                  <a:lnTo>
                    <a:pt x="2739" y="2000"/>
                  </a:lnTo>
                  <a:lnTo>
                    <a:pt x="4773" y="3965"/>
                  </a:lnTo>
                  <a:cubicBezTo>
                    <a:pt x="5429" y="2875"/>
                    <a:pt x="5176" y="1181"/>
                    <a:pt x="3216" y="0"/>
                  </a:cubicBezTo>
                  <a:cubicBezTo>
                    <a:pt x="6139" y="415"/>
                    <a:pt x="6630" y="3072"/>
                    <a:pt x="5539" y="4704"/>
                  </a:cubicBezTo>
                  <a:lnTo>
                    <a:pt x="6072" y="5218"/>
                  </a:lnTo>
                  <a:lnTo>
                    <a:pt x="5338" y="5978"/>
                  </a:lnTo>
                  <a:lnTo>
                    <a:pt x="4805" y="5463"/>
                  </a:lnTo>
                  <a:cubicBezTo>
                    <a:pt x="3927" y="6087"/>
                    <a:pt x="2633" y="6244"/>
                    <a:pt x="1056" y="5423"/>
                  </a:cubicBezTo>
                  <a:lnTo>
                    <a:pt x="904" y="5467"/>
                  </a:lnTo>
                  <a:cubicBezTo>
                    <a:pt x="917" y="5509"/>
                    <a:pt x="924" y="5553"/>
                    <a:pt x="924" y="5599"/>
                  </a:cubicBezTo>
                  <a:cubicBezTo>
                    <a:pt x="924" y="5853"/>
                    <a:pt x="716" y="6061"/>
                    <a:pt x="462" y="6061"/>
                  </a:cubicBezTo>
                  <a:cubicBezTo>
                    <a:pt x="208" y="6061"/>
                    <a:pt x="0" y="5853"/>
                    <a:pt x="0" y="5599"/>
                  </a:cubicBezTo>
                  <a:cubicBezTo>
                    <a:pt x="0" y="5297"/>
                    <a:pt x="287" y="5077"/>
                    <a:pt x="576" y="5151"/>
                  </a:cubicBezTo>
                  <a:lnTo>
                    <a:pt x="600" y="5029"/>
                  </a:lnTo>
                  <a:cubicBezTo>
                    <a:pt x="463" y="4891"/>
                    <a:pt x="313" y="4756"/>
                    <a:pt x="184" y="4584"/>
                  </a:cubicBezTo>
                  <a:cubicBezTo>
                    <a:pt x="341" y="4433"/>
                    <a:pt x="498" y="4282"/>
                    <a:pt x="654" y="4131"/>
                  </a:cubicBezTo>
                  <a:cubicBezTo>
                    <a:pt x="1944" y="5190"/>
                    <a:pt x="3186" y="5218"/>
                    <a:pt x="4027" y="4712"/>
                  </a:cubicBezTo>
                  <a:lnTo>
                    <a:pt x="2005" y="2759"/>
                  </a:lnTo>
                  <a:lnTo>
                    <a:pt x="1445" y="3340"/>
                  </a:lnTo>
                  <a:lnTo>
                    <a:pt x="568" y="2493"/>
                  </a:lnTo>
                  <a:close/>
                </a:path>
              </a:pathLst>
            </a:custGeom>
            <a:gradFill>
              <a:gsLst>
                <a:gs pos="0">
                  <a:srgbClr val="FF0000"/>
                </a:gs>
                <a:gs pos="100000">
                  <a:srgbClr val="680000"/>
                </a:gs>
                <a:gs pos="43000">
                  <a:srgbClr val="FF0000"/>
                </a:gs>
              </a:gsLst>
              <a:lin ang="5400000" scaled="1"/>
            </a:gradFill>
            <a:ln>
              <a:noFill/>
            </a:ln>
            <a:effectLst>
              <a:glow rad="101600">
                <a:sysClr val="window" lastClr="FFFFFF"/>
              </a:glow>
            </a:effec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iterate type="lt">
                                    <p:tmPct val="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0"/>
                            </p:stCondLst>
                            <p:childTnLst>
                              <p:par>
                                <p:cTn id="11" presetID="18" presetClass="entr" presetSubtype="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trips(downRight)">
                                      <p:cBhvr>
                                        <p:cTn id="13"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2" name="圆角矩形 1"/>
          <p:cNvSpPr/>
          <p:nvPr/>
        </p:nvSpPr>
        <p:spPr>
          <a:xfrm>
            <a:off x="2484755" y="862330"/>
            <a:ext cx="3629025" cy="245745"/>
          </a:xfrm>
          <a:prstGeom prst="roundRect">
            <a:avLst/>
          </a:prstGeom>
          <a:solidFill>
            <a:srgbClr val="F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0" name="组合 9"/>
          <p:cNvGrpSpPr/>
          <p:nvPr/>
        </p:nvGrpSpPr>
        <p:grpSpPr>
          <a:xfrm>
            <a:off x="5191144" y="1619289"/>
            <a:ext cx="1809711" cy="1809711"/>
            <a:chOff x="-1733888" y="2136280"/>
            <a:chExt cx="1878710" cy="1878710"/>
          </a:xfrm>
        </p:grpSpPr>
        <p:sp>
          <p:nvSpPr>
            <p:cNvPr id="11" name="Freeform 29"/>
            <p:cNvSpPr/>
            <p:nvPr/>
          </p:nvSpPr>
          <p:spPr bwMode="auto">
            <a:xfrm>
              <a:off x="-1467229" y="2325710"/>
              <a:ext cx="1514854" cy="1353666"/>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rgbClr val="C00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微软雅黑" panose="020B0503020204020204" pitchFamily="34" charset="-122"/>
              </a:endParaRPr>
            </a:p>
          </p:txBody>
        </p:sp>
        <p:sp>
          <p:nvSpPr>
            <p:cNvPr id="12" name="椭圆 11"/>
            <p:cNvSpPr/>
            <p:nvPr/>
          </p:nvSpPr>
          <p:spPr>
            <a:xfrm>
              <a:off x="-1733888" y="2136280"/>
              <a:ext cx="1878710" cy="1878710"/>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endParaRPr>
            </a:p>
          </p:txBody>
        </p:sp>
      </p:grpSp>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155" y="1752454"/>
            <a:ext cx="2242644" cy="1505064"/>
          </a:xfrm>
          <a:prstGeom prst="rect">
            <a:avLst/>
          </a:prstGeom>
        </p:spPr>
      </p:pic>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554871" y="1752454"/>
            <a:ext cx="2242644" cy="1505064"/>
          </a:xfrm>
          <a:prstGeom prst="rect">
            <a:avLst/>
          </a:prstGeom>
        </p:spPr>
      </p:pic>
      <p:sp>
        <p:nvSpPr>
          <p:cNvPr id="15" name="矩形 14"/>
          <p:cNvSpPr/>
          <p:nvPr/>
        </p:nvSpPr>
        <p:spPr>
          <a:xfrm>
            <a:off x="2159350" y="5445635"/>
            <a:ext cx="7873298" cy="398780"/>
          </a:xfrm>
          <a:prstGeom prst="rect">
            <a:avLst/>
          </a:prstGeom>
          <a:ln>
            <a:noFill/>
          </a:ln>
        </p:spPr>
        <p:txBody>
          <a:bodyPr wrap="square">
            <a:spAutoFit/>
          </a:bodyPr>
          <a:lstStyle/>
          <a:p>
            <a:pPr algn="ctr">
              <a:spcAft>
                <a:spcPts val="300"/>
              </a:spcAft>
            </a:pP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社会主义制度在中国的建立，是中国历史上最深刻的社会变革</a:t>
            </a:r>
            <a:endPar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6" name="矩形 15"/>
          <p:cNvSpPr/>
          <p:nvPr/>
        </p:nvSpPr>
        <p:spPr>
          <a:xfrm>
            <a:off x="1237409" y="3870580"/>
            <a:ext cx="9644459" cy="829945"/>
          </a:xfrm>
          <a:prstGeom prst="rect">
            <a:avLst/>
          </a:prstGeom>
        </p:spPr>
        <p:txBody>
          <a:bodyPr wrap="square">
            <a:spAutoFit/>
          </a:bodyPr>
          <a:lstStyle/>
          <a:p>
            <a:pPr algn="ctr"/>
            <a:r>
              <a:rPr lang="zh-CN" altLang="en-US" sz="4800" b="1" dirty="0">
                <a:solidFill>
                  <a:srgbClr val="C00000"/>
                </a:solidFill>
                <a:latin typeface="微软雅黑" panose="020B0503020204020204" pitchFamily="34" charset="-122"/>
                <a:ea typeface="微软雅黑" panose="020B0503020204020204" pitchFamily="34" charset="-122"/>
              </a:rPr>
              <a:t>社会主义制度的建立</a:t>
            </a:r>
            <a:endParaRPr lang="zh-CN" altLang="en-US" sz="4800" b="1" dirty="0">
              <a:solidFill>
                <a:srgbClr val="C00000"/>
              </a:solidFill>
              <a:latin typeface="微软雅黑" panose="020B0503020204020204" pitchFamily="34" charset="-122"/>
              <a:ea typeface="微软雅黑" panose="020B0503020204020204" pitchFamily="34" charset="-122"/>
            </a:endParaRPr>
          </a:p>
        </p:txBody>
      </p:sp>
      <p:sp>
        <p:nvSpPr>
          <p:cNvPr id="17" name="矩形 16"/>
          <p:cNvSpPr/>
          <p:nvPr/>
        </p:nvSpPr>
        <p:spPr>
          <a:xfrm>
            <a:off x="1237409" y="4721480"/>
            <a:ext cx="9644459" cy="598805"/>
          </a:xfrm>
          <a:prstGeom prst="rect">
            <a:avLst/>
          </a:prstGeom>
        </p:spPr>
        <p:txBody>
          <a:bodyPr wrap="square">
            <a:spAutoFit/>
          </a:bodyPr>
          <a:lstStyle/>
          <a:p>
            <a:pPr algn="ctr"/>
            <a:r>
              <a:rPr lang="en-US" altLang="zh-CN" sz="3300" dirty="0">
                <a:solidFill>
                  <a:srgbClr val="C00000"/>
                </a:solidFill>
                <a:latin typeface="微软雅黑" panose="020B0503020204020204" pitchFamily="34" charset="-122"/>
                <a:ea typeface="微软雅黑" panose="020B0503020204020204" pitchFamily="34" charset="-122"/>
              </a:rPr>
              <a:t>1956</a:t>
            </a:r>
            <a:r>
              <a:rPr lang="zh-CN" altLang="en-US" sz="3300" dirty="0">
                <a:solidFill>
                  <a:srgbClr val="C00000"/>
                </a:solidFill>
                <a:latin typeface="微软雅黑" panose="020B0503020204020204" pitchFamily="34" charset="-122"/>
                <a:ea typeface="微软雅黑" panose="020B0503020204020204" pitchFamily="34" charset="-122"/>
              </a:rPr>
              <a:t>年三大改造的基本完成</a:t>
            </a:r>
            <a:endParaRPr lang="zh-CN" altLang="en-US" sz="3300"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50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2484755" y="862330"/>
            <a:ext cx="3629025" cy="245745"/>
          </a:xfrm>
          <a:prstGeom prst="roundRect">
            <a:avLst/>
          </a:prstGeom>
          <a:solidFill>
            <a:srgbClr val="F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nvSpPr>
        <p:spPr>
          <a:xfrm>
            <a:off x="12065" y="1327150"/>
            <a:ext cx="7085965" cy="1198880"/>
          </a:xfrm>
          <a:prstGeom prst="rect">
            <a:avLst/>
          </a:prstGeom>
          <a:noFill/>
          <a:ln>
            <a:noFill/>
          </a:ln>
        </p:spPr>
        <p:txBody>
          <a:bodyPr wrap="square" rtlCol="0" anchor="t">
            <a:spAutoFit/>
          </a:bodyPr>
          <a:p>
            <a:pPr algn="ctr"/>
            <a:r>
              <a:rPr lang="zh-CN" altLang="en-US" sz="4400" b="1">
                <a:solidFill>
                  <a:schemeClr val="tx1"/>
                </a:solidFill>
                <a:effectLst>
                  <a:outerShdw blurRad="38100" dist="19050" dir="2700000" algn="tl" rotWithShape="0">
                    <a:schemeClr val="dk1">
                      <a:alpha val="40000"/>
                    </a:schemeClr>
                  </a:outerShdw>
                </a:effectLst>
              </a:rPr>
              <a:t>社会主义制度建立的背景</a:t>
            </a:r>
            <a:r>
              <a:rPr lang="zh-CN" altLang="en-US" sz="7200" b="1">
                <a:solidFill>
                  <a:schemeClr val="tx1"/>
                </a:solidFill>
                <a:effectLst>
                  <a:outerShdw blurRad="38100" dist="19050" dir="2700000" algn="tl" rotWithShape="0">
                    <a:schemeClr val="dk1">
                      <a:alpha val="40000"/>
                    </a:schemeClr>
                  </a:outerShdw>
                </a:effectLst>
              </a:rPr>
              <a:t>                                                                                                                                                                                                                                                                                                                                                                                                                                                                                                                                                                                                                                                                                                                                                                                                                                                                                                                                                                                                                                                                                                                                                                                                                                                                                                                                                                                                                                                                                                                                                                                                                                                                                                                                                                                                                                                                                                                                                                                                                                                                                                                                                                                                                                                                                                                                                                                                                                                                                                                                                                                                                                                                                                                                                                                                                                                                                                                                                                                                                                                                                                                                                                                                                                                                                                                                                                                                                                                                                                                                                                                                                                                                                                                                                                                                                                                                                                                                                                                                                                                                                                                                                                                                                                                                                                                                                                                                                                                                                                                                                                                                                                                                                                                                                                                                                                                                                                                                                                                                                                  </a:t>
            </a:r>
            <a:endParaRPr lang="zh-CN" altLang="en-US" sz="7200" b="1">
              <a:solidFill>
                <a:schemeClr val="tx1"/>
              </a:solidFill>
              <a:effectLst>
                <a:outerShdw blurRad="38100" dist="19050" dir="2700000" algn="tl" rotWithShape="0">
                  <a:schemeClr val="dk1">
                    <a:alpha val="40000"/>
                  </a:schemeClr>
                </a:outerShdw>
              </a:effectLst>
            </a:endParaRPr>
          </a:p>
        </p:txBody>
      </p:sp>
      <p:sp>
        <p:nvSpPr>
          <p:cNvPr id="5" name="文本框 4"/>
          <p:cNvSpPr txBox="1"/>
          <p:nvPr/>
        </p:nvSpPr>
        <p:spPr>
          <a:xfrm>
            <a:off x="102870" y="2781300"/>
            <a:ext cx="5009515" cy="1753235"/>
          </a:xfrm>
          <a:prstGeom prst="rect">
            <a:avLst/>
          </a:prstGeom>
          <a:noFill/>
        </p:spPr>
        <p:txBody>
          <a:bodyPr wrap="square" rtlCol="0">
            <a:spAutoFit/>
          </a:bodyPr>
          <a:p>
            <a:r>
              <a:rPr lang="zh-CN" altLang="en-US" sz="3600" b="1"/>
              <a:t>一、巩固新生的政权</a:t>
            </a:r>
            <a:endParaRPr lang="zh-CN" altLang="en-US" sz="3600" b="1"/>
          </a:p>
          <a:p>
            <a:endParaRPr lang="zh-CN" altLang="en-US" sz="3600" b="1"/>
          </a:p>
          <a:p>
            <a:r>
              <a:rPr lang="zh-CN" altLang="en-US" sz="3600" b="1"/>
              <a:t>二、国民经济的恢复</a:t>
            </a:r>
            <a:endParaRPr lang="zh-CN" altLang="en-US" sz="3600" b="1"/>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12"/>
          <p:cNvSpPr>
            <a:spLocks noEditPoints="1"/>
          </p:cNvSpPr>
          <p:nvPr/>
        </p:nvSpPr>
        <p:spPr bwMode="auto">
          <a:xfrm>
            <a:off x="1549210" y="1948900"/>
            <a:ext cx="650418" cy="881298"/>
          </a:xfrm>
          <a:custGeom>
            <a:avLst/>
            <a:gdLst>
              <a:gd name="T0" fmla="*/ 64 w 599"/>
              <a:gd name="T1" fmla="*/ 739 h 810"/>
              <a:gd name="T2" fmla="*/ 100 w 599"/>
              <a:gd name="T3" fmla="*/ 125 h 810"/>
              <a:gd name="T4" fmla="*/ 132 w 599"/>
              <a:gd name="T5" fmla="*/ 178 h 810"/>
              <a:gd name="T6" fmla="*/ 163 w 599"/>
              <a:gd name="T7" fmla="*/ 125 h 810"/>
              <a:gd name="T8" fmla="*/ 267 w 599"/>
              <a:gd name="T9" fmla="*/ 146 h 810"/>
              <a:gd name="T10" fmla="*/ 330 w 599"/>
              <a:gd name="T11" fmla="*/ 146 h 810"/>
              <a:gd name="T12" fmla="*/ 435 w 599"/>
              <a:gd name="T13" fmla="*/ 125 h 810"/>
              <a:gd name="T14" fmla="*/ 466 w 599"/>
              <a:gd name="T15" fmla="*/ 178 h 810"/>
              <a:gd name="T16" fmla="*/ 497 w 599"/>
              <a:gd name="T17" fmla="*/ 125 h 810"/>
              <a:gd name="T18" fmla="*/ 535 w 599"/>
              <a:gd name="T19" fmla="*/ 739 h 810"/>
              <a:gd name="T20" fmla="*/ 207 w 599"/>
              <a:gd name="T21" fmla="*/ 354 h 810"/>
              <a:gd name="T22" fmla="*/ 253 w 599"/>
              <a:gd name="T23" fmla="*/ 307 h 810"/>
              <a:gd name="T24" fmla="*/ 206 w 599"/>
              <a:gd name="T25" fmla="*/ 297 h 810"/>
              <a:gd name="T26" fmla="*/ 290 w 599"/>
              <a:gd name="T27" fmla="*/ 239 h 810"/>
              <a:gd name="T28" fmla="*/ 279 w 599"/>
              <a:gd name="T29" fmla="*/ 281 h 810"/>
              <a:gd name="T30" fmla="*/ 293 w 599"/>
              <a:gd name="T31" fmla="*/ 213 h 810"/>
              <a:gd name="T32" fmla="*/ 393 w 599"/>
              <a:gd name="T33" fmla="*/ 396 h 810"/>
              <a:gd name="T34" fmla="*/ 349 w 599"/>
              <a:gd name="T35" fmla="*/ 402 h 810"/>
              <a:gd name="T36" fmla="*/ 210 w 599"/>
              <a:gd name="T37" fmla="*/ 416 h 810"/>
              <a:gd name="T38" fmla="*/ 207 w 599"/>
              <a:gd name="T39" fmla="*/ 387 h 810"/>
              <a:gd name="T40" fmla="*/ 534 w 599"/>
              <a:gd name="T41" fmla="*/ 55 h 810"/>
              <a:gd name="T42" fmla="*/ 497 w 599"/>
              <a:gd name="T43" fmla="*/ 31 h 810"/>
              <a:gd name="T44" fmla="*/ 435 w 599"/>
              <a:gd name="T45" fmla="*/ 31 h 810"/>
              <a:gd name="T46" fmla="*/ 330 w 599"/>
              <a:gd name="T47" fmla="*/ 55 h 810"/>
              <a:gd name="T48" fmla="*/ 299 w 599"/>
              <a:gd name="T49" fmla="*/ 0 h 810"/>
              <a:gd name="T50" fmla="*/ 267 w 599"/>
              <a:gd name="T51" fmla="*/ 55 h 810"/>
              <a:gd name="T52" fmla="*/ 163 w 599"/>
              <a:gd name="T53" fmla="*/ 31 h 810"/>
              <a:gd name="T54" fmla="*/ 100 w 599"/>
              <a:gd name="T55" fmla="*/ 31 h 810"/>
              <a:gd name="T56" fmla="*/ 65 w 599"/>
              <a:gd name="T57" fmla="*/ 55 h 810"/>
              <a:gd name="T58" fmla="*/ 0 w 599"/>
              <a:gd name="T59" fmla="*/ 745 h 810"/>
              <a:gd name="T60" fmla="*/ 534 w 599"/>
              <a:gd name="T61" fmla="*/ 810 h 810"/>
              <a:gd name="T62" fmla="*/ 599 w 599"/>
              <a:gd name="T63" fmla="*/ 120 h 810"/>
              <a:gd name="T64" fmla="*/ 131 w 599"/>
              <a:gd name="T65" fmla="*/ 511 h 810"/>
              <a:gd name="T66" fmla="*/ 467 w 599"/>
              <a:gd name="T67" fmla="*/ 467 h 810"/>
              <a:gd name="T68" fmla="*/ 131 w 599"/>
              <a:gd name="T69" fmla="*/ 511 h 810"/>
              <a:gd name="T70" fmla="*/ 467 w 599"/>
              <a:gd name="T71" fmla="*/ 595 h 810"/>
              <a:gd name="T72" fmla="*/ 131 w 599"/>
              <a:gd name="T73" fmla="*/ 551 h 810"/>
              <a:gd name="T74" fmla="*/ 131 w 599"/>
              <a:gd name="T75" fmla="*/ 683 h 810"/>
              <a:gd name="T76" fmla="*/ 467 w 599"/>
              <a:gd name="T77" fmla="*/ 639 h 810"/>
              <a:gd name="T78" fmla="*/ 131 w 599"/>
              <a:gd name="T79" fmla="*/ 683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9" h="810">
                <a:moveTo>
                  <a:pt x="535" y="739"/>
                </a:moveTo>
                <a:lnTo>
                  <a:pt x="64" y="739"/>
                </a:lnTo>
                <a:lnTo>
                  <a:pt x="64" y="125"/>
                </a:lnTo>
                <a:lnTo>
                  <a:pt x="100" y="125"/>
                </a:lnTo>
                <a:lnTo>
                  <a:pt x="100" y="146"/>
                </a:lnTo>
                <a:cubicBezTo>
                  <a:pt x="100" y="163"/>
                  <a:pt x="114" y="178"/>
                  <a:pt x="132" y="178"/>
                </a:cubicBezTo>
                <a:cubicBezTo>
                  <a:pt x="149" y="178"/>
                  <a:pt x="163" y="163"/>
                  <a:pt x="163" y="146"/>
                </a:cubicBezTo>
                <a:lnTo>
                  <a:pt x="163" y="125"/>
                </a:lnTo>
                <a:lnTo>
                  <a:pt x="267" y="125"/>
                </a:lnTo>
                <a:lnTo>
                  <a:pt x="267" y="146"/>
                </a:lnTo>
                <a:cubicBezTo>
                  <a:pt x="267" y="163"/>
                  <a:pt x="281" y="178"/>
                  <a:pt x="299" y="178"/>
                </a:cubicBezTo>
                <a:cubicBezTo>
                  <a:pt x="316" y="178"/>
                  <a:pt x="330" y="163"/>
                  <a:pt x="330" y="146"/>
                </a:cubicBezTo>
                <a:lnTo>
                  <a:pt x="330" y="125"/>
                </a:lnTo>
                <a:lnTo>
                  <a:pt x="435" y="125"/>
                </a:lnTo>
                <a:lnTo>
                  <a:pt x="435" y="146"/>
                </a:lnTo>
                <a:cubicBezTo>
                  <a:pt x="435" y="163"/>
                  <a:pt x="449" y="178"/>
                  <a:pt x="466" y="178"/>
                </a:cubicBezTo>
                <a:cubicBezTo>
                  <a:pt x="483" y="178"/>
                  <a:pt x="497" y="163"/>
                  <a:pt x="497" y="146"/>
                </a:cubicBezTo>
                <a:lnTo>
                  <a:pt x="497" y="125"/>
                </a:lnTo>
                <a:lnTo>
                  <a:pt x="535" y="125"/>
                </a:lnTo>
                <a:lnTo>
                  <a:pt x="535" y="739"/>
                </a:lnTo>
                <a:close/>
                <a:moveTo>
                  <a:pt x="192" y="369"/>
                </a:moveTo>
                <a:lnTo>
                  <a:pt x="207" y="354"/>
                </a:lnTo>
                <a:cubicBezTo>
                  <a:pt x="238" y="381"/>
                  <a:pt x="275" y="399"/>
                  <a:pt x="322" y="376"/>
                </a:cubicBezTo>
                <a:lnTo>
                  <a:pt x="253" y="307"/>
                </a:lnTo>
                <a:lnTo>
                  <a:pt x="235" y="326"/>
                </a:lnTo>
                <a:lnTo>
                  <a:pt x="206" y="297"/>
                </a:lnTo>
                <a:lnTo>
                  <a:pt x="257" y="246"/>
                </a:lnTo>
                <a:cubicBezTo>
                  <a:pt x="264" y="249"/>
                  <a:pt x="276" y="249"/>
                  <a:pt x="290" y="239"/>
                </a:cubicBezTo>
                <a:lnTo>
                  <a:pt x="304" y="255"/>
                </a:lnTo>
                <a:lnTo>
                  <a:pt x="279" y="281"/>
                </a:lnTo>
                <a:lnTo>
                  <a:pt x="348" y="351"/>
                </a:lnTo>
                <a:cubicBezTo>
                  <a:pt x="374" y="307"/>
                  <a:pt x="353" y="242"/>
                  <a:pt x="293" y="213"/>
                </a:cubicBezTo>
                <a:cubicBezTo>
                  <a:pt x="352" y="216"/>
                  <a:pt x="428" y="283"/>
                  <a:pt x="374" y="376"/>
                </a:cubicBezTo>
                <a:lnTo>
                  <a:pt x="393" y="396"/>
                </a:lnTo>
                <a:lnTo>
                  <a:pt x="368" y="420"/>
                </a:lnTo>
                <a:lnTo>
                  <a:pt x="349" y="402"/>
                </a:lnTo>
                <a:cubicBezTo>
                  <a:pt x="299" y="429"/>
                  <a:pt x="254" y="425"/>
                  <a:pt x="218" y="397"/>
                </a:cubicBezTo>
                <a:cubicBezTo>
                  <a:pt x="220" y="404"/>
                  <a:pt x="216" y="411"/>
                  <a:pt x="210" y="416"/>
                </a:cubicBezTo>
                <a:cubicBezTo>
                  <a:pt x="202" y="421"/>
                  <a:pt x="194" y="419"/>
                  <a:pt x="189" y="412"/>
                </a:cubicBezTo>
                <a:cubicBezTo>
                  <a:pt x="181" y="399"/>
                  <a:pt x="194" y="384"/>
                  <a:pt x="207" y="387"/>
                </a:cubicBezTo>
                <a:cubicBezTo>
                  <a:pt x="202" y="382"/>
                  <a:pt x="197" y="376"/>
                  <a:pt x="192" y="369"/>
                </a:cubicBezTo>
                <a:close/>
                <a:moveTo>
                  <a:pt x="534" y="55"/>
                </a:moveTo>
                <a:lnTo>
                  <a:pt x="497" y="55"/>
                </a:lnTo>
                <a:lnTo>
                  <a:pt x="497" y="31"/>
                </a:lnTo>
                <a:cubicBezTo>
                  <a:pt x="497" y="14"/>
                  <a:pt x="483" y="0"/>
                  <a:pt x="466" y="0"/>
                </a:cubicBezTo>
                <a:cubicBezTo>
                  <a:pt x="449" y="0"/>
                  <a:pt x="435" y="14"/>
                  <a:pt x="435" y="31"/>
                </a:cubicBezTo>
                <a:lnTo>
                  <a:pt x="435" y="55"/>
                </a:lnTo>
                <a:lnTo>
                  <a:pt x="330" y="55"/>
                </a:lnTo>
                <a:lnTo>
                  <a:pt x="330" y="31"/>
                </a:lnTo>
                <a:cubicBezTo>
                  <a:pt x="330" y="14"/>
                  <a:pt x="316" y="0"/>
                  <a:pt x="299" y="0"/>
                </a:cubicBezTo>
                <a:cubicBezTo>
                  <a:pt x="281" y="0"/>
                  <a:pt x="267" y="14"/>
                  <a:pt x="267" y="31"/>
                </a:cubicBezTo>
                <a:lnTo>
                  <a:pt x="267" y="55"/>
                </a:lnTo>
                <a:lnTo>
                  <a:pt x="163" y="55"/>
                </a:lnTo>
                <a:lnTo>
                  <a:pt x="163" y="31"/>
                </a:lnTo>
                <a:cubicBezTo>
                  <a:pt x="163" y="14"/>
                  <a:pt x="149" y="0"/>
                  <a:pt x="132" y="0"/>
                </a:cubicBezTo>
                <a:cubicBezTo>
                  <a:pt x="114" y="0"/>
                  <a:pt x="100" y="14"/>
                  <a:pt x="100" y="31"/>
                </a:cubicBezTo>
                <a:lnTo>
                  <a:pt x="100" y="55"/>
                </a:lnTo>
                <a:lnTo>
                  <a:pt x="65" y="55"/>
                </a:lnTo>
                <a:cubicBezTo>
                  <a:pt x="29" y="55"/>
                  <a:pt x="0" y="84"/>
                  <a:pt x="0" y="120"/>
                </a:cubicBezTo>
                <a:lnTo>
                  <a:pt x="0" y="745"/>
                </a:lnTo>
                <a:cubicBezTo>
                  <a:pt x="0" y="781"/>
                  <a:pt x="29" y="810"/>
                  <a:pt x="65" y="810"/>
                </a:cubicBezTo>
                <a:lnTo>
                  <a:pt x="534" y="810"/>
                </a:lnTo>
                <a:cubicBezTo>
                  <a:pt x="570" y="810"/>
                  <a:pt x="599" y="781"/>
                  <a:pt x="599" y="745"/>
                </a:cubicBezTo>
                <a:lnTo>
                  <a:pt x="599" y="120"/>
                </a:lnTo>
                <a:cubicBezTo>
                  <a:pt x="599" y="84"/>
                  <a:pt x="570" y="55"/>
                  <a:pt x="534" y="55"/>
                </a:cubicBezTo>
                <a:close/>
                <a:moveTo>
                  <a:pt x="131" y="511"/>
                </a:moveTo>
                <a:lnTo>
                  <a:pt x="467" y="511"/>
                </a:lnTo>
                <a:lnTo>
                  <a:pt x="467" y="467"/>
                </a:lnTo>
                <a:lnTo>
                  <a:pt x="131" y="467"/>
                </a:lnTo>
                <a:lnTo>
                  <a:pt x="131" y="511"/>
                </a:lnTo>
                <a:close/>
                <a:moveTo>
                  <a:pt x="131" y="595"/>
                </a:moveTo>
                <a:lnTo>
                  <a:pt x="467" y="595"/>
                </a:lnTo>
                <a:lnTo>
                  <a:pt x="467" y="551"/>
                </a:lnTo>
                <a:lnTo>
                  <a:pt x="131" y="551"/>
                </a:lnTo>
                <a:lnTo>
                  <a:pt x="131" y="595"/>
                </a:lnTo>
                <a:close/>
                <a:moveTo>
                  <a:pt x="131" y="683"/>
                </a:moveTo>
                <a:lnTo>
                  <a:pt x="467" y="683"/>
                </a:lnTo>
                <a:lnTo>
                  <a:pt x="467" y="639"/>
                </a:lnTo>
                <a:lnTo>
                  <a:pt x="131" y="639"/>
                </a:lnTo>
                <a:lnTo>
                  <a:pt x="131" y="683"/>
                </a:lnTo>
                <a:close/>
              </a:path>
            </a:pathLst>
          </a:custGeom>
          <a:solidFill>
            <a:srgbClr val="C00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DA0000"/>
              </a:solidFill>
              <a:effectLst/>
              <a:uLnTx/>
              <a:uFillTx/>
              <a:latin typeface="Calibri" panose="020F0502020204030204"/>
              <a:ea typeface="微软雅黑" panose="020B0503020204020204" pitchFamily="34" charset="-122"/>
              <a:cs typeface="+mn-ea"/>
              <a:sym typeface="+mn-lt"/>
            </a:endParaRPr>
          </a:p>
        </p:txBody>
      </p:sp>
      <p:sp>
        <p:nvSpPr>
          <p:cNvPr id="35" name="矩形 34"/>
          <p:cNvSpPr/>
          <p:nvPr/>
        </p:nvSpPr>
        <p:spPr>
          <a:xfrm>
            <a:off x="437447" y="3804806"/>
            <a:ext cx="2837036" cy="706755"/>
          </a:xfrm>
          <a:prstGeom prst="rect">
            <a:avLst/>
          </a:prstGeom>
        </p:spPr>
        <p:txBody>
          <a:bodyPr wrap="square">
            <a:spAutoFit/>
          </a:bodyPr>
          <a:lstStyle/>
          <a:p>
            <a:pPr algn="ctr"/>
            <a:r>
              <a:rPr lang="zh-CN" altLang="en-US" sz="4000" b="1" dirty="0">
                <a:solidFill>
                  <a:srgbClr val="DA0000"/>
                </a:solidFill>
                <a:latin typeface="微软雅黑" panose="020B0503020204020204" pitchFamily="34" charset="-122"/>
                <a:ea typeface="微软雅黑" panose="020B0503020204020204" pitchFamily="34" charset="-122"/>
              </a:rPr>
              <a:t>巩固政权</a:t>
            </a:r>
            <a:endParaRPr lang="zh-CN" altLang="en-US" sz="4000" b="1" dirty="0">
              <a:solidFill>
                <a:srgbClr val="DA0000"/>
              </a:solidFill>
              <a:latin typeface="微软雅黑" panose="020B0503020204020204" pitchFamily="34" charset="-122"/>
              <a:ea typeface="微软雅黑" panose="020B0503020204020204" pitchFamily="34" charset="-122"/>
            </a:endParaRPr>
          </a:p>
        </p:txBody>
      </p:sp>
      <p:sp>
        <p:nvSpPr>
          <p:cNvPr id="37" name="矩形: 圆角 9"/>
          <p:cNvSpPr/>
          <p:nvPr/>
        </p:nvSpPr>
        <p:spPr bwMode="auto">
          <a:xfrm>
            <a:off x="3771415" y="1644150"/>
            <a:ext cx="395090" cy="335480"/>
          </a:xfrm>
          <a:prstGeom prst="ellipse">
            <a:avLst/>
          </a:prstGeom>
          <a:solidFill>
            <a:srgbClr val="C00000"/>
          </a:solidFill>
          <a:ln w="12700" cap="flat">
            <a:noFill/>
            <a:prstDash val="solid"/>
            <a:miter lim="800000"/>
          </a:ln>
          <a:effectLst/>
        </p:spPr>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a:ln>
                  <a:noFill/>
                </a:ln>
                <a:solidFill>
                  <a:srgbClr val="FFFFFF"/>
                </a:solidFill>
                <a:effectLst/>
                <a:uLnTx/>
                <a:uFillTx/>
                <a:latin typeface="Impact" panose="020B0806030902050204" pitchFamily="34" charset="0"/>
                <a:ea typeface="微软雅黑" panose="020B0503020204020204" pitchFamily="34" charset="-122"/>
                <a:cs typeface="+mn-ea"/>
              </a:rPr>
              <a:t>1</a:t>
            </a:r>
            <a:endParaRPr kumimoji="0" lang="zh-CN" altLang="en-US" sz="1600" b="0" i="0" u="none" strike="noStrike" kern="0" cap="none" spc="0" normalizeH="0" baseline="0" noProof="0" dirty="0">
              <a:ln>
                <a:noFill/>
              </a:ln>
              <a:solidFill>
                <a:srgbClr val="FFFFFF"/>
              </a:solidFill>
              <a:effectLst/>
              <a:uLnTx/>
              <a:uFillTx/>
              <a:latin typeface="Impact" panose="020B0806030902050204" pitchFamily="34" charset="0"/>
              <a:ea typeface="微软雅黑" panose="020B0503020204020204" pitchFamily="34" charset="-122"/>
              <a:cs typeface="+mn-ea"/>
            </a:endParaRPr>
          </a:p>
        </p:txBody>
      </p:sp>
      <p:sp>
        <p:nvSpPr>
          <p:cNvPr id="38" name="矩形: 圆角 15"/>
          <p:cNvSpPr/>
          <p:nvPr/>
        </p:nvSpPr>
        <p:spPr bwMode="auto">
          <a:xfrm>
            <a:off x="3771265" y="2494915"/>
            <a:ext cx="394970" cy="335280"/>
          </a:xfrm>
          <a:prstGeom prst="ellipse">
            <a:avLst/>
          </a:prstGeom>
          <a:solidFill>
            <a:srgbClr val="C00000"/>
          </a:solidFill>
          <a:ln w="12700" cap="flat">
            <a:noFill/>
            <a:prstDash val="solid"/>
            <a:miter lim="800000"/>
          </a:ln>
          <a:effectLst/>
        </p:spPr>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a:ln>
                  <a:noFill/>
                </a:ln>
                <a:solidFill>
                  <a:srgbClr val="FFFFFF"/>
                </a:solidFill>
                <a:effectLst/>
                <a:uLnTx/>
                <a:uFillTx/>
                <a:latin typeface="Impact" panose="020B0806030902050204" pitchFamily="34" charset="0"/>
                <a:ea typeface="微软雅黑" panose="020B0503020204020204" pitchFamily="34" charset="-122"/>
                <a:cs typeface="+mn-ea"/>
              </a:rPr>
              <a:t>2</a:t>
            </a:r>
            <a:endParaRPr kumimoji="0" lang="zh-CN" altLang="en-US" sz="1600" b="0" i="0" u="none" strike="noStrike" kern="0" cap="none" spc="0" normalizeH="0" baseline="0" noProof="0" dirty="0">
              <a:ln>
                <a:noFill/>
              </a:ln>
              <a:solidFill>
                <a:srgbClr val="FFFFFF"/>
              </a:solidFill>
              <a:effectLst/>
              <a:uLnTx/>
              <a:uFillTx/>
              <a:latin typeface="Impact" panose="020B0806030902050204" pitchFamily="34" charset="0"/>
              <a:ea typeface="微软雅黑" panose="020B0503020204020204" pitchFamily="34" charset="-122"/>
              <a:cs typeface="+mn-ea"/>
            </a:endParaRPr>
          </a:p>
        </p:txBody>
      </p:sp>
      <p:sp>
        <p:nvSpPr>
          <p:cNvPr id="39" name="矩形: 圆角 16"/>
          <p:cNvSpPr/>
          <p:nvPr/>
        </p:nvSpPr>
        <p:spPr bwMode="auto">
          <a:xfrm>
            <a:off x="3771415" y="3393347"/>
            <a:ext cx="395090" cy="335480"/>
          </a:xfrm>
          <a:prstGeom prst="ellipse">
            <a:avLst/>
          </a:prstGeom>
          <a:solidFill>
            <a:srgbClr val="C00000"/>
          </a:solidFill>
          <a:ln w="12700" cap="flat">
            <a:noFill/>
            <a:prstDash val="solid"/>
            <a:miter lim="800000"/>
          </a:ln>
          <a:effectLst/>
        </p:spPr>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a:ln>
                  <a:noFill/>
                </a:ln>
                <a:solidFill>
                  <a:srgbClr val="FFFFFF"/>
                </a:solidFill>
                <a:effectLst/>
                <a:uLnTx/>
                <a:uFillTx/>
                <a:latin typeface="Impact" panose="020B0806030902050204" pitchFamily="34" charset="0"/>
                <a:ea typeface="微软雅黑" panose="020B0503020204020204" pitchFamily="34" charset="-122"/>
                <a:cs typeface="+mn-ea"/>
              </a:rPr>
              <a:t>3</a:t>
            </a:r>
            <a:endParaRPr kumimoji="0" lang="zh-CN" altLang="en-US" sz="1600" b="0" i="0" u="none" strike="noStrike" kern="0" cap="none" spc="0" normalizeH="0" baseline="0" noProof="0" dirty="0">
              <a:ln>
                <a:noFill/>
              </a:ln>
              <a:solidFill>
                <a:srgbClr val="FFFFFF"/>
              </a:solidFill>
              <a:effectLst/>
              <a:uLnTx/>
              <a:uFillTx/>
              <a:latin typeface="Impact" panose="020B0806030902050204" pitchFamily="34" charset="0"/>
              <a:ea typeface="微软雅黑" panose="020B0503020204020204" pitchFamily="34" charset="-122"/>
              <a:cs typeface="+mn-ea"/>
            </a:endParaRPr>
          </a:p>
        </p:txBody>
      </p:sp>
      <p:sp>
        <p:nvSpPr>
          <p:cNvPr id="40" name="矩形: 圆角 17"/>
          <p:cNvSpPr/>
          <p:nvPr/>
        </p:nvSpPr>
        <p:spPr bwMode="auto">
          <a:xfrm>
            <a:off x="3771415" y="4292393"/>
            <a:ext cx="395090" cy="335480"/>
          </a:xfrm>
          <a:prstGeom prst="ellipse">
            <a:avLst/>
          </a:prstGeom>
          <a:solidFill>
            <a:srgbClr val="C00000"/>
          </a:solidFill>
          <a:ln w="12700" cap="flat">
            <a:noFill/>
            <a:prstDash val="solid"/>
            <a:miter lim="800000"/>
          </a:ln>
          <a:effectLst/>
        </p:spPr>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a:ln>
                  <a:noFill/>
                </a:ln>
                <a:solidFill>
                  <a:srgbClr val="FFFFFF"/>
                </a:solidFill>
                <a:effectLst/>
                <a:uLnTx/>
                <a:uFillTx/>
                <a:latin typeface="Impact" panose="020B0806030902050204" pitchFamily="34" charset="0"/>
                <a:ea typeface="微软雅黑" panose="020B0503020204020204" pitchFamily="34" charset="-122"/>
                <a:cs typeface="+mn-ea"/>
              </a:rPr>
              <a:t>4</a:t>
            </a:r>
            <a:endParaRPr kumimoji="0" lang="zh-CN" altLang="en-US" sz="1600" b="0" i="0" u="none" strike="noStrike" kern="0" cap="none" spc="0" normalizeH="0" baseline="0" noProof="0" dirty="0">
              <a:ln>
                <a:noFill/>
              </a:ln>
              <a:solidFill>
                <a:srgbClr val="FFFFFF"/>
              </a:solidFill>
              <a:effectLst/>
              <a:uLnTx/>
              <a:uFillTx/>
              <a:latin typeface="Impact" panose="020B0806030902050204" pitchFamily="34" charset="0"/>
              <a:ea typeface="微软雅黑" panose="020B0503020204020204" pitchFamily="34" charset="-122"/>
              <a:cs typeface="+mn-ea"/>
            </a:endParaRPr>
          </a:p>
        </p:txBody>
      </p:sp>
      <p:sp>
        <p:nvSpPr>
          <p:cNvPr id="41" name="矩形: 圆角 18"/>
          <p:cNvSpPr/>
          <p:nvPr/>
        </p:nvSpPr>
        <p:spPr bwMode="auto">
          <a:xfrm>
            <a:off x="3771415" y="5198424"/>
            <a:ext cx="395090" cy="335480"/>
          </a:xfrm>
          <a:prstGeom prst="ellipse">
            <a:avLst/>
          </a:prstGeom>
          <a:solidFill>
            <a:srgbClr val="C00000"/>
          </a:solidFill>
          <a:ln w="12700" cap="flat">
            <a:noFill/>
            <a:prstDash val="solid"/>
            <a:miter lim="800000"/>
          </a:ln>
          <a:effectLst/>
        </p:spPr>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a:ln>
                  <a:noFill/>
                </a:ln>
                <a:solidFill>
                  <a:srgbClr val="FFFFFF"/>
                </a:solidFill>
                <a:effectLst/>
                <a:uLnTx/>
                <a:uFillTx/>
                <a:latin typeface="Impact" panose="020B0806030902050204" pitchFamily="34" charset="0"/>
                <a:ea typeface="微软雅黑" panose="020B0503020204020204" pitchFamily="34" charset="-122"/>
                <a:cs typeface="+mn-ea"/>
              </a:rPr>
              <a:t>5</a:t>
            </a:r>
            <a:endParaRPr kumimoji="0" lang="zh-CN" altLang="en-US" sz="1600" b="0" i="0" u="none" strike="noStrike" kern="0" cap="none" spc="0" normalizeH="0" baseline="0" noProof="0" dirty="0">
              <a:ln>
                <a:noFill/>
              </a:ln>
              <a:solidFill>
                <a:srgbClr val="FFFFFF"/>
              </a:solidFill>
              <a:effectLst/>
              <a:uLnTx/>
              <a:uFillTx/>
              <a:latin typeface="Impact" panose="020B0806030902050204" pitchFamily="34" charset="0"/>
              <a:ea typeface="微软雅黑" panose="020B0503020204020204" pitchFamily="34" charset="-122"/>
              <a:cs typeface="+mn-ea"/>
            </a:endParaRPr>
          </a:p>
        </p:txBody>
      </p:sp>
      <p:sp>
        <p:nvSpPr>
          <p:cNvPr id="42" name="矩形: 圆角 20"/>
          <p:cNvSpPr/>
          <p:nvPr/>
        </p:nvSpPr>
        <p:spPr bwMode="auto">
          <a:xfrm>
            <a:off x="3771415" y="6014285"/>
            <a:ext cx="395090" cy="335480"/>
          </a:xfrm>
          <a:prstGeom prst="ellipse">
            <a:avLst/>
          </a:prstGeom>
          <a:solidFill>
            <a:srgbClr val="C00000"/>
          </a:solidFill>
          <a:ln w="12700" cap="flat">
            <a:noFill/>
            <a:prstDash val="solid"/>
            <a:miter lim="800000"/>
          </a:ln>
          <a:effectLst/>
        </p:spPr>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a:ln>
                  <a:noFill/>
                </a:ln>
                <a:solidFill>
                  <a:srgbClr val="FFFFFF"/>
                </a:solidFill>
                <a:effectLst/>
                <a:uLnTx/>
                <a:uFillTx/>
                <a:latin typeface="Impact" panose="020B0806030902050204" pitchFamily="34" charset="0"/>
                <a:ea typeface="微软雅黑" panose="020B0503020204020204" pitchFamily="34" charset="-122"/>
                <a:cs typeface="+mn-ea"/>
              </a:rPr>
              <a:t>6</a:t>
            </a:r>
            <a:endParaRPr kumimoji="0" lang="zh-CN" altLang="en-US" sz="1600" b="0" i="0" u="none" strike="noStrike" kern="0" cap="none" spc="0" normalizeH="0" baseline="0" noProof="0" dirty="0">
              <a:ln>
                <a:noFill/>
              </a:ln>
              <a:solidFill>
                <a:srgbClr val="FFFFFF"/>
              </a:solidFill>
              <a:effectLst/>
              <a:uLnTx/>
              <a:uFillTx/>
              <a:latin typeface="Impact" panose="020B0806030902050204" pitchFamily="34" charset="0"/>
              <a:ea typeface="微软雅黑" panose="020B0503020204020204" pitchFamily="34" charset="-122"/>
              <a:cs typeface="+mn-ea"/>
            </a:endParaRPr>
          </a:p>
        </p:txBody>
      </p:sp>
      <p:sp>
        <p:nvSpPr>
          <p:cNvPr id="50" name="矩形 49"/>
          <p:cNvSpPr/>
          <p:nvPr/>
        </p:nvSpPr>
        <p:spPr>
          <a:xfrm>
            <a:off x="4332244" y="1550389"/>
            <a:ext cx="6837172" cy="521970"/>
          </a:xfrm>
          <a:prstGeom prst="rect">
            <a:avLst/>
          </a:prstGeom>
        </p:spPr>
        <p:txBody>
          <a:bodyPr wrap="square">
            <a:spAutoFit/>
          </a:bodyPr>
          <a:lstStyle/>
          <a:p>
            <a:pPr algn="just"/>
            <a:r>
              <a:rPr lang="zh-CN" altLang="en-US" sz="2800" dirty="0">
                <a:solidFill>
                  <a:srgbClr val="000000"/>
                </a:solidFill>
                <a:latin typeface="微软雅黑" panose="020B0503020204020204" pitchFamily="34" charset="-122"/>
                <a:ea typeface="微软雅黑" panose="020B0503020204020204" pitchFamily="34" charset="-122"/>
              </a:rPr>
              <a:t>中国大陆的统一与</a:t>
            </a:r>
            <a:r>
              <a:rPr lang="zh-CN" altLang="en-US" sz="2800" dirty="0">
                <a:solidFill>
                  <a:srgbClr val="000000"/>
                </a:solidFill>
                <a:latin typeface="微软雅黑" panose="020B0503020204020204" pitchFamily="34" charset="-122"/>
                <a:ea typeface="微软雅黑" panose="020B0503020204020204" pitchFamily="34" charset="-122"/>
              </a:rPr>
              <a:t>各级人民政权的建立</a:t>
            </a:r>
            <a:endParaRPr lang="zh-CN" altLang="en-US" sz="2800" dirty="0">
              <a:solidFill>
                <a:srgbClr val="000000"/>
              </a:solidFill>
              <a:latin typeface="微软雅黑" panose="020B0503020204020204" pitchFamily="34" charset="-122"/>
              <a:ea typeface="微软雅黑" panose="020B0503020204020204" pitchFamily="34" charset="-122"/>
            </a:endParaRPr>
          </a:p>
        </p:txBody>
      </p:sp>
      <p:sp>
        <p:nvSpPr>
          <p:cNvPr id="51" name="矩形 50"/>
          <p:cNvSpPr/>
          <p:nvPr/>
        </p:nvSpPr>
        <p:spPr>
          <a:xfrm>
            <a:off x="4332244" y="2401810"/>
            <a:ext cx="6837172" cy="521970"/>
          </a:xfrm>
          <a:prstGeom prst="rect">
            <a:avLst/>
          </a:prstGeom>
        </p:spPr>
        <p:txBody>
          <a:bodyPr wrap="square">
            <a:spAutoFit/>
          </a:bodyPr>
          <a:lstStyle/>
          <a:p>
            <a:pPr algn="just"/>
            <a:r>
              <a:rPr lang="zh-CN" altLang="en-US" sz="2800" dirty="0">
                <a:solidFill>
                  <a:srgbClr val="000000"/>
                </a:solidFill>
                <a:latin typeface="微软雅黑" panose="020B0503020204020204" pitchFamily="34" charset="-122"/>
                <a:ea typeface="微软雅黑" panose="020B0503020204020204" pitchFamily="34" charset="-122"/>
              </a:rPr>
              <a:t>没收官僚资本，建立国营经济</a:t>
            </a:r>
            <a:endParaRPr lang="zh-CN" altLang="en-US" sz="2800" dirty="0">
              <a:solidFill>
                <a:srgbClr val="000000"/>
              </a:solidFill>
              <a:latin typeface="微软雅黑" panose="020B0503020204020204" pitchFamily="34" charset="-122"/>
              <a:ea typeface="微软雅黑" panose="020B0503020204020204" pitchFamily="34" charset="-122"/>
            </a:endParaRPr>
          </a:p>
        </p:txBody>
      </p:sp>
      <p:sp>
        <p:nvSpPr>
          <p:cNvPr id="52" name="矩形 51"/>
          <p:cNvSpPr/>
          <p:nvPr/>
        </p:nvSpPr>
        <p:spPr>
          <a:xfrm>
            <a:off x="4332244" y="3300221"/>
            <a:ext cx="6837172" cy="521970"/>
          </a:xfrm>
          <a:prstGeom prst="rect">
            <a:avLst/>
          </a:prstGeom>
        </p:spPr>
        <p:txBody>
          <a:bodyPr wrap="square">
            <a:spAutoFit/>
          </a:bodyPr>
          <a:lstStyle/>
          <a:p>
            <a:pPr algn="just"/>
            <a:r>
              <a:rPr lang="zh-CN" altLang="en-US" sz="2800" dirty="0">
                <a:solidFill>
                  <a:srgbClr val="000000"/>
                </a:solidFill>
                <a:latin typeface="微软雅黑" panose="020B0503020204020204" pitchFamily="34" charset="-122"/>
                <a:ea typeface="微软雅黑" panose="020B0503020204020204" pitchFamily="34" charset="-122"/>
              </a:rPr>
              <a:t>清除匪患与镇压反革命运动</a:t>
            </a:r>
            <a:endParaRPr lang="zh-CN" altLang="en-US" sz="2800" dirty="0">
              <a:solidFill>
                <a:srgbClr val="000000"/>
              </a:solidFill>
              <a:latin typeface="微软雅黑" panose="020B0503020204020204" pitchFamily="34" charset="-122"/>
              <a:ea typeface="微软雅黑" panose="020B0503020204020204" pitchFamily="34" charset="-122"/>
            </a:endParaRPr>
          </a:p>
        </p:txBody>
      </p:sp>
      <p:sp>
        <p:nvSpPr>
          <p:cNvPr id="53" name="矩形 52"/>
          <p:cNvSpPr/>
          <p:nvPr/>
        </p:nvSpPr>
        <p:spPr>
          <a:xfrm>
            <a:off x="4364355" y="4199255"/>
            <a:ext cx="5968365" cy="521970"/>
          </a:xfrm>
          <a:prstGeom prst="rect">
            <a:avLst/>
          </a:prstGeom>
        </p:spPr>
        <p:txBody>
          <a:bodyPr wrap="square">
            <a:spAutoFit/>
          </a:bodyPr>
          <a:lstStyle/>
          <a:p>
            <a:pPr algn="just"/>
            <a:r>
              <a:rPr lang="zh-CN" altLang="en-US" sz="2800" dirty="0">
                <a:solidFill>
                  <a:srgbClr val="000000"/>
                </a:solidFill>
                <a:latin typeface="微软雅黑" panose="020B0503020204020204" pitchFamily="34" charset="-122"/>
                <a:ea typeface="微软雅黑" panose="020B0503020204020204" pitchFamily="34" charset="-122"/>
              </a:rPr>
              <a:t>进行土地改革，废除封建土地制度</a:t>
            </a:r>
            <a:endParaRPr lang="zh-CN" altLang="en-US" sz="2800" dirty="0">
              <a:solidFill>
                <a:srgbClr val="000000"/>
              </a:solidFill>
              <a:latin typeface="微软雅黑" panose="020B0503020204020204" pitchFamily="34" charset="-122"/>
              <a:ea typeface="微软雅黑" panose="020B0503020204020204" pitchFamily="34" charset="-122"/>
            </a:endParaRPr>
          </a:p>
        </p:txBody>
      </p:sp>
      <p:sp>
        <p:nvSpPr>
          <p:cNvPr id="54" name="矩形 53"/>
          <p:cNvSpPr/>
          <p:nvPr/>
        </p:nvSpPr>
        <p:spPr>
          <a:xfrm>
            <a:off x="4364355" y="5104765"/>
            <a:ext cx="5840095" cy="521970"/>
          </a:xfrm>
          <a:prstGeom prst="rect">
            <a:avLst/>
          </a:prstGeom>
        </p:spPr>
        <p:txBody>
          <a:bodyPr wrap="square">
            <a:spAutoFit/>
          </a:bodyPr>
          <a:lstStyle/>
          <a:p>
            <a:pPr algn="just"/>
            <a:r>
              <a:rPr lang="zh-CN" altLang="en-US" sz="2800" dirty="0">
                <a:solidFill>
                  <a:srgbClr val="000000"/>
                </a:solidFill>
                <a:latin typeface="微软雅黑" panose="020B0503020204020204" pitchFamily="34" charset="-122"/>
                <a:ea typeface="微软雅黑" panose="020B0503020204020204" pitchFamily="34" charset="-122"/>
              </a:rPr>
              <a:t>进行民主改革，清除旧社会毒瘤</a:t>
            </a:r>
            <a:endParaRPr lang="zh-CN" altLang="en-US" sz="2800" dirty="0">
              <a:solidFill>
                <a:srgbClr val="000000"/>
              </a:solidFill>
              <a:latin typeface="微软雅黑" panose="020B0503020204020204" pitchFamily="34" charset="-122"/>
              <a:ea typeface="微软雅黑" panose="020B0503020204020204" pitchFamily="34" charset="-122"/>
            </a:endParaRPr>
          </a:p>
        </p:txBody>
      </p:sp>
      <p:sp>
        <p:nvSpPr>
          <p:cNvPr id="55" name="矩形 54"/>
          <p:cNvSpPr/>
          <p:nvPr/>
        </p:nvSpPr>
        <p:spPr>
          <a:xfrm>
            <a:off x="4364355" y="5920740"/>
            <a:ext cx="5302250" cy="521970"/>
          </a:xfrm>
          <a:prstGeom prst="rect">
            <a:avLst/>
          </a:prstGeom>
        </p:spPr>
        <p:txBody>
          <a:bodyPr wrap="square">
            <a:spAutoFit/>
          </a:bodyPr>
          <a:lstStyle/>
          <a:p>
            <a:pPr algn="just"/>
            <a:r>
              <a:rPr lang="zh-CN" altLang="en-US" sz="2800" dirty="0">
                <a:solidFill>
                  <a:srgbClr val="000000"/>
                </a:solidFill>
                <a:latin typeface="微软雅黑" panose="020B0503020204020204" pitchFamily="34" charset="-122"/>
                <a:ea typeface="微软雅黑" panose="020B0503020204020204" pitchFamily="34" charset="-122"/>
              </a:rPr>
              <a:t>抗美援朝，保家卫国</a:t>
            </a:r>
            <a:endParaRPr lang="zh-CN" altLang="en-US" sz="2800" dirty="0">
              <a:solidFill>
                <a:srgbClr val="000000"/>
              </a:solidFill>
              <a:latin typeface="微软雅黑" panose="020B0503020204020204" pitchFamily="34" charset="-122"/>
              <a:ea typeface="微软雅黑" panose="020B0503020204020204" pitchFamily="34" charset="-122"/>
            </a:endParaRPr>
          </a:p>
        </p:txBody>
      </p:sp>
      <p:sp>
        <p:nvSpPr>
          <p:cNvPr id="63" name="双括号 62"/>
          <p:cNvSpPr/>
          <p:nvPr/>
        </p:nvSpPr>
        <p:spPr>
          <a:xfrm>
            <a:off x="3484986" y="1566762"/>
            <a:ext cx="8005105" cy="4845786"/>
          </a:xfrm>
          <a:prstGeom prst="bracketPair">
            <a:avLst>
              <a:gd name="adj" fmla="val 3359"/>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sp>
        <p:nvSpPr>
          <p:cNvPr id="2" name="圆角矩形 1"/>
          <p:cNvSpPr/>
          <p:nvPr/>
        </p:nvSpPr>
        <p:spPr>
          <a:xfrm>
            <a:off x="2484755" y="862330"/>
            <a:ext cx="3629025" cy="245745"/>
          </a:xfrm>
          <a:prstGeom prst="roundRect">
            <a:avLst/>
          </a:prstGeom>
          <a:solidFill>
            <a:srgbClr val="F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500">
        <p:random/>
      </p:transition>
    </mc:Choice>
    <mc:Fallback>
      <p:transition>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anim calcmode="lin" valueType="num">
                                          <p:cBhvr>
                                            <p:cTn id="10" dur="500" fill="hold"/>
                                            <p:tgtEl>
                                              <p:spTgt spid="34"/>
                                            </p:tgtEl>
                                            <p:attrNameLst>
                                              <p:attrName>ppt_x</p:attrName>
                                            </p:attrNameLst>
                                          </p:cBhvr>
                                          <p:tavLst>
                                            <p:tav tm="0">
                                              <p:val>
                                                <p:fltVal val="0.5"/>
                                              </p:val>
                                            </p:tav>
                                            <p:tav tm="100000">
                                              <p:val>
                                                <p:strVal val="#ppt_x"/>
                                              </p:val>
                                            </p:tav>
                                          </p:tavLst>
                                        </p:anim>
                                        <p:anim calcmode="lin" valueType="num">
                                          <p:cBhvr>
                                            <p:cTn id="11" dur="500" fill="hold"/>
                                            <p:tgtEl>
                                              <p:spTgt spid="34"/>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p:cTn id="14" dur="500" fill="hold"/>
                                            <p:tgtEl>
                                              <p:spTgt spid="35"/>
                                            </p:tgtEl>
                                            <p:attrNameLst>
                                              <p:attrName>ppt_w</p:attrName>
                                            </p:attrNameLst>
                                          </p:cBhvr>
                                          <p:tavLst>
                                            <p:tav tm="0">
                                              <p:val>
                                                <p:fltVal val="0"/>
                                              </p:val>
                                            </p:tav>
                                            <p:tav tm="100000">
                                              <p:val>
                                                <p:strVal val="#ppt_w"/>
                                              </p:val>
                                            </p:tav>
                                          </p:tavLst>
                                        </p:anim>
                                        <p:anim calcmode="lin" valueType="num">
                                          <p:cBhvr>
                                            <p:cTn id="15" dur="500" fill="hold"/>
                                            <p:tgtEl>
                                              <p:spTgt spid="35"/>
                                            </p:tgtEl>
                                            <p:attrNameLst>
                                              <p:attrName>ppt_h</p:attrName>
                                            </p:attrNameLst>
                                          </p:cBhvr>
                                          <p:tavLst>
                                            <p:tav tm="0">
                                              <p:val>
                                                <p:fltVal val="0"/>
                                              </p:val>
                                            </p:tav>
                                            <p:tav tm="100000">
                                              <p:val>
                                                <p:strVal val="#ppt_h"/>
                                              </p:val>
                                            </p:tav>
                                          </p:tavLst>
                                        </p:anim>
                                        <p:animEffect transition="in" filter="fade">
                                          <p:cBhvr>
                                            <p:cTn id="16" dur="500"/>
                                            <p:tgtEl>
                                              <p:spTgt spid="35"/>
                                            </p:tgtEl>
                                          </p:cBhvr>
                                        </p:animEffect>
                                        <p:anim calcmode="lin" valueType="num">
                                          <p:cBhvr>
                                            <p:cTn id="17" dur="500" fill="hold"/>
                                            <p:tgtEl>
                                              <p:spTgt spid="35"/>
                                            </p:tgtEl>
                                            <p:attrNameLst>
                                              <p:attrName>ppt_x</p:attrName>
                                            </p:attrNameLst>
                                          </p:cBhvr>
                                          <p:tavLst>
                                            <p:tav tm="0">
                                              <p:val>
                                                <p:fltVal val="0.5"/>
                                              </p:val>
                                            </p:tav>
                                            <p:tav tm="100000">
                                              <p:val>
                                                <p:strVal val="#ppt_x"/>
                                              </p:val>
                                            </p:tav>
                                          </p:tavLst>
                                        </p:anim>
                                        <p:anim calcmode="lin" valueType="num">
                                          <p:cBhvr>
                                            <p:cTn id="18" dur="500" fill="hold"/>
                                            <p:tgtEl>
                                              <p:spTgt spid="35"/>
                                            </p:tgtEl>
                                            <p:attrNameLst>
                                              <p:attrName>ppt_y</p:attrName>
                                            </p:attrNameLst>
                                          </p:cBhvr>
                                          <p:tavLst>
                                            <p:tav tm="0">
                                              <p:val>
                                                <p:fltVal val="0.5"/>
                                              </p:val>
                                            </p:tav>
                                            <p:tav tm="100000">
                                              <p:val>
                                                <p:strVal val="#ppt_y"/>
                                              </p:val>
                                            </p:tav>
                                          </p:tavLst>
                                        </p:anim>
                                      </p:childTnLst>
                                    </p:cTn>
                                  </p:par>
                                </p:childTnLst>
                              </p:cTn>
                            </p:par>
                            <p:par>
                              <p:cTn id="19" fill="hold">
                                <p:stCondLst>
                                  <p:cond delay="500"/>
                                </p:stCondLst>
                                <p:childTnLst>
                                  <p:par>
                                    <p:cTn id="20" presetID="2" presetClass="entr" presetSubtype="4" fill="hold" grpId="0" nodeType="afterEffect" p14:presetBounceEnd="40000">
                                      <p:stCondLst>
                                        <p:cond delay="0"/>
                                      </p:stCondLst>
                                      <p:childTnLst>
                                        <p:set>
                                          <p:cBhvr>
                                            <p:cTn id="21" dur="1" fill="hold">
                                              <p:stCondLst>
                                                <p:cond delay="0"/>
                                              </p:stCondLst>
                                            </p:cTn>
                                            <p:tgtEl>
                                              <p:spTgt spid="63"/>
                                            </p:tgtEl>
                                            <p:attrNameLst>
                                              <p:attrName>style.visibility</p:attrName>
                                            </p:attrNameLst>
                                          </p:cBhvr>
                                          <p:to>
                                            <p:strVal val="visible"/>
                                          </p:to>
                                        </p:set>
                                        <p:anim calcmode="lin" valueType="num" p14:bounceEnd="40000">
                                          <p:cBhvr additive="base">
                                            <p:cTn id="22" dur="800" fill="hold"/>
                                            <p:tgtEl>
                                              <p:spTgt spid="63"/>
                                            </p:tgtEl>
                                            <p:attrNameLst>
                                              <p:attrName>ppt_x</p:attrName>
                                            </p:attrNameLst>
                                          </p:cBhvr>
                                          <p:tavLst>
                                            <p:tav tm="0">
                                              <p:val>
                                                <p:strVal val="#ppt_x"/>
                                              </p:val>
                                            </p:tav>
                                            <p:tav tm="100000">
                                              <p:val>
                                                <p:strVal val="#ppt_x"/>
                                              </p:val>
                                            </p:tav>
                                          </p:tavLst>
                                        </p:anim>
                                        <p:anim calcmode="lin" valueType="num" p14:bounceEnd="40000">
                                          <p:cBhvr additive="base">
                                            <p:cTn id="23" dur="800" fill="hold"/>
                                            <p:tgtEl>
                                              <p:spTgt spid="63"/>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par>
                                    <p:cTn id="28" presetID="10" presetClass="entr" presetSubtype="0" fill="hold" grpId="0" nodeType="withEffect">
                                      <p:stCondLst>
                                        <p:cond delay="20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par>
                                    <p:cTn id="31" presetID="10" presetClass="entr" presetSubtype="0" fill="hold" grpId="0" nodeType="withEffect">
                                      <p:stCondLst>
                                        <p:cond delay="40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par>
                                    <p:cTn id="34" presetID="10" presetClass="entr" presetSubtype="0" fill="hold" grpId="0" nodeType="withEffect">
                                      <p:stCondLst>
                                        <p:cond delay="60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par>
                                    <p:cTn id="37" presetID="10" presetClass="entr" presetSubtype="0" fill="hold" grpId="0" nodeType="withEffect">
                                      <p:stCondLst>
                                        <p:cond delay="80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par>
                                    <p:cTn id="40" presetID="10" presetClass="entr" presetSubtype="0" fill="hold" grpId="0" nodeType="withEffect">
                                      <p:stCondLst>
                                        <p:cond delay="100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500"/>
                                            <p:tgtEl>
                                              <p:spTgt spid="50"/>
                                            </p:tgtEl>
                                          </p:cBhvr>
                                        </p:animEffect>
                                      </p:childTnLst>
                                    </p:cTn>
                                  </p:par>
                                  <p:par>
                                    <p:cTn id="46" presetID="10" presetClass="entr" presetSubtype="0" fill="hold" grpId="0" nodeType="withEffect">
                                      <p:stCondLst>
                                        <p:cond delay="20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500"/>
                                            <p:tgtEl>
                                              <p:spTgt spid="51"/>
                                            </p:tgtEl>
                                          </p:cBhvr>
                                        </p:animEffect>
                                      </p:childTnLst>
                                    </p:cTn>
                                  </p:par>
                                  <p:par>
                                    <p:cTn id="49" presetID="10" presetClass="entr" presetSubtype="0" fill="hold" grpId="0" nodeType="withEffect">
                                      <p:stCondLst>
                                        <p:cond delay="40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par>
                                    <p:cTn id="52" presetID="10" presetClass="entr" presetSubtype="0" fill="hold" grpId="0" nodeType="withEffect">
                                      <p:stCondLst>
                                        <p:cond delay="600"/>
                                      </p:stCondLst>
                                      <p:childTnLst>
                                        <p:set>
                                          <p:cBhvr>
                                            <p:cTn id="53" dur="1" fill="hold">
                                              <p:stCondLst>
                                                <p:cond delay="0"/>
                                              </p:stCondLst>
                                            </p:cTn>
                                            <p:tgtEl>
                                              <p:spTgt spid="53"/>
                                            </p:tgtEl>
                                            <p:attrNameLst>
                                              <p:attrName>style.visibility</p:attrName>
                                            </p:attrNameLst>
                                          </p:cBhvr>
                                          <p:to>
                                            <p:strVal val="visible"/>
                                          </p:to>
                                        </p:set>
                                        <p:animEffect transition="in" filter="fade">
                                          <p:cBhvr>
                                            <p:cTn id="54" dur="500"/>
                                            <p:tgtEl>
                                              <p:spTgt spid="53"/>
                                            </p:tgtEl>
                                          </p:cBhvr>
                                        </p:animEffect>
                                      </p:childTnLst>
                                    </p:cTn>
                                  </p:par>
                                  <p:par>
                                    <p:cTn id="55" presetID="10" presetClass="entr" presetSubtype="0" fill="hold" grpId="0" nodeType="withEffect">
                                      <p:stCondLst>
                                        <p:cond delay="800"/>
                                      </p:stCondLst>
                                      <p:childTnLst>
                                        <p:set>
                                          <p:cBhvr>
                                            <p:cTn id="56" dur="1" fill="hold">
                                              <p:stCondLst>
                                                <p:cond delay="0"/>
                                              </p:stCondLst>
                                            </p:cTn>
                                            <p:tgtEl>
                                              <p:spTgt spid="54"/>
                                            </p:tgtEl>
                                            <p:attrNameLst>
                                              <p:attrName>style.visibility</p:attrName>
                                            </p:attrNameLst>
                                          </p:cBhvr>
                                          <p:to>
                                            <p:strVal val="visible"/>
                                          </p:to>
                                        </p:set>
                                        <p:animEffect transition="in" filter="fade">
                                          <p:cBhvr>
                                            <p:cTn id="57" dur="500"/>
                                            <p:tgtEl>
                                              <p:spTgt spid="54"/>
                                            </p:tgtEl>
                                          </p:cBhvr>
                                        </p:animEffect>
                                      </p:childTnLst>
                                    </p:cTn>
                                  </p:par>
                                  <p:par>
                                    <p:cTn id="58" presetID="10" presetClass="entr" presetSubtype="0" fill="hold" grpId="0" nodeType="withEffect">
                                      <p:stCondLst>
                                        <p:cond delay="100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7" grpId="0" bldLvl="0" animBg="1"/>
          <p:bldP spid="38" grpId="0" bldLvl="0" animBg="1"/>
          <p:bldP spid="39" grpId="0" bldLvl="0" animBg="1"/>
          <p:bldP spid="40" grpId="0" bldLvl="0" animBg="1"/>
          <p:bldP spid="41" grpId="0" bldLvl="0" animBg="1"/>
          <p:bldP spid="42" grpId="0" bldLvl="0" animBg="1"/>
          <p:bldP spid="50" grpId="0"/>
          <p:bldP spid="51" grpId="0"/>
          <p:bldP spid="52" grpId="0"/>
          <p:bldP spid="53" grpId="0"/>
          <p:bldP spid="54" grpId="0"/>
          <p:bldP spid="55" grpId="0"/>
          <p:bldP spid="63"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anim calcmode="lin" valueType="num">
                                          <p:cBhvr>
                                            <p:cTn id="10" dur="500" fill="hold"/>
                                            <p:tgtEl>
                                              <p:spTgt spid="34"/>
                                            </p:tgtEl>
                                            <p:attrNameLst>
                                              <p:attrName>ppt_x</p:attrName>
                                            </p:attrNameLst>
                                          </p:cBhvr>
                                          <p:tavLst>
                                            <p:tav tm="0">
                                              <p:val>
                                                <p:fltVal val="0.5"/>
                                              </p:val>
                                            </p:tav>
                                            <p:tav tm="100000">
                                              <p:val>
                                                <p:strVal val="#ppt_x"/>
                                              </p:val>
                                            </p:tav>
                                          </p:tavLst>
                                        </p:anim>
                                        <p:anim calcmode="lin" valueType="num">
                                          <p:cBhvr>
                                            <p:cTn id="11" dur="500" fill="hold"/>
                                            <p:tgtEl>
                                              <p:spTgt spid="34"/>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p:cTn id="14" dur="500" fill="hold"/>
                                            <p:tgtEl>
                                              <p:spTgt spid="35"/>
                                            </p:tgtEl>
                                            <p:attrNameLst>
                                              <p:attrName>ppt_w</p:attrName>
                                            </p:attrNameLst>
                                          </p:cBhvr>
                                          <p:tavLst>
                                            <p:tav tm="0">
                                              <p:val>
                                                <p:fltVal val="0"/>
                                              </p:val>
                                            </p:tav>
                                            <p:tav tm="100000">
                                              <p:val>
                                                <p:strVal val="#ppt_w"/>
                                              </p:val>
                                            </p:tav>
                                          </p:tavLst>
                                        </p:anim>
                                        <p:anim calcmode="lin" valueType="num">
                                          <p:cBhvr>
                                            <p:cTn id="15" dur="500" fill="hold"/>
                                            <p:tgtEl>
                                              <p:spTgt spid="35"/>
                                            </p:tgtEl>
                                            <p:attrNameLst>
                                              <p:attrName>ppt_h</p:attrName>
                                            </p:attrNameLst>
                                          </p:cBhvr>
                                          <p:tavLst>
                                            <p:tav tm="0">
                                              <p:val>
                                                <p:fltVal val="0"/>
                                              </p:val>
                                            </p:tav>
                                            <p:tav tm="100000">
                                              <p:val>
                                                <p:strVal val="#ppt_h"/>
                                              </p:val>
                                            </p:tav>
                                          </p:tavLst>
                                        </p:anim>
                                        <p:animEffect transition="in" filter="fade">
                                          <p:cBhvr>
                                            <p:cTn id="16" dur="500"/>
                                            <p:tgtEl>
                                              <p:spTgt spid="35"/>
                                            </p:tgtEl>
                                          </p:cBhvr>
                                        </p:animEffect>
                                        <p:anim calcmode="lin" valueType="num">
                                          <p:cBhvr>
                                            <p:cTn id="17" dur="500" fill="hold"/>
                                            <p:tgtEl>
                                              <p:spTgt spid="35"/>
                                            </p:tgtEl>
                                            <p:attrNameLst>
                                              <p:attrName>ppt_x</p:attrName>
                                            </p:attrNameLst>
                                          </p:cBhvr>
                                          <p:tavLst>
                                            <p:tav tm="0">
                                              <p:val>
                                                <p:fltVal val="0.5"/>
                                              </p:val>
                                            </p:tav>
                                            <p:tav tm="100000">
                                              <p:val>
                                                <p:strVal val="#ppt_x"/>
                                              </p:val>
                                            </p:tav>
                                          </p:tavLst>
                                        </p:anim>
                                        <p:anim calcmode="lin" valueType="num">
                                          <p:cBhvr>
                                            <p:cTn id="18" dur="500" fill="hold"/>
                                            <p:tgtEl>
                                              <p:spTgt spid="35"/>
                                            </p:tgtEl>
                                            <p:attrNameLst>
                                              <p:attrName>ppt_y</p:attrName>
                                            </p:attrNameLst>
                                          </p:cBhvr>
                                          <p:tavLst>
                                            <p:tav tm="0">
                                              <p:val>
                                                <p:fltVal val="0.5"/>
                                              </p:val>
                                            </p:tav>
                                            <p:tav tm="100000">
                                              <p:val>
                                                <p:strVal val="#ppt_y"/>
                                              </p:val>
                                            </p:tav>
                                          </p:tavLst>
                                        </p:anim>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63"/>
                                            </p:tgtEl>
                                            <p:attrNameLst>
                                              <p:attrName>style.visibility</p:attrName>
                                            </p:attrNameLst>
                                          </p:cBhvr>
                                          <p:to>
                                            <p:strVal val="visible"/>
                                          </p:to>
                                        </p:set>
                                        <p:anim calcmode="lin" valueType="num">
                                          <p:cBhvr additive="base">
                                            <p:cTn id="22" dur="800" fill="hold"/>
                                            <p:tgtEl>
                                              <p:spTgt spid="63"/>
                                            </p:tgtEl>
                                            <p:attrNameLst>
                                              <p:attrName>ppt_x</p:attrName>
                                            </p:attrNameLst>
                                          </p:cBhvr>
                                          <p:tavLst>
                                            <p:tav tm="0">
                                              <p:val>
                                                <p:strVal val="#ppt_x"/>
                                              </p:val>
                                            </p:tav>
                                            <p:tav tm="100000">
                                              <p:val>
                                                <p:strVal val="#ppt_x"/>
                                              </p:val>
                                            </p:tav>
                                          </p:tavLst>
                                        </p:anim>
                                        <p:anim calcmode="lin" valueType="num">
                                          <p:cBhvr additive="base">
                                            <p:cTn id="23" dur="800" fill="hold"/>
                                            <p:tgtEl>
                                              <p:spTgt spid="63"/>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par>
                                    <p:cTn id="28" presetID="10" presetClass="entr" presetSubtype="0" fill="hold" grpId="0" nodeType="withEffect">
                                      <p:stCondLst>
                                        <p:cond delay="20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par>
                                    <p:cTn id="31" presetID="10" presetClass="entr" presetSubtype="0" fill="hold" grpId="0" nodeType="withEffect">
                                      <p:stCondLst>
                                        <p:cond delay="40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par>
                                    <p:cTn id="34" presetID="10" presetClass="entr" presetSubtype="0" fill="hold" grpId="0" nodeType="withEffect">
                                      <p:stCondLst>
                                        <p:cond delay="60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par>
                                    <p:cTn id="37" presetID="10" presetClass="entr" presetSubtype="0" fill="hold" grpId="0" nodeType="withEffect">
                                      <p:stCondLst>
                                        <p:cond delay="80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par>
                                    <p:cTn id="40" presetID="10" presetClass="entr" presetSubtype="0" fill="hold" grpId="0" nodeType="withEffect">
                                      <p:stCondLst>
                                        <p:cond delay="100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500"/>
                                            <p:tgtEl>
                                              <p:spTgt spid="50"/>
                                            </p:tgtEl>
                                          </p:cBhvr>
                                        </p:animEffect>
                                      </p:childTnLst>
                                    </p:cTn>
                                  </p:par>
                                  <p:par>
                                    <p:cTn id="46" presetID="10" presetClass="entr" presetSubtype="0" fill="hold" grpId="0" nodeType="withEffect">
                                      <p:stCondLst>
                                        <p:cond delay="20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500"/>
                                            <p:tgtEl>
                                              <p:spTgt spid="51"/>
                                            </p:tgtEl>
                                          </p:cBhvr>
                                        </p:animEffect>
                                      </p:childTnLst>
                                    </p:cTn>
                                  </p:par>
                                  <p:par>
                                    <p:cTn id="49" presetID="10" presetClass="entr" presetSubtype="0" fill="hold" grpId="0" nodeType="withEffect">
                                      <p:stCondLst>
                                        <p:cond delay="40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par>
                                    <p:cTn id="52" presetID="10" presetClass="entr" presetSubtype="0" fill="hold" grpId="0" nodeType="withEffect">
                                      <p:stCondLst>
                                        <p:cond delay="600"/>
                                      </p:stCondLst>
                                      <p:childTnLst>
                                        <p:set>
                                          <p:cBhvr>
                                            <p:cTn id="53" dur="1" fill="hold">
                                              <p:stCondLst>
                                                <p:cond delay="0"/>
                                              </p:stCondLst>
                                            </p:cTn>
                                            <p:tgtEl>
                                              <p:spTgt spid="53"/>
                                            </p:tgtEl>
                                            <p:attrNameLst>
                                              <p:attrName>style.visibility</p:attrName>
                                            </p:attrNameLst>
                                          </p:cBhvr>
                                          <p:to>
                                            <p:strVal val="visible"/>
                                          </p:to>
                                        </p:set>
                                        <p:animEffect transition="in" filter="fade">
                                          <p:cBhvr>
                                            <p:cTn id="54" dur="500"/>
                                            <p:tgtEl>
                                              <p:spTgt spid="53"/>
                                            </p:tgtEl>
                                          </p:cBhvr>
                                        </p:animEffect>
                                      </p:childTnLst>
                                    </p:cTn>
                                  </p:par>
                                  <p:par>
                                    <p:cTn id="55" presetID="10" presetClass="entr" presetSubtype="0" fill="hold" grpId="0" nodeType="withEffect">
                                      <p:stCondLst>
                                        <p:cond delay="800"/>
                                      </p:stCondLst>
                                      <p:childTnLst>
                                        <p:set>
                                          <p:cBhvr>
                                            <p:cTn id="56" dur="1" fill="hold">
                                              <p:stCondLst>
                                                <p:cond delay="0"/>
                                              </p:stCondLst>
                                            </p:cTn>
                                            <p:tgtEl>
                                              <p:spTgt spid="54"/>
                                            </p:tgtEl>
                                            <p:attrNameLst>
                                              <p:attrName>style.visibility</p:attrName>
                                            </p:attrNameLst>
                                          </p:cBhvr>
                                          <p:to>
                                            <p:strVal val="visible"/>
                                          </p:to>
                                        </p:set>
                                        <p:animEffect transition="in" filter="fade">
                                          <p:cBhvr>
                                            <p:cTn id="57" dur="500"/>
                                            <p:tgtEl>
                                              <p:spTgt spid="54"/>
                                            </p:tgtEl>
                                          </p:cBhvr>
                                        </p:animEffect>
                                      </p:childTnLst>
                                    </p:cTn>
                                  </p:par>
                                  <p:par>
                                    <p:cTn id="58" presetID="10" presetClass="entr" presetSubtype="0" fill="hold" grpId="0" nodeType="withEffect">
                                      <p:stCondLst>
                                        <p:cond delay="100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7" grpId="0" bldLvl="0" animBg="1"/>
          <p:bldP spid="38" grpId="0" bldLvl="0" animBg="1"/>
          <p:bldP spid="39" grpId="0" bldLvl="0" animBg="1"/>
          <p:bldP spid="40" grpId="0" bldLvl="0" animBg="1"/>
          <p:bldP spid="41" grpId="0" bldLvl="0" animBg="1"/>
          <p:bldP spid="42" grpId="0" bldLvl="0" animBg="1"/>
          <p:bldP spid="50" grpId="0"/>
          <p:bldP spid="51" grpId="0"/>
          <p:bldP spid="52" grpId="0"/>
          <p:bldP spid="53" grpId="0"/>
          <p:bldP spid="54" grpId="0"/>
          <p:bldP spid="55" grpId="0"/>
          <p:bldP spid="63" grpId="0" bldLvl="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2484755" y="862330"/>
            <a:ext cx="3629025" cy="245745"/>
          </a:xfrm>
          <a:prstGeom prst="roundRect">
            <a:avLst/>
          </a:prstGeom>
          <a:solidFill>
            <a:srgbClr val="F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nvSpPr>
        <p:spPr>
          <a:xfrm>
            <a:off x="64135" y="1440180"/>
            <a:ext cx="11851005" cy="706755"/>
          </a:xfrm>
          <a:prstGeom prst="rect">
            <a:avLst/>
          </a:prstGeom>
          <a:noFill/>
          <a:ln>
            <a:noFill/>
          </a:ln>
        </p:spPr>
        <p:txBody>
          <a:bodyPr wrap="square" rtlCol="0" anchor="t">
            <a:spAutoFit/>
          </a:bodyPr>
          <a:p>
            <a:pPr algn="ctr"/>
            <a:r>
              <a:rPr lang="zh-CN" altLang="en-US" sz="4000" b="1">
                <a:solidFill>
                  <a:schemeClr val="tx1"/>
                </a:solidFill>
                <a:effectLst>
                  <a:outerShdw blurRad="38100" dist="19050" dir="2700000" algn="tl" rotWithShape="0">
                    <a:schemeClr val="dk1">
                      <a:alpha val="40000"/>
                    </a:schemeClr>
                  </a:outerShdw>
                </a:effectLst>
              </a:rPr>
              <a:t>土地改革</a:t>
            </a:r>
            <a:r>
              <a:rPr lang="en-US" altLang="zh-CN" sz="4000" b="1">
                <a:solidFill>
                  <a:schemeClr val="tx1"/>
                </a:solidFill>
                <a:effectLst>
                  <a:outerShdw blurRad="38100" dist="19050" dir="2700000" algn="tl" rotWithShape="0">
                    <a:schemeClr val="dk1">
                      <a:alpha val="40000"/>
                    </a:schemeClr>
                  </a:outerShdw>
                </a:effectLst>
              </a:rPr>
              <a:t>——</a:t>
            </a:r>
            <a:r>
              <a:rPr lang="zh-CN" altLang="en-US" sz="4000" b="1">
                <a:solidFill>
                  <a:schemeClr val="tx1"/>
                </a:solidFill>
                <a:effectLst>
                  <a:outerShdw blurRad="38100" dist="19050" dir="2700000" algn="tl" rotWithShape="0">
                    <a:schemeClr val="dk1">
                      <a:alpha val="40000"/>
                    </a:schemeClr>
                  </a:outerShdw>
                </a:effectLst>
              </a:rPr>
              <a:t>《中华人民共和国土地改革法》</a:t>
            </a:r>
            <a:r>
              <a:rPr lang="en-US" altLang="zh-CN" sz="3200" b="1">
                <a:solidFill>
                  <a:schemeClr val="tx1"/>
                </a:solidFill>
                <a:effectLst>
                  <a:outerShdw blurRad="38100" dist="19050" dir="2700000" algn="tl" rotWithShape="0">
                    <a:schemeClr val="dk1">
                      <a:alpha val="40000"/>
                    </a:schemeClr>
                  </a:outerShdw>
                </a:effectLst>
              </a:rPr>
              <a:t>1950</a:t>
            </a:r>
            <a:endParaRPr lang="en-US" altLang="zh-CN" sz="3200" b="1">
              <a:solidFill>
                <a:schemeClr val="tx1"/>
              </a:solidFill>
              <a:effectLst>
                <a:outerShdw blurRad="38100" dist="19050" dir="2700000" algn="tl" rotWithShape="0">
                  <a:schemeClr val="dk1">
                    <a:alpha val="40000"/>
                  </a:schemeClr>
                </a:outerShdw>
              </a:effectLst>
            </a:endParaRPr>
          </a:p>
        </p:txBody>
      </p:sp>
      <p:sp>
        <p:nvSpPr>
          <p:cNvPr id="4" name="文本框 3"/>
          <p:cNvSpPr txBox="1"/>
          <p:nvPr/>
        </p:nvSpPr>
        <p:spPr>
          <a:xfrm>
            <a:off x="185420" y="2602230"/>
            <a:ext cx="11821795" cy="3415030"/>
          </a:xfrm>
          <a:prstGeom prst="rect">
            <a:avLst/>
          </a:prstGeom>
          <a:noFill/>
        </p:spPr>
        <p:txBody>
          <a:bodyPr wrap="square" rtlCol="0">
            <a:spAutoFit/>
          </a:bodyPr>
          <a:p>
            <a:r>
              <a:rPr lang="en-US" altLang="zh-CN" sz="3600"/>
              <a:t>       </a:t>
            </a:r>
            <a:r>
              <a:rPr lang="zh-CN" altLang="en-US" sz="3600"/>
              <a:t>土地改革是中国历史上几千年来在土地制度上最重大最彻底的改革，是中国共产党领导中国人民反对封建主义斗争取得胜利的历史性标志。土地改革的基本完成，从根本上铲除了中国封建剥削制度的根基，极大地解放了农村生产力，促进了农业的恢复和发展，为国民经济的恢复和发展以及中国的工业化开辟了道路。</a:t>
            </a:r>
            <a:endParaRPr lang="zh-CN" altLang="en-US" sz="3600"/>
          </a:p>
        </p:txBody>
      </p:sp>
    </p:spTree>
  </p:cSld>
  <p:clrMapOvr>
    <a:masterClrMapping/>
  </p:clrMapOvr>
  <mc:AlternateContent xmlns:mc="http://schemas.openxmlformats.org/markup-compatibility/2006">
    <mc:Choice xmlns:p14="http://schemas.microsoft.com/office/powerpoint/2010/main" Requires="p14">
      <p:transition p14:dur="500">
        <p:random/>
      </p:transition>
    </mc:Choice>
    <mc:Fallback>
      <p:transition>
        <p:random/>
      </p:transition>
    </mc:Fallback>
  </mc:AlternateContent>
  <p:timing>
    <p:tnLst>
      <p:par>
        <p:cTn id="1" dur="indefinite" restart="never" nodeType="tmRoot"/>
      </p:par>
    </p:tnLst>
  </p:timing>
</p:sld>
</file>

<file path=ppt/tags/tag1.xml><?xml version="1.0" encoding="utf-8"?>
<p:tagLst xmlns:p="http://schemas.openxmlformats.org/presentationml/2006/main">
  <p:tag name="ISPRING_ULTRA_SCORM_COURSE_ID" val="0A9C58FA-5E1B-4FC3-B687-843E4E69EA4A"/>
  <p:tag name="ISPRING_SCORM_RATE_SLIDES" val="1"/>
  <p:tag name="ISPRINGONLINEFOLDERID" val="0"/>
  <p:tag name="ISPRINGONLINEFOLDERPATH" val="内容列表"/>
  <p:tag name="ISPRINGCLOUDFOLDERID" val="0"/>
  <p:tag name="ISPRINGCLOUDFOLDERPATH" val="资源库"/>
  <p:tag name="ISPRING_PLAYERS_CUSTOMIZATION" val="UEsDBBQAAgAIADiUeEs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A4lHhL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DiUeEu1/AlkugIAAFUKAAAhAAAAdW5pdmVyc2FsL2ZsYXNoX3NraW5fc2V0dGluZ3MueG1slVZtb+IwDP5+vwJx3+nulZ3UITHGSZN2t+k27XvamjYiTaokZce/vzhN1gQo9LAmEft5bMexzVK1pXzxYTJJc8GEfAatKS8VarxuQoubadZqLfgsF1wD1zMuZE3YdPHxp/2kiUVeYokdyLGcDcmhDzO3nzEUF+PbHGWIkIu6IXz/IEoxy0i+LaVoeXExtWrfgGSUbw3y6sd8tR4MwKjS9xrqKKf1Nco4SiNBKcCUvq9RLrIYyYD5SFf2M5LThzp/+wPajiqqLW35CWWI1pAS4iJfL1GG8dx4j19ljnKeoOGvNtAvn1EGoYzsQcbO776iDDJE0zb/0yONFCUWNOacf8R3DhOkMOOHWV2hXCTghTDQxVdw5bF3vQtA7ms49ymOqxTsCet6sBDw0TMGCy1bSBN/6myqEm+PrTbzAYsNYcoAQlUPejJJP5FWeTexrsf9gTfKi9CX0/SQV8HaGlZdwoG7WN/jV6tbuytCp++6IEMJO6cMUuyVPfK3qesRMlD2yGdGC3jkbH+cwaGpI/lHviXuOc/X31iBE3MsnNWfvBUjPeDoqiBVp/CYWhSwUJjOC60B3y1NrK5LKTnKKeVkR0uiqeC/EJft7WVUmhwYXK+d7qxUU83gVMPZHM2aDstlz3E/OmvckN3PQn+57jzRZovfTInWJK9q87OkphPHM2NiCjNNTjNwTxo4yHu+EQHHxh4i1URuQb4IwcaG4UKDGutedMM1BE+ToAZpcrrKqXNyqvy8rTOQa/NqFJSvcqzsgBUtK2b+9CuFNygOGAPWjqor448T+t6XgcI1ARCZV75ru0NnqVumKYMd+OEPFPbKQ3dLlenSoYZb6gfY6LDlnGZUT7pd0fdKvEMC/Qn8q0krcnxgGdH2mmTK3iyafL+G+1yixezXGTZfuMns2fVS5NjYjytolPjv5D9QSwMEFAACAAgAOJR4SyqWD2f+AgAAlwsAACYAAAB1bml2ZXJzYWwvaHRtbF9wdWJsaXNoaW5nX3NldHRpbmdzLnhtbM2Wb08aMRjA3/Mpmi6+lFPnpiN3GCMYiU6IsE1fmXItXGOvvbU98Hy1T7MPtk+yp1dAiI6dRpaFEOjTPr/nX/u04dF9KtCEacOVjPBufQcjJmNFuRxH+MvgdPsQI2OJpEQoySIsFUZHzVqY5UPBTdJn1sJSgwAjTSOzEU6szRpBMJ1O69xk2s0qkVvgm3qs0iDTzDBpmQ4yQQr4sUXGDJ4RKgDgmyo5U2vWagiFnvRZ0VwwxCl4LrkLiogzmwoc+FVDEt+NtcolPVFCaaTHwwi/Ozx2n/kaT2rxlEmXEtMEoRPbBqGUOyeI6PMHhhLGxwl4e7CP0ZRTm0R4b99RYHXwlFKyfeTEUU4UpEDaGT5lllBiiR96e5bdWzMXeBEtJEl5PIAZ5MKPcGtwe3bTa19ddC7Pbwfd7sWg0/NOlDrBKicMVg2F4JDKdcwWdkJiLYkT8Bt0RkQYFgbLovmykZIrzrkxGioBqS+1MBqBp6KI8LHmRGDELRE8XsxaosfMnnIBMTjd3fpIWvwI9PHGCdGGLRuazxiXxbj5TeWCokLlSPA7hqxCEFGewr+EoeV0o5FWaSkVxFhkBKcMTTibMnpUZmkG/JOhGzCR5qAJmy8TzHoL33P+gIZspDRwGZnAVgU5N55ffxE4I8Y8Qsncx63+RafVvu1cttrXWy5AQidExi+EQwlZmtmN8EmBpLJzPUhHTHLDyqJQTsu5KrHVX18Gw9Nc+DK/dTGW0BssyWasvKQwf/WgstmETMqD6A5XiYYjyKEkngkTMRx3LnNWFRgTiZQUBSIxNCrjjvWEq9yAxB9gjzav99DrIy7L0RhuDrCoKdOVkDu7e+/3P3w8OPzUqAe/fvzcXqs0a+E9QZw538NP1jbxRSN/2g3DwPXO59uw1fm/6sK9q/bXKpm6bF8PKhWp3a+E61ZZ1T2vsurKXxu9pSujkgvQZsb+2ECjETzlltG33DSvKPz6+9dvizcq/AajWLt9/98g/Gjx3Fp5X4XBsw/AGshXH9PN2m9QSwMEFAACAAgAOJR4S2hxUpGaAQAAHwYAAB8AAAB1bml2ZXJzYWwvaHRtbF9za2luX3NldHRpbmdzLmpzjZRNb8IwDIbv/AqUXSfEPmG7ocGkSRwmjdu0QyimVKRJlaQdHeK/rw5fTeqOxRfy8uR17CredrrVYhHrPne37rfbv/t7pwFqVudw7euiRU9RZ0YkC5glKYhEAguQ4nj0JO/OBGXMpDOdlx9oa2p+TOE/Sy5MHc8IC01ohjpcEOA3oW2owz8nsVOra19TrdHz3Fole5GSFqTtSaVT7hh29epWvcQAVgXoC+iSR+CZDtxqI8+ODwOMOhepNOOynKpY9eY8Wsda5XLRln9VZqCrT77eA/2nwcvEsxOJsW8W0jDxZIjRTmYajIFD3scJBgkLPgdR8+279QfqGTcLCugiMYk90qMbjDqd8RgaXRqOMHxMVl6Nbg4wmpyFjd0Td7cYHiF4CbphNb7H8ECV5dk/PmCmVYwdaaDNnp9QofgikfEhdR+D5PCyaNvWvXOh7vpj5j0hFTyhFfX80rbZEYKGAK03lo55TZB3StkJSpREDkVo1LQq6DliwzmC+88u49byaJVW46EajlUbuF6Dniklqtt/XbpnmKuz+wVQSwMEFAACAAgAOJR4Sz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OJR4S5r5lmRrAAAAawAAABwAAAB1bml2ZXJzYWwvbG9jYWxfc2V0dGluZ3MueG1ss7GvyM1RKEstKs7Mz7NVMtQzUFJIzUvOT8nMS7dVCg1x07VQUiguScxLSczJz0u1VcrLV1Kwt+OyyclPTswJTi0pASosVijISaxMLQpJzQUySlL9EnOBKp/tmfJ8ya5n09qfr9ivpG/HBQ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OJR4S7CHI/RsAQAA9wIAACkAAAB1bml2ZXJzYWwvc2tpbl9jdXN0b21pemF0aW9uX3NldHRpbmdzLnhtbI1S20okMRB99yuCPzBJKreGdiC3lnlR0QGfm+ns0qyml07EZcnHm3Z3GEdHNPVUdU6doiqnTb/GaJ9Snh7Hv30ep3gXch7jz7Q+Q6jdTQ/TfDOHFHJaHSr3Yxym5038MS21Wk25j0M/D3ZB0xqj7vUhJbVyqmbMMIok89Qr5Dy3FWvANWAr5iix7eqdxD/dOexCzKdV29UR+rFhE1OY8yYO4c8ajtlvoeMNLud+GCsvrQVbouynFseWQIxwyX2hGgAEstwRh4uUjdQEecw4hmIUBQqIcE4aUYikHGrWNaKqMN8IxCRj1BXqae1GWhtHbZHQEKLrNK8aW7rOSIwRIQSYK1xAZzCqbKgaGtRyQHBgQBRtNFGAOtuZjhXvvLAcKeoFxoUZAxgfjnvY7u25DtVvr7M/5xeCJ7/gJLp4a3XCXO3uaZ4reRsefz/0OaBxuDi/ufV3/mqrt5vrq/P/vnz18J61mLVu/am3XwBQSwMEFAACAAgAO5R4S7DdIuDqDAAA1hoAABcAAAB1bml2ZXJzYWwvdW5pdmVyc2FsLnBuZ+2ZaVBTWb7AL0ij0wygLQoIhHEZ9TVNAAcJsg4QoK0WIgYEhBBpmqUJiSIBGgKEdp6gLNKOb0AJkCEIYQ0ie8LidGxS3THQPJYASUAmkkAiiRqTGEKSufQyNTVVU/U+vI/cqlv3d8499/7PfztLnTsXw0PNPzzyIQAA5uc/hV8CgD3BAGDcuc8UrDnOOPwZ+DDKuhQaCNAm7TfAgklqQFgAAPRUmW0nfgCWf3P909gsAHAo3bmNqtbeJAPAEcx5eEDkVwmbAkTHCeUiazUvLM9oDBj8+pMTdpnW8Ogjt7+5Cnc3iwj4xuREZjM8MNDjI+PMeyaHTIJN4SfobgeMp+uJlP9FyO6LYZowjsAwea4rS0I4FI9HREflRmerN7bwUep43gUmlVxE17xmWsLk4wb9Qym3ew8AxOc1ZbbnthNEqyFWOqGjIS0VVCWGJCG71QVPsxyJ/PB9APD48lxAasS776zRfQdBJTpRyh/7vVpodr8BX+XMBXGXC9WCnBMA8HQpyhIlDQGbPNoP2uWP7hEmAAA/uIu7uIu7uIu7uIu7uIu7uIu7uIv//9iHIReqFsE93O/+ctoYACh3joFY+3/DeqcyP83L+xy2y/hInmoxFVblq1oQlfpvr2KpsmjBOJ2cTWSsAcDVURF2Hkd4096qRRdpeSuQflTczLxPkl5G7y6jG6h8mr9Xmd/WehMHUfT2vmpymSbRz+tk1XuBYqXmxZ8scTxLuQtlAINZpCc3zLlHY0m6/coHkCfbLC+vsoSvVm+pLJZlkqJcdlbEuIZzbRIvrIbkrzdytPJxInuNqJOiYVM+iucP0TpJ9GCFGL9cpN20k+otie+ZYUIRq7mFxOJI3OxmdAqyYeRL/tD2j6xsXtbLM7ikFXyVv/795NpIq2aGzv7q/hOYTTFWwnx91nT6NRutf4KSxYbNcBimyoUElUVVU9N6++FUgRyXB6V4QMcV9fI6bFqOsEY2LG6Ig3b8tZ2N2TPCzxPXp1LZG56VV9SHgvond/bWdomRq26Q8rej8sJrmB/nC7KvKObxSfG+Lh+7p/M9/ad4Gw3HazLtGC0dyV3SbvGNSrKY8Ql1mRnPxV5zBZr9ThPefn+Kpy4/u1FdOM/pPam0QYtKKaGhEblUWhkub7LD4xhG2BeOOd5LSrlsNyswxWzaPoDBpXSLYT8obV5rb9Nf8yiwddKF2Wg8BOnwQh/1hvQeiEqi5/tV+JYeslUk1HvLhprMOxJBs4wMRrBdJ+W1tOo8HzLiUPDKM4gIuWlu+iK97fg+uvpO/8+d8FDG5LKLIJT1uonEkNKQC9jIKbsB3gLyHaeN9YVmIcpnduPMZen2Qjly9Qzl0d8/v4CcUDTeTBrmUvWj0h6Byv6cHDuryW+QkXDPpgsWk7UnVa7kz0F1oz8r5D4iVMU04TSpAh8MUq6rUeqOReADkvb028E6EH8XIyTe/Uf9VCHX8wVJMEqa7b7sItvDyRf8K6SvWlasHXgNx61HK4OovFwDlELwbQjM5QFftAa1zW/7UppxDs/pefOtFk3SakMMZf3mhGk6DDfAP10/V3K90hq+0inr0Xo0tTL0x8osuAIPwHZ+m2lc//NX7UU5I3F7WfuDrd09LjIygxw+6sfWfkjZgoaqUR+Fd1h8TQrC68MjUH4W95wUuWUpZ3We250Vcu1sspBeglr5ryWl/fA61t6r/rTxi/Z85Vw0T33rrHSe2UlK5SwXKDg5vvaSuHLK2vX1ofL1ajHF4g7lwwasf3a83ZLQTMa8kfSXmVZlfKYrhJT/Scj7SPys8NK017fZ8Ev1d796IG6TPkxqCvyiIdX2ZG/h1D0FP8TXpWrYZTDOSvemipjhsqKENTKwwPzm7Pj1fIZk/rsdsdCtz/pAK6TvycrIwPX64L+0KeU4bzL8oIguqZdPV8W+I8KP4RNDS95/gJKJaYkmMw9wRa9Cns6uZdOdPCWZcqiLeLSSPnngSim/BpWYEyGQZpK2mlSD4zqsFEPkrTX/JPGY/zjK8amzr2FbAZvgEoQ+MvW4QScS+xs0ojZqwxLBd407rldWSlsVCp9mWsfE3MYNvp+A/iBb8Qqpbq7OHMvgs67c3cp1DtUxkEKMbk6T51tNX6aPLIvFedWTvdCS8oLxT62MTnFHId7K0tczCH+dIVrfRbQWzYSD7u+MLqx5RPD3nB1I/O+AUResHQ09PqbOlwSNHfFf5lUT+vR69TgZ5XdTaCPY2pH6h5JzFz6OFLEn9tYILgqdbDCtyRB23NeRzBhHRgl9tFY0MqkFg9KkLl6db59jzt74Rc6Mt3xkZszavqmkpzHh4xIRO8SKYyc55OpI3H6zuHY8Jf1Bd+pGJWzZk5SybIZUzF9MdEcQWnH1YHipbIOcV4Yy4qwq39S7IZxzb03f/jZ5u1LJwAjqQ31h9Own5aeNw2kEXwtGiduY9yZ+0PypF2qimzP3mP87R8I1SYF18NoUUa8A5VilL/Qn+qsanhu5G3d6d8r2C7we7mhlmfRw6mBwcifLTXfDoRoZHPGf/pst38Nqb/RYxghHKhbafO3OFi2ndVduPalLiUfAnh91VUEr5ccr02Igl3J/6X1bY3W/LM4Zvbm4eDiYnWjrcdwE80Dtwwk/FNwcd4pxm+KwTJCPclyK3pT3nnrWCe3IFPg87aJzhY8xNkLGz9ZDqv2ud2KZ7+8V90z73WwpKbu15ReBPTjJRdZwJ3QZy2bun7eHY5aPSF4/cdPH/KwTMkgg7+H31/EoaQmTl9hn0dyChfhKMsucsu5fzWwUQilxDeEfIHxj5Qz5GGeqSNXLAaOj8H6oYyFe8SfH7RcZRzJNtNndrESu60QutV42YBRDZUEInYUuniHmigZKz6p/RaWqh5Vq8u0ZIH1hMNHfAPzNE4/TmGFZ6/Pfg1lEPjJxo0IeMDeOsZGmbBMaupEBUcx9P2i0YLiM1zgEK/lgOyglbRVt2OKKvt4L8TQj51NwCn7WVH0YEpwpBdlGhrlRSCmKeYOu6ZsBhx3pux+cuvvkH7BaE7mmmjNlP3i+wmqkWaUZC1OEugGHSzm/Wj3xE9YIlVqSRGlVfTN3cWbSzdPCwR60+a8yG1UmuvVQ//Sg1n8R5C08OOT2XDgxzvqSupOg0sVUMnbF0iKKSTN/Cy2baLx2tuJia6N3AS5PkGQZYc4eDWNJ5lk/qSrSxvPoSTEh0yMVQcGILvIV6+ZJrk/SsNNpVnYNEh7he4qu7Kk6XTtLjI8t/c6ZmUqWEw1a0opOlksaXM4vdxI11yR4eV/486bEEkyecyHqfH6L/o93ES30NzyoiwC753ECueDt98PE1r/OTrynebapn9amaMwy+++ha6pi2hW854qoExXsUNe66EG/FIGPdlZ3hVblVUGDOhLy0rdjSpprW+bP16MhUBiNOlDPSk7SJbjvL82HzmZR4hy1tynndcWBhaVptr7KF/o1F+I5pLhG6Jj38h6HaenPx+GztNLAYlJ2d00SvpuFklRd0d17NbG5Rfpxxy05tgb0dNRsV3ksbGppVCMibdI9nw0eDl4pweWlqMEIX6TOZr2OXIPCKNInebVLYblcVK7gjEN0kLURv5Mwat/0y4TUuQKuqvhjLp2xgxBQCYzqWzOXPunqRUrajSlfNd/Ku5l3G8reGNMK5AMzmVrpsX92CbmOsyv+LcJP84V2+fFlgRc4XHVG6Zb4eZYkO/g03CpZ8u9tHQvfTd8aQ+Pn8NKr4Mx92bHgdQDD4u7RspOC1SylA2Ut5N1bQrAFmbFE3/ciRSBds1l5RooUhIDdfNkq/x+8/ABm1tkAer8yoVA5l6Op+n3ZSeXMksDSeXsDQaT3GKFAC0pLD0uow2JzLO0u1HgodsezDmLe6EmXmeCq35tedRi7o67jBQy+6sU19A8/V+t3FlOyap+XyJfcBMJmxp7rtr5afqFaQLJGF/QIXohUqi1p98pHAP/V3/Y6ZqBdWJ7Ko+bZgmw7MEK+EVMMxOlN2ljQjLO6s2VDhCpX6Ilwnr1DcHT/mKXz946G9ywSmOF9leTwsDgFnvvBNsJBTiiDtdEn2Z7VNsXKGK263GKRhlJAepEFNvl4K9R3pxbdnGRgDPhocdMI4taMx80ScQNBllFbOyDaoJkBxddCC68OTLh64Rk5XYkxbHyZZVDVXcqNdkQBYtWHfCz65ay6XPK40QtlOn0Q4ZOZExNReRAOAIPUjj5O/u2kQcxMjcFGXEax6h55+4PoDcvRX9smi0VdFtLzAKC4I9jKCACm4QcAYH/YT0gr1GvEm/vAd/0dELoKzCOGw69HLGP6Lek/j1h426mPB8F2nyIdIpmxVnOv12rQAwfBJXxnmHLKBgePMEeDjhOVu4ylpYK1Q5KdEx49LMPDsLftzzVrbU4nXgHgdT44HE4LvHrzH1BLAwQUAAIACAA8lHhLbVEZO0oAAABqAAAAGwAAAHVuaXZlcnNhbC91bml2ZXJzYWwucG5nLnhtbLOxr8jNUShLLSrOzM+zVTLUM1Cyt+PlsikoSi3LTC1XqACKGekZQICSQiUqtzwzpSTDVsnC0BghlpGamZ5RYqtkZmgAF9QHGgkAUEsBAgAAFAACAAgAOJR4SxUOrShkBAAABxEAAB0AAAAAAAAAAQAAAAAAAAAAAHVuaXZlcnNhbC9jb21tb25fbWVzc2FnZXMubG5nUEsBAgAAFAACAAgAOJR4Swh+CyMpAwAAhgwAACcAAAAAAAAAAQAAAAAAnwQAAHVuaXZlcnNhbC9mbGFzaF9wdWJsaXNoaW5nX3NldHRpbmdzLnhtbFBLAQIAABQAAgAIADiUeEu1/AlkugIAAFUKAAAhAAAAAAAAAAEAAAAAAA0IAAB1bml2ZXJzYWwvZmxhc2hfc2tpbl9zZXR0aW5ncy54bWxQSwECAAAUAAIACAA4lHhLKpYPZ/4CAACXCwAAJgAAAAAAAAABAAAAAAAGCwAAdW5pdmVyc2FsL2h0bWxfcHVibGlzaGluZ19zZXR0aW5ncy54bWxQSwECAAAUAAIACAA4lHhLaHFSkZoBAAAfBgAAHwAAAAAAAAABAAAAAABIDgAAdW5pdmVyc2FsL2h0bWxfc2tpbl9zZXR0aW5ncy5qc1BLAQIAABQAAgAIADiUeEs9PC/RwQAAAOUBAAAaAAAAAAAAAAEAAAAAAB8QAAB1bml2ZXJzYWwvaTE4bl9wcmVzZXRzLnhtbFBLAQIAABQAAgAIADiUeEua+ZZkawAAAGsAAAAcAAAAAAAAAAEAAAAAABgRAAB1bml2ZXJzYWwvbG9jYWxfc2V0dGluZ3MueG1sUEsBAgAAFAACAAgARJRXRyO0Tvv7AgAAsAgAABQAAAAAAAAAAQAAAAAAvREAAHVuaXZlcnNhbC9wbGF5ZXIueG1sUEsBAgAAFAACAAgAOJR4S7CHI/RsAQAA9wIAACkAAAAAAAAAAQAAAAAA6hQAAHVuaXZlcnNhbC9za2luX2N1c3RvbWl6YXRpb25fc2V0dGluZ3MueG1sUEsBAgAAFAACAAgAO5R4S7DdIuDqDAAA1hoAABcAAAAAAAAAAAAAAAAAnRYAAHVuaXZlcnNhbC91bml2ZXJzYWwucG5nUEsBAgAAFAACAAgAPJR4S21RGTtKAAAAagAAABsAAAAAAAAAAQAAAAAAvCMAAHVuaXZlcnNhbC91bml2ZXJzYWwucG5nLnhtbFBLBQYAAAAACwALAEkDAAA/JAAAAAA="/>
  <p:tag name="ISPRING_PRESENTATION_TITLE" val="学习贯彻党的十九大精神解读PPT模板"/>
  <p:tag name="ISPRING_SCORM_ENDPOINT" val="&lt;endpoint&gt;&lt;enable&gt;0&lt;/enable&gt;&lt;lrs&gt;http://&lt;/lrs&gt;&lt;auth&gt;0&lt;/auth&gt;&lt;login&gt;&lt;/login&gt;&lt;password&gt;&lt;/password&gt;&lt;key&gt;&lt;/key&gt;&lt;name&gt;&lt;/name&gt;&lt;email&gt;&lt;/email&gt;&lt;/endpoint&gt;&#10;"/>
  <p:tag name="KSO_WM_DOC_GUID" val="{3e969376-2277-4038-8c04-4b1809cef654}"/>
</p:tagLst>
</file>

<file path=ppt/theme/theme1.xml><?xml version="1.0" encoding="utf-8"?>
<a:theme xmlns:a="http://schemas.openxmlformats.org/drawingml/2006/main" name="Office 主题​​">
  <a:themeElements>
    <a:clrScheme name="自定义 14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7959</Words>
  <Application>WPS 演示</Application>
  <PresentationFormat>宽屏</PresentationFormat>
  <Paragraphs>375</Paragraphs>
  <Slides>31</Slides>
  <Notes>42</Notes>
  <HiddenSlides>0</HiddenSlides>
  <MMClips>1</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31</vt:i4>
      </vt:variant>
    </vt:vector>
  </HeadingPairs>
  <TitlesOfParts>
    <vt:vector size="46" baseType="lpstr">
      <vt:lpstr>Arial</vt:lpstr>
      <vt:lpstr>宋体</vt:lpstr>
      <vt:lpstr>Wingdings</vt:lpstr>
      <vt:lpstr>微软雅黑</vt:lpstr>
      <vt:lpstr>Calibri</vt:lpstr>
      <vt:lpstr>Calibri</vt:lpstr>
      <vt:lpstr>Tahoma</vt:lpstr>
      <vt:lpstr>黑体</vt:lpstr>
      <vt:lpstr>Impact</vt:lpstr>
      <vt:lpstr>Arial Unicode MS</vt:lpstr>
      <vt:lpstr>等线</vt:lpstr>
      <vt:lpstr>造字工房言宋（非商用）常规体</vt:lpstr>
      <vt:lpstr>Times New Roman</vt:lpstr>
      <vt:lpstr>隶书</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学习贯彻党的十九大精神解读PPT模板</dc:title>
  <dc:creator>歉然安可</dc:creator>
  <cp:lastModifiedBy>狗剩</cp:lastModifiedBy>
  <cp:revision>34</cp:revision>
  <dcterms:created xsi:type="dcterms:W3CDTF">2017-12-25T13:51:00Z</dcterms:created>
  <dcterms:modified xsi:type="dcterms:W3CDTF">2019-04-18T13:46:02Z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2052-11.1.0.8527</vt:lpwstr>
  </property>
</Properties>
</file>