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7" r:id="rId2"/>
    <p:sldId id="389" r:id="rId3"/>
    <p:sldId id="386" r:id="rId4"/>
    <p:sldId id="388" r:id="rId5"/>
    <p:sldId id="385" r:id="rId6"/>
    <p:sldId id="382" r:id="rId7"/>
    <p:sldId id="383" r:id="rId8"/>
    <p:sldId id="384" r:id="rId9"/>
    <p:sldId id="369" r:id="rId10"/>
    <p:sldId id="370" r:id="rId11"/>
    <p:sldId id="371" r:id="rId12"/>
    <p:sldId id="372" r:id="rId13"/>
    <p:sldId id="373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90" r:id="rId22"/>
    <p:sldId id="39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729B"/>
    <a:srgbClr val="2691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68" d="100"/>
          <a:sy n="68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2670-D0B9-4A58-A3DF-C75E6FD5936E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00A4-2FC7-4E71-869B-4B1AFD5F3A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901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6230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6230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A8AB-65F6-4069-AEE5-90DCB1A60DD4}" type="datetimeFigureOut">
              <a:rPr lang="zh-CN" altLang="en-US"/>
              <a:pPr>
                <a:defRPr/>
              </a:pPr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EE62-8F7E-43E0-9908-F8DB8D893A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6E86-A6BB-48CD-A263-B8E28C700D4F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4F4C-FBC5-40C9-BF6F-0796B22E8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11" y="0"/>
            <a:ext cx="2383289" cy="1427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6751" y="4389119"/>
            <a:ext cx="3033130" cy="2776809"/>
          </a:xfrm>
          <a:prstGeom prst="rect">
            <a:avLst/>
          </a:prstGeom>
        </p:spPr>
      </p:pic>
      <p:pic>
        <p:nvPicPr>
          <p:cNvPr id="16" name="图片 15" descr="图片1.pn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496940" y="1019987"/>
            <a:ext cx="2785642" cy="1920081"/>
          </a:xfrm>
          <a:prstGeom prst="rect">
            <a:avLst/>
          </a:prstGeom>
        </p:spPr>
      </p:pic>
      <p:pic>
        <p:nvPicPr>
          <p:cNvPr id="17" name="图片 16" descr="图片2.png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>
            <a:off x="723751" y="2391579"/>
            <a:ext cx="10575686" cy="1737217"/>
          </a:xfrm>
          <a:prstGeom prst="rect">
            <a:avLst/>
          </a:prstGeom>
        </p:spPr>
      </p:pic>
      <p:pic>
        <p:nvPicPr>
          <p:cNvPr id="18" name="图片 17" descr="图片3.png"/>
          <p:cNvPicPr>
            <a:picLocks noChangeAspect="1"/>
          </p:cNvPicPr>
          <p:nvPr/>
        </p:nvPicPr>
        <p:blipFill>
          <a:blip r:embed="rId7" cstate="print">
            <a:lum bright="-20000" contrast="40000"/>
          </a:blip>
          <a:stretch>
            <a:fillRect/>
          </a:stretch>
        </p:blipFill>
        <p:spPr>
          <a:xfrm>
            <a:off x="5982483" y="4584683"/>
            <a:ext cx="4784965" cy="53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rcRect t="43537"/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18" name="图片 17" descr="第一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257" y="296109"/>
            <a:ext cx="11293541" cy="29535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7278" y="3530980"/>
            <a:ext cx="1042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课标体现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：了解多种历史呈现方式，包括文献材料、图片、图表、实物、遗址、遗迹、影像、口述以及历史文学作品等，提高历史的阅读能力和观察能力，形成符合当时历史条件的一定的历史情景想象。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9143" y="4740802"/>
            <a:ext cx="1042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：史料实证，掌握各种历史载体的特征，提高历史的阅读能力和观察能力。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（史料观察分析能力）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1686" y="5641144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0.45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rcRect t="43537"/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18" name="图片 17" descr="第一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257" y="296108"/>
            <a:ext cx="11293541" cy="34318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7450" y="3896751"/>
            <a:ext cx="112119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解题思路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：上古时期指文字出现之前的历史时期，排除掉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；从镶嵌““刻有”，可见命题人思路，故美术工艺排除；第二幅图，”刻有文字“，也与纹饰无关，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排除。四幅图片，是不同历史时期的史料，从镶嵌、文字、青铜艺术、壁画不同角度进行考察， 而且都出自河南，共同反映了河南是中华文明的主要发祥地之一，所以选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线形标注 2 6"/>
          <p:cNvSpPr/>
          <p:nvPr/>
        </p:nvSpPr>
        <p:spPr>
          <a:xfrm flipH="1">
            <a:off x="253217" y="1012874"/>
            <a:ext cx="1125415" cy="7596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945"/>
              <a:gd name="adj6" fmla="val -4969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夏中晚期和商初期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线形标注 2 7"/>
          <p:cNvSpPr/>
          <p:nvPr/>
        </p:nvSpPr>
        <p:spPr>
          <a:xfrm flipH="1">
            <a:off x="2895598" y="996462"/>
            <a:ext cx="1125415" cy="7596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945"/>
              <a:gd name="adj6" fmla="val -4969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商朝时期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线形标注 2 8"/>
          <p:cNvSpPr/>
          <p:nvPr/>
        </p:nvSpPr>
        <p:spPr>
          <a:xfrm flipH="1">
            <a:off x="5399648" y="968326"/>
            <a:ext cx="1125415" cy="7596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945"/>
              <a:gd name="adj6" fmla="val -4969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春秋时期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线形标注 2 11"/>
          <p:cNvSpPr/>
          <p:nvPr/>
        </p:nvSpPr>
        <p:spPr>
          <a:xfrm flipH="1">
            <a:off x="7624688" y="982394"/>
            <a:ext cx="672904" cy="7596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612"/>
              <a:gd name="adj6" fmla="val -11450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宋代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83212" y="2377440"/>
            <a:ext cx="576776" cy="337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13871" y="2293035"/>
            <a:ext cx="422031" cy="337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435" y="534571"/>
            <a:ext cx="11380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5.1919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日，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申报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刊登了一个社会团体的通电：“全省议会、教育会、商会、农会、工会暨全国公民钧鉴北京政府反民好恶，任用内奸，视爱国行动为煽惑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共和国家主权在民，安能任其压制二不思抵抗？”由材料可知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610" y="2461832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五四运动得到了各界的支持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7064" y="2431349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参加巴黎和会引起广泛不满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474" y="3108942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五四运动取得了初步的胜利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5076" y="3078459"/>
            <a:ext cx="513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推翻北洋政府成为民众共识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924" y="3826403"/>
            <a:ext cx="1042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课标要求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400" dirty="0" smtClean="0"/>
              <a:t>知道五四爱国运动的基本史实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993" y="4332840"/>
            <a:ext cx="1042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：史料实证，掌握各种历史载体的特征，提高历史的阅读能力和观察能力。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（史料阅读分析能力）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535" y="5303521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0.47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060" y="379822"/>
            <a:ext cx="10705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5.1919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日，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申报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刊登了一个社会团体的通电：“全省议会、教育会、商会、农会、工会暨全国公民钧鉴北京政府反民好恶，任用内奸，视爱国行动为煽惑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共和国家主权在民，安能任其压制二不思抵抗？”由材料可知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610" y="2869804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五四运动得到了各界的支持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7064" y="2881525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参加巴黎和会引起广泛不满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474" y="3488778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五四运动取得了初步的胜利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940" y="3500499"/>
            <a:ext cx="513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推翻北洋政府成为民众共识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012" y="4164035"/>
            <a:ext cx="10424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解题思路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找准关键词（关键句），提取有效信息。此题是非常常见的材料观点选择题，对阅读分析能力的要求较高。通过对材料关键句子的分析，再结合在材料中“表达对参加巴黎和会广泛不满”、“初步胜利”、“推翻北洋政府”均无体现，故选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00333" y="1294228"/>
            <a:ext cx="7061981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056056" y="1713914"/>
            <a:ext cx="804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431366" y="2152357"/>
            <a:ext cx="136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微信截图_201904151734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8104" y="2096087"/>
            <a:ext cx="7455878" cy="81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77" y="801857"/>
            <a:ext cx="11085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11.1978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年是中国领导人出国访问的高峰年。这一年先后有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位副总理、副委员长以上的领导人出访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次，访问了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51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个国家。这么做的目的是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610" y="2293016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维护独立自主的和平外加政策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7064" y="2262533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提高中国的国际地位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474" y="2940126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为改革开发创造良好国际环境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940" y="2909643"/>
            <a:ext cx="513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确立社会主义市场经济体制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306" y="3530980"/>
            <a:ext cx="1109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课标体现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：了解多种历史呈现方式，包括文献材料、图片、图表、实物、遗址、遗迹、影像、口述以及历史文学作品等，提高历史的阅读能力和观察能力，形成符合当时历史条件的一定的历史情景想象。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170" y="4740802"/>
            <a:ext cx="1143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：史料实证。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（史料阅读分析能力）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129" y="5303520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0.5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77" y="1026945"/>
            <a:ext cx="11085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11.1978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年是中国领导人出国访问的高峰年。这一年先后有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位副总理、副委员长以上的领导人出访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次，访问了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51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个国家。这么做的目的是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610" y="2518104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维护独立自主的和平外加政策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7064" y="2487621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提高中国的国际地位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474" y="3165214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为改革开发创造良好国际环境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940" y="3134731"/>
            <a:ext cx="513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确立社会主义市场经济体制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454" y="3840472"/>
            <a:ext cx="109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解题思路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：找准关键词（关键句），提取有效信息。“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1978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年”“这一年”，两处关键词强调了这则史料发生的时间，故选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266092" y="1434909"/>
            <a:ext cx="1116000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720819" y="1460700"/>
            <a:ext cx="10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0817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77" y="717449"/>
            <a:ext cx="11085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15.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“它创造了一种适合英国历史和政治传统的新的社会进步方式，那就是：用和平变革的方式实现社会进步，现代社会的许多特征都是从英国开始的，是英国率先敲开了通向近代世界的大门”。材料中的“它”指的是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5262" y="2715056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工业革命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6424" y="2712708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宪章运动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546" y="2700985"/>
            <a:ext cx="208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光荣革命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6789" y="2712705"/>
            <a:ext cx="197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圈地运动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306" y="3756068"/>
            <a:ext cx="1109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课标要求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：通过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1640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年革命和其后的“光荣革命”，初步理解英国立宪君主制确立的历史意义。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170" y="4642326"/>
            <a:ext cx="1143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：史料实证。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（史料阅读分析能力）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129" y="5205044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0.46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0817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45" y="1012877"/>
            <a:ext cx="11085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15.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“它创造了一种适合英国历史和政治传统的新的社会进步方式，那就是：用和平变革的方式实现社会进步，现代社会的许多特征都是从英国开始的，是英国率先敲开了通向近代世界的大门”。材料中的“它”指的是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330" y="3010484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工业革命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0492" y="3008136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宪章运动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7614" y="2996413"/>
            <a:ext cx="208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光荣革命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0857" y="3008133"/>
            <a:ext cx="197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圈地运动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796" y="3742001"/>
            <a:ext cx="1057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解题思路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：找准关键词（关键句），提取有效信息。综合材料中“适合英国历史和政治传统”“和平方式”“通向近代世界”三处关键词（关键句），可知应选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71669" y="1434911"/>
            <a:ext cx="3938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21878" y="1910868"/>
            <a:ext cx="14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610665" y="2335244"/>
            <a:ext cx="223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0817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77" y="717449"/>
            <a:ext cx="1108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18.1929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年秋，美国股票市场的价格跌到了最低点，世界范围的经济萧条随之而来。这场危机直接导致了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306" y="3151157"/>
            <a:ext cx="1109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课标体现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1929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年爆发了空前的经济大危机。在应对危机的过程中，美国实行了以国家调控经济为主要内容的罗斯福“新政”；德、意、日等国家则力图以对外扩张寻求出路，并最终发动了第二次世界大战。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918" y="4431311"/>
            <a:ext cx="1143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：史料实证。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（史料阅读分析能力）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790" y="4965894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0.12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610" y="1856908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同盟国和协约国军事对峙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064" y="1868629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严重的经济危机波及世界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474" y="2475882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欧亚战争策源地形成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940" y="2487603"/>
            <a:ext cx="513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慕尼黑会议割让苏台德区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0817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77" y="717449"/>
            <a:ext cx="1108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18.1929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年秋，美国股票市场的价格跌到了最低点，世界范围的经济萧条随之而来。这场危机直接导致了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306" y="3151157"/>
            <a:ext cx="1109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说检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(P54)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体现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：经济大危机沉重打击了德国。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纳粹党成立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希特勒出任德国总理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建立了法西斯专政，第二次世界大战的欧洲战争策源地形成。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经济大危机中，日本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为了寻找出路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策划九一八事变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广田弘毅上台组阁，建立法西斯专政，第二次世界大战的亚洲战争策源地形成。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610" y="1856908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同盟国和协约国军事对峙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064" y="1868629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严重的经济危机波及世界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474" y="2475882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欧亚战争策源地形成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940" y="2487603"/>
            <a:ext cx="513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慕尼黑会议割让苏台德区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3352" y="332656"/>
            <a:ext cx="3024335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试卷命题特点</a:t>
            </a:r>
            <a:endParaRPr lang="zh-CN" altLang="en-US" sz="36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840584" y="1301273"/>
            <a:ext cx="10512000" cy="46166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000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题干以图表材料或文字材料形式呈现，从四个选项之中选择。</a:t>
            </a:r>
            <a:endParaRPr lang="en-US" altLang="zh-CN" sz="3000" kern="0" spc="-100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000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以下四幅图、材料中、这种变化、该漫画、由材料、其中、材料说明、这描述、下列年代尺、材料中、这么做、据此、由此、当时、材料中的“它”、有关其原因、这场危机、这反映了、这句话。材料观点共有</a:t>
            </a:r>
            <a:r>
              <a:rPr lang="en-US" altLang="zh-CN" sz="3000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19</a:t>
            </a:r>
            <a:r>
              <a:rPr lang="zh-CN" altLang="en-US" sz="3000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道题。充分体现了“无材料不命题”的命题特点，同中考命题特点一致。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000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考查共同主题、影响、原因、目的、意义、历史结论等各种内容，对学生获取题干有用信息，进行分析、比较、概括、归纳、辩证认识和解决问题的能力提出要求。材料阅读量大、设题灵活、客观性强、覆盖面广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0817"/>
            <a:ext cx="12192000" cy="2105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77" y="717449"/>
            <a:ext cx="1108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18.1929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年秋，美国股票市场的价格跌到了最低点，世界范围的经济萧条随之而来。这场危机直接导致了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45" y="3924880"/>
            <a:ext cx="1109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解题思路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：寻找关键词（关键句），提取有效信息。材料中“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1929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年”，题目考查方向定位是“这场危机直接导致了”，在定位词中限定了答题的角度必须是“直接导致”的结果，故先排除掉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答案“严重的经济危机波及世界”不是危机的结果，而是这场经济危机的特点，特点是本身的特征，不是危机带来的结果，所以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答案也排除，故选择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610" y="1856908"/>
            <a:ext cx="51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同盟国和协约国军事对峙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064" y="1868629"/>
            <a:ext cx="4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严重的经济危机波及世界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474" y="2475882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欧亚战争策源地形成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940" y="2487603"/>
            <a:ext cx="513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慕尼黑会议割让苏台德区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37958" y="1153557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6955" y="1615447"/>
            <a:ext cx="31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微信截图_201904151909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7170" y="2968283"/>
            <a:ext cx="7669570" cy="97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3353" y="332656"/>
            <a:ext cx="2016223" cy="4728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复习建议</a:t>
            </a:r>
            <a:endParaRPr lang="zh-CN" altLang="en-US" sz="36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图片5.pn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555193" y="868891"/>
            <a:ext cx="11081613" cy="51202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11" y="0"/>
            <a:ext cx="2383289" cy="1427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6751" y="4389119"/>
            <a:ext cx="3033130" cy="2776809"/>
          </a:xfrm>
          <a:prstGeom prst="rect">
            <a:avLst/>
          </a:prstGeom>
        </p:spPr>
      </p:pic>
      <p:pic>
        <p:nvPicPr>
          <p:cNvPr id="8" name="图片 7" descr="图片4.png"/>
          <p:cNvPicPr>
            <a:picLocks noChangeAspect="1"/>
          </p:cNvPicPr>
          <p:nvPr/>
        </p:nvPicPr>
        <p:blipFill>
          <a:blip r:embed="rId5" cstate="print"/>
          <a:srcRect l="13611" t="23651" r="32757"/>
          <a:stretch>
            <a:fillRect/>
          </a:stretch>
        </p:blipFill>
        <p:spPr>
          <a:xfrm>
            <a:off x="4778478" y="2580967"/>
            <a:ext cx="3023420" cy="169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41653" y="698416"/>
            <a:ext cx="3024335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试卷命题依据</a:t>
            </a:r>
            <a:endParaRPr lang="zh-CN" altLang="en-US" sz="36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318885" y="1878049"/>
            <a:ext cx="1051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</a:t>
            </a:r>
            <a:r>
              <a:rPr lang="en-US" altLang="zh-CN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、历史学科核心素养。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1318885" y="2708049"/>
            <a:ext cx="1051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</a:t>
            </a:r>
            <a:r>
              <a:rPr lang="en-US" altLang="zh-CN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、</a:t>
            </a:r>
            <a:r>
              <a:rPr lang="en-US" altLang="zh-CN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2011</a:t>
            </a: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历史课程标准。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332952" y="3552118"/>
            <a:ext cx="1051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</a:t>
            </a:r>
            <a:r>
              <a:rPr lang="en-US" altLang="zh-CN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、</a:t>
            </a:r>
            <a:r>
              <a:rPr lang="en-US" altLang="zh-CN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2019</a:t>
            </a: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历史</a:t>
            </a:r>
            <a:r>
              <a:rPr lang="en-US" altLang="zh-CN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说明与检测</a:t>
            </a:r>
            <a:r>
              <a:rPr lang="en-US" altLang="zh-CN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  <a:r>
              <a:rPr lang="zh-CN" altLang="en-US" sz="3600" b="1" kern="0" spc="-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93351"/>
            <a:ext cx="12192000" cy="2105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9788" y="529604"/>
            <a:ext cx="3852000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历史学科核心素养</a:t>
            </a:r>
            <a:endParaRPr lang="zh-CN" altLang="en-US" sz="36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908549" y="3341142"/>
            <a:ext cx="4248471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9186" y="1556792"/>
            <a:ext cx="3578002" cy="819150"/>
            <a:chOff x="0" y="0"/>
            <a:chExt cx="3668" cy="688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3668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497" cy="40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1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59" y="83"/>
              <a:ext cx="1374" cy="2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宋体"/>
                  <a:ea typeface="宋体"/>
                </a:rPr>
                <a:t>唯物史观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678" y="54"/>
              <a:ext cx="195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700" b="1" dirty="0">
                  <a:solidFill>
                    <a:schemeClr val="tx2"/>
                  </a:solidFill>
                  <a:latin typeface="方正铁筋隶书简体" pitchFamily="65" charset="-122"/>
                  <a:ea typeface="方正铁筋隶书简体" pitchFamily="65" charset="-122"/>
                </a:rPr>
                <a:t>核心理论</a:t>
              </a:r>
            </a:p>
          </p:txBody>
        </p:sp>
        <p:sp>
          <p:nvSpPr>
            <p:cNvPr id="16" name="AutoShape 9"/>
            <p:cNvSpPr/>
            <p:nvPr/>
          </p:nvSpPr>
          <p:spPr>
            <a:xfrm>
              <a:off x="0" y="507"/>
              <a:ext cx="3668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" name="AutoShape 10"/>
            <p:cNvSpPr/>
            <p:nvPr/>
          </p:nvSpPr>
          <p:spPr>
            <a:xfrm>
              <a:off x="181" y="320"/>
              <a:ext cx="1496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29186" y="2339430"/>
            <a:ext cx="3578002" cy="819150"/>
            <a:chOff x="0" y="0"/>
            <a:chExt cx="3668" cy="688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0" y="54"/>
              <a:ext cx="3668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1" y="0"/>
              <a:ext cx="1497" cy="41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2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9" y="83"/>
              <a:ext cx="1374" cy="2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宋体"/>
                  <a:ea typeface="宋体"/>
                </a:rPr>
                <a:t>时空观念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678" y="54"/>
              <a:ext cx="195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700" b="1" dirty="0">
                  <a:solidFill>
                    <a:schemeClr val="tx2"/>
                  </a:solidFill>
                  <a:latin typeface="方正铁筋隶书简体" pitchFamily="65" charset="-122"/>
                  <a:ea typeface="方正铁筋隶书简体" pitchFamily="65" charset="-122"/>
                </a:rPr>
                <a:t>核心思维</a:t>
              </a:r>
            </a:p>
          </p:txBody>
        </p:sp>
        <p:sp>
          <p:nvSpPr>
            <p:cNvPr id="23" name="AutoShape 16"/>
            <p:cNvSpPr/>
            <p:nvPr/>
          </p:nvSpPr>
          <p:spPr>
            <a:xfrm>
              <a:off x="0" y="507"/>
              <a:ext cx="3668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4" name="AutoShape 17"/>
            <p:cNvSpPr/>
            <p:nvPr/>
          </p:nvSpPr>
          <p:spPr>
            <a:xfrm>
              <a:off x="181" y="320"/>
              <a:ext cx="1496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929186" y="3139530"/>
            <a:ext cx="3578002" cy="819150"/>
            <a:chOff x="0" y="0"/>
            <a:chExt cx="3668" cy="688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3668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97" cy="39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2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59" y="83"/>
              <a:ext cx="1374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宋体"/>
                  <a:ea typeface="宋体"/>
                </a:rPr>
                <a:t>史料实证</a:t>
              </a: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1678" y="54"/>
              <a:ext cx="195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700" b="1" dirty="0">
                  <a:solidFill>
                    <a:schemeClr val="tx2"/>
                  </a:solidFill>
                  <a:latin typeface="方正铁筋隶书简体" pitchFamily="65" charset="-122"/>
                  <a:ea typeface="方正铁筋隶书简体" pitchFamily="65" charset="-122"/>
                </a:rPr>
                <a:t>核心方法</a:t>
              </a:r>
            </a:p>
          </p:txBody>
        </p:sp>
        <p:sp>
          <p:nvSpPr>
            <p:cNvPr id="30" name="AutoShape 23"/>
            <p:cNvSpPr/>
            <p:nvPr/>
          </p:nvSpPr>
          <p:spPr>
            <a:xfrm>
              <a:off x="0" y="507"/>
              <a:ext cx="3668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1" name="AutoShape 24"/>
            <p:cNvSpPr/>
            <p:nvPr/>
          </p:nvSpPr>
          <p:spPr>
            <a:xfrm>
              <a:off x="181" y="320"/>
              <a:ext cx="1496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908549" y="3914230"/>
            <a:ext cx="3578126" cy="819150"/>
            <a:chOff x="0" y="0"/>
            <a:chExt cx="3667" cy="688"/>
          </a:xfrm>
        </p:grpSpPr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0" y="54"/>
              <a:ext cx="3667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181" y="0"/>
              <a:ext cx="1497" cy="40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35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59" y="83"/>
              <a:ext cx="1374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宋体"/>
                  <a:ea typeface="宋体"/>
                </a:rPr>
                <a:t>历史解释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678" y="54"/>
              <a:ext cx="195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700" b="1" dirty="0">
                  <a:solidFill>
                    <a:schemeClr val="tx2"/>
                  </a:solidFill>
                  <a:latin typeface="方正铁筋隶书简体" pitchFamily="65" charset="-122"/>
                  <a:ea typeface="方正铁筋隶书简体" pitchFamily="65" charset="-122"/>
                </a:rPr>
                <a:t>核心能力</a:t>
              </a:r>
            </a:p>
          </p:txBody>
        </p:sp>
        <p:sp>
          <p:nvSpPr>
            <p:cNvPr id="37" name="AutoShape 30"/>
            <p:cNvSpPr/>
            <p:nvPr/>
          </p:nvSpPr>
          <p:spPr>
            <a:xfrm>
              <a:off x="0" y="507"/>
              <a:ext cx="3667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" name="AutoShape 31"/>
            <p:cNvSpPr/>
            <p:nvPr/>
          </p:nvSpPr>
          <p:spPr>
            <a:xfrm>
              <a:off x="181" y="320"/>
              <a:ext cx="1497" cy="181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908549" y="4769892"/>
            <a:ext cx="3592758" cy="819150"/>
            <a:chOff x="0" y="0"/>
            <a:chExt cx="3682" cy="688"/>
          </a:xfrm>
        </p:grpSpPr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0" y="54"/>
              <a:ext cx="3682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81" y="0"/>
              <a:ext cx="1497" cy="41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700" b="1">
                <a:ea typeface="华文细黑" pitchFamily="2" charset="-122"/>
              </a:endParaRPr>
            </a:p>
          </p:txBody>
        </p:sp>
        <p:sp>
          <p:nvSpPr>
            <p:cNvPr id="4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59" y="83"/>
              <a:ext cx="1374" cy="2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宋体"/>
                  <a:ea typeface="宋体"/>
                </a:rPr>
                <a:t>家国情怀</a:t>
              </a: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1678" y="54"/>
              <a:ext cx="195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700" b="1" dirty="0">
                  <a:solidFill>
                    <a:schemeClr val="tx2"/>
                  </a:solidFill>
                  <a:latin typeface="方正铁筋隶书简体" pitchFamily="65" charset="-122"/>
                  <a:ea typeface="方正铁筋隶书简体" pitchFamily="65" charset="-122"/>
                </a:rPr>
                <a:t>核心价值观</a:t>
              </a:r>
            </a:p>
          </p:txBody>
        </p:sp>
        <p:sp>
          <p:nvSpPr>
            <p:cNvPr id="44" name="AutoShape 30"/>
            <p:cNvSpPr/>
            <p:nvPr/>
          </p:nvSpPr>
          <p:spPr>
            <a:xfrm>
              <a:off x="0" y="531"/>
              <a:ext cx="3668" cy="157"/>
            </a:xfrm>
            <a:custGeom>
              <a:avLst/>
              <a:gdLst>
                <a:gd name="txL" fmla="*/ 2337 w 21600"/>
                <a:gd name="txT" fmla="*/ 2387 h 21600"/>
                <a:gd name="txR" fmla="*/ 19263 w 21600"/>
                <a:gd name="txB" fmla="*/ 1921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sp>
        <p:nvSpPr>
          <p:cNvPr id="45" name="矩形 44"/>
          <p:cNvSpPr/>
          <p:nvPr/>
        </p:nvSpPr>
        <p:spPr>
          <a:xfrm>
            <a:off x="4586063" y="1617785"/>
            <a:ext cx="6948000" cy="52050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从当时的历史条件理解历史上的人和事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83719" y="2403231"/>
            <a:ext cx="6948000" cy="52050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在具体的时空条件下对历史事物进行考察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81374" y="3202745"/>
            <a:ext cx="6948000" cy="52050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了解史料的多种类型，提高历史的阅读和观察能力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93097" y="3974123"/>
            <a:ext cx="6948000" cy="52050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提高历史的理解能力，初步具有分析能力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548545" y="4815855"/>
            <a:ext cx="6948000" cy="52050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初步形成对国家、民族的认同感，增加历史责任感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3352" y="332656"/>
            <a:ext cx="3024335" cy="75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考察要点分布</a:t>
            </a:r>
            <a:endParaRPr lang="zh-CN" altLang="en-US" sz="36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1405" y="1394440"/>
          <a:ext cx="10761900" cy="4122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5886"/>
                <a:gridCol w="2473007"/>
                <a:gridCol w="247300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考察内容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2019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许一模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2018</a:t>
                      </a:r>
                      <a:r>
                        <a:rPr lang="zh-CN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许二模</a:t>
                      </a:r>
                      <a:endParaRPr lang="zh-CN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中国古代史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文明史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中国近代史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2—7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2—7</a:t>
                      </a:r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中国现代史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8—11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8—11</a:t>
                      </a:r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世界近代史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12—15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12—14</a:t>
                      </a:r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世界现代史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16—19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15—19</a:t>
                      </a:r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世界近现代史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文化、科技、思想等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</a:t>
                      </a:r>
                      <a:r>
                        <a:rPr lang="en-US" altLang="zh-CN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alt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题</a:t>
                      </a:r>
                      <a:endParaRPr lang="zh-CN" altLang="en-US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75488" y="1484784"/>
            <a:ext cx="612000" cy="295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选择题技巧</a:t>
            </a:r>
            <a:endParaRPr lang="zh-CN" altLang="en-US" sz="36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2279576" y="908720"/>
            <a:ext cx="7272808" cy="523220"/>
            <a:chOff x="551384" y="1196752"/>
            <a:chExt cx="1080000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551384" y="1196752"/>
              <a:ext cx="10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1.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先看题干最后一句话     选择项，能做就做。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5" name="加号 14"/>
            <p:cNvSpPr/>
            <p:nvPr/>
          </p:nvSpPr>
          <p:spPr>
            <a:xfrm>
              <a:off x="6004849" y="1196752"/>
              <a:ext cx="645910" cy="504056"/>
            </a:xfrm>
            <a:prstGeom prst="mathPl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37"/>
          <p:cNvGrpSpPr/>
          <p:nvPr/>
        </p:nvGrpSpPr>
        <p:grpSpPr>
          <a:xfrm>
            <a:off x="2279576" y="1556792"/>
            <a:ext cx="8928992" cy="873388"/>
            <a:chOff x="2279576" y="1844824"/>
            <a:chExt cx="8928992" cy="873388"/>
          </a:xfrm>
        </p:grpSpPr>
        <p:sp>
          <p:nvSpPr>
            <p:cNvPr id="16" name="TextBox 15"/>
            <p:cNvSpPr txBox="1"/>
            <p:nvPr/>
          </p:nvSpPr>
          <p:spPr>
            <a:xfrm>
              <a:off x="2279576" y="1887215"/>
              <a:ext cx="8928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    比如单选</a:t>
              </a:r>
              <a:r>
                <a:rPr lang="en-US" altLang="zh-CN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和单选</a:t>
              </a:r>
              <a:r>
                <a:rPr lang="en-US" altLang="zh-CN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14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题，就可以直接从题干最后一句话      选项得出正确答案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7" name="加号 16"/>
            <p:cNvSpPr/>
            <p:nvPr/>
          </p:nvSpPr>
          <p:spPr>
            <a:xfrm>
              <a:off x="10056440" y="1844824"/>
              <a:ext cx="432048" cy="504056"/>
            </a:xfrm>
            <a:prstGeom prst="mathPl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8"/>
          <p:cNvGrpSpPr/>
          <p:nvPr/>
        </p:nvGrpSpPr>
        <p:grpSpPr>
          <a:xfrm>
            <a:off x="2280776" y="2618909"/>
            <a:ext cx="9071808" cy="954107"/>
            <a:chOff x="624592" y="1196752"/>
            <a:chExt cx="9071808" cy="954107"/>
          </a:xfrm>
        </p:grpSpPr>
        <p:sp>
          <p:nvSpPr>
            <p:cNvPr id="20" name="TextBox 19"/>
            <p:cNvSpPr txBox="1"/>
            <p:nvPr/>
          </p:nvSpPr>
          <p:spPr>
            <a:xfrm>
              <a:off x="624592" y="1196752"/>
              <a:ext cx="907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2.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从题干最后一句话     选择项，不能做从题干中找关键词，提取有用信息。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21" name="加号 20"/>
            <p:cNvSpPr/>
            <p:nvPr/>
          </p:nvSpPr>
          <p:spPr>
            <a:xfrm>
              <a:off x="3935760" y="1196752"/>
              <a:ext cx="432048" cy="504056"/>
            </a:xfrm>
            <a:prstGeom prst="mathPl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35"/>
          <p:cNvGrpSpPr/>
          <p:nvPr/>
        </p:nvGrpSpPr>
        <p:grpSpPr>
          <a:xfrm>
            <a:off x="1991544" y="692696"/>
            <a:ext cx="9433048" cy="4896544"/>
            <a:chOff x="1991544" y="980728"/>
            <a:chExt cx="9433048" cy="4896544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91544" y="980728"/>
              <a:ext cx="0" cy="489654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1991544" y="2708920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287688" y="350100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、限制词：明确考查的范围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时间限制、地点（或国别）、领域（包括政治、         经济、军事、外交、思想等）、人物限制等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7688" y="41490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、中心词：明确考查的内容、内容描述的主要方向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揣摩命题人的意图的主要抓手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36"/>
          <p:cNvGrpSpPr/>
          <p:nvPr/>
        </p:nvGrpSpPr>
        <p:grpSpPr>
          <a:xfrm>
            <a:off x="2279576" y="3573016"/>
            <a:ext cx="8856984" cy="2016224"/>
            <a:chOff x="2279576" y="3861048"/>
            <a:chExt cx="8856984" cy="2016224"/>
          </a:xfrm>
        </p:grpSpPr>
        <p:sp>
          <p:nvSpPr>
            <p:cNvPr id="27" name="矩形 26"/>
            <p:cNvSpPr/>
            <p:nvPr/>
          </p:nvSpPr>
          <p:spPr>
            <a:xfrm>
              <a:off x="2279576" y="4257232"/>
              <a:ext cx="468000" cy="12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 smtClean="0">
                  <a:solidFill>
                    <a:schemeClr val="bg1"/>
                  </a:solidFill>
                  <a:latin typeface="方正大标宋简体" pitchFamily="2" charset="-122"/>
                  <a:ea typeface="方正大标宋简体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关键词</a:t>
              </a:r>
              <a:endParaRPr lang="zh-CN" altLang="en-US" sz="2400" dirty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999656" y="3861048"/>
              <a:ext cx="0" cy="201622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2999656" y="4437112"/>
              <a:ext cx="8136904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2999656" y="5085184"/>
              <a:ext cx="8136904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287688" y="48691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、求答词：明确考查的是什么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按照要求作答，注意材料观点和知识观点的指向要求，忌答非所问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279576" y="3933056"/>
            <a:ext cx="468000" cy="12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zh-CN" altLang="en-US" sz="24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3960" y="561474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、提示语；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、限定语；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、答项语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9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75488" y="1773128"/>
            <a:ext cx="504000" cy="30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选择题</a:t>
            </a:r>
            <a:r>
              <a:rPr lang="zh-CN" altLang="en-US" sz="28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anose="020B0604020202020204" pitchFamily="34" charset="0"/>
                <a:sym typeface="Arial" panose="020B0604020202020204" pitchFamily="34" charset="0"/>
              </a:rPr>
              <a:t>审</a:t>
            </a:r>
            <a:r>
              <a:rPr lang="zh-CN" altLang="en-US" sz="24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题干技巧</a:t>
            </a:r>
            <a:endParaRPr lang="zh-CN" altLang="en-US" sz="24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3552" y="549280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关键词：句首、句尾、转折性词语 、总结性话语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总之、因此、所以等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、小字注释、破折号、分号（多角度全面看问题，牵涉到几个角度时，要么看变化点，要么看相同点）、时间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日期、世纪、年代、历史阶段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4752" y="2133456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图表类选择题，重点看图表注释、图文互补（有多幅图片时，要找出几幅图的共同点）。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3552" y="3069560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注意命题人或者引言作者态度，揣摩命题人意图很重要（材料是正面肯定则选项也要选正面肯定的）。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3552" y="4077672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涉及到根本原因，要联系： 经济方面（生产力、市场、原料、工业革命、科技等）  、阶级方面。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2" name="组合 37"/>
          <p:cNvGrpSpPr/>
          <p:nvPr/>
        </p:nvGrpSpPr>
        <p:grpSpPr>
          <a:xfrm>
            <a:off x="1775520" y="621288"/>
            <a:ext cx="9433048" cy="5400000"/>
            <a:chOff x="1775520" y="621288"/>
            <a:chExt cx="9433048" cy="5400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775520" y="621288"/>
              <a:ext cx="0" cy="54000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1775520" y="2061448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1775520" y="2997552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1775520" y="4005664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V="1">
              <a:off x="1775520" y="4941768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063552" y="5013776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涉及到主要原因，要联系内因（事件或人物自身原因）；涉及到直接原因，要联系事件发生前与之有密切关系的因素。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75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0" grpId="0"/>
      <p:bldP spid="26" grpId="0"/>
      <p:bldP spid="30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2345截图201904151559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681"/>
            <a:ext cx="12192000" cy="2105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75488" y="1773128"/>
            <a:ext cx="504000" cy="30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选择题</a:t>
            </a:r>
            <a:r>
              <a:rPr lang="zh-CN" altLang="en-US" sz="28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Arial" panose="020B0604020202020204" pitchFamily="34" charset="0"/>
                <a:sym typeface="Arial" panose="020B0604020202020204" pitchFamily="34" charset="0"/>
              </a:rPr>
              <a:t>辨</a:t>
            </a:r>
            <a:r>
              <a:rPr lang="zh-CN" altLang="en-US" sz="24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  <a:cs typeface="Arial" panose="020B0604020202020204" pitchFamily="34" charset="0"/>
                <a:sym typeface="Arial" panose="020B0604020202020204" pitchFamily="34" charset="0"/>
              </a:rPr>
              <a:t>选项技巧</a:t>
            </a:r>
            <a:endParaRPr lang="zh-CN" altLang="en-US" sz="24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1544" y="764704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辨选项是否符合史实、常识（表述是否正确无误）。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1544" y="1340768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辨选项是否符合题干要求（例如：题干求原因，选项说表现或影响，答非所问）。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3552" y="2276872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辨选项与题干要求之间的逻辑关系（套公式“因为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ABCD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所以题干要求、因为题干要求所以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ABCD”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3552" y="3284984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辨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ABCD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四个选项彼此之间是否存在并列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并列关系选项都不选）、对立、从属的关系（例如：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63552" y="4293096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辨选项观点是否超出材料范围，如果要求材料观点则选项说法正确也不选。</a:t>
            </a:r>
          </a:p>
        </p:txBody>
      </p:sp>
      <p:grpSp>
        <p:nvGrpSpPr>
          <p:cNvPr id="2" name="组合 15"/>
          <p:cNvGrpSpPr/>
          <p:nvPr/>
        </p:nvGrpSpPr>
        <p:grpSpPr>
          <a:xfrm>
            <a:off x="1775520" y="693296"/>
            <a:ext cx="9433048" cy="5400000"/>
            <a:chOff x="1775520" y="693296"/>
            <a:chExt cx="9433048" cy="5400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775520" y="693296"/>
              <a:ext cx="0" cy="54000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1775520" y="1268760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1775520" y="2204864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1775520" y="3212976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V="1">
              <a:off x="1775520" y="4221088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1775520" y="5157192"/>
              <a:ext cx="94330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063552" y="5229200"/>
            <a:ext cx="90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辨选项是否表述绝对化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绝对肯定、绝对否定、夸大其词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，绝对化选项一般都不选。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0" grpId="0"/>
      <p:bldP spid="26" grpId="0"/>
      <p:bldP spid="30" grpId="0"/>
      <p:bldP spid="3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5截图20190415155939.png"/>
          <p:cNvPicPr>
            <a:picLocks noChangeAspect="1"/>
          </p:cNvPicPr>
          <p:nvPr/>
        </p:nvPicPr>
        <p:blipFill>
          <a:blip r:embed="rId2" cstate="print"/>
          <a:srcRect t="43537"/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79" y="576775"/>
            <a:ext cx="931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以下四幅图可以探讨的共同主题是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二里头铜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23010" y="1350500"/>
            <a:ext cx="1474934" cy="2168788"/>
          </a:xfrm>
          <a:prstGeom prst="rect">
            <a:avLst/>
          </a:prstGeom>
        </p:spPr>
      </p:pic>
      <p:pic>
        <p:nvPicPr>
          <p:cNvPr id="6" name="图片 5" descr="甲骨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864" y="1357240"/>
            <a:ext cx="1287360" cy="2160000"/>
          </a:xfrm>
          <a:prstGeom prst="rect">
            <a:avLst/>
          </a:prstGeom>
        </p:spPr>
      </p:pic>
      <p:pic>
        <p:nvPicPr>
          <p:cNvPr id="7" name="图片 6" descr="莲鹤方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4905" y="1247336"/>
            <a:ext cx="1586810" cy="2160000"/>
          </a:xfrm>
          <a:prstGeom prst="rect">
            <a:avLst/>
          </a:prstGeom>
        </p:spPr>
      </p:pic>
      <p:pic>
        <p:nvPicPr>
          <p:cNvPr id="8" name="图片 7" descr="宋代禹州壁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5452" y="1267485"/>
            <a:ext cx="3096809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2877" y="3502852"/>
            <a:ext cx="225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二里头遗址出土的镶嵌绿松石的铜牌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7940" y="3643529"/>
            <a:ext cx="234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刻有文字的甲骨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5545" y="3615394"/>
            <a:ext cx="143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莲鹤方壶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2985" y="3516919"/>
            <a:ext cx="234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河南禹州宋代墓葬的歌舞散乐壁画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559" y="4445384"/>
            <a:ext cx="441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中国上古文明的演进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9493" y="4457105"/>
            <a:ext cx="441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中国美术工艺的演进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5422" y="5261310"/>
            <a:ext cx="67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河南是中华文明的主要发祥地之一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1357" y="5273031"/>
            <a:ext cx="441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中国古代纹饰的演进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heme/theme1.xml><?xml version="1.0" encoding="utf-8"?>
<a:theme xmlns:a="http://schemas.openxmlformats.org/drawingml/2006/main" name="Office 主题">
  <a:themeElements>
    <a:clrScheme name="自定义 46-莲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914F"/>
      </a:accent1>
      <a:accent2>
        <a:srgbClr val="CC729B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8">
      <a:majorFont>
        <a:latin typeface="Lao UI"/>
        <a:ea typeface="方正苏新诗柳楷简体"/>
        <a:cs typeface=""/>
      </a:majorFont>
      <a:minorFont>
        <a:latin typeface="Lao UI"/>
        <a:ea typeface="方正苏新诗柳楷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3656</Words>
  <Application>Microsoft Office PowerPoint</Application>
  <PresentationFormat>自定义</PresentationFormat>
  <Paragraphs>157</Paragraphs>
  <Slides>22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张贯峰</cp:lastModifiedBy>
  <cp:revision>69</cp:revision>
  <dcterms:created xsi:type="dcterms:W3CDTF">2015-10-07T12:43:00Z</dcterms:created>
  <dcterms:modified xsi:type="dcterms:W3CDTF">2019-04-18T10:01:18Z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