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76" r:id="rId4"/>
    <p:sldId id="278" r:id="rId5"/>
    <p:sldId id="258" r:id="rId6"/>
    <p:sldId id="274" r:id="rId7"/>
    <p:sldId id="262" r:id="rId8"/>
    <p:sldId id="277" r:id="rId9"/>
    <p:sldId id="260" r:id="rId11"/>
    <p:sldId id="279" r:id="rId12"/>
    <p:sldId id="280" r:id="rId13"/>
    <p:sldId id="275" r:id="rId14"/>
    <p:sldId id="289" r:id="rId15"/>
    <p:sldId id="257" r:id="rId16"/>
    <p:sldId id="270" r:id="rId17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9" autoAdjust="0"/>
  </p:normalViewPr>
  <p:slideViewPr>
    <p:cSldViewPr>
      <p:cViewPr>
        <p:scale>
          <a:sx n="125" d="100"/>
          <a:sy n="125" d="100"/>
        </p:scale>
        <p:origin x="-1224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B932C-9665-49D8-9C7E-C92F87079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93B77-78A3-45AB-AB99-B2696F4ABE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s://baike.baidu.com/item/%E7%A7%81%E8%82%A1" TargetMode="External"/><Relationship Id="rId8" Type="http://schemas.openxmlformats.org/officeDocument/2006/relationships/hyperlink" Target="https://baike.baidu.com/item/%E8%B5%84%E6%9C%AC%E4%B8%BB%E4%B9%89" TargetMode="External"/><Relationship Id="rId7" Type="http://schemas.openxmlformats.org/officeDocument/2006/relationships/hyperlink" Target="https://baike.baidu.com/item/%E5%9B%9B%E9%A9%AC%E5%88%86%E8%82%A5" TargetMode="External"/><Relationship Id="rId6" Type="http://schemas.openxmlformats.org/officeDocument/2006/relationships/hyperlink" Target="https://baike.baidu.com/item/%E8%B5%84%E6%9C%AC%E5%AE%B6" TargetMode="External"/><Relationship Id="rId5" Type="http://schemas.openxmlformats.org/officeDocument/2006/relationships/hyperlink" Target="https://baike.baidu.com/item/%E7%94%9F%E4%BA%A7%E5%85%B3%E7%B3%BB" TargetMode="External"/><Relationship Id="rId4" Type="http://schemas.openxmlformats.org/officeDocument/2006/relationships/hyperlink" Target="https://baike.baidu.com/item/%E7%A7%81%E8%90%A5%E4%BC%81%E4%B8%9A" TargetMode="External"/><Relationship Id="rId3" Type="http://schemas.openxmlformats.org/officeDocument/2006/relationships/hyperlink" Target="https://baike.baidu.com/item/%E5%85%AC%E7%A7%81%E5%90%88%E8%90%A5" TargetMode="External"/><Relationship Id="rId2" Type="http://schemas.openxmlformats.org/officeDocument/2006/relationships/notesMaster" Target="../notesMasters/notesMaster1.xml"/><Relationship Id="rId13" Type="http://schemas.openxmlformats.org/officeDocument/2006/relationships/hyperlink" Target="https://baike.baidu.com/item/%E5%85%A8%E6%B0%91%E6%89%80%E6%9C%89%E5%88%B6" TargetMode="External"/><Relationship Id="rId12" Type="http://schemas.openxmlformats.org/officeDocument/2006/relationships/hyperlink" Target="https://baike.baidu.com/item/%E7%94%9F%E4%BA%A7%E8%B5%84%E6%96%99" TargetMode="External"/><Relationship Id="rId11" Type="http://schemas.openxmlformats.org/officeDocument/2006/relationships/hyperlink" Target="https://baike.baidu.com/item/%E5%AE%9A%E6%81%AF" TargetMode="External"/><Relationship Id="rId10" Type="http://schemas.openxmlformats.org/officeDocument/2006/relationships/hyperlink" Target="https://baike.baidu.com/item/%E8%B5%8E%E4%B9%B0" TargetMode="Externa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s?wd=%E5%92%8C%E5%B9%B3%E8%B5%8E%E4%B9%B0&amp;tn=SE_PcZhidaonwhc_ngpagmjz&amp;rsv_dl=gh_pc_zhidao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个别企业的</a:t>
            </a:r>
            <a:r>
              <a:rPr lang="zh-CN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公私合营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，是在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私营企业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中增加公股，国家派驻干部（公方代表）负责企业的经营管理。由此引起企业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生产关系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在多方面发生深刻变化：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①企业由资本家所有变为公私共有，公方代表居于领导地位。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②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资本家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开始丧失企业经营管理权。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③企业盈利按“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四马分肥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”原则分配。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1956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年初，全国范围出现社会主义改造高潮，资本主义工商业实现了全行业公私合营。国家对</a:t>
            </a:r>
            <a:r>
              <a:rPr lang="zh-CN" alt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资本主义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私股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赎买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改行“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定息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制度”，统一规定年息五厘。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生产资料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由国家统一调配使用，资本家除定息外，不再以资本家身份行使职权，并在劳动中逐步改造为自食其力的劳动者。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1966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月，定息年限期满，公私合营企业最后转变为社会主义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全民所有制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和平赎买：无产阶级夺取政权后，对资产阶级的生产资料通过</a:t>
            </a:r>
            <a:r>
              <a:rPr lang="zh-CN" altLang="en-US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和平方式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并采取</a:t>
            </a:r>
            <a:r>
              <a:rPr lang="zh-CN" altLang="en-US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有偿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办法实行</a:t>
            </a:r>
            <a:r>
              <a:rPr lang="zh-CN" altLang="en-US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国有化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，在一定年限内让资本家从企业经营所得中获得一部分利润的政策。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3B77-78A3-45AB-AB99-B2696F4ABE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种个南瓜像地球，架在五岳山上头。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把它扔进太平洋，地球又多一个洲。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一头肥猪大又长，猪身横跨太平洋。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猪背可以降飞机，猪身成了飞机场。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稻堆堆的圆又尖，社员堆稻上了天。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扯片白云擦擦汗，凑近太阳吸袋烟。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30000"/>
              </a:lnSpc>
            </a:pPr>
            <a:r>
              <a:rPr lang="zh-CN" altLang="zh-CN" dirty="0" smtClean="0"/>
              <a:t>■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山东省委第一书记谭启龙指出：“这种情况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指当时灾情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还没见过，简直不如旧社会。这是党在历史上脱离群众最严重的一次。生产力的破坏，比八年抗战、三年解放战争毁的都厉害，比日本鬼子的三光政策都厉害。”三年自然灾害时期中国居民一共死亡如果真是三千万人的话，那就意味着又死亡了一场抗日战争人数。</a:t>
            </a:r>
            <a:endParaRPr lang="zh-CN" altLang="en-US" sz="1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dirty="0" smtClean="0"/>
              <a:t>■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前国务院副总理田纪云说：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"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非正常死亡人口达数千万，比整个民主革命时期死的人还要多。“</a:t>
            </a:r>
            <a:endParaRPr lang="zh-CN" altLang="en-US" sz="1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/>
              <a:t>■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曾在国务院办公厅任职的曹思源演讲时说：大跃进期间全国饿死的人数已经解密，是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3756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万。</a:t>
            </a:r>
            <a:endParaRPr lang="zh-CN" altLang="en-US" sz="1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3B77-78A3-45AB-AB99-B2696F4ABE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种个南瓜像地球，架在五岳山上头。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把它扔进太平洋，地球又多一个洲。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一头肥猪大又长，猪身横跨太平洋。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猪背可以降飞机，猪身成了飞机场。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稻堆堆的圆又尖，社员堆稻上了天。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扯片白云擦擦汗，凑近太阳吸袋烟。</a:t>
            </a:r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3B77-78A3-45AB-AB99-B2696F4ABE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对资本主义工商业采取“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和平赎买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”的必要性和可能性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zh-CN" altLang="en-US" dirty="0" smtClean="0"/>
            </a:b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、对资本主义工商业的社会主义改造的必要性：</a:t>
            </a:r>
            <a:br>
              <a:rPr lang="zh-CN" altLang="en-US" dirty="0" smtClean="0"/>
            </a:b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第一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经济上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我国工商业不发达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需要利用私人资本主义工商业为国民经济的恢复和发展服务；</a:t>
            </a:r>
            <a:br>
              <a:rPr lang="zh-CN" altLang="en-US" dirty="0" smtClean="0"/>
            </a:b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第二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政治上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有利于稳定和争取民资及其知识分子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有利一团结各民主党派和各界爱国人士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巩固和发展统一战线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以便顺利地向社会主义转变；</a:t>
            </a:r>
            <a:br>
              <a:rPr lang="zh-CN" altLang="en-US" dirty="0" smtClean="0"/>
            </a:b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第三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人才上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有利于发挥民族资本家的知识和才能为社会主义建设服务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因为他们中的大多数具有不同程度的现代科技知识、技术专长、管理经验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zh-CN" altLang="en-US" dirty="0" smtClean="0"/>
            </a:b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、可能性：</a:t>
            </a:r>
            <a:br>
              <a:rPr lang="zh-CN" altLang="en-US" dirty="0" smtClean="0"/>
            </a:b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第一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无产阶级掌握了国家政权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割断了资产阶级与个体农民的联系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加上私营企业工人监督的加强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工农两头一夹攻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迫使资本家不得不接受和平改造；</a:t>
            </a:r>
            <a:br>
              <a:rPr lang="zh-CN" altLang="en-US" dirty="0" smtClean="0"/>
            </a:b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第二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民族资本家具有两面性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既有剥削工人取得利润的一面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又有拥护宪法愿意接受改造的一面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zh-CN" altLang="en-US" dirty="0" smtClean="0"/>
            </a:b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党对他们的政策是：政治上团结、教育、改造；经济上的利用、限制、改造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3B77-78A3-45AB-AB99-B2696F4ABE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79868"/>
            <a:ext cx="7772400" cy="110251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1982387"/>
            <a:ext cx="6670366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07156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803660"/>
            <a:ext cx="5111750" cy="3787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4" y="803660"/>
            <a:ext cx="3008313" cy="25717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14296"/>
            <a:ext cx="8230993" cy="522470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406005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750081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10" y="3686358"/>
            <a:ext cx="2476191" cy="1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30713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4815334"/>
            <a:ext cx="9144000" cy="3281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-142894"/>
            <a:ext cx="186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华文新魏" pitchFamily="2" charset="-122"/>
                <a:ea typeface="华文新魏" pitchFamily="2" charset="-122"/>
              </a:rPr>
              <a:t>选   择</a:t>
            </a:r>
            <a:endParaRPr lang="zh-CN" altLang="en-US" sz="4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2844" y="642924"/>
            <a:ext cx="8643966" cy="35719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20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世纪，在开辟新的发展道路方面，各国呈现出不同的选择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图片 5" descr="b2de9c82d158ccbf5c4aef1713d8bc3eb135412c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4283" y="1071552"/>
            <a:ext cx="2500330" cy="2857519"/>
          </a:xfrm>
          <a:prstGeom prst="rect">
            <a:avLst/>
          </a:prstGeom>
        </p:spPr>
      </p:pic>
      <p:pic>
        <p:nvPicPr>
          <p:cNvPr id="7" name="图片 6" descr="56111718ff27ae6eba0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285998"/>
            <a:ext cx="4071934" cy="2606038"/>
          </a:xfrm>
          <a:prstGeom prst="rect">
            <a:avLst/>
          </a:prstGeom>
        </p:spPr>
      </p:pic>
      <p:sp>
        <p:nvSpPr>
          <p:cNvPr id="8" name="云形标注 7"/>
          <p:cNvSpPr/>
          <p:nvPr/>
        </p:nvSpPr>
        <p:spPr>
          <a:xfrm>
            <a:off x="2643174" y="1142990"/>
            <a:ext cx="2571768" cy="1143008"/>
          </a:xfrm>
          <a:prstGeom prst="cloudCallout">
            <a:avLst>
              <a:gd name="adj1" fmla="val -67253"/>
              <a:gd name="adj2" fmla="val 5805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坚持、调整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2643174" y="2714626"/>
            <a:ext cx="2571768" cy="1357322"/>
          </a:xfrm>
          <a:prstGeom prst="cloudCallout">
            <a:avLst>
              <a:gd name="adj1" fmla="val 99660"/>
              <a:gd name="adj2" fmla="val 2944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探索、创新</a:t>
            </a:r>
            <a:endParaRPr lang="zh-CN" altLang="en-US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三、经济建设的成就与教训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3518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（二）“文革”时期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1966-1976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8757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影响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962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严重干扰和破坏了国民经济建设，导致人民生活水平长期在低水平线上徘徊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206769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教训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4" y="249974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以经济建设为中心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5" descr="a60www972961852734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27984" y="555526"/>
            <a:ext cx="471601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785801"/>
          <a:ext cx="9144000" cy="3790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852"/>
                <a:gridCol w="1701972"/>
                <a:gridCol w="6156176"/>
              </a:tblGrid>
              <a:tr h="39629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阶段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时间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重大经济政策或活动</a:t>
                      </a:r>
                      <a:endParaRPr lang="zh-CN" altLang="en-US" b="1" dirty="0"/>
                    </a:p>
                  </a:txBody>
                  <a:tcPr/>
                </a:tc>
              </a:tr>
              <a:tr h="53789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过渡时期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07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全面建设社会主义时期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/>
                </a:tc>
              </a:tr>
              <a:tr h="718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“文革”时期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121442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1949—1952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85737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1953—1956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214428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巩固政权，恢复经济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4742" y="199739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一化三改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285750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成功：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0626" y="1783082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社会主义工业化：背景、方针、成就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0626" y="2211710"/>
            <a:ext cx="483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社会主义三大改造：目的、过程、实质、意义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3071816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1956—1966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400051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1966—1976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4096312" y="1854520"/>
            <a:ext cx="214314" cy="642942"/>
          </a:xfrm>
          <a:prstGeom prst="leftBrace">
            <a:avLst>
              <a:gd name="adj1" fmla="val 63641"/>
              <a:gd name="adj2" fmla="val 500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3286130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社会主义建设总路线、大跃进、人民公社化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328613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失误：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2857502"/>
            <a:ext cx="553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中共八大（内容、意义）、八字方针（内容、结果）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011910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以阶级斗争为纲（危害）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总结归纳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build="allAtOnce"/>
      <p:bldP spid="12" grpId="0" build="allAtOnce"/>
      <p:bldP spid="13" grpId="0"/>
      <p:bldP spid="14" grpId="0"/>
      <p:bldP spid="15" grpId="0" animBg="1"/>
      <p:bldP spid="18" grpId="0"/>
      <p:bldP spid="19" grpId="0"/>
      <p:bldP spid="20" grpId="0" build="allAtOnce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TextBox 17"/>
          <p:cNvSpPr txBox="1"/>
          <p:nvPr/>
        </p:nvSpPr>
        <p:spPr>
          <a:xfrm>
            <a:off x="1409060" y="314965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经验教训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867405" y="1311915"/>
            <a:ext cx="5034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制定经济政策，要从国情出发，实事求事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867405" y="2008510"/>
            <a:ext cx="55448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要以经济建设为中心，把发展生产力放在首位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867405" y="2705105"/>
            <a:ext cx="6055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遵循客观经济规律，不能盲目发挥人的主观能动性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867405" y="3407415"/>
            <a:ext cx="5034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生产关系的调整必须适应生产力发展水平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924555" y="4110360"/>
            <a:ext cx="35026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国民经济各部门要协调发展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14e251f95cad1c864bc3d337d3e6709c93d519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99792" y="267494"/>
            <a:ext cx="3646714" cy="457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86018" y="285734"/>
            <a:ext cx="63579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　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我是一个资本家，但是我首先是一个中国人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　　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     </a:t>
            </a:r>
            <a:r>
              <a:rPr lang="zh-CN" altLang="en-US" sz="2400" b="1" dirty="0" smtClean="0"/>
              <a:t>他历述作为一个中国民族资本家，自己是如何一直梦想兴办工业救国图强的，可是在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旧社会受尽帝国主义和官僚资本的压迫和勒索</a:t>
            </a:r>
            <a:r>
              <a:rPr lang="zh-CN" altLang="en-US" sz="2400" b="1" dirty="0" smtClean="0"/>
              <a:t>。解放初期，由于政府贷款、委托加工和收购产品，才使企业摆脱困境，盈利逐渐增加。接着，他说道：“五年计划开始了，全国兴办了许多大工厂，各地进行了大规模的建设，一切实现得比梦想还要快。多么令人鼓舞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没有共产党，不走社会主义的道路，哪能有今天？</a:t>
            </a:r>
            <a:r>
              <a:rPr lang="zh-CN" altLang="en-US" sz="2400" b="1" dirty="0" smtClean="0"/>
              <a:t>” </a:t>
            </a:r>
            <a:endParaRPr lang="en-US" altLang="zh-CN" sz="2400" b="1" dirty="0" smtClean="0"/>
          </a:p>
        </p:txBody>
      </p:sp>
      <p:pic>
        <p:nvPicPr>
          <p:cNvPr id="6" name="图片 5" descr="TB17MK9OXXXXXcdapXXXXXXXXXX_!!0-item_pic.jpg_430x430q90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rcRect l="14940" r="13346"/>
          <a:stretch>
            <a:fillRect/>
          </a:stretch>
        </p:blipFill>
        <p:spPr>
          <a:xfrm>
            <a:off x="0" y="714362"/>
            <a:ext cx="2685279" cy="34290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95486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中国社会主义建设发展道路的探索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347614"/>
            <a:ext cx="4464496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 中国社会主义经济建设的曲折发展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1923678"/>
            <a:ext cx="4464496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 经济体制改革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2499742"/>
            <a:ext cx="4464496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 对外开放格局的形成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3075806"/>
            <a:ext cx="4464496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 经济腾飞与生活巨变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0769" y="1419622"/>
            <a:ext cx="454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50-70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年代社会主义建设道路的探索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4644008" y="2067694"/>
            <a:ext cx="216024" cy="792088"/>
          </a:xfrm>
          <a:prstGeom prst="rightBrace">
            <a:avLst>
              <a:gd name="adj1" fmla="val 60477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04048" y="2283718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1978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年以来改革开放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3147814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改革开放以来的社会进步和生活巨变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59582"/>
            <a:ext cx="553998" cy="25160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中国社会主义建设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827584" y="843558"/>
            <a:ext cx="432048" cy="2808312"/>
          </a:xfrm>
          <a:prstGeom prst="leftBrace">
            <a:avLst>
              <a:gd name="adj1" fmla="val 67634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87624" y="627534"/>
            <a:ext cx="121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过渡时期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411760" y="339502"/>
            <a:ext cx="288032" cy="1008112"/>
          </a:xfrm>
          <a:prstGeom prst="leftBrace">
            <a:avLst>
              <a:gd name="adj1" fmla="val 37728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9792" y="19548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国民经济恢复时期（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1949-1952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91556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一化三改造时期（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1953-1956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923678"/>
            <a:ext cx="121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曲折发展时期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2411760" y="1851670"/>
            <a:ext cx="288032" cy="1008112"/>
          </a:xfrm>
          <a:prstGeom prst="leftBrace">
            <a:avLst>
              <a:gd name="adj1" fmla="val 37728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771800" y="170765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全面建设社会主义时期（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1956-1966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2499742"/>
            <a:ext cx="237626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文化大革命时期（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1966-1976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343584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社会主义建设新时期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343584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1978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今）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195486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巩固政权，恢复经济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724128" y="627534"/>
            <a:ext cx="3419872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过渡时期：指中国从新民主主义社会向社会主义社会过渡，此时中国的社会性质是新民主主义社会。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915566"/>
            <a:ext cx="6340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/>
              <a:t>第</a:t>
            </a:r>
            <a:r>
              <a:rPr lang="en-US" altLang="zh-CN" sz="3200" b="1" dirty="0" smtClean="0"/>
              <a:t>18</a:t>
            </a:r>
            <a:r>
              <a:rPr lang="zh-CN" altLang="en-US" sz="3200" b="1" dirty="0" smtClean="0"/>
              <a:t>课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中国社会主义经济建设的曲折发展</a:t>
            </a:r>
            <a:endParaRPr lang="zh-CN" altLang="en-US" sz="3200" b="1" dirty="0"/>
          </a:p>
        </p:txBody>
      </p:sp>
      <p:sp>
        <p:nvSpPr>
          <p:cNvPr id="9" name="椭圆 8"/>
          <p:cNvSpPr/>
          <p:nvPr/>
        </p:nvSpPr>
        <p:spPr>
          <a:xfrm>
            <a:off x="5652120" y="1419622"/>
            <a:ext cx="1008112" cy="5709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31640" y="264375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课标要求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概述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年代至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年代我国探索社会主义建设道路，总结其经验教训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026070" y="3432426"/>
            <a:ext cx="30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6519530" y="1419622"/>
            <a:ext cx="1008112" cy="5709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一、社会主义工业化的开端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一五计划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351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83518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年底，国民经济形势基本好转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77155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1953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年，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过渡时期总路线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中提出了社会主义工业化的主张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134761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③借鉴苏联社会主义建设的经验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07654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方针：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170765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优先发展重工业，并强调处理好重工业、轻工业和农业之间的关系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60290" y="3296285"/>
            <a:ext cx="4258310" cy="14198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重工业基础薄弱；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重工业是工业化和国防现代化的基础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面临帝国主义的军事威胁和经济封锁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借鉴苏联优先发展重工业的经验</a:t>
            </a: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860290" y="0"/>
            <a:ext cx="4265295" cy="28613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  “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因为我们过去重工业的基础极为薄弱，经济不能独立，国防不能巩固，帝国主义国家都来欺负我们。”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    “资本主义国家从发展轻工业开始，一般是花五十年到一百年的时间才能实现工业化，而苏联采用了社会主义工业化的方针，从重工业开始，在十多年中就实现了国家的工业化”。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建国以来重要文献选编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五计划为什么优先发展重工业？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28371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成就：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228371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1957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年底，初步建立了独立的工业体系，初步形成了合理的工业布局，社会主义工业化由此全面展开。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860290" y="2139950"/>
            <a:ext cx="4258310" cy="119888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一五”计划建设规模宏大，在五年内，各项支出总数为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766.4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亿元，折合黄金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亿两以上。用这样大量的资金来进行国家建设，这在中国历史上还是第一次。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bldLvl="0" animBg="1"/>
      <p:bldP spid="18" grpId="1" bldLvl="0" animBg="1"/>
      <p:bldP spid="20" grpId="0" bldLvl="0" animBg="1"/>
      <p:bldP spid="20" grpId="1" bldLvl="0" animBg="1"/>
      <p:bldP spid="21" grpId="0"/>
      <p:bldP spid="22" grpId="0"/>
      <p:bldP spid="23" grpId="0" bldLvl="0" animBg="1"/>
      <p:bldP spid="23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2345截图2017092111041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3995936" cy="2520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7984" y="483518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结合左侧两幅图片思考如下问题：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）近代民族工业在分布地区及产业结构上有何特点？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）产生这些特点的原因是什么？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）一五计划期间，中国工业发展有何特点？原因？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4048" y="3723878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国家统一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,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民族独立是经济振兴的政治前提和根本保障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mm2"/>
          <p:cNvPicPr>
            <a:picLocks noChangeAspect="1" noChangeArrowheads="1"/>
          </p:cNvPicPr>
          <p:nvPr/>
        </p:nvPicPr>
        <p:blipFill>
          <a:blip r:embed="rId2" cstate="print"/>
          <a:srcRect t="2345" b="4401"/>
          <a:stretch>
            <a:fillRect/>
          </a:stretch>
        </p:blipFill>
        <p:spPr bwMode="auto">
          <a:xfrm>
            <a:off x="0" y="2571750"/>
            <a:ext cx="4067944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二、社会主义三大改造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9502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7534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适应国家工业化的要求，早日建成社会主义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571999" y="2211710"/>
            <a:ext cx="2880320" cy="43204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国家资本主义的初级形式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生产关系调整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915566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过程：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20359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①农业：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1203598"/>
            <a:ext cx="320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1953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年初级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农业生产合作社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1955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年高级农业合作社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77966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②手工业：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616" y="177966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手工业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合作社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067694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③资本主义工商业：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5615" y="206769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1953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年之前，加工订货、统购包销、经销代销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5615" y="2643758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1953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年，个别行业的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公私合营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5615" y="2931790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1956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年，全行业公私合营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571999" y="2787774"/>
            <a:ext cx="2880320" cy="4247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国家资本主义的高级形式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572000" y="3795886"/>
            <a:ext cx="4572000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hlinkClick r:id="rId1" action="ppaction://hlinksldjump"/>
              </a:rPr>
              <a:t>创举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：采用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和平赎买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的办法，通过国家资本主义的途径，逐步将其改造为社会主义全民所有制企业。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60032" y="0"/>
            <a:ext cx="4283968" cy="18516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国家资本主义：在人民政府管理之下的、用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各种形式和国营社会主义经济联系着的、并受工人监督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的资本主义经济。按照社会主义与资本主义联系的程度和社会主义因素的多少，分为低级形式和高级形式。</a:t>
            </a:r>
            <a:endParaRPr lang="zh-CN" altLang="en-US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72000" y="0"/>
            <a:ext cx="4572000" cy="372387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个别行业的公私合营：是在私营企业中增加公股，国家派驻干部（公方代表）负责企业的经营管理。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企业由资本家所有变为公私共有，公方代表居于领导地位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；资本家开始丧失企业经营管理权；企业盈利按“四马分肥”原则分配。</a:t>
            </a:r>
            <a:endParaRPr lang="zh-CN" altLang="en-US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全行业公私合营：国家对资本主义私股的赎买改行“定息制度”，统一规定年息五厘。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生产资料由国家统一调配使用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，资本家除定息外，不再以资本家身份行使职权，并在劳动中逐步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改造为自食其力的劳动者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1966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月，定息年限期满，公私合营企业最后转变为社会主义全民所有制。</a:t>
            </a:r>
            <a:endParaRPr lang="zh-CN" altLang="en-US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29183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实质：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329183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通过和平手段，使生产资料由私有制变为社会主义公有制，属于社会主义革命的性质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" name="图片 39" descr="2345截图201904010910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185167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4155926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意义：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584" y="415592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社会主义计划经济在中国基本确立，为中国社会主义工业化的发展开辟了道路。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社会主义制度确立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3138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 animBg="1"/>
      <p:bldP spid="18" grpId="1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7" grpId="0" animBg="1"/>
      <p:bldP spid="37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42910" y="1410502"/>
            <a:ext cx="1928826" cy="785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社会主义工业化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15074" y="1410502"/>
            <a:ext cx="1928826" cy="785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社会主义三大改造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571736" y="1624816"/>
            <a:ext cx="35719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14744" y="11961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重要基础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rot="10800000">
            <a:off x="2571736" y="1839130"/>
            <a:ext cx="3500462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6182" y="183913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必要条件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6" name="肘形连接符 15"/>
          <p:cNvCxnSpPr/>
          <p:nvPr/>
        </p:nvCxnSpPr>
        <p:spPr>
          <a:xfrm>
            <a:off x="1500166" y="2267758"/>
            <a:ext cx="1643074" cy="642942"/>
          </a:xfrm>
          <a:prstGeom prst="bentConnector3">
            <a:avLst>
              <a:gd name="adj1" fmla="val 53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/>
          <p:nvPr/>
        </p:nvCxnSpPr>
        <p:spPr>
          <a:xfrm rot="10800000" flipV="1">
            <a:off x="5429256" y="2267758"/>
            <a:ext cx="2071702" cy="642942"/>
          </a:xfrm>
          <a:prstGeom prst="bentConnector3">
            <a:avLst>
              <a:gd name="adj1" fmla="val -26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214678" y="2624948"/>
            <a:ext cx="207170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同时进行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云形标注 34"/>
          <p:cNvSpPr/>
          <p:nvPr/>
        </p:nvSpPr>
        <p:spPr>
          <a:xfrm>
            <a:off x="142844" y="696122"/>
            <a:ext cx="2000232" cy="500066"/>
          </a:xfrm>
          <a:prstGeom prst="cloudCallout">
            <a:avLst>
              <a:gd name="adj1" fmla="val 36122"/>
              <a:gd name="adj2" fmla="val 1193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生产力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云形标注 36"/>
          <p:cNvSpPr/>
          <p:nvPr/>
        </p:nvSpPr>
        <p:spPr>
          <a:xfrm>
            <a:off x="7143768" y="267494"/>
            <a:ext cx="1571636" cy="1071570"/>
          </a:xfrm>
          <a:prstGeom prst="cloudCallout">
            <a:avLst>
              <a:gd name="adj1" fmla="val -63889"/>
              <a:gd name="adj2" fmla="val 846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</a:t>
            </a:r>
            <a:endParaRPr lang="en-US" altLang="zh-CN" sz="2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关系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4282" y="3482204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生产力决定生产关系，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生产关系对生产力有反作用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爆炸形 2 39"/>
          <p:cNvSpPr/>
          <p:nvPr/>
        </p:nvSpPr>
        <p:spPr>
          <a:xfrm>
            <a:off x="4786282" y="3267890"/>
            <a:ext cx="4357718" cy="1285884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唯物史观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一化三改的关系？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3" grpId="0"/>
      <p:bldP spid="33" grpId="0" animBg="1"/>
      <p:bldP spid="35" grpId="0" animBg="1"/>
      <p:bldP spid="37" grpId="0" animBg="1"/>
      <p:bldP spid="38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三、经济建设的成就与教训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9502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（一）全面建设社会主义时期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1956-1966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7534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中共八大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556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91556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分析主要矛盾，提出主要任务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0359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意义：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20359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社会主义经济建设蓬勃开展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91630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“左”倾错误的发展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7966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77966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片面追求经济建设中的高速度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67694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表现：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35572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①社会主义建设总路线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72000" y="0"/>
            <a:ext cx="4572000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：鼓足干劲，力争上游，多快好省地建设社会主义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评价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反映了广大人民群众迫切要就改变我国经济落后状态的愿望，但忽视了经济发展的客观规律</a:t>
            </a:r>
            <a:endParaRPr lang="zh-CN" altLang="en-US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4375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②以大炼钢铁为中心的大跃进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2000" y="0"/>
            <a:ext cx="4572000" cy="507831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1958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月，中共中央政治局扩大会议号召全党全民为生产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1070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万吨钢铁而奋斗。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当年上半年，全国只生产钢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万吨。在这种情况下，要在剩下四个月里生产出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600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万吨钢来是根本不可能的。可是中共中央已做出决定，毛泽东亲自挂帅，任务不完成不行，只好求助于大搞群众运动和各种土办法。于是，一声号令之下，全国几千万人一齐上阵，大修小土炉，大砍树木，大找矿石，掀起一个空前规模的全民大炼钢铁运动。当时一个最主要的方法就是不断放出“高产卫星”。例如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1958.9.15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，河南省放了一颗日产“生铁”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18694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吨的“大卫星”。为了放这颗“卫星”，全省动员了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360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多万人。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钢铁要大上，其他行业也要紧跟，例如农业方面“卫星”不断，亩产万斤似乎已不在话下。据说，“只要我们需要，要生产多少就可以生产多少粮食出来”。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 descr="1efa3d72ce184b0fad101301b425dafa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27984" y="0"/>
            <a:ext cx="4716016" cy="5143500"/>
          </a:xfrm>
          <a:prstGeom prst="rect">
            <a:avLst/>
          </a:prstGeom>
        </p:spPr>
      </p:pic>
      <p:pic>
        <p:nvPicPr>
          <p:cNvPr id="27" name="图片 26" descr="3600184c2c0f4a52bf7e13594851fc8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6" cy="5143500"/>
          </a:xfrm>
          <a:prstGeom prst="rect">
            <a:avLst/>
          </a:prstGeom>
        </p:spPr>
      </p:pic>
      <p:pic>
        <p:nvPicPr>
          <p:cNvPr id="31" name="图片 30" descr="3ef30ddb20144f8d99bd8a0792cebd1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5143500"/>
          </a:xfrm>
          <a:prstGeom prst="rect">
            <a:avLst/>
          </a:prstGeom>
        </p:spPr>
      </p:pic>
      <p:pic>
        <p:nvPicPr>
          <p:cNvPr id="32" name="图片 31" descr="ecfc266f81694e7dad3d804fe18534f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0"/>
            <a:ext cx="4788024" cy="5143500"/>
          </a:xfrm>
          <a:prstGeom prst="rect">
            <a:avLst/>
          </a:prstGeom>
        </p:spPr>
      </p:pic>
      <p:pic>
        <p:nvPicPr>
          <p:cNvPr id="33" name="图片 32" descr="3c60b45113be439d8ff0c8f9ac72969f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0"/>
            <a:ext cx="4932040" cy="5143500"/>
          </a:xfrm>
          <a:prstGeom prst="rect">
            <a:avLst/>
          </a:prstGeom>
        </p:spPr>
      </p:pic>
      <p:pic>
        <p:nvPicPr>
          <p:cNvPr id="34" name="图片 33" descr="6510eec442f4495388d425c3a4b2084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0"/>
            <a:ext cx="4860032" cy="5143500"/>
          </a:xfrm>
          <a:prstGeom prst="rect">
            <a:avLst/>
          </a:prstGeom>
        </p:spPr>
      </p:pic>
      <p:pic>
        <p:nvPicPr>
          <p:cNvPr id="35" name="图片 34" descr="timg1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0"/>
            <a:ext cx="4932040" cy="51435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572000" y="2211710"/>
            <a:ext cx="4572000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大跃进影响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国民经济和生态环境遭到严重破坏，造成国民经济比例失调</a:t>
            </a:r>
            <a:endParaRPr lang="zh-CN" altLang="en-US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教训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遵循经济发展客观规律</a:t>
            </a:r>
            <a:endParaRPr lang="zh-CN" altLang="en-US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931790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③以“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一大二公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”为特点的人民公社化运动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72000" y="3147814"/>
            <a:ext cx="4572000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人民公社化影响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不适合农村生产力发展水平，生产效率低下，严重挫伤农民的生产积极性</a:t>
            </a:r>
            <a:endParaRPr lang="zh-CN" altLang="en-US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教训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生产关系的变革一定要适应生产力的发展水平</a:t>
            </a:r>
            <a:endParaRPr lang="zh-CN" altLang="en-US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507854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国民经济的调整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79588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1600" y="37958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1959-1961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年三年严重经济困难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08391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3608" y="408391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八字方针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37195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3608" y="437195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1962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年底，国民经济形势开始好转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55976" y="1203598"/>
            <a:ext cx="4788024" cy="34163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中国共产党历史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叙述到“三年困难时期”群众生活状况和人口变动情况时说：“粮、油和蔬菜、副食品等的极度缺乏，严重危害了人民群众的健康和生命。许多地方城乡居民出现了浮肿病，患肝炎和妇女病的人数也在增加。由于出生率大幅度大面积降低，死亡率显著增高。据正式统计，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1960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年全国总人口比上年减少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万。突出的如河南信阳地区，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1960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年有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个县死亡率超过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100‰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，为正常年份的好几倍。”“这是‘大跃进’、人民公社化运动和‘反右倾’斗争的严重后果，其沉痛的教训应该认真总结和记取。”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" name="图片 46" descr="u=477676031,3003959453&amp;fm=26&amp;gp=0.jpg"/>
          <p:cNvPicPr>
            <a:picLocks noChangeAspect="1"/>
          </p:cNvPicPr>
          <p:nvPr/>
        </p:nvPicPr>
        <p:blipFill>
          <a:blip r:embed="rId8" cstate="print"/>
          <a:srcRect t="13713"/>
          <a:stretch>
            <a:fillRect/>
          </a:stretch>
        </p:blipFill>
        <p:spPr>
          <a:xfrm>
            <a:off x="4381500" y="0"/>
            <a:ext cx="4762500" cy="502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 animBg="1"/>
      <p:bldP spid="18" grpId="0"/>
      <p:bldP spid="19" grpId="0" animBg="1"/>
      <p:bldP spid="19" grpId="1" animBg="1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</p:bldLst>
  </p:timing>
</p:sld>
</file>

<file path=ppt/tags/tag1.xml><?xml version="1.0" encoding="utf-8"?>
<p:tagLst xmlns:p="http://schemas.openxmlformats.org/presentationml/2006/main">
  <p:tag name="KSO_WM_DOC_GUID" val="{78bb6dd0-dd70-4ee2-9016-16ba1a00349e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0</TotalTime>
  <Words>3224</Words>
  <Application>WPS 演示</Application>
  <PresentationFormat>全屏显示(16:9)</PresentationFormat>
  <Paragraphs>286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Wingdings 2</vt:lpstr>
      <vt:lpstr>Arial</vt:lpstr>
      <vt:lpstr>华文新魏</vt:lpstr>
      <vt:lpstr>黑体</vt:lpstr>
      <vt:lpstr>楷体</vt:lpstr>
      <vt:lpstr>Cambria</vt:lpstr>
      <vt:lpstr>华文楷体</vt:lpstr>
      <vt:lpstr>微软雅黑</vt:lpstr>
      <vt:lpstr>Arial Unicode MS</vt:lpstr>
      <vt:lpstr>隶书</vt:lpstr>
      <vt:lpstr>Maiandra GD</vt:lpstr>
      <vt:lpstr>Calibri</vt:lpstr>
      <vt:lpstr>Wingdings</vt:lpstr>
      <vt:lpstr>龙腾四海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鲁梦</dc:creator>
  <cp:lastModifiedBy>和煦的风5</cp:lastModifiedBy>
  <cp:revision>111</cp:revision>
  <dcterms:created xsi:type="dcterms:W3CDTF">2017-09-20T09:34:00Z</dcterms:created>
  <dcterms:modified xsi:type="dcterms:W3CDTF">2019-04-01T07:14:31Z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