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9"/>
  </p:notesMasterIdLst>
  <p:sldIdLst>
    <p:sldId id="297" r:id="rId5"/>
    <p:sldId id="343" r:id="rId6"/>
    <p:sldId id="344" r:id="rId7"/>
    <p:sldId id="347" r:id="rId8"/>
    <p:sldId id="335" r:id="rId9"/>
    <p:sldId id="370" r:id="rId10"/>
    <p:sldId id="337" r:id="rId11"/>
    <p:sldId id="340" r:id="rId12"/>
    <p:sldId id="341" r:id="rId13"/>
    <p:sldId id="333" r:id="rId14"/>
    <p:sldId id="342" r:id="rId15"/>
    <p:sldId id="330" r:id="rId16"/>
    <p:sldId id="331" r:id="rId17"/>
    <p:sldId id="332" r:id="rId18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0000FF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41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页眉占位符 71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/>
          </a:p>
        </p:txBody>
      </p:sp>
      <p:sp>
        <p:nvSpPr>
          <p:cNvPr id="7171" name="日期占位符 717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/>
          </a:p>
        </p:txBody>
      </p:sp>
      <p:sp>
        <p:nvSpPr>
          <p:cNvPr id="7172" name="幻灯片图像占位符 7171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7173" name="文本占位符 7172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174" name="页脚占位符 717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/>
          </a:p>
        </p:txBody>
      </p:sp>
      <p:sp>
        <p:nvSpPr>
          <p:cNvPr id="7175" name="灯片编号占位符 717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6147" name="副标题 6146"/>
          <p:cNvSpPr>
            <a:spLocks noGrp="1"/>
          </p:cNvSpPr>
          <p:nvPr>
            <p:ph type="subTitle" idx="1"/>
          </p:nvPr>
        </p:nvSpPr>
        <p:spPr>
          <a:xfrm>
            <a:off x="1403350" y="3717925"/>
            <a:ext cx="6400800" cy="6953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6148" name="日期占位符 614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6149" name="页脚占位符 614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6150" name="灯片编号占位符 614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2504" cy="43195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3821" y="1773238"/>
            <a:ext cx="4032504" cy="43195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116" y="765175"/>
            <a:ext cx="2057797" cy="5327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54098" cy="5327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split orient="vert" dir="in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split orient="vert" dir="in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split orient="vert" dir="in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Times New Roman" panose="02020603050405020304" pitchFamily="2" charset="0"/>
              </a:rPr>
            </a:fld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66725" y="1773238"/>
            <a:ext cx="8229600" cy="43195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124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5125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512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2" charset="0"/>
              </a:rPr>
            </a:fld>
            <a:endParaRPr lang="zh-CN" altLang="en-US" dirty="0">
              <a:latin typeface="Times New Roman" panose="020206030504050203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7410" name="图片 17409" descr="038b"/>
          <p:cNvPicPr/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 dir="in"/>
  </p:transition>
  <p:hf sldNum="0" hdr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974408" y="4297680"/>
            <a:ext cx="7772400" cy="1143000"/>
          </a:xfrm>
        </p:spPr>
        <p:txBody>
          <a:bodyPr anchor="ctr"/>
          <a:p>
            <a:r>
              <a:rPr lang="zh-CN" altLang="en-US" sz="4800" b="1"/>
              <a:t>历史上重大改革回眸</a:t>
            </a:r>
            <a:endParaRPr lang="zh-CN" altLang="en-US" sz="4800" b="1"/>
          </a:p>
        </p:txBody>
      </p:sp>
      <p:sp>
        <p:nvSpPr>
          <p:cNvPr id="8195" name="副标题 8194"/>
          <p:cNvSpPr>
            <a:spLocks noGrp="1"/>
          </p:cNvSpPr>
          <p:nvPr>
            <p:ph type="subTitle"/>
          </p:nvPr>
        </p:nvSpPr>
        <p:spPr>
          <a:xfrm>
            <a:off x="2743200" y="6021388"/>
            <a:ext cx="6400800" cy="671512"/>
          </a:xfrm>
        </p:spPr>
        <p:txBody>
          <a:bodyPr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algn="r"/>
            <a:r>
              <a:rPr lang="zh-CN" altLang="en-US" b="1">
                <a:solidFill>
                  <a:srgbClr val="003366"/>
                </a:solidFill>
              </a:rPr>
              <a:t>人民教育出版社</a:t>
            </a:r>
            <a:endParaRPr lang="zh-CN" altLang="en-US" b="1">
              <a:solidFill>
                <a:srgbClr val="003366"/>
              </a:solidFill>
            </a:endParaRPr>
          </a:p>
        </p:txBody>
      </p:sp>
      <p:sp>
        <p:nvSpPr>
          <p:cNvPr id="8196" name="文本框 8195"/>
          <p:cNvSpPr txBox="1"/>
          <p:nvPr/>
        </p:nvSpPr>
        <p:spPr>
          <a:xfrm>
            <a:off x="827088" y="836613"/>
            <a:ext cx="75612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  <a:buClrTx/>
            </a:pPr>
            <a:r>
              <a:rPr lang="zh-CN" altLang="en-US" sz="3600" b="1">
                <a:latin typeface="Times New Roman" panose="02020603050405020304" pitchFamily="2" charset="0"/>
              </a:rPr>
              <a:t>普 通 高 中 课 程 标 准 实 验 教 科 书</a:t>
            </a:r>
            <a:endParaRPr lang="zh-CN" altLang="en-US" sz="3600" b="1">
              <a:latin typeface="Times New Roman" panose="02020603050405020304" pitchFamily="2" charset="0"/>
            </a:endParaRPr>
          </a:p>
        </p:txBody>
      </p:sp>
      <p:sp>
        <p:nvSpPr>
          <p:cNvPr id="8197" name="文本框 8196"/>
          <p:cNvSpPr txBox="1"/>
          <p:nvPr/>
        </p:nvSpPr>
        <p:spPr>
          <a:xfrm>
            <a:off x="1547813" y="3717925"/>
            <a:ext cx="6481762" cy="579438"/>
          </a:xfrm>
          <a:prstGeom prst="rect">
            <a:avLst/>
          </a:prstGeom>
          <a:solidFill>
            <a:srgbClr val="333399"/>
          </a:soli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  <a:buClrTx/>
            </a:pPr>
            <a:r>
              <a:rPr lang="zh-CN" altLang="en-US" sz="32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选  修  </a:t>
            </a:r>
            <a:r>
              <a:rPr lang="en-US" altLang="zh-CN" sz="32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endParaRPr lang="en-US" altLang="zh-CN" sz="32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198" name="矩形 8197"/>
          <p:cNvSpPr/>
          <p:nvPr/>
        </p:nvSpPr>
        <p:spPr>
          <a:xfrm>
            <a:off x="2484438" y="1844675"/>
            <a:ext cx="4752975" cy="167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9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历 史</a:t>
            </a:r>
            <a:endParaRPr lang="zh-CN" altLang="en-US" sz="96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199" name="矩形 8198"/>
          <p:cNvSpPr/>
          <p:nvPr/>
        </p:nvSpPr>
        <p:spPr>
          <a:xfrm>
            <a:off x="684213" y="5876925"/>
            <a:ext cx="4967287" cy="768350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noFill/>
          </a:ln>
        </p:spPr>
        <p:txBody>
          <a:bodyPr vert="horz" wrap="square" anchor="t">
            <a:spAutoFit/>
          </a:bodyPr>
          <a:p>
            <a:pPr algn="ctr"/>
            <a:r>
              <a:rPr lang="zh-CN" altLang="en-US" sz="4400" b="1" dirty="0">
                <a:solidFill>
                  <a:srgbClr val="0000CC"/>
                </a:solidFill>
                <a:latin typeface="Times New Roman" panose="02020603050405020304" pitchFamily="2" charset="0"/>
                <a:ea typeface="华文行楷" pitchFamily="2" charset="-122"/>
              </a:rPr>
              <a:t>执教者：郭振坤</a:t>
            </a:r>
            <a:endParaRPr lang="zh-CN" altLang="en-US" sz="4400" b="1" dirty="0">
              <a:solidFill>
                <a:srgbClr val="0000CC"/>
              </a:solidFill>
              <a:latin typeface="Times New Roman" panose="02020603050405020304" pitchFamily="2" charset="0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0642" name="文本框 240641"/>
          <p:cNvSpPr txBox="1"/>
          <p:nvPr/>
        </p:nvSpPr>
        <p:spPr>
          <a:xfrm>
            <a:off x="179388" y="0"/>
            <a:ext cx="8964612" cy="521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>
                <a:latin typeface="Trebuchet MS" panose="020B06030202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．（２０１４ 课标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Ⅱ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，４５，１５ 分）</a:t>
            </a:r>
            <a:endParaRPr lang="zh-CN" altLang="en-US" sz="28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r>
              <a:rPr lang="zh-CN" altLang="en-US" sz="2800" b="1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材料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　秦汉时期山林属国家所有，不允许私家占有山林湖泊。 东晋以后，巨室大族在南方擅占山泽，晋成帝颁布了“占山护泽，强盗律论”的禁令，但难以执行。 豪强之家违法占山封水，政府无力制裁，平民百姓却无此特权，“富强者兼岭而占，贫弱者薪苏（柴薪）无托”。 南朝宋孝武帝实行改制，允许私家合法拥有山泽产权；按官阶等级设限，第一、二品可占山三顷，依品级递减，九品及百姓占山一顷；“若先已占山，不得更占；先占阙（缺）少，依限占足”。 私人合法取得山林产权后，山林开放成为常态，产权国有与私有并存。</a:t>
            </a:r>
            <a:endParaRPr lang="zh-CN" altLang="en-US" sz="28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r>
              <a:rPr lang="en-US" altLang="zh-CN" sz="2800" b="1">
                <a:latin typeface="Arial" panose="020B0604020202020204" pitchFamily="34" charset="0"/>
                <a:ea typeface="黑体" panose="02010609060101010101" pitchFamily="2" charset="-122"/>
              </a:rPr>
              <a:t>—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 </a:t>
            </a:r>
            <a:r>
              <a:rPr lang="en-US" altLang="zh-CN" sz="2800" b="1">
                <a:latin typeface="Arial" panose="020B0604020202020204" pitchFamily="34" charset="0"/>
                <a:ea typeface="黑体" panose="02010609060101010101" pitchFamily="2" charset="-122"/>
              </a:rPr>
              <a:t>—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 </a:t>
            </a:r>
            <a:r>
              <a:rPr lang="en-US" altLang="zh-CN" sz="2800" b="1">
                <a:latin typeface="Arial" panose="020B0604020202020204" pitchFamily="34" charset="0"/>
                <a:ea typeface="黑体" panose="02010609060101010101" pitchFamily="2" charset="-122"/>
              </a:rPr>
              <a:t>—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摘编自赵冈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《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中国历史上生态环境之变迁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》</a:t>
            </a:r>
            <a:endParaRPr lang="zh-CN" altLang="en-US" sz="28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40643" name="文本框 240642"/>
          <p:cNvSpPr txBox="1"/>
          <p:nvPr/>
        </p:nvSpPr>
        <p:spPr>
          <a:xfrm>
            <a:off x="107950" y="5157788"/>
            <a:ext cx="8748713" cy="1798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（１）根据材料并结合所学知识，概括南朝山泽管理制度改革的背景。 （</a:t>
            </a: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６ 分）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" name="棱台 4"/>
          <p:cNvSpPr/>
          <p:nvPr/>
        </p:nvSpPr>
        <p:spPr>
          <a:xfrm>
            <a:off x="6300788" y="5229225"/>
            <a:ext cx="936625" cy="571500"/>
          </a:xfrm>
          <a:prstGeom prst="bevel">
            <a:avLst/>
          </a:prstGeom>
          <a:solidFill>
            <a:schemeClr val="tx2">
              <a:lumMod val="75000"/>
              <a:alpha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对角圆角矩形 3"/>
          <p:cNvSpPr/>
          <p:nvPr/>
        </p:nvSpPr>
        <p:spPr>
          <a:xfrm>
            <a:off x="3419475" y="5734050"/>
            <a:ext cx="863600" cy="503238"/>
          </a:xfrm>
          <a:prstGeom prst="round2DiagRect">
            <a:avLst>
              <a:gd name="adj1" fmla="val 42321"/>
              <a:gd name="adj2" fmla="val 0"/>
            </a:avLst>
          </a:prstGeom>
          <a:solidFill>
            <a:srgbClr val="FFFF00">
              <a:alpha val="4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0646" name="直接连接符 240645"/>
          <p:cNvSpPr/>
          <p:nvPr/>
        </p:nvSpPr>
        <p:spPr>
          <a:xfrm>
            <a:off x="1547813" y="1341438"/>
            <a:ext cx="5688012" cy="158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0647" name="直接连接符 240646"/>
          <p:cNvSpPr/>
          <p:nvPr/>
        </p:nvSpPr>
        <p:spPr>
          <a:xfrm>
            <a:off x="323850" y="2205038"/>
            <a:ext cx="85693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0649" name="矩形标注 2"/>
          <p:cNvSpPr/>
          <p:nvPr/>
        </p:nvSpPr>
        <p:spPr>
          <a:xfrm>
            <a:off x="827088" y="333375"/>
            <a:ext cx="3095625" cy="1939925"/>
          </a:xfrm>
          <a:prstGeom prst="wedgeRectCallout">
            <a:avLst>
              <a:gd name="adj1" fmla="val 119060"/>
              <a:gd name="adj2" fmla="val 45662"/>
            </a:avLst>
          </a:prstGeom>
          <a:solidFill>
            <a:schemeClr val="bg1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豪强大族擅占山泽，百姓无权享有山泽之利</a:t>
            </a:r>
            <a:endParaRPr lang="zh-CN" altLang="en-US" sz="3200" b="1">
              <a:solidFill>
                <a:schemeClr val="accent1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40650" name="矩形标注 2"/>
          <p:cNvSpPr/>
          <p:nvPr/>
        </p:nvSpPr>
        <p:spPr>
          <a:xfrm>
            <a:off x="3348038" y="3284538"/>
            <a:ext cx="2447925" cy="1866900"/>
          </a:xfrm>
          <a:prstGeom prst="wedgeRectCallout">
            <a:avLst>
              <a:gd name="adj1" fmla="val 112583"/>
              <a:gd name="adj2" fmla="val 57995"/>
            </a:avLst>
          </a:prstGeom>
          <a:solidFill>
            <a:schemeClr val="bg1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北方战乱，人口南迁；</a:t>
            </a:r>
            <a:endParaRPr lang="zh-CN" altLang="en-US" sz="3200" b="1">
              <a:solidFill>
                <a:schemeClr val="accent1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243888" y="2205038"/>
            <a:ext cx="360362" cy="431800"/>
            <a:chOff x="107504" y="5085184"/>
            <a:chExt cx="298161" cy="360040"/>
          </a:xfrm>
        </p:grpSpPr>
        <p:cxnSp>
          <p:nvCxnSpPr>
            <p:cNvPr id="3" name="直接连接符 2"/>
            <p:cNvCxnSpPr/>
            <p:nvPr/>
          </p:nvCxnSpPr>
          <p:spPr>
            <a:xfrm flipH="1">
              <a:off x="107504" y="5085184"/>
              <a:ext cx="182844" cy="36004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222821" y="5085184"/>
              <a:ext cx="182844" cy="36004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0655" name="直接连接符 240654"/>
          <p:cNvSpPr/>
          <p:nvPr/>
        </p:nvSpPr>
        <p:spPr>
          <a:xfrm flipV="1">
            <a:off x="1476375" y="5661025"/>
            <a:ext cx="1366838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0656" name="直接连接符 240655"/>
          <p:cNvSpPr/>
          <p:nvPr/>
        </p:nvSpPr>
        <p:spPr>
          <a:xfrm flipV="1">
            <a:off x="3635375" y="5661025"/>
            <a:ext cx="13684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40649" grpId="0" bldLvl="0" animBg="1"/>
      <p:bldP spid="24065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8354" name="文本框 228353"/>
          <p:cNvSpPr txBox="1"/>
          <p:nvPr/>
        </p:nvSpPr>
        <p:spPr>
          <a:xfrm>
            <a:off x="468313" y="549275"/>
            <a:ext cx="86756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0000FF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★</a:t>
            </a:r>
            <a:r>
              <a:rPr lang="zh-CN" altLang="en-US" sz="3200" b="1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评价原则</a:t>
            </a:r>
            <a:endParaRPr lang="zh-CN" altLang="en-US" sz="3200" b="1" dirty="0">
              <a:solidFill>
                <a:srgbClr val="FF0000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8355" name="文本框 228354"/>
          <p:cNvSpPr txBox="1"/>
          <p:nvPr/>
        </p:nvSpPr>
        <p:spPr>
          <a:xfrm>
            <a:off x="468313" y="1412875"/>
            <a:ext cx="8135937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（１）要把改革放在它所属的特定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历史环境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中去评价； 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8356" name="文本框 228355"/>
          <p:cNvSpPr txBox="1"/>
          <p:nvPr/>
        </p:nvSpPr>
        <p:spPr>
          <a:xfrm>
            <a:off x="2339975" y="3213100"/>
            <a:ext cx="2879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积极，局限；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8357" name="文本框 228356"/>
          <p:cNvSpPr txBox="1"/>
          <p:nvPr/>
        </p:nvSpPr>
        <p:spPr>
          <a:xfrm>
            <a:off x="2268538" y="3860800"/>
            <a:ext cx="32400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直接，深远；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8358" name="文本框 228357"/>
          <p:cNvSpPr txBox="1"/>
          <p:nvPr/>
        </p:nvSpPr>
        <p:spPr>
          <a:xfrm>
            <a:off x="1547813" y="3573463"/>
            <a:ext cx="21605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36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8359" name="文本框 228358"/>
          <p:cNvSpPr txBox="1"/>
          <p:nvPr/>
        </p:nvSpPr>
        <p:spPr>
          <a:xfrm>
            <a:off x="2339975" y="4581525"/>
            <a:ext cx="20875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政经文</a:t>
            </a:r>
            <a:endParaRPr lang="en-US" altLang="zh-CN" sz="3200" b="1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8360" name="文本框 228359"/>
          <p:cNvSpPr txBox="1"/>
          <p:nvPr/>
        </p:nvSpPr>
        <p:spPr>
          <a:xfrm>
            <a:off x="323850" y="2492375"/>
            <a:ext cx="6553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rebuchet MS" panose="020B0603020202020204" pitchFamily="34" charset="0"/>
                <a:ea typeface="黑体" panose="02010609060101010101" pitchFamily="2" charset="-122"/>
              </a:rPr>
              <a:t>（２）注意</a:t>
            </a:r>
            <a:r>
              <a:rPr lang="zh-CN" altLang="en-US" sz="3600" b="1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多角度</a:t>
            </a:r>
            <a:r>
              <a:rPr lang="zh-CN" altLang="en-US" sz="3600" b="1" dirty="0">
                <a:latin typeface="Trebuchet MS" panose="020B0603020202020204" pitchFamily="34" charset="0"/>
                <a:ea typeface="黑体" panose="02010609060101010101" pitchFamily="2" charset="-122"/>
              </a:rPr>
              <a:t>，辩证分析。</a:t>
            </a:r>
            <a:endParaRPr lang="zh-CN" altLang="en-US" sz="36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836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835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835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8359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2210" name="标题 222209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  <a:noFill/>
          <a:ln>
            <a:noFill/>
          </a:ln>
        </p:spPr>
        <p:txBody>
          <a:bodyPr/>
          <a:p>
            <a:r>
              <a:rPr lang="zh-CN" altLang="en-US" sz="4000" dirty="0">
                <a:solidFill>
                  <a:srgbClr val="0000FF"/>
                </a:solidFill>
              </a:rPr>
              <a:t>★</a:t>
            </a:r>
            <a:r>
              <a:rPr lang="zh-CN" altLang="en-US" sz="3600" dirty="0">
                <a:solidFill>
                  <a:srgbClr val="FF0000"/>
                </a:solidFill>
              </a:rPr>
              <a:t>改革的意义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222211" name="文本框 222210"/>
          <p:cNvSpPr txBox="1"/>
          <p:nvPr/>
        </p:nvSpPr>
        <p:spPr>
          <a:xfrm>
            <a:off x="0" y="1052513"/>
            <a:ext cx="58324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顺应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历史发展的潮流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2215" name="文本框 222214"/>
          <p:cNvSpPr txBox="1"/>
          <p:nvPr/>
        </p:nvSpPr>
        <p:spPr>
          <a:xfrm>
            <a:off x="0" y="2276475"/>
            <a:ext cx="6553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加速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少数民族的封建化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2218" name="文本框 222217"/>
          <p:cNvSpPr txBox="1"/>
          <p:nvPr/>
        </p:nvSpPr>
        <p:spPr>
          <a:xfrm>
            <a:off x="0" y="2924175"/>
            <a:ext cx="37433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促进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民族融合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2219" name="文本框 222218"/>
          <p:cNvSpPr txBox="1"/>
          <p:nvPr/>
        </p:nvSpPr>
        <p:spPr>
          <a:xfrm>
            <a:off x="4643438" y="3068638"/>
            <a:ext cx="5399087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增强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了国力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2220" name="文本框 222219"/>
          <p:cNvSpPr txBox="1"/>
          <p:nvPr/>
        </p:nvSpPr>
        <p:spPr>
          <a:xfrm>
            <a:off x="4678363" y="3573463"/>
            <a:ext cx="446563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9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提供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借鉴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2221" name="文本框 222220"/>
          <p:cNvSpPr txBox="1"/>
          <p:nvPr/>
        </p:nvSpPr>
        <p:spPr>
          <a:xfrm>
            <a:off x="-900112" y="1628775"/>
            <a:ext cx="51847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Trebuchet MS" panose="020B0603020202020204" pitchFamily="34" charset="0"/>
                <a:ea typeface="黑体" panose="02010609060101010101" pitchFamily="2" charset="-122"/>
              </a:rPr>
              <a:t>	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加强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了中央集权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2222" name="文本框 222221"/>
          <p:cNvSpPr txBox="1"/>
          <p:nvPr/>
        </p:nvSpPr>
        <p:spPr>
          <a:xfrm>
            <a:off x="4572000" y="1700213"/>
            <a:ext cx="48974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维护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了国家的统一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2223" name="文本框 222222"/>
          <p:cNvSpPr txBox="1"/>
          <p:nvPr/>
        </p:nvSpPr>
        <p:spPr>
          <a:xfrm>
            <a:off x="0" y="3644900"/>
            <a:ext cx="5183188" cy="1262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8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促进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经济的发展 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2224" name="文本框 222223"/>
          <p:cNvSpPr txBox="1"/>
          <p:nvPr/>
        </p:nvSpPr>
        <p:spPr>
          <a:xfrm>
            <a:off x="4572000" y="1052513"/>
            <a:ext cx="41767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缓和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社会矛</a:t>
            </a: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盾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2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222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222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2215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2218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221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222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222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4738" name="文本框 244737"/>
          <p:cNvSpPr txBox="1"/>
          <p:nvPr/>
        </p:nvSpPr>
        <p:spPr>
          <a:xfrm>
            <a:off x="684213" y="0"/>
            <a:ext cx="7632700" cy="1128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3200" dirty="0">
              <a:solidFill>
                <a:srgbClr val="FF0000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r>
              <a:rPr lang="zh-CN" altLang="en-US" b="1" dirty="0">
                <a:solidFill>
                  <a:srgbClr val="0000FF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★</a:t>
            </a:r>
            <a:r>
              <a:rPr lang="zh-CN" altLang="en-US" sz="3200" b="1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改革的启示</a:t>
            </a:r>
            <a:endParaRPr lang="en-US" altLang="zh-CN" sz="3200" b="1">
              <a:solidFill>
                <a:srgbClr val="FF0000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44739" name="文本框 244738"/>
          <p:cNvSpPr txBox="1"/>
          <p:nvPr/>
        </p:nvSpPr>
        <p:spPr>
          <a:xfrm>
            <a:off x="539750" y="1341438"/>
            <a:ext cx="86042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（１）敢于改革；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44740" name="文本框 244739"/>
          <p:cNvSpPr txBox="1"/>
          <p:nvPr/>
        </p:nvSpPr>
        <p:spPr>
          <a:xfrm>
            <a:off x="539750" y="1989138"/>
            <a:ext cx="5905500" cy="237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（２）艰巨性和复杂性；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44741" name="文本框 244740"/>
          <p:cNvSpPr txBox="1"/>
          <p:nvPr/>
        </p:nvSpPr>
        <p:spPr>
          <a:xfrm>
            <a:off x="539750" y="2708275"/>
            <a:ext cx="38163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（３）符合国情。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474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4741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7026" name="内容占位符 2"/>
          <p:cNvSpPr>
            <a:spLocks noGrp="1"/>
          </p:cNvSpPr>
          <p:nvPr>
            <p:ph/>
          </p:nvPr>
        </p:nvSpPr>
        <p:spPr>
          <a:xfrm>
            <a:off x="0" y="0"/>
            <a:ext cx="8964613" cy="6858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p>
            <a:r>
              <a:rPr lang="en-US" altLang="zh-CN" sz="2400"/>
              <a:t>3【2016Ⅰ】 45</a:t>
            </a:r>
            <a:r>
              <a:rPr lang="zh-CN" altLang="zh-CN" sz="2400" dirty="0"/>
              <a:t>．（</a:t>
            </a:r>
            <a:r>
              <a:rPr lang="en-US" altLang="zh-CN" sz="2400"/>
              <a:t>15</a:t>
            </a:r>
            <a:r>
              <a:rPr lang="zh-CN" altLang="zh-CN" sz="2400" dirty="0"/>
              <a:t>分）</a:t>
            </a:r>
            <a:endParaRPr lang="zh-CN" altLang="zh-CN" sz="2400" dirty="0"/>
          </a:p>
          <a:p>
            <a:pPr>
              <a:buNone/>
            </a:pPr>
            <a:r>
              <a:rPr lang="zh-CN" altLang="zh-CN" sz="2800" b="1" dirty="0">
                <a:latin typeface="楷体" panose="02010609060101010101" charset="-122"/>
                <a:ea typeface="楷体" panose="02010609060101010101" charset="-122"/>
              </a:rPr>
              <a:t>材料</a:t>
            </a:r>
            <a:r>
              <a:rPr lang="zh-CN" altLang="zh-CN" b="1" dirty="0">
                <a:latin typeface="Arial" panose="020B0604020202020204" pitchFamily="34" charset="0"/>
              </a:rPr>
              <a:t>……</a:t>
            </a:r>
            <a:endParaRPr lang="zh-CN" altLang="zh-CN" sz="2800" b="1" dirty="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     </a:t>
            </a:r>
            <a:r>
              <a:rPr lang="zh-CN" altLang="zh-CN" sz="2800" b="1" dirty="0">
                <a:latin typeface="楷体" panose="02010609060101010101" charset="-122"/>
                <a:ea typeface="楷体" panose="02010609060101010101" charset="-122"/>
              </a:rPr>
              <a:t>唐太宗决心从谱牒入手，改变这种状况。他下令修撰全国总谱《氏</a:t>
            </a:r>
            <a:r>
              <a:rPr lang="zh-CN" altLang="en-US" b="1" dirty="0"/>
              <a:t>抑制旧士族的影响</a:t>
            </a:r>
            <a:r>
              <a:rPr lang="zh-CN" altLang="zh-CN" sz="2800" b="1" dirty="0">
                <a:latin typeface="楷体" panose="02010609060101010101" charset="-122"/>
                <a:ea typeface="楷体" panose="02010609060101010101" charset="-122"/>
              </a:rPr>
              <a:t>族志》，不限地域，不分民族渊源，收集当时全国各地具有影响的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293</a:t>
            </a:r>
            <a:r>
              <a:rPr lang="zh-CN" altLang="zh-CN" sz="2800" b="1" dirty="0">
                <a:latin typeface="楷体" panose="02010609060101010101" charset="-122"/>
                <a:ea typeface="楷体" panose="02010609060101010101" charset="-122"/>
              </a:rPr>
              <a:t>个家族，排出等级，但不作为任用官员的依据。编写者受习惯影响，将当时只任六品官的清河人崔民干列为第一等。这让唐太宗颇不高兴，下令：“不须论数世以前，止取今日官爵高下作等级。”于是皇族被列为第一，外戚次之，清河崔氏只排到第三等。当时文武大臣中，不少人的祖先在北朝后期才从草原南迁，也因此跻身“高门”之列。</a:t>
            </a:r>
            <a:endParaRPr lang="zh-CN" altLang="zh-CN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 algn="r">
              <a:buNone/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——</a:t>
            </a:r>
            <a:r>
              <a:rPr lang="zh-CN" altLang="zh-CN" sz="2800" b="1" dirty="0">
                <a:latin typeface="楷体" panose="02010609060101010101" charset="-122"/>
                <a:ea typeface="楷体" panose="02010609060101010101" charset="-122"/>
              </a:rPr>
              <a:t>摘编自唐长孺《魏晋南北朝隋唐史三论》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7027" name="文本框 257026"/>
          <p:cNvSpPr txBox="1"/>
          <p:nvPr/>
        </p:nvSpPr>
        <p:spPr>
          <a:xfrm>
            <a:off x="539750" y="5661025"/>
            <a:ext cx="8604250" cy="1798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har char="•"/>
            </a:pPr>
            <a:r>
              <a:rPr lang="zh-CN" altLang="en-US" sz="3200" dirty="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320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2</a:t>
            </a:r>
            <a:r>
              <a:rPr lang="zh-CN" altLang="zh-CN" sz="3200" dirty="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）根据材料并结合所学知识，简析唐太宗时谱牒改革的作用。（</a:t>
            </a:r>
            <a:r>
              <a:rPr lang="en-US" altLang="zh-CN" sz="320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6</a:t>
            </a:r>
            <a:r>
              <a:rPr lang="zh-CN" altLang="zh-CN" sz="3200" dirty="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分）</a:t>
            </a:r>
            <a:endParaRPr lang="zh-CN" altLang="en-US" sz="3200" dirty="0">
              <a:solidFill>
                <a:srgbClr val="3333CC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zh-CN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" name="棱台 4"/>
          <p:cNvSpPr/>
          <p:nvPr/>
        </p:nvSpPr>
        <p:spPr>
          <a:xfrm>
            <a:off x="6659563" y="5661025"/>
            <a:ext cx="936625" cy="571500"/>
          </a:xfrm>
          <a:prstGeom prst="bevel">
            <a:avLst/>
          </a:prstGeom>
          <a:solidFill>
            <a:schemeClr val="tx2">
              <a:lumMod val="75000"/>
              <a:alpha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对角圆角矩形 3"/>
          <p:cNvSpPr/>
          <p:nvPr/>
        </p:nvSpPr>
        <p:spPr>
          <a:xfrm>
            <a:off x="3059113" y="6165850"/>
            <a:ext cx="863600" cy="503238"/>
          </a:xfrm>
          <a:prstGeom prst="round2DiagRect">
            <a:avLst>
              <a:gd name="adj1" fmla="val 42321"/>
              <a:gd name="adj2" fmla="val 0"/>
            </a:avLst>
          </a:prstGeom>
          <a:solidFill>
            <a:srgbClr val="FFFF00">
              <a:alpha val="4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7030" name="直接连接符 257029"/>
          <p:cNvSpPr/>
          <p:nvPr/>
        </p:nvSpPr>
        <p:spPr>
          <a:xfrm flipV="1">
            <a:off x="6372225" y="4076700"/>
            <a:ext cx="23034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7031" name="直接连接符 257030"/>
          <p:cNvSpPr/>
          <p:nvPr/>
        </p:nvSpPr>
        <p:spPr>
          <a:xfrm flipV="1">
            <a:off x="3924300" y="4581525"/>
            <a:ext cx="331311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7032" name="直接连接符 257031"/>
          <p:cNvSpPr/>
          <p:nvPr/>
        </p:nvSpPr>
        <p:spPr>
          <a:xfrm flipV="1">
            <a:off x="539750" y="4941888"/>
            <a:ext cx="7777163" cy="7143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7033" name="直接连接符 257032"/>
          <p:cNvSpPr/>
          <p:nvPr/>
        </p:nvSpPr>
        <p:spPr>
          <a:xfrm flipV="1">
            <a:off x="395288" y="4508500"/>
            <a:ext cx="1439862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7034" name="直接连接符 257033"/>
          <p:cNvSpPr/>
          <p:nvPr/>
        </p:nvSpPr>
        <p:spPr>
          <a:xfrm flipV="1">
            <a:off x="468313" y="5445125"/>
            <a:ext cx="467995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7035" name="矩形标注 2"/>
          <p:cNvSpPr/>
          <p:nvPr/>
        </p:nvSpPr>
        <p:spPr>
          <a:xfrm>
            <a:off x="2771775" y="3068638"/>
            <a:ext cx="2952750" cy="573087"/>
          </a:xfrm>
          <a:prstGeom prst="wedgeRectCallout">
            <a:avLst>
              <a:gd name="adj1" fmla="val 88440"/>
              <a:gd name="adj2" fmla="val 114264"/>
            </a:avLst>
          </a:prstGeom>
          <a:solidFill>
            <a:schemeClr val="bg1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加强皇室地位</a:t>
            </a:r>
            <a:endParaRPr lang="zh-CN" altLang="en-US" sz="3200" b="1">
              <a:solidFill>
                <a:schemeClr val="accent1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" name="矩形标注 4"/>
          <p:cNvSpPr/>
          <p:nvPr/>
        </p:nvSpPr>
        <p:spPr>
          <a:xfrm>
            <a:off x="2484438" y="4868863"/>
            <a:ext cx="3516313" cy="1044575"/>
          </a:xfrm>
          <a:prstGeom prst="wedgeRectCallout">
            <a:avLst>
              <a:gd name="adj1" fmla="val 8295"/>
              <a:gd name="adj2" fmla="val -8712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5pPr>
          </a:lstStyle>
          <a:p>
            <a:pPr lvl="0" algn="ctr">
              <a:buFont typeface="Arial" panose="020B0604020202020204" pitchFamily="34" charset="0"/>
              <a:buNone/>
            </a:pP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pPr lvl="0"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抑制旧士族的影响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 </a:t>
            </a:r>
            <a:endParaRPr lang="zh-CN" altLang="en-US" sz="3200" b="1" dirty="0">
              <a:solidFill>
                <a:srgbClr val="CC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algn="ctr">
              <a:buFont typeface="Arial" panose="020B0604020202020204" pitchFamily="34" charset="0"/>
              <a:buNone/>
            </a:pPr>
            <a:endParaRPr lang="zh-CN" altLang="en-US" sz="3200" b="1">
              <a:solidFill>
                <a:srgbClr val="CC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矩形标注 3"/>
          <p:cNvSpPr/>
          <p:nvPr/>
        </p:nvSpPr>
        <p:spPr>
          <a:xfrm>
            <a:off x="3563938" y="3429000"/>
            <a:ext cx="4419600" cy="971550"/>
          </a:xfrm>
          <a:prstGeom prst="wedgeRectCallout">
            <a:avLst>
              <a:gd name="adj1" fmla="val 37343"/>
              <a:gd name="adj2" fmla="val 8588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5pPr>
          </a:lstStyle>
          <a:p>
            <a:pPr lvl="0"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有利于维持政权稳定</a:t>
            </a:r>
            <a:r>
              <a:rPr lang="zh-CN" altLang="en-US" sz="3200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 </a:t>
            </a:r>
            <a:endParaRPr lang="zh-CN" altLang="en-US" sz="3200" dirty="0">
              <a:solidFill>
                <a:schemeClr val="accent1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" name="矩形标注 2"/>
          <p:cNvSpPr/>
          <p:nvPr/>
        </p:nvSpPr>
        <p:spPr>
          <a:xfrm>
            <a:off x="2339975" y="3429000"/>
            <a:ext cx="2951163" cy="904875"/>
          </a:xfrm>
          <a:prstGeom prst="wedgeRectCallout">
            <a:avLst>
              <a:gd name="adj1" fmla="val 91648"/>
              <a:gd name="adj2" fmla="val 9086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Trebuchet MS" panose="020B0603020202020204" pitchFamily="34" charset="0"/>
                <a:ea typeface="黑体" panose="02010609060101010101" pitchFamily="2" charset="-122"/>
                <a:cs typeface="+mn-cs"/>
              </a:defRPr>
            </a:lvl5pPr>
          </a:lstStyle>
          <a:p>
            <a:pPr lvl="0"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巩固民族交融的成果</a:t>
            </a:r>
            <a:r>
              <a:rPr lang="zh-CN" altLang="en-US" sz="3200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 </a:t>
            </a:r>
            <a:endParaRPr lang="zh-CN" altLang="en-US" sz="3200">
              <a:solidFill>
                <a:schemeClr val="accent1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57039" name="直接连接符 257038"/>
          <p:cNvSpPr/>
          <p:nvPr/>
        </p:nvSpPr>
        <p:spPr>
          <a:xfrm flipV="1">
            <a:off x="1835150" y="6165850"/>
            <a:ext cx="14398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7040" name="直接连接符 257039"/>
          <p:cNvSpPr/>
          <p:nvPr/>
        </p:nvSpPr>
        <p:spPr>
          <a:xfrm flipV="1">
            <a:off x="3851275" y="6165850"/>
            <a:ext cx="14398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57035" grpId="0" bldLvl="0" animBg="1"/>
      <p:bldP spid="2" grpId="0" bldLvl="0" animBg="1"/>
      <p:bldP spid="3" grpId="0" bldLvl="0" animBg="1"/>
      <p:bldP spid="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框 9217"/>
          <p:cNvSpPr txBox="1"/>
          <p:nvPr/>
        </p:nvSpPr>
        <p:spPr>
          <a:xfrm>
            <a:off x="611188" y="836613"/>
            <a:ext cx="7416800" cy="3538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阅读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编者的话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思考：</a:t>
            </a:r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改革有何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作用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改革有哪些共同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特征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改革为什么具有艰巨性、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曲折性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说说要想改革成功应采取哪些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策略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4"/>
          <p:cNvSpPr txBox="1"/>
          <p:nvPr/>
        </p:nvSpPr>
        <p:spPr>
          <a:xfrm>
            <a:off x="431800" y="404813"/>
            <a:ext cx="8712200" cy="5791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en-US" altLang="zh-CN" sz="60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3600" b="1" dirty="0">
                <a:solidFill>
                  <a:srgbClr val="0000FF"/>
                </a:solidFill>
                <a:latin typeface="迷你简启体" pitchFamily="1" charset="-122"/>
                <a:ea typeface="迷你简启体" pitchFamily="1" charset="-122"/>
              </a:rPr>
              <a:t>改革的成败：</a:t>
            </a:r>
            <a:endParaRPr lang="zh-CN" altLang="en-US" sz="3600" b="1" dirty="0">
              <a:solidFill>
                <a:srgbClr val="0000FF"/>
              </a:solidFill>
              <a:latin typeface="迷你简启体" pitchFamily="1" charset="-122"/>
              <a:ea typeface="迷你简启体" pitchFamily="1" charset="-122"/>
            </a:endParaRPr>
          </a:p>
          <a:p>
            <a:pPr>
              <a:buClrTx/>
            </a:pPr>
            <a:r>
              <a:rPr lang="zh-CN" altLang="en-US" sz="3600" b="1" dirty="0">
                <a:solidFill>
                  <a:srgbClr val="0000FF"/>
                </a:solidFill>
                <a:latin typeface="迷你简启体" pitchFamily="1" charset="-122"/>
                <a:ea typeface="迷你简启体" pitchFamily="1" charset="-122"/>
              </a:rPr>
              <a:t>  </a:t>
            </a:r>
            <a:r>
              <a:rPr lang="zh-CN" altLang="en-US" sz="3600" b="1" dirty="0">
                <a:latin typeface="迷你简启体" pitchFamily="1" charset="-122"/>
                <a:ea typeface="迷你简启体" pitchFamily="1" charset="-122"/>
              </a:rPr>
              <a:t>不看改革者个人结局如何，而看改革所产生的积极历史作用是否得以维持。</a:t>
            </a:r>
            <a:endParaRPr lang="zh-CN" altLang="en-US" sz="3600" b="1" dirty="0">
              <a:latin typeface="迷你简启体" pitchFamily="1" charset="-122"/>
              <a:ea typeface="迷你简启体" pitchFamily="1" charset="-122"/>
            </a:endParaRPr>
          </a:p>
          <a:p>
            <a:pPr>
              <a:buClrTx/>
            </a:pPr>
            <a:r>
              <a:rPr lang="en-US" altLang="zh-CN" sz="54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3600" b="1" dirty="0">
                <a:solidFill>
                  <a:srgbClr val="0000FF"/>
                </a:solidFill>
                <a:latin typeface="迷你简启体" pitchFamily="1" charset="-122"/>
                <a:ea typeface="迷你简启体" pitchFamily="1" charset="-122"/>
              </a:rPr>
              <a:t>决定改革成败的因素：</a:t>
            </a:r>
            <a:endParaRPr lang="zh-CN" altLang="en-US" sz="3600" b="1" dirty="0">
              <a:solidFill>
                <a:srgbClr val="0000FF"/>
              </a:solidFill>
              <a:latin typeface="迷你简启体" pitchFamily="1" charset="-122"/>
              <a:ea typeface="迷你简启体" pitchFamily="1" charset="-122"/>
            </a:endParaRPr>
          </a:p>
          <a:p>
            <a:pPr>
              <a:buClrTx/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1)是否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顺应历史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发展趋势（根本因素、前提）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ClrTx/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2)改革派和保守派的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力量对比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ClrTx/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3)是否根据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国情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和当时的历史实际,实事求是制定合理改革方案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ClrTx/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4)采取适宜的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方法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(策略等)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ClrTx/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5)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统治者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是否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支持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56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7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94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24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39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4978" name="文本框 254977"/>
          <p:cNvSpPr txBox="1"/>
          <p:nvPr/>
        </p:nvSpPr>
        <p:spPr>
          <a:xfrm>
            <a:off x="684213" y="1125538"/>
            <a:ext cx="8459787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400" dirty="0">
                <a:latin typeface="黑体" panose="02010609060101010101" pitchFamily="2" charset="-122"/>
                <a:ea typeface="黑体" panose="02010609060101010101" pitchFamily="2" charset="-122"/>
              </a:rPr>
              <a:t>历史上的重大改革回眸</a:t>
            </a:r>
            <a:endParaRPr lang="zh-CN" altLang="en-US" sz="4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4979" name="文本框 254978"/>
          <p:cNvSpPr txBox="1"/>
          <p:nvPr/>
        </p:nvSpPr>
        <p:spPr>
          <a:xfrm>
            <a:off x="1476375" y="2276475"/>
            <a:ext cx="5832475" cy="3046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考纲 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r>
              <a:rPr 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1.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梭伦改革</a:t>
            </a:r>
            <a:endParaRPr 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r>
              <a:rPr 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2.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商鞅变法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r>
              <a:rPr 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3.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俄国农奴制改革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r>
              <a:rPr lang="en-US" altLang="zh-CN" sz="3200" dirty="0">
                <a:latin typeface="Trebuchet MS" panose="020B0603020202020204" pitchFamily="34" charset="0"/>
                <a:ea typeface="黑体" panose="02010609060101010101" pitchFamily="2" charset="-122"/>
              </a:rPr>
              <a:t>4.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明治维新</a:t>
            </a:r>
            <a:endParaRPr lang="en-US" altLang="zh-CN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r>
              <a:rPr lang="en-US" altLang="zh-CN" sz="3200" dirty="0">
                <a:latin typeface="Trebuchet MS" panose="020B0603020202020204" pitchFamily="34" charset="0"/>
                <a:ea typeface="黑体" panose="02010609060101010101" pitchFamily="2" charset="-122"/>
              </a:rPr>
              <a:t>5.</a:t>
            </a:r>
            <a:r>
              <a:rPr lang="zh-CN" sz="3200" dirty="0">
                <a:latin typeface="Trebuchet MS" panose="020B0603020202020204" pitchFamily="34" charset="0"/>
                <a:ea typeface="黑体" panose="02010609060101010101" pitchFamily="2" charset="-122"/>
              </a:rPr>
              <a:t>戊戌变法</a:t>
            </a:r>
            <a:endParaRPr lang="zh-CN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8178" name="标题 178177"/>
          <p:cNvSpPr>
            <a:spLocks noGrp="1"/>
          </p:cNvSpPr>
          <p:nvPr>
            <p:ph type="title"/>
          </p:nvPr>
        </p:nvSpPr>
        <p:spPr>
          <a:xfrm>
            <a:off x="468630" y="189230"/>
            <a:ext cx="8229600" cy="828675"/>
          </a:xfrm>
          <a:noFill/>
          <a:ln>
            <a:noFill/>
          </a:ln>
        </p:spPr>
        <p:txBody>
          <a:bodyPr/>
          <a:p>
            <a:r>
              <a:rPr lang="zh-CN" altLang="en-US" sz="3600" b="0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近五年考情（海南卷）</a:t>
            </a:r>
            <a:endParaRPr lang="zh-CN" altLang="en-US" sz="3600" b="0" dirty="0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8179" name="文本占位符 178178"/>
          <p:cNvSpPr>
            <a:spLocks noGrp="1"/>
          </p:cNvSpPr>
          <p:nvPr>
            <p:ph type="body" idx="1"/>
          </p:nvPr>
        </p:nvSpPr>
        <p:spPr>
          <a:xfrm>
            <a:off x="0" y="1700213"/>
            <a:ext cx="8229600" cy="4525962"/>
          </a:xfrm>
          <a:noFill/>
          <a:ln>
            <a:noFill/>
          </a:ln>
        </p:spPr>
        <p:txBody>
          <a:bodyPr/>
          <a:p>
            <a:pPr>
              <a:buNone/>
            </a:pPr>
            <a:r>
              <a:rPr lang="en-US" altLang="zh-CN">
                <a:solidFill>
                  <a:srgbClr val="3333CC"/>
                </a:solidFill>
              </a:rPr>
              <a:t>2014</a:t>
            </a:r>
            <a:endParaRPr lang="en-US" altLang="zh-CN">
              <a:solidFill>
                <a:srgbClr val="3333CC"/>
              </a:solidFill>
            </a:endParaRPr>
          </a:p>
        </p:txBody>
      </p:sp>
      <p:sp>
        <p:nvSpPr>
          <p:cNvPr id="178180" name="矩形 178179"/>
          <p:cNvSpPr/>
          <p:nvPr/>
        </p:nvSpPr>
        <p:spPr>
          <a:xfrm>
            <a:off x="0" y="2636838"/>
            <a:ext cx="103632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2015</a:t>
            </a:r>
            <a:endParaRPr lang="en-US" altLang="zh-CN" sz="3200">
              <a:solidFill>
                <a:srgbClr val="3333CC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81" name="矩形 178180"/>
          <p:cNvSpPr/>
          <p:nvPr/>
        </p:nvSpPr>
        <p:spPr>
          <a:xfrm>
            <a:off x="0" y="3573463"/>
            <a:ext cx="15843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2016</a:t>
            </a:r>
            <a:endParaRPr lang="en-US" altLang="zh-CN" sz="3200">
              <a:solidFill>
                <a:srgbClr val="3333CC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82" name="文本框 178181"/>
          <p:cNvSpPr txBox="1"/>
          <p:nvPr/>
        </p:nvSpPr>
        <p:spPr>
          <a:xfrm>
            <a:off x="2014538" y="1017588"/>
            <a:ext cx="12255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主题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83" name="文本框 178182"/>
          <p:cNvSpPr txBox="1"/>
          <p:nvPr/>
        </p:nvSpPr>
        <p:spPr>
          <a:xfrm>
            <a:off x="4643438" y="1125538"/>
            <a:ext cx="417671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Trebuchet MS" panose="020B0603020202020204" pitchFamily="34" charset="0"/>
                <a:ea typeface="黑体" panose="02010609060101010101" pitchFamily="2" charset="-122"/>
              </a:rPr>
              <a:t>    1</a:t>
            </a: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问	       </a:t>
            </a:r>
            <a:r>
              <a:rPr lang="en-US" altLang="zh-CN" sz="3200" b="1">
                <a:latin typeface="Trebuchet MS" panose="020B06030202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问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84" name="矩形 178183"/>
          <p:cNvSpPr/>
          <p:nvPr/>
        </p:nvSpPr>
        <p:spPr>
          <a:xfrm>
            <a:off x="900430" y="1560830"/>
            <a:ext cx="365506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/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【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改革开放以来的国有企业改革</a:t>
            </a:r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】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85" name="文本框 178184"/>
          <p:cNvSpPr txBox="1"/>
          <p:nvPr/>
        </p:nvSpPr>
        <p:spPr>
          <a:xfrm>
            <a:off x="899795" y="2637155"/>
            <a:ext cx="34575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唐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玄宗兵制改革</a:t>
            </a:r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】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87" name="矩形 178186"/>
          <p:cNvSpPr/>
          <p:nvPr/>
        </p:nvSpPr>
        <p:spPr>
          <a:xfrm>
            <a:off x="900430" y="3500755"/>
            <a:ext cx="39116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/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明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代建文帝改革</a:t>
            </a:r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】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88" name="文本框 178187"/>
          <p:cNvSpPr txBox="1"/>
          <p:nvPr/>
        </p:nvSpPr>
        <p:spPr>
          <a:xfrm>
            <a:off x="4643438" y="1773238"/>
            <a:ext cx="42116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原因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5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分）</a:t>
            </a:r>
            <a:endParaRPr lang="zh-CN" altLang="en-US" sz="28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89" name="文本框 178188"/>
          <p:cNvSpPr txBox="1"/>
          <p:nvPr/>
        </p:nvSpPr>
        <p:spPr>
          <a:xfrm>
            <a:off x="4429125" y="2667635"/>
            <a:ext cx="30226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原因和内容</a:t>
            </a:r>
            <a:r>
              <a:rPr lang="zh-CN" altLang="en-US" sz="2400" b="1" dirty="0">
                <a:latin typeface="Trebuchet MS" panose="020B0603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400" b="1">
                <a:latin typeface="Trebuchet MS" panose="020B0603020202020204" pitchFamily="34" charset="0"/>
                <a:ea typeface="黑体" panose="02010609060101010101" pitchFamily="2" charset="-122"/>
              </a:rPr>
              <a:t>7</a:t>
            </a:r>
            <a:r>
              <a:rPr lang="zh-CN" altLang="en-US" sz="2400" b="1" dirty="0">
                <a:latin typeface="Trebuchet MS" panose="020B0603020202020204" pitchFamily="34" charset="0"/>
                <a:ea typeface="黑体" panose="02010609060101010101" pitchFamily="2" charset="-122"/>
              </a:rPr>
              <a:t>分）</a:t>
            </a:r>
            <a:r>
              <a:rPr lang="zh-CN" altLang="en-US" sz="2800" dirty="0">
                <a:latin typeface="Trebuchet MS" panose="020B0603020202020204" pitchFamily="34" charset="0"/>
                <a:ea typeface="黑体" panose="02010609060101010101" pitchFamily="2" charset="-122"/>
              </a:rPr>
              <a:t> </a:t>
            </a:r>
            <a:endParaRPr lang="zh-CN" altLang="en-US" sz="28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90" name="文本框 178189"/>
          <p:cNvSpPr txBox="1"/>
          <p:nvPr/>
        </p:nvSpPr>
        <p:spPr>
          <a:xfrm>
            <a:off x="4716463" y="3500438"/>
            <a:ext cx="24479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内容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6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分）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78191" name="文本框 178190"/>
          <p:cNvSpPr txBox="1"/>
          <p:nvPr/>
        </p:nvSpPr>
        <p:spPr>
          <a:xfrm>
            <a:off x="611188" y="4868863"/>
            <a:ext cx="33845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92" name="文本框 178191"/>
          <p:cNvSpPr txBox="1"/>
          <p:nvPr/>
        </p:nvSpPr>
        <p:spPr>
          <a:xfrm>
            <a:off x="971550" y="5723255"/>
            <a:ext cx="33131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95" name="文本框 178194"/>
          <p:cNvSpPr txBox="1"/>
          <p:nvPr/>
        </p:nvSpPr>
        <p:spPr>
          <a:xfrm>
            <a:off x="6877050" y="1700530"/>
            <a:ext cx="21228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作用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7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分）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 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96" name="文本框 178195"/>
          <p:cNvSpPr txBox="1"/>
          <p:nvPr/>
        </p:nvSpPr>
        <p:spPr>
          <a:xfrm>
            <a:off x="7164705" y="2667635"/>
            <a:ext cx="20777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影响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5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分</a:t>
            </a: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）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8197" name="文本框 178196"/>
          <p:cNvSpPr txBox="1"/>
          <p:nvPr/>
        </p:nvSpPr>
        <p:spPr>
          <a:xfrm>
            <a:off x="7024370" y="3500755"/>
            <a:ext cx="20510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意义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537393"/>
            <a:ext cx="15843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2017</a:t>
            </a:r>
            <a:endParaRPr lang="en-US" altLang="zh-CN" sz="3200">
              <a:solidFill>
                <a:srgbClr val="3333CC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0430" y="4291965"/>
            <a:ext cx="352996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【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改革开放后的农业生产责任制改革</a:t>
            </a:r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】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76445" y="4537710"/>
            <a:ext cx="21539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原因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6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分）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77050" y="4415155"/>
            <a:ext cx="205105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特点及意义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9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447983"/>
            <a:ext cx="15843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3333CC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2018</a:t>
            </a:r>
            <a:endParaRPr lang="en-US" altLang="zh-CN" sz="3200">
              <a:solidFill>
                <a:srgbClr val="3333CC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34695" y="5448300"/>
            <a:ext cx="42437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唐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代景云年间改革</a:t>
            </a:r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】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76445" y="5479415"/>
            <a:ext cx="19907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目的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6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分）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48805" y="5507990"/>
            <a:ext cx="20510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影响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9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8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8185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818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818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819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818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819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819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819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9202" name="文本框 179201"/>
          <p:cNvSpPr txBox="1"/>
          <p:nvPr/>
        </p:nvSpPr>
        <p:spPr>
          <a:xfrm>
            <a:off x="431800" y="188913"/>
            <a:ext cx="87122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0000FF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★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命题规律</a:t>
            </a:r>
            <a:r>
              <a:rPr lang="zh-CN" altLang="en-US" sz="36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3600" b="1" dirty="0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3600" b="1" dirty="0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9203" name="文本框 179202"/>
          <p:cNvSpPr txBox="1"/>
          <p:nvPr/>
        </p:nvSpPr>
        <p:spPr>
          <a:xfrm>
            <a:off x="125730" y="829310"/>
            <a:ext cx="88931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1.考查特点</a:t>
            </a:r>
            <a:r>
              <a:rPr lang="zh-CN" altLang="en-US" sz="2800" b="1">
                <a:latin typeface="Trebuchet MS" panose="020B0603020202020204" pitchFamily="34" charset="0"/>
                <a:ea typeface="黑体" panose="02010609060101010101" pitchFamily="2" charset="-122"/>
              </a:rPr>
              <a:t>：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“</a:t>
            </a:r>
            <a:r>
              <a:rPr lang="zh-CN" altLang="en-US" sz="2400" b="1" dirty="0">
                <a:latin typeface="Trebuchet MS" panose="020B0603020202020204" pitchFamily="34" charset="0"/>
                <a:ea typeface="黑体" panose="02010609060101010101" pitchFamily="2" charset="-122"/>
              </a:rPr>
              <a:t>超”教材。命题依标不依本，不拘泥于教科书 </a:t>
            </a:r>
            <a:endParaRPr lang="zh-CN" altLang="en-US" sz="24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9204" name="文本框 179203"/>
          <p:cNvSpPr txBox="1"/>
          <p:nvPr/>
        </p:nvSpPr>
        <p:spPr>
          <a:xfrm>
            <a:off x="142240" y="1351280"/>
            <a:ext cx="889317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2.考查内容</a:t>
            </a:r>
            <a:r>
              <a:rPr lang="zh-CN" altLang="en-US" sz="2800" b="1">
                <a:latin typeface="Trebuchet MS" panose="020B0603020202020204" pitchFamily="34" charset="0"/>
                <a:ea typeface="黑体" panose="02010609060101010101" pitchFamily="2" charset="-122"/>
              </a:rPr>
              <a:t>：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以中国的改革尤其是中国古代和现代改革为主；选修和必修相结合；</a:t>
            </a:r>
            <a:endParaRPr lang="zh-CN" altLang="en-US" sz="28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9205" name="文本框 179204"/>
          <p:cNvSpPr txBox="1"/>
          <p:nvPr/>
        </p:nvSpPr>
        <p:spPr>
          <a:xfrm>
            <a:off x="142240" y="2304415"/>
            <a:ext cx="94481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/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3.设问方式</a:t>
            </a:r>
            <a:r>
              <a:rPr lang="zh-CN" altLang="en-US" sz="2800" b="1">
                <a:latin typeface="Trebuchet MS" panose="020B0603020202020204" pitchFamily="34" charset="0"/>
                <a:ea typeface="黑体" panose="02010609060101010101" pitchFamily="2" charset="-122"/>
              </a:rPr>
              <a:t>：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一般为两问（分值分配为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5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、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7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分或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6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、</a:t>
            </a:r>
            <a:r>
              <a:rPr lang="en-US" altLang="zh-CN" sz="2800" b="1">
                <a:latin typeface="Trebuchet MS" panose="020B0603020202020204" pitchFamily="34" charset="0"/>
                <a:ea typeface="黑体" panose="02010609060101010101" pitchFamily="2" charset="-122"/>
              </a:rPr>
              <a:t>9</a:t>
            </a:r>
            <a:r>
              <a:rPr lang="zh-CN" altLang="en-US" sz="2800" b="1" dirty="0">
                <a:latin typeface="Trebuchet MS" panose="020B0603020202020204" pitchFamily="34" charset="0"/>
                <a:ea typeface="黑体" panose="02010609060101010101" pitchFamily="2" charset="-122"/>
              </a:rPr>
              <a:t>分）</a:t>
            </a:r>
            <a:endParaRPr lang="zh-CN" altLang="en-US" sz="28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9206" name="文本框 179205"/>
          <p:cNvSpPr txBox="1"/>
          <p:nvPr/>
        </p:nvSpPr>
        <p:spPr>
          <a:xfrm>
            <a:off x="0" y="2722563"/>
            <a:ext cx="7121525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）根据材料，指出</a:t>
            </a:r>
            <a:r>
              <a:rPr lang="en-US" altLang="zh-CN" sz="3200" b="1"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概括</a:t>
            </a:r>
            <a:r>
              <a:rPr lang="en-US" altLang="zh-CN" sz="3200" b="1"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0" hangingPunct="0"/>
            <a:r>
              <a:rPr lang="zh-CN" altLang="en-US" sz="3200" b="1" dirty="0">
                <a:solidFill>
                  <a:srgbClr val="33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（背景、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原因</a:t>
            </a:r>
            <a:r>
              <a:rPr lang="zh-CN" altLang="en-US" sz="3200" b="1" dirty="0">
                <a:solidFill>
                  <a:srgbClr val="33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、目的、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内容</a:t>
            </a:r>
            <a:r>
              <a:rPr lang="zh-CN" altLang="en-US" sz="3200" b="1" dirty="0">
                <a:solidFill>
                  <a:srgbClr val="33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、特点 ）</a:t>
            </a:r>
            <a:endParaRPr lang="zh-CN" altLang="en-US" sz="3200" b="1" dirty="0">
              <a:solidFill>
                <a:srgbClr val="33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9208" name="文本框 179207"/>
          <p:cNvSpPr txBox="1"/>
          <p:nvPr/>
        </p:nvSpPr>
        <p:spPr>
          <a:xfrm>
            <a:off x="0" y="4508500"/>
            <a:ext cx="914463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）据材料并结合所学知识，分析</a:t>
            </a:r>
            <a:r>
              <a:rPr lang="en-US" altLang="zh-CN" sz="3200" b="1">
                <a:latin typeface="Arial" panose="020B0604020202020204" pitchFamily="34" charset="0"/>
                <a:ea typeface="黑体" panose="02010609060101010101" pitchFamily="2" charset="-122"/>
              </a:rPr>
              <a:t>…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简析</a:t>
            </a:r>
            <a:r>
              <a:rPr lang="en-US" altLang="zh-CN" sz="3200" b="1">
                <a:latin typeface="Arial" panose="020B0604020202020204" pitchFamily="34" charset="0"/>
                <a:ea typeface="黑体" panose="02010609060101010101" pitchFamily="2" charset="-122"/>
              </a:rPr>
              <a:t>…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说明</a:t>
            </a:r>
            <a:r>
              <a:rPr lang="en-US" altLang="zh-CN" sz="3200" b="1">
                <a:latin typeface="Arial" panose="020B0604020202020204" pitchFamily="34" charset="0"/>
                <a:ea typeface="黑体" panose="02010609060101010101" pitchFamily="2" charset="-122"/>
              </a:rPr>
              <a:t>…</a:t>
            </a:r>
            <a:r>
              <a:rPr lang="zh-CN" altLang="en-US" sz="3200" b="1" dirty="0">
                <a:solidFill>
                  <a:srgbClr val="33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影响</a:t>
            </a:r>
            <a:r>
              <a:rPr lang="zh-CN" altLang="en-US" sz="3200" b="1" dirty="0">
                <a:solidFill>
                  <a:srgbClr val="33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作用</a:t>
            </a:r>
            <a:r>
              <a:rPr lang="zh-CN" altLang="en-US" sz="3200" b="1" dirty="0">
                <a:solidFill>
                  <a:srgbClr val="33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 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意义</a:t>
            </a:r>
            <a:r>
              <a:rPr lang="zh-CN" altLang="en-US" sz="3200" b="1" dirty="0">
                <a:solidFill>
                  <a:srgbClr val="33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3200" b="1" dirty="0">
              <a:solidFill>
                <a:srgbClr val="33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9209" name="文本框 179208"/>
          <p:cNvSpPr txBox="1"/>
          <p:nvPr/>
        </p:nvSpPr>
        <p:spPr>
          <a:xfrm>
            <a:off x="395288" y="5661025"/>
            <a:ext cx="3744912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【</a:t>
            </a:r>
            <a:r>
              <a:rPr lang="zh-CN" altLang="en-US" sz="3200" b="1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调动和运用知识</a:t>
            </a:r>
            <a:r>
              <a:rPr lang="en-US" altLang="zh-CN" sz="3200" b="1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】</a:t>
            </a:r>
            <a:endParaRPr lang="zh-CN" altLang="en-US" sz="3200" b="1" dirty="0">
              <a:solidFill>
                <a:schemeClr val="accent1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9210" name="文本框 179209"/>
          <p:cNvSpPr txBox="1"/>
          <p:nvPr/>
        </p:nvSpPr>
        <p:spPr>
          <a:xfrm>
            <a:off x="250825" y="3789363"/>
            <a:ext cx="43561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3200" b="1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【</a:t>
            </a:r>
            <a:r>
              <a:rPr lang="zh-CN" altLang="en-US" sz="3200" b="1" dirty="0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获取和解读信息</a:t>
            </a:r>
            <a:r>
              <a:rPr lang="en-US" altLang="zh-CN" sz="3200" b="1">
                <a:solidFill>
                  <a:schemeClr val="accent1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】</a:t>
            </a:r>
            <a:endParaRPr lang="zh-CN" altLang="en-US" sz="3200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920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9205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9206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9206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921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9208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9209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394" name="Text Box 2"/>
          <p:cNvSpPr txBox="1"/>
          <p:nvPr/>
        </p:nvSpPr>
        <p:spPr>
          <a:xfrm>
            <a:off x="1447800" y="3657600"/>
            <a:ext cx="480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187396" name="TextBox 5"/>
          <p:cNvSpPr txBox="1"/>
          <p:nvPr/>
        </p:nvSpPr>
        <p:spPr>
          <a:xfrm>
            <a:off x="468313" y="333375"/>
            <a:ext cx="65008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0000FF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★</a:t>
            </a:r>
            <a:r>
              <a:rPr lang="zh-CN" altLang="en-US" sz="3200" b="1" dirty="0">
                <a:solidFill>
                  <a:srgbClr val="FF0000"/>
                </a:solidFill>
                <a:latin typeface="Trebuchet MS" panose="020B0603020202020204" pitchFamily="34" charset="0"/>
                <a:ea typeface="黑体" panose="02010609060101010101" pitchFamily="2" charset="-122"/>
              </a:rPr>
              <a:t>应对策略：</a:t>
            </a:r>
            <a:endParaRPr lang="zh-CN" altLang="en-US" sz="3200" b="1" dirty="0">
              <a:solidFill>
                <a:srgbClr val="FF0000"/>
              </a:solidFill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87397" name="TextBox 5"/>
          <p:cNvSpPr txBox="1"/>
          <p:nvPr/>
        </p:nvSpPr>
        <p:spPr>
          <a:xfrm>
            <a:off x="178435" y="1195070"/>
            <a:ext cx="896556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归纳概括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出改革史的内在规律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以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能力备考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取代知识备考；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7398" name="文本框 187397"/>
          <p:cNvSpPr txBox="1"/>
          <p:nvPr/>
        </p:nvSpPr>
        <p:spPr>
          <a:xfrm>
            <a:off x="178435" y="2449195"/>
            <a:ext cx="8966200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加强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获取解读信息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归纳概括能力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的训练。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）掌握基本的解题方法和技能（四分法、四定法、根据材料回答问题） 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）把握命题的特点和规律（考查特点、内容、方式、设问等） 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）了解试题的学术背景和时代背景 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）注意史观（如唯物史观）、史法（如比较史学研究方法）在解题中的应用  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>
                                            <p:txEl>
                                              <p:charRg st="1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7">
                                            <p:txEl>
                                              <p:charRg st="1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398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739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2933" name="TextBox 8"/>
          <p:cNvSpPr txBox="1"/>
          <p:nvPr/>
        </p:nvSpPr>
        <p:spPr>
          <a:xfrm>
            <a:off x="755650" y="1125538"/>
            <a:ext cx="7129463" cy="2927350"/>
          </a:xfrm>
          <a:prstGeom prst="rect">
            <a:avLst/>
          </a:prstGeom>
          <a:noFill/>
          <a:ln w="9525">
            <a:noFill/>
          </a:ln>
        </p:spPr>
        <p:txBody>
          <a:bodyPr lIns="91423" tIns="45712" rIns="91423" bIns="45712">
            <a:spAutoFit/>
          </a:bodyPr>
          <a:p>
            <a:pPr eaLnBrk="0" hangingPunct="0"/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pitchFamily="2" charset="-122"/>
                <a:ea typeface="黑体" panose="02010609060101010101" pitchFamily="2" charset="-122"/>
              </a:rPr>
              <a:t>层面：</a:t>
            </a:r>
            <a:endParaRPr lang="en-US" altLang="zh-CN" sz="3600" b="1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pitchFamily="2" charset="-122"/>
              <a:ea typeface="黑体" panose="02010609060101010101" pitchFamily="2" charset="-122"/>
            </a:endParaRPr>
          </a:p>
          <a:p>
            <a:pPr eaLnBrk="0" hangingPunct="0">
              <a:lnSpc>
                <a:spcPts val="6000"/>
              </a:lnSpc>
            </a:pPr>
            <a:r>
              <a:rPr lang="zh-CN" altLang="en-US" sz="3600" b="1" dirty="0">
                <a:latin typeface="华文中宋" panose="02010600040101010101" pitchFamily="2" charset="-122"/>
                <a:ea typeface="黑体" panose="02010609060101010101" pitchFamily="2" charset="-122"/>
              </a:rPr>
              <a:t>第一层：</a:t>
            </a:r>
            <a:endParaRPr lang="zh-CN" altLang="en-US" sz="3600" b="1" dirty="0">
              <a:latin typeface="华文中宋" panose="02010600040101010101" pitchFamily="2" charset="-122"/>
              <a:ea typeface="黑体" panose="02010609060101010101" pitchFamily="2" charset="-122"/>
            </a:endParaRPr>
          </a:p>
          <a:p>
            <a:pPr eaLnBrk="0" hangingPunct="0">
              <a:lnSpc>
                <a:spcPts val="6000"/>
              </a:lnSpc>
            </a:pPr>
            <a:r>
              <a:rPr lang="zh-CN" altLang="en-US" sz="3600" b="1" dirty="0">
                <a:latin typeface="华文中宋" panose="02010600040101010101" pitchFamily="2" charset="-122"/>
                <a:ea typeface="黑体" panose="02010609060101010101" pitchFamily="2" charset="-122"/>
              </a:rPr>
              <a:t>第二层：</a:t>
            </a:r>
            <a:endParaRPr lang="en-US" altLang="zh-CN" sz="3600" b="1" u="sng"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pitchFamily="2" charset="-122"/>
              <a:ea typeface="黑体" panose="02010609060101010101" pitchFamily="2" charset="-122"/>
            </a:endParaRPr>
          </a:p>
          <a:p>
            <a:pPr eaLnBrk="0" hangingPunct="0">
              <a:lnSpc>
                <a:spcPts val="6000"/>
              </a:lnSpc>
            </a:pPr>
            <a:r>
              <a:rPr lang="zh-CN" altLang="en-US" sz="3600" b="1" dirty="0">
                <a:latin typeface="华文中宋" panose="02010600040101010101" pitchFamily="2" charset="-122"/>
                <a:ea typeface="黑体" panose="02010609060101010101" pitchFamily="2" charset="-122"/>
              </a:rPr>
              <a:t>第三层：</a:t>
            </a:r>
            <a:endParaRPr lang="zh-CN" altLang="en-US" sz="3600" b="1" u="sng" dirty="0"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2934" name="矩形 252933"/>
          <p:cNvSpPr/>
          <p:nvPr/>
        </p:nvSpPr>
        <p:spPr>
          <a:xfrm>
            <a:off x="900113" y="549275"/>
            <a:ext cx="1447800" cy="2286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华文新魏" charset="0"/>
                <a:ea typeface="华文新魏" charset="0"/>
              </a:rPr>
              <a:t>背景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华文新魏" charset="0"/>
              <a:ea typeface="华文新魏" charset="0"/>
            </a:endParaRPr>
          </a:p>
        </p:txBody>
      </p:sp>
      <p:sp>
        <p:nvSpPr>
          <p:cNvPr id="252935" name="文本框 252934"/>
          <p:cNvSpPr txBox="1"/>
          <p:nvPr/>
        </p:nvSpPr>
        <p:spPr>
          <a:xfrm>
            <a:off x="2555875" y="1700213"/>
            <a:ext cx="3097213" cy="1677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ts val="6000"/>
              </a:lnSpc>
            </a:pPr>
            <a:r>
              <a:rPr lang="zh-CN" altLang="en-US" sz="3600" b="1" u="sng" dirty="0">
                <a:solidFill>
                  <a:srgbClr val="3333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rebuchet MS" panose="020B0603020202020204" pitchFamily="34" charset="0"/>
                <a:ea typeface="黑体" panose="02010609060101010101" pitchFamily="2" charset="-122"/>
              </a:rPr>
              <a:t>宏观</a:t>
            </a:r>
            <a:endParaRPr lang="zh-CN" altLang="en-US" sz="3600" b="1" u="sng" dirty="0">
              <a:solidFill>
                <a:srgbClr val="3333CC"/>
              </a:solidFill>
              <a:effectLst>
                <a:outerShdw blurRad="38100" dist="38100" dir="2700000">
                  <a:srgbClr val="C0C0C0"/>
                </a:outerShdw>
              </a:effectLst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600" b="1" u="sng" dirty="0">
              <a:solidFill>
                <a:srgbClr val="3333CC"/>
              </a:solidFill>
              <a:effectLst>
                <a:outerShdw blurRad="38100" dist="38100" dir="2700000">
                  <a:srgbClr val="C0C0C0"/>
                </a:outerShdw>
              </a:effectLst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52936" name="文本框 252935"/>
          <p:cNvSpPr txBox="1"/>
          <p:nvPr/>
        </p:nvSpPr>
        <p:spPr>
          <a:xfrm>
            <a:off x="2484438" y="2636838"/>
            <a:ext cx="3168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u="sng" dirty="0">
                <a:solidFill>
                  <a:srgbClr val="3333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rebuchet MS" panose="020B0603020202020204" pitchFamily="34" charset="0"/>
                <a:ea typeface="黑体" panose="02010609060101010101" pitchFamily="2" charset="-122"/>
              </a:rPr>
              <a:t>政经文</a:t>
            </a:r>
            <a:endParaRPr lang="zh-CN" altLang="en-US" sz="3600" b="1" u="sng" dirty="0">
              <a:solidFill>
                <a:srgbClr val="3333CC"/>
              </a:solidFill>
              <a:effectLst>
                <a:outerShdw blurRad="38100" dist="38100" dir="2700000">
                  <a:srgbClr val="C0C0C0"/>
                </a:outerShdw>
              </a:effectLst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52937" name="文本框 252936"/>
          <p:cNvSpPr txBox="1"/>
          <p:nvPr/>
        </p:nvSpPr>
        <p:spPr>
          <a:xfrm>
            <a:off x="2555875" y="3213100"/>
            <a:ext cx="4248150" cy="1677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ts val="6000"/>
              </a:lnSpc>
            </a:pPr>
            <a:r>
              <a:rPr lang="zh-CN" altLang="en-US" sz="3600" b="1" u="sng" dirty="0">
                <a:solidFill>
                  <a:srgbClr val="3333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rebuchet MS" panose="020B0603020202020204" pitchFamily="34" charset="0"/>
                <a:ea typeface="黑体" panose="02010609060101010101" pitchFamily="2" charset="-122"/>
              </a:rPr>
              <a:t>具体问题具体分析</a:t>
            </a:r>
            <a:endParaRPr lang="en-US" altLang="zh-CN" sz="3600" b="1" u="sng">
              <a:solidFill>
                <a:srgbClr val="3333CC"/>
              </a:solidFill>
              <a:effectLst>
                <a:outerShdw blurRad="38100" dist="38100" dir="2700000">
                  <a:srgbClr val="C0C0C0"/>
                </a:outerShdw>
              </a:effectLst>
              <a:latin typeface="Trebuchet MS" panose="020B0603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600" b="1" u="sng" dirty="0">
              <a:solidFill>
                <a:srgbClr val="3333CC"/>
              </a:solidFill>
              <a:effectLst>
                <a:outerShdw blurRad="38100" dist="38100" dir="2700000">
                  <a:srgbClr val="C0C0C0"/>
                </a:outerShdw>
              </a:effectLst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93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charRg st="4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2933">
                                            <p:txEl>
                                              <p:charRg st="4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charRg st="9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2933">
                                            <p:txEl>
                                              <p:charRg st="9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charRg st="14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2933">
                                            <p:txEl>
                                              <p:charRg st="14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293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293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2936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2937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0466" name="标题 190465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  <a:noFill/>
          <a:ln>
            <a:noFill/>
          </a:ln>
        </p:spPr>
        <p:txBody>
          <a:bodyPr/>
          <a:p>
            <a:r>
              <a:rPr lang="zh-CN" altLang="en-US" sz="4000" dirty="0">
                <a:solidFill>
                  <a:srgbClr val="0000FF"/>
                </a:solidFill>
              </a:rPr>
              <a:t>★</a:t>
            </a:r>
            <a:r>
              <a:rPr lang="zh-CN" altLang="en-US" sz="3600" dirty="0">
                <a:solidFill>
                  <a:srgbClr val="FF0000"/>
                </a:solidFill>
                <a:ea typeface="黑体" panose="02010609060101010101" pitchFamily="2" charset="-122"/>
              </a:rPr>
              <a:t>改革的原因（背景）</a:t>
            </a:r>
            <a:endParaRPr lang="zh-CN" altLang="en-US" sz="3600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190468" name="文本框 190467"/>
          <p:cNvSpPr txBox="1"/>
          <p:nvPr/>
        </p:nvSpPr>
        <p:spPr>
          <a:xfrm>
            <a:off x="179388" y="1125538"/>
            <a:ext cx="86407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）旧的生产关系阻碍了社会生产力的发展；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0469" name="文本框 190468"/>
          <p:cNvSpPr txBox="1"/>
          <p:nvPr/>
        </p:nvSpPr>
        <p:spPr>
          <a:xfrm>
            <a:off x="179388" y="1773238"/>
            <a:ext cx="77771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3200">
                <a:latin typeface="Trebuchet MS" panose="020B06030202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3200" dirty="0">
                <a:latin typeface="Trebuchet MS" panose="020B0603020202020204" pitchFamily="34" charset="0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顺应历史发展潮流或社会发展趋势；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90470" name="文本框 190469"/>
          <p:cNvSpPr txBox="1"/>
          <p:nvPr/>
        </p:nvSpPr>
        <p:spPr>
          <a:xfrm>
            <a:off x="179388" y="2420938"/>
            <a:ext cx="44640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Trebuchet MS" panose="020B0603020202020204" pitchFamily="34" charset="0"/>
                <a:ea typeface="黑体" panose="02010609060101010101" pitchFamily="2" charset="-122"/>
              </a:rPr>
              <a:t>3</a:t>
            </a:r>
            <a:r>
              <a:rPr lang="zh-CN" altLang="en-US" sz="3200" b="1" dirty="0">
                <a:latin typeface="Trebuchet MS" panose="020B0603020202020204" pitchFamily="34" charset="0"/>
                <a:ea typeface="黑体" panose="02010609060101010101" pitchFamily="2" charset="-122"/>
              </a:rPr>
              <a:t>）面临统治危机；</a:t>
            </a:r>
            <a:endParaRPr lang="zh-CN" altLang="en-US" sz="3200" b="1" dirty="0">
              <a:latin typeface="Trebuchet MS" panose="020B0603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90471" name="文本框 190470"/>
          <p:cNvSpPr txBox="1"/>
          <p:nvPr/>
        </p:nvSpPr>
        <p:spPr>
          <a:xfrm>
            <a:off x="179388" y="3141663"/>
            <a:ext cx="86407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）旧制度、习俗、思想文化阻碍社会的发展。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68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046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0470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047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DOC_GUID" val="{77b0b9b1-e47b-43cb-9724-9ee1834738a6}"/>
</p:tagLst>
</file>

<file path=ppt/theme/theme1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简约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038origami02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B81414"/>
      </a:accent1>
      <a:accent2>
        <a:srgbClr val="B86214"/>
      </a:accent2>
      <a:accent3>
        <a:srgbClr val="FFFFFF"/>
      </a:accent3>
      <a:accent4>
        <a:srgbClr val="000000"/>
      </a:accent4>
      <a:accent5>
        <a:srgbClr val="D8AAAA"/>
      </a:accent5>
      <a:accent6>
        <a:srgbClr val="A55711"/>
      </a:accent6>
      <a:hlink>
        <a:srgbClr val="FD6E0D"/>
      </a:hlink>
      <a:folHlink>
        <a:srgbClr val="52800E"/>
      </a:folHlink>
    </a:clrScheme>
    <a:fontScheme name="">
      <a:majorFont>
        <a:latin typeface="Trebuchet MS"/>
        <a:ea typeface="宋体"/>
        <a:cs typeface=""/>
      </a:majorFont>
      <a:minorFont>
        <a:latin typeface="Trebuchet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B81414"/>
        </a:accent1>
        <a:accent2>
          <a:srgbClr val="B86214"/>
        </a:accent2>
        <a:accent3>
          <a:srgbClr val="FFFFFF"/>
        </a:accent3>
        <a:accent4>
          <a:srgbClr val="000000"/>
        </a:accent4>
        <a:accent5>
          <a:srgbClr val="D8AAAA"/>
        </a:accent5>
        <a:accent6>
          <a:srgbClr val="A55711"/>
        </a:accent6>
        <a:hlink>
          <a:srgbClr val="908A10"/>
        </a:hlink>
        <a:folHlink>
          <a:srgbClr val="5280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B81414"/>
        </a:accent1>
        <a:accent2>
          <a:srgbClr val="B86214"/>
        </a:accent2>
        <a:accent3>
          <a:srgbClr val="FFFFFF"/>
        </a:accent3>
        <a:accent4>
          <a:srgbClr val="000000"/>
        </a:accent4>
        <a:accent5>
          <a:srgbClr val="D8AAAA"/>
        </a:accent5>
        <a:accent6>
          <a:srgbClr val="A55711"/>
        </a:accent6>
        <a:hlink>
          <a:srgbClr val="FD6E0D"/>
        </a:hlink>
        <a:folHlink>
          <a:srgbClr val="5280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1834</Words>
  <Application>WPS 演示</Application>
  <PresentationFormat>在屏幕上显示</PresentationFormat>
  <Paragraphs>211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36" baseType="lpstr">
      <vt:lpstr>Arial</vt:lpstr>
      <vt:lpstr>宋体</vt:lpstr>
      <vt:lpstr>Wingdings</vt:lpstr>
      <vt:lpstr>Times New Roman</vt:lpstr>
      <vt:lpstr>Trebuchet MS</vt:lpstr>
      <vt:lpstr>黑体</vt:lpstr>
      <vt:lpstr>华文中宋</vt:lpstr>
      <vt:lpstr>华文行楷</vt:lpstr>
      <vt:lpstr>微软雅黑</vt:lpstr>
      <vt:lpstr>迷你简启体</vt:lpstr>
      <vt:lpstr>华文新魏</vt:lpstr>
      <vt:lpstr>Segoe Print</vt:lpstr>
      <vt:lpstr>Arial Unicode MS</vt:lpstr>
      <vt:lpstr>楷体</vt:lpstr>
      <vt:lpstr>幼圆</vt:lpstr>
      <vt:lpstr>Courier New</vt:lpstr>
      <vt:lpstr>楷体_GB2312</vt:lpstr>
      <vt:lpstr>新宋体</vt:lpstr>
      <vt:lpstr>方正书宋_GBK</vt:lpstr>
      <vt:lpstr>默认设计模板_2</vt:lpstr>
      <vt:lpstr>简约绿</vt:lpstr>
      <vt:lpstr>6_038origami02</vt:lpstr>
      <vt:lpstr>历史上重大改革回眸</vt:lpstr>
      <vt:lpstr>PowerPoint 演示文稿</vt:lpstr>
      <vt:lpstr>PowerPoint 演示文稿</vt:lpstr>
      <vt:lpstr>PowerPoint 演示文稿</vt:lpstr>
      <vt:lpstr>近五年考情（海南卷）</vt:lpstr>
      <vt:lpstr>PowerPoint 演示文稿</vt:lpstr>
      <vt:lpstr>PowerPoint 演示文稿</vt:lpstr>
      <vt:lpstr>PowerPoint 演示文稿</vt:lpstr>
      <vt:lpstr>★改革的原因（背景）</vt:lpstr>
      <vt:lpstr>PowerPoint 演示文稿</vt:lpstr>
      <vt:lpstr>PowerPoint 演示文稿</vt:lpstr>
      <vt:lpstr>★改革的意义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梭论改革</dc:title>
  <dc:creator>陆春梅</dc:creator>
  <cp:lastModifiedBy>Administrator</cp:lastModifiedBy>
  <cp:revision>47</cp:revision>
  <dcterms:created xsi:type="dcterms:W3CDTF">2007-01-25T07:43:00Z</dcterms:created>
  <dcterms:modified xsi:type="dcterms:W3CDTF">2019-03-25T01:54:45Z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