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8"/>
  </p:notesMasterIdLst>
  <p:sldIdLst>
    <p:sldId id="3384" r:id="rId4"/>
    <p:sldId id="3531" r:id="rId5"/>
    <p:sldId id="3532" r:id="rId6"/>
    <p:sldId id="3533" r:id="rId7"/>
    <p:sldId id="3534" r:id="rId9"/>
    <p:sldId id="3535" r:id="rId10"/>
    <p:sldId id="3385" r:id="rId11"/>
    <p:sldId id="3304" r:id="rId12"/>
    <p:sldId id="3305" r:id="rId13"/>
    <p:sldId id="3306" r:id="rId14"/>
    <p:sldId id="3307" r:id="rId15"/>
    <p:sldId id="3308" r:id="rId16"/>
    <p:sldId id="3309" r:id="rId17"/>
    <p:sldId id="3310" r:id="rId18"/>
    <p:sldId id="3311" r:id="rId19"/>
    <p:sldId id="3312" r:id="rId20"/>
    <p:sldId id="3313" r:id="rId21"/>
    <p:sldId id="3314" r:id="rId22"/>
    <p:sldId id="3315" r:id="rId23"/>
    <p:sldId id="3318" r:id="rId24"/>
    <p:sldId id="3319" r:id="rId25"/>
    <p:sldId id="3320" r:id="rId26"/>
    <p:sldId id="3321" r:id="rId27"/>
    <p:sldId id="3322" r:id="rId28"/>
    <p:sldId id="3323" r:id="rId29"/>
    <p:sldId id="3324" r:id="rId30"/>
    <p:sldId id="3325" r:id="rId31"/>
    <p:sldId id="3326" r:id="rId32"/>
    <p:sldId id="3327" r:id="rId33"/>
    <p:sldId id="3328" r:id="rId34"/>
    <p:sldId id="3329" r:id="rId35"/>
    <p:sldId id="3330" r:id="rId36"/>
    <p:sldId id="3331" r:id="rId37"/>
    <p:sldId id="3332" r:id="rId38"/>
    <p:sldId id="3333" r:id="rId39"/>
    <p:sldId id="3334" r:id="rId40"/>
    <p:sldId id="3335" r:id="rId41"/>
    <p:sldId id="3336" r:id="rId42"/>
    <p:sldId id="3337" r:id="rId43"/>
    <p:sldId id="3338" r:id="rId44"/>
    <p:sldId id="3339" r:id="rId45"/>
    <p:sldId id="3340" r:id="rId46"/>
    <p:sldId id="3537" r:id="rId47"/>
    <p:sldId id="3538" r:id="rId48"/>
    <p:sldId id="3341" r:id="rId49"/>
    <p:sldId id="3568" r:id="rId50"/>
    <p:sldId id="3569" r:id="rId51"/>
    <p:sldId id="3570" r:id="rId52"/>
    <p:sldId id="3571" r:id="rId53"/>
    <p:sldId id="3572" r:id="rId54"/>
    <p:sldId id="3573" r:id="rId55"/>
    <p:sldId id="3574" r:id="rId56"/>
    <p:sldId id="3575" r:id="rId57"/>
    <p:sldId id="3576" r:id="rId58"/>
    <p:sldId id="3577" r:id="rId59"/>
    <p:sldId id="3578" r:id="rId60"/>
    <p:sldId id="3579" r:id="rId61"/>
    <p:sldId id="3580" r:id="rId62"/>
    <p:sldId id="3581" r:id="rId63"/>
    <p:sldId id="3582" r:id="rId64"/>
    <p:sldId id="3583" r:id="rId65"/>
    <p:sldId id="3584" r:id="rId66"/>
    <p:sldId id="3585" r:id="rId67"/>
    <p:sldId id="3586" r:id="rId68"/>
    <p:sldId id="3587" r:id="rId69"/>
    <p:sldId id="3588" r:id="rId70"/>
    <p:sldId id="3589" r:id="rId71"/>
    <p:sldId id="3590" r:id="rId72"/>
    <p:sldId id="3591" r:id="rId73"/>
    <p:sldId id="3593" r:id="rId74"/>
    <p:sldId id="3594" r:id="rId75"/>
    <p:sldId id="3595" r:id="rId76"/>
    <p:sldId id="3596" r:id="rId77"/>
    <p:sldId id="3597" r:id="rId78"/>
    <p:sldId id="3598" r:id="rId79"/>
    <p:sldId id="3599" r:id="rId80"/>
    <p:sldId id="3600" r:id="rId81"/>
    <p:sldId id="3601" r:id="rId82"/>
    <p:sldId id="3602" r:id="rId83"/>
    <p:sldId id="3603" r:id="rId84"/>
    <p:sldId id="3604" r:id="rId85"/>
    <p:sldId id="3605" r:id="rId86"/>
    <p:sldId id="3606" r:id="rId87"/>
    <p:sldId id="3607" r:id="rId88"/>
    <p:sldId id="3342" r:id="rId89"/>
    <p:sldId id="3345" r:id="rId90"/>
    <p:sldId id="3540" r:id="rId91"/>
    <p:sldId id="3541" r:id="rId92"/>
    <p:sldId id="3542" r:id="rId93"/>
    <p:sldId id="3543" r:id="rId94"/>
    <p:sldId id="3346" r:id="rId95"/>
    <p:sldId id="3347" r:id="rId96"/>
    <p:sldId id="3348" r:id="rId97"/>
    <p:sldId id="3349" r:id="rId98"/>
    <p:sldId id="3351" r:id="rId99"/>
    <p:sldId id="3352" r:id="rId100"/>
    <p:sldId id="3353" r:id="rId101"/>
    <p:sldId id="3544" r:id="rId102"/>
    <p:sldId id="3545" r:id="rId103"/>
    <p:sldId id="3546" r:id="rId104"/>
    <p:sldId id="3547" r:id="rId105"/>
    <p:sldId id="3548" r:id="rId106"/>
    <p:sldId id="3549" r:id="rId107"/>
    <p:sldId id="3550" r:id="rId108"/>
    <p:sldId id="3551" r:id="rId109"/>
    <p:sldId id="3552" r:id="rId110"/>
    <p:sldId id="3553" r:id="rId111"/>
    <p:sldId id="3554" r:id="rId112"/>
    <p:sldId id="3555" r:id="rId113"/>
    <p:sldId id="3556" r:id="rId114"/>
    <p:sldId id="3557" r:id="rId115"/>
    <p:sldId id="3558" r:id="rId116"/>
    <p:sldId id="3559" r:id="rId117"/>
    <p:sldId id="3560" r:id="rId118"/>
    <p:sldId id="3369" r:id="rId119"/>
    <p:sldId id="3376" r:id="rId120"/>
    <p:sldId id="3377" r:id="rId121"/>
    <p:sldId id="3561" r:id="rId122"/>
    <p:sldId id="3562" r:id="rId123"/>
    <p:sldId id="3563" r:id="rId124"/>
    <p:sldId id="3564" r:id="rId125"/>
    <p:sldId id="3565" r:id="rId126"/>
    <p:sldId id="3566" r:id="rId127"/>
    <p:sldId id="3567" r:id="rId128"/>
    <p:sldId id="3378" r:id="rId129"/>
    <p:sldId id="3379" r:id="rId130"/>
    <p:sldId id="3380" r:id="rId131"/>
    <p:sldId id="3381" r:id="rId132"/>
    <p:sldId id="3382" r:id="rId133"/>
    <p:sldId id="3383" r:id="rId134"/>
    <p:sldId id="3388" r:id="rId135"/>
    <p:sldId id="3387" r:id="rId13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ngsoft" initials="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207"/>
    <p:restoredTop sz="94660"/>
  </p:normalViewPr>
  <p:slideViewPr>
    <p:cSldViewPr showGuides="1">
      <p:cViewPr>
        <p:scale>
          <a:sx n="75" d="100"/>
          <a:sy n="75" d="100"/>
        </p:scale>
        <p:origin x="-1230" y="-354"/>
      </p:cViewPr>
      <p:guideLst>
        <p:guide orient="horz" pos="2160"/>
        <p:guide pos="2887"/>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notesMaster" Target="notesMasters/notesMaster1.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0" Type="http://schemas.openxmlformats.org/officeDocument/2006/relationships/commentAuthors" Target="commentAuthors.xml"/><Relationship Id="rId14" Type="http://schemas.openxmlformats.org/officeDocument/2006/relationships/slide" Target="slides/slide10.xml"/><Relationship Id="rId139" Type="http://schemas.openxmlformats.org/officeDocument/2006/relationships/tableStyles" Target="tableStyles.xml"/><Relationship Id="rId138" Type="http://schemas.openxmlformats.org/officeDocument/2006/relationships/viewProps" Target="viewProps.xml"/><Relationship Id="rId137" Type="http://schemas.openxmlformats.org/officeDocument/2006/relationships/presProps" Target="presProps.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899522" name="页眉占位符 189952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899523" name="日期占位符 1899522"/>
          <p:cNvSpPr>
            <a:spLocks noGrp="1"/>
          </p:cNvSpPr>
          <p:nvPr>
            <p:ph type="dt" idx="1"/>
          </p:nvPr>
        </p:nvSpPr>
        <p:spPr>
          <a:xfrm>
            <a:off x="3884613" y="0"/>
            <a:ext cx="2971800" cy="457200"/>
          </a:xfrm>
          <a:prstGeom prst="rect">
            <a:avLst/>
          </a:prstGeom>
          <a:noFill/>
          <a:ln w="9525">
            <a:noFill/>
          </a:ln>
        </p:spPr>
        <p:txBody>
          <a:bodyPr/>
          <a:p>
            <a:pPr lvl="0" algn="r" fontAlgn="base"/>
            <a:endParaRPr lang="zh-CN" altLang="en-US" sz="1200" strike="noStrike" noProof="1" dirty="0"/>
          </a:p>
        </p:txBody>
      </p:sp>
      <p:sp>
        <p:nvSpPr>
          <p:cNvPr id="7172" name="幻灯片图像占位符 189952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7173" name="文本占位符 1899524"/>
          <p:cNvSpPr>
            <a:spLocks noGrp="1"/>
          </p:cNvSpPr>
          <p:nvPr>
            <p:ph type="body" sz="quarter"/>
          </p:nvPr>
        </p:nvSpPr>
        <p:spPr>
          <a:xfrm>
            <a:off x="685800" y="4343400"/>
            <a:ext cx="5486400" cy="4114800"/>
          </a:xfrm>
          <a:prstGeom prst="rect">
            <a:avLst/>
          </a:prstGeom>
          <a:noFill/>
          <a:ln w="9525">
            <a:noFill/>
          </a:ln>
        </p:spPr>
        <p:txBody>
          <a:bodyPr anchor="t"/>
          <a:p>
            <a:pPr lvl="0" indent="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899526" name="页脚占位符 189952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899527" name="灯片编号占位符 189952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Garamond" panose="02020404030301010803" pitchFamily="18"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22" name="幻灯片图像占位符 1"/>
          <p:cNvSpPr>
            <a:spLocks noGrp="1" noRot="1" noChangeAspect="1" noTextEdit="1"/>
          </p:cNvSpPr>
          <p:nvPr>
            <p:ph type="sldImg"/>
          </p:nvPr>
        </p:nvSpPr>
        <p:spPr/>
      </p:sp>
      <p:sp>
        <p:nvSpPr>
          <p:cNvPr id="645123" name="备注占位符 2"/>
          <p:cNvSpPr>
            <a:spLocks noGrp="1"/>
          </p:cNvSpPr>
          <p:nvPr>
            <p:ph type="body" idx="1"/>
          </p:nvPr>
        </p:nvSpPr>
        <p:spPr/>
        <p:txBody>
          <a:bodyPr wrap="square" lIns="91440" tIns="45720" rIns="91440" bIns="45720" anchor="t"/>
          <a:p>
            <a:pPr lvl="0">
              <a:spcBef>
                <a:spcPct val="0"/>
              </a:spcBef>
            </a:pPr>
            <a:endParaRPr lang="en-US" altLang="en-US" dirty="0"/>
          </a:p>
        </p:txBody>
      </p:sp>
      <p:sp>
        <p:nvSpPr>
          <p:cNvPr id="645124" name="灯片编号占位符 3"/>
          <p:cNvSpPr txBox="1">
            <a:spLocks noGrp="1"/>
          </p:cNvSpP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latin typeface="Arial" panose="020B0604020202020204" pitchFamily="34" charset="0"/>
                <a:ea typeface="华文楷体"/>
              </a:rPr>
            </a:fld>
            <a:endParaRPr lang="zh-CN" altLang="en-US" sz="1200" dirty="0">
              <a:latin typeface="Arial" panose="020B0604020202020204" pitchFamily="34" charset="0"/>
              <a:ea typeface="华文楷体"/>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4098" name="组合 8193"/>
          <p:cNvGrpSpPr/>
          <p:nvPr/>
        </p:nvGrpSpPr>
        <p:grpSpPr>
          <a:xfrm>
            <a:off x="0" y="0"/>
            <a:ext cx="9140825" cy="6850063"/>
            <a:chOff x="0" y="0"/>
            <a:chExt cx="5758" cy="4315"/>
          </a:xfrm>
        </p:grpSpPr>
        <p:grpSp>
          <p:nvGrpSpPr>
            <p:cNvPr id="4099" name="组合 8194"/>
            <p:cNvGrpSpPr/>
            <p:nvPr userDrawn="1"/>
          </p:nvGrpSpPr>
          <p:grpSpPr>
            <a:xfrm>
              <a:off x="1728" y="2230"/>
              <a:ext cx="4027" cy="2085"/>
              <a:chOff x="1728" y="2230"/>
              <a:chExt cx="4027" cy="2085"/>
            </a:xfrm>
          </p:grpSpPr>
          <p:sp>
            <p:nvSpPr>
              <p:cNvPr id="4100" name="任意多边形 8195"/>
              <p:cNvSpPr/>
              <p:nvPr/>
            </p:nvSpPr>
            <p:spPr>
              <a:xfrm>
                <a:off x="1728" y="2644"/>
                <a:ext cx="2882" cy="1671"/>
              </a:xfrm>
              <a:custGeom>
                <a:avLst/>
                <a:gdLst/>
                <a:ahLst/>
                <a:cxnLst/>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rgbClr val="002E8B"/>
                  </a:gs>
                </a:gsLst>
                <a:lin ang="0" scaled="1"/>
                <a:tileRect/>
              </a:gradFill>
              <a:ln w="9525">
                <a:noFill/>
              </a:ln>
            </p:spPr>
            <p:txBody>
              <a:bodyPr/>
              <a:p>
                <a:endParaRPr lang="zh-CN" altLang="en-US"/>
              </a:p>
            </p:txBody>
          </p:sp>
          <p:sp>
            <p:nvSpPr>
              <p:cNvPr id="4101" name="任意多边形 8196"/>
              <p:cNvSpPr/>
              <p:nvPr/>
            </p:nvSpPr>
            <p:spPr>
              <a:xfrm>
                <a:off x="4170" y="2671"/>
                <a:ext cx="1259" cy="811"/>
              </a:xfrm>
              <a:custGeom>
                <a:avLst/>
                <a:gdLst/>
                <a:ahLst/>
                <a:cxnLst/>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rgbClr val="002E8B"/>
                  </a:gs>
                </a:gsLst>
                <a:lin ang="2700000" scaled="1"/>
                <a:tileRect/>
              </a:gradFill>
              <a:ln w="9525">
                <a:noFill/>
              </a:ln>
            </p:spPr>
            <p:txBody>
              <a:bodyPr/>
              <a:p>
                <a:endParaRPr lang="zh-CN" altLang="en-US"/>
              </a:p>
            </p:txBody>
          </p:sp>
          <p:sp>
            <p:nvSpPr>
              <p:cNvPr id="4102" name="任意多边形 8197"/>
              <p:cNvSpPr/>
              <p:nvPr/>
            </p:nvSpPr>
            <p:spPr>
              <a:xfrm>
                <a:off x="2900" y="3346"/>
                <a:ext cx="2849" cy="969"/>
              </a:xfrm>
              <a:custGeom>
                <a:avLst/>
                <a:gdLst/>
                <a:ahLst/>
                <a:cxnLst/>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rgbClr val="002A7D"/>
                  </a:gs>
                  <a:gs pos="100000">
                    <a:schemeClr val="bg1"/>
                  </a:gs>
                </a:gsLst>
                <a:lin ang="5400000" scaled="1"/>
                <a:tileRect/>
              </a:gradFill>
              <a:ln w="9525">
                <a:noFill/>
              </a:ln>
            </p:spPr>
            <p:txBody>
              <a:bodyPr/>
              <a:p>
                <a:endParaRPr lang="zh-CN" altLang="en-US"/>
              </a:p>
            </p:txBody>
          </p:sp>
          <p:sp>
            <p:nvSpPr>
              <p:cNvPr id="4103" name="任意多边形 8198"/>
              <p:cNvSpPr/>
              <p:nvPr/>
            </p:nvSpPr>
            <p:spPr>
              <a:xfrm>
                <a:off x="2748" y="2230"/>
                <a:ext cx="3007" cy="2085"/>
              </a:xfrm>
              <a:custGeom>
                <a:avLst/>
                <a:gdLst/>
                <a:ahLst/>
                <a:cxnLst/>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p>
                <a:endParaRPr lang="zh-CN" altLang="en-US"/>
              </a:p>
            </p:txBody>
          </p:sp>
          <p:sp>
            <p:nvSpPr>
              <p:cNvPr id="4104" name="任意多边形 8199"/>
              <p:cNvSpPr/>
              <p:nvPr/>
            </p:nvSpPr>
            <p:spPr>
              <a:xfrm>
                <a:off x="4501" y="2317"/>
                <a:ext cx="1248" cy="539"/>
              </a:xfrm>
              <a:custGeom>
                <a:avLst/>
                <a:gdLst/>
                <a:ahLst/>
                <a:cxnLst/>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rgbClr val="002D86"/>
                  </a:gs>
                  <a:gs pos="100000">
                    <a:schemeClr val="bg1"/>
                  </a:gs>
                </a:gsLst>
                <a:lin ang="2700000" scaled="1"/>
                <a:tileRect/>
              </a:gradFill>
              <a:ln w="9525">
                <a:noFill/>
              </a:ln>
            </p:spPr>
            <p:txBody>
              <a:bodyPr/>
              <a:p>
                <a:endParaRPr lang="zh-CN" altLang="en-US"/>
              </a:p>
            </p:txBody>
          </p:sp>
        </p:grpSp>
        <p:sp>
          <p:nvSpPr>
            <p:cNvPr id="4105" name="任意多边形 8200"/>
            <p:cNvSpPr/>
            <p:nvPr/>
          </p:nvSpPr>
          <p:spPr>
            <a:xfrm>
              <a:off x="3322" y="1341"/>
              <a:ext cx="1825" cy="1537"/>
            </a:xfrm>
            <a:custGeom>
              <a:avLst/>
              <a:gdLst/>
              <a:ahLst/>
              <a:cxnLst/>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rgbClr val="002B82"/>
                </a:gs>
                <a:gs pos="100000">
                  <a:schemeClr val="bg1"/>
                </a:gs>
              </a:gsLst>
              <a:lin ang="2700000" scaled="1"/>
              <a:tileRect/>
            </a:gradFill>
            <a:ln w="9525">
              <a:noFill/>
            </a:ln>
          </p:spPr>
          <p:txBody>
            <a:bodyPr/>
            <a:p>
              <a:endParaRPr lang="zh-CN" altLang="en-US"/>
            </a:p>
          </p:txBody>
        </p:sp>
        <p:sp>
          <p:nvSpPr>
            <p:cNvPr id="4106" name="任意多边形 8201"/>
            <p:cNvSpPr/>
            <p:nvPr/>
          </p:nvSpPr>
          <p:spPr>
            <a:xfrm>
              <a:off x="0" y="0"/>
              <a:ext cx="5758" cy="1776"/>
            </a:xfrm>
            <a:custGeom>
              <a:avLst/>
              <a:gdLst/>
              <a:ahLst/>
              <a:cxnLst/>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grpSp>
      <p:sp>
        <p:nvSpPr>
          <p:cNvPr id="8203" name="标题 8202"/>
          <p:cNvSpPr>
            <a:spLocks noGrp="1"/>
          </p:cNvSpPr>
          <p:nvPr>
            <p:ph type="ctrTitle" sz="quarter"/>
          </p:nvPr>
        </p:nvSpPr>
        <p:spPr>
          <a:xfrm>
            <a:off x="685800" y="1736725"/>
            <a:ext cx="7772400" cy="1920875"/>
          </a:xfrm>
          <a:prstGeom prst="rect">
            <a:avLst/>
          </a:prstGeom>
          <a:noFill/>
          <a:ln w="9525">
            <a:noFill/>
          </a:ln>
        </p:spPr>
        <p:txBody>
          <a:bodyPr anchor="ctr"/>
          <a:lstStyle>
            <a:lvl1pPr lvl="0">
              <a:defRPr sz="6000"/>
            </a:lvl1pPr>
          </a:lstStyle>
          <a:p>
            <a:pPr lvl="0" fontAlgn="base"/>
            <a:r>
              <a:rPr lang="zh-CN" altLang="en-US" strike="noStrike" noProof="1" dirty="0"/>
              <a:t>单击此处编辑母版标题样式</a:t>
            </a:r>
            <a:endParaRPr lang="zh-CN" altLang="en-US" strike="noStrike" noProof="1" dirty="0"/>
          </a:p>
        </p:txBody>
      </p:sp>
      <p:sp>
        <p:nvSpPr>
          <p:cNvPr id="8204" name="副标题 8203"/>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dirty="0"/>
              <a:t>单击此处编辑母版副标题样式</a:t>
            </a:r>
            <a:endParaRPr lang="zh-CN" altLang="en-US" strike="noStrike" noProof="1" dirty="0"/>
          </a:p>
        </p:txBody>
      </p:sp>
      <p:sp>
        <p:nvSpPr>
          <p:cNvPr id="8205" name="日期占位符 8204"/>
          <p:cNvSpPr>
            <a:spLocks noGrp="1"/>
          </p:cNvSpPr>
          <p:nvPr>
            <p:ph type="dt" sz="quarter" idx="2"/>
          </p:nvPr>
        </p:nvSpPr>
        <p:spPr>
          <a:xfrm>
            <a:off x="457200" y="6248400"/>
            <a:ext cx="2133600" cy="476250"/>
          </a:xfrm>
          <a:prstGeom prst="rect">
            <a:avLst/>
          </a:prstGeom>
          <a:noFill/>
          <a:ln w="9525">
            <a:noFill/>
          </a:ln>
        </p:spPr>
        <p:txBody>
          <a:bodyPr anchor="b"/>
          <a:lstStyle>
            <a:lvl1pPr>
              <a:defRPr sz="1200"/>
            </a:lvl1pPr>
          </a:lstStyle>
          <a:p>
            <a:pPr fontAlgn="base"/>
            <a:endParaRPr lang="zh-CN" altLang="en-US" strike="noStrike" noProof="1" dirty="0">
              <a:latin typeface="Arial" panose="020B0604020202020204" pitchFamily="34" charset="0"/>
            </a:endParaRPr>
          </a:p>
        </p:txBody>
      </p:sp>
      <p:sp>
        <p:nvSpPr>
          <p:cNvPr id="8206" name="页脚占位符 8205"/>
          <p:cNvSpPr>
            <a:spLocks noGrp="1"/>
          </p:cNvSpPr>
          <p:nvPr>
            <p:ph type="ftr" sz="quarter" idx="3"/>
          </p:nvPr>
        </p:nvSpPr>
        <p:spPr>
          <a:xfrm>
            <a:off x="3124200" y="6251575"/>
            <a:ext cx="2895600" cy="476250"/>
          </a:xfrm>
          <a:prstGeom prst="rect">
            <a:avLst/>
          </a:prstGeom>
          <a:noFill/>
          <a:ln w="9525">
            <a:noFill/>
          </a:ln>
        </p:spPr>
        <p:txBody>
          <a:bodyPr anchor="b"/>
          <a:lstStyle>
            <a:lvl1pPr algn="ctr">
              <a:defRPr sz="1200"/>
            </a:lvl1pPr>
          </a:lstStyle>
          <a:p>
            <a:pPr fontAlgn="base"/>
            <a:endParaRPr lang="zh-CN" altLang="en-US" strike="noStrike" noProof="1" dirty="0">
              <a:latin typeface="Arial" panose="020B0604020202020204" pitchFamily="34" charset="0"/>
            </a:endParaRPr>
          </a:p>
        </p:txBody>
      </p:sp>
      <p:sp>
        <p:nvSpPr>
          <p:cNvPr id="8207" name="灯片编号占位符 8206"/>
          <p:cNvSpPr>
            <a:spLocks noGrp="1"/>
          </p:cNvSpPr>
          <p:nvPr>
            <p:ph type="sldNum" sz="quarter" idx="4"/>
          </p:nvPr>
        </p:nvSpPr>
        <p:spPr>
          <a:xfrm>
            <a:off x="6553200" y="6254750"/>
            <a:ext cx="2133600" cy="476250"/>
          </a:xfrm>
          <a:prstGeom prst="rect">
            <a:avLst/>
          </a:prstGeom>
          <a:noFill/>
          <a:ln w="9525">
            <a:noFill/>
          </a:ln>
        </p:spPr>
        <p:txBody>
          <a:bodyPr anchor="b"/>
          <a:lstStyle>
            <a:lvl1pPr algn="r">
              <a:defRPr sz="1200"/>
            </a:lvl1pPr>
          </a:lstStyle>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7" name="页脚占位符 6"/>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6146" name="组合 8193"/>
          <p:cNvGrpSpPr/>
          <p:nvPr/>
        </p:nvGrpSpPr>
        <p:grpSpPr>
          <a:xfrm>
            <a:off x="0" y="0"/>
            <a:ext cx="9140825" cy="6850063"/>
            <a:chOff x="0" y="0"/>
            <a:chExt cx="5758" cy="4315"/>
          </a:xfrm>
        </p:grpSpPr>
        <p:grpSp>
          <p:nvGrpSpPr>
            <p:cNvPr id="6147" name="组合 8194"/>
            <p:cNvGrpSpPr/>
            <p:nvPr userDrawn="1"/>
          </p:nvGrpSpPr>
          <p:grpSpPr>
            <a:xfrm>
              <a:off x="1728" y="2230"/>
              <a:ext cx="4027" cy="2085"/>
              <a:chOff x="1728" y="2230"/>
              <a:chExt cx="4027" cy="2085"/>
            </a:xfrm>
          </p:grpSpPr>
          <p:sp>
            <p:nvSpPr>
              <p:cNvPr id="6148" name="任意多边形 8195"/>
              <p:cNvSpPr/>
              <p:nvPr/>
            </p:nvSpPr>
            <p:spPr>
              <a:xfrm>
                <a:off x="1728" y="2644"/>
                <a:ext cx="2882" cy="1671"/>
              </a:xfrm>
              <a:custGeom>
                <a:avLst/>
                <a:gdLst/>
                <a:ahLst/>
                <a:cxnLst/>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rgbClr val="002E8B"/>
                  </a:gs>
                </a:gsLst>
                <a:lin ang="0" scaled="1"/>
                <a:tileRect/>
              </a:gradFill>
              <a:ln w="9525">
                <a:noFill/>
              </a:ln>
            </p:spPr>
            <p:txBody>
              <a:bodyPr/>
              <a:p>
                <a:endParaRPr lang="zh-CN" altLang="en-US"/>
              </a:p>
            </p:txBody>
          </p:sp>
          <p:sp>
            <p:nvSpPr>
              <p:cNvPr id="6149" name="任意多边形 8196"/>
              <p:cNvSpPr/>
              <p:nvPr/>
            </p:nvSpPr>
            <p:spPr>
              <a:xfrm>
                <a:off x="4170" y="2671"/>
                <a:ext cx="1259" cy="811"/>
              </a:xfrm>
              <a:custGeom>
                <a:avLst/>
                <a:gdLst/>
                <a:ahLst/>
                <a:cxnLst/>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rgbClr val="002E8B"/>
                  </a:gs>
                </a:gsLst>
                <a:lin ang="2700000" scaled="1"/>
                <a:tileRect/>
              </a:gradFill>
              <a:ln w="9525">
                <a:noFill/>
              </a:ln>
            </p:spPr>
            <p:txBody>
              <a:bodyPr/>
              <a:p>
                <a:endParaRPr lang="zh-CN" altLang="en-US"/>
              </a:p>
            </p:txBody>
          </p:sp>
          <p:sp>
            <p:nvSpPr>
              <p:cNvPr id="6150" name="任意多边形 8197"/>
              <p:cNvSpPr/>
              <p:nvPr/>
            </p:nvSpPr>
            <p:spPr>
              <a:xfrm>
                <a:off x="2900" y="3346"/>
                <a:ext cx="2849" cy="969"/>
              </a:xfrm>
              <a:custGeom>
                <a:avLst/>
                <a:gdLst/>
                <a:ahLst/>
                <a:cxnLst/>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rgbClr val="002A7D"/>
                  </a:gs>
                  <a:gs pos="100000">
                    <a:schemeClr val="bg1"/>
                  </a:gs>
                </a:gsLst>
                <a:lin ang="5400000" scaled="1"/>
                <a:tileRect/>
              </a:gradFill>
              <a:ln w="9525">
                <a:noFill/>
              </a:ln>
            </p:spPr>
            <p:txBody>
              <a:bodyPr/>
              <a:p>
                <a:endParaRPr lang="zh-CN" altLang="en-US"/>
              </a:p>
            </p:txBody>
          </p:sp>
          <p:sp>
            <p:nvSpPr>
              <p:cNvPr id="6151" name="任意多边形 8198"/>
              <p:cNvSpPr/>
              <p:nvPr/>
            </p:nvSpPr>
            <p:spPr>
              <a:xfrm>
                <a:off x="2748" y="2230"/>
                <a:ext cx="3007" cy="2085"/>
              </a:xfrm>
              <a:custGeom>
                <a:avLst/>
                <a:gdLst/>
                <a:ahLst/>
                <a:cxnLst/>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p>
                <a:endParaRPr lang="zh-CN" altLang="en-US"/>
              </a:p>
            </p:txBody>
          </p:sp>
          <p:sp>
            <p:nvSpPr>
              <p:cNvPr id="6152" name="任意多边形 8199"/>
              <p:cNvSpPr/>
              <p:nvPr/>
            </p:nvSpPr>
            <p:spPr>
              <a:xfrm>
                <a:off x="4501" y="2317"/>
                <a:ext cx="1248" cy="539"/>
              </a:xfrm>
              <a:custGeom>
                <a:avLst/>
                <a:gdLst/>
                <a:ahLst/>
                <a:cxnLst/>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rgbClr val="002D86"/>
                  </a:gs>
                  <a:gs pos="100000">
                    <a:schemeClr val="bg1"/>
                  </a:gs>
                </a:gsLst>
                <a:lin ang="2700000" scaled="1"/>
                <a:tileRect/>
              </a:gradFill>
              <a:ln w="9525">
                <a:noFill/>
              </a:ln>
            </p:spPr>
            <p:txBody>
              <a:bodyPr/>
              <a:p>
                <a:endParaRPr lang="zh-CN" altLang="en-US"/>
              </a:p>
            </p:txBody>
          </p:sp>
        </p:grpSp>
        <p:sp>
          <p:nvSpPr>
            <p:cNvPr id="6153" name="任意多边形 8200"/>
            <p:cNvSpPr/>
            <p:nvPr/>
          </p:nvSpPr>
          <p:spPr>
            <a:xfrm>
              <a:off x="3322" y="1341"/>
              <a:ext cx="1825" cy="1537"/>
            </a:xfrm>
            <a:custGeom>
              <a:avLst/>
              <a:gdLst/>
              <a:ahLst/>
              <a:cxnLst/>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rgbClr val="002B82"/>
                </a:gs>
                <a:gs pos="100000">
                  <a:schemeClr val="bg1"/>
                </a:gs>
              </a:gsLst>
              <a:lin ang="2700000" scaled="1"/>
              <a:tileRect/>
            </a:gradFill>
            <a:ln w="9525">
              <a:noFill/>
            </a:ln>
          </p:spPr>
          <p:txBody>
            <a:bodyPr/>
            <a:p>
              <a:endParaRPr lang="zh-CN" altLang="en-US"/>
            </a:p>
          </p:txBody>
        </p:sp>
        <p:sp>
          <p:nvSpPr>
            <p:cNvPr id="6154" name="任意多边形 8201"/>
            <p:cNvSpPr/>
            <p:nvPr/>
          </p:nvSpPr>
          <p:spPr>
            <a:xfrm>
              <a:off x="0" y="0"/>
              <a:ext cx="5758" cy="1776"/>
            </a:xfrm>
            <a:custGeom>
              <a:avLst/>
              <a:gdLst/>
              <a:ahLst/>
              <a:cxnLst/>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grpSp>
      <p:sp>
        <p:nvSpPr>
          <p:cNvPr id="8203" name="标题 8202"/>
          <p:cNvSpPr>
            <a:spLocks noGrp="1"/>
          </p:cNvSpPr>
          <p:nvPr>
            <p:ph type="ctrTitle" sz="quarter"/>
          </p:nvPr>
        </p:nvSpPr>
        <p:spPr>
          <a:xfrm>
            <a:off x="685800" y="1736725"/>
            <a:ext cx="7772400" cy="1920875"/>
          </a:xfrm>
          <a:prstGeom prst="rect">
            <a:avLst/>
          </a:prstGeom>
          <a:noFill/>
          <a:ln w="9525">
            <a:noFill/>
          </a:ln>
        </p:spPr>
        <p:txBody>
          <a:bodyPr anchor="ctr"/>
          <a:lstStyle>
            <a:lvl1pPr lvl="0">
              <a:defRPr sz="6000"/>
            </a:lvl1pPr>
          </a:lstStyle>
          <a:p>
            <a:pPr lvl="0" fontAlgn="base"/>
            <a:r>
              <a:rPr lang="zh-CN" altLang="en-US" strike="noStrike" noProof="1" dirty="0"/>
              <a:t>单击此处编辑母版标题样式</a:t>
            </a:r>
            <a:endParaRPr lang="zh-CN" altLang="en-US" strike="noStrike" noProof="1" dirty="0"/>
          </a:p>
        </p:txBody>
      </p:sp>
      <p:sp>
        <p:nvSpPr>
          <p:cNvPr id="8204" name="副标题 8203"/>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dirty="0"/>
              <a:t>单击此处编辑母版副标题样式</a:t>
            </a:r>
            <a:endParaRPr lang="zh-CN" altLang="en-US" strike="noStrike" noProof="1" dirty="0"/>
          </a:p>
        </p:txBody>
      </p:sp>
      <p:sp>
        <p:nvSpPr>
          <p:cNvPr id="8205" name="日期占位符 8204"/>
          <p:cNvSpPr>
            <a:spLocks noGrp="1"/>
          </p:cNvSpPr>
          <p:nvPr>
            <p:ph type="dt" sz="quarter" idx="2"/>
          </p:nvPr>
        </p:nvSpPr>
        <p:spPr>
          <a:xfrm>
            <a:off x="457200" y="6248400"/>
            <a:ext cx="2133600" cy="476250"/>
          </a:xfrm>
          <a:prstGeom prst="rect">
            <a:avLst/>
          </a:prstGeom>
          <a:noFill/>
          <a:ln w="9525">
            <a:noFill/>
          </a:ln>
        </p:spPr>
        <p:txBody>
          <a:bodyPr anchor="b"/>
          <a:lstStyle>
            <a:lvl1pPr>
              <a:defRPr sz="1200"/>
            </a:lvl1pPr>
          </a:lstStyle>
          <a:p>
            <a:pPr fontAlgn="base"/>
            <a:endParaRPr lang="zh-CN" altLang="en-US" strike="noStrike" noProof="1" dirty="0">
              <a:latin typeface="Arial" panose="020B0604020202020204" pitchFamily="34" charset="0"/>
            </a:endParaRPr>
          </a:p>
        </p:txBody>
      </p:sp>
      <p:sp>
        <p:nvSpPr>
          <p:cNvPr id="8206" name="页脚占位符 8205"/>
          <p:cNvSpPr>
            <a:spLocks noGrp="1"/>
          </p:cNvSpPr>
          <p:nvPr>
            <p:ph type="ftr" sz="quarter" idx="3"/>
          </p:nvPr>
        </p:nvSpPr>
        <p:spPr>
          <a:xfrm>
            <a:off x="3124200" y="6251575"/>
            <a:ext cx="2895600" cy="476250"/>
          </a:xfrm>
          <a:prstGeom prst="rect">
            <a:avLst/>
          </a:prstGeom>
          <a:noFill/>
          <a:ln w="9525">
            <a:noFill/>
          </a:ln>
        </p:spPr>
        <p:txBody>
          <a:bodyPr anchor="b"/>
          <a:lstStyle>
            <a:lvl1pPr algn="ctr">
              <a:defRPr sz="1200"/>
            </a:lvl1pPr>
          </a:lstStyle>
          <a:p>
            <a:pPr fontAlgn="base"/>
            <a:endParaRPr lang="zh-CN" altLang="en-US" strike="noStrike" noProof="1" dirty="0">
              <a:latin typeface="Arial" panose="020B0604020202020204" pitchFamily="34" charset="0"/>
            </a:endParaRPr>
          </a:p>
        </p:txBody>
      </p:sp>
      <p:sp>
        <p:nvSpPr>
          <p:cNvPr id="8207" name="灯片编号占位符 8206"/>
          <p:cNvSpPr>
            <a:spLocks noGrp="1"/>
          </p:cNvSpPr>
          <p:nvPr>
            <p:ph type="sldNum" sz="quarter" idx="4"/>
          </p:nvPr>
        </p:nvSpPr>
        <p:spPr>
          <a:xfrm>
            <a:off x="6553200" y="6254750"/>
            <a:ext cx="2133600" cy="476250"/>
          </a:xfrm>
          <a:prstGeom prst="rect">
            <a:avLst/>
          </a:prstGeom>
          <a:noFill/>
          <a:ln w="9525">
            <a:noFill/>
          </a:ln>
        </p:spPr>
        <p:txBody>
          <a:bodyPr anchor="b"/>
          <a:lstStyle>
            <a:lvl1pPr algn="r">
              <a:defRPr sz="1200"/>
            </a:lvl1pPr>
          </a:lstStyle>
          <a:p>
            <a:pP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7" name="页脚占位符 6"/>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8" name="灯片编号占位符 7"/>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9" name="页脚占位符 8"/>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3" name="灯片编号占位符 2"/>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4" name="页脚占位符 3"/>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7" name="页脚占位符 6"/>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7" name="页脚占位符 6"/>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7" name="页脚占位符 6"/>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6" name="页脚占位符 5"/>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7" name="页脚占位符 6"/>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8" name="灯片编号占位符 7"/>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9" name="页脚占位符 8"/>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5" name="页脚占位符 4"/>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3" name="灯片编号占位符 2"/>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4" name="页脚占位符 3"/>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7" name="页脚占位符 6"/>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1"/>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7" name="页脚占位符 6"/>
          <p:cNvSpPr>
            <a:spLocks noGrp="1"/>
          </p:cNvSpPr>
          <p:nvPr>
            <p:ph type="ftr" sz="quarter" idx="12"/>
          </p:nvPr>
        </p:nvSpPr>
        <p:spPr/>
        <p:txBody>
          <a:bodyPr/>
          <a:p>
            <a:pPr lvl="0" fontAlgn="base"/>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4" Type="http://schemas.openxmlformats.org/officeDocument/2006/relationships/theme" Target="../theme/theme2.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日期占位符 7169"/>
          <p:cNvSpPr>
            <a:spLocks noGrp="1"/>
          </p:cNvSpPr>
          <p:nvPr>
            <p:ph type="dt" sz="half" idx="2"/>
          </p:nvPr>
        </p:nvSpPr>
        <p:spPr>
          <a:xfrm>
            <a:off x="457200" y="6251575"/>
            <a:ext cx="2133600" cy="476250"/>
          </a:xfrm>
          <a:prstGeom prst="rect">
            <a:avLst/>
          </a:prstGeom>
          <a:noFill/>
          <a:ln w="9525">
            <a:noFill/>
          </a:ln>
        </p:spPr>
        <p:txBody>
          <a:bodyPr anchor="b"/>
          <a:lstStyle>
            <a:lvl1pPr>
              <a:defRPr sz="1200"/>
            </a:lvl1pPr>
          </a:lstStyle>
          <a:p>
            <a:pPr lvl="0" fontAlgn="base"/>
            <a:endParaRPr lang="zh-CN" altLang="en-US" strike="noStrike" noProof="1" dirty="0">
              <a:latin typeface="Arial" panose="020B0604020202020204" pitchFamily="34" charset="0"/>
            </a:endParaRPr>
          </a:p>
        </p:txBody>
      </p:sp>
      <p:sp>
        <p:nvSpPr>
          <p:cNvPr id="7171" name="灯片编号占位符 7170"/>
          <p:cNvSpPr>
            <a:spLocks noGrp="1"/>
          </p:cNvSpPr>
          <p:nvPr>
            <p:ph type="sldNum" sz="quarter" idx="4"/>
          </p:nvPr>
        </p:nvSpPr>
        <p:spPr>
          <a:xfrm>
            <a:off x="6553200" y="6248400"/>
            <a:ext cx="2133600" cy="476250"/>
          </a:xfrm>
          <a:prstGeom prst="rect">
            <a:avLst/>
          </a:prstGeom>
          <a:noFill/>
          <a:ln w="9525">
            <a:noFill/>
          </a:ln>
        </p:spPr>
        <p:txBody>
          <a:bodyPr anchor="b"/>
          <a:lstStyle>
            <a:lvl1pPr algn="r">
              <a:defRPr sz="12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grpSp>
        <p:nvGrpSpPr>
          <p:cNvPr id="1028" name="组合 7171"/>
          <p:cNvGrpSpPr/>
          <p:nvPr/>
        </p:nvGrpSpPr>
        <p:grpSpPr>
          <a:xfrm>
            <a:off x="0" y="0"/>
            <a:ext cx="9140825" cy="6850063"/>
            <a:chOff x="0" y="0"/>
            <a:chExt cx="5758" cy="4315"/>
          </a:xfrm>
        </p:grpSpPr>
        <p:grpSp>
          <p:nvGrpSpPr>
            <p:cNvPr id="1029" name="组合 7172"/>
            <p:cNvGrpSpPr/>
            <p:nvPr userDrawn="1"/>
          </p:nvGrpSpPr>
          <p:grpSpPr>
            <a:xfrm>
              <a:off x="1728" y="2230"/>
              <a:ext cx="4027" cy="2085"/>
              <a:chOff x="1728" y="2230"/>
              <a:chExt cx="4027" cy="2085"/>
            </a:xfrm>
          </p:grpSpPr>
          <p:sp>
            <p:nvSpPr>
              <p:cNvPr id="1030" name="任意多边形 7173"/>
              <p:cNvSpPr/>
              <p:nvPr/>
            </p:nvSpPr>
            <p:spPr>
              <a:xfrm>
                <a:off x="1728" y="2644"/>
                <a:ext cx="2882" cy="1671"/>
              </a:xfrm>
              <a:custGeom>
                <a:avLst/>
                <a:gdLst/>
                <a:ahLst/>
                <a:cxnLst/>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rgbClr val="002E8B"/>
                  </a:gs>
                </a:gsLst>
                <a:lin ang="0" scaled="1"/>
                <a:tileRect/>
              </a:gradFill>
              <a:ln w="9525">
                <a:noFill/>
              </a:ln>
            </p:spPr>
            <p:txBody>
              <a:bodyPr/>
              <a:p>
                <a:endParaRPr lang="zh-CN" altLang="en-US"/>
              </a:p>
            </p:txBody>
          </p:sp>
          <p:sp>
            <p:nvSpPr>
              <p:cNvPr id="1031" name="任意多边形 7174"/>
              <p:cNvSpPr/>
              <p:nvPr/>
            </p:nvSpPr>
            <p:spPr>
              <a:xfrm>
                <a:off x="4170" y="2671"/>
                <a:ext cx="1259" cy="811"/>
              </a:xfrm>
              <a:custGeom>
                <a:avLst/>
                <a:gdLst/>
                <a:ahLst/>
                <a:cxnLst/>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rgbClr val="002E8B"/>
                  </a:gs>
                </a:gsLst>
                <a:lin ang="2700000" scaled="1"/>
                <a:tileRect/>
              </a:gradFill>
              <a:ln w="9525">
                <a:noFill/>
              </a:ln>
            </p:spPr>
            <p:txBody>
              <a:bodyPr/>
              <a:p>
                <a:endParaRPr lang="zh-CN" altLang="en-US"/>
              </a:p>
            </p:txBody>
          </p:sp>
          <p:sp>
            <p:nvSpPr>
              <p:cNvPr id="1032" name="任意多边形 7175"/>
              <p:cNvSpPr/>
              <p:nvPr/>
            </p:nvSpPr>
            <p:spPr>
              <a:xfrm>
                <a:off x="2900" y="3346"/>
                <a:ext cx="2849" cy="969"/>
              </a:xfrm>
              <a:custGeom>
                <a:avLst/>
                <a:gdLst/>
                <a:ahLst/>
                <a:cxnLst/>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rgbClr val="002A7D"/>
                  </a:gs>
                  <a:gs pos="100000">
                    <a:schemeClr val="bg1"/>
                  </a:gs>
                </a:gsLst>
                <a:lin ang="5400000" scaled="1"/>
                <a:tileRect/>
              </a:gradFill>
              <a:ln w="9525">
                <a:noFill/>
              </a:ln>
            </p:spPr>
            <p:txBody>
              <a:bodyPr/>
              <a:p>
                <a:endParaRPr lang="zh-CN" altLang="en-US"/>
              </a:p>
            </p:txBody>
          </p:sp>
          <p:sp>
            <p:nvSpPr>
              <p:cNvPr id="1033" name="任意多边形 7176"/>
              <p:cNvSpPr/>
              <p:nvPr/>
            </p:nvSpPr>
            <p:spPr>
              <a:xfrm>
                <a:off x="2748" y="2230"/>
                <a:ext cx="3007" cy="2085"/>
              </a:xfrm>
              <a:custGeom>
                <a:avLst/>
                <a:gdLst/>
                <a:ahLst/>
                <a:cxnLst/>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p>
                <a:endParaRPr lang="zh-CN" altLang="en-US"/>
              </a:p>
            </p:txBody>
          </p:sp>
          <p:sp>
            <p:nvSpPr>
              <p:cNvPr id="1034" name="任意多边形 7177"/>
              <p:cNvSpPr/>
              <p:nvPr/>
            </p:nvSpPr>
            <p:spPr>
              <a:xfrm>
                <a:off x="4501" y="2317"/>
                <a:ext cx="1248" cy="539"/>
              </a:xfrm>
              <a:custGeom>
                <a:avLst/>
                <a:gdLst/>
                <a:ahLst/>
                <a:cxnLst/>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rgbClr val="002D86"/>
                  </a:gs>
                  <a:gs pos="100000">
                    <a:schemeClr val="bg1"/>
                  </a:gs>
                </a:gsLst>
                <a:lin ang="2700000" scaled="1"/>
                <a:tileRect/>
              </a:gradFill>
              <a:ln w="9525">
                <a:noFill/>
              </a:ln>
            </p:spPr>
            <p:txBody>
              <a:bodyPr/>
              <a:p>
                <a:endParaRPr lang="zh-CN" altLang="en-US"/>
              </a:p>
            </p:txBody>
          </p:sp>
        </p:grpSp>
        <p:sp>
          <p:nvSpPr>
            <p:cNvPr id="1035" name="任意多边形 7178"/>
            <p:cNvSpPr/>
            <p:nvPr/>
          </p:nvSpPr>
          <p:spPr>
            <a:xfrm>
              <a:off x="3322" y="1341"/>
              <a:ext cx="1825" cy="1537"/>
            </a:xfrm>
            <a:custGeom>
              <a:avLst/>
              <a:gdLst/>
              <a:ahLst/>
              <a:cxnLst/>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rgbClr val="002B82"/>
                </a:gs>
                <a:gs pos="100000">
                  <a:schemeClr val="bg1"/>
                </a:gs>
              </a:gsLst>
              <a:lin ang="2700000" scaled="1"/>
              <a:tileRect/>
            </a:gradFill>
            <a:ln w="9525">
              <a:noFill/>
            </a:ln>
          </p:spPr>
          <p:txBody>
            <a:bodyPr/>
            <a:p>
              <a:endParaRPr lang="zh-CN" altLang="en-US"/>
            </a:p>
          </p:txBody>
        </p:sp>
        <p:sp>
          <p:nvSpPr>
            <p:cNvPr id="1036" name="任意多边形 7179"/>
            <p:cNvSpPr/>
            <p:nvPr/>
          </p:nvSpPr>
          <p:spPr>
            <a:xfrm>
              <a:off x="0" y="0"/>
              <a:ext cx="5758" cy="1776"/>
            </a:xfrm>
            <a:custGeom>
              <a:avLst/>
              <a:gdLst/>
              <a:ahLst/>
              <a:cxnLst/>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grpSp>
      <p:sp>
        <p:nvSpPr>
          <p:cNvPr id="7181" name="标题 7180"/>
          <p:cNvSpPr>
            <a:spLocks noGrp="1" noRot="1"/>
          </p:cNvSpPr>
          <p:nvPr>
            <p:ph type="title"/>
          </p:nvPr>
        </p:nvSpPr>
        <p:spPr>
          <a:xfrm>
            <a:off x="457200" y="274638"/>
            <a:ext cx="8229600" cy="1143000"/>
          </a:xfrm>
          <a:prstGeom prst="rect">
            <a:avLst/>
          </a:prstGeom>
          <a:noFill/>
          <a:ln w="9525">
            <a:noFill/>
          </a:ln>
        </p:spPr>
        <p:txBody>
          <a:bodyPr anchor="ctr"/>
          <a:p>
            <a:pPr lvl="0" fontAlgn="base"/>
            <a:r>
              <a:rPr lang="zh-CN" altLang="en-US" strike="noStrike" noProof="1" dirty="0"/>
              <a:t>单击此处编辑母版标题样式</a:t>
            </a:r>
            <a:endParaRPr lang="zh-CN" altLang="en-US" strike="noStrike" noProof="1" dirty="0"/>
          </a:p>
        </p:txBody>
      </p:sp>
      <p:sp>
        <p:nvSpPr>
          <p:cNvPr id="7182" name="页脚占位符 7181"/>
          <p:cNvSpPr>
            <a:spLocks noGrp="1"/>
          </p:cNvSpPr>
          <p:nvPr>
            <p:ph type="ftr" sz="quarter" idx="3"/>
          </p:nvPr>
        </p:nvSpPr>
        <p:spPr>
          <a:xfrm>
            <a:off x="3124200" y="6248400"/>
            <a:ext cx="2895600" cy="476250"/>
          </a:xfrm>
          <a:prstGeom prst="rect">
            <a:avLst/>
          </a:prstGeom>
          <a:noFill/>
          <a:ln w="9525">
            <a:noFill/>
          </a:ln>
        </p:spPr>
        <p:txBody>
          <a:bodyPr anchor="b"/>
          <a:lstStyle>
            <a:lvl1pPr algn="ctr">
              <a:defRPr sz="1200"/>
            </a:lvl1pPr>
          </a:lstStyle>
          <a:p>
            <a:pPr lvl="0" fontAlgn="base"/>
            <a:endParaRPr lang="zh-CN" altLang="en-US" strike="noStrike" noProof="1" dirty="0">
              <a:latin typeface="Arial" panose="020B0604020202020204" pitchFamily="34" charset="0"/>
            </a:endParaRPr>
          </a:p>
        </p:txBody>
      </p:sp>
      <p:sp>
        <p:nvSpPr>
          <p:cNvPr id="7183" name="文本占位符 7182"/>
          <p:cNvSpPr>
            <a:spLocks noGrp="1"/>
          </p:cNvSpPr>
          <p:nvPr>
            <p:ph type="body" idx="1"/>
          </p:nvPr>
        </p:nvSpPr>
        <p:spPr>
          <a:xfrm>
            <a:off x="457200" y="1600200"/>
            <a:ext cx="8229600" cy="4525963"/>
          </a:xfrm>
          <a:prstGeom prst="rect">
            <a:avLst/>
          </a:prstGeom>
          <a:noFill/>
          <a:ln w="9525">
            <a:noFill/>
          </a:ln>
        </p:spPr>
        <p:txBody>
          <a:bodyPr/>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32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8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日期占位符 7169"/>
          <p:cNvSpPr>
            <a:spLocks noGrp="1"/>
          </p:cNvSpPr>
          <p:nvPr>
            <p:ph type="dt" sz="half" idx="2"/>
          </p:nvPr>
        </p:nvSpPr>
        <p:spPr>
          <a:xfrm>
            <a:off x="457200" y="6251575"/>
            <a:ext cx="2133600" cy="476250"/>
          </a:xfrm>
          <a:prstGeom prst="rect">
            <a:avLst/>
          </a:prstGeom>
          <a:noFill/>
          <a:ln w="9525">
            <a:noFill/>
          </a:ln>
        </p:spPr>
        <p:txBody>
          <a:bodyPr anchor="b"/>
          <a:lstStyle>
            <a:lvl1pPr>
              <a:defRPr sz="1200"/>
            </a:lvl1pPr>
          </a:lstStyle>
          <a:p>
            <a:pPr lvl="0" fontAlgn="base"/>
            <a:endParaRPr lang="zh-CN" altLang="en-US" strike="noStrike" noProof="1" dirty="0">
              <a:latin typeface="Arial" panose="020B0604020202020204" pitchFamily="34" charset="0"/>
            </a:endParaRPr>
          </a:p>
        </p:txBody>
      </p:sp>
      <p:sp>
        <p:nvSpPr>
          <p:cNvPr id="7171" name="灯片编号占位符 7170"/>
          <p:cNvSpPr>
            <a:spLocks noGrp="1"/>
          </p:cNvSpPr>
          <p:nvPr>
            <p:ph type="sldNum" sz="quarter" idx="4"/>
          </p:nvPr>
        </p:nvSpPr>
        <p:spPr>
          <a:xfrm>
            <a:off x="6553200" y="6248400"/>
            <a:ext cx="2133600" cy="476250"/>
          </a:xfrm>
          <a:prstGeom prst="rect">
            <a:avLst/>
          </a:prstGeom>
          <a:noFill/>
          <a:ln w="9525">
            <a:noFill/>
          </a:ln>
        </p:spPr>
        <p:txBody>
          <a:bodyPr anchor="b"/>
          <a:lstStyle>
            <a:lvl1pPr algn="r">
              <a:defRPr sz="12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grpSp>
        <p:nvGrpSpPr>
          <p:cNvPr id="3076" name="组合 7171"/>
          <p:cNvGrpSpPr/>
          <p:nvPr/>
        </p:nvGrpSpPr>
        <p:grpSpPr>
          <a:xfrm>
            <a:off x="0" y="0"/>
            <a:ext cx="9140825" cy="6850063"/>
            <a:chOff x="0" y="0"/>
            <a:chExt cx="5758" cy="4315"/>
          </a:xfrm>
        </p:grpSpPr>
        <p:grpSp>
          <p:nvGrpSpPr>
            <p:cNvPr id="3077" name="组合 7172"/>
            <p:cNvGrpSpPr/>
            <p:nvPr userDrawn="1"/>
          </p:nvGrpSpPr>
          <p:grpSpPr>
            <a:xfrm>
              <a:off x="1728" y="2230"/>
              <a:ext cx="4027" cy="2085"/>
              <a:chOff x="1728" y="2230"/>
              <a:chExt cx="4027" cy="2085"/>
            </a:xfrm>
          </p:grpSpPr>
          <p:sp>
            <p:nvSpPr>
              <p:cNvPr id="3078" name="任意多边形 7173"/>
              <p:cNvSpPr/>
              <p:nvPr/>
            </p:nvSpPr>
            <p:spPr>
              <a:xfrm>
                <a:off x="1728" y="2644"/>
                <a:ext cx="2882" cy="1671"/>
              </a:xfrm>
              <a:custGeom>
                <a:avLst/>
                <a:gdLst/>
                <a:ahLst/>
                <a:cxnLst/>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rgbClr val="002E8B"/>
                  </a:gs>
                </a:gsLst>
                <a:lin ang="0" scaled="1"/>
                <a:tileRect/>
              </a:gradFill>
              <a:ln w="9525">
                <a:noFill/>
              </a:ln>
            </p:spPr>
            <p:txBody>
              <a:bodyPr/>
              <a:p>
                <a:endParaRPr lang="zh-CN" altLang="en-US"/>
              </a:p>
            </p:txBody>
          </p:sp>
          <p:sp>
            <p:nvSpPr>
              <p:cNvPr id="3079" name="任意多边形 7174"/>
              <p:cNvSpPr/>
              <p:nvPr/>
            </p:nvSpPr>
            <p:spPr>
              <a:xfrm>
                <a:off x="4170" y="2671"/>
                <a:ext cx="1259" cy="811"/>
              </a:xfrm>
              <a:custGeom>
                <a:avLst/>
                <a:gdLst/>
                <a:ahLst/>
                <a:cxnLst/>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rgbClr val="002E8B"/>
                  </a:gs>
                </a:gsLst>
                <a:lin ang="2700000" scaled="1"/>
                <a:tileRect/>
              </a:gradFill>
              <a:ln w="9525">
                <a:noFill/>
              </a:ln>
            </p:spPr>
            <p:txBody>
              <a:bodyPr/>
              <a:p>
                <a:endParaRPr lang="zh-CN" altLang="en-US"/>
              </a:p>
            </p:txBody>
          </p:sp>
          <p:sp>
            <p:nvSpPr>
              <p:cNvPr id="3080" name="任意多边形 7175"/>
              <p:cNvSpPr/>
              <p:nvPr/>
            </p:nvSpPr>
            <p:spPr>
              <a:xfrm>
                <a:off x="2900" y="3346"/>
                <a:ext cx="2849" cy="969"/>
              </a:xfrm>
              <a:custGeom>
                <a:avLst/>
                <a:gdLst/>
                <a:ahLst/>
                <a:cxnLst/>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rgbClr val="002A7D"/>
                  </a:gs>
                  <a:gs pos="100000">
                    <a:schemeClr val="bg1"/>
                  </a:gs>
                </a:gsLst>
                <a:lin ang="5400000" scaled="1"/>
                <a:tileRect/>
              </a:gradFill>
              <a:ln w="9525">
                <a:noFill/>
              </a:ln>
            </p:spPr>
            <p:txBody>
              <a:bodyPr/>
              <a:p>
                <a:endParaRPr lang="zh-CN" altLang="en-US"/>
              </a:p>
            </p:txBody>
          </p:sp>
          <p:sp>
            <p:nvSpPr>
              <p:cNvPr id="3081" name="任意多边形 7176"/>
              <p:cNvSpPr/>
              <p:nvPr/>
            </p:nvSpPr>
            <p:spPr>
              <a:xfrm>
                <a:off x="2748" y="2230"/>
                <a:ext cx="3007" cy="2085"/>
              </a:xfrm>
              <a:custGeom>
                <a:avLst/>
                <a:gdLst/>
                <a:ahLst/>
                <a:cxnLst/>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ln>
            </p:spPr>
            <p:txBody>
              <a:bodyPr/>
              <a:p>
                <a:endParaRPr lang="zh-CN" altLang="en-US"/>
              </a:p>
            </p:txBody>
          </p:sp>
          <p:sp>
            <p:nvSpPr>
              <p:cNvPr id="3082" name="任意多边形 7177"/>
              <p:cNvSpPr/>
              <p:nvPr/>
            </p:nvSpPr>
            <p:spPr>
              <a:xfrm>
                <a:off x="4501" y="2317"/>
                <a:ext cx="1248" cy="539"/>
              </a:xfrm>
              <a:custGeom>
                <a:avLst/>
                <a:gdLst/>
                <a:ahLst/>
                <a:cxnLst/>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rgbClr val="002D86"/>
                  </a:gs>
                  <a:gs pos="100000">
                    <a:schemeClr val="bg1"/>
                  </a:gs>
                </a:gsLst>
                <a:lin ang="2700000" scaled="1"/>
                <a:tileRect/>
              </a:gradFill>
              <a:ln w="9525">
                <a:noFill/>
              </a:ln>
            </p:spPr>
            <p:txBody>
              <a:bodyPr/>
              <a:p>
                <a:endParaRPr lang="zh-CN" altLang="en-US"/>
              </a:p>
            </p:txBody>
          </p:sp>
        </p:grpSp>
        <p:sp>
          <p:nvSpPr>
            <p:cNvPr id="3083" name="任意多边形 7178"/>
            <p:cNvSpPr/>
            <p:nvPr/>
          </p:nvSpPr>
          <p:spPr>
            <a:xfrm>
              <a:off x="3322" y="1341"/>
              <a:ext cx="1825" cy="1537"/>
            </a:xfrm>
            <a:custGeom>
              <a:avLst/>
              <a:gdLst/>
              <a:ahLst/>
              <a:cxnLst/>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rgbClr val="002B82"/>
                </a:gs>
                <a:gs pos="100000">
                  <a:schemeClr val="bg1"/>
                </a:gs>
              </a:gsLst>
              <a:lin ang="2700000" scaled="1"/>
              <a:tileRect/>
            </a:gradFill>
            <a:ln w="9525">
              <a:noFill/>
            </a:ln>
          </p:spPr>
          <p:txBody>
            <a:bodyPr/>
            <a:p>
              <a:endParaRPr lang="zh-CN" altLang="en-US"/>
            </a:p>
          </p:txBody>
        </p:sp>
        <p:sp>
          <p:nvSpPr>
            <p:cNvPr id="3084" name="任意多边形 7179"/>
            <p:cNvSpPr/>
            <p:nvPr/>
          </p:nvSpPr>
          <p:spPr>
            <a:xfrm>
              <a:off x="0" y="0"/>
              <a:ext cx="5758" cy="1776"/>
            </a:xfrm>
            <a:custGeom>
              <a:avLst/>
              <a:gdLst/>
              <a:ahLst/>
              <a:cxnLst/>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grpSp>
      <p:sp>
        <p:nvSpPr>
          <p:cNvPr id="7181" name="标题 7180"/>
          <p:cNvSpPr>
            <a:spLocks noGrp="1" noRot="1"/>
          </p:cNvSpPr>
          <p:nvPr>
            <p:ph type="title"/>
          </p:nvPr>
        </p:nvSpPr>
        <p:spPr>
          <a:xfrm>
            <a:off x="457200" y="274638"/>
            <a:ext cx="8229600" cy="1143000"/>
          </a:xfrm>
          <a:prstGeom prst="rect">
            <a:avLst/>
          </a:prstGeom>
          <a:noFill/>
          <a:ln w="9525">
            <a:noFill/>
          </a:ln>
        </p:spPr>
        <p:txBody>
          <a:bodyPr anchor="ctr"/>
          <a:p>
            <a:pPr lvl="0" fontAlgn="base"/>
            <a:r>
              <a:rPr lang="zh-CN" altLang="en-US" strike="noStrike" noProof="1" dirty="0"/>
              <a:t>单击此处编辑母版标题样式</a:t>
            </a:r>
            <a:endParaRPr lang="zh-CN" altLang="en-US" strike="noStrike" noProof="1" dirty="0"/>
          </a:p>
        </p:txBody>
      </p:sp>
      <p:sp>
        <p:nvSpPr>
          <p:cNvPr id="7182" name="页脚占位符 7181"/>
          <p:cNvSpPr>
            <a:spLocks noGrp="1"/>
          </p:cNvSpPr>
          <p:nvPr>
            <p:ph type="ftr" sz="quarter" idx="3"/>
          </p:nvPr>
        </p:nvSpPr>
        <p:spPr>
          <a:xfrm>
            <a:off x="3124200" y="6248400"/>
            <a:ext cx="2895600" cy="476250"/>
          </a:xfrm>
          <a:prstGeom prst="rect">
            <a:avLst/>
          </a:prstGeom>
          <a:noFill/>
          <a:ln w="9525">
            <a:noFill/>
          </a:ln>
        </p:spPr>
        <p:txBody>
          <a:bodyPr anchor="b"/>
          <a:lstStyle>
            <a:lvl1pPr algn="ctr">
              <a:defRPr sz="1200"/>
            </a:lvl1pPr>
          </a:lstStyle>
          <a:p>
            <a:pPr lvl="0" fontAlgn="base"/>
            <a:endParaRPr lang="zh-CN" altLang="en-US" strike="noStrike" noProof="1" dirty="0">
              <a:latin typeface="Arial" panose="020B0604020202020204" pitchFamily="34" charset="0"/>
            </a:endParaRPr>
          </a:p>
        </p:txBody>
      </p:sp>
      <p:sp>
        <p:nvSpPr>
          <p:cNvPr id="7183" name="文本占位符 7182"/>
          <p:cNvSpPr>
            <a:spLocks noGrp="1"/>
          </p:cNvSpPr>
          <p:nvPr>
            <p:ph type="body" idx="1"/>
          </p:nvPr>
        </p:nvSpPr>
        <p:spPr>
          <a:xfrm>
            <a:off x="457200" y="1600200"/>
            <a:ext cx="8229600" cy="4525963"/>
          </a:xfrm>
          <a:prstGeom prst="rect">
            <a:avLst/>
          </a:prstGeom>
          <a:noFill/>
          <a:ln w="9525">
            <a:noFill/>
          </a:ln>
        </p:spPr>
        <p:txBody>
          <a:bodyPr/>
          <a:p>
            <a:pPr lvl="0" fontAlgn="base"/>
            <a:r>
              <a:rPr lang="zh-CN" altLang="en-US" strike="noStrike" noProof="1" dirty="0"/>
              <a:t>单击此处编辑母版文本样式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32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8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文本框 2051"/>
          <p:cNvSpPr txBox="1"/>
          <p:nvPr/>
        </p:nvSpPr>
        <p:spPr>
          <a:xfrm>
            <a:off x="179388" y="1052513"/>
            <a:ext cx="8785225" cy="5507990"/>
          </a:xfrm>
          <a:prstGeom prst="rect">
            <a:avLst/>
          </a:prstGeom>
          <a:noFill/>
          <a:ln w="9525">
            <a:noFill/>
          </a:ln>
        </p:spPr>
        <p:txBody>
          <a:bodyPr anchor="t">
            <a:spAutoFit/>
          </a:bodyPr>
          <a:p>
            <a:pPr algn="ctr"/>
            <a:r>
              <a:rPr lang="zh-CN" altLang="en-US" sz="4800" b="1" dirty="0">
                <a:latin typeface="黑体" panose="02010609060101010101" pitchFamily="49" charset="-122"/>
                <a:ea typeface="黑体" panose="02010609060101010101" pitchFamily="49" charset="-122"/>
              </a:rPr>
              <a:t>后期复习的</a:t>
            </a:r>
            <a:endParaRPr lang="zh-CN" altLang="en-US" sz="4800" b="1" dirty="0">
              <a:latin typeface="黑体" panose="02010609060101010101" pitchFamily="49" charset="-122"/>
              <a:ea typeface="黑体" panose="02010609060101010101" pitchFamily="49" charset="-122"/>
            </a:endParaRPr>
          </a:p>
          <a:p>
            <a:pPr algn="ctr"/>
            <a:r>
              <a:rPr lang="en-US" altLang="zh-CN" sz="4800" b="1" dirty="0">
                <a:latin typeface="黑体" panose="02010609060101010101" pitchFamily="49" charset="-122"/>
                <a:ea typeface="黑体" panose="02010609060101010101" pitchFamily="49" charset="-122"/>
              </a:rPr>
              <a:t>“</a:t>
            </a:r>
            <a:r>
              <a:rPr lang="zh-CN" altLang="en-US" sz="4800" b="1" dirty="0">
                <a:latin typeface="黑体" panose="02010609060101010101" pitchFamily="49" charset="-122"/>
                <a:ea typeface="黑体" panose="02010609060101010101" pitchFamily="49" charset="-122"/>
              </a:rPr>
              <a:t>有所为</a:t>
            </a:r>
            <a:r>
              <a:rPr lang="en-US" altLang="zh-CN" sz="4800" b="1" dirty="0">
                <a:latin typeface="黑体" panose="02010609060101010101" pitchFamily="49" charset="-122"/>
                <a:ea typeface="黑体" panose="02010609060101010101" pitchFamily="49" charset="-122"/>
              </a:rPr>
              <a:t>”</a:t>
            </a:r>
            <a:r>
              <a:rPr lang="zh-CN" altLang="en-US" sz="4800" b="1" dirty="0">
                <a:latin typeface="黑体" panose="02010609060101010101" pitchFamily="49" charset="-122"/>
                <a:ea typeface="黑体" panose="02010609060101010101" pitchFamily="49" charset="-122"/>
              </a:rPr>
              <a:t>与</a:t>
            </a:r>
            <a:r>
              <a:rPr lang="en-US" altLang="zh-CN" sz="4800" b="1" dirty="0">
                <a:latin typeface="黑体" panose="02010609060101010101" pitchFamily="49" charset="-122"/>
                <a:ea typeface="黑体" panose="02010609060101010101" pitchFamily="49" charset="-122"/>
              </a:rPr>
              <a:t>“</a:t>
            </a:r>
            <a:r>
              <a:rPr lang="zh-CN" altLang="en-US" sz="4800" b="1" dirty="0">
                <a:latin typeface="黑体" panose="02010609060101010101" pitchFamily="49" charset="-122"/>
                <a:ea typeface="黑体" panose="02010609060101010101" pitchFamily="49" charset="-122"/>
              </a:rPr>
              <a:t>有所不为</a:t>
            </a:r>
            <a:r>
              <a:rPr lang="en-US" altLang="zh-CN" sz="4800" b="1" dirty="0">
                <a:latin typeface="黑体" panose="02010609060101010101" pitchFamily="49" charset="-122"/>
                <a:ea typeface="黑体" panose="02010609060101010101" pitchFamily="49" charset="-122"/>
              </a:rPr>
              <a:t>”</a:t>
            </a:r>
            <a:endParaRPr lang="en-US" altLang="zh-CN" sz="4800" b="1" dirty="0">
              <a:latin typeface="黑体" panose="02010609060101010101" pitchFamily="49" charset="-122"/>
              <a:ea typeface="黑体" panose="02010609060101010101" pitchFamily="49" charset="-122"/>
            </a:endParaRPr>
          </a:p>
          <a:p>
            <a:pPr algn="ctr"/>
            <a:endParaRPr lang="en-US" altLang="zh-CN" sz="4800" b="1" dirty="0">
              <a:latin typeface="黑体" panose="02010609060101010101" pitchFamily="49" charset="-122"/>
              <a:ea typeface="黑体" panose="02010609060101010101" pitchFamily="49" charset="-122"/>
            </a:endParaRPr>
          </a:p>
          <a:p>
            <a:pPr algn="ctr"/>
            <a:endParaRPr lang="zh-CN" altLang="en-US" sz="4800" b="1" dirty="0">
              <a:latin typeface="楷体" panose="02010609060101010101" pitchFamily="49" charset="-122"/>
              <a:ea typeface="楷体" panose="02010609060101010101" pitchFamily="49" charset="-122"/>
              <a:cs typeface="楷体" panose="02010609060101010101" pitchFamily="49" charset="-122"/>
            </a:endParaRPr>
          </a:p>
          <a:p>
            <a:pPr algn="ctr"/>
            <a:r>
              <a:rPr lang="zh-CN" altLang="en-US" sz="4800" b="1" dirty="0">
                <a:latin typeface="楷体" panose="02010609060101010101" pitchFamily="49" charset="-122"/>
                <a:ea typeface="楷体" panose="02010609060101010101" pitchFamily="49" charset="-122"/>
                <a:cs typeface="楷体" panose="02010609060101010101" pitchFamily="49" charset="-122"/>
              </a:rPr>
              <a:t>王 生</a:t>
            </a:r>
            <a:endParaRPr lang="zh-CN" altLang="en-US" sz="4800" b="1" dirty="0">
              <a:latin typeface="楷体" panose="02010609060101010101" pitchFamily="49" charset="-122"/>
              <a:ea typeface="楷体" panose="02010609060101010101" pitchFamily="49" charset="-122"/>
              <a:cs typeface="楷体" panose="02010609060101010101" pitchFamily="49" charset="-122"/>
            </a:endParaRPr>
          </a:p>
          <a:p>
            <a:pPr algn="ctr"/>
            <a:endParaRPr lang="zh-CN" altLang="en-US" sz="4800" b="1">
              <a:latin typeface="黑体" panose="02010609060101010101" pitchFamily="49" charset="-122"/>
              <a:ea typeface="黑体" panose="02010609060101010101" pitchFamily="49" charset="-122"/>
            </a:endParaRPr>
          </a:p>
          <a:p>
            <a:pPr algn="ctr"/>
            <a:endParaRPr lang="zh-CN" altLang="en-US" sz="3200" b="1" dirty="0">
              <a:latin typeface="楷体_GB2312" charset="-122"/>
              <a:ea typeface="楷体_GB2312" charset="-122"/>
            </a:endParaRPr>
          </a:p>
          <a:p>
            <a:pPr algn="ctr"/>
            <a:endParaRPr lang="zh-CN" altLang="en-US" sz="3200" b="1">
              <a:latin typeface="楷体_GB2312" charset="-122"/>
              <a:ea typeface="楷体_GB231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981075"/>
            <a:ext cx="8229600" cy="4525963"/>
          </a:xfrm>
        </p:spPr>
        <p:txBody>
          <a:bodyPr/>
          <a:p>
            <a:pPr marL="0" indent="0" fontAlgn="base">
              <a:buNone/>
            </a:pPr>
            <a:r>
              <a:rPr lang="en-US" altLang="zh-CN" strike="noStrike" noProof="1" dirty="0">
                <a:latin typeface="黑体" panose="02010609060101010101" pitchFamily="49" charset="-122"/>
                <a:ea typeface="黑体" panose="02010609060101010101" pitchFamily="49" charset="-122"/>
                <a:sym typeface="+mn-ea"/>
              </a:rPr>
              <a:t>    </a:t>
            </a:r>
            <a:r>
              <a:rPr lang="zh-CN" altLang="en-US" strike="noStrike" noProof="1" dirty="0">
                <a:latin typeface="黑体" panose="02010609060101010101" pitchFamily="49" charset="-122"/>
                <a:ea typeface="黑体" panose="02010609060101010101" pitchFamily="49" charset="-122"/>
                <a:sym typeface="+mn-ea"/>
              </a:rPr>
              <a:t>近代化外交；抗战时期中共的政权建设；中共土地政策；建国初期的经济建设和社会改造；市场经济体制的确立和发展；</a:t>
            </a:r>
            <a:endParaRPr lang="zh-CN" altLang="en-US" strike="noStrike" noProof="1"/>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1587" name="文本占位符 2371586"/>
          <p:cNvSpPr>
            <a:spLocks noGrp="1"/>
          </p:cNvSpPr>
          <p:nvPr>
            <p:ph idx="1"/>
          </p:nvPr>
        </p:nvSpPr>
        <p:spPr/>
        <p:txBody>
          <a:bodyPr/>
          <a:p>
            <a:pPr fontAlgn="base">
              <a:buNone/>
            </a:pPr>
            <a:r>
              <a:rPr lang="zh-CN" altLang="en-US" strike="noStrike" noProof="1" dirty="0"/>
              <a:t>（</a:t>
            </a:r>
            <a:r>
              <a:rPr lang="en-US" altLang="zh-CN" strike="noStrike" noProof="1" dirty="0"/>
              <a:t>1</a:t>
            </a:r>
            <a:r>
              <a:rPr lang="zh-CN" altLang="en-US" strike="noStrike" noProof="1" dirty="0"/>
              <a:t>）变化：宋以道德教化为主，明清增加了宣讲“圣谕”的内容；（</a:t>
            </a:r>
            <a:r>
              <a:rPr lang="en-US" altLang="zh-CN" strike="noStrike" noProof="1" dirty="0"/>
              <a:t>3</a:t>
            </a:r>
            <a:r>
              <a:rPr lang="zh-CN" altLang="en-US" strike="noStrike" noProof="1" dirty="0"/>
              <a:t>分）乡约组织从民间自发建立到由地方官吏推动设立。（</a:t>
            </a:r>
            <a:r>
              <a:rPr lang="en-US" altLang="zh-CN" strike="noStrike" noProof="1" dirty="0"/>
              <a:t>3</a:t>
            </a:r>
            <a:r>
              <a:rPr lang="zh-CN" altLang="en-US" strike="noStrike" noProof="1" dirty="0"/>
              <a:t>分）</a:t>
            </a:r>
            <a:endParaRPr lang="zh-CN" altLang="en-US" strike="noStrike" noProof="1" dirty="0"/>
          </a:p>
          <a:p>
            <a:pPr fontAlgn="base">
              <a:buNone/>
            </a:pPr>
            <a:r>
              <a:rPr lang="zh-CN" altLang="en-US" strike="noStrike" noProof="1" dirty="0"/>
              <a:t>积极作用：有利于维护社会秩序，</a:t>
            </a:r>
            <a:r>
              <a:rPr lang="zh-CN" altLang="en-US" b="1" strike="noStrike" noProof="1" dirty="0">
                <a:latin typeface="仿宋" panose="02010609060101010101" charset="-122"/>
                <a:ea typeface="仿宋" panose="02010609060101010101" charset="-122"/>
              </a:rPr>
              <a:t>加强基层社会治理</a:t>
            </a:r>
            <a:r>
              <a:rPr lang="zh-CN" altLang="en-US" strike="noStrike" noProof="1" dirty="0"/>
              <a:t>；（</a:t>
            </a:r>
            <a:r>
              <a:rPr lang="en-US" altLang="zh-CN" strike="noStrike" noProof="1" dirty="0"/>
              <a:t>2</a:t>
            </a:r>
            <a:r>
              <a:rPr lang="zh-CN" altLang="en-US" strike="noStrike" noProof="1" dirty="0"/>
              <a:t>分）有利于发展生产；（</a:t>
            </a:r>
            <a:r>
              <a:rPr lang="en-US" altLang="zh-CN" strike="noStrike" noProof="1" dirty="0"/>
              <a:t>2</a:t>
            </a:r>
            <a:r>
              <a:rPr lang="zh-CN" altLang="en-US" strike="noStrike" noProof="1" dirty="0"/>
              <a:t>分）促进了</a:t>
            </a:r>
            <a:r>
              <a:rPr lang="zh-CN" altLang="en-US" b="1" strike="noStrike" noProof="1" dirty="0">
                <a:latin typeface="仿宋" panose="02010609060101010101" charset="-122"/>
                <a:ea typeface="仿宋" panose="02010609060101010101" charset="-122"/>
              </a:rPr>
              <a:t>儒家文化和传统道德的传播</a:t>
            </a:r>
            <a:r>
              <a:rPr lang="zh-CN" altLang="en-US" strike="noStrike" noProof="1" dirty="0"/>
              <a:t>。（</a:t>
            </a:r>
            <a:r>
              <a:rPr lang="en-US" altLang="zh-CN" strike="noStrike" noProof="1" dirty="0"/>
              <a:t>2</a:t>
            </a:r>
            <a:r>
              <a:rPr lang="zh-CN" altLang="en-US" strike="noStrike" noProof="1" dirty="0"/>
              <a:t>分）</a:t>
            </a:r>
            <a:endParaRPr lang="zh-CN" altLang="en-US" strike="noStrike" noProof="1" dirty="0"/>
          </a:p>
          <a:p>
            <a:pPr fontAlgn="base"/>
            <a:endParaRPr lang="zh-CN" altLang="en-US" strike="noStrike" noProof="1"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2611" name="文本占位符 2372610"/>
          <p:cNvSpPr>
            <a:spLocks noGrp="1"/>
          </p:cNvSpPr>
          <p:nvPr>
            <p:ph idx="1"/>
          </p:nvPr>
        </p:nvSpPr>
        <p:spPr>
          <a:xfrm>
            <a:off x="395288" y="476250"/>
            <a:ext cx="8229600" cy="4525963"/>
          </a:xfrm>
        </p:spPr>
        <p:txBody>
          <a:bodyPr/>
          <a:p>
            <a:pPr fontAlgn="base"/>
            <a:r>
              <a:rPr lang="zh-CN" altLang="en-US" b="1" strike="noStrike" noProof="1" dirty="0">
                <a:latin typeface="楷体" panose="02010609060101010101" pitchFamily="49" charset="-122"/>
                <a:ea typeface="楷体" panose="02010609060101010101" pitchFamily="49" charset="-122"/>
              </a:rPr>
              <a:t>材料二  清末，时人认为“地方自治者，为今世界立国之基础</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于救亡之事，至为切要”。</a:t>
            </a:r>
            <a:r>
              <a:rPr lang="en-US" altLang="zh-CN" b="1" strike="noStrike" noProof="1" dirty="0">
                <a:latin typeface="楷体" panose="02010609060101010101" pitchFamily="49" charset="-122"/>
                <a:ea typeface="楷体" panose="02010609060101010101" pitchFamily="49" charset="-122"/>
              </a:rPr>
              <a:t>1909</a:t>
            </a:r>
            <a:r>
              <a:rPr lang="zh-CN" altLang="en-US" b="1" strike="noStrike" noProof="1" dirty="0">
                <a:latin typeface="楷体" panose="02010609060101010101" pitchFamily="49" charset="-122"/>
                <a:ea typeface="楷体" panose="02010609060101010101" pitchFamily="49" charset="-122"/>
              </a:rPr>
              <a:t>年，清政府颁布</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城镇乡地方自治章程</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，地方自治大致按行政区划分城镇和乡两级，设立议事会为议决机关，议员由选民互选充任。</a:t>
            </a:r>
            <a:endParaRPr lang="zh-CN" altLang="en-US" b="1" strike="noStrike" noProof="1" dirty="0">
              <a:latin typeface="楷体" panose="02010609060101010101" pitchFamily="49" charset="-122"/>
              <a:ea typeface="楷体" panose="02010609060101010101" pitchFamily="49" charset="-122"/>
            </a:endParaRPr>
          </a:p>
          <a:p>
            <a:pPr fontAlgn="base"/>
            <a:r>
              <a:rPr lang="zh-CN" altLang="en-US" b="1" strike="noStrike" noProof="1" dirty="0"/>
              <a:t>（</a:t>
            </a:r>
            <a:r>
              <a:rPr lang="en-US" altLang="zh-CN" b="1" strike="noStrike" noProof="1" dirty="0"/>
              <a:t>2</a:t>
            </a:r>
            <a:r>
              <a:rPr lang="zh-CN" altLang="en-US" b="1" strike="noStrike" noProof="1" dirty="0"/>
              <a:t>）根据材料二并结合所学知识，简述清末城镇乡地方自治的历史背景。（</a:t>
            </a:r>
            <a:r>
              <a:rPr lang="en-US" altLang="zh-CN" b="1" strike="noStrike" noProof="1" dirty="0"/>
              <a:t>9</a:t>
            </a:r>
            <a:r>
              <a:rPr lang="zh-CN" altLang="en-US" b="1" strike="noStrike" noProof="1" dirty="0"/>
              <a:t>分）</a:t>
            </a:r>
            <a:endParaRPr lang="zh-CN" altLang="en-US" b="1" strike="noStrike" noProof="1"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0802" name="文本占位符 2380801"/>
          <p:cNvSpPr>
            <a:spLocks noGrp="1"/>
          </p:cNvSpPr>
          <p:nvPr>
            <p:ph idx="1"/>
          </p:nvPr>
        </p:nvSpPr>
        <p:spPr>
          <a:xfrm>
            <a:off x="250825" y="476250"/>
            <a:ext cx="8229600" cy="4525963"/>
          </a:xfrm>
        </p:spPr>
        <p:txBody>
          <a:bodyPr/>
          <a:p>
            <a:pPr fontAlgn="base"/>
            <a:r>
              <a:rPr lang="zh-CN" altLang="en-US" strike="noStrike" noProof="1" dirty="0"/>
              <a:t>（</a:t>
            </a:r>
            <a:r>
              <a:rPr lang="en-US" altLang="zh-CN" strike="noStrike" noProof="1" dirty="0"/>
              <a:t>2</a:t>
            </a:r>
            <a:r>
              <a:rPr lang="zh-CN" altLang="en-US" strike="noStrike" noProof="1" dirty="0"/>
              <a:t>）答案：</a:t>
            </a:r>
            <a:endParaRPr lang="zh-CN" altLang="en-US" strike="noStrike" noProof="1" dirty="0"/>
          </a:p>
          <a:p>
            <a:pPr marL="0" indent="0" fontAlgn="base">
              <a:buNone/>
            </a:pPr>
            <a:r>
              <a:rPr lang="zh-CN" altLang="en-US" strike="noStrike" noProof="1" dirty="0"/>
              <a:t>内忧外患；（</a:t>
            </a:r>
            <a:r>
              <a:rPr lang="en-US" altLang="zh-CN" strike="noStrike" noProof="1" dirty="0"/>
              <a:t>3</a:t>
            </a:r>
            <a:r>
              <a:rPr lang="zh-CN" altLang="en-US" strike="noStrike" noProof="1" dirty="0"/>
              <a:t>分）西方民主思想传播；（</a:t>
            </a:r>
            <a:r>
              <a:rPr lang="en-US" altLang="zh-CN" strike="noStrike" noProof="1" dirty="0"/>
              <a:t>3</a:t>
            </a:r>
            <a:r>
              <a:rPr lang="zh-CN" altLang="en-US" strike="noStrike" noProof="1" dirty="0"/>
              <a:t>分）清末新政，改革政治制度。（</a:t>
            </a:r>
            <a:r>
              <a:rPr lang="en-US" altLang="zh-CN" strike="noStrike" noProof="1" dirty="0"/>
              <a:t>3</a:t>
            </a:r>
            <a:r>
              <a:rPr lang="zh-CN" altLang="en-US" strike="noStrike" noProof="1" dirty="0"/>
              <a:t>分）</a:t>
            </a:r>
            <a:endParaRPr lang="zh-CN" altLang="en-US" strike="noStrike" noProof="1"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4659" name="文本占位符 2374658"/>
          <p:cNvSpPr>
            <a:spLocks noGrp="1"/>
          </p:cNvSpPr>
          <p:nvPr>
            <p:ph idx="1"/>
          </p:nvPr>
        </p:nvSpPr>
        <p:spPr>
          <a:xfrm>
            <a:off x="323850" y="476250"/>
            <a:ext cx="8229600" cy="4525963"/>
          </a:xfrm>
        </p:spPr>
        <p:txBody>
          <a:bodyPr/>
          <a:p>
            <a:pPr fontAlgn="base">
              <a:lnSpc>
                <a:spcPct val="90000"/>
              </a:lnSpc>
            </a:pPr>
            <a:r>
              <a:rPr lang="zh-CN" altLang="en-US" b="1" strike="noStrike" noProof="1" dirty="0">
                <a:latin typeface="楷体" panose="02010609060101010101" pitchFamily="49" charset="-122"/>
                <a:ea typeface="楷体" panose="02010609060101010101" pitchFamily="49" charset="-122"/>
              </a:rPr>
              <a:t>材料三  </a:t>
            </a:r>
            <a:r>
              <a:rPr lang="en-US" altLang="zh-CN" b="1" strike="noStrike" noProof="1" dirty="0">
                <a:latin typeface="楷体" panose="02010609060101010101" pitchFamily="49" charset="-122"/>
                <a:ea typeface="楷体" panose="02010609060101010101" pitchFamily="49" charset="-122"/>
              </a:rPr>
              <a:t>20</a:t>
            </a:r>
            <a:r>
              <a:rPr lang="zh-CN" altLang="en-US" b="1" strike="noStrike" noProof="1" dirty="0">
                <a:latin typeface="楷体" panose="02010609060101010101" pitchFamily="49" charset="-122"/>
                <a:ea typeface="楷体" panose="02010609060101010101" pitchFamily="49" charset="-122"/>
              </a:rPr>
              <a:t>世纪</a:t>
            </a:r>
            <a:r>
              <a:rPr lang="en-US" altLang="zh-CN" b="1" strike="noStrike" noProof="1" dirty="0">
                <a:latin typeface="楷体" panose="02010609060101010101" pitchFamily="49" charset="-122"/>
                <a:ea typeface="楷体" panose="02010609060101010101" pitchFamily="49" charset="-122"/>
              </a:rPr>
              <a:t>80</a:t>
            </a:r>
            <a:r>
              <a:rPr lang="zh-CN" altLang="en-US" b="1" strike="noStrike" noProof="1" dirty="0">
                <a:latin typeface="楷体" panose="02010609060101010101" pitchFamily="49" charset="-122"/>
                <a:ea typeface="楷体" panose="02010609060101010101" pitchFamily="49" charset="-122"/>
              </a:rPr>
              <a:t>年代后，村民自治迅速发展，到</a:t>
            </a:r>
            <a:r>
              <a:rPr lang="en-US" altLang="zh-CN" b="1" strike="noStrike" noProof="1" dirty="0">
                <a:latin typeface="楷体" panose="02010609060101010101" pitchFamily="49" charset="-122"/>
                <a:ea typeface="楷体" panose="02010609060101010101" pitchFamily="49" charset="-122"/>
              </a:rPr>
              <a:t>1997</a:t>
            </a:r>
            <a:r>
              <a:rPr lang="zh-CN" altLang="en-US" b="1" strike="noStrike" noProof="1" dirty="0">
                <a:latin typeface="楷体" panose="02010609060101010101" pitchFamily="49" charset="-122"/>
                <a:ea typeface="楷体" panose="02010609060101010101" pitchFamily="49" charset="-122"/>
              </a:rPr>
              <a:t>年底，全国共有</a:t>
            </a:r>
            <a:r>
              <a:rPr lang="en-US" altLang="zh-CN" b="1" strike="noStrike" noProof="1" dirty="0">
                <a:latin typeface="楷体" panose="02010609060101010101" pitchFamily="49" charset="-122"/>
                <a:ea typeface="楷体" panose="02010609060101010101" pitchFamily="49" charset="-122"/>
              </a:rPr>
              <a:t>91</a:t>
            </a:r>
            <a:r>
              <a:rPr lang="zh-CN" altLang="en-US" b="1" strike="noStrike" noProof="1" dirty="0">
                <a:latin typeface="楷体" panose="02010609060101010101" pitchFamily="49" charset="-122"/>
                <a:ea typeface="楷体" panose="02010609060101010101" pitchFamily="49" charset="-122"/>
              </a:rPr>
              <a:t>万个村民委员会的村干部由村民直接选举产生，大部分农村有</a:t>
            </a:r>
            <a:r>
              <a:rPr lang="en-US" altLang="zh-CN" b="1" strike="noStrike" noProof="1" dirty="0">
                <a:latin typeface="楷体" panose="02010609060101010101" pitchFamily="49" charset="-122"/>
                <a:ea typeface="楷体" panose="02010609060101010101" pitchFamily="49" charset="-122"/>
              </a:rPr>
              <a:t>90%</a:t>
            </a:r>
            <a:r>
              <a:rPr lang="zh-CN" altLang="en-US" b="1" strike="noStrike" noProof="1" dirty="0">
                <a:latin typeface="楷体" panose="02010609060101010101" pitchFamily="49" charset="-122"/>
                <a:ea typeface="楷体" panose="02010609060101010101" pitchFamily="49" charset="-122"/>
              </a:rPr>
              <a:t>以上的选民参加了选举。</a:t>
            </a:r>
            <a:r>
              <a:rPr lang="en-US" altLang="zh-CN" b="1" strike="noStrike" noProof="1" dirty="0">
                <a:latin typeface="楷体" panose="02010609060101010101" pitchFamily="49" charset="-122"/>
                <a:ea typeface="楷体" panose="02010609060101010101" pitchFamily="49" charset="-122"/>
              </a:rPr>
              <a:t>1998</a:t>
            </a:r>
            <a:r>
              <a:rPr lang="zh-CN" altLang="en-US" b="1" strike="noStrike" noProof="1" dirty="0">
                <a:latin typeface="楷体" panose="02010609060101010101" pitchFamily="49" charset="-122"/>
                <a:ea typeface="楷体" panose="02010609060101010101" pitchFamily="49" charset="-122"/>
              </a:rPr>
              <a:t>年颁布了</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中华人民共和国村民委员会组织法</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，村民委员会是我国农村基层社会的群众自治组织。</a:t>
            </a:r>
            <a:endParaRPr lang="zh-CN" altLang="en-US" b="1" strike="noStrike" noProof="1" dirty="0">
              <a:latin typeface="楷体" panose="02010609060101010101" pitchFamily="49" charset="-122"/>
              <a:ea typeface="楷体" panose="02010609060101010101" pitchFamily="49" charset="-122"/>
            </a:endParaRPr>
          </a:p>
          <a:p>
            <a:pPr fontAlgn="base">
              <a:lnSpc>
                <a:spcPct val="90000"/>
              </a:lnSpc>
            </a:pPr>
            <a:r>
              <a:rPr lang="zh-CN" altLang="en-US" b="1" strike="noStrike" noProof="1" dirty="0"/>
              <a:t>（</a:t>
            </a:r>
            <a:r>
              <a:rPr lang="en-US" altLang="zh-CN" b="1" strike="noStrike" noProof="1" dirty="0"/>
              <a:t>3</a:t>
            </a:r>
            <a:r>
              <a:rPr lang="zh-CN" altLang="en-US" b="1" strike="noStrike" noProof="1" dirty="0"/>
              <a:t>）根据材料三并结合所学知识，说明村民自治的意义。（</a:t>
            </a:r>
            <a:r>
              <a:rPr lang="en-US" altLang="zh-CN" b="1" strike="noStrike" noProof="1" dirty="0"/>
              <a:t>4</a:t>
            </a:r>
            <a:r>
              <a:rPr lang="zh-CN" altLang="en-US" b="1" strike="noStrike" noProof="1" dirty="0"/>
              <a:t>分）</a:t>
            </a:r>
            <a:endParaRPr lang="zh-CN" altLang="en-US" b="1" strike="noStrike" noProof="1"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683" name="文本占位符 2375682"/>
          <p:cNvSpPr>
            <a:spLocks noGrp="1"/>
          </p:cNvSpPr>
          <p:nvPr>
            <p:ph idx="1"/>
          </p:nvPr>
        </p:nvSpPr>
        <p:spPr>
          <a:xfrm>
            <a:off x="468313" y="692150"/>
            <a:ext cx="8229600" cy="4525963"/>
          </a:xfrm>
        </p:spPr>
        <p:txBody>
          <a:bodyPr/>
          <a:p>
            <a:pPr fontAlgn="base"/>
            <a:r>
              <a:rPr lang="zh-CN" altLang="en-US" strike="noStrike" noProof="1" dirty="0"/>
              <a:t>（</a:t>
            </a:r>
            <a:r>
              <a:rPr lang="en-US" altLang="zh-CN" strike="noStrike" noProof="1" dirty="0"/>
              <a:t>3</a:t>
            </a:r>
            <a:r>
              <a:rPr lang="zh-CN" altLang="en-US" strike="noStrike" noProof="1" dirty="0"/>
              <a:t>）</a:t>
            </a:r>
            <a:r>
              <a:rPr lang="zh-CN" altLang="en-US" strike="noStrike" noProof="1" dirty="0">
                <a:sym typeface="+mn-ea"/>
              </a:rPr>
              <a:t>推动基层民主，促进社会主义政治文明；</a:t>
            </a:r>
            <a:r>
              <a:rPr lang="zh-CN" altLang="en-US" strike="noStrike" noProof="1" dirty="0"/>
              <a:t>乡村治理的创新，国家治理体系的健全；改革基层社会治理制度，适应社会主义建设的要求。（每项</a:t>
            </a:r>
            <a:r>
              <a:rPr lang="en-US" altLang="zh-CN" strike="noStrike" noProof="1" dirty="0"/>
              <a:t>2</a:t>
            </a:r>
            <a:r>
              <a:rPr lang="zh-CN" altLang="en-US" strike="noStrike" noProof="1" dirty="0"/>
              <a:t>分，答出其中两项即可得满分。）</a:t>
            </a:r>
            <a:endParaRPr lang="zh-CN" altLang="en-US" strike="noStrike" noProof="1"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6707" name="文本占位符 2376706"/>
          <p:cNvSpPr>
            <a:spLocks noGrp="1"/>
          </p:cNvSpPr>
          <p:nvPr>
            <p:ph idx="1"/>
          </p:nvPr>
        </p:nvSpPr>
        <p:spPr>
          <a:xfrm>
            <a:off x="323850" y="333375"/>
            <a:ext cx="8229600" cy="4525963"/>
          </a:xfrm>
        </p:spPr>
        <p:txBody>
          <a:bodyPr/>
          <a:lstStyle/>
          <a:p>
            <a:r>
              <a:rPr lang="zh-CN" altLang="en-US" dirty="0"/>
              <a:t>请分析：</a:t>
            </a:r>
            <a:endParaRPr lang="zh-CN" altLang="en-US" dirty="0"/>
          </a:p>
          <a:p>
            <a:pPr>
              <a:buNone/>
            </a:pPr>
            <a:r>
              <a:rPr lang="en-US" altLang="zh-CN"/>
              <a:t>1.</a:t>
            </a:r>
            <a:r>
              <a:rPr lang="zh-CN" altLang="en-US" dirty="0"/>
              <a:t>答案的主要来源？是如何利用所学知识进行考查的？所学知识与学科知识的区别？</a:t>
            </a:r>
            <a:endParaRPr lang="zh-CN" altLang="en-US" dirty="0"/>
          </a:p>
          <a:p>
            <a:pPr>
              <a:buNone/>
            </a:pPr>
            <a:r>
              <a:rPr lang="en-US" altLang="zh-CN"/>
              <a:t>2.</a:t>
            </a:r>
            <a:r>
              <a:rPr lang="zh-CN" altLang="en-US" dirty="0"/>
              <a:t>主要考查哪些能力？</a:t>
            </a:r>
            <a:endParaRPr lang="zh-CN" altLang="en-US" dirty="0"/>
          </a:p>
          <a:p>
            <a:pPr>
              <a:buNone/>
            </a:pPr>
            <a:r>
              <a:rPr lang="en-US" altLang="zh-CN"/>
              <a:t>3.</a:t>
            </a:r>
            <a:r>
              <a:rPr lang="zh-CN" altLang="en-US" dirty="0"/>
              <a:t>据此反思我们的教学。</a:t>
            </a:r>
            <a:endParaRPr lang="zh-CN" altLang="en-US" dirty="0"/>
          </a:p>
          <a:p>
            <a:pPr>
              <a:buNone/>
            </a:pPr>
            <a:endParaRPr lang="zh-CN" altLang="en-US" dirty="0"/>
          </a:p>
          <a:p>
            <a:pPr>
              <a:buNone/>
            </a:pPr>
            <a:endParaRPr lang="zh-CN" alt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165225"/>
            <a:ext cx="8229600" cy="4525963"/>
          </a:xfrm>
        </p:spPr>
        <p:txBody>
          <a:bodyPr/>
          <a:p>
            <a:pPr fontAlgn="base"/>
            <a:r>
              <a:rPr lang="zh-CN" altLang="en-US" strike="noStrike" noProof="1"/>
              <a:t>总结：随机的素材情境；大众化的设问；基本的作答能力</a:t>
            </a:r>
            <a:r>
              <a:rPr lang="zh-CN" altLang="en-US" b="1" strike="noStrike" noProof="1">
                <a:latin typeface="仿宋" panose="02010609060101010101" charset="-122"/>
                <a:ea typeface="仿宋" panose="02010609060101010101" charset="-122"/>
              </a:rPr>
              <a:t>【材料信息的深度解读、概述和完整性提取、学科主干知识的灵活迁移、基本解题技能的充分运用】</a:t>
            </a:r>
            <a:r>
              <a:rPr lang="zh-CN" altLang="en-US" strike="noStrike" noProof="1"/>
              <a:t>。</a:t>
            </a:r>
            <a:endParaRPr lang="zh-CN" altLang="en-US" strike="noStrike" noProof="1"/>
          </a:p>
          <a:p>
            <a:pPr fontAlgn="base"/>
            <a:endParaRPr lang="zh-CN" altLang="en-US" strike="noStrike" noProof="1"/>
          </a:p>
          <a:p>
            <a:pPr fontAlgn="base"/>
            <a:r>
              <a:rPr lang="zh-CN" altLang="en-US" strike="noStrike" noProof="1"/>
              <a:t>借助以下几题进一步佐证该结论。</a:t>
            </a:r>
            <a:endParaRPr lang="zh-CN" altLang="en-US" strike="noStrike" noProof="1"/>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008063"/>
            <a:ext cx="8229600" cy="4525963"/>
          </a:xfrm>
        </p:spPr>
        <p:txBody>
          <a:bodyPr/>
          <a:p>
            <a:pPr marL="0" indent="0" fontAlgn="base">
              <a:buNone/>
            </a:pPr>
            <a:r>
              <a:rPr lang="zh-CN" altLang="en-US" sz="2800" b="1" strike="noStrike" noProof="1">
                <a:latin typeface="楷体" panose="02010609060101010101" pitchFamily="49" charset="-122"/>
                <a:ea typeface="楷体" panose="02010609060101010101" pitchFamily="49" charset="-122"/>
                <a:cs typeface="楷体" panose="02010609060101010101" pitchFamily="49" charset="-122"/>
              </a:rPr>
              <a:t>41．阅读材料，完成下列要求。（25分）</a:t>
            </a:r>
            <a:endParaRPr lang="zh-CN" altLang="en-US" sz="2800" b="1" strike="noStrike" noProof="1">
              <a:latin typeface="楷体" panose="02010609060101010101" pitchFamily="49" charset="-122"/>
              <a:ea typeface="楷体" panose="02010609060101010101" pitchFamily="49" charset="-122"/>
              <a:cs typeface="楷体" panose="02010609060101010101" pitchFamily="49" charset="-122"/>
            </a:endParaRPr>
          </a:p>
          <a:p>
            <a:pPr marL="0" indent="0" fontAlgn="base">
              <a:buNone/>
            </a:pPr>
            <a:r>
              <a:rPr lang="zh-CN" altLang="en-US" sz="2800" b="1" strike="noStrike" noProof="1">
                <a:latin typeface="楷体" panose="02010609060101010101" pitchFamily="49" charset="-122"/>
                <a:ea typeface="楷体" panose="02010609060101010101" pitchFamily="49" charset="-122"/>
                <a:cs typeface="楷体" panose="02010609060101010101" pitchFamily="49" charset="-122"/>
              </a:rPr>
              <a:t>材料    中国是大豆的故乡,甲骨文中就有关于大豆的记载。先秦时期，大豆栽培主要是在黄河中游地区，“豆饭”是人们的重要食物。《齐民要术》通过总结劳动人民长期的实践经验，认识到大豆对于改良土壤的作用，主张大豆与其他作物轮种。唐宋时期的文献中都有朝廷调集大豆送至南方救灾、备种的记录，大豆的种植推广到江南及岭南……从古至今，各式各样的豆制品是中国人喜爱的食物，提供了人体所需的优质植物蛋白。</a:t>
            </a:r>
            <a:endParaRPr lang="zh-CN" altLang="en-US" sz="2400" b="1" strike="noStrike" noProof="1">
              <a:latin typeface="楷体" panose="02010609060101010101" pitchFamily="49" charset="-122"/>
              <a:ea typeface="楷体" panose="02010609060101010101" pitchFamily="49" charset="-122"/>
              <a:cs typeface="楷体" panose="02010609060101010101" pitchFamily="49" charset="-122"/>
            </a:endParaRPr>
          </a:p>
          <a:p>
            <a:pPr marL="0" indent="0" fontAlgn="base">
              <a:buNone/>
            </a:pPr>
            <a:endParaRPr lang="zh-CN" altLang="en-US" sz="2400" b="1" strike="noStrike" noProof="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47663" y="657225"/>
            <a:ext cx="8229600" cy="4525963"/>
          </a:xfrm>
        </p:spPr>
        <p:txBody>
          <a:bodyPr/>
          <a:p>
            <a:pPr marL="0" indent="0" fontAlgn="base">
              <a:buNone/>
            </a:pPr>
            <a:r>
              <a:rPr lang="en-US" altLang="zh-CN" sz="2800" b="1" strike="noStrike" noProof="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trike="noStrike" noProof="1">
                <a:latin typeface="楷体" panose="02010609060101010101" pitchFamily="49" charset="-122"/>
                <a:ea typeface="楷体" panose="02010609060101010101" pitchFamily="49" charset="-122"/>
                <a:cs typeface="楷体" panose="02010609060101010101" pitchFamily="49" charset="-122"/>
                <a:sym typeface="+mn-ea"/>
              </a:rPr>
              <a:t>1765年，大豆引入北美，最初作为饲料或绿肥。19世纪60年代，豆腐在美国开始被视为健康食品。19世纪末，大豆根瘤的固氮功能被发现，在美国干旱地区推广种植。至1910年，美国已经拥有280多个大豆品种。1931年，福特公司从大豆中开发出人造蛋白纤维，大豆成为食品工业、轻工业及医药工业的重要原料。1954年，美国成为世界上最大的大豆生产国，种植面积超过一亿亩。大豆在南北美州都得到广泛种植，美洲的农田和中国人的餐桌发生了紧密联系。</a:t>
            </a:r>
            <a:endParaRPr lang="zh-CN" altLang="en-US" sz="2800" b="1" strike="noStrike" noProof="1">
              <a:latin typeface="楷体" panose="02010609060101010101" pitchFamily="49" charset="-122"/>
              <a:ea typeface="楷体" panose="02010609060101010101" pitchFamily="49" charset="-122"/>
              <a:cs typeface="楷体" panose="02010609060101010101" pitchFamily="49" charset="-122"/>
            </a:endParaRPr>
          </a:p>
          <a:p>
            <a:pPr marL="0" indent="0" fontAlgn="base">
              <a:buNone/>
            </a:pPr>
            <a:r>
              <a:rPr lang="zh-CN" altLang="en-US" sz="2800" b="1" strike="noStrike" noProof="1">
                <a:latin typeface="楷体" panose="02010609060101010101" pitchFamily="49" charset="-122"/>
                <a:ea typeface="楷体" panose="02010609060101010101" pitchFamily="49" charset="-122"/>
                <a:cs typeface="楷体" panose="02010609060101010101" pitchFamily="49" charset="-122"/>
                <a:sym typeface="+mn-ea"/>
              </a:rPr>
              <a:t>    ——摘编自刘启振等《“一带一路”视域下栽培大豆的起源和传播》等</a:t>
            </a:r>
            <a:endParaRPr lang="zh-CN" altLang="en-US" b="1" strike="noStrike" noProof="1">
              <a:latin typeface="楷体" panose="02010609060101010101" pitchFamily="49" charset="-122"/>
              <a:ea typeface="楷体" panose="02010609060101010101" pitchFamily="49" charset="-122"/>
              <a:cs typeface="楷体" panose="02010609060101010101" pitchFamily="49" charset="-122"/>
            </a:endParaRPr>
          </a:p>
          <a:p>
            <a:pPr marL="0" indent="0" fontAlgn="base">
              <a:buNone/>
            </a:pPr>
            <a:endParaRPr lang="zh-CN" altLang="en-US" strike="noStrike" noProof="1"/>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019175"/>
            <a:ext cx="8229600" cy="4525963"/>
          </a:xfrm>
        </p:spPr>
        <p:txBody>
          <a:bodyPr/>
          <a:p>
            <a:pPr marL="0" indent="0" fontAlgn="base">
              <a:buNone/>
            </a:pPr>
            <a:r>
              <a:rPr lang="zh-CN" altLang="en-US" strike="noStrike" noProof="1"/>
              <a:t>（1）根据材料并结合所学知识，概括我国历史上种植利用大豆的特点和作用。（12分）</a:t>
            </a:r>
            <a:endParaRPr lang="zh-CN" altLang="en-US" strike="noStrike" noProof="1"/>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36803" name="文本占位符 2636802"/>
          <p:cNvSpPr>
            <a:spLocks noGrp="1"/>
          </p:cNvSpPr>
          <p:nvPr>
            <p:ph idx="1"/>
          </p:nvPr>
        </p:nvSpPr>
        <p:spPr/>
        <p:txBody>
          <a:bodyPr/>
          <a:p>
            <a:pPr fontAlgn="base">
              <a:buNone/>
            </a:pPr>
            <a:r>
              <a:rPr lang="en-US" altLang="zh-CN" sz="3600" strike="noStrike" noProof="1" dirty="0">
                <a:latin typeface="黑体" panose="02010609060101010101" pitchFamily="49" charset="-122"/>
                <a:ea typeface="黑体" panose="02010609060101010101" pitchFamily="49" charset="-122"/>
              </a:rPr>
              <a:t>     </a:t>
            </a:r>
            <a:r>
              <a:rPr lang="zh-CN" altLang="en-US" sz="3600" strike="noStrike" noProof="1" dirty="0">
                <a:latin typeface="黑体" panose="02010609060101010101" pitchFamily="49" charset="-122"/>
                <a:ea typeface="黑体" panose="02010609060101010101" pitchFamily="49" charset="-122"/>
              </a:rPr>
              <a:t>雅典、罗马的民主与法制；代议民主制下的宪政改革；启蒙运动；中世纪西欧经济和社会转型；工业革命与世界市场；法国大革命；战后世界经济政治格局。</a:t>
            </a:r>
            <a:endParaRPr lang="zh-CN" altLang="en-US" sz="3600" strike="noStrike" noProof="1" dirty="0">
              <a:latin typeface="黑体" panose="02010609060101010101" pitchFamily="49" charset="-122"/>
              <a:ea typeface="黑体" panose="02010609060101010101" pitchFamily="49" charset="-122"/>
            </a:endParaRPr>
          </a:p>
          <a:p>
            <a:pPr fontAlgn="base"/>
            <a:endParaRPr lang="zh-CN" altLang="en-US" strike="noStrike" noProof="1"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898525"/>
            <a:ext cx="8229600" cy="4525963"/>
          </a:xfrm>
        </p:spPr>
        <p:txBody>
          <a:bodyPr/>
          <a:p>
            <a:pPr marL="0" indent="0" fontAlgn="base">
              <a:buNone/>
            </a:pPr>
            <a:r>
              <a:rPr lang="zh-CN" altLang="en-US" strike="noStrike" noProof="1"/>
              <a:t>（1）特点：我国人民最早培育、驯化；种植范围从中原推广到南方，开发出各种豆制品；农书对劳动人民实践经验的总结与推广，政府推动。</a:t>
            </a:r>
            <a:endParaRPr lang="zh-CN" altLang="en-US" strike="noStrike" noProof="1"/>
          </a:p>
          <a:p>
            <a:pPr marL="0" indent="0" fontAlgn="base">
              <a:buNone/>
            </a:pPr>
            <a:r>
              <a:rPr lang="zh-CN" altLang="en-US" strike="noStrike" noProof="1"/>
              <a:t>        作用：民众重要的食物来源，使中国人的食物结构合理化；</a:t>
            </a:r>
            <a:r>
              <a:rPr lang="zh-CN" altLang="en-US" b="1" strike="noStrike" noProof="1">
                <a:latin typeface="仿宋" panose="02010609060101010101" charset="-122"/>
                <a:ea typeface="仿宋" panose="02010609060101010101" charset="-122"/>
              </a:rPr>
              <a:t>推动了中国农业的发展</a:t>
            </a:r>
            <a:r>
              <a:rPr lang="zh-CN" altLang="en-US" strike="noStrike" noProof="1"/>
              <a:t>，备荒物资。</a:t>
            </a:r>
            <a:r>
              <a:rPr lang="zh-CN" altLang="en-US" b="1" strike="noStrike" noProof="1">
                <a:latin typeface="仿宋" panose="02010609060101010101" charset="-122"/>
                <a:ea typeface="仿宋" panose="02010609060101010101" charset="-122"/>
              </a:rPr>
              <a:t>【补充：改良土壤；增进民众体质和人口繁衍。】</a:t>
            </a:r>
            <a:endParaRPr lang="zh-CN" altLang="en-US" b="1" strike="noStrike" noProof="1">
              <a:latin typeface="仿宋" panose="02010609060101010101" charset="-122"/>
              <a:ea typeface="仿宋" panose="02010609060101010101" charset="-122"/>
            </a:endParaRPr>
          </a:p>
          <a:p>
            <a:pPr marL="0" indent="0" fontAlgn="base">
              <a:buNone/>
            </a:pPr>
            <a:r>
              <a:rPr lang="zh-CN" altLang="en-US" b="1" strike="noStrike" noProof="1">
                <a:latin typeface="仿宋" panose="02010609060101010101" charset="-122"/>
                <a:ea typeface="仿宋" panose="02010609060101010101" charset="-122"/>
              </a:rPr>
              <a:t>启示：信息完整提取；答题的</a:t>
            </a:r>
            <a:r>
              <a:rPr lang="en-US" altLang="zh-CN" b="1" strike="noStrike" noProof="1">
                <a:latin typeface="仿宋" panose="02010609060101010101" charset="-122"/>
                <a:ea typeface="仿宋" panose="02010609060101010101" charset="-122"/>
              </a:rPr>
              <a:t>“</a:t>
            </a:r>
            <a:r>
              <a:rPr lang="zh-CN" altLang="en-US" b="1" strike="noStrike" noProof="1">
                <a:latin typeface="仿宋" panose="02010609060101010101" charset="-122"/>
                <a:ea typeface="仿宋" panose="02010609060101010101" charset="-122"/>
              </a:rPr>
              <a:t>套话</a:t>
            </a:r>
            <a:r>
              <a:rPr lang="en-US" altLang="zh-CN" b="1" strike="noStrike" noProof="1">
                <a:latin typeface="仿宋" panose="02010609060101010101" charset="-122"/>
                <a:ea typeface="仿宋" panose="02010609060101010101" charset="-122"/>
              </a:rPr>
              <a:t>”</a:t>
            </a:r>
            <a:r>
              <a:rPr lang="zh-CN" altLang="en-US" b="1" strike="noStrike" noProof="1">
                <a:latin typeface="仿宋" panose="02010609060101010101" charset="-122"/>
                <a:ea typeface="仿宋" panose="02010609060101010101" charset="-122"/>
              </a:rPr>
              <a:t>。</a:t>
            </a:r>
            <a:endParaRPr lang="zh-CN" altLang="en-US" b="1" strike="noStrike" noProof="1">
              <a:latin typeface="仿宋" panose="02010609060101010101" charset="-122"/>
              <a:ea typeface="仿宋" panose="02010609060101010101" charset="-122"/>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fontAlgn="base">
              <a:buNone/>
            </a:pPr>
            <a:r>
              <a:rPr lang="zh-CN" altLang="en-US" strike="noStrike" noProof="1"/>
              <a:t>（2）根据材料并结合所学知识，说明大豆在美国广泛种植的原因。（8分）</a:t>
            </a:r>
            <a:endParaRPr lang="zh-CN" altLang="en-US" strike="noStrike" noProof="1"/>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008063"/>
            <a:ext cx="8229600" cy="4525963"/>
          </a:xfrm>
        </p:spPr>
        <p:txBody>
          <a:bodyPr/>
          <a:p>
            <a:pPr marL="0" indent="0" fontAlgn="base">
              <a:buNone/>
            </a:pPr>
            <a:r>
              <a:rPr lang="zh-CN" altLang="en-US" strike="noStrike" noProof="1"/>
              <a:t>（2）原因：世界各地的联系加强，世界市场的推动；大豆是一种优良作物品种，适宜种植；科学技术进步，大豆的用途得到广泛开发。</a:t>
            </a:r>
            <a:endParaRPr lang="zh-CN" altLang="en-US" strike="noStrike" noProof="1"/>
          </a:p>
          <a:p>
            <a:pPr marL="0" indent="0" fontAlgn="base">
              <a:buNone/>
            </a:pPr>
            <a:r>
              <a:rPr lang="zh-CN" altLang="en-US" strike="noStrike" noProof="1"/>
              <a:t>启示：知识的灵活运用【回归时代背景，</a:t>
            </a:r>
            <a:r>
              <a:rPr lang="en-US" altLang="zh-CN" strike="noStrike" noProof="1"/>
              <a:t>1765</a:t>
            </a:r>
            <a:r>
              <a:rPr lang="zh-CN" altLang="en-US" strike="noStrike" noProof="1"/>
              <a:t>年】；审题【答案隐含在题目设问中</a:t>
            </a:r>
            <a:r>
              <a:rPr lang="en-US" altLang="zh-CN" strike="noStrike" noProof="1"/>
              <a:t>“</a:t>
            </a:r>
            <a:r>
              <a:rPr lang="zh-CN" altLang="en-US" strike="noStrike" noProof="1"/>
              <a:t>广泛种植</a:t>
            </a:r>
            <a:r>
              <a:rPr lang="en-US" altLang="zh-CN" strike="noStrike" noProof="1"/>
              <a:t>”</a:t>
            </a:r>
            <a:r>
              <a:rPr lang="zh-CN" altLang="en-US" strike="noStrike" noProof="1"/>
              <a:t>】；信息深度解读和转换【结合题目的设问进行理解。】</a:t>
            </a:r>
            <a:endParaRPr lang="zh-CN" altLang="en-US" strike="noStrike" noProof="1"/>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36550" y="1165225"/>
            <a:ext cx="8229600" cy="4525963"/>
          </a:xfrm>
        </p:spPr>
        <p:txBody>
          <a:bodyPr/>
          <a:p>
            <a:pPr marL="0" indent="0" fontAlgn="base">
              <a:buNone/>
            </a:pPr>
            <a:r>
              <a:rPr lang="zh-CN" altLang="en-US" strike="noStrike" noProof="1"/>
              <a:t>（3）根据材料并结合所学知识，简析物种交流的积极意义。（5分）</a:t>
            </a:r>
            <a:endParaRPr lang="zh-CN" altLang="en-US" strike="noStrike" noProof="1"/>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fontAlgn="base">
              <a:buNone/>
            </a:pPr>
            <a:r>
              <a:rPr lang="zh-CN" altLang="en-US" strike="noStrike" noProof="1"/>
              <a:t>（3）意义：物种交流是世界文明交流的重要方式；促进了人类文明的发展，有助于人类命运共同体的构建。</a:t>
            </a:r>
            <a:endParaRPr lang="zh-CN" altLang="en-US" strike="noStrike" noProof="1"/>
          </a:p>
          <a:p>
            <a:pPr marL="0" indent="0" fontAlgn="base">
              <a:buNone/>
            </a:pPr>
            <a:r>
              <a:rPr lang="zh-CN" altLang="en-US" strike="noStrike" noProof="1"/>
              <a:t>启示：答题技能【审题、时政热词】</a:t>
            </a:r>
            <a:endParaRPr lang="zh-CN" altLang="en-US" strike="noStrike" noProof="1"/>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fontAlgn="base"/>
            <a:r>
              <a:rPr lang="zh-CN" altLang="en-US" strike="noStrike" noProof="1"/>
              <a:t>选修题目的对策：</a:t>
            </a:r>
            <a:endParaRPr lang="zh-CN" altLang="en-US" strike="noStrike" noProof="1"/>
          </a:p>
          <a:p>
            <a:pPr marL="0" indent="0" fontAlgn="base">
              <a:buNone/>
            </a:pPr>
            <a:r>
              <a:rPr lang="zh-CN" altLang="en-US" strike="noStrike" noProof="1"/>
              <a:t>  必修化；训练解题技能。</a:t>
            </a:r>
            <a:endParaRPr lang="zh-CN" altLang="en-US" strike="noStrike" noProof="1"/>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13987" name="文本占位符 3113986"/>
          <p:cNvSpPr>
            <a:spLocks noGrp="1"/>
          </p:cNvSpPr>
          <p:nvPr>
            <p:ph idx="1"/>
          </p:nvPr>
        </p:nvSpPr>
        <p:spPr>
          <a:xfrm>
            <a:off x="468313" y="692150"/>
            <a:ext cx="8229600" cy="4525963"/>
          </a:xfrm>
        </p:spPr>
        <p:txBody>
          <a:bodyPr/>
          <a:p>
            <a:pPr fontAlgn="base">
              <a:buNone/>
            </a:pPr>
            <a:r>
              <a:rPr lang="en-US" altLang="zh-CN" sz="3600" strike="noStrike" noProof="1" dirty="0">
                <a:ea typeface="黑体" panose="02010609060101010101" pitchFamily="49" charset="-122"/>
              </a:rPr>
              <a:t>      </a:t>
            </a:r>
            <a:endParaRPr lang="en-US" altLang="zh-CN" sz="3600" strike="noStrike" noProof="1" dirty="0">
              <a:ea typeface="黑体" panose="02010609060101010101" pitchFamily="49" charset="-122"/>
            </a:endParaRPr>
          </a:p>
          <a:p>
            <a:pPr fontAlgn="base">
              <a:buNone/>
            </a:pPr>
            <a:r>
              <a:rPr lang="en-US" altLang="zh-CN" sz="3600" strike="noStrike" noProof="1" dirty="0">
                <a:ea typeface="黑体" panose="02010609060101010101" pitchFamily="49" charset="-122"/>
              </a:rPr>
              <a:t>          </a:t>
            </a:r>
            <a:endParaRPr lang="en-US" altLang="zh-CN" sz="3600" strike="noStrike" noProof="1" dirty="0">
              <a:ea typeface="黑体" panose="02010609060101010101" pitchFamily="49" charset="-122"/>
            </a:endParaRPr>
          </a:p>
          <a:p>
            <a:pPr fontAlgn="base">
              <a:buNone/>
            </a:pPr>
            <a:r>
              <a:rPr lang="en-US" altLang="zh-CN" sz="3600" strike="noStrike" noProof="1" dirty="0">
                <a:ea typeface="黑体" panose="02010609060101010101" pitchFamily="49" charset="-122"/>
              </a:rPr>
              <a:t>       </a:t>
            </a:r>
            <a:r>
              <a:rPr lang="zh-CN" altLang="en-US" sz="4000" strike="noStrike" noProof="1" dirty="0">
                <a:ea typeface="黑体" panose="02010609060101010101" pitchFamily="49" charset="-122"/>
              </a:rPr>
              <a:t>历史论证题的解答技能训练</a:t>
            </a:r>
            <a:endParaRPr lang="zh-CN" altLang="en-US" sz="4000" strike="noStrike" noProof="1" dirty="0">
              <a:ea typeface="黑体" panose="02010609060101010101" pitchFamily="49" charset="-122"/>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83971" name="文本占位符 3283970"/>
          <p:cNvSpPr>
            <a:spLocks noGrp="1"/>
          </p:cNvSpPr>
          <p:nvPr>
            <p:ph idx="1"/>
          </p:nvPr>
        </p:nvSpPr>
        <p:spPr/>
        <p:txBody>
          <a:bodyPr/>
          <a:p>
            <a:pPr fontAlgn="base"/>
            <a:r>
              <a:rPr lang="zh-CN" altLang="en-US" strike="noStrike" noProof="1" dirty="0"/>
              <a:t>两种类型。</a:t>
            </a:r>
            <a:endParaRPr lang="zh-CN" altLang="en-US" strike="noStrike" noProof="1" dirty="0"/>
          </a:p>
          <a:p>
            <a:pPr fontAlgn="base"/>
            <a:r>
              <a:rPr lang="zh-CN" altLang="en-US" strike="noStrike" noProof="1" dirty="0"/>
              <a:t>答案要求。</a:t>
            </a:r>
            <a:endParaRPr lang="zh-CN" altLang="en-US" strike="noStrike" noProof="1" dirty="0"/>
          </a:p>
          <a:p>
            <a:pPr fontAlgn="base"/>
            <a:r>
              <a:rPr lang="zh-CN" altLang="en-US" strike="noStrike" noProof="1" dirty="0"/>
              <a:t>失分原因及典型错误。</a:t>
            </a:r>
            <a:endParaRPr lang="zh-CN" altLang="en-US" strike="noStrike" noProof="1" dirty="0"/>
          </a:p>
          <a:p>
            <a:pPr fontAlgn="base"/>
            <a:r>
              <a:rPr lang="zh-CN" altLang="en-US" strike="noStrike" noProof="1" dirty="0"/>
              <a:t>如何训练。</a:t>
            </a:r>
            <a:endParaRPr lang="zh-CN" altLang="en-US" strike="noStrike" noProof="1"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7731" name="文本占位符 2377730"/>
          <p:cNvSpPr>
            <a:spLocks noGrp="1"/>
          </p:cNvSpPr>
          <p:nvPr>
            <p:ph idx="1"/>
          </p:nvPr>
        </p:nvSpPr>
        <p:spPr>
          <a:xfrm>
            <a:off x="539750" y="333375"/>
            <a:ext cx="8229600" cy="4525963"/>
          </a:xfrm>
        </p:spPr>
        <p:txBody>
          <a:bodyPr/>
          <a:p>
            <a:pPr fontAlgn="base">
              <a:lnSpc>
                <a:spcPct val="90000"/>
              </a:lnSpc>
            </a:pPr>
            <a:r>
              <a:rPr lang="en-US" altLang="zh-CN" sz="2800" b="1" strike="noStrike" noProof="1">
                <a:latin typeface="楷体" panose="02010609060101010101" pitchFamily="49" charset="-122"/>
                <a:ea typeface="楷体" panose="02010609060101010101" pitchFamily="49" charset="-122"/>
              </a:rPr>
              <a:t>42</a:t>
            </a:r>
            <a:r>
              <a:rPr lang="zh-CN" altLang="en-US" sz="2800" b="1" strike="noStrike" noProof="1" dirty="0">
                <a:latin typeface="黑体" panose="02010609060101010101" pitchFamily="49" charset="-122"/>
                <a:ea typeface="黑体" panose="02010609060101010101" pitchFamily="49" charset="-122"/>
              </a:rPr>
              <a:t>．（</a:t>
            </a:r>
            <a:r>
              <a:rPr lang="en-US" altLang="zh-CN" sz="2800" b="1" strike="noStrike" noProof="1" dirty="0">
                <a:latin typeface="黑体" panose="02010609060101010101" pitchFamily="49" charset="-122"/>
                <a:ea typeface="黑体" panose="02010609060101010101" pitchFamily="49" charset="-122"/>
              </a:rPr>
              <a:t>12</a:t>
            </a:r>
            <a:r>
              <a:rPr lang="zh-CN" altLang="en-US" sz="2800" b="1" strike="noStrike" noProof="1" dirty="0">
                <a:latin typeface="黑体" panose="02010609060101010101" pitchFamily="49" charset="-122"/>
                <a:ea typeface="黑体" panose="02010609060101010101" pitchFamily="49" charset="-122"/>
              </a:rPr>
              <a:t>分）材料  英国作家笛福创作的小说</a:t>
            </a:r>
            <a:r>
              <a:rPr lang="en-US" altLang="zh-CN" sz="2800" b="1" strike="noStrike" noProof="1" dirty="0">
                <a:latin typeface="黑体" panose="02010609060101010101" pitchFamily="49" charset="-122"/>
                <a:ea typeface="黑体" panose="02010609060101010101" pitchFamily="49" charset="-122"/>
              </a:rPr>
              <a:t>《</a:t>
            </a:r>
            <a:r>
              <a:rPr lang="zh-CN" altLang="en-US" sz="2800" b="1" strike="noStrike" noProof="1" dirty="0">
                <a:latin typeface="黑体" panose="02010609060101010101" pitchFamily="49" charset="-122"/>
                <a:ea typeface="黑体" panose="02010609060101010101" pitchFamily="49" charset="-122"/>
              </a:rPr>
              <a:t>鲁宾逊漂流记</a:t>
            </a:r>
            <a:r>
              <a:rPr lang="en-US" altLang="zh-CN" sz="2800" b="1" strike="noStrike" noProof="1" dirty="0">
                <a:latin typeface="黑体" panose="02010609060101010101" pitchFamily="49" charset="-122"/>
                <a:ea typeface="黑体" panose="02010609060101010101" pitchFamily="49" charset="-122"/>
              </a:rPr>
              <a:t>》</a:t>
            </a:r>
            <a:r>
              <a:rPr lang="zh-CN" altLang="en-US" sz="2800" b="1" strike="noStrike" noProof="1" dirty="0">
                <a:latin typeface="黑体" panose="02010609060101010101" pitchFamily="49" charset="-122"/>
                <a:ea typeface="黑体" panose="02010609060101010101" pitchFamily="49" charset="-122"/>
              </a:rPr>
              <a:t>出版于</a:t>
            </a:r>
            <a:r>
              <a:rPr lang="en-US" altLang="zh-CN" sz="2800" b="1" strike="noStrike" noProof="1" dirty="0">
                <a:latin typeface="黑体" panose="02010609060101010101" pitchFamily="49" charset="-122"/>
                <a:ea typeface="黑体" panose="02010609060101010101" pitchFamily="49" charset="-122"/>
              </a:rPr>
              <a:t>1719</a:t>
            </a:r>
            <a:r>
              <a:rPr lang="zh-CN" altLang="en-US" sz="2800" b="1" strike="noStrike" noProof="1" dirty="0">
                <a:latin typeface="黑体" panose="02010609060101010101" pitchFamily="49" charset="-122"/>
                <a:ea typeface="黑体" panose="02010609060101010101" pitchFamily="49" charset="-122"/>
              </a:rPr>
              <a:t>年，其中许多情节反映了世界近代早期的重大历史现象，小说梗概如下：</a:t>
            </a:r>
            <a:endParaRPr lang="zh-CN" altLang="en-US" sz="2800" b="1" strike="noStrike" noProof="1" dirty="0">
              <a:latin typeface="黑体" panose="02010609060101010101" pitchFamily="49" charset="-122"/>
              <a:ea typeface="黑体" panose="02010609060101010101" pitchFamily="49" charset="-122"/>
            </a:endParaRPr>
          </a:p>
          <a:p>
            <a:pPr fontAlgn="base">
              <a:lnSpc>
                <a:spcPct val="90000"/>
              </a:lnSpc>
              <a:buNone/>
            </a:pPr>
            <a:r>
              <a:rPr lang="zh-CN" altLang="en-US" sz="2800" b="1" strike="noStrike" noProof="1" dirty="0">
                <a:latin typeface="楷体" panose="02010609060101010101" pitchFamily="49" charset="-122"/>
                <a:ea typeface="楷体" panose="02010609060101010101" pitchFamily="49" charset="-122"/>
              </a:rPr>
              <a:t>      鲁滨逊出生于英国一个生活优裕的商人家庭，渴望航海冒险。他在巴西开办了种植园，看到当地缺少劳动力，转而去非洲贩卖黑奴。在一次航海途中，鲁滨逊遇险漂流到一座荒岛上。他凭借自己的智慧和力量，制造工具，种植谷物，驯养动物，经过十多年，生活居然“过得很富裕”。宗教信仰是支撑鲁滨逊的重要力量，且是“在没有别人的帮助和教导下，通过自己阅读</a:t>
            </a:r>
            <a:r>
              <a:rPr lang="en-US" altLang="zh-CN" sz="2800" b="1" strike="noStrike" noProof="1" dirty="0">
                <a:latin typeface="楷体" panose="02010609060101010101" pitchFamily="49" charset="-122"/>
                <a:ea typeface="楷体" panose="02010609060101010101" pitchFamily="49" charset="-122"/>
              </a:rPr>
              <a:t>《</a:t>
            </a:r>
            <a:r>
              <a:rPr lang="zh-CN" altLang="en-US" sz="2800" b="1" strike="noStrike" noProof="1" dirty="0">
                <a:latin typeface="楷体" panose="02010609060101010101" pitchFamily="49" charset="-122"/>
                <a:ea typeface="楷体" panose="02010609060101010101" pitchFamily="49" charset="-122"/>
              </a:rPr>
              <a:t>圣经</a:t>
            </a:r>
            <a:r>
              <a:rPr lang="en-US" altLang="zh-CN" sz="2800" b="1" strike="noStrike" noProof="1" dirty="0">
                <a:latin typeface="楷体" panose="02010609060101010101" pitchFamily="49" charset="-122"/>
                <a:ea typeface="楷体" panose="02010609060101010101" pitchFamily="49" charset="-122"/>
              </a:rPr>
              <a:t>》</a:t>
            </a:r>
            <a:r>
              <a:rPr lang="zh-CN" altLang="en-US" sz="2800" b="1" strike="noStrike" noProof="1" dirty="0">
                <a:latin typeface="楷体" panose="02010609060101010101" pitchFamily="49" charset="-122"/>
                <a:ea typeface="楷体" panose="02010609060101010101" pitchFamily="49" charset="-122"/>
              </a:rPr>
              <a:t>无师自通的”。后来，鲁滨逊救出一个濒临被杀的“野人”，岛上居民也有所增加，整个小岛是他的个人财产。鲁滨逊获救回国后，还去“视察”过他的领地。</a:t>
            </a:r>
            <a:endParaRPr lang="zh-CN" altLang="en-US" sz="2800" b="1" strike="noStrike" noProof="1" dirty="0">
              <a:latin typeface="楷体" panose="02010609060101010101" pitchFamily="49" charset="-122"/>
              <a:ea typeface="楷体" panose="02010609060101010101" pitchFamily="49"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8755" name="文本占位符 2378754"/>
          <p:cNvSpPr>
            <a:spLocks noGrp="1"/>
          </p:cNvSpPr>
          <p:nvPr>
            <p:ph idx="1"/>
          </p:nvPr>
        </p:nvSpPr>
        <p:spPr>
          <a:xfrm>
            <a:off x="539750" y="404813"/>
            <a:ext cx="8229600" cy="4525963"/>
          </a:xfrm>
        </p:spPr>
        <p:txBody>
          <a:bodyPr/>
          <a:p>
            <a:pPr fontAlgn="base"/>
            <a:r>
              <a:rPr lang="zh-CN" altLang="en-US" strike="noStrike" noProof="1" dirty="0"/>
              <a:t>结合世界近代史的所学知识，从上述梗概中提取一个情节，指出它所反映的近代早期重大历史现象，并概述和评价该历史现象。（要求：简要写出所提取的小说情节及历史现象，对历史现象的概述和评价准确全面。）</a:t>
            </a:r>
            <a:endParaRPr lang="zh-CN" altLang="en-US" strike="noStrike" noProof="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34755" name="文本占位符 2634754"/>
          <p:cNvSpPr>
            <a:spLocks noGrp="1"/>
          </p:cNvSpPr>
          <p:nvPr>
            <p:ph idx="1"/>
          </p:nvPr>
        </p:nvSpPr>
        <p:spPr>
          <a:xfrm>
            <a:off x="457200" y="423863"/>
            <a:ext cx="8229600" cy="4525963"/>
          </a:xfrm>
        </p:spPr>
        <p:txBody>
          <a:bodyPr/>
          <a:p>
            <a:pPr marL="0" indent="0" fontAlgn="base">
              <a:buNone/>
            </a:pPr>
            <a:r>
              <a:rPr lang="zh-CN" altLang="en-US" b="1" strike="noStrike" noProof="1" dirty="0"/>
              <a:t>以</a:t>
            </a:r>
            <a:r>
              <a:rPr lang="en-US" altLang="zh-CN" b="1" strike="noStrike" noProof="1" dirty="0"/>
              <a:t>“</a:t>
            </a:r>
            <a:r>
              <a:rPr lang="zh-CN" altLang="en-US" strike="noStrike" noProof="1" dirty="0">
                <a:latin typeface="黑体" panose="02010609060101010101" pitchFamily="49" charset="-122"/>
                <a:ea typeface="黑体" panose="02010609060101010101" pitchFamily="49" charset="-122"/>
                <a:sym typeface="+mn-ea"/>
              </a:rPr>
              <a:t>明清的政治、经济、思想制度和社会转型</a:t>
            </a:r>
            <a:r>
              <a:rPr lang="en-US" altLang="zh-CN" strike="noStrike" noProof="1" dirty="0">
                <a:latin typeface="黑体" panose="02010609060101010101" pitchFamily="49" charset="-122"/>
                <a:ea typeface="黑体" panose="02010609060101010101" pitchFamily="49" charset="-122"/>
                <a:sym typeface="+mn-ea"/>
              </a:rPr>
              <a:t>”</a:t>
            </a:r>
            <a:r>
              <a:rPr lang="zh-CN" altLang="en-US" strike="noStrike" noProof="1" dirty="0">
                <a:latin typeface="黑体" panose="02010609060101010101" pitchFamily="49" charset="-122"/>
                <a:ea typeface="黑体" panose="02010609060101010101" pitchFamily="49" charset="-122"/>
                <a:sym typeface="+mn-ea"/>
              </a:rPr>
              <a:t>为例：</a:t>
            </a:r>
            <a:endParaRPr lang="zh-CN" altLang="en-US" strike="noStrike" noProof="1" dirty="0">
              <a:latin typeface="黑体" panose="02010609060101010101" pitchFamily="49" charset="-122"/>
              <a:ea typeface="黑体" panose="02010609060101010101" pitchFamily="49" charset="-122"/>
              <a:sym typeface="+mn-ea"/>
            </a:endParaRPr>
          </a:p>
          <a:p>
            <a:pPr marL="0" indent="0" fontAlgn="base">
              <a:buNone/>
            </a:pPr>
            <a:endParaRPr lang="zh-CN" altLang="en-US" b="1" strike="noStrike" noProof="1" dirty="0"/>
          </a:p>
          <a:p>
            <a:pPr marL="0" indent="0" fontAlgn="base">
              <a:buNone/>
            </a:pPr>
            <a:r>
              <a:rPr lang="zh-CN" altLang="en-US" b="1" strike="noStrike" noProof="1" dirty="0"/>
              <a:t>（</a:t>
            </a:r>
            <a:r>
              <a:rPr lang="en-US" altLang="zh-CN" b="1" strike="noStrike" noProof="1" dirty="0"/>
              <a:t>1</a:t>
            </a:r>
            <a:r>
              <a:rPr lang="zh-CN" altLang="en-US" b="1" strike="noStrike" noProof="1" dirty="0"/>
              <a:t>）明清政治：</a:t>
            </a:r>
            <a:endParaRPr lang="zh-CN" altLang="en-US" b="1" strike="noStrike" noProof="1" dirty="0"/>
          </a:p>
          <a:p>
            <a:pPr marL="0" indent="0" fontAlgn="base">
              <a:buNone/>
            </a:pPr>
            <a:endParaRPr lang="zh-CN" altLang="en-US" b="1" strike="noStrike" noProof="1" dirty="0"/>
          </a:p>
          <a:p>
            <a:pPr marL="0" indent="0" fontAlgn="base">
              <a:buNone/>
            </a:pPr>
            <a:endParaRPr lang="zh-CN" altLang="en-US" b="1" strike="noStrike" noProof="1" dirty="0"/>
          </a:p>
          <a:p>
            <a:pPr marL="0" indent="0" fontAlgn="base">
              <a:buNone/>
            </a:pPr>
            <a:endParaRPr lang="zh-CN" altLang="en-US" b="1" strike="noStrike" noProof="1"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1827" name="文本占位符 2381826"/>
          <p:cNvSpPr>
            <a:spLocks noGrp="1"/>
          </p:cNvSpPr>
          <p:nvPr>
            <p:ph idx="1"/>
          </p:nvPr>
        </p:nvSpPr>
        <p:spPr>
          <a:xfrm>
            <a:off x="323850" y="620713"/>
            <a:ext cx="8229600" cy="4525963"/>
          </a:xfrm>
        </p:spPr>
        <p:txBody>
          <a:bodyPr/>
          <a:p>
            <a:pPr fontAlgn="base">
              <a:lnSpc>
                <a:spcPct val="90000"/>
              </a:lnSpc>
            </a:pPr>
            <a:r>
              <a:rPr lang="zh-CN" altLang="en-US" sz="2800" strike="noStrike" noProof="1" dirty="0">
                <a:ea typeface="黑体" panose="02010609060101010101" pitchFamily="49" charset="-122"/>
              </a:rPr>
              <a:t>情节：鲁滨逊遇险漂流到海岛上，在那里建立了自己的领地。</a:t>
            </a:r>
            <a:endParaRPr lang="zh-CN" altLang="en-US" sz="2800" strike="noStrike" noProof="1" dirty="0">
              <a:ea typeface="黑体" panose="02010609060101010101" pitchFamily="49" charset="-122"/>
            </a:endParaRPr>
          </a:p>
          <a:p>
            <a:pPr fontAlgn="base">
              <a:lnSpc>
                <a:spcPct val="90000"/>
              </a:lnSpc>
            </a:pPr>
            <a:r>
              <a:rPr lang="zh-CN" altLang="en-US" sz="2800" strike="noStrike" noProof="1" dirty="0">
                <a:ea typeface="黑体" panose="02010609060101010101" pitchFamily="49" charset="-122"/>
              </a:rPr>
              <a:t>历史现象：这一情节反映出近代早期的西欧殖民扩张。</a:t>
            </a:r>
            <a:endParaRPr lang="zh-CN" altLang="en-US" sz="2800" strike="noStrike" noProof="1" dirty="0">
              <a:ea typeface="黑体" panose="02010609060101010101" pitchFamily="49" charset="-122"/>
            </a:endParaRPr>
          </a:p>
          <a:p>
            <a:pPr fontAlgn="base">
              <a:lnSpc>
                <a:spcPct val="90000"/>
              </a:lnSpc>
            </a:pPr>
            <a:r>
              <a:rPr lang="zh-CN" altLang="en-US" sz="2800" strike="noStrike" noProof="1" dirty="0">
                <a:ea typeface="黑体" panose="02010609060101010101" pitchFamily="49" charset="-122"/>
              </a:rPr>
              <a:t>概述和评价：近代西方殖民扩张始于新航路开辟，在亚非拉地区依靠武力等方式强占殖民地，掠夺财富，进行移民，开展贸易。殖民扩张掠夺的大量财富流入西欧，为资本主义提供了资本原始积累，给遭受侵略的地区和人民造成极大灾难，客观上带动了世界市场的发展。</a:t>
            </a:r>
            <a:endParaRPr lang="zh-CN" altLang="en-US" sz="2800" strike="noStrike" noProof="1" dirty="0">
              <a:ea typeface="黑体" panose="02010609060101010101" pitchFamily="49" charset="-122"/>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2851" name="文本占位符 2382850"/>
          <p:cNvSpPr>
            <a:spLocks noGrp="1"/>
          </p:cNvSpPr>
          <p:nvPr>
            <p:ph idx="1"/>
          </p:nvPr>
        </p:nvSpPr>
        <p:spPr>
          <a:xfrm>
            <a:off x="468313" y="476250"/>
            <a:ext cx="8229600" cy="4525963"/>
          </a:xfrm>
        </p:spPr>
        <p:txBody>
          <a:bodyPr/>
          <a:p>
            <a:pPr fontAlgn="base">
              <a:lnSpc>
                <a:spcPct val="80000"/>
              </a:lnSpc>
            </a:pPr>
            <a:r>
              <a:rPr lang="en-US" altLang="zh-CN" sz="2800" b="1" strike="noStrike" noProof="1" dirty="0">
                <a:latin typeface="楷体" panose="02010609060101010101" pitchFamily="49" charset="-122"/>
                <a:ea typeface="楷体" panose="02010609060101010101" pitchFamily="49" charset="-122"/>
              </a:rPr>
              <a:t>Ⅱ</a:t>
            </a:r>
            <a:r>
              <a:rPr lang="zh-CN" altLang="en-US" sz="2800" b="1" strike="noStrike" noProof="1" dirty="0">
                <a:latin typeface="楷体" panose="02010609060101010101" pitchFamily="49" charset="-122"/>
                <a:ea typeface="楷体" panose="02010609060101010101" pitchFamily="49" charset="-122"/>
              </a:rPr>
              <a:t>卷</a:t>
            </a:r>
            <a:r>
              <a:rPr lang="en-US" altLang="zh-CN" sz="2800" b="1" strike="noStrike" noProof="1" dirty="0">
                <a:latin typeface="楷体" panose="02010609060101010101" pitchFamily="49" charset="-122"/>
                <a:ea typeface="楷体" panose="02010609060101010101" pitchFamily="49" charset="-122"/>
              </a:rPr>
              <a:t>42</a:t>
            </a:r>
            <a:r>
              <a:rPr lang="zh-CN" altLang="en-US" sz="2800" b="1" strike="noStrike" noProof="1" dirty="0">
                <a:latin typeface="楷体" panose="02010609060101010101" pitchFamily="49" charset="-122"/>
                <a:ea typeface="楷体" panose="02010609060101010101" pitchFamily="49" charset="-122"/>
              </a:rPr>
              <a:t>．阅读材料，完成下列要求。（</a:t>
            </a:r>
            <a:r>
              <a:rPr lang="en-US" altLang="zh-CN" sz="2800" b="1" strike="noStrike" noProof="1" dirty="0">
                <a:latin typeface="楷体" panose="02010609060101010101" pitchFamily="49" charset="-122"/>
                <a:ea typeface="楷体" panose="02010609060101010101" pitchFamily="49" charset="-122"/>
              </a:rPr>
              <a:t>12</a:t>
            </a:r>
            <a:r>
              <a:rPr lang="zh-CN" altLang="en-US" sz="2800" b="1" strike="noStrike" noProof="1" dirty="0">
                <a:latin typeface="楷体" panose="02010609060101010101" pitchFamily="49" charset="-122"/>
                <a:ea typeface="楷体" panose="02010609060101010101" pitchFamily="49" charset="-122"/>
              </a:rPr>
              <a:t>分）</a:t>
            </a:r>
            <a:endParaRPr lang="zh-CN" altLang="en-US" sz="2800" b="1" strike="noStrike" noProof="1" dirty="0">
              <a:latin typeface="楷体" panose="02010609060101010101" pitchFamily="49" charset="-122"/>
              <a:ea typeface="楷体" panose="02010609060101010101" pitchFamily="49" charset="-122"/>
            </a:endParaRPr>
          </a:p>
          <a:p>
            <a:pPr fontAlgn="base">
              <a:lnSpc>
                <a:spcPct val="80000"/>
              </a:lnSpc>
              <a:buNone/>
            </a:pPr>
            <a:r>
              <a:rPr lang="zh-CN" altLang="en-US" sz="2800" b="1" strike="noStrike" noProof="1" dirty="0">
                <a:latin typeface="楷体" panose="02010609060101010101" pitchFamily="49" charset="-122"/>
                <a:ea typeface="楷体" panose="02010609060101010101" pitchFamily="49" charset="-122"/>
              </a:rPr>
              <a:t>       材料  </a:t>
            </a:r>
            <a:r>
              <a:rPr lang="en-US" altLang="zh-CN" sz="2800" b="1" strike="noStrike" noProof="1" dirty="0">
                <a:latin typeface="楷体" panose="02010609060101010101" pitchFamily="49" charset="-122"/>
                <a:ea typeface="楷体" panose="02010609060101010101" pitchFamily="49" charset="-122"/>
              </a:rPr>
              <a:t>1889</a:t>
            </a:r>
            <a:r>
              <a:rPr lang="zh-CN" altLang="en-US" sz="2800" b="1" strike="noStrike" noProof="1" dirty="0">
                <a:latin typeface="楷体" panose="02010609060101010101" pitchFamily="49" charset="-122"/>
                <a:ea typeface="楷体" panose="02010609060101010101" pitchFamily="49" charset="-122"/>
              </a:rPr>
              <a:t>年，两广总督张之洞从英国预购炼铁机炉，有人提醒先要确定煤、铁质地才能配置合适的机炉，张之洞认为不必“先觅煤、铁而后购机炉”。张之洞调任湖广总督，购得大冶铁矿，开始筹建汉阳铁厂，由于找不到合适的煤，耗费六年时间和巨资，仍未能炼出合格的钢铁。盛宣怀接手后，招商股银</a:t>
            </a:r>
            <a:r>
              <a:rPr lang="en-US" altLang="zh-CN" sz="2800" b="1" strike="noStrike" noProof="1" dirty="0">
                <a:latin typeface="楷体" panose="02010609060101010101" pitchFamily="49" charset="-122"/>
                <a:ea typeface="楷体" panose="02010609060101010101" pitchFamily="49" charset="-122"/>
              </a:rPr>
              <a:t>200</a:t>
            </a:r>
            <a:r>
              <a:rPr lang="zh-CN" altLang="en-US" sz="2800" b="1" strike="noStrike" noProof="1" dirty="0">
                <a:latin typeface="楷体" panose="02010609060101010101" pitchFamily="49" charset="-122"/>
                <a:ea typeface="楷体" panose="02010609060101010101" pitchFamily="49" charset="-122"/>
              </a:rPr>
              <a:t>万两，并开办萍乡煤矿，但由于原来定购的机炉不适用，依然未能炼出好钢，只得贷款改装设备，才获得成功。通过克服种种困难，汉阳铁厂成为中国第一家大型的近代化钢铁企业。</a:t>
            </a:r>
            <a:r>
              <a:rPr lang="en-US" altLang="zh-CN" sz="2800" b="1" strike="noStrike" noProof="1" dirty="0">
                <a:latin typeface="楷体" panose="02010609060101010101" pitchFamily="49" charset="-122"/>
                <a:ea typeface="楷体" panose="02010609060101010101" pitchFamily="49" charset="-122"/>
              </a:rPr>
              <a:t>1949</a:t>
            </a:r>
            <a:r>
              <a:rPr lang="zh-CN" altLang="en-US" sz="2800" b="1" strike="noStrike" noProof="1" dirty="0">
                <a:latin typeface="楷体" panose="02010609060101010101" pitchFamily="49" charset="-122"/>
                <a:ea typeface="楷体" panose="02010609060101010101" pitchFamily="49" charset="-122"/>
              </a:rPr>
              <a:t>年后收归国有。</a:t>
            </a:r>
            <a:endParaRPr lang="zh-CN" altLang="en-US" sz="2800" b="1" strike="noStrike" noProof="1" dirty="0">
              <a:latin typeface="楷体" panose="02010609060101010101" pitchFamily="49" charset="-122"/>
              <a:ea typeface="楷体" panose="02010609060101010101" pitchFamily="49" charset="-122"/>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3875" name="文本占位符 2383874"/>
          <p:cNvSpPr>
            <a:spLocks noGrp="1"/>
          </p:cNvSpPr>
          <p:nvPr>
            <p:ph idx="1"/>
          </p:nvPr>
        </p:nvSpPr>
        <p:spPr>
          <a:xfrm>
            <a:off x="323850" y="549275"/>
            <a:ext cx="8229600" cy="4525963"/>
          </a:xfrm>
        </p:spPr>
        <p:txBody>
          <a:bodyPr/>
          <a:p>
            <a:pPr fontAlgn="base"/>
            <a:r>
              <a:rPr lang="zh-CN" altLang="en-US" sz="4000" b="1" strike="noStrike" noProof="1" dirty="0">
                <a:latin typeface="黑体" panose="02010609060101010101" pitchFamily="49" charset="-122"/>
                <a:ea typeface="黑体" panose="02010609060101010101" pitchFamily="49" charset="-122"/>
              </a:rPr>
              <a:t>材料提供了一个中国近代企业发展的案例，蕴含了现代化的诸多启示。从材料中提炼一个启示，并结合所学的中国近现代史知识予以说明。（要求：观点明确，史论结合，言之成理。）</a:t>
            </a:r>
            <a:r>
              <a:rPr lang="zh-CN" altLang="en-US" sz="4000" b="1" strike="noStrike" noProof="1" dirty="0">
                <a:latin typeface="楷体" panose="02010609060101010101" pitchFamily="49" charset="-122"/>
                <a:ea typeface="楷体" panose="02010609060101010101" pitchFamily="49" charset="-122"/>
              </a:rPr>
              <a:t> </a:t>
            </a:r>
            <a:endParaRPr lang="zh-CN" altLang="en-US" sz="4000" b="1" strike="noStrike" noProof="1" dirty="0">
              <a:latin typeface="楷体" panose="02010609060101010101" pitchFamily="49" charset="-122"/>
              <a:ea typeface="楷体" panose="02010609060101010101" pitchFamily="49" charset="-122"/>
            </a:endParaRPr>
          </a:p>
          <a:p>
            <a:pPr fontAlgn="base"/>
            <a:endParaRPr lang="zh-CN" altLang="en-US" strike="noStrike" noProof="1"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4933" name="标题 2384932"/>
          <p:cNvSpPr>
            <a:spLocks noGrp="1" noRot="1"/>
          </p:cNvSpPr>
          <p:nvPr>
            <p:ph type="title"/>
          </p:nvPr>
        </p:nvSpPr>
        <p:spPr/>
        <p:txBody>
          <a:bodyPr anchor="ctr"/>
          <a:p>
            <a:pPr fontAlgn="base"/>
            <a:r>
              <a:rPr lang="en-US" altLang="zh-CN" b="0" strike="noStrike" noProof="1" dirty="0"/>
              <a:t>Ⅲ</a:t>
            </a:r>
            <a:r>
              <a:rPr lang="zh-CN" altLang="en-US" b="0" strike="noStrike" noProof="1" dirty="0"/>
              <a:t>卷</a:t>
            </a:r>
            <a:r>
              <a:rPr lang="en-US" altLang="zh-CN" b="0" strike="noStrike" noProof="1" dirty="0"/>
              <a:t>42</a:t>
            </a:r>
            <a:r>
              <a:rPr lang="zh-CN" altLang="en-US" b="0" strike="noStrike" noProof="1" dirty="0"/>
              <a:t>题</a:t>
            </a:r>
            <a:endParaRPr lang="zh-CN" altLang="en-US" b="0" strike="noStrike" noProof="1" dirty="0"/>
          </a:p>
        </p:txBody>
      </p:sp>
      <p:sp>
        <p:nvSpPr>
          <p:cNvPr id="2384899" name="文本占位符 2384898"/>
          <p:cNvSpPr>
            <a:spLocks noGrp="1"/>
          </p:cNvSpPr>
          <p:nvPr>
            <p:ph type="body" sz="half" idx="1"/>
          </p:nvPr>
        </p:nvSpPr>
        <p:spPr>
          <a:xfrm>
            <a:off x="457200" y="1600200"/>
            <a:ext cx="4038600" cy="4525963"/>
          </a:xfrm>
        </p:spPr>
        <p:txBody>
          <a:bodyPr/>
          <a:p>
            <a:pPr fontAlgn="base"/>
            <a:endParaRPr lang="en-US" altLang="zh-CN" sz="2800" strike="noStrike" noProof="1" dirty="0"/>
          </a:p>
          <a:p>
            <a:pPr fontAlgn="base"/>
            <a:endParaRPr lang="en-US" altLang="zh-CN" sz="2800" strike="noStrike" noProof="1" dirty="0"/>
          </a:p>
        </p:txBody>
      </p:sp>
      <p:graphicFrame>
        <p:nvGraphicFramePr>
          <p:cNvPr id="2384980" name="内容占位符 2384979"/>
          <p:cNvGraphicFramePr/>
          <p:nvPr>
            <p:ph sz="half" idx="2"/>
          </p:nvPr>
        </p:nvGraphicFramePr>
        <p:xfrm>
          <a:off x="179388" y="1196975"/>
          <a:ext cx="8713788" cy="3427413"/>
        </p:xfrm>
        <a:graphic>
          <a:graphicData uri="http://schemas.openxmlformats.org/drawingml/2006/table">
            <a:tbl>
              <a:tblPr/>
              <a:tblGrid>
                <a:gridCol w="1008063"/>
                <a:gridCol w="1008062"/>
                <a:gridCol w="915988"/>
                <a:gridCol w="955675"/>
                <a:gridCol w="1009650"/>
                <a:gridCol w="1008062"/>
                <a:gridCol w="935038"/>
                <a:gridCol w="936625"/>
                <a:gridCol w="936625"/>
              </a:tblGrid>
              <a:tr h="1030288">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上上</a:t>
                      </a:r>
                      <a:endParaRPr lang="zh-CN" altLang="en-US" dirty="0"/>
                    </a:p>
                    <a:p>
                      <a:pPr marL="0" lvl="0" indent="0">
                        <a:buNone/>
                      </a:pP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上中</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上下</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中上</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中中</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中下</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下上</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下中</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下下</a:t>
                      </a: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397125">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尧、舜</a:t>
                      </a:r>
                      <a:endParaRPr lang="zh-CN" altLang="en-US" dirty="0"/>
                    </a:p>
                    <a:p>
                      <a:pPr marL="0" lvl="0" indent="0">
                        <a:buNone/>
                      </a:pPr>
                      <a:r>
                        <a:rPr lang="zh-CN" altLang="en-US" dirty="0"/>
                        <a:t>周文王</a:t>
                      </a:r>
                      <a:endParaRPr lang="zh-CN" altLang="en-US" dirty="0"/>
                    </a:p>
                    <a:p>
                      <a:pPr marL="0" lvl="0" indent="0">
                        <a:buNone/>
                      </a:pPr>
                      <a:r>
                        <a:rPr lang="zh-CN" altLang="en-US" dirty="0"/>
                        <a:t>孔子 </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孟子</a:t>
                      </a:r>
                      <a:endParaRPr lang="zh-CN" altLang="en-US" dirty="0"/>
                    </a:p>
                    <a:p>
                      <a:pPr marL="0" lvl="0" indent="0">
                        <a:buNone/>
                      </a:pPr>
                      <a:r>
                        <a:rPr lang="zh-CN" altLang="en-US" dirty="0"/>
                        <a:t>屈原</a:t>
                      </a:r>
                      <a:endParaRPr lang="zh-CN" altLang="en-US" dirty="0"/>
                    </a:p>
                    <a:p>
                      <a:pPr marL="0" lvl="0" indent="0">
                        <a:buNone/>
                      </a:pPr>
                      <a:r>
                        <a:rPr lang="zh-CN" altLang="en-US" dirty="0"/>
                        <a:t>荀子 </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子贡</a:t>
                      </a:r>
                      <a:endParaRPr lang="zh-CN" altLang="en-US" dirty="0"/>
                    </a:p>
                    <a:p>
                      <a:pPr marL="0" lvl="0" indent="0">
                        <a:buNone/>
                      </a:pPr>
                      <a:r>
                        <a:rPr lang="zh-CN" altLang="en-US" dirty="0"/>
                        <a:t>范蠡</a:t>
                      </a:r>
                      <a:endParaRPr lang="zh-CN" altLang="en-US" dirty="0"/>
                    </a:p>
                    <a:p>
                      <a:pPr marL="0" lvl="0" indent="0">
                        <a:buNone/>
                      </a:pPr>
                      <a:r>
                        <a:rPr lang="zh-CN" altLang="en-US" dirty="0"/>
                        <a:t>廉颇 </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老子</a:t>
                      </a:r>
                      <a:endParaRPr lang="zh-CN" altLang="en-US" dirty="0"/>
                    </a:p>
                    <a:p>
                      <a:pPr marL="0" lvl="0" indent="0">
                        <a:buNone/>
                      </a:pPr>
                      <a:r>
                        <a:rPr lang="zh-CN" altLang="en-US" dirty="0"/>
                        <a:t>商鞅</a:t>
                      </a:r>
                      <a:endParaRPr lang="zh-CN" altLang="en-US" dirty="0"/>
                    </a:p>
                    <a:p>
                      <a:pPr marL="0" lvl="0" indent="0">
                        <a:buNone/>
                      </a:pPr>
                      <a:r>
                        <a:rPr lang="zh-CN" altLang="en-US" dirty="0"/>
                        <a:t>韩非 </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齐恒公</a:t>
                      </a:r>
                      <a:endParaRPr lang="zh-CN" altLang="en-US" dirty="0"/>
                    </a:p>
                    <a:p>
                      <a:pPr marL="0" lvl="0" indent="0">
                        <a:buNone/>
                      </a:pPr>
                      <a:r>
                        <a:rPr lang="zh-CN" altLang="en-US" dirty="0"/>
                        <a:t>吕不韦</a:t>
                      </a:r>
                      <a:endParaRPr lang="zh-CN" altLang="en-US" dirty="0"/>
                    </a:p>
                    <a:p>
                      <a:pPr marL="0" lvl="0" indent="0">
                        <a:buNone/>
                      </a:pPr>
                      <a:r>
                        <a:rPr lang="zh-CN" altLang="en-US" dirty="0"/>
                        <a:t>荆轲 </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秦始皇</a:t>
                      </a:r>
                      <a:endParaRPr lang="zh-CN" altLang="en-US" dirty="0"/>
                    </a:p>
                    <a:p>
                      <a:pPr marL="0" lvl="0" indent="0">
                        <a:buNone/>
                      </a:pPr>
                      <a:r>
                        <a:rPr lang="zh-CN" altLang="en-US" dirty="0"/>
                        <a:t>李斯</a:t>
                      </a:r>
                      <a:endParaRPr lang="zh-CN" altLang="en-US" dirty="0"/>
                    </a:p>
                    <a:p>
                      <a:pPr marL="0" lvl="0" indent="0">
                        <a:buNone/>
                      </a:pPr>
                      <a:r>
                        <a:rPr lang="zh-CN" altLang="en-US" dirty="0"/>
                        <a:t>陈胜 </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宋襄公 </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夏桀 </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商纣 </a:t>
                      </a: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5923" name="文本占位符 2385922"/>
          <p:cNvSpPr>
            <a:spLocks noGrp="1"/>
          </p:cNvSpPr>
          <p:nvPr>
            <p:ph idx="1"/>
          </p:nvPr>
        </p:nvSpPr>
        <p:spPr>
          <a:xfrm>
            <a:off x="323850" y="188913"/>
            <a:ext cx="8229600" cy="4525963"/>
          </a:xfrm>
        </p:spPr>
        <p:txBody>
          <a:bodyPr/>
          <a:p>
            <a:pPr fontAlgn="base"/>
            <a:r>
              <a:rPr lang="zh-CN" altLang="en-US" b="1" strike="noStrike" noProof="1" dirty="0">
                <a:ea typeface="黑体" panose="02010609060101010101" pitchFamily="49" charset="-122"/>
              </a:rPr>
              <a:t>上表为东汉史学家班固所撰</a:t>
            </a:r>
            <a:r>
              <a:rPr lang="en-US" altLang="zh-CN" b="1" strike="noStrike" noProof="1" dirty="0">
                <a:ea typeface="黑体" panose="02010609060101010101" pitchFamily="49" charset="-122"/>
              </a:rPr>
              <a:t>《</a:t>
            </a:r>
            <a:r>
              <a:rPr lang="zh-CN" altLang="en-US" b="1" strike="noStrike" noProof="1" dirty="0">
                <a:ea typeface="黑体" panose="02010609060101010101" pitchFamily="49" charset="-122"/>
              </a:rPr>
              <a:t>汉书</a:t>
            </a:r>
            <a:r>
              <a:rPr lang="en-US" altLang="zh-CN" b="1" strike="noStrike" noProof="1">
                <a:latin typeface="黑体" panose="02010609060101010101" pitchFamily="49" charset="-122"/>
                <a:ea typeface="黑体" panose="02010609060101010101" pitchFamily="49" charset="-122"/>
              </a:rPr>
              <a:t>·</a:t>
            </a:r>
            <a:r>
              <a:rPr lang="zh-CN" altLang="en-US" b="1" strike="noStrike" noProof="1" dirty="0">
                <a:ea typeface="黑体" panose="02010609060101010101" pitchFamily="49" charset="-122"/>
              </a:rPr>
              <a:t>古今人表</a:t>
            </a:r>
            <a:r>
              <a:rPr lang="en-US" altLang="zh-CN" b="1" strike="noStrike" noProof="1" dirty="0">
                <a:ea typeface="黑体" panose="02010609060101010101" pitchFamily="49" charset="-122"/>
              </a:rPr>
              <a:t>》</a:t>
            </a:r>
            <a:r>
              <a:rPr lang="zh-CN" altLang="en-US" b="1" strike="noStrike" noProof="1" dirty="0">
                <a:ea typeface="黑体" panose="02010609060101010101" pitchFamily="49" charset="-122"/>
              </a:rPr>
              <a:t>中的部分人物及相应等级，根据材料并结合所学中国古代史知识，对表中的内容提出自己的看法，并予以说明。（要求：看法具体明确，说明须史论结合。）</a:t>
            </a:r>
            <a:endParaRPr lang="zh-CN" altLang="en-US" b="1" strike="noStrike" noProof="1" dirty="0">
              <a:ea typeface="黑体" panose="02010609060101010101" pitchFamily="49" charset="-122"/>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826" name="标题 3277825"/>
          <p:cNvSpPr>
            <a:spLocks noGrp="1" noRot="1"/>
          </p:cNvSpPr>
          <p:nvPr>
            <p:ph type="title"/>
          </p:nvPr>
        </p:nvSpPr>
        <p:spPr>
          <a:xfrm>
            <a:off x="457200" y="-17462"/>
            <a:ext cx="8229600" cy="1143000"/>
          </a:xfrm>
        </p:spPr>
        <p:txBody>
          <a:bodyPr anchor="ctr"/>
          <a:p>
            <a:pPr fontAlgn="base"/>
            <a:r>
              <a:rPr lang="zh-CN" altLang="en-US" sz="2800" strike="noStrike" noProof="1" dirty="0"/>
              <a:t>表</a:t>
            </a:r>
            <a:r>
              <a:rPr lang="en-US" altLang="zh-CN" sz="2800" strike="noStrike" noProof="1" dirty="0"/>
              <a:t>1  </a:t>
            </a:r>
            <a:r>
              <a:rPr lang="zh-CN" altLang="en-US" sz="2800" strike="noStrike" noProof="1" dirty="0"/>
              <a:t>钟表的演变</a:t>
            </a:r>
            <a:endParaRPr lang="zh-CN" altLang="en-US" sz="2800" strike="noStrike" noProof="1" dirty="0"/>
          </a:p>
        </p:txBody>
      </p:sp>
      <p:graphicFrame>
        <p:nvGraphicFramePr>
          <p:cNvPr id="3277827" name="内容占位符 3277826"/>
          <p:cNvGraphicFramePr/>
          <p:nvPr>
            <p:ph idx="1"/>
          </p:nvPr>
        </p:nvGraphicFramePr>
        <p:xfrm>
          <a:off x="457200" y="831850"/>
          <a:ext cx="8241030" cy="6064885"/>
        </p:xfrm>
        <a:graphic>
          <a:graphicData uri="http://schemas.openxmlformats.org/drawingml/2006/table">
            <a:tbl>
              <a:tblPr/>
              <a:tblGrid>
                <a:gridCol w="1442085"/>
                <a:gridCol w="6798945"/>
              </a:tblGrid>
              <a:tr h="864870">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sz="2400" dirty="0">
                          <a:latin typeface="黑体" panose="02010609060101010101" pitchFamily="49" charset="-122"/>
                          <a:ea typeface="黑体" panose="02010609060101010101" pitchFamily="49" charset="-122"/>
                        </a:rPr>
                        <a:t>古代</a:t>
                      </a:r>
                      <a:endParaRPr lang="zh-CN" altLang="en-US" sz="2400" dirty="0">
                        <a:latin typeface="黑体" panose="02010609060101010101" pitchFamily="49" charset="-122"/>
                        <a:ea typeface="黑体" panose="02010609060101010101"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sz="2400" dirty="0">
                          <a:latin typeface="黑体" panose="02010609060101010101" pitchFamily="49" charset="-122"/>
                          <a:ea typeface="黑体" panose="02010609060101010101" pitchFamily="49" charset="-122"/>
                        </a:rPr>
                        <a:t>日晷被称为“最早的钟表”，是古代比较普遍使用的计时工具。</a:t>
                      </a:r>
                      <a:endParaRPr lang="zh-CN" altLang="en-US" sz="2400" dirty="0">
                        <a:latin typeface="黑体" panose="02010609060101010101" pitchFamily="49" charset="-122"/>
                        <a:ea typeface="黑体" panose="02010609060101010101"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76910">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sz="2400" dirty="0">
                          <a:latin typeface="黑体" panose="02010609060101010101" pitchFamily="49" charset="-122"/>
                          <a:ea typeface="黑体" panose="02010609060101010101" pitchFamily="49" charset="-122"/>
                        </a:rPr>
                        <a:t>中世纪末</a:t>
                      </a:r>
                      <a:endParaRPr lang="zh-CN" altLang="en-US" sz="2400" dirty="0">
                        <a:latin typeface="黑体" panose="02010609060101010101" pitchFamily="49" charset="-122"/>
                        <a:ea typeface="黑体" panose="02010609060101010101"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sz="2400" dirty="0">
                          <a:latin typeface="黑体" panose="02010609060101010101" pitchFamily="49" charset="-122"/>
                          <a:ea typeface="黑体" panose="02010609060101010101" pitchFamily="49" charset="-122"/>
                        </a:rPr>
                        <a:t>机械钟在西欧流行，最初的机械钟只有时和刻。</a:t>
                      </a:r>
                      <a:endParaRPr lang="zh-CN" altLang="en-US" sz="2400" dirty="0">
                        <a:latin typeface="黑体" panose="02010609060101010101" pitchFamily="49" charset="-122"/>
                        <a:ea typeface="黑体" panose="02010609060101010101"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49680">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sz="2400" dirty="0">
                          <a:latin typeface="黑体" panose="02010609060101010101" pitchFamily="49" charset="-122"/>
                          <a:ea typeface="黑体" panose="02010609060101010101" pitchFamily="49" charset="-122"/>
                        </a:rPr>
                        <a:t>近代早期</a:t>
                      </a:r>
                      <a:endParaRPr lang="zh-CN" altLang="en-US" sz="2400" dirty="0">
                        <a:latin typeface="黑体" panose="02010609060101010101" pitchFamily="49" charset="-122"/>
                        <a:ea typeface="黑体" panose="02010609060101010101"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sz="2400" dirty="0">
                          <a:latin typeface="黑体" panose="02010609060101010101" pitchFamily="49" charset="-122"/>
                          <a:ea typeface="黑体" panose="02010609060101010101" pitchFamily="49" charset="-122"/>
                        </a:rPr>
                        <a:t>在伽利略等人研究的基础上，发明了游丝，钟的精确度提高，制造出怀表。在很长一段时间内，钟表价格昂贵，属于奢侈品。</a:t>
                      </a:r>
                      <a:endParaRPr lang="zh-CN" altLang="en-US" sz="2400" dirty="0">
                        <a:latin typeface="黑体" panose="02010609060101010101" pitchFamily="49" charset="-122"/>
                        <a:ea typeface="黑体" panose="02010609060101010101"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78815">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sz="2400" dirty="0">
                          <a:latin typeface="黑体" panose="02010609060101010101" pitchFamily="49" charset="-122"/>
                          <a:ea typeface="黑体" panose="02010609060101010101" pitchFamily="49" charset="-122"/>
                        </a:rPr>
                        <a:t>1850</a:t>
                      </a:r>
                      <a:r>
                        <a:rPr lang="zh-CN" altLang="en-US" sz="2400" dirty="0">
                          <a:latin typeface="黑体" panose="02010609060101010101" pitchFamily="49" charset="-122"/>
                          <a:ea typeface="黑体" panose="02010609060101010101" pitchFamily="49" charset="-122"/>
                        </a:rPr>
                        <a:t>年</a:t>
                      </a:r>
                      <a:endParaRPr lang="zh-CN" altLang="en-US" sz="2400" dirty="0">
                        <a:latin typeface="黑体" panose="02010609060101010101" pitchFamily="49" charset="-122"/>
                        <a:ea typeface="黑体" panose="02010609060101010101"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sz="2400" dirty="0">
                          <a:latin typeface="黑体" panose="02010609060101010101" pitchFamily="49" charset="-122"/>
                          <a:ea typeface="黑体" panose="02010609060101010101" pitchFamily="49" charset="-122"/>
                        </a:rPr>
                        <a:t>英国社会各个阶层都拥有了钟表。</a:t>
                      </a:r>
                      <a:endParaRPr lang="zh-CN" altLang="en-US" sz="2400" dirty="0">
                        <a:latin typeface="黑体" panose="02010609060101010101" pitchFamily="49" charset="-122"/>
                        <a:ea typeface="黑体" panose="02010609060101010101"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64870">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sz="2400" dirty="0">
                          <a:latin typeface="黑体" panose="02010609060101010101" pitchFamily="49" charset="-122"/>
                          <a:ea typeface="黑体" panose="02010609060101010101" pitchFamily="49" charset="-122"/>
                        </a:rPr>
                        <a:t>20</a:t>
                      </a:r>
                      <a:r>
                        <a:rPr lang="zh-CN" altLang="en-US" sz="2400" dirty="0">
                          <a:latin typeface="黑体" panose="02010609060101010101" pitchFamily="49" charset="-122"/>
                          <a:ea typeface="黑体" panose="02010609060101010101" pitchFamily="49" charset="-122"/>
                        </a:rPr>
                        <a:t>世纪初</a:t>
                      </a:r>
                      <a:endParaRPr lang="zh-CN" altLang="en-US" sz="2400" dirty="0">
                        <a:latin typeface="黑体" panose="02010609060101010101" pitchFamily="49" charset="-122"/>
                        <a:ea typeface="黑体" panose="02010609060101010101"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sz="2400" dirty="0">
                          <a:latin typeface="黑体" panose="02010609060101010101" pitchFamily="49" charset="-122"/>
                          <a:ea typeface="黑体" panose="02010609060101010101" pitchFamily="49" charset="-122"/>
                        </a:rPr>
                        <a:t>原为女性装饰品的手表逐渐为男性所接受，在户外运动、驾驶汽车时都可佩戴。</a:t>
                      </a:r>
                      <a:endParaRPr lang="zh-CN" altLang="en-US" sz="2400" dirty="0">
                        <a:latin typeface="黑体" panose="02010609060101010101" pitchFamily="49" charset="-122"/>
                        <a:ea typeface="黑体" panose="02010609060101010101"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64870">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sz="2400" dirty="0">
                          <a:latin typeface="黑体" panose="02010609060101010101" pitchFamily="49" charset="-122"/>
                          <a:ea typeface="黑体" panose="02010609060101010101" pitchFamily="49" charset="-122"/>
                        </a:rPr>
                        <a:t>20</a:t>
                      </a:r>
                      <a:r>
                        <a:rPr lang="zh-CN" altLang="en-US" sz="2400" dirty="0">
                          <a:latin typeface="黑体" panose="02010609060101010101" pitchFamily="49" charset="-122"/>
                          <a:ea typeface="黑体" panose="02010609060101010101" pitchFamily="49" charset="-122"/>
                        </a:rPr>
                        <a:t>世纪</a:t>
                      </a:r>
                      <a:r>
                        <a:rPr lang="en-US" altLang="zh-CN" sz="2400" dirty="0">
                          <a:latin typeface="黑体" panose="02010609060101010101" pitchFamily="49" charset="-122"/>
                          <a:ea typeface="黑体" panose="02010609060101010101" pitchFamily="49" charset="-122"/>
                        </a:rPr>
                        <a:t>50</a:t>
                      </a:r>
                      <a:r>
                        <a:rPr lang="zh-CN" altLang="en-US" sz="2400" dirty="0">
                          <a:latin typeface="黑体" panose="02010609060101010101" pitchFamily="49" charset="-122"/>
                          <a:ea typeface="黑体" panose="02010609060101010101" pitchFamily="49" charset="-122"/>
                        </a:rPr>
                        <a:t>年代</a:t>
                      </a:r>
                      <a:endParaRPr lang="zh-CN" altLang="en-US" sz="2400" dirty="0">
                        <a:latin typeface="黑体" panose="02010609060101010101" pitchFamily="49" charset="-122"/>
                        <a:ea typeface="黑体" panose="02010609060101010101"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sz="2400" dirty="0">
                          <a:latin typeface="黑体" panose="02010609060101010101" pitchFamily="49" charset="-122"/>
                          <a:ea typeface="黑体" panose="02010609060101010101" pitchFamily="49" charset="-122"/>
                        </a:rPr>
                        <a:t>根据原子物理学原理制造出原子钟，精度可以达到每</a:t>
                      </a:r>
                      <a:r>
                        <a:rPr lang="en-US" altLang="zh-CN" sz="2400" dirty="0">
                          <a:latin typeface="黑体" panose="02010609060101010101" pitchFamily="49" charset="-122"/>
                          <a:ea typeface="黑体" panose="02010609060101010101" pitchFamily="49" charset="-122"/>
                        </a:rPr>
                        <a:t>100</a:t>
                      </a:r>
                      <a:r>
                        <a:rPr lang="zh-CN" altLang="en-US" sz="2400" dirty="0">
                          <a:latin typeface="黑体" panose="02010609060101010101" pitchFamily="49" charset="-122"/>
                          <a:ea typeface="黑体" panose="02010609060101010101" pitchFamily="49" charset="-122"/>
                        </a:rPr>
                        <a:t>万年误差</a:t>
                      </a:r>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秒。</a:t>
                      </a:r>
                      <a:endParaRPr lang="zh-CN" altLang="en-US" sz="2400" dirty="0">
                        <a:latin typeface="黑体" panose="02010609060101010101" pitchFamily="49" charset="-122"/>
                        <a:ea typeface="黑体" panose="02010609060101010101"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64870">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sz="2400" dirty="0">
                          <a:latin typeface="黑体" panose="02010609060101010101" pitchFamily="49" charset="-122"/>
                          <a:ea typeface="黑体" panose="02010609060101010101" pitchFamily="49" charset="-122"/>
                        </a:rPr>
                        <a:t>21</a:t>
                      </a:r>
                      <a:r>
                        <a:rPr lang="zh-CN" altLang="en-US" sz="2400" dirty="0">
                          <a:latin typeface="黑体" panose="02010609060101010101" pitchFamily="49" charset="-122"/>
                          <a:ea typeface="黑体" panose="02010609060101010101" pitchFamily="49" charset="-122"/>
                        </a:rPr>
                        <a:t>世纪初</a:t>
                      </a:r>
                      <a:endParaRPr lang="zh-CN" altLang="en-US" sz="2400" dirty="0">
                        <a:latin typeface="黑体" panose="02010609060101010101" pitchFamily="49" charset="-122"/>
                        <a:ea typeface="黑体" panose="02010609060101010101"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sz="2400" dirty="0">
                          <a:latin typeface="黑体" panose="02010609060101010101" pitchFamily="49" charset="-122"/>
                          <a:ea typeface="黑体" panose="02010609060101010101" pitchFamily="49" charset="-122"/>
                        </a:rPr>
                        <a:t>随着信息技术的发展，具有计时、信息处理、导航、监测等多种功能的智能手表出现。</a:t>
                      </a:r>
                      <a:endParaRPr lang="zh-CN" altLang="en-US" sz="2400" dirty="0">
                        <a:latin typeface="黑体" panose="02010609060101010101" pitchFamily="49" charset="-122"/>
                        <a:ea typeface="黑体" panose="02010609060101010101"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8850" name="文本占位符 3278849"/>
          <p:cNvSpPr>
            <a:spLocks noGrp="1"/>
          </p:cNvSpPr>
          <p:nvPr>
            <p:ph idx="1"/>
          </p:nvPr>
        </p:nvSpPr>
        <p:spPr>
          <a:xfrm>
            <a:off x="323850" y="1052513"/>
            <a:ext cx="8229600" cy="4525963"/>
          </a:xfrm>
        </p:spPr>
        <p:txBody>
          <a:bodyPr/>
          <a:p>
            <a:pPr fontAlgn="base"/>
            <a:r>
              <a:rPr lang="zh-CN" altLang="en-US" strike="noStrike" noProof="1" dirty="0"/>
              <a:t>从材料中提取两条或两条以上信息，拟定一个论题，并就所拟论题进行简要阐述。（要求：明确写出所拟论题，阐述须有史实依据。）</a:t>
            </a:r>
            <a:endParaRPr lang="zh-CN" altLang="en-US" strike="noStrike" noProof="1"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9874" name="文本占位符 3279873"/>
          <p:cNvSpPr>
            <a:spLocks noGrp="1"/>
          </p:cNvSpPr>
          <p:nvPr>
            <p:ph idx="1"/>
          </p:nvPr>
        </p:nvSpPr>
        <p:spPr/>
        <p:txBody>
          <a:bodyPr/>
          <a:p>
            <a:pPr fontAlgn="base"/>
            <a:r>
              <a:rPr lang="zh-CN" altLang="en-US" b="1" strike="noStrike" noProof="1" dirty="0"/>
              <a:t>论题：科技不断推动着钟表制作技术的进步。结合中世纪自然科学的进步和近现代的科学革命来具体阐释：日晷（受到天气及昼夜制约的局限性）</a:t>
            </a:r>
            <a:r>
              <a:rPr lang="en-US" altLang="zh-CN" b="1" strike="noStrike" noProof="1">
                <a:latin typeface="Arial" panose="020B0604020202020204" pitchFamily="34" charset="0"/>
              </a:rPr>
              <a:t>——</a:t>
            </a:r>
            <a:r>
              <a:rPr lang="zh-CN" altLang="en-US" b="1" strike="noStrike" noProof="1" dirty="0"/>
              <a:t>机械钟（不够精确和受制于机械力）</a:t>
            </a:r>
            <a:r>
              <a:rPr lang="en-US" altLang="zh-CN" b="1" strike="noStrike" noProof="1">
                <a:latin typeface="Arial" panose="020B0604020202020204" pitchFamily="34" charset="0"/>
              </a:rPr>
              <a:t>——</a:t>
            </a:r>
            <a:r>
              <a:rPr lang="zh-CN" altLang="en-US" b="1" strike="noStrike" noProof="1" dirty="0"/>
              <a:t>怀表（游丝技术）</a:t>
            </a:r>
            <a:r>
              <a:rPr lang="en-US" altLang="zh-CN" b="1" strike="noStrike" noProof="1">
                <a:latin typeface="Arial" panose="020B0604020202020204" pitchFamily="34" charset="0"/>
              </a:rPr>
              <a:t>——</a:t>
            </a:r>
            <a:r>
              <a:rPr lang="zh-CN" altLang="en-US" b="1" strike="noStrike" noProof="1" dirty="0"/>
              <a:t>原子钟（更为精准和自动化）。</a:t>
            </a:r>
            <a:r>
              <a:rPr lang="zh-CN" altLang="en-US" strike="noStrike" noProof="1" dirty="0"/>
              <a:t> </a:t>
            </a:r>
            <a:endParaRPr lang="zh-CN" altLang="en-US" strike="noStrike" noProof="1"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80898" name="文本占位符 3280897"/>
          <p:cNvSpPr>
            <a:spLocks noGrp="1"/>
          </p:cNvSpPr>
          <p:nvPr>
            <p:ph idx="1"/>
          </p:nvPr>
        </p:nvSpPr>
        <p:spPr>
          <a:xfrm>
            <a:off x="468313" y="908050"/>
            <a:ext cx="8229600" cy="4525963"/>
          </a:xfrm>
        </p:spPr>
        <p:txBody>
          <a:bodyPr/>
          <a:p>
            <a:pPr fontAlgn="base"/>
            <a:r>
              <a:rPr lang="zh-CN" altLang="en-US" b="1" strike="noStrike" noProof="1" dirty="0"/>
              <a:t>其它论题：钟表“刻度”着社会发展；钟表功能的变化折射出社会的变迁（是社会变迁的缩影）：奢侈品、装饰品（近代早期的制作技术相对落后，社会分化明显）</a:t>
            </a:r>
            <a:r>
              <a:rPr lang="en-US" altLang="zh-CN" b="1" strike="noStrike" noProof="1">
                <a:latin typeface="Arial" panose="020B0604020202020204" pitchFamily="34" charset="0"/>
              </a:rPr>
              <a:t>——</a:t>
            </a:r>
            <a:r>
              <a:rPr lang="zh-CN" altLang="en-US" b="1" strike="noStrike" noProof="1" dirty="0"/>
              <a:t>英国普及（制作技术提高，工业革命和工业化生产对于精准计时的需要）</a:t>
            </a:r>
            <a:r>
              <a:rPr lang="en-US" altLang="zh-CN" b="1" strike="noStrike" noProof="1">
                <a:latin typeface="Arial" panose="020B0604020202020204" pitchFamily="34" charset="0"/>
              </a:rPr>
              <a:t>——</a:t>
            </a:r>
            <a:r>
              <a:rPr lang="zh-CN" altLang="en-US" b="1" strike="noStrike" noProof="1" dirty="0"/>
              <a:t>功能拓展日趋实用（科技革命推动，社会进步，技术和工具性功能凸显）。</a:t>
            </a:r>
            <a:endParaRPr lang="zh-CN" altLang="en-US" b="1" strike="noStrike" noProof="1"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81922" name="文本占位符 3281921"/>
          <p:cNvSpPr>
            <a:spLocks noGrp="1"/>
          </p:cNvSpPr>
          <p:nvPr>
            <p:ph idx="1"/>
          </p:nvPr>
        </p:nvSpPr>
        <p:spPr>
          <a:xfrm>
            <a:off x="179388" y="908050"/>
            <a:ext cx="8229600" cy="4525963"/>
          </a:xfrm>
        </p:spPr>
        <p:txBody>
          <a:bodyPr/>
          <a:p>
            <a:pPr fontAlgn="base">
              <a:lnSpc>
                <a:spcPct val="80000"/>
              </a:lnSpc>
            </a:pPr>
            <a:r>
              <a:rPr lang="en-US" altLang="zh-CN" sz="2800" b="1" strike="noStrike" noProof="1" dirty="0"/>
              <a:t>41</a:t>
            </a:r>
            <a:r>
              <a:rPr lang="zh-CN" altLang="en-US" sz="2800" b="1" strike="noStrike" noProof="1" dirty="0"/>
              <a:t>．阅读材料，完成下列要求。（</a:t>
            </a:r>
            <a:r>
              <a:rPr lang="en-US" altLang="zh-CN" sz="2800" b="1" strike="noStrike" noProof="1" dirty="0"/>
              <a:t>12</a:t>
            </a:r>
            <a:r>
              <a:rPr lang="zh-CN" altLang="en-US" sz="2800" b="1" strike="noStrike" noProof="1" dirty="0"/>
              <a:t>分）</a:t>
            </a:r>
            <a:endParaRPr lang="zh-CN" altLang="en-US" sz="2800" b="1" strike="noStrike" noProof="1" dirty="0"/>
          </a:p>
          <a:p>
            <a:pPr fontAlgn="base">
              <a:lnSpc>
                <a:spcPct val="80000"/>
              </a:lnSpc>
              <a:buNone/>
            </a:pPr>
            <a:r>
              <a:rPr lang="zh-CN" altLang="en-US" sz="2800" b="1" strike="noStrike" noProof="1" dirty="0"/>
              <a:t>    材料  近代中国接触的西洋“除了强大的武力，尚有别具一格的政治组织、经济力量、高度文化，一旦彼此短兵相接，中国的藩篱为之突破，立国基础为之震撼”。面对这“旷古未有的变局”，中国“应付的困难就从此开始了，但前途放大光明、得大幸福的希望亦即寄托在这个大变化上”。</a:t>
            </a:r>
            <a:endParaRPr lang="zh-CN" altLang="en-US" sz="2800" b="1" strike="noStrike" noProof="1" dirty="0"/>
          </a:p>
          <a:p>
            <a:pPr fontAlgn="base">
              <a:lnSpc>
                <a:spcPct val="80000"/>
              </a:lnSpc>
              <a:buNone/>
            </a:pPr>
            <a:r>
              <a:rPr lang="zh-CN" altLang="en-US" sz="2800" b="1" strike="noStrike" noProof="1" dirty="0"/>
              <a:t>                 </a:t>
            </a:r>
            <a:r>
              <a:rPr lang="en-US" altLang="zh-CN" sz="2800" b="1" strike="noStrike" noProof="1">
                <a:latin typeface="Arial" panose="020B0604020202020204" pitchFamily="34" charset="0"/>
              </a:rPr>
              <a:t>——</a:t>
            </a:r>
            <a:r>
              <a:rPr lang="zh-CN" altLang="en-US" sz="2800" b="1" strike="noStrike" noProof="1" dirty="0"/>
              <a:t>摘编自吕思勉</a:t>
            </a:r>
            <a:r>
              <a:rPr lang="en-US" altLang="zh-CN" sz="2800" b="1" strike="noStrike" noProof="1" dirty="0"/>
              <a:t>《</a:t>
            </a:r>
            <a:r>
              <a:rPr lang="zh-CN" altLang="en-US" sz="2800" b="1" strike="noStrike" noProof="1" dirty="0"/>
              <a:t>中国通史</a:t>
            </a:r>
            <a:r>
              <a:rPr lang="en-US" altLang="zh-CN" sz="2800" b="1" strike="noStrike" noProof="1" dirty="0"/>
              <a:t>》</a:t>
            </a:r>
            <a:r>
              <a:rPr lang="zh-CN" altLang="en-US" sz="2800" b="1" strike="noStrike" noProof="1" dirty="0"/>
              <a:t>等</a:t>
            </a:r>
            <a:endParaRPr lang="zh-CN" altLang="en-US" sz="2800" b="1" strike="noStrike" noProof="1" dirty="0"/>
          </a:p>
          <a:p>
            <a:pPr fontAlgn="base">
              <a:lnSpc>
                <a:spcPct val="80000"/>
              </a:lnSpc>
            </a:pPr>
            <a:r>
              <a:rPr lang="zh-CN" altLang="en-US" sz="2800" b="1" strike="noStrike" noProof="1" dirty="0"/>
              <a:t>围绕材料，结合中国近代史的具体史实，自拟论题，并就所拟论题进行阐述。（要求：明确写出论题，阐述须史论结合。）</a:t>
            </a:r>
            <a:endParaRPr lang="zh-CN" altLang="en-US" sz="2800" b="1" strike="noStrike" noProof="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13315" name="文本占位符 3213314"/>
          <p:cNvSpPr>
            <a:spLocks noGrp="1"/>
          </p:cNvSpPr>
          <p:nvPr>
            <p:ph idx="1"/>
          </p:nvPr>
        </p:nvSpPr>
        <p:spPr>
          <a:xfrm>
            <a:off x="468313" y="1052513"/>
            <a:ext cx="8229600" cy="4525963"/>
          </a:xfrm>
        </p:spPr>
        <p:txBody>
          <a:bodyPr/>
          <a:p>
            <a:pPr marL="0" indent="0" fontAlgn="base">
              <a:buNone/>
            </a:pPr>
            <a:r>
              <a:rPr lang="en-US" altLang="zh-CN" sz="3600" b="1" strike="noStrike" noProof="1" dirty="0"/>
              <a:t>1</a:t>
            </a:r>
            <a:r>
              <a:rPr lang="zh-CN" altLang="en-US" sz="3600" b="1" strike="noStrike" noProof="1" dirty="0"/>
              <a:t>．明初废丞相、设顾问性质的内阁大学士，严防权臣乱政。明中后期严嵩、张居正等内阁首辅操纵朝政，权倾一时。这表明(　　)</a:t>
            </a:r>
            <a:endParaRPr lang="zh-CN" altLang="en-US" sz="3600" b="1" strike="noStrike" noProof="1" dirty="0"/>
          </a:p>
          <a:p>
            <a:pPr marL="0" indent="0" fontAlgn="base">
              <a:buNone/>
            </a:pPr>
            <a:r>
              <a:rPr lang="zh-CN" altLang="en-US" sz="3600" b="1" strike="noStrike" noProof="1" dirty="0"/>
              <a:t>A．皇权渐趋衰弱  B．君主集权加强</a:t>
            </a:r>
            <a:endParaRPr lang="zh-CN" altLang="en-US" sz="3600" b="1" strike="noStrike" noProof="1" dirty="0"/>
          </a:p>
          <a:p>
            <a:pPr marL="0" indent="0" fontAlgn="base">
              <a:buNone/>
            </a:pPr>
            <a:r>
              <a:rPr lang="zh-CN" altLang="en-US" sz="3600" b="1" strike="noStrike" noProof="1" dirty="0"/>
              <a:t>C．内阁取代六部	 D．首辅权力失控</a:t>
            </a:r>
            <a:endParaRPr lang="zh-CN" altLang="en-US" sz="3600" b="1" strike="noStrike" noProof="1"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82946" name="文本占位符 3282945"/>
          <p:cNvSpPr>
            <a:spLocks noGrp="1"/>
          </p:cNvSpPr>
          <p:nvPr>
            <p:ph idx="1"/>
          </p:nvPr>
        </p:nvSpPr>
        <p:spPr>
          <a:xfrm>
            <a:off x="468313" y="765175"/>
            <a:ext cx="8229600" cy="4525963"/>
          </a:xfrm>
        </p:spPr>
        <p:txBody>
          <a:bodyPr/>
          <a:p>
            <a:pPr fontAlgn="base"/>
            <a:r>
              <a:rPr lang="zh-CN" altLang="en-US" b="1" strike="noStrike" noProof="1" dirty="0"/>
              <a:t>论题：近代中国的“外塑型”崛起；“冲击</a:t>
            </a:r>
            <a:r>
              <a:rPr lang="en-US" altLang="zh-CN" b="1" strike="noStrike" noProof="1">
                <a:latin typeface="Arial" panose="020B0604020202020204" pitchFamily="34" charset="0"/>
              </a:rPr>
              <a:t>——</a:t>
            </a:r>
            <a:r>
              <a:rPr lang="zh-CN" altLang="en-US" b="1" strike="noStrike" noProof="1" dirty="0"/>
              <a:t>反应中的危机与生机；工业文明取代农业文明是历史必然。</a:t>
            </a:r>
            <a:endParaRPr lang="zh-CN" altLang="en-US" b="1" strike="noStrike" noProof="1"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86306" name="文本占位符 2786305"/>
          <p:cNvSpPr>
            <a:spLocks noGrp="1"/>
          </p:cNvSpPr>
          <p:nvPr>
            <p:ph idx="1"/>
          </p:nvPr>
        </p:nvSpPr>
        <p:spPr>
          <a:xfrm>
            <a:off x="395288" y="1125538"/>
            <a:ext cx="8229600" cy="4525963"/>
          </a:xfrm>
        </p:spPr>
        <p:txBody>
          <a:bodyPr/>
          <a:p>
            <a:pPr fontAlgn="base"/>
            <a:r>
              <a:rPr lang="en-US" altLang="zh-CN" sz="3600" b="1" strike="noStrike" noProof="1" dirty="0">
                <a:latin typeface="仿宋" panose="02010609060101010101" charset="-122"/>
                <a:ea typeface="仿宋" panose="02010609060101010101" charset="-122"/>
                <a:cs typeface="仿宋" panose="02010609060101010101" charset="-122"/>
              </a:rPr>
              <a:t>“</a:t>
            </a:r>
            <a:r>
              <a:rPr lang="zh-CN" altLang="en-US" sz="3600" b="1" strike="noStrike" noProof="1" dirty="0">
                <a:latin typeface="仿宋" panose="02010609060101010101" charset="-122"/>
                <a:ea typeface="仿宋" panose="02010609060101010101" charset="-122"/>
                <a:cs typeface="仿宋" panose="02010609060101010101" charset="-122"/>
              </a:rPr>
              <a:t>有所不为</a:t>
            </a:r>
            <a:r>
              <a:rPr lang="en-US" altLang="zh-CN" sz="3600" b="1" strike="noStrike" noProof="1" dirty="0">
                <a:latin typeface="仿宋" panose="02010609060101010101" charset="-122"/>
                <a:ea typeface="仿宋" panose="02010609060101010101" charset="-122"/>
                <a:cs typeface="仿宋" panose="02010609060101010101" charset="-122"/>
              </a:rPr>
              <a:t>”1.</a:t>
            </a:r>
            <a:r>
              <a:rPr lang="zh-CN" altLang="en-US" sz="3600" b="1" strike="noStrike" noProof="1" dirty="0">
                <a:latin typeface="仿宋" panose="02010609060101010101" charset="-122"/>
                <a:ea typeface="仿宋" panose="02010609060101010101" charset="-122"/>
                <a:cs typeface="仿宋" panose="02010609060101010101" charset="-122"/>
              </a:rPr>
              <a:t>过度迷信《高考说明》、</a:t>
            </a:r>
            <a:r>
              <a:rPr lang="en-US" altLang="zh-CN" sz="3600" b="1" strike="noStrike" noProof="1" dirty="0">
                <a:latin typeface="仿宋" panose="02010609060101010101" charset="-122"/>
                <a:ea typeface="仿宋" panose="02010609060101010101" charset="-122"/>
                <a:cs typeface="仿宋" panose="02010609060101010101" charset="-122"/>
              </a:rPr>
              <a:t>“</a:t>
            </a:r>
            <a:r>
              <a:rPr lang="zh-CN" altLang="en-US" sz="3600" b="1" strike="noStrike" noProof="1" dirty="0">
                <a:latin typeface="仿宋" panose="02010609060101010101" charset="-122"/>
                <a:ea typeface="仿宋" panose="02010609060101010101" charset="-122"/>
                <a:cs typeface="仿宋" panose="02010609060101010101" charset="-122"/>
              </a:rPr>
              <a:t>核心素养</a:t>
            </a:r>
            <a:r>
              <a:rPr lang="en-US" altLang="zh-CN" sz="3600" b="1" strike="noStrike" noProof="1" dirty="0">
                <a:latin typeface="仿宋" panose="02010609060101010101" charset="-122"/>
                <a:ea typeface="仿宋" panose="02010609060101010101" charset="-122"/>
                <a:cs typeface="仿宋" panose="02010609060101010101" charset="-122"/>
              </a:rPr>
              <a:t>”</a:t>
            </a:r>
            <a:r>
              <a:rPr lang="zh-CN" altLang="en-US" sz="3600" b="1" strike="noStrike" noProof="1" dirty="0">
                <a:latin typeface="仿宋" panose="02010609060101010101" charset="-122"/>
                <a:ea typeface="仿宋" panose="02010609060101010101" charset="-122"/>
                <a:cs typeface="仿宋" panose="02010609060101010101" charset="-122"/>
              </a:rPr>
              <a:t>、</a:t>
            </a:r>
            <a:r>
              <a:rPr lang="en-US" altLang="zh-CN" sz="3600" b="1" strike="noStrike" noProof="1" dirty="0">
                <a:latin typeface="仿宋" panose="02010609060101010101" charset="-122"/>
                <a:ea typeface="仿宋" panose="02010609060101010101" charset="-122"/>
                <a:cs typeface="仿宋" panose="02010609060101010101" charset="-122"/>
              </a:rPr>
              <a:t>“</a:t>
            </a:r>
            <a:r>
              <a:rPr lang="zh-CN" altLang="en-US" sz="3600" b="1" strike="noStrike" noProof="1" dirty="0">
                <a:latin typeface="仿宋" panose="02010609060101010101" charset="-122"/>
                <a:ea typeface="仿宋" panose="02010609060101010101" charset="-122"/>
                <a:cs typeface="仿宋" panose="02010609060101010101" charset="-122"/>
              </a:rPr>
              <a:t>热点</a:t>
            </a:r>
            <a:r>
              <a:rPr lang="en-US" altLang="zh-CN" sz="3600" b="1" strike="noStrike" noProof="1" dirty="0">
                <a:latin typeface="仿宋" panose="02010609060101010101" charset="-122"/>
                <a:ea typeface="仿宋" panose="02010609060101010101" charset="-122"/>
                <a:cs typeface="仿宋" panose="02010609060101010101" charset="-122"/>
              </a:rPr>
              <a:t>”</a:t>
            </a:r>
            <a:r>
              <a:rPr lang="zh-CN" altLang="en-US" sz="3600" b="1" strike="noStrike" noProof="1" dirty="0">
                <a:latin typeface="仿宋" panose="02010609060101010101" charset="-122"/>
                <a:ea typeface="仿宋" panose="02010609060101010101" charset="-122"/>
                <a:cs typeface="仿宋" panose="02010609060101010101" charset="-122"/>
              </a:rPr>
              <a:t>。</a:t>
            </a:r>
            <a:endParaRPr lang="zh-CN" altLang="en-US" sz="3600" b="1" strike="noStrike" noProof="1" dirty="0">
              <a:latin typeface="仿宋" panose="02010609060101010101" charset="-122"/>
              <a:ea typeface="仿宋" panose="02010609060101010101" charset="-122"/>
              <a:cs typeface="仿宋" panose="02010609060101010101" charset="-122"/>
            </a:endParaRPr>
          </a:p>
          <a:p>
            <a:pPr fontAlgn="base"/>
            <a:endParaRPr lang="en-US" altLang="zh-CN" sz="3600" b="1" strike="noStrike" noProof="1" dirty="0">
              <a:latin typeface="仿宋" panose="02010609060101010101" charset="-122"/>
              <a:ea typeface="仿宋" panose="02010609060101010101" charset="-122"/>
              <a:cs typeface="仿宋" panose="02010609060101010101" charset="-122"/>
            </a:endParaRPr>
          </a:p>
          <a:p>
            <a:pPr fontAlgn="base"/>
            <a:r>
              <a:rPr lang="en-US" altLang="zh-CN" sz="3600" b="1" strike="noStrike" noProof="1" dirty="0">
                <a:latin typeface="仿宋" panose="02010609060101010101" charset="-122"/>
                <a:ea typeface="仿宋" panose="02010609060101010101" charset="-122"/>
                <a:cs typeface="仿宋" panose="02010609060101010101" charset="-122"/>
              </a:rPr>
              <a:t>“</a:t>
            </a:r>
            <a:r>
              <a:rPr lang="zh-CN" altLang="en-US" sz="3600" b="1" strike="noStrike" noProof="1" dirty="0">
                <a:latin typeface="仿宋" panose="02010609060101010101" charset="-122"/>
                <a:ea typeface="仿宋" panose="02010609060101010101" charset="-122"/>
                <a:cs typeface="仿宋" panose="02010609060101010101" charset="-122"/>
              </a:rPr>
              <a:t>有所不为</a:t>
            </a:r>
            <a:r>
              <a:rPr lang="en-US" altLang="zh-CN" sz="3600" b="1" strike="noStrike" noProof="1" dirty="0">
                <a:latin typeface="仿宋" panose="02010609060101010101" charset="-122"/>
                <a:ea typeface="仿宋" panose="02010609060101010101" charset="-122"/>
                <a:cs typeface="仿宋" panose="02010609060101010101" charset="-122"/>
              </a:rPr>
              <a:t>”2.</a:t>
            </a:r>
            <a:r>
              <a:rPr lang="zh-CN" altLang="en-US" sz="3600" b="1" strike="noStrike" noProof="1" dirty="0">
                <a:latin typeface="仿宋" panose="02010609060101010101" charset="-122"/>
                <a:ea typeface="仿宋" panose="02010609060101010101" charset="-122"/>
                <a:cs typeface="仿宋" panose="02010609060101010101" charset="-122"/>
              </a:rPr>
              <a:t>大量训练模拟题目、忽视讲解、回扣教材。</a:t>
            </a:r>
            <a:endParaRPr lang="zh-CN" altLang="en-US" sz="3600" b="1" strike="noStrike" noProof="1" dirty="0">
              <a:ea typeface="黑体" panose="02010609060101010101" pitchFamily="49" charset="-122"/>
            </a:endParaRPr>
          </a:p>
          <a:p>
            <a:pPr fontAlgn="base">
              <a:buNone/>
            </a:pPr>
            <a:endParaRPr lang="zh-CN" altLang="en-US" sz="3600" strike="noStrike" noProof="1"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fontAlgn="base"/>
            <a:endParaRPr lang="zh-CN" altLang="en-US" strike="noStrike" noProof="1"/>
          </a:p>
        </p:txBody>
      </p:sp>
      <p:sp>
        <p:nvSpPr>
          <p:cNvPr id="3" name="内容占位符 2"/>
          <p:cNvSpPr>
            <a:spLocks noGrp="1"/>
          </p:cNvSpPr>
          <p:nvPr>
            <p:ph idx="1"/>
          </p:nvPr>
        </p:nvSpPr>
        <p:spPr/>
        <p:txBody>
          <a:bodyPr/>
          <a:p>
            <a:pPr fontAlgn="base"/>
            <a:endParaRPr lang="zh-CN" altLang="en-US" strike="noStrike" noProof="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12290" name="文本占位符 3212289"/>
          <p:cNvSpPr>
            <a:spLocks noGrp="1"/>
          </p:cNvSpPr>
          <p:nvPr>
            <p:ph idx="1"/>
          </p:nvPr>
        </p:nvSpPr>
        <p:spPr>
          <a:xfrm>
            <a:off x="539750" y="836613"/>
            <a:ext cx="8229600" cy="4525963"/>
          </a:xfrm>
        </p:spPr>
        <p:txBody>
          <a:bodyPr/>
          <a:p>
            <a:pPr marL="0" indent="0" fontAlgn="base">
              <a:buNone/>
            </a:pPr>
            <a:r>
              <a:rPr lang="en-US" altLang="zh-CN" sz="3600" b="1" strike="noStrike" noProof="1" dirty="0"/>
              <a:t>2</a:t>
            </a:r>
            <a:r>
              <a:rPr lang="zh-CN" altLang="en-US" sz="3600" b="1" strike="noStrike" noProof="1" dirty="0"/>
              <a:t>．明成祖朱棣设立内阁，后来内阁首辅“俨然汉唐宰辅”。明代内阁与唐代宰相的相同之处是(　　)</a:t>
            </a:r>
            <a:endParaRPr lang="zh-CN" altLang="en-US" sz="3600" b="1" strike="noStrike" noProof="1" dirty="0"/>
          </a:p>
          <a:p>
            <a:pPr marL="0" indent="0" fontAlgn="base">
              <a:buNone/>
            </a:pPr>
            <a:r>
              <a:rPr lang="zh-CN" altLang="en-US" sz="3600" b="1" strike="noStrike" noProof="1" dirty="0"/>
              <a:t>A．均能独立处理政务                 </a:t>
            </a:r>
            <a:endParaRPr lang="zh-CN" altLang="en-US" sz="3600" b="1" strike="noStrike" noProof="1" dirty="0"/>
          </a:p>
          <a:p>
            <a:pPr marL="0" indent="0" fontAlgn="base">
              <a:buNone/>
            </a:pPr>
            <a:r>
              <a:rPr lang="zh-CN" altLang="en-US" sz="3600" b="1" strike="noStrike" noProof="1" dirty="0"/>
              <a:t>B．均辅助皇帝处理政务</a:t>
            </a:r>
            <a:endParaRPr lang="zh-CN" altLang="en-US" sz="3600" b="1" strike="noStrike" noProof="1" dirty="0"/>
          </a:p>
          <a:p>
            <a:pPr marL="0" indent="0" fontAlgn="base">
              <a:buNone/>
            </a:pPr>
            <a:r>
              <a:rPr lang="zh-CN" altLang="en-US" sz="3600" b="1" strike="noStrike" noProof="1" dirty="0"/>
              <a:t>C．都拥有官吏任免权                 </a:t>
            </a:r>
            <a:endParaRPr lang="zh-CN" altLang="en-US" sz="3600" b="1" strike="noStrike" noProof="1" dirty="0"/>
          </a:p>
          <a:p>
            <a:pPr marL="0" indent="0" fontAlgn="base">
              <a:buNone/>
            </a:pPr>
            <a:r>
              <a:rPr lang="zh-CN" altLang="en-US" sz="3600" b="1" strike="noStrike" noProof="1" dirty="0"/>
              <a:t>D．都直接管理地方政务</a:t>
            </a:r>
            <a:endParaRPr lang="zh-CN" altLang="en-US" sz="3600" b="1" strike="noStrike" noProof="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4179" name="文本占位符 2354178"/>
          <p:cNvSpPr>
            <a:spLocks noGrp="1"/>
          </p:cNvSpPr>
          <p:nvPr>
            <p:ph idx="1"/>
          </p:nvPr>
        </p:nvSpPr>
        <p:spPr>
          <a:xfrm>
            <a:off x="323850" y="476250"/>
            <a:ext cx="8229600" cy="4525963"/>
          </a:xfrm>
        </p:spPr>
        <p:txBody>
          <a:bodyPr/>
          <a:p>
            <a:pPr fontAlgn="base">
              <a:buNone/>
            </a:pPr>
            <a:endParaRPr lang="zh-CN" altLang="en-US" sz="3600" b="1" strike="noStrike" noProof="1" dirty="0">
              <a:latin typeface="楷体" panose="02010609060101010101" pitchFamily="49" charset="-122"/>
              <a:ea typeface="楷体" panose="02010609060101010101" pitchFamily="49" charset="-122"/>
            </a:endParaRPr>
          </a:p>
          <a:p>
            <a:pPr fontAlgn="base">
              <a:buNone/>
            </a:pPr>
            <a:endParaRPr lang="zh-CN" altLang="en-US" sz="3600" b="1" strike="noStrike" noProof="1">
              <a:latin typeface="楷体" panose="02010609060101010101" pitchFamily="49" charset="-122"/>
              <a:ea typeface="楷体" panose="02010609060101010101" pitchFamily="49" charset="-122"/>
            </a:endParaRPr>
          </a:p>
          <a:p>
            <a:pPr fontAlgn="base"/>
            <a:endParaRPr lang="zh-CN" altLang="en-US" sz="3600" strike="noStrike" noProof="1" dirty="0"/>
          </a:p>
        </p:txBody>
      </p:sp>
      <p:sp>
        <p:nvSpPr>
          <p:cNvPr id="18434" name="文本框 99"/>
          <p:cNvSpPr txBox="1"/>
          <p:nvPr/>
        </p:nvSpPr>
        <p:spPr>
          <a:xfrm>
            <a:off x="603250" y="476250"/>
            <a:ext cx="7442200" cy="4030980"/>
          </a:xfrm>
          <a:prstGeom prst="rect">
            <a:avLst/>
          </a:prstGeom>
          <a:noFill/>
          <a:ln w="9525">
            <a:noFill/>
          </a:ln>
        </p:spPr>
        <p:txBody>
          <a:bodyPr wrap="square" anchor="t">
            <a:spAutoFit/>
          </a:bodyPr>
          <a:p>
            <a:pPr marL="381000" indent="-381000"/>
            <a:r>
              <a:rPr lang="en-US" altLang="zh-CN" sz="3200" b="1">
                <a:latin typeface="宋体" panose="02010600030101010101" pitchFamily="2" charset="-122"/>
                <a:ea typeface="宋体" panose="02010600030101010101" pitchFamily="2" charset="-122"/>
              </a:rPr>
              <a:t>3</a:t>
            </a:r>
            <a:r>
              <a:rPr lang="zh-CN" altLang="en-US" sz="3200" b="1">
                <a:latin typeface="宋体" panose="02010600030101010101" pitchFamily="2" charset="-122"/>
                <a:ea typeface="宋体" panose="02010600030101010101" pitchFamily="2" charset="-122"/>
              </a:rPr>
              <a:t>．明初朱元璋严禁宦官读书识字，但中后期宦官读书识字逐渐制度化，士大夫甚至有针对性地编纂适合宦官学习的读本。由此可以推知，明代中后期</a:t>
            </a:r>
            <a:endParaRPr lang="en-US" altLang="zh-CN" sz="3200" b="1">
              <a:latin typeface="Verdana" panose="020B0604030504040204" charset="0"/>
              <a:ea typeface="宋体" panose="02010600030101010101" pitchFamily="2" charset="-122"/>
            </a:endParaRPr>
          </a:p>
          <a:p>
            <a:pPr marL="381000" indent="-381000"/>
            <a:r>
              <a:rPr lang="en-US" altLang="zh-CN" sz="3200" b="1">
                <a:latin typeface="Verdana" panose="020B0604030504040204" charset="0"/>
                <a:ea typeface="宋体" panose="02010600030101010101" pitchFamily="2" charset="-122"/>
              </a:rPr>
              <a:t>   A</a:t>
            </a:r>
            <a:r>
              <a:rPr lang="zh-CN" altLang="en-US" sz="3200" b="1">
                <a:latin typeface="宋体" panose="02010600030101010101" pitchFamily="2" charset="-122"/>
                <a:ea typeface="宋体" panose="02010600030101010101" pitchFamily="2" charset="-122"/>
              </a:rPr>
              <a:t>．中枢决策过程发生异变</a:t>
            </a:r>
            <a:r>
              <a:rPr lang="zh-CN" altLang="en-US" sz="3200" b="1">
                <a:latin typeface="Verdana" panose="020B0604030504040204" charset="0"/>
                <a:ea typeface="宋体" panose="02010600030101010101" pitchFamily="2" charset="-122"/>
              </a:rPr>
              <a:t>      </a:t>
            </a:r>
            <a:r>
              <a:rPr lang="zh-CN" altLang="en-US" sz="3200" b="1">
                <a:latin typeface="宋体" panose="02010600030101010101" pitchFamily="2" charset="-122"/>
                <a:ea typeface="宋体" panose="02010600030101010101" pitchFamily="2" charset="-122"/>
              </a:rPr>
              <a:t>	     </a:t>
            </a:r>
            <a:r>
              <a:rPr lang="en-US" altLang="zh-CN" sz="3200" b="1">
                <a:latin typeface="Verdana" panose="020B0604030504040204" charset="0"/>
                <a:ea typeface="宋体" panose="02010600030101010101" pitchFamily="2" charset="-122"/>
              </a:rPr>
              <a:t>B</a:t>
            </a:r>
            <a:r>
              <a:rPr lang="zh-CN" altLang="en-US" sz="3200" b="1">
                <a:latin typeface="宋体" panose="02010600030101010101" pitchFamily="2" charset="-122"/>
                <a:ea typeface="宋体" panose="02010600030101010101" pitchFamily="2" charset="-122"/>
              </a:rPr>
              <a:t>．皇帝权力日趋衰落</a:t>
            </a:r>
            <a:endParaRPr lang="zh-CN" altLang="en-US" sz="3200" b="1">
              <a:latin typeface="Verdana" panose="020B0604030504040204" charset="0"/>
              <a:ea typeface="宋体" panose="02010600030101010101" pitchFamily="2" charset="-122"/>
            </a:endParaRPr>
          </a:p>
          <a:p>
            <a:pPr marL="381000" indent="-381000"/>
            <a:r>
              <a:rPr lang="en-US" altLang="zh-CN" sz="3200" b="1">
                <a:latin typeface="Verdana" panose="020B0604030504040204" charset="0"/>
                <a:ea typeface="宋体" panose="02010600030101010101" pitchFamily="2" charset="-122"/>
              </a:rPr>
              <a:t>   C</a:t>
            </a:r>
            <a:r>
              <a:rPr lang="zh-CN" altLang="en-US" sz="3200" b="1">
                <a:latin typeface="宋体" panose="02010600030101010101" pitchFamily="2" charset="-122"/>
                <a:ea typeface="宋体" panose="02010600030101010101" pitchFamily="2" charset="-122"/>
              </a:rPr>
              <a:t>．内阁议政功能已经丧失</a:t>
            </a:r>
            <a:r>
              <a:rPr lang="zh-CN" altLang="en-US" sz="3200" b="1">
                <a:latin typeface="Verdana" panose="020B0604030504040204" charset="0"/>
                <a:ea typeface="宋体" panose="02010600030101010101" pitchFamily="2" charset="-122"/>
              </a:rPr>
              <a:t>    </a:t>
            </a:r>
            <a:r>
              <a:rPr lang="zh-CN" altLang="en-US" sz="3200" b="1">
                <a:latin typeface="宋体" panose="02010600030101010101" pitchFamily="2" charset="-122"/>
                <a:ea typeface="宋体" panose="02010600030101010101" pitchFamily="2" charset="-122"/>
              </a:rPr>
              <a:t>	</a:t>
            </a:r>
            <a:endParaRPr lang="zh-CN" altLang="en-US" sz="3200" b="1">
              <a:latin typeface="宋体" panose="02010600030101010101" pitchFamily="2" charset="-122"/>
              <a:ea typeface="宋体" panose="02010600030101010101" pitchFamily="2" charset="-122"/>
            </a:endParaRPr>
          </a:p>
          <a:p>
            <a:pPr marL="381000" indent="-381000"/>
            <a:r>
              <a:rPr lang="zh-CN" altLang="en-US" sz="3200" b="1">
                <a:latin typeface="宋体" panose="02010600030101010101" pitchFamily="2" charset="-122"/>
                <a:ea typeface="宋体" panose="02010600030101010101" pitchFamily="2" charset="-122"/>
              </a:rPr>
              <a:t>  </a:t>
            </a:r>
            <a:r>
              <a:rPr lang="en-US" altLang="zh-CN" sz="3200" b="1">
                <a:latin typeface="Verdana" panose="020B0604030504040204" charset="0"/>
                <a:ea typeface="宋体" panose="02010600030101010101" pitchFamily="2" charset="-122"/>
              </a:rPr>
              <a:t>D</a:t>
            </a:r>
            <a:r>
              <a:rPr lang="zh-CN" altLang="en-US" sz="3200" b="1">
                <a:latin typeface="宋体" panose="02010600030101010101" pitchFamily="2" charset="-122"/>
                <a:ea typeface="宋体" panose="02010600030101010101" pitchFamily="2" charset="-122"/>
              </a:rPr>
              <a:t>．宦官掌握决策权力</a:t>
            </a:r>
            <a:endParaRPr lang="zh-CN" altLang="en-US" sz="3200" b="1">
              <a:latin typeface="Garamond" panose="02020404030301010803" pitchFamily="18" charset="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73063" y="508000"/>
            <a:ext cx="8229600" cy="4525963"/>
          </a:xfrm>
        </p:spPr>
        <p:txBody>
          <a:bodyPr/>
          <a:p>
            <a:pPr marL="0" indent="0" fontAlgn="base">
              <a:buNone/>
            </a:pPr>
            <a:r>
              <a:rPr lang="en-US" altLang="zh-CN" sz="3600" b="1" strike="noStrike" noProof="1"/>
              <a:t>4</a:t>
            </a:r>
            <a:r>
              <a:rPr lang="zh-CN" altLang="en-US" sz="3600" b="1" strike="noStrike" noProof="1"/>
              <a:t>．《清史稿》记述，清代内阁“沿明旧名，例称政府”，但“内阁实权，远不逮明”，“内阁宰辅，名存而已”。造成这一现象的原因是(　　)</a:t>
            </a:r>
            <a:endParaRPr lang="zh-CN" altLang="en-US" sz="3600" b="1" strike="noStrike" noProof="1"/>
          </a:p>
          <a:p>
            <a:pPr marL="0" indent="0" fontAlgn="base">
              <a:buNone/>
            </a:pPr>
            <a:r>
              <a:rPr lang="zh-CN" altLang="en-US" sz="3600" b="1" strike="noStrike" noProof="1"/>
              <a:t>A．清朝前期以武立国                 </a:t>
            </a:r>
            <a:endParaRPr lang="zh-CN" altLang="en-US" sz="3600" b="1" strike="noStrike" noProof="1"/>
          </a:p>
          <a:p>
            <a:pPr marL="0" indent="0" fontAlgn="base">
              <a:buNone/>
            </a:pPr>
            <a:r>
              <a:rPr lang="zh-CN" altLang="en-US" sz="3600" b="1" strike="noStrike" noProof="1"/>
              <a:t>B．六部分掌行政权力</a:t>
            </a:r>
            <a:endParaRPr lang="zh-CN" altLang="en-US" sz="3600" b="1" strike="noStrike" noProof="1"/>
          </a:p>
          <a:p>
            <a:pPr marL="0" indent="0" fontAlgn="base">
              <a:buNone/>
            </a:pPr>
            <a:r>
              <a:rPr lang="zh-CN" altLang="en-US" sz="3600" b="1" strike="noStrike" noProof="1"/>
              <a:t>C．贵族特权不断削弱                 </a:t>
            </a:r>
            <a:endParaRPr lang="zh-CN" altLang="en-US" sz="3600" b="1" strike="noStrike" noProof="1"/>
          </a:p>
          <a:p>
            <a:pPr marL="0" indent="0" fontAlgn="base">
              <a:buNone/>
            </a:pPr>
            <a:r>
              <a:rPr lang="zh-CN" altLang="en-US" sz="3600" b="1" strike="noStrike" noProof="1"/>
              <a:t>D．新的权力机构出现</a:t>
            </a:r>
            <a:endParaRPr lang="zh-CN" altLang="en-US" sz="3600" b="1" strike="noStrike" noProof="1"/>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9400" y="519113"/>
            <a:ext cx="8229600" cy="4525963"/>
          </a:xfrm>
        </p:spPr>
        <p:txBody>
          <a:bodyPr/>
          <a:p>
            <a:pPr marL="0" indent="0" fontAlgn="base">
              <a:buNone/>
            </a:pPr>
            <a:r>
              <a:rPr lang="en-US" altLang="zh-CN" b="1" strike="noStrike" noProof="1"/>
              <a:t>5</a:t>
            </a:r>
            <a:r>
              <a:rPr lang="zh-CN" altLang="en-US" b="1" strike="noStrike" noProof="1"/>
              <a:t>．清代内阁处理公务的案例“积成样本四巨册”，官员“惟揣摹此样本为急”，时人称之为：“依样葫芦画不难，葫芦变化有千端。画成依旧葫芦样，要把葫芦仔细看。”这反映出当时(　　)</a:t>
            </a:r>
            <a:endParaRPr lang="zh-CN" altLang="en-US" b="1" strike="noStrike" noProof="1"/>
          </a:p>
          <a:p>
            <a:pPr marL="0" indent="0" fontAlgn="base">
              <a:buNone/>
            </a:pPr>
            <a:r>
              <a:rPr lang="zh-CN" altLang="en-US" b="1" strike="noStrike" noProof="1"/>
              <a:t>A．内阁职权下降导致官员无所事事     </a:t>
            </a:r>
            <a:endParaRPr lang="zh-CN" altLang="en-US" b="1" strike="noStrike" noProof="1"/>
          </a:p>
          <a:p>
            <a:pPr marL="0" indent="0" fontAlgn="base">
              <a:buNone/>
            </a:pPr>
            <a:r>
              <a:rPr lang="zh-CN" altLang="en-US" b="1" strike="noStrike" noProof="1"/>
              <a:t>B．政治体制僵化官员拘泥规制</a:t>
            </a:r>
            <a:endParaRPr lang="zh-CN" altLang="en-US" b="1" strike="noStrike" noProof="1"/>
          </a:p>
          <a:p>
            <a:pPr marL="0" indent="0" fontAlgn="base">
              <a:buNone/>
            </a:pPr>
            <a:r>
              <a:rPr lang="zh-CN" altLang="en-US" b="1" strike="noStrike" noProof="1"/>
              <a:t>C．内阁机要事务繁忙官员穷于应付     </a:t>
            </a:r>
            <a:endParaRPr lang="zh-CN" altLang="en-US" b="1" strike="noStrike" noProof="1"/>
          </a:p>
          <a:p>
            <a:pPr marL="0" indent="0" fontAlgn="base">
              <a:buNone/>
            </a:pPr>
            <a:r>
              <a:rPr lang="zh-CN" altLang="en-US" b="1" strike="noStrike" noProof="1"/>
              <a:t>D．皇帝个人独裁官员唯命是从</a:t>
            </a:r>
            <a:endParaRPr lang="zh-CN" altLang="en-US" b="1" strike="noStrike" noProof="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1107" name="文本占位符 2351106"/>
          <p:cNvSpPr>
            <a:spLocks noGrp="1"/>
          </p:cNvSpPr>
          <p:nvPr>
            <p:ph idx="1"/>
          </p:nvPr>
        </p:nvSpPr>
        <p:spPr>
          <a:xfrm>
            <a:off x="457200" y="666750"/>
            <a:ext cx="8229600" cy="4525963"/>
          </a:xfrm>
        </p:spPr>
        <p:txBody>
          <a:bodyPr/>
          <a:p>
            <a:pPr fontAlgn="base">
              <a:buNone/>
            </a:pPr>
            <a:r>
              <a:rPr lang="en-US" altLang="zh-CN" b="1" strike="noStrike" noProof="1" dirty="0">
                <a:ea typeface="楷体" panose="02010609060101010101" pitchFamily="49" charset="-122"/>
              </a:rPr>
              <a:t>6</a:t>
            </a:r>
            <a:r>
              <a:rPr lang="zh-CN" altLang="en-US" b="1" strike="noStrike" noProof="1" dirty="0">
                <a:ea typeface="楷体" panose="02010609060101010101" pitchFamily="49" charset="-122"/>
              </a:rPr>
              <a:t>．明初废行省，地方分设三司，分别掌管一地民政与财政、司法、军事，直属六部。明中叶以后，皇帝临时派遣的巡抚逐渐演变为三司之上的地方最高行政长官。这一变化有助于(　　)</a:t>
            </a:r>
            <a:endParaRPr lang="zh-CN" altLang="en-US" b="1" strike="noStrike" noProof="1" dirty="0">
              <a:ea typeface="楷体" panose="02010609060101010101" pitchFamily="49" charset="-122"/>
            </a:endParaRPr>
          </a:p>
          <a:p>
            <a:pPr fontAlgn="base">
              <a:buNone/>
            </a:pPr>
            <a:r>
              <a:rPr lang="zh-CN" altLang="en-US" b="1" strike="noStrike" noProof="1" dirty="0">
                <a:ea typeface="楷体" panose="02010609060101010101" pitchFamily="49" charset="-122"/>
              </a:rPr>
              <a:t>A．扩大地方行政权力      	</a:t>
            </a:r>
            <a:endParaRPr lang="zh-CN" altLang="en-US" b="1" strike="noStrike" noProof="1" dirty="0">
              <a:ea typeface="楷体" panose="02010609060101010101" pitchFamily="49" charset="-122"/>
            </a:endParaRPr>
          </a:p>
          <a:p>
            <a:pPr fontAlgn="base">
              <a:buNone/>
            </a:pPr>
            <a:r>
              <a:rPr lang="zh-CN" altLang="en-US" b="1" strike="noStrike" noProof="1" dirty="0">
                <a:ea typeface="楷体" panose="02010609060101010101" pitchFamily="49" charset="-122"/>
              </a:rPr>
              <a:t>B．提高地方行政效率</a:t>
            </a:r>
            <a:endParaRPr lang="zh-CN" altLang="en-US" b="1" strike="noStrike" noProof="1" dirty="0">
              <a:ea typeface="楷体" panose="02010609060101010101" pitchFamily="49" charset="-122"/>
            </a:endParaRPr>
          </a:p>
          <a:p>
            <a:pPr fontAlgn="base">
              <a:buNone/>
            </a:pPr>
            <a:r>
              <a:rPr lang="zh-CN" altLang="en-US" b="1" strike="noStrike" noProof="1" dirty="0">
                <a:ea typeface="楷体" panose="02010609060101010101" pitchFamily="49" charset="-122"/>
              </a:rPr>
              <a:t>C．削弱六部的权限    	</a:t>
            </a:r>
            <a:endParaRPr lang="zh-CN" altLang="en-US" b="1" strike="noStrike" noProof="1" dirty="0">
              <a:ea typeface="楷体" panose="02010609060101010101" pitchFamily="49" charset="-122"/>
            </a:endParaRPr>
          </a:p>
          <a:p>
            <a:pPr fontAlgn="base">
              <a:buNone/>
            </a:pPr>
            <a:r>
              <a:rPr lang="zh-CN" altLang="en-US" b="1" strike="noStrike" noProof="1" dirty="0">
                <a:ea typeface="楷体" panose="02010609060101010101" pitchFamily="49" charset="-122"/>
              </a:rPr>
              <a:t>D．缓解中央与地方的对立</a:t>
            </a:r>
            <a:endParaRPr lang="zh-CN" altLang="en-US" b="1" strike="noStrike" noProof="1" dirty="0">
              <a:ea typeface="楷体" panose="020106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73063" y="549275"/>
            <a:ext cx="8229600" cy="4525963"/>
          </a:xfrm>
        </p:spPr>
        <p:txBody>
          <a:bodyPr/>
          <a:p>
            <a:pPr fontAlgn="base"/>
            <a:r>
              <a:rPr lang="zh-CN" altLang="en-US" b="1" strike="noStrike" noProof="1">
                <a:latin typeface="仿宋" panose="02010609060101010101" charset="-122"/>
                <a:ea typeface="仿宋" panose="02010609060101010101" charset="-122"/>
                <a:cs typeface="仿宋" panose="02010609060101010101" charset="-122"/>
              </a:rPr>
              <a:t>结论：</a:t>
            </a:r>
            <a:endParaRPr lang="zh-CN" altLang="en-US" b="1" strike="noStrike" noProof="1">
              <a:latin typeface="仿宋" panose="02010609060101010101" charset="-122"/>
              <a:ea typeface="仿宋" panose="02010609060101010101" charset="-122"/>
              <a:cs typeface="仿宋" panose="02010609060101010101" charset="-122"/>
            </a:endParaRPr>
          </a:p>
          <a:p>
            <a:pPr marL="0" indent="0" fontAlgn="base">
              <a:buNone/>
            </a:pPr>
            <a:r>
              <a:rPr lang="en-US" altLang="zh-CN" b="1" strike="noStrike" noProof="1">
                <a:latin typeface="仿宋" panose="02010609060101010101" charset="-122"/>
                <a:ea typeface="仿宋" panose="02010609060101010101" charset="-122"/>
                <a:cs typeface="仿宋" panose="02010609060101010101" charset="-122"/>
              </a:rPr>
              <a:t>1.</a:t>
            </a:r>
            <a:r>
              <a:rPr lang="zh-CN" altLang="en-US" b="1" strike="noStrike" noProof="1">
                <a:latin typeface="仿宋" panose="02010609060101010101" charset="-122"/>
                <a:ea typeface="仿宋" panose="02010609060101010101" charset="-122"/>
                <a:cs typeface="仿宋" panose="02010609060101010101" charset="-122"/>
              </a:rPr>
              <a:t>围绕</a:t>
            </a:r>
            <a:r>
              <a:rPr lang="en-US" altLang="zh-CN" b="1" strike="noStrike" noProof="1">
                <a:latin typeface="仿宋" panose="02010609060101010101" charset="-122"/>
                <a:ea typeface="仿宋" panose="02010609060101010101" charset="-122"/>
                <a:cs typeface="仿宋" panose="02010609060101010101" charset="-122"/>
              </a:rPr>
              <a:t>“</a:t>
            </a:r>
            <a:r>
              <a:rPr lang="zh-CN" altLang="en-US" b="1" strike="noStrike" noProof="1">
                <a:latin typeface="仿宋" panose="02010609060101010101" charset="-122"/>
                <a:ea typeface="仿宋" panose="02010609060101010101" charset="-122"/>
                <a:cs typeface="仿宋" panose="02010609060101010101" charset="-122"/>
              </a:rPr>
              <a:t>皇权与</a:t>
            </a:r>
            <a:r>
              <a:rPr lang="en-US" altLang="zh-CN" b="1" strike="noStrike" noProof="1">
                <a:latin typeface="仿宋" panose="02010609060101010101" charset="-122"/>
                <a:ea typeface="仿宋" panose="02010609060101010101" charset="-122"/>
                <a:cs typeface="仿宋" panose="02010609060101010101" charset="-122"/>
              </a:rPr>
              <a:t>‘</a:t>
            </a:r>
            <a:r>
              <a:rPr lang="zh-CN" altLang="en-US" b="1" strike="noStrike" noProof="1">
                <a:latin typeface="仿宋" panose="02010609060101010101" charset="-122"/>
                <a:ea typeface="仿宋" panose="02010609060101010101" charset="-122"/>
                <a:cs typeface="仿宋" panose="02010609060101010101" charset="-122"/>
              </a:rPr>
              <a:t>准相权</a:t>
            </a:r>
            <a:r>
              <a:rPr lang="en-US" altLang="zh-CN" b="1" strike="noStrike" noProof="1">
                <a:latin typeface="仿宋" panose="02010609060101010101" charset="-122"/>
                <a:ea typeface="仿宋" panose="02010609060101010101" charset="-122"/>
                <a:cs typeface="仿宋" panose="02010609060101010101" charset="-122"/>
              </a:rPr>
              <a:t>’</a:t>
            </a:r>
            <a:r>
              <a:rPr lang="zh-CN" altLang="en-US" b="1" strike="noStrike" noProof="1">
                <a:latin typeface="仿宋" panose="02010609060101010101" charset="-122"/>
                <a:ea typeface="仿宋" panose="02010609060101010101" charset="-122"/>
                <a:cs typeface="仿宋" panose="02010609060101010101" charset="-122"/>
              </a:rPr>
              <a:t>（阁权、宦权）之间的博弈</a:t>
            </a:r>
            <a:r>
              <a:rPr lang="en-US" altLang="zh-CN" b="1" strike="noStrike" noProof="1">
                <a:latin typeface="仿宋" panose="02010609060101010101" charset="-122"/>
                <a:ea typeface="仿宋" panose="02010609060101010101" charset="-122"/>
                <a:cs typeface="仿宋" panose="02010609060101010101" charset="-122"/>
              </a:rPr>
              <a:t>”</a:t>
            </a:r>
            <a:r>
              <a:rPr lang="zh-CN" altLang="en-US" b="1" strike="noStrike" noProof="1">
                <a:latin typeface="仿宋" panose="02010609060101010101" charset="-122"/>
                <a:ea typeface="仿宋" panose="02010609060101010101" charset="-122"/>
                <a:cs typeface="仿宋" panose="02010609060101010101" charset="-122"/>
              </a:rPr>
              <a:t>这一主题进行命题设计，落脚点是</a:t>
            </a:r>
            <a:r>
              <a:rPr lang="en-US" altLang="zh-CN" b="1" strike="noStrike" noProof="1">
                <a:latin typeface="仿宋" panose="02010609060101010101" charset="-122"/>
                <a:ea typeface="仿宋" panose="02010609060101010101" charset="-122"/>
                <a:cs typeface="仿宋" panose="02010609060101010101" charset="-122"/>
              </a:rPr>
              <a:t>“</a:t>
            </a:r>
            <a:r>
              <a:rPr lang="zh-CN" altLang="en-US" b="1" strike="noStrike" noProof="1">
                <a:latin typeface="仿宋" panose="02010609060101010101" charset="-122"/>
                <a:ea typeface="仿宋" panose="02010609060101010101" charset="-122"/>
                <a:cs typeface="仿宋" panose="02010609060101010101" charset="-122"/>
              </a:rPr>
              <a:t>强化皇权专制、制约</a:t>
            </a:r>
            <a:r>
              <a:rPr lang="en-US" altLang="zh-CN" b="1" strike="noStrike" noProof="1">
                <a:latin typeface="仿宋" panose="02010609060101010101" charset="-122"/>
                <a:ea typeface="仿宋" panose="02010609060101010101" charset="-122"/>
                <a:cs typeface="仿宋" panose="02010609060101010101" charset="-122"/>
              </a:rPr>
              <a:t>‘</a:t>
            </a:r>
            <a:r>
              <a:rPr lang="zh-CN" altLang="en-US" b="1" strike="noStrike" noProof="1">
                <a:latin typeface="仿宋" panose="02010609060101010101" charset="-122"/>
                <a:ea typeface="仿宋" panose="02010609060101010101" charset="-122"/>
                <a:cs typeface="仿宋" panose="02010609060101010101" charset="-122"/>
              </a:rPr>
              <a:t>准相权</a:t>
            </a:r>
            <a:r>
              <a:rPr lang="en-US" altLang="zh-CN" b="1" strike="noStrike" noProof="1">
                <a:latin typeface="仿宋" panose="02010609060101010101" charset="-122"/>
                <a:ea typeface="仿宋" panose="02010609060101010101" charset="-122"/>
                <a:cs typeface="仿宋" panose="02010609060101010101" charset="-122"/>
              </a:rPr>
              <a:t>’”</a:t>
            </a:r>
            <a:r>
              <a:rPr lang="zh-CN" altLang="en-US" b="1" strike="noStrike" noProof="1">
                <a:latin typeface="仿宋" panose="02010609060101010101" charset="-122"/>
                <a:ea typeface="仿宋" panose="02010609060101010101" charset="-122"/>
                <a:cs typeface="仿宋" panose="02010609060101010101" charset="-122"/>
              </a:rPr>
              <a:t>。</a:t>
            </a:r>
            <a:endParaRPr lang="zh-CN" altLang="en-US" b="1" strike="noStrike" noProof="1">
              <a:latin typeface="仿宋" panose="02010609060101010101" charset="-122"/>
              <a:ea typeface="仿宋" panose="02010609060101010101" charset="-122"/>
              <a:cs typeface="仿宋" panose="02010609060101010101" charset="-122"/>
            </a:endParaRPr>
          </a:p>
          <a:p>
            <a:pPr marL="0" indent="0" fontAlgn="base">
              <a:buNone/>
            </a:pPr>
            <a:r>
              <a:rPr lang="en-US" altLang="zh-CN" b="1" strike="noStrike" noProof="1">
                <a:latin typeface="仿宋" panose="02010609060101010101" charset="-122"/>
                <a:ea typeface="仿宋" panose="02010609060101010101" charset="-122"/>
                <a:cs typeface="仿宋" panose="02010609060101010101" charset="-122"/>
              </a:rPr>
              <a:t>2.</a:t>
            </a:r>
            <a:r>
              <a:rPr lang="zh-CN" altLang="en-US" b="1" strike="noStrike" noProof="1">
                <a:latin typeface="仿宋" panose="02010609060101010101" charset="-122"/>
                <a:ea typeface="仿宋" panose="02010609060101010101" charset="-122"/>
                <a:cs typeface="仿宋" panose="02010609060101010101" charset="-122"/>
              </a:rPr>
              <a:t>中央专制的好处。</a:t>
            </a:r>
            <a:endParaRPr lang="zh-CN" altLang="en-US" b="1" strike="noStrike" noProof="1">
              <a:latin typeface="仿宋" panose="02010609060101010101" charset="-122"/>
              <a:ea typeface="仿宋" panose="02010609060101010101" charset="-122"/>
              <a:cs typeface="仿宋" panose="0201060906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框 2051"/>
          <p:cNvSpPr txBox="1"/>
          <p:nvPr/>
        </p:nvSpPr>
        <p:spPr>
          <a:xfrm>
            <a:off x="0" y="1196975"/>
            <a:ext cx="8964613" cy="1568450"/>
          </a:xfrm>
          <a:prstGeom prst="rect">
            <a:avLst/>
          </a:prstGeom>
          <a:noFill/>
          <a:ln w="9525">
            <a:noFill/>
          </a:ln>
        </p:spPr>
        <p:txBody>
          <a:bodyPr>
            <a:spAutoFit/>
          </a:bodyPr>
          <a:p>
            <a:pPr algn="ctr"/>
            <a:r>
              <a:rPr lang="zh-CN" sz="3200" b="1" dirty="0">
                <a:latin typeface="楷体_GB2312" charset="-122"/>
                <a:ea typeface="楷体_GB2312" charset="-122"/>
              </a:rPr>
              <a:t>确定复习方略的两大</a:t>
            </a:r>
            <a:r>
              <a:rPr lang="en-US" altLang="zh-CN" sz="3200" b="1" dirty="0">
                <a:latin typeface="楷体_GB2312" charset="-122"/>
                <a:ea typeface="楷体_GB2312" charset="-122"/>
              </a:rPr>
              <a:t>“</a:t>
            </a:r>
            <a:r>
              <a:rPr lang="zh-CN" altLang="en-US" sz="3200" b="1" dirty="0">
                <a:latin typeface="楷体_GB2312" charset="-122"/>
                <a:ea typeface="楷体_GB2312" charset="-122"/>
              </a:rPr>
              <a:t>立足点</a:t>
            </a:r>
            <a:r>
              <a:rPr lang="en-US" altLang="zh-CN" sz="3200" b="1" dirty="0">
                <a:latin typeface="楷体_GB2312" charset="-122"/>
                <a:ea typeface="楷体_GB2312" charset="-122"/>
              </a:rPr>
              <a:t>”</a:t>
            </a:r>
            <a:r>
              <a:rPr lang="zh-CN" altLang="en-US" sz="3200" b="1" dirty="0">
                <a:latin typeface="楷体_GB2312" charset="-122"/>
                <a:ea typeface="楷体_GB2312" charset="-122"/>
              </a:rPr>
              <a:t>：</a:t>
            </a:r>
            <a:endParaRPr lang="zh-CN" altLang="en-US" sz="3200" b="1" dirty="0">
              <a:latin typeface="楷体_GB2312" charset="-122"/>
              <a:ea typeface="楷体_GB2312" charset="-122"/>
            </a:endParaRPr>
          </a:p>
          <a:p>
            <a:pPr algn="ctr"/>
            <a:r>
              <a:rPr lang="zh-CN" altLang="en-US" sz="3200" b="1" dirty="0">
                <a:latin typeface="楷体_GB2312" charset="-122"/>
                <a:ea typeface="楷体_GB2312" charset="-122"/>
              </a:rPr>
              <a:t>高考题的新变化；学生目前存在的问题。</a:t>
            </a:r>
            <a:endParaRPr lang="en-US" altLang="zh-CN" sz="3200" b="1">
              <a:latin typeface="仿宋" panose="02010609060101010101" charset="-122"/>
              <a:ea typeface="仿宋" panose="02010609060101010101" charset="-122"/>
            </a:endParaRPr>
          </a:p>
          <a:p>
            <a:pPr algn="ctr"/>
            <a:endParaRPr lang="zh-CN" altLang="en-US" sz="3200" b="1" dirty="0">
              <a:latin typeface="仿宋" panose="02010609060101010101" charset="-122"/>
              <a:ea typeface="仿宋" panose="0201060906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84175" y="738188"/>
            <a:ext cx="8229600" cy="4525963"/>
          </a:xfrm>
        </p:spPr>
        <p:txBody>
          <a:bodyPr/>
          <a:p>
            <a:pPr fontAlgn="base"/>
            <a:r>
              <a:rPr lang="zh-CN" altLang="en-US" b="1" strike="noStrike" noProof="1" dirty="0">
                <a:sym typeface="+mn-ea"/>
              </a:rPr>
              <a:t>（</a:t>
            </a:r>
            <a:r>
              <a:rPr lang="en-US" altLang="zh-CN" b="1" strike="noStrike" noProof="1" dirty="0">
                <a:sym typeface="+mn-ea"/>
              </a:rPr>
              <a:t>2</a:t>
            </a:r>
            <a:r>
              <a:rPr lang="zh-CN" altLang="en-US" b="1" strike="noStrike" noProof="1" dirty="0">
                <a:sym typeface="+mn-ea"/>
              </a:rPr>
              <a:t>）明清经济：</a:t>
            </a:r>
            <a:endParaRPr lang="zh-CN" altLang="en-US" strike="noStrike" noProof="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15900" y="423863"/>
            <a:ext cx="8229600" cy="4525963"/>
          </a:xfrm>
        </p:spPr>
        <p:txBody>
          <a:bodyPr/>
          <a:p>
            <a:pPr marL="0" indent="0" fontAlgn="base">
              <a:buNone/>
            </a:pPr>
            <a:r>
              <a:rPr lang="en-US" altLang="zh-CN" strike="noStrike" noProof="1"/>
              <a:t>1</a:t>
            </a:r>
            <a:r>
              <a:rPr lang="zh-CN" altLang="en-US" strike="noStrike" noProof="1"/>
              <a:t>．明成祖朱棣认为，北京“山川形胜，足以控四夷，制天下”，将都城从南京迁至北京。这一举措客观上(　　)</a:t>
            </a:r>
            <a:endParaRPr lang="zh-CN" altLang="en-US" strike="noStrike" noProof="1"/>
          </a:p>
          <a:p>
            <a:pPr marL="0" indent="0" fontAlgn="base">
              <a:buNone/>
            </a:pPr>
            <a:r>
              <a:rPr lang="zh-CN" altLang="en-US" strike="noStrike" noProof="1"/>
              <a:t>A．推动了国家政治统一进程      </a:t>
            </a:r>
            <a:endParaRPr lang="zh-CN" altLang="en-US" strike="noStrike" noProof="1"/>
          </a:p>
          <a:p>
            <a:pPr marL="0" indent="0" fontAlgn="base">
              <a:buNone/>
            </a:pPr>
            <a:r>
              <a:rPr lang="zh-CN" altLang="en-US" strike="noStrike" noProof="1"/>
              <a:t>B．促进了跨区域贸易的繁荣</a:t>
            </a:r>
            <a:endParaRPr lang="zh-CN" altLang="en-US" strike="noStrike" noProof="1"/>
          </a:p>
          <a:p>
            <a:pPr marL="0" indent="0" fontAlgn="base">
              <a:buNone/>
            </a:pPr>
            <a:r>
              <a:rPr lang="zh-CN" altLang="en-US" strike="noStrike" noProof="1"/>
              <a:t>C．抑制了区域性商帮的形成    	</a:t>
            </a:r>
            <a:endParaRPr lang="zh-CN" altLang="en-US" strike="noStrike" noProof="1"/>
          </a:p>
          <a:p>
            <a:pPr marL="0" indent="0" fontAlgn="base">
              <a:buNone/>
            </a:pPr>
            <a:r>
              <a:rPr lang="zh-CN" altLang="en-US" strike="noStrike" noProof="1"/>
              <a:t>D．改变了南北经济文化格局</a:t>
            </a:r>
            <a:endParaRPr lang="zh-CN" altLang="en-US" strike="noStrike" noProof="1"/>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30200" y="517525"/>
            <a:ext cx="8229600" cy="4525963"/>
          </a:xfrm>
        </p:spPr>
        <p:txBody>
          <a:bodyPr/>
          <a:p>
            <a:pPr marL="0" indent="0" fontAlgn="base">
              <a:buNone/>
            </a:pPr>
            <a:r>
              <a:rPr lang="en-US" altLang="zh-CN" strike="noStrike" noProof="1"/>
              <a:t>2</a:t>
            </a:r>
            <a:r>
              <a:rPr lang="zh-CN" altLang="en-US" strike="noStrike" noProof="1"/>
              <a:t>．宋代东南沿海地区出现了一些民间崇拜，如后来被视为海上保护神的妈祖、被视为妇幼保护神的临水夫人等，这些崇拜得到朝廷认可，后世影响不断扩大。这反映出(　　)</a:t>
            </a:r>
            <a:endParaRPr lang="zh-CN" altLang="en-US" strike="noStrike" noProof="1"/>
          </a:p>
          <a:p>
            <a:pPr marL="0" indent="0" fontAlgn="base">
              <a:buNone/>
            </a:pPr>
            <a:r>
              <a:rPr lang="zh-CN" altLang="en-US" strike="noStrike" noProof="1"/>
              <a:t>A．朝廷不断鼓励海洋开发      	</a:t>
            </a:r>
            <a:endParaRPr lang="zh-CN" altLang="en-US" strike="noStrike" noProof="1"/>
          </a:p>
          <a:p>
            <a:pPr marL="0" indent="0" fontAlgn="base">
              <a:buNone/>
            </a:pPr>
            <a:r>
              <a:rPr lang="zh-CN" altLang="en-US" strike="noStrike" noProof="1"/>
              <a:t>B．女性地位逐渐得到提高</a:t>
            </a:r>
            <a:endParaRPr lang="zh-CN" altLang="en-US" strike="noStrike" noProof="1"/>
          </a:p>
          <a:p>
            <a:pPr marL="0" indent="0" fontAlgn="base">
              <a:buNone/>
            </a:pPr>
            <a:r>
              <a:rPr lang="zh-CN" altLang="en-US" strike="noStrike" noProof="1"/>
              <a:t>C．东南沿海经济社会影响力上升    	</a:t>
            </a:r>
            <a:endParaRPr lang="zh-CN" altLang="en-US" strike="noStrike" noProof="1"/>
          </a:p>
          <a:p>
            <a:pPr marL="0" indent="0" fontAlgn="base">
              <a:buNone/>
            </a:pPr>
            <a:r>
              <a:rPr lang="zh-CN" altLang="en-US" strike="noStrike" noProof="1"/>
              <a:t>D．统治思想与民众观念趋向一致</a:t>
            </a:r>
            <a:endParaRPr lang="zh-CN" altLang="en-US" strike="noStrike" noProof="1"/>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20675" y="623888"/>
            <a:ext cx="8229600" cy="4525963"/>
          </a:xfrm>
        </p:spPr>
        <p:txBody>
          <a:bodyPr/>
          <a:p>
            <a:pPr marL="0" indent="0" fontAlgn="base">
              <a:buNone/>
            </a:pPr>
            <a:r>
              <a:rPr lang="en-US" altLang="zh-CN" strike="noStrike" noProof="1"/>
              <a:t>3</a:t>
            </a:r>
            <a:r>
              <a:rPr lang="zh-CN" altLang="en-US" strike="noStrike" noProof="1"/>
              <a:t>．明朝有人描述在广东大庾岭所见：“盖北货过南者，悉皆金帛轻细之物；南货过北者，悉皆盐铁粗重之类。过南者月无百驮，过北者日有数千。”这表明当时(　　)</a:t>
            </a:r>
            <a:endParaRPr lang="zh-CN" altLang="en-US" strike="noStrike" noProof="1"/>
          </a:p>
          <a:p>
            <a:pPr marL="0" indent="0" fontAlgn="base">
              <a:buNone/>
            </a:pPr>
            <a:r>
              <a:rPr lang="zh-CN" altLang="en-US" strike="noStrike" noProof="1"/>
              <a:t>A．岭南经济发展程度高于北方        </a:t>
            </a:r>
            <a:endParaRPr lang="zh-CN" altLang="en-US" strike="noStrike" noProof="1"/>
          </a:p>
          <a:p>
            <a:pPr marL="0" indent="0" fontAlgn="base">
              <a:buNone/>
            </a:pPr>
            <a:r>
              <a:rPr lang="zh-CN" altLang="en-US" strike="noStrike" noProof="1"/>
              <a:t>B．岭南是商人活动的主要地区</a:t>
            </a:r>
            <a:endParaRPr lang="zh-CN" altLang="en-US" strike="noStrike" noProof="1"/>
          </a:p>
          <a:p>
            <a:pPr marL="0" indent="0" fontAlgn="base">
              <a:buNone/>
            </a:pPr>
            <a:r>
              <a:rPr lang="zh-CN" altLang="en-US" strike="noStrike" noProof="1"/>
              <a:t>C．以物易物是商贸的主要方式        </a:t>
            </a:r>
            <a:endParaRPr lang="zh-CN" altLang="en-US" strike="noStrike" noProof="1"/>
          </a:p>
          <a:p>
            <a:pPr marL="0" indent="0" fontAlgn="base">
              <a:buNone/>
            </a:pPr>
            <a:r>
              <a:rPr lang="zh-CN" altLang="en-US" strike="noStrike" noProof="1"/>
              <a:t>D．区域差异造成长途贸易兴盛</a:t>
            </a:r>
            <a:endParaRPr lang="zh-CN" altLang="en-US" strike="noStrike" noProof="1"/>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230850" name="内容占位符 1230849"/>
          <p:cNvGraphicFramePr/>
          <p:nvPr>
            <p:ph sz="half" idx="2"/>
          </p:nvPr>
        </p:nvGraphicFramePr>
        <p:xfrm>
          <a:off x="2195513" y="1700213"/>
          <a:ext cx="4319588" cy="1816100"/>
        </p:xfrm>
        <a:graphic>
          <a:graphicData uri="http://schemas.openxmlformats.org/drawingml/2006/table">
            <a:tbl>
              <a:tblPr/>
              <a:tblGrid>
                <a:gridCol w="1027113"/>
                <a:gridCol w="808037"/>
                <a:gridCol w="806450"/>
                <a:gridCol w="808038"/>
                <a:gridCol w="869950"/>
              </a:tblGrid>
              <a:tr h="720725">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唐</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宋</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明</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清</a:t>
                      </a: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76263">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河南</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a:t>15</a:t>
                      </a: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a:t>16</a:t>
                      </a: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a:t>2</a:t>
                      </a: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a:t>1</a:t>
                      </a:r>
                      <a:endParaRPr lang="zh-CN" altLang="en-US"/>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7525">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dirty="0"/>
                        <a:t>江苏</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a:t>7</a:t>
                      </a: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a:t>8</a:t>
                      </a: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a:t>17</a:t>
                      </a: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a:t>49</a:t>
                      </a:r>
                      <a:endParaRPr lang="zh-CN" altLang="en-US"/>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9723" name="矩形 1230875"/>
          <p:cNvSpPr/>
          <p:nvPr/>
        </p:nvSpPr>
        <p:spPr>
          <a:xfrm>
            <a:off x="584200" y="400050"/>
            <a:ext cx="7591425" cy="1382713"/>
          </a:xfrm>
          <a:prstGeom prst="rect">
            <a:avLst/>
          </a:prstGeom>
          <a:noFill/>
          <a:ln w="9525">
            <a:noFill/>
          </a:ln>
        </p:spPr>
        <p:txBody>
          <a:bodyPr wrap="none" anchor="ctr">
            <a:spAutoFit/>
          </a:bodyPr>
          <a:p>
            <a:pPr algn="ctr"/>
            <a:r>
              <a:rPr lang="en-US" altLang="zh-CN" sz="2800" b="1" dirty="0">
                <a:latin typeface="Garamond" panose="02020404030301010803" pitchFamily="18" charset="0"/>
                <a:ea typeface="宋体" panose="02010600030101010101" pitchFamily="2" charset="-122"/>
              </a:rPr>
              <a:t>4.</a:t>
            </a:r>
            <a:r>
              <a:rPr lang="zh-CN" altLang="en-US" sz="2800" b="1" dirty="0">
                <a:latin typeface="Garamond" panose="02020404030301010803" pitchFamily="18" charset="0"/>
                <a:ea typeface="宋体" panose="02010600030101010101" pitchFamily="2" charset="-122"/>
              </a:rPr>
              <a:t>下表为河南、江苏两地科举考试状元人数表，</a:t>
            </a:r>
            <a:endParaRPr lang="zh-CN" altLang="en-US" sz="2800" b="1" dirty="0">
              <a:latin typeface="Garamond" panose="02020404030301010803" pitchFamily="18" charset="0"/>
              <a:ea typeface="宋体" panose="02010600030101010101" pitchFamily="2" charset="-122"/>
            </a:endParaRPr>
          </a:p>
          <a:p>
            <a:pPr algn="ctr"/>
            <a:r>
              <a:rPr lang="zh-CN" altLang="en-US" sz="2800" b="1" dirty="0">
                <a:latin typeface="Garamond" panose="02020404030301010803" pitchFamily="18" charset="0"/>
                <a:ea typeface="宋体" panose="02010600030101010101" pitchFamily="2" charset="-122"/>
              </a:rPr>
              <a:t>其中呈现的变化反映了</a:t>
            </a:r>
            <a:r>
              <a:rPr lang="en-US" altLang="zh-CN" sz="2800" b="1" dirty="0">
                <a:latin typeface="Garamond" panose="02020404030301010803" pitchFamily="18" charset="0"/>
                <a:ea typeface="宋体" panose="02010600030101010101" pitchFamily="2" charset="-122"/>
              </a:rPr>
              <a:t>(</a:t>
            </a:r>
            <a:r>
              <a:rPr lang="zh-CN" altLang="en-US" sz="2800" b="1" dirty="0">
                <a:latin typeface="Garamond" panose="02020404030301010803" pitchFamily="18" charset="0"/>
                <a:ea typeface="宋体" panose="02010600030101010101" pitchFamily="2" charset="-122"/>
              </a:rPr>
              <a:t>　　</a:t>
            </a:r>
            <a:r>
              <a:rPr lang="en-US" altLang="zh-CN" sz="2800" b="1">
                <a:latin typeface="Garamond" panose="02020404030301010803" pitchFamily="18" charset="0"/>
                <a:ea typeface="宋体" panose="02010600030101010101" pitchFamily="2" charset="-122"/>
              </a:rPr>
              <a:t>)</a:t>
            </a:r>
            <a:endParaRPr lang="en-US" altLang="zh-CN" sz="2800" b="1">
              <a:latin typeface="Garamond" panose="02020404030301010803" pitchFamily="18" charset="0"/>
              <a:ea typeface="宋体" panose="02010600030101010101" pitchFamily="2" charset="-122"/>
            </a:endParaRPr>
          </a:p>
          <a:p>
            <a:pPr algn="ctr"/>
            <a:endParaRPr lang="en-US" altLang="zh-CN" sz="2800" b="1" dirty="0">
              <a:latin typeface="Garamond" panose="02020404030301010803" pitchFamily="18" charset="0"/>
              <a:ea typeface="宋体" panose="02010600030101010101" pitchFamily="2" charset="-122"/>
            </a:endParaRPr>
          </a:p>
        </p:txBody>
      </p:sp>
      <p:sp>
        <p:nvSpPr>
          <p:cNvPr id="29724" name="矩形 1230876"/>
          <p:cNvSpPr/>
          <p:nvPr/>
        </p:nvSpPr>
        <p:spPr>
          <a:xfrm>
            <a:off x="254000" y="4005263"/>
            <a:ext cx="8916988" cy="946150"/>
          </a:xfrm>
          <a:prstGeom prst="rect">
            <a:avLst/>
          </a:prstGeom>
          <a:noFill/>
          <a:ln w="9525">
            <a:noFill/>
          </a:ln>
        </p:spPr>
        <p:txBody>
          <a:bodyPr wrap="none" anchor="ctr">
            <a:spAutoFit/>
          </a:bodyPr>
          <a:p>
            <a:pPr algn="ctr" defTabSz="0">
              <a:tabLst>
                <a:tab pos="2628900" algn="l"/>
              </a:tabLst>
            </a:pPr>
            <a:r>
              <a:rPr lang="en-US" altLang="zh-CN" sz="2800" b="1" dirty="0">
                <a:latin typeface="Garamond" panose="02020404030301010803" pitchFamily="18" charset="0"/>
                <a:ea typeface="宋体" panose="02010600030101010101" pitchFamily="2" charset="-122"/>
              </a:rPr>
              <a:t>A</a:t>
            </a:r>
            <a:r>
              <a:rPr lang="zh-CN" altLang="en-US" sz="2800" b="1" dirty="0">
                <a:latin typeface="Garamond" panose="02020404030301010803" pitchFamily="18" charset="0"/>
                <a:ea typeface="宋体" panose="02010600030101010101" pitchFamily="2" charset="-122"/>
              </a:rPr>
              <a:t>．理学的影响力不断扩大   </a:t>
            </a:r>
            <a:r>
              <a:rPr lang="en-US" altLang="zh-CN" sz="2800" b="1" dirty="0">
                <a:latin typeface="Garamond" panose="02020404030301010803" pitchFamily="18" charset="0"/>
                <a:ea typeface="宋体" panose="02010600030101010101" pitchFamily="2" charset="-122"/>
              </a:rPr>
              <a:t>B</a:t>
            </a:r>
            <a:r>
              <a:rPr lang="zh-CN" altLang="en-US" sz="2800" b="1" dirty="0">
                <a:latin typeface="Garamond" panose="02020404030301010803" pitchFamily="18" charset="0"/>
                <a:ea typeface="宋体" panose="02010600030101010101" pitchFamily="2" charset="-122"/>
              </a:rPr>
              <a:t>．经济发展促进文化兴盛</a:t>
            </a:r>
            <a:endParaRPr lang="zh-CN" altLang="en-US" sz="2800" b="1" dirty="0">
              <a:latin typeface="Garamond" panose="02020404030301010803" pitchFamily="18" charset="0"/>
              <a:ea typeface="宋体" panose="02010600030101010101" pitchFamily="2" charset="-122"/>
            </a:endParaRPr>
          </a:p>
          <a:p>
            <a:pPr algn="ctr" defTabSz="0">
              <a:tabLst>
                <a:tab pos="2628900" algn="l"/>
              </a:tabLst>
            </a:pPr>
            <a:r>
              <a:rPr lang="en-US" altLang="zh-CN" sz="2800" b="1" dirty="0">
                <a:latin typeface="Garamond" panose="02020404030301010803" pitchFamily="18" charset="0"/>
                <a:ea typeface="宋体" panose="02010600030101010101" pitchFamily="2" charset="-122"/>
              </a:rPr>
              <a:t>C</a:t>
            </a:r>
            <a:r>
              <a:rPr lang="zh-CN" altLang="en-US" sz="2800" b="1" dirty="0">
                <a:latin typeface="Garamond" panose="02020404030301010803" pitchFamily="18" charset="0"/>
                <a:ea typeface="宋体" panose="02010600030101010101" pitchFamily="2" charset="-122"/>
              </a:rPr>
              <a:t>．中原地区经济急剧衰退    </a:t>
            </a:r>
            <a:r>
              <a:rPr lang="en-US" altLang="zh-CN" sz="2800" b="1" dirty="0">
                <a:latin typeface="Garamond" panose="02020404030301010803" pitchFamily="18" charset="0"/>
                <a:ea typeface="宋体" panose="02010600030101010101" pitchFamily="2" charset="-122"/>
              </a:rPr>
              <a:t>D</a:t>
            </a:r>
            <a:r>
              <a:rPr lang="zh-CN" altLang="en-US" sz="2800" b="1" dirty="0">
                <a:latin typeface="Garamond" panose="02020404030301010803" pitchFamily="18" charset="0"/>
                <a:ea typeface="宋体" panose="02010600030101010101" pitchFamily="2" charset="-122"/>
              </a:rPr>
              <a:t>．政治重心南移趋势明显</a:t>
            </a:r>
            <a:endParaRPr lang="zh-CN" altLang="en-US" sz="2800" b="1" dirty="0">
              <a:latin typeface="Garamond" panose="02020404030301010803" pitchFamily="18" charset="0"/>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20675" y="612775"/>
            <a:ext cx="8229600" cy="4525963"/>
          </a:xfrm>
        </p:spPr>
        <p:txBody>
          <a:bodyPr/>
          <a:p>
            <a:pPr marL="0" indent="0" fontAlgn="base">
              <a:buNone/>
            </a:pPr>
            <a:r>
              <a:rPr lang="en-US" altLang="zh-CN" strike="noStrike" noProof="1"/>
              <a:t>5</a:t>
            </a:r>
            <a:r>
              <a:rPr lang="zh-CN" altLang="en-US" strike="noStrike" noProof="1"/>
              <a:t>．明清时期，在江南、华南的一些地区，经济作物的种植面积扩大，传统的粮食生产比重降低。这一现象表明，明清时期上述地区</a:t>
            </a:r>
            <a:endParaRPr lang="zh-CN" altLang="en-US" strike="noStrike" noProof="1"/>
          </a:p>
          <a:p>
            <a:pPr marL="0" indent="0" fontAlgn="base">
              <a:buNone/>
            </a:pPr>
            <a:r>
              <a:rPr lang="zh-CN" altLang="en-US" strike="noStrike" noProof="1"/>
              <a:t>A．农业生产出现衰退                 </a:t>
            </a:r>
            <a:endParaRPr lang="zh-CN" altLang="en-US" strike="noStrike" noProof="1"/>
          </a:p>
          <a:p>
            <a:pPr marL="0" indent="0" fontAlgn="base">
              <a:buNone/>
            </a:pPr>
            <a:r>
              <a:rPr lang="zh-CN" altLang="en-US" strike="noStrike" noProof="1"/>
              <a:t>B．人口变动导致粮食需求减少</a:t>
            </a:r>
            <a:endParaRPr lang="zh-CN" altLang="en-US" strike="noStrike" noProof="1"/>
          </a:p>
          <a:p>
            <a:pPr marL="0" indent="0" fontAlgn="base">
              <a:buNone/>
            </a:pPr>
            <a:r>
              <a:rPr lang="zh-CN" altLang="en-US" strike="noStrike" noProof="1"/>
              <a:t>C．普通农户收益锐减                 </a:t>
            </a:r>
            <a:endParaRPr lang="zh-CN" altLang="en-US" strike="noStrike" noProof="1"/>
          </a:p>
          <a:p>
            <a:pPr marL="0" indent="0" fontAlgn="base">
              <a:buNone/>
            </a:pPr>
            <a:r>
              <a:rPr lang="zh-CN" altLang="en-US" strike="noStrike" noProof="1"/>
              <a:t>D．农产品商品化趋势明显</a:t>
            </a:r>
            <a:endParaRPr lang="zh-CN" altLang="en-US" strike="noStrike" noProof="1"/>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52425" y="223838"/>
            <a:ext cx="8229600" cy="4525963"/>
          </a:xfrm>
        </p:spPr>
        <p:txBody>
          <a:bodyPr/>
          <a:p>
            <a:pPr marL="0" indent="0" fontAlgn="base">
              <a:buNone/>
            </a:pPr>
            <a:r>
              <a:rPr lang="en-US" altLang="zh-CN" strike="noStrike" noProof="1"/>
              <a:t>6</a:t>
            </a:r>
            <a:r>
              <a:rPr lang="zh-CN" altLang="en-US" strike="noStrike" noProof="1"/>
              <a:t>．芜湖是明代中后期著名的浆染业中心，当时松江的白布也要送到芜湖浆染，故有“织造尚松江，浆染尚芜湖”之说。这一历史现象反映出(　　)</a:t>
            </a:r>
            <a:endParaRPr lang="zh-CN" altLang="en-US" strike="noStrike" noProof="1"/>
          </a:p>
          <a:p>
            <a:pPr marL="0" indent="0" fontAlgn="base">
              <a:buNone/>
            </a:pPr>
            <a:r>
              <a:rPr lang="zh-CN" altLang="en-US" strike="noStrike" noProof="1"/>
              <a:t>A．商品生产呈现区域化分工           </a:t>
            </a:r>
            <a:endParaRPr lang="zh-CN" altLang="en-US" strike="noStrike" noProof="1"/>
          </a:p>
          <a:p>
            <a:pPr marL="0" indent="0" fontAlgn="base">
              <a:buNone/>
            </a:pPr>
            <a:r>
              <a:rPr lang="zh-CN" altLang="en-US" strike="noStrike" noProof="1"/>
              <a:t>B．区域间有着不同的市场需求</a:t>
            </a:r>
            <a:endParaRPr lang="zh-CN" altLang="en-US" strike="noStrike" noProof="1"/>
          </a:p>
          <a:p>
            <a:pPr marL="0" indent="0" fontAlgn="base">
              <a:buNone/>
            </a:pPr>
            <a:r>
              <a:rPr lang="zh-CN" altLang="en-US" strike="noStrike" noProof="1"/>
              <a:t>C．手工业技术水平日趋平衡           </a:t>
            </a:r>
            <a:endParaRPr lang="zh-CN" altLang="en-US" strike="noStrike" noProof="1"/>
          </a:p>
          <a:p>
            <a:pPr marL="0" indent="0" fontAlgn="base">
              <a:buNone/>
            </a:pPr>
            <a:r>
              <a:rPr lang="zh-CN" altLang="en-US" strike="noStrike" noProof="1"/>
              <a:t>D．抑商政策阻碍区域经济发展</a:t>
            </a:r>
            <a:endParaRPr lang="zh-CN" altLang="en-US" strike="noStrike" noProof="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696913"/>
            <a:ext cx="8229600" cy="4525963"/>
          </a:xfrm>
        </p:spPr>
        <p:txBody>
          <a:bodyPr/>
          <a:p>
            <a:pPr marL="0" indent="0" fontAlgn="base">
              <a:buNone/>
            </a:pPr>
            <a:r>
              <a:rPr lang="zh-CN" altLang="en-US" strike="noStrike" noProof="1"/>
              <a:t>7．明前中期，朝廷在饮食器具使用上有一套严格规定，例如官员不得使用玉制器皿等。到明后期，连低级官员乃至普通人家也都使用玉制器皿。这一变化反映了(　　)</a:t>
            </a:r>
            <a:endParaRPr lang="zh-CN" altLang="en-US" strike="noStrike" noProof="1"/>
          </a:p>
          <a:p>
            <a:pPr marL="0" indent="0" fontAlgn="base">
              <a:buNone/>
            </a:pPr>
            <a:r>
              <a:rPr lang="zh-CN" altLang="en-US" strike="noStrike" noProof="1"/>
              <a:t>A．君主专制统治逐渐加强      	</a:t>
            </a:r>
            <a:endParaRPr lang="zh-CN" altLang="en-US" strike="noStrike" noProof="1"/>
          </a:p>
          <a:p>
            <a:pPr marL="0" indent="0" fontAlgn="base">
              <a:buNone/>
            </a:pPr>
            <a:r>
              <a:rPr lang="zh-CN" altLang="en-US" strike="noStrike" noProof="1"/>
              <a:t>B．经济发展冲击等级秩序</a:t>
            </a:r>
            <a:endParaRPr lang="zh-CN" altLang="en-US" strike="noStrike" noProof="1"/>
          </a:p>
          <a:p>
            <a:pPr marL="0" indent="0" fontAlgn="base">
              <a:buNone/>
            </a:pPr>
            <a:r>
              <a:rPr lang="zh-CN" altLang="en-US" strike="noStrike" noProof="1"/>
              <a:t>C．市民兴起瓦解传统伦理    	</a:t>
            </a:r>
            <a:endParaRPr lang="zh-CN" altLang="en-US" strike="noStrike" noProof="1"/>
          </a:p>
          <a:p>
            <a:pPr marL="0" indent="0" fontAlgn="base">
              <a:buNone/>
            </a:pPr>
            <a:r>
              <a:rPr lang="zh-CN" altLang="en-US" strike="noStrike" noProof="1"/>
              <a:t>D．低级官员易染奢靡风气</a:t>
            </a:r>
            <a:endParaRPr lang="zh-CN" altLang="en-US" strike="noStrike" noProof="1"/>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10242" name="文本占位符 3210241"/>
          <p:cNvSpPr>
            <a:spLocks noGrp="1"/>
          </p:cNvSpPr>
          <p:nvPr>
            <p:ph idx="1"/>
          </p:nvPr>
        </p:nvSpPr>
        <p:spPr>
          <a:xfrm>
            <a:off x="395288" y="836613"/>
            <a:ext cx="8229600" cy="4525963"/>
          </a:xfrm>
        </p:spPr>
        <p:txBody>
          <a:bodyPr/>
          <a:p>
            <a:pPr marL="0" indent="0" fontAlgn="base">
              <a:lnSpc>
                <a:spcPct val="90000"/>
              </a:lnSpc>
              <a:buNone/>
            </a:pPr>
            <a:r>
              <a:rPr lang="en-US" altLang="zh-CN" strike="noStrike" noProof="1" dirty="0"/>
              <a:t>8.</a:t>
            </a:r>
            <a:r>
              <a:rPr lang="zh-CN" altLang="en-US" strike="noStrike" noProof="1" dirty="0"/>
              <a:t>清帝雍正朱批谕旨说：“山右（今山西）大约商贾居首，其次者犹肯力农，再次者谋入营伍，最下者方令读书。联所悉知，习俗殊可笑。”这反映出当地</a:t>
            </a:r>
            <a:r>
              <a:rPr lang="en-US" altLang="zh-CN" strike="noStrike" noProof="1" dirty="0"/>
              <a:t>(</a:t>
            </a:r>
            <a:r>
              <a:rPr lang="zh-CN" altLang="en-US" strike="noStrike" noProof="1" dirty="0"/>
              <a:t>　　</a:t>
            </a:r>
            <a:r>
              <a:rPr lang="en-US" altLang="zh-CN" strike="noStrike" noProof="1"/>
              <a:t>)</a:t>
            </a:r>
            <a:endParaRPr lang="en-US" altLang="zh-CN" strike="noStrike" noProof="1"/>
          </a:p>
          <a:p>
            <a:pPr fontAlgn="base">
              <a:lnSpc>
                <a:spcPct val="90000"/>
              </a:lnSpc>
              <a:buNone/>
            </a:pPr>
            <a:r>
              <a:rPr lang="en-US" altLang="zh-CN" strike="noStrike" noProof="1" dirty="0"/>
              <a:t>A</a:t>
            </a:r>
            <a:r>
              <a:rPr lang="zh-CN" altLang="en-US" strike="noStrike" noProof="1" dirty="0"/>
              <a:t>．商人的政治地位已经跃居首位</a:t>
            </a:r>
            <a:endParaRPr lang="zh-CN" altLang="en-US" strike="noStrike" noProof="1" dirty="0"/>
          </a:p>
          <a:p>
            <a:pPr fontAlgn="base">
              <a:lnSpc>
                <a:spcPct val="90000"/>
              </a:lnSpc>
              <a:buNone/>
            </a:pPr>
            <a:r>
              <a:rPr lang="en-US" altLang="zh-CN" strike="noStrike" noProof="1" dirty="0"/>
              <a:t>B</a:t>
            </a:r>
            <a:r>
              <a:rPr lang="zh-CN" altLang="en-US" strike="noStrike" noProof="1" dirty="0"/>
              <a:t>．学而优则仕的传统已被抛弃</a:t>
            </a:r>
            <a:endParaRPr lang="zh-CN" altLang="en-US" strike="noStrike" noProof="1" dirty="0"/>
          </a:p>
          <a:p>
            <a:pPr fontAlgn="base">
              <a:lnSpc>
                <a:spcPct val="90000"/>
              </a:lnSpc>
              <a:buNone/>
            </a:pPr>
            <a:r>
              <a:rPr lang="en-US" altLang="zh-CN" strike="noStrike" noProof="1" dirty="0"/>
              <a:t>C</a:t>
            </a:r>
            <a:r>
              <a:rPr lang="zh-CN" altLang="en-US" strike="noStrike" noProof="1" dirty="0"/>
              <a:t>．重农抑商政策并没有得到实施</a:t>
            </a:r>
            <a:endParaRPr lang="zh-CN" altLang="en-US" strike="noStrike" noProof="1" dirty="0"/>
          </a:p>
          <a:p>
            <a:pPr fontAlgn="base">
              <a:lnSpc>
                <a:spcPct val="90000"/>
              </a:lnSpc>
              <a:buNone/>
            </a:pPr>
            <a:r>
              <a:rPr lang="en-US" altLang="zh-CN" strike="noStrike" noProof="1" dirty="0"/>
              <a:t>D</a:t>
            </a:r>
            <a:r>
              <a:rPr lang="zh-CN" altLang="en-US" strike="noStrike" noProof="1" dirty="0"/>
              <a:t>．传统观念因追求财富而改变</a:t>
            </a:r>
            <a:endParaRPr lang="zh-CN" altLang="en-US" strike="noStrike" noProof="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476250"/>
            <a:ext cx="8229600" cy="4525963"/>
          </a:xfrm>
        </p:spPr>
        <p:txBody>
          <a:bodyPr/>
          <a:p>
            <a:pPr marL="0" indent="0" fontAlgn="base">
              <a:buNone/>
            </a:pPr>
            <a:r>
              <a:rPr lang="en-US" altLang="zh-CN" strike="noStrike" noProof="1"/>
              <a:t>9</a:t>
            </a:r>
            <a:r>
              <a:rPr lang="zh-CN" altLang="en-US" strike="noStrike" noProof="1"/>
              <a:t>．明末有人描述江南农村的变化时说，百年前的雇工“戴星出入，俗柔顺而主令尊”，如今“骄惰成风，非酒食不能劝”“夏必加下点心，冬必与早粥”。这一变化反映了</a:t>
            </a:r>
            <a:endParaRPr lang="zh-CN" altLang="en-US" strike="noStrike" noProof="1"/>
          </a:p>
          <a:p>
            <a:pPr marL="0" indent="0" fontAlgn="base">
              <a:buNone/>
            </a:pPr>
            <a:r>
              <a:rPr lang="zh-CN" altLang="en-US" strike="noStrike" noProof="1"/>
              <a:t>A．市镇经济与手工业的发展      	</a:t>
            </a:r>
            <a:endParaRPr lang="zh-CN" altLang="en-US" strike="noStrike" noProof="1"/>
          </a:p>
          <a:p>
            <a:pPr marL="0" indent="0" fontAlgn="base">
              <a:buNone/>
            </a:pPr>
            <a:r>
              <a:rPr lang="zh-CN" altLang="en-US" strike="noStrike" noProof="1"/>
              <a:t>B．政府积极推行重农政策</a:t>
            </a:r>
            <a:endParaRPr lang="zh-CN" altLang="en-US" strike="noStrike" noProof="1"/>
          </a:p>
          <a:p>
            <a:pPr marL="0" indent="0" fontAlgn="base">
              <a:buNone/>
            </a:pPr>
            <a:r>
              <a:rPr lang="zh-CN" altLang="en-US" strike="noStrike" noProof="1"/>
              <a:t>C．社会矛盾日益尖锐    	</a:t>
            </a:r>
            <a:endParaRPr lang="zh-CN" altLang="en-US" strike="noStrike" noProof="1"/>
          </a:p>
          <a:p>
            <a:pPr marL="0" indent="0" fontAlgn="base">
              <a:buNone/>
            </a:pPr>
            <a:r>
              <a:rPr lang="zh-CN" altLang="en-US" strike="noStrike" noProof="1"/>
              <a:t>D．农业中人身依附关系强化</a:t>
            </a:r>
            <a:endParaRPr lang="zh-CN" altLang="en-US" strike="noStrike" noProof="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6931" name="文本占位符 636930"/>
          <p:cNvSpPr/>
          <p:nvPr>
            <p:ph type="body" idx="1"/>
          </p:nvPr>
        </p:nvSpPr>
        <p:spPr>
          <a:xfrm>
            <a:off x="468313" y="692150"/>
            <a:ext cx="8229600" cy="4525963"/>
          </a:xfrm>
        </p:spPr>
        <p:txBody>
          <a:bodyPr/>
          <a:lstStyle/>
          <a:p>
            <a:pPr marL="342900" indent="-342900">
              <a:buClr>
                <a:schemeClr val="hlink"/>
              </a:buClr>
              <a:buSzPct val="70000"/>
              <a:buFont typeface="Wingdings" panose="05000000000000000000" pitchFamily="2" charset="2"/>
              <a:buChar char="n"/>
            </a:pPr>
            <a:r>
              <a:rPr lang="en-US" altLang="zh-CN" sz="3200" b="1" kern="1200">
                <a:solidFill>
                  <a:schemeClr val="tx1"/>
                </a:solidFill>
                <a:effectLst/>
                <a:latin typeface="+mn-lt"/>
                <a:ea typeface="+mn-ea"/>
                <a:cs typeface="+mn-cs"/>
              </a:rPr>
              <a:t>2018</a:t>
            </a:r>
            <a:r>
              <a:rPr lang="zh-CN" altLang="en-US" sz="3200" b="1" kern="1200" dirty="0">
                <a:solidFill>
                  <a:schemeClr val="tx1"/>
                </a:solidFill>
                <a:effectLst/>
                <a:latin typeface="+mn-lt"/>
                <a:ea typeface="+mn-ea"/>
                <a:cs typeface="+mn-cs"/>
              </a:rPr>
              <a:t>试题的“变”与“不变”：</a:t>
            </a:r>
            <a:endParaRPr lang="zh-CN" altLang="en-US" sz="3200" b="1" kern="1200" dirty="0">
              <a:solidFill>
                <a:schemeClr val="tx1"/>
              </a:solidFill>
              <a:effectLst/>
              <a:latin typeface="+mn-lt"/>
              <a:ea typeface="+mn-ea"/>
              <a:cs typeface="+mn-cs"/>
            </a:endParaRPr>
          </a:p>
          <a:p>
            <a:pPr marL="342900" indent="-342900">
              <a:buSzPct val="70000"/>
            </a:pPr>
            <a:r>
              <a:rPr lang="zh-CN" altLang="en-US" sz="3200" b="1" kern="1200" dirty="0">
                <a:solidFill>
                  <a:schemeClr val="tx1"/>
                </a:solidFill>
                <a:effectLst/>
                <a:latin typeface="+mn-lt"/>
                <a:ea typeface="+mn-ea"/>
                <a:cs typeface="+mn-cs"/>
              </a:rPr>
              <a:t>（</a:t>
            </a:r>
            <a:r>
              <a:rPr lang="en-US" altLang="zh-CN" sz="3200" b="1" kern="1200">
                <a:solidFill>
                  <a:schemeClr val="tx1"/>
                </a:solidFill>
                <a:effectLst/>
                <a:latin typeface="+mn-lt"/>
                <a:ea typeface="+mn-ea"/>
                <a:cs typeface="+mn-cs"/>
              </a:rPr>
              <a:t>1</a:t>
            </a:r>
            <a:r>
              <a:rPr lang="zh-CN" altLang="en-US" sz="3200" b="1" kern="1200" dirty="0">
                <a:solidFill>
                  <a:schemeClr val="tx1"/>
                </a:solidFill>
                <a:effectLst/>
                <a:latin typeface="+mn-lt"/>
                <a:ea typeface="+mn-ea"/>
                <a:cs typeface="+mn-cs"/>
              </a:rPr>
              <a:t>）两点新变化：难度降低（论证题除外，主要是靠向教材知识，概括性要求降低，见均分统计）；时政内容凸显。</a:t>
            </a:r>
            <a:endParaRPr lang="zh-CN" altLang="en-US" sz="3200" b="1" kern="1200" dirty="0">
              <a:solidFill>
                <a:schemeClr val="tx1"/>
              </a:solidFill>
              <a:effectLst/>
              <a:latin typeface="+mn-lt"/>
              <a:ea typeface="+mn-ea"/>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93700" y="654050"/>
            <a:ext cx="8229600" cy="4525963"/>
          </a:xfrm>
        </p:spPr>
        <p:txBody>
          <a:bodyPr/>
          <a:p>
            <a:pPr marL="0" indent="0" fontAlgn="base">
              <a:buNone/>
            </a:pPr>
            <a:r>
              <a:rPr lang="en-US" altLang="zh-CN" sz="2800" strike="noStrike" noProof="1"/>
              <a:t>10</a:t>
            </a:r>
            <a:r>
              <a:rPr lang="zh-CN" altLang="en-US" sz="2800" strike="noStrike" noProof="1"/>
              <a:t>．明后期松江人何良俊记述：“（正德）以前，百姓十一在官，十九在田……今去农而改业为工商者三倍于前矣。昔日原无游手之人，今去农而游手趁食（谋生）者又十之二三也。大抵以十分百姓言之，已六七分去农。“据此可知(　　)</a:t>
            </a:r>
            <a:endParaRPr lang="zh-CN" altLang="en-US" sz="2800" strike="noStrike" noProof="1"/>
          </a:p>
          <a:p>
            <a:pPr marL="0" indent="0" fontAlgn="base">
              <a:buNone/>
            </a:pPr>
            <a:r>
              <a:rPr lang="zh-CN" altLang="en-US" sz="2800" strike="noStrike" noProof="1"/>
              <a:t>A．工商业的发展造成了农业的衰退     </a:t>
            </a:r>
            <a:endParaRPr lang="zh-CN" altLang="en-US" sz="2800" strike="noStrike" noProof="1"/>
          </a:p>
          <a:p>
            <a:pPr marL="0" indent="0" fontAlgn="base">
              <a:buNone/>
            </a:pPr>
            <a:r>
              <a:rPr lang="zh-CN" altLang="en-US" sz="2800" strike="noStrike" noProof="1"/>
              <a:t>B．工商业的发展导致了社会结构的变动</a:t>
            </a:r>
            <a:endParaRPr lang="zh-CN" altLang="en-US" sz="2800" strike="noStrike" noProof="1"/>
          </a:p>
          <a:p>
            <a:pPr marL="0" indent="0" fontAlgn="base">
              <a:buNone/>
            </a:pPr>
            <a:r>
              <a:rPr lang="zh-CN" altLang="en-US" sz="2800" strike="noStrike" noProof="1"/>
              <a:t>C．财富分配不均引起贫富分化加剧     </a:t>
            </a:r>
            <a:endParaRPr lang="zh-CN" altLang="en-US" sz="2800" strike="noStrike" noProof="1"/>
          </a:p>
          <a:p>
            <a:pPr marL="0" indent="0" fontAlgn="base">
              <a:buNone/>
            </a:pPr>
            <a:r>
              <a:rPr lang="zh-CN" altLang="en-US" sz="2800" strike="noStrike" noProof="1"/>
              <a:t>D．无业游民增加促成了工商业的发展</a:t>
            </a:r>
            <a:endParaRPr lang="zh-CN" altLang="en-US" sz="2800" strike="noStrike" noProof="1"/>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896938"/>
            <a:ext cx="8229600" cy="4525963"/>
          </a:xfrm>
        </p:spPr>
        <p:txBody>
          <a:bodyPr/>
          <a:p>
            <a:pPr marL="0" indent="0" fontAlgn="base">
              <a:buNone/>
            </a:pPr>
            <a:r>
              <a:rPr lang="en-US" altLang="zh-CN" strike="noStrike" noProof="1"/>
              <a:t>11</a:t>
            </a:r>
            <a:r>
              <a:rPr lang="zh-CN" altLang="en-US" strike="noStrike" noProof="1"/>
              <a:t>．明中后期介绍商路、商业信息的书籍大量出现，徽商黄汴的《天下水陆路程》 记载了全国143条水陆交通路线的里程。这说明</a:t>
            </a:r>
            <a:endParaRPr lang="zh-CN" altLang="en-US" strike="noStrike" noProof="1"/>
          </a:p>
          <a:p>
            <a:pPr marL="0" indent="0" fontAlgn="base">
              <a:buNone/>
            </a:pPr>
            <a:r>
              <a:rPr lang="zh-CN" altLang="en-US" strike="noStrike" noProof="1"/>
              <a:t>A．社会经济发展促成知识结构的更新   B．印刷技术的进步促进了商业的繁荣</a:t>
            </a:r>
            <a:endParaRPr lang="zh-CN" altLang="en-US" strike="noStrike" noProof="1"/>
          </a:p>
          <a:p>
            <a:pPr marL="0" indent="0" fontAlgn="base">
              <a:buNone/>
            </a:pPr>
            <a:r>
              <a:rPr lang="zh-CN" altLang="en-US" strike="noStrike" noProof="1"/>
              <a:t>C．商业类书籍为士子科举的必读书目   D．商人成为知识的主要生产和传播者</a:t>
            </a:r>
            <a:endParaRPr lang="zh-CN" altLang="en-US" strike="noStrike" noProof="1"/>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09563" y="498475"/>
            <a:ext cx="8229600" cy="4525963"/>
          </a:xfrm>
        </p:spPr>
        <p:txBody>
          <a:bodyPr/>
          <a:p>
            <a:pPr marL="0" indent="0" fontAlgn="base">
              <a:buNone/>
            </a:pPr>
            <a:r>
              <a:rPr lang="en-US" altLang="zh-CN" strike="noStrike" noProof="1"/>
              <a:t>12</a:t>
            </a:r>
            <a:r>
              <a:rPr lang="zh-CN" altLang="en-US" strike="noStrike" noProof="1"/>
              <a:t>．明初规定，生员须穿玉色衣服，加饰青黑色边条。明后期江南读书人则崇尚“妇人红紫之服”，有人作诗云：“昨日到城郭，归来泪满襟。遍身女衣者，尽是读书人。”这一变化直接反映了(　　)</a:t>
            </a:r>
            <a:endParaRPr lang="zh-CN" altLang="en-US" strike="noStrike" noProof="1"/>
          </a:p>
          <a:p>
            <a:pPr marL="0" indent="0" fontAlgn="base">
              <a:buNone/>
            </a:pPr>
            <a:r>
              <a:rPr lang="zh-CN" altLang="en-US" strike="noStrike" noProof="1"/>
              <a:t>A．理学思想的影响      B．专制制度的松弛</a:t>
            </a:r>
            <a:endParaRPr lang="zh-CN" altLang="en-US" strike="noStrike" noProof="1"/>
          </a:p>
          <a:p>
            <a:pPr marL="0" indent="0" fontAlgn="base">
              <a:buNone/>
            </a:pPr>
            <a:r>
              <a:rPr lang="zh-CN" altLang="en-US" strike="noStrike" noProof="1"/>
              <a:t>C．市民阶层的兴起      </a:t>
            </a:r>
            <a:r>
              <a:rPr lang="zh-CN" altLang="en-US" b="1" strike="noStrike" noProof="1"/>
              <a:t>D．社会风尚的变化</a:t>
            </a:r>
            <a:endParaRPr lang="zh-CN" altLang="en-US" b="1" strike="noStrike" noProof="1"/>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476250"/>
            <a:ext cx="8229600" cy="4525963"/>
          </a:xfrm>
        </p:spPr>
        <p:txBody>
          <a:bodyPr/>
          <a:p>
            <a:pPr marL="0" indent="0" fontAlgn="base">
              <a:buNone/>
            </a:pPr>
            <a:r>
              <a:rPr lang="en-US" altLang="zh-CN" strike="noStrike" noProof="1"/>
              <a:t>13</a:t>
            </a:r>
            <a:r>
              <a:rPr lang="zh-CN" altLang="en-US" strike="noStrike" noProof="1"/>
              <a:t>．明后期，某地佃户将收获的好米换取银钱自用，劣质米交租，丰收之年也声称歉收，拖欠地租“渐以成风”，官府勒令田主完粮纳税，“于是称贷（借高利贷）完官而田主病”。出现这种现象的主要原因是(　　)</a:t>
            </a:r>
            <a:endParaRPr lang="zh-CN" altLang="en-US" strike="noStrike" noProof="1"/>
          </a:p>
          <a:p>
            <a:pPr marL="0" indent="0" fontAlgn="base">
              <a:buNone/>
            </a:pPr>
            <a:r>
              <a:rPr lang="zh-CN" altLang="en-US" strike="noStrike" noProof="1"/>
              <a:t>A．商业的发展冲击农业               </a:t>
            </a:r>
            <a:endParaRPr lang="zh-CN" altLang="en-US" strike="noStrike" noProof="1"/>
          </a:p>
          <a:p>
            <a:pPr marL="0" indent="0" fontAlgn="base">
              <a:buNone/>
            </a:pPr>
            <a:r>
              <a:rPr lang="zh-CN" altLang="en-US" strike="noStrike" noProof="1"/>
              <a:t>B．佃户人身依附关系弱化</a:t>
            </a:r>
            <a:endParaRPr lang="zh-CN" altLang="en-US" strike="noStrike" noProof="1"/>
          </a:p>
          <a:p>
            <a:pPr marL="0" indent="0" fontAlgn="base">
              <a:buNone/>
            </a:pPr>
            <a:r>
              <a:rPr lang="zh-CN" altLang="en-US" strike="noStrike" noProof="1"/>
              <a:t>C．佃户与地主矛盾激化               </a:t>
            </a:r>
            <a:endParaRPr lang="zh-CN" altLang="en-US" strike="noStrike" noProof="1"/>
          </a:p>
          <a:p>
            <a:pPr marL="0" indent="0" fontAlgn="base">
              <a:buNone/>
            </a:pPr>
            <a:r>
              <a:rPr lang="zh-CN" altLang="en-US" strike="noStrike" noProof="1"/>
              <a:t>D．国家税收政策发生变化</a:t>
            </a:r>
            <a:endParaRPr lang="zh-CN" altLang="en-US" strike="noStrike" noProof="1"/>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465138"/>
            <a:ext cx="8229600" cy="4525963"/>
          </a:xfrm>
        </p:spPr>
        <p:txBody>
          <a:bodyPr/>
          <a:p>
            <a:pPr fontAlgn="base"/>
            <a:r>
              <a:rPr lang="zh-CN" altLang="en-US" strike="noStrike" noProof="1"/>
              <a:t>结论：</a:t>
            </a:r>
            <a:endParaRPr lang="zh-CN" altLang="en-US" strike="noStrike" noProof="1"/>
          </a:p>
          <a:p>
            <a:pPr marL="0" indent="0" fontAlgn="base">
              <a:buNone/>
            </a:pPr>
            <a:r>
              <a:rPr lang="en-US" altLang="zh-CN" strike="noStrike" noProof="1"/>
              <a:t>1.</a:t>
            </a:r>
            <a:r>
              <a:rPr lang="zh-CN" altLang="en-US" strike="noStrike" noProof="1"/>
              <a:t>经济重心南移的全面影响。</a:t>
            </a:r>
            <a:endParaRPr lang="zh-CN" altLang="en-US" strike="noStrike" noProof="1"/>
          </a:p>
          <a:p>
            <a:pPr marL="0" indent="0" fontAlgn="base">
              <a:buNone/>
            </a:pPr>
            <a:r>
              <a:rPr lang="en-US" altLang="zh-CN" strike="noStrike" noProof="1"/>
              <a:t>2.</a:t>
            </a:r>
            <a:r>
              <a:rPr lang="zh-CN" altLang="en-US" strike="noStrike" noProof="1"/>
              <a:t>经济发展的新变化（经济结构、生产要素配置、生产目的、赋税制度、经济特征）。</a:t>
            </a:r>
            <a:endParaRPr lang="zh-CN" altLang="en-US" strike="noStrike" noProof="1"/>
          </a:p>
          <a:p>
            <a:pPr marL="0" indent="0" fontAlgn="base">
              <a:buNone/>
            </a:pPr>
            <a:r>
              <a:rPr lang="en-US" altLang="zh-CN" strike="noStrike" noProof="1"/>
              <a:t>3.</a:t>
            </a:r>
            <a:r>
              <a:rPr lang="zh-CN" altLang="en-US" strike="noStrike" noProof="1"/>
              <a:t>经济发展对社会结构、社会关系、思想观念、等级秩序、文化教育、社会习俗和风尚的冲击。</a:t>
            </a:r>
            <a:endParaRPr lang="zh-CN" altLang="en-US" strike="noStrike" noProof="1"/>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fontAlgn="base"/>
            <a:endParaRPr lang="zh-CN" altLang="en-US" strike="noStrike" noProof="1"/>
          </a:p>
        </p:txBody>
      </p:sp>
      <p:sp>
        <p:nvSpPr>
          <p:cNvPr id="3" name="内容占位符 2"/>
          <p:cNvSpPr>
            <a:spLocks noGrp="1"/>
          </p:cNvSpPr>
          <p:nvPr>
            <p:ph idx="1"/>
          </p:nvPr>
        </p:nvSpPr>
        <p:spPr/>
        <p:txBody>
          <a:bodyPr/>
          <a:p>
            <a:pPr fontAlgn="base"/>
            <a:r>
              <a:rPr lang="zh-CN" altLang="en-US" b="1" strike="noStrike" noProof="1" dirty="0">
                <a:sym typeface="+mn-ea"/>
              </a:rPr>
              <a:t>（</a:t>
            </a:r>
            <a:r>
              <a:rPr lang="en-US" altLang="zh-CN" b="1" strike="noStrike" noProof="1" dirty="0">
                <a:sym typeface="+mn-ea"/>
              </a:rPr>
              <a:t>3</a:t>
            </a:r>
            <a:r>
              <a:rPr lang="zh-CN" altLang="en-US" b="1" strike="noStrike" noProof="1" dirty="0">
                <a:sym typeface="+mn-ea"/>
              </a:rPr>
              <a:t>）明清思想文化：</a:t>
            </a:r>
            <a:endParaRPr lang="zh-CN" altLang="en-US" strike="noStrike" noProof="1"/>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12290" name="文本占位符 3212289"/>
          <p:cNvSpPr>
            <a:spLocks noGrp="1"/>
          </p:cNvSpPr>
          <p:nvPr>
            <p:ph idx="1"/>
          </p:nvPr>
        </p:nvSpPr>
        <p:spPr>
          <a:xfrm>
            <a:off x="539750" y="836613"/>
            <a:ext cx="8229600" cy="4525963"/>
          </a:xfrm>
        </p:spPr>
        <p:txBody>
          <a:bodyPr/>
          <a:p>
            <a:pPr fontAlgn="base"/>
            <a:r>
              <a:rPr lang="en-US" altLang="zh-CN" strike="noStrike" noProof="1" dirty="0"/>
              <a:t>1.</a:t>
            </a:r>
            <a:r>
              <a:rPr lang="zh-CN" altLang="en-US" strike="noStrike" noProof="1" dirty="0"/>
              <a:t>人性是先秦以来一直讨论的问题。基于对人性的新认识，宋明理学家主张“存天理，灭人欲”，他们认为人性</a:t>
            </a:r>
            <a:r>
              <a:rPr lang="en-US" altLang="zh-CN" strike="noStrike" noProof="1" dirty="0"/>
              <a:t>(</a:t>
            </a:r>
            <a:r>
              <a:rPr lang="zh-CN" altLang="en-US" strike="noStrike" noProof="1" dirty="0"/>
              <a:t>　　</a:t>
            </a:r>
            <a:r>
              <a:rPr lang="en-US" altLang="zh-CN" strike="noStrike" noProof="1"/>
              <a:t>)</a:t>
            </a:r>
            <a:endParaRPr lang="en-US" altLang="zh-CN" strike="noStrike" noProof="1"/>
          </a:p>
          <a:p>
            <a:pPr fontAlgn="base">
              <a:buNone/>
            </a:pPr>
            <a:r>
              <a:rPr lang="en-US" altLang="zh-CN" strike="noStrike" noProof="1" dirty="0"/>
              <a:t>A</a:t>
            </a:r>
            <a:r>
              <a:rPr lang="zh-CN" altLang="en-US" strike="noStrike" noProof="1" dirty="0"/>
              <a:t>．本质是善      </a:t>
            </a:r>
            <a:r>
              <a:rPr lang="en-US" altLang="zh-CN" strike="noStrike" noProof="1" dirty="0"/>
              <a:t>B</a:t>
            </a:r>
            <a:r>
              <a:rPr lang="zh-CN" altLang="en-US" strike="noStrike" noProof="1" dirty="0"/>
              <a:t>．本质为恶       	</a:t>
            </a:r>
            <a:endParaRPr lang="zh-CN" altLang="en-US" strike="noStrike" noProof="1" dirty="0"/>
          </a:p>
          <a:p>
            <a:pPr fontAlgn="base">
              <a:buNone/>
            </a:pPr>
            <a:r>
              <a:rPr lang="en-US" altLang="zh-CN" strike="noStrike" noProof="1" dirty="0"/>
              <a:t>C</a:t>
            </a:r>
            <a:r>
              <a:rPr lang="zh-CN" altLang="en-US" strike="noStrike" noProof="1" dirty="0"/>
              <a:t>．非善非恶       </a:t>
            </a:r>
            <a:r>
              <a:rPr lang="en-US" altLang="zh-CN" strike="noStrike" noProof="1" dirty="0"/>
              <a:t>D</a:t>
            </a:r>
            <a:r>
              <a:rPr lang="zh-CN" altLang="en-US" strike="noStrike" noProof="1" dirty="0"/>
              <a:t>．本善习远</a:t>
            </a:r>
            <a:endParaRPr lang="zh-CN" altLang="en-US" strike="noStrike" noProof="1"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16386" name="文本占位符 3216385"/>
          <p:cNvSpPr>
            <a:spLocks noGrp="1"/>
          </p:cNvSpPr>
          <p:nvPr>
            <p:ph idx="1"/>
          </p:nvPr>
        </p:nvSpPr>
        <p:spPr>
          <a:xfrm>
            <a:off x="323850" y="981075"/>
            <a:ext cx="8229600" cy="4525963"/>
          </a:xfrm>
        </p:spPr>
        <p:txBody>
          <a:bodyPr/>
          <a:p>
            <a:pPr fontAlgn="base"/>
            <a:r>
              <a:rPr lang="en-US" altLang="zh-CN" strike="noStrike" noProof="1" dirty="0"/>
              <a:t>2.</a:t>
            </a:r>
            <a:r>
              <a:rPr lang="zh-CN" altLang="en-US" strike="noStrike" noProof="1" dirty="0"/>
              <a:t>宋代理学家周敦颐认为，“天以阳生万物，以阴成万物。生，仁也”。周敦颐在此所阐释的是（　　）</a:t>
            </a:r>
            <a:endParaRPr lang="zh-CN" altLang="en-US" strike="noStrike" noProof="1" dirty="0"/>
          </a:p>
          <a:p>
            <a:pPr fontAlgn="base"/>
            <a:r>
              <a:rPr lang="en-US" altLang="zh-CN" strike="noStrike" noProof="1" dirty="0">
                <a:latin typeface="黑体" panose="02010609060101010101" pitchFamily="49" charset="-122"/>
                <a:ea typeface="黑体" panose="02010609060101010101" pitchFamily="49" charset="-122"/>
              </a:rPr>
              <a:t>A</a:t>
            </a:r>
            <a:r>
              <a:rPr lang="zh-CN" altLang="en-US" strike="noStrike" noProof="1" dirty="0">
                <a:latin typeface="黑体" panose="02010609060101010101" pitchFamily="49" charset="-122"/>
                <a:ea typeface="黑体" panose="02010609060101010101" pitchFamily="49" charset="-122"/>
              </a:rPr>
              <a:t>．“仁”与万物生成的关系</a:t>
            </a:r>
            <a:r>
              <a:rPr lang="zh-CN" altLang="en-US" strike="noStrike" noProof="1" dirty="0"/>
              <a:t>             </a:t>
            </a:r>
            <a:endParaRPr lang="zh-CN" altLang="en-US" strike="noStrike" noProof="1" dirty="0"/>
          </a:p>
          <a:p>
            <a:pPr fontAlgn="base"/>
            <a:r>
              <a:rPr lang="en-US" altLang="zh-CN" strike="noStrike" noProof="1" dirty="0"/>
              <a:t>B</a:t>
            </a:r>
            <a:r>
              <a:rPr lang="zh-CN" altLang="en-US" strike="noStrike" noProof="1" dirty="0"/>
              <a:t>．孟子的仁政思想</a:t>
            </a:r>
            <a:endParaRPr lang="zh-CN" altLang="en-US" strike="noStrike" noProof="1" dirty="0"/>
          </a:p>
          <a:p>
            <a:pPr fontAlgn="base"/>
            <a:r>
              <a:rPr lang="en-US" altLang="zh-CN" strike="noStrike" noProof="1" dirty="0"/>
              <a:t>C</a:t>
            </a:r>
            <a:r>
              <a:rPr lang="zh-CN" altLang="en-US" strike="noStrike" noProof="1" dirty="0"/>
              <a:t>．阴阳互相依存的关系               </a:t>
            </a:r>
            <a:endParaRPr lang="zh-CN" altLang="en-US" strike="noStrike" noProof="1" dirty="0"/>
          </a:p>
          <a:p>
            <a:pPr fontAlgn="base"/>
            <a:r>
              <a:rPr lang="en-US" altLang="zh-CN" strike="noStrike" noProof="1" dirty="0"/>
              <a:t>D</a:t>
            </a:r>
            <a:r>
              <a:rPr lang="zh-CN" altLang="en-US" strike="noStrike" noProof="1" dirty="0"/>
              <a:t>．道家顺应自然的思想</a:t>
            </a:r>
            <a:endParaRPr lang="zh-CN" altLang="en-US" strike="noStrike" noProof="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15362" name="文本占位符 3215361"/>
          <p:cNvSpPr>
            <a:spLocks noGrp="1"/>
          </p:cNvSpPr>
          <p:nvPr>
            <p:ph idx="1"/>
          </p:nvPr>
        </p:nvSpPr>
        <p:spPr>
          <a:xfrm>
            <a:off x="539750" y="620713"/>
            <a:ext cx="8229600" cy="4525963"/>
          </a:xfrm>
        </p:spPr>
        <p:txBody>
          <a:bodyPr/>
          <a:p>
            <a:pPr fontAlgn="base"/>
            <a:r>
              <a:rPr lang="en-US" altLang="zh-CN" sz="2800" strike="noStrike" noProof="1" dirty="0"/>
              <a:t>3.</a:t>
            </a:r>
            <a:r>
              <a:rPr lang="zh-CN" altLang="en-US" sz="2800" strike="noStrike" noProof="1" dirty="0"/>
              <a:t>理学家王阳明说：“士以修治，农以具养，工以利器，商以通货，各就其资之所近，力之所及者而业焉，以求尽其心，其归要在于有益生人（民）之道，则一而已</a:t>
            </a:r>
            <a:r>
              <a:rPr lang="en-US" altLang="zh-CN" sz="2800" strike="noStrike" noProof="1">
                <a:latin typeface="Arial" panose="020B0604020202020204" pitchFamily="34" charset="0"/>
              </a:rPr>
              <a:t>……</a:t>
            </a:r>
            <a:r>
              <a:rPr lang="zh-CN" altLang="en-US" sz="2800" strike="noStrike" noProof="1" dirty="0"/>
              <a:t>四民异业而同道。”在此，王阳明（　　）</a:t>
            </a:r>
            <a:endParaRPr lang="zh-CN" altLang="en-US" sz="2800" strike="noStrike" noProof="1" dirty="0"/>
          </a:p>
          <a:p>
            <a:pPr fontAlgn="base"/>
            <a:r>
              <a:rPr lang="en-US" altLang="zh-CN" sz="2800" strike="noStrike" noProof="1" dirty="0"/>
              <a:t>A</a:t>
            </a:r>
            <a:r>
              <a:rPr lang="zh-CN" altLang="en-US" sz="2800" strike="noStrike" noProof="1" dirty="0"/>
              <a:t>．重申传统的“四民”秩序             </a:t>
            </a:r>
            <a:endParaRPr lang="zh-CN" altLang="en-US" sz="2800" strike="noStrike" noProof="1" dirty="0"/>
          </a:p>
          <a:p>
            <a:pPr fontAlgn="base"/>
            <a:r>
              <a:rPr lang="en-US" altLang="zh-CN" sz="2800" strike="noStrike" noProof="1" dirty="0"/>
              <a:t>B</a:t>
            </a:r>
            <a:r>
              <a:rPr lang="zh-CN" altLang="en-US" sz="2800" strike="noStrike" noProof="1" dirty="0"/>
              <a:t>．主张重新整合社会阶层</a:t>
            </a:r>
            <a:endParaRPr lang="zh-CN" altLang="en-US" sz="2800" strike="noStrike" noProof="1" dirty="0"/>
          </a:p>
          <a:p>
            <a:pPr fontAlgn="base"/>
            <a:r>
              <a:rPr lang="en-US" altLang="zh-CN" sz="2800" strike="noStrike" noProof="1" dirty="0"/>
              <a:t>C</a:t>
            </a:r>
            <a:r>
              <a:rPr lang="zh-CN" altLang="en-US" sz="2800" strike="noStrike" noProof="1" dirty="0"/>
              <a:t>．关注的核心问题是百姓生计         </a:t>
            </a:r>
            <a:endParaRPr lang="zh-CN" altLang="en-US" sz="2800" strike="noStrike" noProof="1" dirty="0"/>
          </a:p>
          <a:p>
            <a:pPr fontAlgn="base"/>
            <a:r>
              <a:rPr lang="en-US" altLang="zh-CN" sz="2800" b="1" strike="noStrike" noProof="1" dirty="0">
                <a:latin typeface="黑体" panose="02010609060101010101" pitchFamily="49" charset="-122"/>
                <a:ea typeface="黑体" panose="02010609060101010101" pitchFamily="49" charset="-122"/>
              </a:rPr>
              <a:t>D</a:t>
            </a:r>
            <a:r>
              <a:rPr lang="zh-CN" altLang="en-US" sz="2800" b="1" strike="noStrike" noProof="1" dirty="0">
                <a:latin typeface="黑体" panose="02010609060101010101" pitchFamily="49" charset="-122"/>
                <a:ea typeface="黑体" panose="02010609060101010101" pitchFamily="49" charset="-122"/>
              </a:rPr>
              <a:t>．阐发的根本问题是正心诚意</a:t>
            </a:r>
            <a:endParaRPr lang="zh-CN" altLang="en-US" sz="2800" b="1" strike="noStrike" noProof="1" dirty="0">
              <a:latin typeface="黑体" panose="02010609060101010101" pitchFamily="49" charset="-122"/>
              <a:ea typeface="黑体" panose="02010609060101010101" pitchFamily="49"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11266" name="文本占位符 3211265"/>
          <p:cNvSpPr>
            <a:spLocks noGrp="1"/>
          </p:cNvSpPr>
          <p:nvPr>
            <p:ph idx="1"/>
          </p:nvPr>
        </p:nvSpPr>
        <p:spPr>
          <a:xfrm>
            <a:off x="395288" y="836613"/>
            <a:ext cx="8229600" cy="4525963"/>
          </a:xfrm>
        </p:spPr>
        <p:txBody>
          <a:bodyPr/>
          <a:p>
            <a:pPr fontAlgn="base"/>
            <a:r>
              <a:rPr lang="en-US" altLang="zh-CN" strike="noStrike" noProof="1" dirty="0"/>
              <a:t>4.</a:t>
            </a:r>
            <a:r>
              <a:rPr lang="zh-CN" altLang="en-US" strike="noStrike" noProof="1" dirty="0"/>
              <a:t>关羽因其忠义勇武，被世人称颂，至宋徽宗时被封为“忠惠公”，其后不断加封，到清代被封为“忠义神武关圣大帝”。这种现象反映了</a:t>
            </a:r>
            <a:r>
              <a:rPr lang="en-US" altLang="zh-CN" strike="noStrike" noProof="1" dirty="0"/>
              <a:t>(</a:t>
            </a:r>
            <a:r>
              <a:rPr lang="zh-CN" altLang="en-US" strike="noStrike" noProof="1" dirty="0"/>
              <a:t>　　</a:t>
            </a:r>
            <a:r>
              <a:rPr lang="en-US" altLang="zh-CN" strike="noStrike" noProof="1"/>
              <a:t>)</a:t>
            </a:r>
            <a:endParaRPr lang="en-US" altLang="zh-CN" strike="noStrike" noProof="1"/>
          </a:p>
          <a:p>
            <a:pPr fontAlgn="base"/>
            <a:r>
              <a:rPr lang="en-US" altLang="zh-CN" strike="noStrike" noProof="1" dirty="0"/>
              <a:t>A</a:t>
            </a:r>
            <a:r>
              <a:rPr lang="zh-CN" altLang="en-US" strike="noStrike" noProof="1" dirty="0"/>
              <a:t>．关羽的个人品德决定了民众崇拜的形成</a:t>
            </a:r>
            <a:endParaRPr lang="zh-CN" altLang="en-US" strike="noStrike" noProof="1" dirty="0"/>
          </a:p>
          <a:p>
            <a:pPr fontAlgn="base"/>
            <a:r>
              <a:rPr lang="en-US" altLang="zh-CN" strike="noStrike" noProof="1" dirty="0"/>
              <a:t>B</a:t>
            </a:r>
            <a:r>
              <a:rPr lang="zh-CN" altLang="en-US" strike="noStrike" noProof="1" dirty="0"/>
              <a:t>．历代皇帝的好恶决定着崇拜关羽的取向</a:t>
            </a:r>
            <a:endParaRPr lang="zh-CN" altLang="en-US" strike="noStrike" noProof="1" dirty="0"/>
          </a:p>
          <a:p>
            <a:pPr fontAlgn="base"/>
            <a:r>
              <a:rPr lang="en-US" altLang="zh-CN" b="1" strike="noStrike" noProof="1" dirty="0">
                <a:latin typeface="黑体" panose="02010609060101010101" pitchFamily="49" charset="-122"/>
                <a:ea typeface="黑体" panose="02010609060101010101" pitchFamily="49" charset="-122"/>
              </a:rPr>
              <a:t>C</a:t>
            </a:r>
            <a:r>
              <a:rPr lang="zh-CN" altLang="en-US" b="1" strike="noStrike" noProof="1" dirty="0">
                <a:latin typeface="黑体" panose="02010609060101010101" pitchFamily="49" charset="-122"/>
                <a:ea typeface="黑体" panose="02010609060101010101" pitchFamily="49" charset="-122"/>
              </a:rPr>
              <a:t>．对关羽的信仰符合官方意识形态的要求</a:t>
            </a:r>
            <a:endParaRPr lang="zh-CN" altLang="en-US" b="1" strike="noStrike" noProof="1" dirty="0">
              <a:latin typeface="黑体" panose="02010609060101010101" pitchFamily="49" charset="-122"/>
              <a:ea typeface="黑体" panose="02010609060101010101" pitchFamily="49" charset="-122"/>
            </a:endParaRPr>
          </a:p>
          <a:p>
            <a:pPr fontAlgn="base"/>
            <a:r>
              <a:rPr lang="en-US" altLang="zh-CN" strike="noStrike" noProof="1" dirty="0"/>
              <a:t>D</a:t>
            </a:r>
            <a:r>
              <a:rPr lang="zh-CN" altLang="en-US" strike="noStrike" noProof="1" dirty="0"/>
              <a:t>．民众的信仰不断推高关羽“神”的地位</a:t>
            </a:r>
            <a:endParaRPr lang="zh-CN" altLang="en-US" strike="noStrike" noProof="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4098" name="内容占位符 2"/>
          <p:cNvSpPr>
            <a:spLocks noGrp="1"/>
          </p:cNvSpPr>
          <p:nvPr>
            <p:ph idx="1"/>
          </p:nvPr>
        </p:nvSpPr>
        <p:spPr>
          <a:xfrm>
            <a:off x="323850" y="620713"/>
            <a:ext cx="8507413" cy="4824412"/>
          </a:xfrm>
        </p:spPr>
        <p:txBody>
          <a:bodyPr vert="horz" wrap="square" lIns="91440" tIns="45720" rIns="91440" bIns="45720" anchor="t"/>
          <a:lstStyle/>
          <a:p>
            <a:pPr marL="0" indent="0">
              <a:buClr>
                <a:schemeClr val="hlink"/>
              </a:buClr>
              <a:buSzPct val="70000"/>
              <a:buFont typeface="Wingdings 2" panose="05020102010507070707" pitchFamily="18" charset="2"/>
              <a:buNone/>
            </a:pPr>
            <a:endParaRPr lang="en-US" altLang="zh-CN" sz="3200" b="1" kern="1200">
              <a:effectLst/>
              <a:latin typeface="+mn-lt"/>
              <a:ea typeface="+mn-ea"/>
              <a:cs typeface="+mn-cs"/>
            </a:endParaRPr>
          </a:p>
          <a:p>
            <a:pPr marL="0" indent="0" algn="ctr">
              <a:buClr>
                <a:schemeClr val="hlink"/>
              </a:buClr>
              <a:buSzPct val="70000"/>
              <a:buFont typeface="Wingdings 2" panose="05020102010507070707" pitchFamily="18" charset="2"/>
              <a:buNone/>
            </a:pPr>
            <a:r>
              <a:rPr lang="zh-CN" altLang="en-US" sz="3200" b="1" kern="1200" dirty="0">
                <a:effectLst/>
                <a:latin typeface="黑体" panose="02010609060101010101" pitchFamily="49" charset="-122"/>
                <a:ea typeface="黑体" panose="02010609060101010101" pitchFamily="49" charset="-122"/>
                <a:cs typeface="+mn-cs"/>
              </a:rPr>
              <a:t>河北全省历史试题历年的难度</a:t>
            </a:r>
            <a:endParaRPr lang="en-US" altLang="zh-CN" sz="3200" b="1" kern="1200">
              <a:effectLst/>
              <a:latin typeface="黑体" panose="02010609060101010101" pitchFamily="49" charset="-122"/>
              <a:ea typeface="黑体" panose="02010609060101010101" pitchFamily="49" charset="-122"/>
              <a:cs typeface="+mn-cs"/>
            </a:endParaRPr>
          </a:p>
          <a:p>
            <a:pPr marL="0" indent="0">
              <a:buClr>
                <a:schemeClr val="hlink"/>
              </a:buClr>
              <a:buSzPct val="70000"/>
              <a:buFont typeface="Wingdings 2" panose="05020102010507070707" pitchFamily="18" charset="2"/>
              <a:buNone/>
            </a:pPr>
            <a:r>
              <a:rPr lang="en-US" altLang="zh-CN" sz="3200" b="1" kern="1200">
                <a:effectLst/>
                <a:latin typeface="+mn-lt"/>
                <a:ea typeface="+mn-ea"/>
                <a:cs typeface="+mn-cs"/>
              </a:rPr>
              <a:t>   2013</a:t>
            </a:r>
            <a:r>
              <a:rPr lang="zh-CN" altLang="en-US" sz="3200" b="1" kern="1200" dirty="0">
                <a:effectLst/>
                <a:latin typeface="+mn-lt"/>
                <a:ea typeface="+mn-ea"/>
                <a:cs typeface="+mn-cs"/>
              </a:rPr>
              <a:t>年</a:t>
            </a:r>
            <a:r>
              <a:rPr lang="en-US" altLang="zh-CN" sz="3200" b="1" kern="1200">
                <a:effectLst/>
                <a:latin typeface="+mn-lt"/>
                <a:ea typeface="+mn-ea"/>
                <a:cs typeface="+mn-cs"/>
              </a:rPr>
              <a:t>:40.7</a:t>
            </a:r>
            <a:r>
              <a:rPr lang="zh-CN" altLang="en-US" sz="3200" b="1" kern="1200" dirty="0">
                <a:effectLst/>
                <a:latin typeface="+mn-lt"/>
                <a:ea typeface="+mn-ea"/>
                <a:cs typeface="+mn-cs"/>
              </a:rPr>
              <a:t>分</a:t>
            </a:r>
            <a:endParaRPr lang="en-US" altLang="zh-CN" sz="3200" b="1" kern="1200">
              <a:effectLst/>
              <a:latin typeface="+mn-lt"/>
              <a:ea typeface="+mn-ea"/>
              <a:cs typeface="+mn-cs"/>
            </a:endParaRPr>
          </a:p>
          <a:p>
            <a:pPr marL="0" indent="0">
              <a:buClr>
                <a:schemeClr val="hlink"/>
              </a:buClr>
              <a:buSzPct val="70000"/>
              <a:buFont typeface="Wingdings 2" panose="05020102010507070707" pitchFamily="18" charset="2"/>
              <a:buNone/>
            </a:pPr>
            <a:r>
              <a:rPr lang="zh-CN" altLang="en-US" sz="3200" b="1" kern="1200" dirty="0">
                <a:effectLst/>
                <a:latin typeface="+mn-lt"/>
                <a:ea typeface="+mn-ea"/>
                <a:cs typeface="+mn-cs"/>
              </a:rPr>
              <a:t>   </a:t>
            </a:r>
            <a:r>
              <a:rPr lang="en-US" altLang="zh-CN" sz="3200" b="1" kern="1200">
                <a:effectLst/>
                <a:latin typeface="+mn-lt"/>
                <a:ea typeface="+mn-ea"/>
                <a:cs typeface="+mn-cs"/>
              </a:rPr>
              <a:t>2014</a:t>
            </a:r>
            <a:r>
              <a:rPr lang="zh-CN" altLang="en-US" sz="3200" b="1" kern="1200" dirty="0">
                <a:effectLst/>
                <a:latin typeface="+mn-lt"/>
                <a:ea typeface="+mn-ea"/>
                <a:cs typeface="+mn-cs"/>
              </a:rPr>
              <a:t>年</a:t>
            </a:r>
            <a:r>
              <a:rPr lang="en-US" altLang="zh-CN" sz="3200" b="1" kern="1200">
                <a:effectLst/>
                <a:latin typeface="+mn-lt"/>
                <a:ea typeface="+mn-ea"/>
                <a:cs typeface="+mn-cs"/>
              </a:rPr>
              <a:t>:39.96</a:t>
            </a:r>
            <a:r>
              <a:rPr lang="zh-CN" altLang="en-US" sz="3200" b="1" kern="1200" dirty="0">
                <a:effectLst/>
                <a:latin typeface="+mn-lt"/>
                <a:ea typeface="+mn-ea"/>
                <a:cs typeface="+mn-cs"/>
              </a:rPr>
              <a:t>分</a:t>
            </a:r>
            <a:endParaRPr lang="en-US" altLang="zh-CN" sz="3200" b="1" kern="1200">
              <a:effectLst/>
              <a:latin typeface="+mn-lt"/>
              <a:ea typeface="+mn-ea"/>
              <a:cs typeface="+mn-cs"/>
            </a:endParaRPr>
          </a:p>
          <a:p>
            <a:pPr marL="0" indent="0">
              <a:buClr>
                <a:schemeClr val="hlink"/>
              </a:buClr>
              <a:buSzPct val="70000"/>
              <a:buFont typeface="Wingdings 2" panose="05020102010507070707" pitchFamily="18" charset="2"/>
              <a:buNone/>
            </a:pPr>
            <a:r>
              <a:rPr lang="en-US" altLang="zh-CN" sz="3200" b="1" kern="1200">
                <a:effectLst/>
                <a:latin typeface="+mn-lt"/>
                <a:ea typeface="+mn-ea"/>
                <a:cs typeface="+mn-cs"/>
              </a:rPr>
              <a:t>   2015</a:t>
            </a:r>
            <a:r>
              <a:rPr lang="zh-CN" altLang="en-US" sz="3200" b="1" kern="1200" dirty="0">
                <a:effectLst/>
                <a:latin typeface="+mn-lt"/>
                <a:ea typeface="+mn-ea"/>
                <a:cs typeface="+mn-cs"/>
              </a:rPr>
              <a:t>年</a:t>
            </a:r>
            <a:r>
              <a:rPr lang="en-US" altLang="zh-CN" sz="3200" b="1" kern="1200">
                <a:effectLst/>
                <a:latin typeface="+mn-lt"/>
                <a:ea typeface="+mn-ea"/>
                <a:cs typeface="+mn-cs"/>
              </a:rPr>
              <a:t>:50.06</a:t>
            </a:r>
            <a:r>
              <a:rPr lang="zh-CN" altLang="en-US" sz="3200" b="1" kern="1200" dirty="0">
                <a:effectLst/>
                <a:latin typeface="+mn-lt"/>
                <a:ea typeface="+mn-ea"/>
                <a:cs typeface="+mn-cs"/>
              </a:rPr>
              <a:t>分</a:t>
            </a:r>
            <a:endParaRPr lang="en-US" altLang="zh-CN" sz="3200" b="1" kern="1200">
              <a:effectLst/>
              <a:latin typeface="+mn-lt"/>
              <a:ea typeface="+mn-ea"/>
              <a:cs typeface="+mn-cs"/>
            </a:endParaRPr>
          </a:p>
          <a:p>
            <a:pPr marL="0" indent="0">
              <a:buClr>
                <a:schemeClr val="hlink"/>
              </a:buClr>
              <a:buSzPct val="70000"/>
              <a:buFont typeface="Wingdings 2" panose="05020102010507070707" pitchFamily="18" charset="2"/>
              <a:buNone/>
            </a:pPr>
            <a:r>
              <a:rPr lang="en-US" altLang="zh-CN" sz="3200" b="1" kern="1200">
                <a:effectLst/>
                <a:latin typeface="+mn-lt"/>
                <a:ea typeface="+mn-ea"/>
                <a:cs typeface="+mn-cs"/>
              </a:rPr>
              <a:t>   2016</a:t>
            </a:r>
            <a:r>
              <a:rPr lang="zh-CN" altLang="en-US" sz="3200" b="1" kern="1200" dirty="0">
                <a:effectLst/>
                <a:latin typeface="+mn-lt"/>
                <a:ea typeface="+mn-ea"/>
                <a:cs typeface="+mn-cs"/>
              </a:rPr>
              <a:t>年</a:t>
            </a:r>
            <a:r>
              <a:rPr lang="en-US" altLang="zh-CN" sz="3200" b="1" kern="1200">
                <a:effectLst/>
                <a:latin typeface="+mn-lt"/>
                <a:ea typeface="+mn-ea"/>
                <a:cs typeface="+mn-cs"/>
              </a:rPr>
              <a:t>:53.63</a:t>
            </a:r>
            <a:r>
              <a:rPr lang="zh-CN" altLang="en-US" sz="3200" b="1" kern="1200" dirty="0">
                <a:effectLst/>
                <a:latin typeface="+mn-lt"/>
                <a:ea typeface="+mn-ea"/>
                <a:cs typeface="+mn-cs"/>
              </a:rPr>
              <a:t>分</a:t>
            </a:r>
            <a:endParaRPr lang="en-US" altLang="zh-CN" sz="3200" b="1" kern="1200">
              <a:effectLst/>
              <a:latin typeface="+mn-lt"/>
              <a:ea typeface="+mn-ea"/>
              <a:cs typeface="+mn-cs"/>
            </a:endParaRPr>
          </a:p>
          <a:p>
            <a:pPr marL="0" indent="0">
              <a:buClr>
                <a:schemeClr val="hlink"/>
              </a:buClr>
              <a:buSzPct val="70000"/>
              <a:buFont typeface="Wingdings 2" panose="05020102010507070707" pitchFamily="18" charset="2"/>
              <a:buNone/>
            </a:pPr>
            <a:r>
              <a:rPr lang="en-US" altLang="zh-CN" sz="3200" b="1" kern="1200">
                <a:effectLst/>
                <a:latin typeface="+mn-lt"/>
                <a:ea typeface="+mn-ea"/>
                <a:cs typeface="+mn-cs"/>
              </a:rPr>
              <a:t>   2017</a:t>
            </a:r>
            <a:r>
              <a:rPr lang="zh-CN" altLang="en-US" sz="3200" b="1" kern="1200" dirty="0">
                <a:effectLst/>
                <a:latin typeface="+mn-lt"/>
                <a:ea typeface="+mn-ea"/>
                <a:cs typeface="+mn-cs"/>
              </a:rPr>
              <a:t>年</a:t>
            </a:r>
            <a:r>
              <a:rPr lang="en-US" altLang="zh-CN" sz="3200" b="1" kern="1200">
                <a:effectLst/>
                <a:latin typeface="+mn-lt"/>
                <a:ea typeface="+mn-ea"/>
                <a:cs typeface="+mn-cs"/>
              </a:rPr>
              <a:t>:56.37</a:t>
            </a:r>
            <a:r>
              <a:rPr lang="zh-CN" altLang="en-US" sz="3200" b="1" kern="1200" dirty="0">
                <a:effectLst/>
                <a:latin typeface="+mn-lt"/>
                <a:ea typeface="+mn-ea"/>
                <a:cs typeface="+mn-cs"/>
              </a:rPr>
              <a:t>分</a:t>
            </a:r>
            <a:endParaRPr lang="en-US" altLang="zh-CN" sz="3200" b="1" kern="1200">
              <a:effectLst/>
              <a:latin typeface="+mn-lt"/>
              <a:ea typeface="+mn-ea"/>
              <a:cs typeface="+mn-cs"/>
            </a:endParaRPr>
          </a:p>
          <a:p>
            <a:pPr marL="0" indent="0">
              <a:buClr>
                <a:schemeClr val="hlink"/>
              </a:buClr>
              <a:buSzPct val="70000"/>
              <a:buFont typeface="Wingdings 2" panose="05020102010507070707" pitchFamily="18" charset="2"/>
              <a:buNone/>
            </a:pPr>
            <a:r>
              <a:rPr lang="en-US" altLang="zh-CN" sz="3200" b="1" kern="1200">
                <a:effectLst/>
                <a:latin typeface="+mn-lt"/>
                <a:ea typeface="+mn-ea"/>
                <a:cs typeface="+mn-cs"/>
              </a:rPr>
              <a:t>   2018</a:t>
            </a:r>
            <a:r>
              <a:rPr lang="zh-CN" altLang="en-US" sz="3200" b="1" kern="1200" dirty="0">
                <a:effectLst/>
                <a:latin typeface="+mn-lt"/>
                <a:ea typeface="+mn-ea"/>
                <a:cs typeface="+mn-cs"/>
              </a:rPr>
              <a:t>年</a:t>
            </a:r>
            <a:r>
              <a:rPr lang="en-US" altLang="zh-CN" sz="3200" b="1" kern="1200">
                <a:effectLst/>
                <a:latin typeface="+mn-lt"/>
                <a:ea typeface="+mn-ea"/>
                <a:cs typeface="+mn-cs"/>
              </a:rPr>
              <a:t>:66.03</a:t>
            </a:r>
            <a:r>
              <a:rPr lang="zh-CN" altLang="en-US" sz="3200" b="1" kern="1200" dirty="0">
                <a:effectLst/>
                <a:latin typeface="+mn-lt"/>
                <a:ea typeface="+mn-ea"/>
                <a:cs typeface="+mn-cs"/>
              </a:rPr>
              <a:t>分</a:t>
            </a:r>
            <a:endParaRPr lang="zh-CN" altLang="en-US" sz="3200" b="1" kern="1200" dirty="0">
              <a:effectLst/>
              <a:latin typeface="+mn-lt"/>
              <a:ea typeface="+mn-ea"/>
              <a:cs typeface="+mn-cs"/>
            </a:endParaRPr>
          </a:p>
        </p:txBody>
      </p:sp>
      <p:grpSp>
        <p:nvGrpSpPr>
          <p:cNvPr id="644099" name="组合 3"/>
          <p:cNvGrpSpPr/>
          <p:nvPr/>
        </p:nvGrpSpPr>
        <p:grpSpPr>
          <a:xfrm>
            <a:off x="160338" y="360363"/>
            <a:ext cx="8112125" cy="381000"/>
            <a:chOff x="813" y="1733"/>
            <a:chExt cx="12774" cy="600"/>
          </a:xfrm>
        </p:grpSpPr>
        <p:cxnSp>
          <p:nvCxnSpPr>
            <p:cNvPr id="6" name="直接连接符 5"/>
            <p:cNvCxnSpPr/>
            <p:nvPr/>
          </p:nvCxnSpPr>
          <p:spPr>
            <a:xfrm>
              <a:off x="813" y="2333"/>
              <a:ext cx="1277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018" y="1733"/>
              <a:ext cx="435" cy="432"/>
            </a:xfrm>
            <a:prstGeom prst="ellipse">
              <a:avLst/>
            </a:prstGeom>
            <a:solidFill>
              <a:schemeClr val="tx2">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14338" name="文本占位符 3214337"/>
          <p:cNvSpPr>
            <a:spLocks noGrp="1"/>
          </p:cNvSpPr>
          <p:nvPr>
            <p:ph idx="1"/>
          </p:nvPr>
        </p:nvSpPr>
        <p:spPr>
          <a:xfrm>
            <a:off x="395288" y="620713"/>
            <a:ext cx="8229600" cy="4525963"/>
          </a:xfrm>
        </p:spPr>
        <p:txBody>
          <a:bodyPr/>
          <a:p>
            <a:pPr fontAlgn="base"/>
            <a:r>
              <a:rPr lang="en-US" altLang="zh-CN" strike="noStrike" noProof="1" dirty="0"/>
              <a:t>5.</a:t>
            </a:r>
            <a:r>
              <a:rPr lang="zh-CN" altLang="en-US" strike="noStrike" noProof="1" dirty="0"/>
              <a:t>明清时期，纂修族谱以尊崇人伦成为一种普遍的社会现象，名门望族、寒门小姓都以修谱为大事。这一现象反映出</a:t>
            </a:r>
            <a:r>
              <a:rPr lang="en-US" altLang="zh-CN" strike="noStrike" noProof="1" dirty="0"/>
              <a:t>(</a:t>
            </a:r>
            <a:r>
              <a:rPr lang="zh-CN" altLang="en-US" strike="noStrike" noProof="1" dirty="0"/>
              <a:t>　　</a:t>
            </a:r>
            <a:r>
              <a:rPr lang="en-US" altLang="zh-CN" strike="noStrike" noProof="1"/>
              <a:t>)</a:t>
            </a:r>
            <a:endParaRPr lang="en-US" altLang="zh-CN" strike="noStrike" noProof="1"/>
          </a:p>
          <a:p>
            <a:pPr fontAlgn="base">
              <a:buNone/>
            </a:pPr>
            <a:r>
              <a:rPr lang="en-US" altLang="zh-CN" strike="noStrike" noProof="1" dirty="0"/>
              <a:t>A</a:t>
            </a:r>
            <a:r>
              <a:rPr lang="zh-CN" altLang="en-US" strike="noStrike" noProof="1" dirty="0"/>
              <a:t>．宗族观念受到人口流动的冲击       </a:t>
            </a:r>
            <a:endParaRPr lang="zh-CN" altLang="en-US" strike="noStrike" noProof="1" dirty="0"/>
          </a:p>
          <a:p>
            <a:pPr fontAlgn="base">
              <a:buNone/>
            </a:pPr>
            <a:r>
              <a:rPr lang="en-US" altLang="zh-CN" strike="noStrike" noProof="1" dirty="0"/>
              <a:t>B</a:t>
            </a:r>
            <a:r>
              <a:rPr lang="zh-CN" altLang="en-US" strike="noStrike" noProof="1" dirty="0"/>
              <a:t>．宗族成为社会等级的表现形式</a:t>
            </a:r>
            <a:endParaRPr lang="zh-CN" altLang="en-US" strike="noStrike" noProof="1" dirty="0"/>
          </a:p>
          <a:p>
            <a:pPr fontAlgn="base">
              <a:buNone/>
            </a:pPr>
            <a:r>
              <a:rPr lang="en-US" altLang="zh-CN" strike="noStrike" noProof="1" dirty="0"/>
              <a:t>C</a:t>
            </a:r>
            <a:r>
              <a:rPr lang="zh-CN" altLang="en-US" strike="noStrike" noProof="1" dirty="0"/>
              <a:t>．理学成为维系宗族的思想基础       </a:t>
            </a:r>
            <a:endParaRPr lang="zh-CN" altLang="en-US" strike="noStrike" noProof="1" dirty="0"/>
          </a:p>
          <a:p>
            <a:pPr fontAlgn="base">
              <a:buNone/>
            </a:pPr>
            <a:r>
              <a:rPr lang="en-US" altLang="zh-CN" strike="noStrike" noProof="1" dirty="0"/>
              <a:t>D</a:t>
            </a:r>
            <a:r>
              <a:rPr lang="zh-CN" altLang="en-US" strike="noStrike" noProof="1" dirty="0"/>
              <a:t>．先秦时期的宗法制度得以重建</a:t>
            </a:r>
            <a:endParaRPr lang="zh-CN" altLang="en-US" strike="noStrike" noProof="1"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17410" name="文本占位符 3217409"/>
          <p:cNvSpPr>
            <a:spLocks noGrp="1"/>
          </p:cNvSpPr>
          <p:nvPr>
            <p:ph idx="1"/>
          </p:nvPr>
        </p:nvSpPr>
        <p:spPr>
          <a:xfrm>
            <a:off x="395288" y="1125538"/>
            <a:ext cx="8229600" cy="4525963"/>
          </a:xfrm>
        </p:spPr>
        <p:txBody>
          <a:bodyPr/>
          <a:p>
            <a:pPr fontAlgn="base">
              <a:lnSpc>
                <a:spcPct val="90000"/>
              </a:lnSpc>
            </a:pPr>
            <a:r>
              <a:rPr lang="en-US" altLang="zh-CN" strike="noStrike" noProof="1" dirty="0"/>
              <a:t>6.</a:t>
            </a:r>
            <a:r>
              <a:rPr lang="zh-CN" altLang="en-US" strike="noStrike" noProof="1" dirty="0"/>
              <a:t>清代有女诗人作诗曰：“人生德与才，兼备方为善。独至评闺材，持论恒相反。有德才可赅（兼有），有才德反损</a:t>
            </a:r>
            <a:r>
              <a:rPr lang="en-US" altLang="zh-CN" strike="noStrike" noProof="1">
                <a:latin typeface="Arial" panose="020B0604020202020204" pitchFamily="34" charset="0"/>
              </a:rPr>
              <a:t>……</a:t>
            </a:r>
            <a:r>
              <a:rPr lang="zh-CN" altLang="en-US" strike="noStrike" noProof="1" dirty="0"/>
              <a:t>我意颇不然，此论殊褊浅。”这反映了在清代女性中</a:t>
            </a:r>
            <a:r>
              <a:rPr lang="en-US" altLang="zh-CN" strike="noStrike" noProof="1" dirty="0"/>
              <a:t>(</a:t>
            </a:r>
            <a:r>
              <a:rPr lang="zh-CN" altLang="en-US" strike="noStrike" noProof="1" dirty="0"/>
              <a:t>　　</a:t>
            </a:r>
            <a:r>
              <a:rPr lang="en-US" altLang="zh-CN" strike="noStrike" noProof="1"/>
              <a:t>)</a:t>
            </a:r>
            <a:endParaRPr lang="en-US" altLang="zh-CN" strike="noStrike" noProof="1"/>
          </a:p>
          <a:p>
            <a:pPr fontAlgn="base">
              <a:lnSpc>
                <a:spcPct val="90000"/>
              </a:lnSpc>
            </a:pPr>
            <a:r>
              <a:rPr lang="en-US" altLang="zh-CN" strike="noStrike" noProof="1" dirty="0"/>
              <a:t>A</a:t>
            </a:r>
            <a:r>
              <a:rPr lang="zh-CN" altLang="en-US" strike="noStrike" noProof="1" dirty="0"/>
              <a:t>．男女平等思想被普遍接受	</a:t>
            </a:r>
            <a:endParaRPr lang="zh-CN" altLang="en-US" strike="noStrike" noProof="1" dirty="0"/>
          </a:p>
          <a:p>
            <a:pPr fontAlgn="base">
              <a:lnSpc>
                <a:spcPct val="90000"/>
              </a:lnSpc>
            </a:pPr>
            <a:r>
              <a:rPr lang="en-US" altLang="zh-CN" strike="noStrike" noProof="1" dirty="0"/>
              <a:t>B</a:t>
            </a:r>
            <a:r>
              <a:rPr lang="zh-CN" altLang="en-US" strike="noStrike" noProof="1" dirty="0"/>
              <a:t>．德才兼备成为主要的评价标准</a:t>
            </a:r>
            <a:endParaRPr lang="zh-CN" altLang="en-US" strike="noStrike" noProof="1" dirty="0"/>
          </a:p>
          <a:p>
            <a:pPr fontAlgn="base">
              <a:lnSpc>
                <a:spcPct val="90000"/>
              </a:lnSpc>
            </a:pPr>
            <a:r>
              <a:rPr lang="en-US" altLang="zh-CN" b="1" strike="noStrike" noProof="1" dirty="0">
                <a:latin typeface="黑体" panose="02010609060101010101" pitchFamily="49" charset="-122"/>
                <a:ea typeface="黑体" panose="02010609060101010101" pitchFamily="49" charset="-122"/>
              </a:rPr>
              <a:t>C</a:t>
            </a:r>
            <a:r>
              <a:rPr lang="zh-CN" altLang="en-US" b="1" strike="noStrike" noProof="1" dirty="0">
                <a:latin typeface="黑体" panose="02010609060101010101" pitchFamily="49" charset="-122"/>
                <a:ea typeface="黑体" panose="02010609060101010101" pitchFamily="49" charset="-122"/>
              </a:rPr>
              <a:t>．出现了对传统伦理思想的反思</a:t>
            </a:r>
            <a:r>
              <a:rPr lang="zh-CN" altLang="en-US" strike="noStrike" noProof="1" dirty="0"/>
              <a:t>     </a:t>
            </a:r>
            <a:endParaRPr lang="zh-CN" altLang="en-US" strike="noStrike" noProof="1" dirty="0"/>
          </a:p>
          <a:p>
            <a:pPr fontAlgn="base">
              <a:lnSpc>
                <a:spcPct val="90000"/>
              </a:lnSpc>
            </a:pPr>
            <a:r>
              <a:rPr lang="en-US" altLang="zh-CN" strike="noStrike" noProof="1" dirty="0"/>
              <a:t>D</a:t>
            </a:r>
            <a:r>
              <a:rPr lang="zh-CN" altLang="en-US" strike="noStrike" noProof="1" dirty="0"/>
              <a:t>．产生了维护自身权益的诉求</a:t>
            </a:r>
            <a:endParaRPr lang="zh-CN" altLang="en-US" strike="noStrike" noProof="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63810" name="文本占位符 3063809"/>
          <p:cNvSpPr>
            <a:spLocks noGrp="1"/>
          </p:cNvSpPr>
          <p:nvPr>
            <p:ph idx="1"/>
          </p:nvPr>
        </p:nvSpPr>
        <p:spPr>
          <a:xfrm>
            <a:off x="395288" y="765175"/>
            <a:ext cx="8229600" cy="4525963"/>
          </a:xfrm>
        </p:spPr>
        <p:txBody>
          <a:bodyPr/>
          <a:p>
            <a:pPr fontAlgn="base">
              <a:buNone/>
            </a:pPr>
            <a:r>
              <a:rPr lang="en-US" altLang="zh-CN" strike="noStrike" noProof="1" dirty="0"/>
              <a:t>7.</a:t>
            </a:r>
            <a:r>
              <a:rPr lang="zh-CN" altLang="en-US" strike="noStrike" noProof="1" dirty="0"/>
              <a:t>明清之际，黄宗羲提出振聋发聩的主张“天下为主，君为客”，顾炎武揭示了“私天下”的危害，王夫之则猛烈抨击“孤秦”、“陋宋”。上述思想</a:t>
            </a:r>
            <a:r>
              <a:rPr lang="en-US" altLang="zh-CN" strike="noStrike" noProof="1" dirty="0"/>
              <a:t>(</a:t>
            </a:r>
            <a:r>
              <a:rPr lang="zh-CN" altLang="en-US" strike="noStrike" noProof="1" dirty="0"/>
              <a:t>　　</a:t>
            </a:r>
            <a:r>
              <a:rPr lang="en-US" altLang="zh-CN" strike="noStrike" noProof="1"/>
              <a:t>)</a:t>
            </a:r>
            <a:endParaRPr lang="en-US" altLang="zh-CN" strike="noStrike" noProof="1"/>
          </a:p>
          <a:p>
            <a:pPr fontAlgn="base">
              <a:buNone/>
            </a:pPr>
            <a:r>
              <a:rPr lang="en-US" altLang="zh-CN" strike="noStrike" noProof="1"/>
              <a:t>   </a:t>
            </a:r>
            <a:r>
              <a:rPr lang="en-US" altLang="zh-CN" b="1" strike="noStrike" noProof="1" dirty="0">
                <a:latin typeface="黑体" panose="02010609060101010101" pitchFamily="49" charset="-122"/>
                <a:ea typeface="黑体" panose="02010609060101010101" pitchFamily="49" charset="-122"/>
              </a:rPr>
              <a:t>A</a:t>
            </a:r>
            <a:r>
              <a:rPr lang="zh-CN" altLang="en-US" b="1" strike="noStrike" noProof="1" dirty="0">
                <a:latin typeface="黑体" panose="02010609060101010101" pitchFamily="49" charset="-122"/>
                <a:ea typeface="黑体" panose="02010609060101010101" pitchFamily="49" charset="-122"/>
              </a:rPr>
              <a:t>．是思想文化走向近代化的先声</a:t>
            </a:r>
            <a:r>
              <a:rPr lang="zh-CN" altLang="en-US" strike="noStrike" noProof="1" dirty="0"/>
              <a:t>        </a:t>
            </a:r>
            <a:r>
              <a:rPr lang="en-US" altLang="zh-CN" strike="noStrike" noProof="1" dirty="0"/>
              <a:t>B</a:t>
            </a:r>
            <a:r>
              <a:rPr lang="zh-CN" altLang="en-US" strike="noStrike" noProof="1" dirty="0"/>
              <a:t>．说明了儒家思想主流地位旁落</a:t>
            </a:r>
            <a:endParaRPr lang="zh-CN" altLang="en-US" strike="noStrike" noProof="1" dirty="0"/>
          </a:p>
          <a:p>
            <a:pPr fontAlgn="base">
              <a:buNone/>
            </a:pPr>
            <a:r>
              <a:rPr lang="zh-CN" altLang="en-US" strike="noStrike" noProof="1" dirty="0"/>
              <a:t>   </a:t>
            </a:r>
            <a:r>
              <a:rPr lang="en-US" altLang="zh-CN" strike="noStrike" noProof="1" dirty="0"/>
              <a:t>C</a:t>
            </a:r>
            <a:r>
              <a:rPr lang="zh-CN" altLang="en-US" strike="noStrike" noProof="1" dirty="0"/>
              <a:t>．反映了君主专制制度不断削弱        </a:t>
            </a:r>
            <a:r>
              <a:rPr lang="en-US" altLang="zh-CN" strike="noStrike" noProof="1" dirty="0"/>
              <a:t>D</a:t>
            </a:r>
            <a:r>
              <a:rPr lang="zh-CN" altLang="en-US" strike="noStrike" noProof="1" dirty="0"/>
              <a:t>．在批判融合中形成新理学思想体系</a:t>
            </a:r>
            <a:endParaRPr lang="zh-CN" altLang="en-US" strike="noStrike" noProof="1" dirty="0"/>
          </a:p>
          <a:p>
            <a:pPr fontAlgn="base"/>
            <a:endParaRPr lang="zh-CN" altLang="en-US" strike="noStrike" noProof="1"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531495"/>
            <a:ext cx="8229600" cy="5594985"/>
          </a:xfrm>
        </p:spPr>
        <p:txBody>
          <a:bodyPr/>
          <a:p>
            <a:r>
              <a:rPr lang="zh-CN" altLang="en-US"/>
              <a:t>27．昆曲在明朝万历年间被视为“官腔”，到清代被誉为“雅乐”“盛世元音”，宫廷重要活动常有昆曲演出，江南地区“郡邑大夫宴款不敢不用”，甚至“演戏必请昆班，以示府城中庙会之高雅”。这些史实表明，昆曲在明清时期的流行是因为</a:t>
            </a:r>
            <a:endParaRPr lang="zh-CN" altLang="en-US"/>
          </a:p>
          <a:p>
            <a:r>
              <a:rPr lang="zh-CN" altLang="en-US"/>
              <a:t>A．陆王心学广泛传播                 </a:t>
            </a:r>
            <a:endParaRPr lang="zh-CN" altLang="en-US"/>
          </a:p>
          <a:p>
            <a:r>
              <a:rPr lang="zh-CN" altLang="en-US"/>
              <a:t>B．吸收了京剧的戏曲元素</a:t>
            </a:r>
            <a:endParaRPr lang="zh-CN" altLang="en-US"/>
          </a:p>
          <a:p>
            <a:r>
              <a:rPr lang="zh-CN" altLang="en-US"/>
              <a:t>C．社会等级观念弱化                 </a:t>
            </a:r>
            <a:endParaRPr lang="zh-CN" altLang="en-US"/>
          </a:p>
          <a:p>
            <a:r>
              <a:rPr lang="zh-CN" altLang="en-US"/>
              <a:t>D．符合士大夫的文化品味</a:t>
            </a: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588645"/>
            <a:ext cx="8229600" cy="5537835"/>
          </a:xfrm>
        </p:spPr>
        <p:txBody>
          <a:bodyPr/>
          <a:p>
            <a:r>
              <a:rPr lang="zh-CN" altLang="en-US"/>
              <a:t>27．明朝中期以后，京城及江南地区，雕印出版个人著作之风盛行，有人谑称：“老童（生）、低秀（才），胸无墨、眼无丁者，无不刻一文稿以为交游酒食之资。”士大夫间也流行将书籍作为礼物。这种现象可以说明当时</a:t>
            </a:r>
            <a:endParaRPr lang="zh-CN" altLang="en-US"/>
          </a:p>
          <a:p>
            <a:r>
              <a:rPr lang="zh-CN" altLang="en-US"/>
              <a:t>A．学术文化水平迅速提升             </a:t>
            </a:r>
            <a:endParaRPr lang="zh-CN" altLang="en-US"/>
          </a:p>
          <a:p>
            <a:r>
              <a:rPr lang="zh-CN" altLang="en-US"/>
              <a:t>B．士人的地位显著提高</a:t>
            </a:r>
            <a:endParaRPr lang="zh-CN" altLang="en-US"/>
          </a:p>
          <a:p>
            <a:r>
              <a:rPr lang="zh-CN" altLang="en-US"/>
              <a:t>C．经世致用思想影响广泛             </a:t>
            </a:r>
            <a:endParaRPr lang="zh-CN" altLang="en-US"/>
          </a:p>
          <a:p>
            <a:r>
              <a:rPr lang="zh-CN" altLang="en-US"/>
              <a:t>D．崇尚文化的氛围浓厚</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73063" y="949325"/>
            <a:ext cx="8229600" cy="4525963"/>
          </a:xfrm>
        </p:spPr>
        <p:txBody>
          <a:bodyPr/>
          <a:p>
            <a:pPr fontAlgn="base"/>
            <a:r>
              <a:rPr lang="zh-CN" altLang="en-US" sz="3600" b="1" strike="noStrike" noProof="1"/>
              <a:t>请老师们总结明清思想文化考查的</a:t>
            </a:r>
            <a:r>
              <a:rPr lang="en-US" altLang="zh-CN" sz="3600" b="1" strike="noStrike" noProof="1"/>
              <a:t>“</a:t>
            </a:r>
            <a:r>
              <a:rPr lang="zh-CN" altLang="en-US" sz="3600" b="1" strike="noStrike" noProof="1"/>
              <a:t>落脚点</a:t>
            </a:r>
            <a:r>
              <a:rPr lang="en-US" altLang="zh-CN" sz="3600" b="1" strike="noStrike" noProof="1"/>
              <a:t>”</a:t>
            </a:r>
            <a:r>
              <a:rPr lang="zh-CN" altLang="en-US" sz="3600" b="1" strike="noStrike" noProof="1"/>
              <a:t>。</a:t>
            </a:r>
            <a:endParaRPr lang="zh-CN" altLang="en-US" sz="3600" b="1" strike="noStrike" noProof="1"/>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62" name="标题 450561"/>
          <p:cNvSpPr>
            <a:spLocks noGrp="1"/>
          </p:cNvSpPr>
          <p:nvPr>
            <p:ph type="ctrTitle"/>
          </p:nvPr>
        </p:nvSpPr>
        <p:spPr>
          <a:xfrm>
            <a:off x="539750" y="1196975"/>
            <a:ext cx="7772400" cy="1920875"/>
          </a:xfrm>
        </p:spPr>
        <p:txBody>
          <a:bodyPr anchor="ctr"/>
          <a:p>
            <a:pPr defTabSz="914400">
              <a:buSzPct val="100000"/>
            </a:pPr>
            <a:r>
              <a:rPr lang="zh-CN" altLang="en-US" kern="1200" baseline="0" dirty="0">
                <a:solidFill>
                  <a:schemeClr val="tx1"/>
                </a:solidFill>
                <a:latin typeface="Garamond" panose="02020404030301010803" pitchFamily="18" charset="0"/>
                <a:ea typeface="宋体" panose="02010600030101010101" pitchFamily="2" charset="-122"/>
              </a:rPr>
              <a:t>明清之际的</a:t>
            </a:r>
            <a:br>
              <a:rPr lang="zh-CN" altLang="en-US" kern="1200" baseline="0" dirty="0">
                <a:solidFill>
                  <a:schemeClr val="tx1"/>
                </a:solidFill>
                <a:latin typeface="Garamond" panose="02020404030301010803" pitchFamily="18" charset="0"/>
                <a:ea typeface="宋体" panose="02010600030101010101" pitchFamily="2" charset="-122"/>
              </a:rPr>
            </a:br>
            <a:r>
              <a:rPr lang="zh-CN" altLang="en-US" kern="1200" baseline="0" dirty="0">
                <a:solidFill>
                  <a:schemeClr val="tx1"/>
                </a:solidFill>
                <a:latin typeface="Garamond" panose="02020404030301010803" pitchFamily="18" charset="0"/>
                <a:ea typeface="宋体" panose="02010600030101010101" pitchFamily="2" charset="-122"/>
              </a:rPr>
              <a:t>思想启蒙运动</a:t>
            </a:r>
            <a:endParaRPr lang="zh-CN" altLang="en-US" sz="2800" kern="1200" baseline="0" dirty="0">
              <a:solidFill>
                <a:schemeClr val="tx1"/>
              </a:solidFill>
              <a:effectLst/>
              <a:latin typeface="楷体_GB2312" charset="-122"/>
              <a:ea typeface="楷体_GB231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5859" name="文本占位符 505858"/>
          <p:cNvSpPr>
            <a:spLocks noGrp="1"/>
          </p:cNvSpPr>
          <p:nvPr>
            <p:ph type="body" idx="1"/>
          </p:nvPr>
        </p:nvSpPr>
        <p:spPr>
          <a:xfrm>
            <a:off x="468313" y="836613"/>
            <a:ext cx="8229600" cy="4525962"/>
          </a:xfrm>
        </p:spPr>
        <p:txBody>
          <a:bodyPr/>
          <a:p>
            <a:pPr>
              <a:buNone/>
            </a:pPr>
            <a:r>
              <a:rPr lang="en-US" altLang="zh-CN" b="1" dirty="0"/>
              <a:t>           </a:t>
            </a:r>
            <a:r>
              <a:rPr lang="zh-CN" altLang="en-US" b="1" dirty="0"/>
              <a:t>日本学者沟口雄三认为</a:t>
            </a:r>
            <a:r>
              <a:rPr lang="en-US" altLang="zh-CN" b="1"/>
              <a:t>16</a:t>
            </a:r>
            <a:r>
              <a:rPr lang="en-US" altLang="zh-CN" b="1">
                <a:latin typeface="Arial" panose="020B0604020202020204" pitchFamily="34" charset="0"/>
              </a:rPr>
              <a:t>—</a:t>
            </a:r>
            <a:r>
              <a:rPr lang="en-US" altLang="zh-CN" b="1" dirty="0"/>
              <a:t>17</a:t>
            </a:r>
            <a:r>
              <a:rPr lang="zh-CN" altLang="en-US" b="1" dirty="0"/>
              <a:t>世纪在中国历史上蕴含着一种根本的改变：在哲学思想上，从二元论向一元论，从去人欲的天理向存人欲的天理的转变；在政治思想上，从德治君主观向机能性君主观的转变，以及地方分权思想的出现；在经济思想上，从王土观念向民土观念的转变，以及社会生存欲、所有欲观念的出现。</a:t>
            </a:r>
            <a:endParaRPr lang="zh-CN" altLang="en-US" b="1"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2787" name="文本占位符 502786"/>
          <p:cNvSpPr>
            <a:spLocks noGrp="1"/>
          </p:cNvSpPr>
          <p:nvPr>
            <p:ph type="body" idx="1"/>
          </p:nvPr>
        </p:nvSpPr>
        <p:spPr/>
        <p:txBody>
          <a:bodyPr/>
          <a:p>
            <a:r>
              <a:rPr lang="zh-CN" altLang="en-US" b="1" dirty="0"/>
              <a:t>一、思想文化的变动，受到多重因素的影响。史学家许倬云认为，“外在因素的重要性不会逊于内在因素；两者都是促进人类文化演变的功能。”试根据下列材料，并结合所学知识，分析这一观点的合理性。</a:t>
            </a:r>
            <a:endParaRPr lang="zh-CN" altLang="en-US" b="1"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0019" name="文本占位符 470018"/>
          <p:cNvSpPr>
            <a:spLocks noGrp="1"/>
          </p:cNvSpPr>
          <p:nvPr>
            <p:ph type="body" idx="1"/>
          </p:nvPr>
        </p:nvSpPr>
        <p:spPr>
          <a:ln>
            <a:solidFill>
              <a:schemeClr val="tx1"/>
            </a:solidFill>
            <a:miter/>
          </a:ln>
        </p:spPr>
        <p:txBody>
          <a:bodyPr/>
          <a:p>
            <a:pPr>
              <a:lnSpc>
                <a:spcPct val="90000"/>
              </a:lnSpc>
              <a:buNone/>
            </a:pPr>
            <a:r>
              <a:rPr lang="en-US" altLang="zh-CN" b="1" dirty="0"/>
              <a:t>   </a:t>
            </a:r>
            <a:r>
              <a:rPr lang="zh-CN" altLang="en-US" b="1" dirty="0"/>
              <a:t>材料一      作为一种思想体系，理学也有明显的缺陷，这主要表现在三方面：一是过分强调天理与人欲的统一性，形成“存天理，灭人欲”的僵硬伦理主义；二是过分强调“内圣”而忽视“外王”，重内在修养轻外在事功，淡漠了经世致用的传统；三是强调读书穷理，导致迷信经书、抱残守缺的教条主义。</a:t>
            </a:r>
            <a:endParaRPr lang="zh-CN" altLang="en-US" b="1" dirty="0"/>
          </a:p>
          <a:p>
            <a:pPr>
              <a:lnSpc>
                <a:spcPct val="90000"/>
              </a:lnSpc>
              <a:buNone/>
            </a:pPr>
            <a:r>
              <a:rPr lang="zh-CN" altLang="en-US" b="1"/>
              <a:t>     </a:t>
            </a:r>
            <a:r>
              <a:rPr lang="en-US" altLang="zh-CN" b="1">
                <a:latin typeface="Arial" panose="020B0604020202020204" pitchFamily="34" charset="0"/>
              </a:rPr>
              <a:t>——</a:t>
            </a:r>
            <a:r>
              <a:rPr lang="en-US" altLang="zh-CN" b="1" dirty="0"/>
              <a:t>《</a:t>
            </a:r>
            <a:r>
              <a:rPr lang="zh-CN" altLang="en-US" b="1" dirty="0"/>
              <a:t>转型的内在理路：晚明思潮的反思</a:t>
            </a:r>
            <a:r>
              <a:rPr lang="en-US" altLang="zh-CN" b="1"/>
              <a:t>》</a:t>
            </a:r>
            <a:endParaRPr lang="en-US" altLang="zh-CN" b="1"/>
          </a:p>
          <a:p>
            <a:pPr>
              <a:lnSpc>
                <a:spcPct val="90000"/>
              </a:lnSpc>
              <a:buNone/>
            </a:pPr>
            <a:endParaRPr lang="en-US" altLang="zh-CN"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3075" name="文本占位符 643074"/>
          <p:cNvSpPr/>
          <p:nvPr>
            <p:ph type="body" idx="1"/>
          </p:nvPr>
        </p:nvSpPr>
        <p:spPr>
          <a:xfrm>
            <a:off x="468313" y="765175"/>
            <a:ext cx="8229600" cy="4525963"/>
          </a:xfrm>
        </p:spPr>
        <p:txBody>
          <a:bodyPr/>
          <a:lstStyle/>
          <a:p>
            <a:pPr marL="342900" indent="-342900">
              <a:buSzPct val="70000"/>
            </a:pPr>
            <a:r>
              <a:rPr lang="zh-CN" altLang="en-US" sz="3200" b="1" kern="1200" dirty="0">
                <a:solidFill>
                  <a:schemeClr val="tx1"/>
                </a:solidFill>
                <a:effectLst/>
                <a:latin typeface="+mn-lt"/>
                <a:ea typeface="+mn-ea"/>
                <a:cs typeface="+mn-cs"/>
              </a:rPr>
              <a:t>（</a:t>
            </a:r>
            <a:r>
              <a:rPr lang="en-US" altLang="zh-CN" sz="3200" b="1" kern="1200">
                <a:solidFill>
                  <a:schemeClr val="tx1"/>
                </a:solidFill>
                <a:effectLst/>
                <a:latin typeface="+mn-lt"/>
                <a:ea typeface="+mn-ea"/>
                <a:cs typeface="+mn-cs"/>
              </a:rPr>
              <a:t>2</a:t>
            </a:r>
            <a:r>
              <a:rPr lang="zh-CN" altLang="en-US" sz="3200" b="1" kern="1200" dirty="0">
                <a:solidFill>
                  <a:schemeClr val="tx1"/>
                </a:solidFill>
                <a:effectLst/>
                <a:latin typeface="+mn-lt"/>
                <a:ea typeface="+mn-ea"/>
                <a:cs typeface="+mn-cs"/>
              </a:rPr>
              <a:t>）</a:t>
            </a:r>
            <a:r>
              <a:rPr lang="zh-CN" altLang="en-US" sz="3200" kern="1200" dirty="0">
                <a:solidFill>
                  <a:schemeClr val="tx1"/>
                </a:solidFill>
                <a:effectLst/>
                <a:latin typeface="+mn-lt"/>
                <a:ea typeface="+mn-ea"/>
                <a:cs typeface="+mn-cs"/>
              </a:rPr>
              <a:t>恒定不变的：学科主干知识的理解和运用；阶段特征；核心素养；新材料、新情境、新角度；大跨度、深综合；发现问题、史观统领、逻辑论证。</a:t>
            </a:r>
            <a:endParaRPr lang="zh-CN" altLang="en-US" sz="3200" kern="1200" dirty="0">
              <a:solidFill>
                <a:schemeClr val="tx1"/>
              </a:solidFill>
              <a:effectLst/>
              <a:latin typeface="+mn-lt"/>
              <a:ea typeface="+mn-ea"/>
              <a:cs typeface="+mn-cs"/>
            </a:endParaRPr>
          </a:p>
          <a:p>
            <a:pPr marL="342900" indent="-342900">
              <a:buClr>
                <a:schemeClr val="hlink"/>
              </a:buClr>
              <a:buSzPct val="70000"/>
              <a:buFont typeface="Wingdings" panose="05000000000000000000" pitchFamily="2" charset="2"/>
              <a:buChar char="n"/>
            </a:pPr>
            <a:endParaRPr lang="zh-CN" altLang="en-US" sz="3200" kern="1200" dirty="0">
              <a:solidFill>
                <a:schemeClr val="tx1"/>
              </a:solidFill>
              <a:effectLst/>
              <a:latin typeface="+mn-lt"/>
              <a:ea typeface="+mn-ea"/>
              <a:cs typeface="+mn-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3811" name="文本占位符 503810"/>
          <p:cNvSpPr>
            <a:spLocks noGrp="1"/>
          </p:cNvSpPr>
          <p:nvPr>
            <p:ph type="body" idx="1"/>
          </p:nvPr>
        </p:nvSpPr>
        <p:spPr/>
        <p:txBody>
          <a:bodyPr/>
          <a:p>
            <a:pPr>
              <a:buNone/>
            </a:pPr>
            <a:r>
              <a:rPr lang="en-US" altLang="zh-CN" b="1" dirty="0"/>
              <a:t>           </a:t>
            </a:r>
            <a:r>
              <a:rPr lang="zh-CN" altLang="en-US" b="1" dirty="0"/>
              <a:t>嘉靖十七年下诏“朕历览近代诸儒，惟朱熹之学醇正可师，祖宗社科取士，经书义一以朱子传注为主。比年各处试录文学，往往诡诞支离，背戾经旨。此必有一等奸伪之徒，假道学之名，鼓其邪说，以惑士心，不可不禁。”</a:t>
            </a:r>
            <a:endParaRPr lang="zh-CN" altLang="en-US" b="1" dirty="0"/>
          </a:p>
          <a:p>
            <a:pPr>
              <a:buNone/>
            </a:pPr>
            <a:r>
              <a:rPr lang="zh-CN" altLang="en-US" b="1"/>
              <a:t>                            </a:t>
            </a:r>
            <a:r>
              <a:rPr lang="en-US" altLang="zh-CN" b="1">
                <a:latin typeface="Arial" panose="020B0604020202020204" pitchFamily="34" charset="0"/>
              </a:rPr>
              <a:t>——</a:t>
            </a:r>
            <a:r>
              <a:rPr lang="en-US" altLang="zh-CN" b="1" dirty="0"/>
              <a:t>《</a:t>
            </a:r>
            <a:r>
              <a:rPr lang="zh-CN" altLang="en-US" b="1" dirty="0"/>
              <a:t>典故纪闻</a:t>
            </a:r>
            <a:r>
              <a:rPr lang="en-US" altLang="zh-CN" b="1"/>
              <a:t>》</a:t>
            </a:r>
            <a:endParaRPr lang="en-US" altLang="zh-CN" b="1"/>
          </a:p>
          <a:p>
            <a:endParaRPr lang="en-US" altLang="zh-CN"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3091" name="文本占位符 473090"/>
          <p:cNvSpPr>
            <a:spLocks noGrp="1"/>
          </p:cNvSpPr>
          <p:nvPr>
            <p:ph type="body" idx="1"/>
          </p:nvPr>
        </p:nvSpPr>
        <p:spPr>
          <a:xfrm>
            <a:off x="611188" y="1557338"/>
            <a:ext cx="8229600" cy="4525962"/>
          </a:xfrm>
        </p:spPr>
        <p:txBody>
          <a:bodyPr/>
          <a:p>
            <a:pPr>
              <a:buNone/>
            </a:pPr>
            <a:r>
              <a:rPr lang="en-US" altLang="zh-CN" sz="2800" b="1" dirty="0"/>
              <a:t>    </a:t>
            </a:r>
            <a:r>
              <a:rPr lang="zh-CN" altLang="en-US" sz="2800" b="1" dirty="0"/>
              <a:t>材料二       直隶宣化府隆庆州“士民竞以华服相夸耀，乡间妇女亦好为华饰”，山西虽处西北，“而奢靡风，乃比于东南”。诞生于明中后期的短篇小说集“三言”“二拍”以大量篇章生动地映现了这一时期爱情追求的勃兴以及“情”与“礼”的抗衡。汤显祖的</a:t>
            </a:r>
            <a:r>
              <a:rPr lang="en-US" altLang="zh-CN" sz="2800" b="1" dirty="0"/>
              <a:t>《</a:t>
            </a:r>
            <a:r>
              <a:rPr lang="zh-CN" altLang="en-US" sz="2800" b="1" dirty="0"/>
              <a:t>牡丹亭</a:t>
            </a:r>
            <a:r>
              <a:rPr lang="en-US" altLang="zh-CN" sz="2800" b="1" dirty="0"/>
              <a:t>》</a:t>
            </a:r>
            <a:r>
              <a:rPr lang="zh-CN" altLang="en-US" sz="2800" b="1" dirty="0"/>
              <a:t>是一首“至情”的颂歌。崇祯本</a:t>
            </a:r>
            <a:r>
              <a:rPr lang="en-US" altLang="zh-CN" sz="2800" b="1" dirty="0"/>
              <a:t>《</a:t>
            </a:r>
            <a:r>
              <a:rPr lang="zh-CN" altLang="en-US" sz="2800" b="1" dirty="0"/>
              <a:t>二刻拍案惊奇</a:t>
            </a:r>
            <a:r>
              <a:rPr lang="en-US" altLang="zh-CN" sz="2800" b="1" dirty="0"/>
              <a:t>》</a:t>
            </a:r>
            <a:r>
              <a:rPr lang="zh-CN" altLang="en-US" sz="2800" b="1" dirty="0"/>
              <a:t>中记述到“徽州风俗以商贾为第一等生业，科第反在次着。”</a:t>
            </a:r>
            <a:endParaRPr lang="zh-CN" altLang="en-US" sz="2800" b="1" dirty="0"/>
          </a:p>
          <a:p>
            <a:pPr>
              <a:buNone/>
            </a:pPr>
            <a:r>
              <a:rPr lang="zh-CN" altLang="en-US" sz="2800" b="1" dirty="0"/>
              <a:t>            </a:t>
            </a:r>
            <a:endParaRPr lang="zh-CN" altLang="en-US" sz="2800" b="1"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2067" name="文本占位符 472066"/>
          <p:cNvSpPr>
            <a:spLocks noGrp="1"/>
          </p:cNvSpPr>
          <p:nvPr>
            <p:ph type="body" idx="1"/>
          </p:nvPr>
        </p:nvSpPr>
        <p:spPr/>
        <p:txBody>
          <a:bodyPr/>
          <a:p>
            <a:pPr>
              <a:buNone/>
            </a:pPr>
            <a:r>
              <a:rPr lang="en-US" altLang="zh-CN" b="1" dirty="0"/>
              <a:t>   </a:t>
            </a:r>
            <a:r>
              <a:rPr lang="zh-CN" altLang="en-US" b="1" dirty="0"/>
              <a:t>材料三     嘉靖年间开始，在许多市镇中，出现了以商业、手工业为主要谋生方式的市民阶层，他们的出现开始逐渐改变传统社会以农业为本的深层基础</a:t>
            </a:r>
            <a:r>
              <a:rPr lang="en-US" altLang="zh-CN" b="1">
                <a:latin typeface="Arial" panose="020B0604020202020204" pitchFamily="34" charset="0"/>
              </a:rPr>
              <a:t>……</a:t>
            </a:r>
            <a:r>
              <a:rPr lang="zh-CN" altLang="en-US" b="1" dirty="0"/>
              <a:t>这些城市中聚集了众多士人，不同的学术和政见得以交流，营造了新的思想环境，富商大贾以财富的力量瓦解了传统礼制和风俗。</a:t>
            </a:r>
            <a:endParaRPr lang="zh-CN" altLang="en-US" b="1" dirty="0"/>
          </a:p>
          <a:p>
            <a:endParaRPr lang="zh-CN" altLang="en-US" b="1"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3874" name="文本占位符 463873"/>
          <p:cNvSpPr>
            <a:spLocks noGrp="1"/>
          </p:cNvSpPr>
          <p:nvPr>
            <p:ph type="body" idx="1"/>
          </p:nvPr>
        </p:nvSpPr>
        <p:spPr>
          <a:xfrm>
            <a:off x="468313" y="476250"/>
            <a:ext cx="8229600" cy="6048375"/>
          </a:xfrm>
          <a:ln>
            <a:solidFill>
              <a:schemeClr val="tx1"/>
            </a:solidFill>
            <a:miter/>
          </a:ln>
        </p:spPr>
        <p:txBody>
          <a:bodyPr/>
          <a:p>
            <a:pPr>
              <a:lnSpc>
                <a:spcPct val="90000"/>
              </a:lnSpc>
              <a:buNone/>
            </a:pPr>
            <a:r>
              <a:rPr lang="en-US" altLang="zh-CN" sz="2800" b="1" dirty="0"/>
              <a:t>    </a:t>
            </a:r>
            <a:r>
              <a:rPr lang="zh-CN" altLang="en-US" sz="2800" b="1" dirty="0">
                <a:latin typeface="宋体" panose="02010600030101010101" pitchFamily="2" charset="-122"/>
              </a:rPr>
              <a:t>材料四   </a:t>
            </a:r>
            <a:r>
              <a:rPr lang="en-US" altLang="zh-CN" sz="2800" b="1" dirty="0">
                <a:latin typeface="宋体" panose="02010600030101010101" pitchFamily="2" charset="-122"/>
              </a:rPr>
              <a:t>16</a:t>
            </a:r>
            <a:r>
              <a:rPr lang="zh-CN" altLang="en-US" sz="2800" b="1" dirty="0">
                <a:latin typeface="宋体" panose="02010600030101010101" pitchFamily="2" charset="-122"/>
              </a:rPr>
              <a:t>世纪末，一批耶稣传教士来到中国，带来了西方的哲学、科学知识和器物文明。中西文明在传统礼仪和宗教观念方面发生了冲突。一批士大夫皈依了天主教。欧几里得的</a:t>
            </a:r>
            <a:r>
              <a:rPr lang="en-US" altLang="zh-CN" sz="2800" b="1" dirty="0">
                <a:latin typeface="宋体" panose="02010600030101010101" pitchFamily="2" charset="-122"/>
              </a:rPr>
              <a:t>《</a:t>
            </a:r>
            <a:r>
              <a:rPr lang="zh-CN" altLang="en-US" sz="2800" b="1" dirty="0">
                <a:latin typeface="宋体" panose="02010600030101010101" pitchFamily="2" charset="-122"/>
              </a:rPr>
              <a:t>几何原本</a:t>
            </a:r>
            <a:r>
              <a:rPr lang="en-US" altLang="zh-CN" sz="2800" b="1" dirty="0">
                <a:latin typeface="宋体" panose="02010600030101010101" pitchFamily="2" charset="-122"/>
              </a:rPr>
              <a:t>》</a:t>
            </a:r>
            <a:r>
              <a:rPr lang="zh-CN" altLang="en-US" sz="2800" b="1" dirty="0">
                <a:latin typeface="宋体" panose="02010600030101010101" pitchFamily="2" charset="-122"/>
              </a:rPr>
              <a:t>，使中国人第一次认识了与冲突方法不同的数学体系，对明末玄虚不实的学风带来了冲击。</a:t>
            </a:r>
            <a:endParaRPr lang="zh-CN" altLang="en-US" sz="2800" b="1" dirty="0">
              <a:latin typeface="宋体" panose="02010600030101010101" pitchFamily="2" charset="-122"/>
            </a:endParaRPr>
          </a:p>
          <a:p>
            <a:pPr>
              <a:lnSpc>
                <a:spcPct val="90000"/>
              </a:lnSpc>
              <a:buNone/>
            </a:pPr>
            <a:r>
              <a:rPr lang="zh-CN" altLang="en-US" sz="2800" b="1" dirty="0">
                <a:latin typeface="宋体" panose="02010600030101010101" pitchFamily="2" charset="-122"/>
              </a:rPr>
              <a:t>      西学所倡导的科学精神和方法适应了当时经世实学思潮的需要，使中国传统的学术格局发生了一定程度的转变。西学的传入，拓展了当时中国人的理论视野和思维空间，丰富了日益高涨的经世实学思潮的内容，成为明清之际经世实学思潮的一个重要组成部分。</a:t>
            </a:r>
            <a:endParaRPr lang="zh-CN" altLang="en-US" sz="2800" b="1" dirty="0">
              <a:latin typeface="宋体" panose="02010600030101010101" pitchFamily="2" charset="-122"/>
            </a:endParaRPr>
          </a:p>
          <a:p>
            <a:pPr>
              <a:lnSpc>
                <a:spcPct val="90000"/>
              </a:lnSpc>
              <a:buNone/>
            </a:pPr>
            <a:r>
              <a:rPr lang="en-US" altLang="zh-CN" b="1">
                <a:latin typeface="Arial" panose="020B0604020202020204" pitchFamily="34" charset="0"/>
              </a:rPr>
              <a:t>——</a:t>
            </a:r>
            <a:r>
              <a:rPr lang="en-US" altLang="zh-CN" b="1"/>
              <a:t>《</a:t>
            </a:r>
            <a:r>
              <a:rPr lang="zh-CN" altLang="en-US" sz="2800" b="1" dirty="0"/>
              <a:t>明清时期的经世实学思潮与社会批判思潮</a:t>
            </a:r>
            <a:r>
              <a:rPr lang="en-US" altLang="zh-CN" b="1"/>
              <a:t>》 </a:t>
            </a:r>
            <a:endParaRPr lang="en-US" altLang="zh-CN" sz="2800" b="1"/>
          </a:p>
          <a:p>
            <a:pPr>
              <a:lnSpc>
                <a:spcPct val="90000"/>
              </a:lnSpc>
              <a:buNone/>
            </a:pPr>
            <a:r>
              <a:rPr lang="en-US" altLang="zh-CN" sz="2800" b="1" dirty="0"/>
              <a:t>        </a:t>
            </a:r>
            <a:endParaRPr lang="en-US" altLang="zh-CN" sz="2800" b="1" dirty="0"/>
          </a:p>
          <a:p>
            <a:pPr>
              <a:lnSpc>
                <a:spcPct val="90000"/>
              </a:lnSpc>
              <a:buNone/>
            </a:pPr>
            <a:endParaRPr lang="en-US" altLang="zh-CN" sz="2800" b="1"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4834" name="文本占位符 504833"/>
          <p:cNvSpPr>
            <a:spLocks noGrp="1"/>
          </p:cNvSpPr>
          <p:nvPr>
            <p:ph type="body" idx="1"/>
          </p:nvPr>
        </p:nvSpPr>
        <p:spPr>
          <a:xfrm>
            <a:off x="468313" y="981075"/>
            <a:ext cx="8229600" cy="4525963"/>
          </a:xfrm>
          <a:ln>
            <a:solidFill>
              <a:schemeClr val="tx1"/>
            </a:solidFill>
            <a:miter/>
          </a:ln>
        </p:spPr>
        <p:txBody>
          <a:bodyPr/>
          <a:p>
            <a:pPr>
              <a:lnSpc>
                <a:spcPct val="90000"/>
              </a:lnSpc>
              <a:buNone/>
            </a:pPr>
            <a:r>
              <a:rPr lang="en-US" altLang="zh-CN" b="1" dirty="0"/>
              <a:t>    </a:t>
            </a:r>
            <a:r>
              <a:rPr lang="zh-CN" altLang="en-US" b="1" dirty="0"/>
              <a:t>材料五       新的经济因素的诞生，不可避免地引发新的文化因素在封建文化母胎内躁动，力图切开业已板结的文化土壤，实行自我伸张。于是初生的新文化精神与方死的旧文化传统展开了反复较量，在短短百余年中急速发展起来的西方文化的切入，使这场新与旧的文化冲突具有更为令人眼花缭乱的色彩。</a:t>
            </a:r>
            <a:endParaRPr lang="zh-CN" altLang="en-US" b="1" dirty="0"/>
          </a:p>
          <a:p>
            <a:pPr>
              <a:lnSpc>
                <a:spcPct val="90000"/>
              </a:lnSpc>
              <a:buNone/>
            </a:pPr>
            <a:r>
              <a:rPr lang="zh-CN" altLang="en-US" b="1" dirty="0"/>
              <a:t>                   </a:t>
            </a:r>
            <a:r>
              <a:rPr lang="en-US" altLang="zh-CN" b="1">
                <a:latin typeface="Arial" panose="020B0604020202020204" pitchFamily="34" charset="0"/>
              </a:rPr>
              <a:t>——</a:t>
            </a:r>
            <a:r>
              <a:rPr lang="en-US" altLang="zh-CN" b="1" dirty="0"/>
              <a:t>《</a:t>
            </a:r>
            <a:r>
              <a:rPr lang="zh-CN" altLang="en-US" b="1" dirty="0"/>
              <a:t>中华文明史</a:t>
            </a:r>
            <a:r>
              <a:rPr lang="en-US" altLang="zh-CN" b="1"/>
              <a:t>》</a:t>
            </a:r>
            <a:endParaRPr lang="en-US" altLang="zh-CN" b="1"/>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4898" name="文本占位符 464897"/>
          <p:cNvSpPr>
            <a:spLocks noGrp="1"/>
          </p:cNvSpPr>
          <p:nvPr>
            <p:ph type="body" idx="1"/>
          </p:nvPr>
        </p:nvSpPr>
        <p:spPr>
          <a:xfrm>
            <a:off x="323850" y="1484313"/>
            <a:ext cx="8229600" cy="4525962"/>
          </a:xfrm>
          <a:solidFill>
            <a:schemeClr val="bg1"/>
          </a:solidFill>
        </p:spPr>
        <p:txBody>
          <a:bodyPr/>
          <a:p>
            <a:pPr>
              <a:buNone/>
            </a:pPr>
            <a:r>
              <a:rPr lang="en-US" altLang="zh-CN" b="1" dirty="0">
                <a:solidFill>
                  <a:schemeClr val="hlink"/>
                </a:solidFill>
              </a:rPr>
              <a:t>    </a:t>
            </a:r>
            <a:r>
              <a:rPr lang="zh-CN" altLang="en-US" b="1" dirty="0">
                <a:solidFill>
                  <a:schemeClr val="hlink"/>
                </a:solidFill>
              </a:rPr>
              <a:t>答案：政局变动的刺激；商品经济发展，资本主义萌芽的冲击；越礼逾制社会风尚的蔓延；理学的僵化和思想专制；文人结社和政治清议；中外文化交流的（西方文化的涤荡）</a:t>
            </a:r>
            <a:endParaRPr lang="zh-CN" altLang="en-US" b="1" dirty="0">
              <a:solidFill>
                <a:schemeClr val="hlink"/>
              </a:solidFill>
            </a:endParaRPr>
          </a:p>
          <a:p>
            <a:pPr>
              <a:buNone/>
            </a:pPr>
            <a:r>
              <a:rPr lang="zh-CN" altLang="en-US" b="1" dirty="0">
                <a:solidFill>
                  <a:schemeClr val="hlink"/>
                </a:solidFill>
              </a:rPr>
              <a:t>           这些内外因素共同作用，促进明清思想启蒙。</a:t>
            </a:r>
            <a:endParaRPr lang="zh-CN" altLang="en-US" b="1" dirty="0">
              <a:solidFill>
                <a:schemeClr val="hlink"/>
              </a:solidFill>
            </a:endParaRPr>
          </a:p>
          <a:p>
            <a:pPr>
              <a:buNone/>
            </a:pPr>
            <a:endParaRPr lang="zh-CN" altLang="en-US" b="1" dirty="0">
              <a:solidFill>
                <a:schemeClr val="hlink"/>
              </a:solidFill>
            </a:endParaRPr>
          </a:p>
          <a:p>
            <a:pPr>
              <a:buNone/>
            </a:pPr>
            <a:endParaRPr lang="zh-CN" altLang="en-US" b="1" dirty="0">
              <a:solidFill>
                <a:schemeClr val="hlink"/>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4115" name="文本占位符 474114"/>
          <p:cNvSpPr>
            <a:spLocks noGrp="1"/>
          </p:cNvSpPr>
          <p:nvPr>
            <p:ph type="body" idx="1"/>
          </p:nvPr>
        </p:nvSpPr>
        <p:spPr/>
        <p:txBody>
          <a:bodyPr/>
          <a:p>
            <a:pPr>
              <a:buNone/>
            </a:pPr>
            <a:r>
              <a:rPr lang="zh-CN" altLang="en-US" b="1" dirty="0"/>
              <a:t>二、对于明末清初的思想局面，冯天瑜在</a:t>
            </a:r>
            <a:r>
              <a:rPr lang="en-US" altLang="zh-CN" b="1" dirty="0"/>
              <a:t>《</a:t>
            </a:r>
            <a:r>
              <a:rPr lang="zh-CN" altLang="en-US" b="1" dirty="0"/>
              <a:t>中华文明史</a:t>
            </a:r>
            <a:r>
              <a:rPr lang="en-US" altLang="zh-CN" b="1" dirty="0"/>
              <a:t>》</a:t>
            </a:r>
            <a:r>
              <a:rPr lang="zh-CN" altLang="en-US" b="1" dirty="0"/>
              <a:t>中认为：“一股不安分守己而别开生面的新鲜文化潮流涌动于传统文化结构之中”。结合材料与所学知识，指出“不安分守已而别开生面的新鲜文化潮流”的含义。</a:t>
            </a:r>
            <a:endParaRPr lang="zh-CN" altLang="en-US" b="1"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5139" name="文本占位符 475138"/>
          <p:cNvSpPr>
            <a:spLocks noGrp="1"/>
          </p:cNvSpPr>
          <p:nvPr>
            <p:ph type="body" idx="1"/>
          </p:nvPr>
        </p:nvSpPr>
        <p:spPr>
          <a:xfrm>
            <a:off x="468313" y="981075"/>
            <a:ext cx="8229600" cy="4525963"/>
          </a:xfrm>
          <a:ln>
            <a:solidFill>
              <a:schemeClr val="tx1"/>
            </a:solidFill>
            <a:miter/>
          </a:ln>
        </p:spPr>
        <p:txBody>
          <a:bodyPr/>
          <a:p>
            <a:pPr>
              <a:buNone/>
            </a:pPr>
            <a:r>
              <a:rPr lang="en-US" altLang="zh-CN" sz="4000" b="1" dirty="0"/>
              <a:t>   </a:t>
            </a:r>
            <a:r>
              <a:rPr lang="zh-CN" altLang="en-US" sz="2800" b="1" dirty="0">
                <a:latin typeface="宋体" panose="02010600030101010101" pitchFamily="2" charset="-122"/>
              </a:rPr>
              <a:t>材料一   王阳明：“后世良知之学不明，天下之人，用其私智，以相比轧。是以人各有心，而偏琐僻陋之见，狡伪阴邪之术，至于不可胜说。外假仁义之名，而内以行其自私自利之实，诡辞以阿俗，矫行以干誉，掩人之善而袭以为己长。”</a:t>
            </a:r>
            <a:endParaRPr lang="zh-CN" altLang="en-US" sz="2800" b="1" dirty="0">
              <a:latin typeface="宋体" panose="02010600030101010101" pitchFamily="2" charset="-122"/>
            </a:endParaRPr>
          </a:p>
          <a:p>
            <a:pPr>
              <a:buNone/>
            </a:pPr>
            <a:r>
              <a:rPr lang="zh-CN" altLang="en-US" sz="2800" b="1" dirty="0">
                <a:latin typeface="宋体" panose="02010600030101010101" pitchFamily="2" charset="-122"/>
              </a:rPr>
              <a:t>                 </a:t>
            </a:r>
            <a:r>
              <a:rPr lang="en-US" altLang="zh-CN" sz="2800" b="1" dirty="0">
                <a:latin typeface="宋体" panose="02010600030101010101" pitchFamily="2" charset="-122"/>
              </a:rPr>
              <a:t>——《</a:t>
            </a:r>
            <a:r>
              <a:rPr lang="zh-CN" altLang="en-US" sz="2800" b="1" dirty="0">
                <a:latin typeface="宋体" panose="02010600030101010101" pitchFamily="2" charset="-122"/>
              </a:rPr>
              <a:t>王文成公全书</a:t>
            </a:r>
            <a:r>
              <a:rPr lang="en-US" altLang="zh-CN" sz="2800" b="1">
                <a:latin typeface="宋体" panose="02010600030101010101" pitchFamily="2" charset="-122"/>
              </a:rPr>
              <a:t>》 </a:t>
            </a:r>
            <a:endParaRPr lang="en-US" altLang="zh-CN" sz="2800" b="1">
              <a:latin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6883" name="文本占位符 506882"/>
          <p:cNvSpPr>
            <a:spLocks noGrp="1"/>
          </p:cNvSpPr>
          <p:nvPr>
            <p:ph type="body" idx="1"/>
          </p:nvPr>
        </p:nvSpPr>
        <p:spPr/>
        <p:txBody>
          <a:bodyPr/>
          <a:p>
            <a:r>
              <a:rPr lang="zh-CN" altLang="en-US" sz="3600" b="1" dirty="0"/>
              <a:t>王阳明：抨击违反人性的伦理主义，重新收拾世道人心，把人心提高到本体论的高度，为个性的张扬和解放开辟了道路。</a:t>
            </a:r>
            <a:r>
              <a:rPr lang="en-US" altLang="zh-CN" sz="3600" b="1">
                <a:latin typeface="宋体" panose="02010600030101010101" pitchFamily="2" charset="-122"/>
              </a:rPr>
              <a:t>——</a:t>
            </a:r>
            <a:r>
              <a:rPr lang="zh-CN" altLang="en-US" sz="3600" b="1" dirty="0"/>
              <a:t>反对理学存灭之说。</a:t>
            </a:r>
            <a:endParaRPr lang="zh-CN" altLang="en-US" sz="3600" b="1"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6403" name="文本占位符 486402"/>
          <p:cNvSpPr>
            <a:spLocks noGrp="1"/>
          </p:cNvSpPr>
          <p:nvPr>
            <p:ph type="body" idx="1"/>
          </p:nvPr>
        </p:nvSpPr>
        <p:spPr>
          <a:xfrm>
            <a:off x="468313" y="404813"/>
            <a:ext cx="8229600" cy="5616575"/>
          </a:xfrm>
        </p:spPr>
        <p:txBody>
          <a:bodyPr/>
          <a:p>
            <a:pPr>
              <a:buNone/>
            </a:pPr>
            <a:r>
              <a:rPr lang="en-US" altLang="zh-CN" b="1" dirty="0"/>
              <a:t>   </a:t>
            </a:r>
            <a:r>
              <a:rPr lang="zh-CN" altLang="en-US" b="1" dirty="0"/>
              <a:t>材料二      李贽：“余自幼读圣教，不知圣教；尊孔子，不知孔子何自可尊。”“穿衣吃饭，即是人伦物理。”</a:t>
            </a:r>
            <a:endParaRPr lang="zh-CN" altLang="en-US" b="1" dirty="0"/>
          </a:p>
          <a:p>
            <a:pPr>
              <a:buNone/>
            </a:pPr>
            <a:r>
              <a:rPr lang="zh-CN" altLang="en-US" b="1" dirty="0"/>
              <a:t>          “夫私者，人之心也。人必有私，而后其心乃见；若无私，则无心矣。</a:t>
            </a:r>
            <a:r>
              <a:rPr lang="en-US" altLang="zh-CN" b="1">
                <a:latin typeface="Arial" panose="020B0604020202020204" pitchFamily="34" charset="0"/>
              </a:rPr>
              <a:t>……</a:t>
            </a:r>
            <a:r>
              <a:rPr lang="zh-CN" altLang="en-US" b="1" dirty="0"/>
              <a:t>然则为无私之谈者，皆画饼之谈，观场之见，但令隔壁好听，不管脚跟虚实，无益于事，只乱聪耳，不足采也。”</a:t>
            </a:r>
            <a:endParaRPr lang="zh-CN" altLang="en-US" b="1" dirty="0"/>
          </a:p>
          <a:p>
            <a:pPr>
              <a:buNone/>
            </a:pPr>
            <a:r>
              <a:rPr lang="zh-CN" altLang="en-US" b="1"/>
              <a:t>                               </a:t>
            </a:r>
            <a:r>
              <a:rPr lang="en-US" altLang="zh-CN" b="1">
                <a:latin typeface="Arial" panose="020B0604020202020204" pitchFamily="34" charset="0"/>
              </a:rPr>
              <a:t>——</a:t>
            </a:r>
            <a:r>
              <a:rPr lang="en-US" altLang="zh-CN" b="1" dirty="0"/>
              <a:t>《</a:t>
            </a:r>
            <a:r>
              <a:rPr lang="zh-CN" altLang="en-US" b="1" dirty="0"/>
              <a:t>藏书</a:t>
            </a:r>
            <a:r>
              <a:rPr lang="en-US" altLang="zh-CN" b="1"/>
              <a:t>》</a:t>
            </a:r>
            <a:endParaRPr lang="en-US" altLang="zh-CN"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9395" name="文本占位符 699394"/>
          <p:cNvSpPr/>
          <p:nvPr>
            <p:ph type="body" idx="1"/>
          </p:nvPr>
        </p:nvSpPr>
        <p:spPr>
          <a:xfrm>
            <a:off x="457200" y="1600200"/>
            <a:ext cx="8229600" cy="4525963"/>
          </a:xfrm>
        </p:spPr>
        <p:txBody>
          <a:bodyPr/>
          <a:lstStyle/>
          <a:p>
            <a:pPr marL="342900" indent="-342900">
              <a:buClr>
                <a:schemeClr val="hlink"/>
              </a:buClr>
              <a:buSzPct val="70000"/>
              <a:buFont typeface="Wingdings" panose="05000000000000000000" pitchFamily="2" charset="2"/>
              <a:buChar char="n"/>
            </a:pPr>
            <a:r>
              <a:rPr lang="zh-CN" altLang="en-US" sz="3200" b="1" kern="1200" dirty="0">
                <a:solidFill>
                  <a:schemeClr val="tx1"/>
                </a:solidFill>
                <a:effectLst/>
                <a:latin typeface="+mn-lt"/>
                <a:ea typeface="+mn-ea"/>
                <a:cs typeface="+mn-cs"/>
              </a:rPr>
              <a:t>考题趋向追踪史学发展前沿;多种史学视角;多重史学领域</a:t>
            </a:r>
            <a:endParaRPr lang="zh-CN" altLang="en-US" sz="3200" b="1" kern="1200" dirty="0">
              <a:solidFill>
                <a:schemeClr val="tx1"/>
              </a:solidFill>
              <a:effectLst/>
              <a:latin typeface="+mn-lt"/>
              <a:ea typeface="+mn-ea"/>
              <a:cs typeface="+mn-cs"/>
            </a:endParaRPr>
          </a:p>
          <a:p>
            <a:pPr marL="342900" indent="-342900">
              <a:buClr>
                <a:schemeClr val="hlink"/>
              </a:buClr>
              <a:buSzPct val="70000"/>
              <a:buFont typeface="Wingdings" panose="05000000000000000000" pitchFamily="2" charset="2"/>
              <a:buChar char="n"/>
            </a:pPr>
            <a:r>
              <a:rPr lang="zh-CN" altLang="en-US" sz="3200" b="1" kern="1200" dirty="0">
                <a:solidFill>
                  <a:schemeClr val="tx1"/>
                </a:solidFill>
                <a:effectLst/>
                <a:latin typeface="+mn-lt"/>
                <a:ea typeface="+mn-ea"/>
                <a:cs typeface="+mn-cs"/>
              </a:rPr>
              <a:t>大量、灵活的使用历史资料，将成为未来考试的趋势:材料使用数量越来越多；材料使用题型越来越广；对材料的挖掘越来越深；材料综合性考查越来越强。</a:t>
            </a:r>
            <a:endParaRPr lang="en-US" altLang="zh-CN" sz="3200" b="1" kern="1200">
              <a:solidFill>
                <a:schemeClr val="tx1"/>
              </a:solidFill>
              <a:effectLst/>
              <a:latin typeface="+mn-lt"/>
              <a:ea typeface="+mn-ea"/>
              <a:cs typeface="+mn-cs"/>
            </a:endParaRPr>
          </a:p>
          <a:p>
            <a:pPr marL="342900" indent="-342900">
              <a:buSzPct val="70000"/>
            </a:pPr>
            <a:r>
              <a:rPr lang="en-US" altLang="zh-CN" sz="3200" b="1" kern="1200">
                <a:solidFill>
                  <a:schemeClr val="tx1"/>
                </a:solidFill>
                <a:effectLst/>
                <a:latin typeface="+mn-lt"/>
                <a:ea typeface="+mn-ea"/>
                <a:cs typeface="+mn-cs"/>
              </a:rPr>
              <a:t>                      </a:t>
            </a:r>
            <a:r>
              <a:rPr lang="zh-CN" altLang="en-US" sz="3200" b="1" kern="1200" dirty="0">
                <a:solidFill>
                  <a:schemeClr val="tx1"/>
                </a:solidFill>
                <a:effectLst/>
                <a:latin typeface="+mn-lt"/>
                <a:ea typeface="+mn-ea"/>
                <a:cs typeface="+mn-cs"/>
              </a:rPr>
              <a:t>    </a:t>
            </a:r>
            <a:endParaRPr lang="zh-CN" altLang="en-US" sz="3200" b="1" kern="1200" dirty="0">
              <a:solidFill>
                <a:schemeClr val="tx1"/>
              </a:solidFill>
              <a:effectLst/>
              <a:latin typeface="+mn-lt"/>
              <a:ea typeface="+mn-ea"/>
              <a:cs typeface="+mn-cs"/>
            </a:endParaRPr>
          </a:p>
          <a:p>
            <a:pPr marL="342900" indent="-342900">
              <a:buClr>
                <a:schemeClr val="hlink"/>
              </a:buClr>
              <a:buSzPct val="70000"/>
              <a:buFont typeface="Wingdings" panose="05000000000000000000" pitchFamily="2" charset="2"/>
              <a:buChar char="n"/>
            </a:pPr>
            <a:endParaRPr lang="zh-CN" altLang="en-US" sz="3200" kern="1200" dirty="0">
              <a:solidFill>
                <a:schemeClr val="tx1"/>
              </a:solidFill>
              <a:effectLst/>
              <a:latin typeface="+mn-lt"/>
              <a:ea typeface="+mn-ea"/>
              <a:cs typeface="+mn-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0499" name="文本占位符 490498"/>
          <p:cNvSpPr>
            <a:spLocks noGrp="1"/>
          </p:cNvSpPr>
          <p:nvPr>
            <p:ph type="body" idx="1"/>
          </p:nvPr>
        </p:nvSpPr>
        <p:spPr>
          <a:xfrm>
            <a:off x="395288" y="1052513"/>
            <a:ext cx="8229600" cy="4997450"/>
          </a:xfrm>
          <a:ln>
            <a:solidFill>
              <a:schemeClr val="tx1"/>
            </a:solidFill>
            <a:miter/>
          </a:ln>
        </p:spPr>
        <p:txBody>
          <a:bodyPr/>
          <a:p>
            <a:pPr>
              <a:buNone/>
            </a:pPr>
            <a:r>
              <a:rPr lang="en-US" altLang="zh-CN" b="1" dirty="0"/>
              <a:t>   </a:t>
            </a:r>
            <a:r>
              <a:rPr lang="zh-CN" altLang="en-US" sz="3600" b="1" dirty="0">
                <a:latin typeface="宋体" panose="02010600030101010101" pitchFamily="2" charset="-122"/>
              </a:rPr>
              <a:t>李贽：将礼教从抽象的本体变为个人感性的自然真实，尊重个性和自然主义。</a:t>
            </a:r>
            <a:r>
              <a:rPr lang="en-US" altLang="zh-CN" sz="3600" b="1" dirty="0">
                <a:latin typeface="宋体" panose="02010600030101010101" pitchFamily="2" charset="-122"/>
              </a:rPr>
              <a:t>——</a:t>
            </a:r>
            <a:r>
              <a:rPr lang="zh-CN" altLang="en-US" sz="3600" b="1" dirty="0">
                <a:latin typeface="宋体" panose="02010600030101010101" pitchFamily="2" charset="-122"/>
              </a:rPr>
              <a:t>反对理学对人性（人欲）的扼杀。</a:t>
            </a:r>
            <a:r>
              <a:rPr lang="en-US" altLang="zh-CN" b="1" dirty="0">
                <a:latin typeface="宋体" panose="02010600030101010101" pitchFamily="2" charset="-122"/>
              </a:rPr>
              <a:t>  </a:t>
            </a:r>
            <a:endParaRPr lang="en-US" altLang="zh-CN" b="1" dirty="0">
              <a:latin typeface="宋体" panose="02010600030101010101" pitchFamily="2" charset="-122"/>
            </a:endParaRPr>
          </a:p>
          <a:p>
            <a:pPr>
              <a:buNone/>
            </a:pPr>
            <a:endParaRPr lang="en-US" altLang="zh-CN" b="1"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7971" name="文本占位符 467970"/>
          <p:cNvSpPr>
            <a:spLocks noGrp="1"/>
          </p:cNvSpPr>
          <p:nvPr>
            <p:ph type="body" idx="1"/>
          </p:nvPr>
        </p:nvSpPr>
        <p:spPr>
          <a:xfrm>
            <a:off x="395288" y="981075"/>
            <a:ext cx="8497887" cy="4392613"/>
          </a:xfrm>
          <a:ln>
            <a:solidFill>
              <a:schemeClr val="tx1"/>
            </a:solidFill>
            <a:miter/>
          </a:ln>
        </p:spPr>
        <p:txBody>
          <a:bodyPr/>
          <a:p>
            <a:pPr>
              <a:lnSpc>
                <a:spcPct val="80000"/>
              </a:lnSpc>
              <a:buNone/>
            </a:pPr>
            <a:r>
              <a:rPr lang="en-US" altLang="zh-CN" sz="2800" b="1" dirty="0">
                <a:solidFill>
                  <a:schemeClr val="tx2"/>
                </a:solidFill>
                <a:latin typeface="宋体" panose="02010600030101010101" pitchFamily="2" charset="-122"/>
              </a:rPr>
              <a:t>  </a:t>
            </a:r>
            <a:r>
              <a:rPr lang="zh-CN" altLang="en-US" sz="2800" b="1" dirty="0">
                <a:solidFill>
                  <a:schemeClr val="tx2"/>
                </a:solidFill>
                <a:latin typeface="宋体" panose="02010600030101010101" pitchFamily="2" charset="-122"/>
              </a:rPr>
              <a:t>材料三   顾炎武：“</a:t>
            </a:r>
            <a:r>
              <a:rPr lang="zh-CN" altLang="en-US" sz="2800" b="1" dirty="0">
                <a:latin typeface="宋体" panose="02010600030101010101" pitchFamily="2" charset="-122"/>
              </a:rPr>
              <a:t>理学之名，自宋人始有之。今之所谓理学，不取之五经而但资（宋明）之语录，</a:t>
            </a:r>
            <a:r>
              <a:rPr lang="en-US" altLang="zh-CN" sz="2800" b="1" dirty="0">
                <a:latin typeface="宋体" panose="02010600030101010101" pitchFamily="2" charset="-122"/>
              </a:rPr>
              <a:t>……《</a:t>
            </a:r>
            <a:r>
              <a:rPr lang="zh-CN" altLang="en-US" sz="2800" b="1" dirty="0">
                <a:latin typeface="宋体" panose="02010600030101010101" pitchFamily="2" charset="-122"/>
              </a:rPr>
              <a:t>论语</a:t>
            </a:r>
            <a:r>
              <a:rPr lang="en-US" altLang="zh-CN" sz="2800" b="1" dirty="0">
                <a:latin typeface="宋体" panose="02010600030101010101" pitchFamily="2" charset="-122"/>
              </a:rPr>
              <a:t>》</a:t>
            </a:r>
            <a:r>
              <a:rPr lang="zh-CN" altLang="en-US" sz="2800" b="1" dirty="0">
                <a:latin typeface="宋体" panose="02010600030101010101" pitchFamily="2" charset="-122"/>
              </a:rPr>
              <a:t>，圣人之语录也。舍圣人之语录，而从事于后儒，此之谓不知本矣。”    </a:t>
            </a:r>
            <a:endParaRPr lang="zh-CN" altLang="en-US" sz="2800" b="1" dirty="0">
              <a:latin typeface="宋体" panose="02010600030101010101" pitchFamily="2" charset="-122"/>
            </a:endParaRPr>
          </a:p>
          <a:p>
            <a:pPr>
              <a:lnSpc>
                <a:spcPct val="80000"/>
              </a:lnSpc>
              <a:buNone/>
            </a:pPr>
            <a:r>
              <a:rPr lang="zh-CN" altLang="en-US" sz="2800" b="1" dirty="0">
                <a:latin typeface="宋体" panose="02010600030101010101" pitchFamily="2" charset="-122"/>
              </a:rPr>
              <a:t>                     </a:t>
            </a:r>
            <a:r>
              <a:rPr lang="en-US" altLang="zh-CN" sz="2800" b="1" dirty="0">
                <a:latin typeface="宋体" panose="02010600030101010101" pitchFamily="2" charset="-122"/>
              </a:rPr>
              <a:t>——《</a:t>
            </a:r>
            <a:r>
              <a:rPr lang="zh-CN" altLang="en-US" sz="2800" b="1" dirty="0">
                <a:latin typeface="宋体" panose="02010600030101010101" pitchFamily="2" charset="-122"/>
              </a:rPr>
              <a:t>亭林文集</a:t>
            </a:r>
            <a:r>
              <a:rPr lang="en-US" altLang="zh-CN" sz="2800" b="1">
                <a:latin typeface="宋体" panose="02010600030101010101" pitchFamily="2" charset="-122"/>
              </a:rPr>
              <a:t>》</a:t>
            </a:r>
            <a:endParaRPr lang="en-US" altLang="zh-CN" sz="2800" b="1" dirty="0">
              <a:solidFill>
                <a:schemeClr val="tx2"/>
              </a:solidFill>
              <a:latin typeface="宋体" panose="02010600030101010101" pitchFamily="2" charset="-122"/>
            </a:endParaRPr>
          </a:p>
          <a:p>
            <a:pPr>
              <a:lnSpc>
                <a:spcPct val="80000"/>
              </a:lnSpc>
              <a:buNone/>
            </a:pPr>
            <a:r>
              <a:rPr lang="en-US" altLang="zh-CN" sz="2800" b="1" dirty="0">
                <a:solidFill>
                  <a:schemeClr val="tx2"/>
                </a:solidFill>
                <a:latin typeface="宋体" panose="02010600030101010101" pitchFamily="2" charset="-122"/>
              </a:rPr>
              <a:t>     “</a:t>
            </a:r>
            <a:r>
              <a:rPr lang="zh-CN" altLang="en-US" sz="2800" b="1" dirty="0">
                <a:solidFill>
                  <a:schemeClr val="tx2"/>
                </a:solidFill>
                <a:latin typeface="宋体" panose="02010600030101010101" pitchFamily="2" charset="-122"/>
              </a:rPr>
              <a:t>不习六艺之文，不考百王之典，不综当代之务，举夫子论学论政之大端，一切不问，而曰‘一贯’，曰‘无言’，以明心见性之空言，代修己治人之实学。股肱惰而万事荒，爪牙亡而四国乱，神州荡覆，宗社丘墟。”</a:t>
            </a:r>
            <a:r>
              <a:rPr lang="en-US" altLang="zh-CN" sz="2800" b="1" dirty="0">
                <a:solidFill>
                  <a:schemeClr val="tx2"/>
                </a:solidFill>
                <a:latin typeface="宋体" panose="02010600030101010101" pitchFamily="2" charset="-122"/>
              </a:rPr>
              <a:t> </a:t>
            </a:r>
            <a:endParaRPr lang="en-US" altLang="zh-CN" sz="2800" b="1" dirty="0">
              <a:solidFill>
                <a:schemeClr val="tx2"/>
              </a:solidFill>
              <a:latin typeface="宋体" panose="02010600030101010101" pitchFamily="2" charset="-122"/>
            </a:endParaRPr>
          </a:p>
          <a:p>
            <a:pPr>
              <a:lnSpc>
                <a:spcPct val="80000"/>
              </a:lnSpc>
              <a:buNone/>
            </a:pPr>
            <a:r>
              <a:rPr lang="en-US" altLang="zh-CN" sz="2800" b="1" dirty="0">
                <a:solidFill>
                  <a:schemeClr val="tx2"/>
                </a:solidFill>
                <a:latin typeface="宋体" panose="02010600030101010101" pitchFamily="2" charset="-122"/>
              </a:rPr>
              <a:t>                        ——《</a:t>
            </a:r>
            <a:r>
              <a:rPr lang="zh-CN" altLang="en-US" sz="2800" b="1" dirty="0">
                <a:solidFill>
                  <a:schemeClr val="tx2"/>
                </a:solidFill>
                <a:latin typeface="宋体" panose="02010600030101010101" pitchFamily="2" charset="-122"/>
              </a:rPr>
              <a:t>日知录</a:t>
            </a:r>
            <a:r>
              <a:rPr lang="en-US" altLang="zh-CN" sz="2800" b="1">
                <a:solidFill>
                  <a:schemeClr val="tx2"/>
                </a:solidFill>
                <a:latin typeface="宋体" panose="02010600030101010101" pitchFamily="2" charset="-122"/>
              </a:rPr>
              <a:t>》</a:t>
            </a:r>
            <a:endParaRPr lang="en-US" altLang="zh-CN" sz="2800" b="1">
              <a:solidFill>
                <a:schemeClr val="tx2"/>
              </a:solidFill>
              <a:latin typeface="宋体" panose="02010600030101010101" pitchFamily="2" charset="-122"/>
            </a:endParaRPr>
          </a:p>
          <a:p>
            <a:pPr>
              <a:lnSpc>
                <a:spcPct val="80000"/>
              </a:lnSpc>
              <a:buNone/>
            </a:pPr>
            <a:endParaRPr lang="en-US" altLang="zh-CN" sz="2800" b="1" dirty="0">
              <a:solidFill>
                <a:schemeClr val="tx2"/>
              </a:solidFill>
              <a:latin typeface="宋体" panose="0201060003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0739" name="文本占位符 500738"/>
          <p:cNvSpPr>
            <a:spLocks noGrp="1"/>
          </p:cNvSpPr>
          <p:nvPr>
            <p:ph type="body" idx="1"/>
          </p:nvPr>
        </p:nvSpPr>
        <p:spPr>
          <a:ln>
            <a:solidFill>
              <a:schemeClr val="tx1"/>
            </a:solidFill>
            <a:miter/>
          </a:ln>
        </p:spPr>
        <p:txBody>
          <a:bodyPr/>
          <a:p>
            <a:pPr>
              <a:buNone/>
            </a:pPr>
            <a:r>
              <a:rPr lang="en-US" altLang="zh-CN" b="1" dirty="0">
                <a:solidFill>
                  <a:schemeClr val="tx2"/>
                </a:solidFill>
              </a:rPr>
              <a:t>           “</a:t>
            </a:r>
            <a:r>
              <a:rPr lang="zh-CN" altLang="en-US" b="1" dirty="0">
                <a:solidFill>
                  <a:schemeClr val="tx2"/>
                </a:solidFill>
              </a:rPr>
              <a:t>以天下之权，寄天下之人</a:t>
            </a:r>
            <a:r>
              <a:rPr lang="en-US" altLang="zh-CN" b="1">
                <a:solidFill>
                  <a:schemeClr val="tx2"/>
                </a:solidFill>
                <a:latin typeface="Arial" panose="020B0604020202020204" pitchFamily="34" charset="0"/>
              </a:rPr>
              <a:t>……</a:t>
            </a:r>
            <a:r>
              <a:rPr lang="zh-CN" altLang="en-US" b="1" dirty="0">
                <a:solidFill>
                  <a:schemeClr val="tx2"/>
                </a:solidFill>
              </a:rPr>
              <a:t>自公卿大夫至于百里之宰，一命之官，莫不分天子之权，以各治其事。寓封建于郡县之中，而天下治之。宗法立而刑清。”　　　　　　　　　　</a:t>
            </a:r>
            <a:endParaRPr lang="zh-CN" altLang="en-US" b="1" dirty="0">
              <a:solidFill>
                <a:schemeClr val="tx2"/>
              </a:solidFill>
            </a:endParaRPr>
          </a:p>
          <a:p>
            <a:pPr>
              <a:buNone/>
            </a:pPr>
            <a:r>
              <a:rPr lang="zh-CN" altLang="en-US" b="1" dirty="0">
                <a:solidFill>
                  <a:schemeClr val="tx2"/>
                </a:solidFill>
              </a:rPr>
              <a:t>                          </a:t>
            </a:r>
            <a:r>
              <a:rPr lang="en-US" altLang="zh-CN" b="1">
                <a:solidFill>
                  <a:schemeClr val="tx2"/>
                </a:solidFill>
                <a:latin typeface="Arial" panose="020B0604020202020204" pitchFamily="34" charset="0"/>
              </a:rPr>
              <a:t>——</a:t>
            </a:r>
            <a:r>
              <a:rPr lang="en-US" altLang="zh-CN" b="1" dirty="0">
                <a:solidFill>
                  <a:schemeClr val="tx2"/>
                </a:solidFill>
              </a:rPr>
              <a:t>《</a:t>
            </a:r>
            <a:r>
              <a:rPr lang="zh-CN" altLang="en-US" b="1" dirty="0">
                <a:solidFill>
                  <a:schemeClr val="tx2"/>
                </a:solidFill>
              </a:rPr>
              <a:t>日知录</a:t>
            </a:r>
            <a:r>
              <a:rPr lang="en-US" altLang="zh-CN" b="1" dirty="0">
                <a:solidFill>
                  <a:schemeClr val="tx2"/>
                </a:solidFill>
              </a:rPr>
              <a:t>》</a:t>
            </a:r>
            <a:r>
              <a:rPr lang="zh-CN" altLang="en-US" b="1" dirty="0">
                <a:solidFill>
                  <a:schemeClr val="tx2"/>
                </a:solidFill>
              </a:rPr>
              <a:t>等</a:t>
            </a:r>
            <a:endParaRPr lang="zh-CN" altLang="en-US" b="1" dirty="0">
              <a:solidFill>
                <a:schemeClr val="tx2"/>
              </a:solidFill>
            </a:endParaRPr>
          </a:p>
          <a:p>
            <a:endParaRPr lang="zh-CN" altLang="en-US" sz="20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7907" name="文本占位符 507906"/>
          <p:cNvSpPr>
            <a:spLocks noGrp="1"/>
          </p:cNvSpPr>
          <p:nvPr>
            <p:ph type="body" idx="1"/>
          </p:nvPr>
        </p:nvSpPr>
        <p:spPr/>
        <p:txBody>
          <a:bodyPr/>
          <a:p>
            <a:r>
              <a:rPr lang="zh-CN" altLang="en-US" sz="3600" b="1" dirty="0"/>
              <a:t>顾炎武：恢复传统儒学，主张经世致用，追求政治理性（公天下、地方分权）。</a:t>
            </a:r>
            <a:r>
              <a:rPr lang="zh-CN" altLang="en-US" sz="3600" b="1"/>
              <a:t> </a:t>
            </a:r>
            <a:r>
              <a:rPr lang="en-US" altLang="zh-CN" sz="3600" b="1">
                <a:latin typeface="宋体" panose="02010600030101010101" pitchFamily="2" charset="-122"/>
              </a:rPr>
              <a:t>——</a:t>
            </a:r>
            <a:r>
              <a:rPr lang="zh-CN" altLang="en-US" sz="3600" b="1" dirty="0"/>
              <a:t>反对理学空谈心性说。</a:t>
            </a:r>
            <a:endParaRPr lang="zh-CN" altLang="en-US" sz="3600" b="1"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3331" name="文本占位符 483330"/>
          <p:cNvSpPr>
            <a:spLocks noGrp="1"/>
          </p:cNvSpPr>
          <p:nvPr>
            <p:ph type="body" idx="1"/>
          </p:nvPr>
        </p:nvSpPr>
        <p:spPr/>
        <p:txBody>
          <a:bodyPr/>
          <a:p>
            <a:pPr>
              <a:lnSpc>
                <a:spcPct val="90000"/>
              </a:lnSpc>
              <a:buNone/>
            </a:pPr>
            <a:r>
              <a:rPr lang="en-US" altLang="zh-CN" sz="2800" b="1" dirty="0"/>
              <a:t>   </a:t>
            </a:r>
            <a:r>
              <a:rPr lang="zh-CN" altLang="en-US" sz="2800" b="1" dirty="0"/>
              <a:t>材料四      黄宗羲在经世实学思潮的社会文化背景下，对西方自然科学成果给予了极大关注，并积极投身到这一科学活动的推广和传播中，撰著了大量自然科学著作，如</a:t>
            </a:r>
            <a:r>
              <a:rPr lang="en-US" altLang="zh-CN" sz="2800" b="1" dirty="0"/>
              <a:t>《</a:t>
            </a:r>
            <a:r>
              <a:rPr lang="zh-CN" altLang="en-US" sz="2800" b="1" dirty="0"/>
              <a:t>授时历故</a:t>
            </a:r>
            <a:r>
              <a:rPr lang="en-US" altLang="zh-CN" sz="2800" b="1" dirty="0"/>
              <a:t>》</a:t>
            </a:r>
            <a:r>
              <a:rPr lang="zh-CN" altLang="en-US" sz="2800" b="1" dirty="0"/>
              <a:t>、</a:t>
            </a:r>
            <a:r>
              <a:rPr lang="en-US" altLang="zh-CN" sz="2800" b="1" dirty="0"/>
              <a:t>《</a:t>
            </a:r>
            <a:r>
              <a:rPr lang="zh-CN" altLang="en-US" sz="2800" b="1" dirty="0"/>
              <a:t>大统历推法</a:t>
            </a:r>
            <a:r>
              <a:rPr lang="en-US" altLang="zh-CN" sz="2800" b="1" dirty="0"/>
              <a:t>》</a:t>
            </a:r>
            <a:r>
              <a:rPr lang="zh-CN" altLang="en-US" sz="2800" b="1" dirty="0"/>
              <a:t>、</a:t>
            </a:r>
            <a:r>
              <a:rPr lang="en-US" altLang="zh-CN" sz="2800" b="1" dirty="0"/>
              <a:t>《</a:t>
            </a:r>
            <a:r>
              <a:rPr lang="zh-CN" altLang="en-US" sz="2800" b="1" dirty="0"/>
              <a:t>开方命算</a:t>
            </a:r>
            <a:r>
              <a:rPr lang="en-US" altLang="zh-CN" sz="2800" b="1" dirty="0"/>
              <a:t>》</a:t>
            </a:r>
            <a:r>
              <a:rPr lang="zh-CN" altLang="en-US" sz="2800" b="1" dirty="0"/>
              <a:t>、</a:t>
            </a:r>
            <a:r>
              <a:rPr lang="en-US" altLang="zh-CN" sz="2800" b="1" dirty="0"/>
              <a:t>《</a:t>
            </a:r>
            <a:r>
              <a:rPr lang="zh-CN" altLang="en-US" sz="2800" b="1" dirty="0"/>
              <a:t>测图要义</a:t>
            </a:r>
            <a:r>
              <a:rPr lang="en-US" altLang="zh-CN" sz="2800" b="1" dirty="0"/>
              <a:t>》</a:t>
            </a:r>
            <a:r>
              <a:rPr lang="zh-CN" altLang="en-US" sz="2800" b="1" dirty="0"/>
              <a:t>等。</a:t>
            </a:r>
            <a:r>
              <a:rPr lang="en-US" altLang="zh-CN" sz="2800" b="1">
                <a:latin typeface="Arial" panose="020B0604020202020204" pitchFamily="34" charset="0"/>
              </a:rPr>
              <a:t>……</a:t>
            </a:r>
            <a:r>
              <a:rPr lang="zh-CN" altLang="en-US" sz="2800" b="1" dirty="0"/>
              <a:t>明清之际的著名自然科学家王锡阐、梅文鼎，他们在借鉴、吸收西方自然科学知识的同时，积极开展天文学与数学的研究工作，对中西之学均采取了实事求是的科学态度，主张“去中西之见”，“务集众长以观其会通，毋拘名目而取其精粹” 。</a:t>
            </a:r>
            <a:endParaRPr lang="zh-CN" altLang="en-US" sz="2800" b="1" dirty="0"/>
          </a:p>
          <a:p>
            <a:pPr>
              <a:lnSpc>
                <a:spcPct val="90000"/>
              </a:lnSpc>
              <a:buNone/>
            </a:pPr>
            <a:r>
              <a:rPr lang="zh-CN" altLang="en-US" sz="2800" b="1"/>
              <a:t>         </a:t>
            </a:r>
            <a:r>
              <a:rPr lang="en-US" altLang="zh-CN" sz="2800" b="1">
                <a:latin typeface="Arial" panose="020B0604020202020204" pitchFamily="34" charset="0"/>
              </a:rPr>
              <a:t>——</a:t>
            </a:r>
            <a:r>
              <a:rPr lang="en-US" altLang="zh-CN" sz="2800" b="1" dirty="0"/>
              <a:t>《</a:t>
            </a:r>
            <a:r>
              <a:rPr lang="zh-CN" altLang="en-US" sz="2800" b="1" dirty="0"/>
              <a:t>明清之际“西学”的传入及其影响</a:t>
            </a:r>
            <a:r>
              <a:rPr lang="zh-CN" altLang="en-US" sz="2800" dirty="0"/>
              <a:t> </a:t>
            </a:r>
            <a:r>
              <a:rPr lang="en-US" altLang="zh-CN" sz="2800" b="1"/>
              <a:t>》</a:t>
            </a:r>
            <a:endParaRPr lang="en-US" altLang="zh-CN" sz="2800" b="1"/>
          </a:p>
          <a:p>
            <a:pPr>
              <a:lnSpc>
                <a:spcPct val="90000"/>
              </a:lnSpc>
              <a:buNone/>
            </a:pPr>
            <a:endParaRPr lang="en-US" altLang="zh-CN" sz="2800" b="1"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4355" name="文本占位符 484354"/>
          <p:cNvSpPr>
            <a:spLocks noGrp="1"/>
          </p:cNvSpPr>
          <p:nvPr>
            <p:ph type="body" idx="1"/>
          </p:nvPr>
        </p:nvSpPr>
        <p:spPr>
          <a:xfrm>
            <a:off x="446088" y="979488"/>
            <a:ext cx="8229600" cy="5545137"/>
          </a:xfrm>
          <a:ln>
            <a:solidFill>
              <a:schemeClr val="tx1"/>
            </a:solidFill>
            <a:miter/>
          </a:ln>
        </p:spPr>
        <p:txBody>
          <a:bodyPr/>
          <a:p>
            <a:pPr>
              <a:lnSpc>
                <a:spcPct val="80000"/>
              </a:lnSpc>
              <a:buNone/>
            </a:pPr>
            <a:r>
              <a:rPr lang="en-US" altLang="zh-CN" sz="2800" b="1" dirty="0"/>
              <a:t>    </a:t>
            </a:r>
            <a:r>
              <a:rPr lang="zh-CN" altLang="en-US" b="1" dirty="0"/>
              <a:t>黄宗羲等：融入传统与西方文化，对文化结构与思维模式的冲击。</a:t>
            </a:r>
            <a:r>
              <a:rPr lang="en-US" altLang="zh-CN" b="1">
                <a:latin typeface="宋体" panose="02010600030101010101" pitchFamily="2" charset="-122"/>
              </a:rPr>
              <a:t>——</a:t>
            </a:r>
            <a:r>
              <a:rPr lang="zh-CN" altLang="en-US" b="1" dirty="0"/>
              <a:t>反对理学轻科技、重伦理的单一性（出现了文化的多元性）。</a:t>
            </a:r>
            <a:endParaRPr lang="zh-CN" altLang="en-US" b="1" dirty="0"/>
          </a:p>
          <a:p>
            <a:pPr>
              <a:lnSpc>
                <a:spcPct val="80000"/>
              </a:lnSpc>
              <a:buNone/>
            </a:pPr>
            <a:endParaRPr lang="zh-CN" altLang="en-US" b="1" dirty="0"/>
          </a:p>
          <a:p>
            <a:pPr>
              <a:lnSpc>
                <a:spcPct val="80000"/>
              </a:lnSpc>
              <a:buNone/>
            </a:pPr>
            <a:endParaRPr lang="zh-CN" altLang="en-US" b="1" dirty="0"/>
          </a:p>
          <a:p>
            <a:pPr>
              <a:lnSpc>
                <a:spcPct val="80000"/>
              </a:lnSpc>
              <a:buNone/>
            </a:pPr>
            <a:r>
              <a:rPr lang="zh-CN" altLang="en-US" b="1" dirty="0"/>
              <a:t>    另一层面的提升：工商皆本、肯定私权</a:t>
            </a:r>
            <a:r>
              <a:rPr lang="en-US" altLang="zh-CN" b="1">
                <a:latin typeface="宋体" panose="02010600030101010101" pitchFamily="2" charset="-122"/>
              </a:rPr>
              <a:t>——</a:t>
            </a:r>
            <a:r>
              <a:rPr lang="zh-CN" altLang="en-US" b="1" dirty="0"/>
              <a:t>对制度的反思与批判。</a:t>
            </a:r>
            <a:endParaRPr lang="zh-CN" altLang="en-US" b="1"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9715" name="文本占位符 499714"/>
          <p:cNvSpPr>
            <a:spLocks noGrp="1"/>
          </p:cNvSpPr>
          <p:nvPr>
            <p:ph type="body" idx="1"/>
          </p:nvPr>
        </p:nvSpPr>
        <p:spPr>
          <a:xfrm>
            <a:off x="395288" y="1125538"/>
            <a:ext cx="8229600" cy="4176712"/>
          </a:xfrm>
          <a:ln>
            <a:solidFill>
              <a:schemeClr val="tx1"/>
            </a:solidFill>
            <a:miter/>
          </a:ln>
        </p:spPr>
        <p:txBody>
          <a:bodyPr/>
          <a:p>
            <a:pPr>
              <a:buNone/>
            </a:pPr>
            <a:r>
              <a:rPr lang="zh-CN" altLang="en-US" b="1" dirty="0"/>
              <a:t>另一方面，并未真正或完全的“不安分守已与别开生面的新鲜文化”。</a:t>
            </a:r>
            <a:endParaRPr lang="zh-CN" altLang="en-US" b="1" dirty="0"/>
          </a:p>
          <a:p>
            <a:pPr>
              <a:buNone/>
            </a:pPr>
            <a:r>
              <a:rPr lang="zh-CN" altLang="en-US" b="1" dirty="0"/>
              <a:t>李贽：对于心学中个人主体的发展，</a:t>
            </a:r>
            <a:endParaRPr lang="zh-CN" altLang="en-US" b="1" dirty="0"/>
          </a:p>
          <a:p>
            <a:pPr>
              <a:buNone/>
            </a:pPr>
            <a:r>
              <a:rPr lang="zh-CN" altLang="en-US" b="1" dirty="0"/>
              <a:t>顾等：对传统儒学的回归。</a:t>
            </a:r>
            <a:endParaRPr lang="zh-CN" altLang="en-US" b="1" dirty="0"/>
          </a:p>
          <a:p>
            <a:pPr>
              <a:buNone/>
            </a:pPr>
            <a:r>
              <a:rPr lang="zh-CN" altLang="en-US" b="1" dirty="0"/>
              <a:t>未能深刻接触西方思想，未能构建出真正的新文化。</a:t>
            </a:r>
            <a:endParaRPr lang="zh-CN" altLang="en-US" b="1"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8451" name="文本占位符 488450"/>
          <p:cNvSpPr>
            <a:spLocks noGrp="1"/>
          </p:cNvSpPr>
          <p:nvPr>
            <p:ph type="body" idx="1"/>
          </p:nvPr>
        </p:nvSpPr>
        <p:spPr>
          <a:ln>
            <a:solidFill>
              <a:schemeClr val="tx1"/>
            </a:solidFill>
            <a:miter/>
          </a:ln>
        </p:spPr>
        <p:txBody>
          <a:bodyPr/>
          <a:p>
            <a:pPr>
              <a:lnSpc>
                <a:spcPct val="80000"/>
              </a:lnSpc>
              <a:buNone/>
            </a:pPr>
            <a:r>
              <a:rPr lang="en-US" altLang="zh-CN" sz="2400" b="1" dirty="0"/>
              <a:t>     </a:t>
            </a:r>
            <a:r>
              <a:rPr lang="zh-CN" altLang="en-US" sz="2400" b="1" dirty="0"/>
              <a:t>三、关于明清思想活跃局面的结局，</a:t>
            </a:r>
            <a:r>
              <a:rPr lang="en-US" altLang="zh-CN" sz="2400" b="1" dirty="0"/>
              <a:t>《</a:t>
            </a:r>
            <a:r>
              <a:rPr lang="zh-CN" altLang="en-US" sz="2400" b="1" dirty="0"/>
              <a:t>中华文化史</a:t>
            </a:r>
            <a:r>
              <a:rPr lang="en-US" altLang="zh-CN" sz="2400" b="1" dirty="0"/>
              <a:t>》</a:t>
            </a:r>
            <a:r>
              <a:rPr lang="zh-CN" altLang="en-US" sz="2400" b="1" dirty="0"/>
              <a:t>将之与西方作了对比性的描述：</a:t>
            </a:r>
            <a:endParaRPr lang="zh-CN" altLang="en-US" sz="2400" b="1" dirty="0"/>
          </a:p>
          <a:p>
            <a:pPr>
              <a:lnSpc>
                <a:spcPct val="80000"/>
              </a:lnSpc>
              <a:buNone/>
            </a:pPr>
            <a:r>
              <a:rPr lang="zh-CN" altLang="en-US" sz="2400" b="1" dirty="0"/>
              <a:t>            </a:t>
            </a:r>
            <a:r>
              <a:rPr lang="zh-CN" altLang="en-US" sz="2400" b="1" dirty="0">
                <a:latin typeface="楷体" panose="02010609060101010101" pitchFamily="49" charset="-122"/>
                <a:ea typeface="楷体" panose="02010609060101010101" pitchFamily="49" charset="-122"/>
              </a:rPr>
              <a:t>颇有意味的是，在十四</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十七世纪东西方出现了相近似的思想动向，这就是世界各主要民族在冲决中世纪藩篱的历史关口，都必然要兴起一个文化的启蒙运动。然而在欧洲，由文艺复兴所掀起的时代性反叛在</a:t>
            </a:r>
            <a:r>
              <a:rPr lang="en-US" altLang="zh-CN" sz="2400" b="1" dirty="0">
                <a:latin typeface="楷体" panose="02010609060101010101" pitchFamily="49" charset="-122"/>
                <a:ea typeface="楷体" panose="02010609060101010101" pitchFamily="49" charset="-122"/>
              </a:rPr>
              <a:t>16</a:t>
            </a:r>
            <a:r>
              <a:rPr lang="zh-CN" altLang="en-US" sz="2400" b="1" dirty="0">
                <a:latin typeface="楷体" panose="02010609060101010101" pitchFamily="49" charset="-122"/>
                <a:ea typeface="楷体" panose="02010609060101010101" pitchFamily="49" charset="-122"/>
              </a:rPr>
              <a:t>世纪末</a:t>
            </a:r>
            <a:r>
              <a:rPr lang="en-US" altLang="zh-CN" sz="2400" b="1" dirty="0">
                <a:latin typeface="楷体" panose="02010609060101010101" pitchFamily="49" charset="-122"/>
                <a:ea typeface="楷体" panose="02010609060101010101" pitchFamily="49" charset="-122"/>
              </a:rPr>
              <a:t>17</a:t>
            </a:r>
            <a:r>
              <a:rPr lang="zh-CN" altLang="en-US" sz="2400" b="1" dirty="0">
                <a:latin typeface="楷体" panose="02010609060101010101" pitchFamily="49" charset="-122"/>
                <a:ea typeface="楷体" panose="02010609060101010101" pitchFamily="49" charset="-122"/>
              </a:rPr>
              <a:t>世纪初取得决定性胜利，年青的资产阶级思想启蒙家与一大批资产阶级革命家以及广大觉醒了的人民群众一起粉碎了封建政治思想文化体制，冲破了中世纪的藩篱。在中国，早期启蒙运动虽然热烈一时，但时代性的反叛，很快烟消云散，为浓重的封建社会的黑夜所吞没。</a:t>
            </a:r>
            <a:endParaRPr lang="zh-CN" altLang="en-US" sz="2400" b="1" dirty="0">
              <a:latin typeface="楷体" panose="02010609060101010101" pitchFamily="49" charset="-122"/>
              <a:ea typeface="楷体" panose="02010609060101010101" pitchFamily="49" charset="-122"/>
            </a:endParaRPr>
          </a:p>
          <a:p>
            <a:pPr>
              <a:lnSpc>
                <a:spcPct val="80000"/>
              </a:lnSpc>
              <a:buNone/>
            </a:pPr>
            <a:r>
              <a:rPr lang="zh-CN" altLang="en-US" sz="2400" b="1" dirty="0"/>
              <a:t>            根据材料与所学知识，谈谈你对这一不同结局的理解。</a:t>
            </a:r>
            <a:endParaRPr lang="zh-CN" altLang="en-US" sz="2400" b="1" dirty="0"/>
          </a:p>
          <a:p>
            <a:pPr>
              <a:lnSpc>
                <a:spcPct val="80000"/>
              </a:lnSpc>
              <a:buNone/>
            </a:pPr>
            <a:endParaRPr lang="zh-CN" altLang="en-US" sz="2400" b="1" dirty="0"/>
          </a:p>
          <a:p>
            <a:pPr>
              <a:lnSpc>
                <a:spcPct val="80000"/>
              </a:lnSpc>
              <a:buNone/>
            </a:pPr>
            <a:endParaRPr lang="zh-CN" altLang="en-US" sz="2400" b="1" dirty="0"/>
          </a:p>
          <a:p>
            <a:pPr>
              <a:lnSpc>
                <a:spcPct val="80000"/>
              </a:lnSpc>
              <a:buNone/>
            </a:pPr>
            <a:endParaRPr lang="zh-CN" altLang="en-US" sz="2400" b="1" dirty="0"/>
          </a:p>
          <a:p>
            <a:pPr>
              <a:lnSpc>
                <a:spcPct val="80000"/>
              </a:lnSpc>
              <a:buNone/>
            </a:pPr>
            <a:endParaRPr lang="zh-CN" altLang="en-US" sz="2400" b="1"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5619" name="文本占位符 495618"/>
          <p:cNvSpPr>
            <a:spLocks noGrp="1"/>
          </p:cNvSpPr>
          <p:nvPr>
            <p:ph type="body" idx="1"/>
          </p:nvPr>
        </p:nvSpPr>
        <p:spPr/>
        <p:txBody>
          <a:bodyPr/>
          <a:p>
            <a:pPr>
              <a:lnSpc>
                <a:spcPct val="90000"/>
              </a:lnSpc>
              <a:buNone/>
            </a:pPr>
            <a:r>
              <a:rPr lang="en-US" altLang="zh-CN" sz="2400" b="1" dirty="0"/>
              <a:t>    </a:t>
            </a:r>
            <a:r>
              <a:rPr lang="zh-CN" altLang="en-US" sz="2400" b="1" dirty="0"/>
              <a:t>材料一    从社会结构上考察，中国封建社会和欧洲大不相同。中国封建社会中的经济方式、政治体制和意识形态在漫长的历史进程中构合成一种极为稳定的宗法一体化结构：大一统的庞大帝国有效地阻止了地主向庄园贵族发展的趋势；由儒生组成的官僚集团，又以高度的涵容力将政治权力与意识形态统一起来。</a:t>
            </a:r>
            <a:endParaRPr lang="zh-CN" altLang="en-US" sz="2400" b="1" dirty="0"/>
          </a:p>
          <a:p>
            <a:pPr>
              <a:lnSpc>
                <a:spcPct val="90000"/>
              </a:lnSpc>
              <a:buNone/>
            </a:pPr>
            <a:r>
              <a:rPr lang="zh-CN" altLang="en-US" sz="2400" b="1" dirty="0"/>
              <a:t>         （李贽）没有能创造一种思想体系去代替正统的教条，原因不在于他缺乏决心和能力，而在于当时的社会不具备接受改造的条件。和别的思想家一样，当他发现自己的学说没有付诸实施的可能，他就只好把它美术化和神秘化。</a:t>
            </a:r>
            <a:endParaRPr lang="zh-CN" altLang="en-US" sz="2400" b="1" dirty="0"/>
          </a:p>
          <a:p>
            <a:pPr>
              <a:lnSpc>
                <a:spcPct val="90000"/>
              </a:lnSpc>
              <a:buNone/>
            </a:pPr>
            <a:r>
              <a:rPr lang="zh-CN" altLang="en-US" sz="2400" b="1" dirty="0"/>
              <a:t>                                      </a:t>
            </a:r>
            <a:r>
              <a:rPr lang="en-US" altLang="zh-CN" sz="2400" b="1">
                <a:latin typeface="Arial" panose="020B0604020202020204" pitchFamily="34" charset="0"/>
              </a:rPr>
              <a:t>——</a:t>
            </a:r>
            <a:r>
              <a:rPr lang="zh-CN" altLang="en-US" sz="2400" b="1" dirty="0"/>
              <a:t>黄仁宇</a:t>
            </a:r>
            <a:r>
              <a:rPr lang="en-US" altLang="zh-CN" sz="2400" b="1" dirty="0"/>
              <a:t>《</a:t>
            </a:r>
            <a:r>
              <a:rPr lang="zh-CN" altLang="en-US" sz="2400" b="1" dirty="0"/>
              <a:t>万历十五年</a:t>
            </a:r>
            <a:r>
              <a:rPr lang="en-US" altLang="zh-CN" sz="2400" b="1"/>
              <a:t>》</a:t>
            </a:r>
            <a:endParaRPr lang="en-US" altLang="zh-CN" sz="2400" b="1"/>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3571" name="文本占位符 493570"/>
          <p:cNvSpPr>
            <a:spLocks noGrp="1"/>
          </p:cNvSpPr>
          <p:nvPr>
            <p:ph type="body" idx="1"/>
          </p:nvPr>
        </p:nvSpPr>
        <p:spPr>
          <a:xfrm>
            <a:off x="468313" y="1196975"/>
            <a:ext cx="8229600" cy="5068888"/>
          </a:xfrm>
        </p:spPr>
        <p:txBody>
          <a:bodyPr/>
          <a:p>
            <a:pPr>
              <a:buNone/>
            </a:pPr>
            <a:r>
              <a:rPr lang="en-US" altLang="zh-CN" b="1" dirty="0"/>
              <a:t>   </a:t>
            </a:r>
            <a:r>
              <a:rPr lang="zh-CN" altLang="en-US" b="1" dirty="0">
                <a:latin typeface="宋体" panose="02010600030101010101" pitchFamily="2" charset="-122"/>
              </a:rPr>
              <a:t>材料二    他们毕竟只是一批和科学精神绝缘的钻研经书出身的士大夫。他们对历史文化的思考和反省，因为缺少新的思想资料作依凭，不得不更多地面向过去，以拟想中的古代理想世界为参照，从传统中去寻求灵感。</a:t>
            </a:r>
            <a:endParaRPr lang="zh-CN" altLang="en-US" b="1" dirty="0">
              <a:latin typeface="宋体" panose="02010600030101010101" pitchFamily="2" charset="-122"/>
            </a:endParaRPr>
          </a:p>
          <a:p>
            <a:pPr>
              <a:buNone/>
            </a:pPr>
            <a:r>
              <a:rPr lang="zh-CN" altLang="en-US" b="1" dirty="0">
                <a:latin typeface="宋体" panose="02010600030101010101" pitchFamily="2" charset="-122"/>
              </a:rPr>
              <a:t>          </a:t>
            </a:r>
            <a:r>
              <a:rPr lang="en-US" altLang="zh-CN" b="1" dirty="0">
                <a:latin typeface="宋体" panose="02010600030101010101" pitchFamily="2" charset="-122"/>
              </a:rPr>
              <a:t>——</a:t>
            </a:r>
            <a:r>
              <a:rPr lang="zh-CN" altLang="en-US" b="1" dirty="0">
                <a:latin typeface="宋体" panose="02010600030101010101" pitchFamily="2" charset="-122"/>
              </a:rPr>
              <a:t>冯天瑜等著</a:t>
            </a:r>
            <a:r>
              <a:rPr lang="en-US" altLang="zh-CN" b="1" dirty="0">
                <a:latin typeface="宋体" panose="02010600030101010101" pitchFamily="2" charset="-122"/>
              </a:rPr>
              <a:t>《</a:t>
            </a:r>
            <a:r>
              <a:rPr lang="zh-CN" altLang="en-US" b="1" dirty="0">
                <a:latin typeface="宋体" panose="02010600030101010101" pitchFamily="2" charset="-122"/>
              </a:rPr>
              <a:t>中华文化史</a:t>
            </a:r>
            <a:r>
              <a:rPr lang="en-US" altLang="zh-CN" b="1">
                <a:latin typeface="宋体" panose="02010600030101010101" pitchFamily="2" charset="-122"/>
              </a:rPr>
              <a:t>》</a:t>
            </a:r>
            <a:endParaRPr lang="en-US" altLang="zh-CN" b="1">
              <a:latin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0083" name="文本占位符 2350082"/>
          <p:cNvSpPr>
            <a:spLocks noGrp="1"/>
          </p:cNvSpPr>
          <p:nvPr>
            <p:ph idx="1"/>
          </p:nvPr>
        </p:nvSpPr>
        <p:spPr>
          <a:xfrm>
            <a:off x="468313" y="765175"/>
            <a:ext cx="8229600" cy="4525963"/>
          </a:xfrm>
        </p:spPr>
        <p:txBody>
          <a:bodyPr/>
          <a:p>
            <a:pPr fontAlgn="base">
              <a:buNone/>
            </a:pPr>
            <a:r>
              <a:rPr lang="zh-CN" sz="3600" b="1" strike="noStrike" noProof="1" dirty="0">
                <a:latin typeface="楷体" panose="02010609060101010101" pitchFamily="49" charset="-122"/>
                <a:ea typeface="楷体" panose="02010609060101010101" pitchFamily="49" charset="-122"/>
              </a:rPr>
              <a:t>思考：学生目前存在的问题有哪些？</a:t>
            </a:r>
            <a:endParaRPr lang="zh-CN" b="1" strike="noStrike" noProof="1" dirty="0">
              <a:latin typeface="楷体" panose="02010609060101010101" pitchFamily="49" charset="-122"/>
              <a:ea typeface="楷体" panose="02010609060101010101" pitchFamily="49"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文本框 4097"/>
          <p:cNvSpPr txBox="1"/>
          <p:nvPr/>
        </p:nvSpPr>
        <p:spPr>
          <a:xfrm>
            <a:off x="179388" y="1052513"/>
            <a:ext cx="8785225" cy="4954587"/>
          </a:xfrm>
          <a:prstGeom prst="rect">
            <a:avLst/>
          </a:prstGeom>
          <a:noFill/>
          <a:ln w="9525">
            <a:noFill/>
          </a:ln>
        </p:spPr>
        <p:txBody>
          <a:bodyPr>
            <a:spAutoFit/>
          </a:bodyPr>
          <a:p>
            <a:pPr algn="ctr"/>
            <a:endParaRPr lang="zh-CN" altLang="en-US" sz="4800" b="1" dirty="0">
              <a:latin typeface="Garamond" panose="02020404030301010803" pitchFamily="18" charset="0"/>
              <a:ea typeface="黑体" panose="02010609060101010101" pitchFamily="49" charset="-122"/>
            </a:endParaRPr>
          </a:p>
          <a:p>
            <a:r>
              <a:rPr lang="en-US" altLang="zh-CN" sz="4800" b="1">
                <a:latin typeface="黑体" panose="02010609060101010101" pitchFamily="49" charset="-122"/>
                <a:ea typeface="黑体" panose="02010609060101010101" pitchFamily="49" charset="-122"/>
              </a:rPr>
              <a:t>    “</a:t>
            </a:r>
            <a:r>
              <a:rPr lang="zh-CN" altLang="en-US" sz="4800" b="1" dirty="0">
                <a:latin typeface="黑体" panose="02010609060101010101" pitchFamily="49" charset="-122"/>
                <a:ea typeface="黑体" panose="02010609060101010101" pitchFamily="49" charset="-122"/>
              </a:rPr>
              <a:t>微变”与“巨变”</a:t>
            </a:r>
            <a:endParaRPr lang="zh-CN" altLang="en-US" sz="4800" b="1" dirty="0">
              <a:latin typeface="黑体" panose="02010609060101010101" pitchFamily="49" charset="-122"/>
              <a:ea typeface="黑体" panose="02010609060101010101" pitchFamily="49" charset="-122"/>
            </a:endParaRPr>
          </a:p>
          <a:p>
            <a:r>
              <a:rPr lang="zh-CN" altLang="en-US" sz="4800" b="1" dirty="0">
                <a:latin typeface="Garamond" panose="02020404030301010803" pitchFamily="18" charset="0"/>
              </a:rPr>
              <a:t> </a:t>
            </a:r>
            <a:endParaRPr lang="zh-CN" altLang="en-US" sz="4800" b="1" dirty="0">
              <a:latin typeface="Garamond" panose="02020404030301010803" pitchFamily="18" charset="0"/>
            </a:endParaRPr>
          </a:p>
          <a:p>
            <a:r>
              <a:rPr lang="en-US" altLang="zh-CN" sz="3600" b="1">
                <a:latin typeface="楷体" panose="02010609060101010101" pitchFamily="49" charset="-122"/>
                <a:ea typeface="楷体" panose="02010609060101010101" pitchFamily="49" charset="-122"/>
              </a:rPr>
              <a:t>  ——</a:t>
            </a:r>
            <a:r>
              <a:rPr lang="zh-CN" altLang="zh-CN" sz="3600" b="1">
                <a:latin typeface="楷体" panose="02010609060101010101" pitchFamily="49" charset="-122"/>
                <a:ea typeface="楷体" panose="02010609060101010101" pitchFamily="49" charset="-122"/>
              </a:rPr>
              <a:t>对</a:t>
            </a:r>
            <a:r>
              <a:rPr lang="zh-CN" altLang="en-US" sz="3600" b="1" dirty="0">
                <a:latin typeface="楷体" panose="02010609060101010101" pitchFamily="49" charset="-122"/>
                <a:ea typeface="楷体" panose="02010609060101010101" pitchFamily="49" charset="-122"/>
              </a:rPr>
              <a:t>近代中国社会经济变迁的探究</a:t>
            </a:r>
            <a:endParaRPr lang="zh-CN" altLang="en-US" sz="3600" b="1">
              <a:latin typeface="楷体" panose="02010609060101010101" pitchFamily="49" charset="-122"/>
              <a:ea typeface="楷体" panose="02010609060101010101" pitchFamily="49" charset="-122"/>
            </a:endParaRPr>
          </a:p>
          <a:p>
            <a:pPr algn="ctr"/>
            <a:endParaRPr lang="zh-CN" altLang="en-US" sz="3600" b="1">
              <a:latin typeface="楷体" panose="02010609060101010101" pitchFamily="49" charset="-122"/>
              <a:ea typeface="楷体" panose="02010609060101010101" pitchFamily="49" charset="-122"/>
            </a:endParaRPr>
          </a:p>
          <a:p>
            <a:pPr algn="ctr"/>
            <a:endParaRPr lang="zh-CN" altLang="en-US" sz="3600" b="1">
              <a:latin typeface="楷体" panose="02010609060101010101" pitchFamily="49" charset="-122"/>
              <a:ea typeface="楷体" panose="02010609060101010101" pitchFamily="49" charset="-122"/>
            </a:endParaRPr>
          </a:p>
          <a:p>
            <a:pPr algn="ctr"/>
            <a:endParaRPr lang="zh-CN" altLang="en-US" sz="3200" b="1">
              <a:latin typeface="楷体_GB2312" charset="-122"/>
              <a:ea typeface="楷体_GB2312" charset="-122"/>
            </a:endParaRPr>
          </a:p>
          <a:p>
            <a:pPr algn="ctr"/>
            <a:endParaRPr lang="zh-CN" altLang="en-US" sz="3200" b="1">
              <a:latin typeface="楷体_GB2312" charset="-122"/>
              <a:ea typeface="楷体_GB231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文本占位符 60417"/>
          <p:cNvSpPr>
            <a:spLocks noGrp="1"/>
          </p:cNvSpPr>
          <p:nvPr>
            <p:ph idx="1"/>
          </p:nvPr>
        </p:nvSpPr>
        <p:spPr>
          <a:xfrm>
            <a:off x="457200" y="854075"/>
            <a:ext cx="8229600" cy="4525963"/>
          </a:xfrm>
        </p:spPr>
        <p:txBody>
          <a:bodyPr/>
          <a:lstStyle/>
          <a:p>
            <a:pPr>
              <a:lnSpc>
                <a:spcPts val="3175"/>
              </a:lnSpc>
              <a:spcBef>
                <a:spcPct val="0"/>
              </a:spcBef>
              <a:buNone/>
            </a:pPr>
            <a:r>
              <a:rPr lang="en-US" altLang="zh-CN" b="1">
                <a:sym typeface="黑体" panose="02010609060101010101" pitchFamily="49" charset="-122"/>
              </a:rPr>
              <a:t>    </a:t>
            </a:r>
            <a:r>
              <a:rPr lang="zh-CN" altLang="en-US" b="1" dirty="0">
                <a:sym typeface="黑体" panose="02010609060101010101" pitchFamily="49" charset="-122"/>
              </a:rPr>
              <a:t>著名史学家罗荣渠先生在</a:t>
            </a:r>
            <a:r>
              <a:rPr lang="en-US" altLang="zh-CN" b="1">
                <a:sym typeface="黑体" panose="02010609060101010101" pitchFamily="49" charset="-122"/>
              </a:rPr>
              <a:t>《</a:t>
            </a:r>
            <a:r>
              <a:rPr lang="zh-CN" altLang="en-US" b="1" dirty="0">
                <a:sym typeface="黑体" panose="02010609060101010101" pitchFamily="49" charset="-122"/>
              </a:rPr>
              <a:t>现代化新论</a:t>
            </a:r>
            <a:r>
              <a:rPr lang="en-US" altLang="zh-CN" b="1">
                <a:sym typeface="黑体" panose="02010609060101010101" pitchFamily="49" charset="-122"/>
              </a:rPr>
              <a:t>》</a:t>
            </a:r>
            <a:r>
              <a:rPr lang="zh-CN" altLang="en-US" b="1" dirty="0">
                <a:sym typeface="黑体" panose="02010609060101010101" pitchFamily="49" charset="-122"/>
              </a:rPr>
              <a:t>中将社会经济变迁分为两类：一类是“微变”，是指发生在同一社会经济形态或同一生产方式之内的社会、经济、政治、文化的积累性的渐变；另一类是“巨变”，指突破社会经济形态和生产方式的具有革命性的、突破性的质的变化。假定你是一名史学研究者，在论及</a:t>
            </a:r>
            <a:r>
              <a:rPr lang="en-US" altLang="zh-CN" b="1">
                <a:sym typeface="黑体" panose="02010609060101010101" pitchFamily="49" charset="-122"/>
              </a:rPr>
              <a:t>19</a:t>
            </a:r>
            <a:r>
              <a:rPr lang="zh-CN" altLang="en-US" b="1" dirty="0">
                <a:sym typeface="黑体" panose="02010609060101010101" pitchFamily="49" charset="-122"/>
              </a:rPr>
              <a:t>世纪中期中国社会经济变迁时，你将如何运用下列史料和相关知识佐证这两种类型？</a:t>
            </a:r>
            <a:endParaRPr lang="en-US" altLang="zh-CN" b="1"/>
          </a:p>
          <a:p>
            <a:pPr>
              <a:lnSpc>
                <a:spcPct val="80000"/>
              </a:lnSpc>
              <a:buNone/>
            </a:pPr>
            <a:endParaRPr lang="en-US" altLang="zh-CN" b="1"/>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69888" y="996950"/>
            <a:ext cx="8229600" cy="4525963"/>
          </a:xfrm>
        </p:spPr>
        <p:txBody>
          <a:bodyPr/>
          <a:p>
            <a:pPr marL="0" indent="0" fontAlgn="base">
              <a:buNone/>
            </a:pPr>
            <a:r>
              <a:rPr lang="zh-CN" altLang="en-US" b="1" strike="noStrike" noProof="1">
                <a:latin typeface="楷体" panose="02010609060101010101" pitchFamily="49" charset="-122"/>
                <a:ea typeface="楷体" panose="02010609060101010101" pitchFamily="49" charset="-122"/>
                <a:cs typeface="楷体" panose="02010609060101010101" pitchFamily="49" charset="-122"/>
              </a:rPr>
              <a:t>材料一    19世纪60年代,江浙地区出现了“蚕事乍毕丝事起,乡农卖丝争赴市……番舶来银百万计, 中国商人皆若狂……遂使家家置纺车,无复有心种菽粟”的现象。</a:t>
            </a:r>
            <a:endParaRPr lang="zh-CN" altLang="en-US" b="1" strike="noStrike" noProof="1">
              <a:latin typeface="楷体" panose="02010609060101010101" pitchFamily="49" charset="-122"/>
              <a:ea typeface="楷体" panose="02010609060101010101" pitchFamily="49" charset="-122"/>
              <a:cs typeface="楷体" panose="02010609060101010101" pitchFamily="49" charset="-122"/>
            </a:endParaRPr>
          </a:p>
          <a:p>
            <a:pPr marL="0" indent="0" fontAlgn="base">
              <a:buNone/>
            </a:pPr>
            <a:r>
              <a:rPr lang="zh-CN" altLang="en-US" b="1" strike="noStrike" noProof="1">
                <a:latin typeface="楷体" panose="02010609060101010101" pitchFamily="49" charset="-122"/>
                <a:ea typeface="楷体" panose="02010609060101010101" pitchFamily="49" charset="-122"/>
                <a:cs typeface="楷体" panose="02010609060101010101" pitchFamily="49" charset="-122"/>
              </a:rPr>
              <a:t>    旧时妇女织成布匹，经纬之纱，都出女手。自洋纱盛行，而轧花、弹花、纺纱等事，弃焉若忘。女工本事纺织，今则洋纱、洋布盛行，土布因之减销，多有迁至沪地，入洋纱厂、洋布局为女工者。</a:t>
            </a:r>
            <a:endParaRPr lang="zh-CN" altLang="en-US" b="1" strike="noStrike" noProof="1">
              <a:latin typeface="楷体" panose="02010609060101010101" pitchFamily="49" charset="-122"/>
              <a:ea typeface="楷体" panose="02010609060101010101" pitchFamily="49" charset="-122"/>
              <a:cs typeface="楷体" panose="02010609060101010101" pitchFamily="49" charset="-122"/>
            </a:endParaRPr>
          </a:p>
          <a:p>
            <a:pPr marL="0" indent="0" fontAlgn="base">
              <a:buNone/>
            </a:pPr>
            <a:r>
              <a:rPr lang="zh-CN" altLang="en-US" b="1" strike="noStrike" noProof="1">
                <a:latin typeface="楷体" panose="02010609060101010101" pitchFamily="49" charset="-122"/>
                <a:ea typeface="楷体" panose="02010609060101010101" pitchFamily="49" charset="-122"/>
                <a:cs typeface="楷体" panose="02010609060101010101" pitchFamily="49" charset="-122"/>
              </a:rPr>
              <a:t>      ——摘编自《川沙县志》等</a:t>
            </a:r>
            <a:endParaRPr lang="zh-CN" altLang="en-US" b="1" strike="noStrike" noProof="1">
              <a:latin typeface="楷体" panose="02010609060101010101" pitchFamily="49" charset="-122"/>
              <a:ea typeface="楷体" panose="02010609060101010101" pitchFamily="49" charset="-122"/>
              <a:cs typeface="楷体" panose="02010609060101010101" pitchFamily="49" charset="-122"/>
            </a:endParaRPr>
          </a:p>
          <a:p>
            <a:pPr marL="0" indent="0" fontAlgn="base">
              <a:buNone/>
            </a:pPr>
            <a:endParaRPr lang="zh-CN" altLang="en-US" b="1" strike="noStrike" noProof="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fontAlgn="base"/>
            <a:b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br>
            <a:b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br>
            <a:r>
              <a:rPr lang="zh-CN" altLang="en-US" sz="3200"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材料二  </a:t>
            </a:r>
            <a:r>
              <a:rPr lang="en-US" altLang="zh-CN" sz="3200"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晚清政府财政收入结构表</a:t>
            </a:r>
            <a:r>
              <a:rPr lang="en-US" altLang="zh-CN" sz="3200"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b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br>
            <a:r>
              <a:rPr lang="en-US" altLang="zh-CN" sz="3200"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单位：万两）</a:t>
            </a:r>
            <a:br>
              <a:rPr lang="zh-CN" altLang="en-US" b="1" dirty="0">
                <a:solidFill>
                  <a:schemeClr val="bg1"/>
                </a:solidFill>
              </a:rPr>
            </a:br>
            <a:endParaRPr lang="zh-CN" altLang="en-US" strike="noStrike" noProof="1"/>
          </a:p>
        </p:txBody>
      </p:sp>
      <p:pic>
        <p:nvPicPr>
          <p:cNvPr id="6146" name="图片 75779" descr="wkw201601098_clip_image004"/>
          <p:cNvPicPr>
            <a:picLocks noChangeAspect="1"/>
          </p:cNvPicPr>
          <p:nvPr>
            <p:ph idx="1"/>
          </p:nvPr>
        </p:nvPicPr>
        <p:blipFill>
          <a:blip r:embed="rId1">
            <a:lum bright="-29999" contrast="35999"/>
          </a:blip>
          <a:stretch>
            <a:fillRect/>
          </a:stretch>
        </p:blipFill>
        <p:spPr>
          <a:xfrm>
            <a:off x="66675" y="1878013"/>
            <a:ext cx="9010650" cy="2130425"/>
          </a:xfr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fontAlgn="base"/>
            <a:br>
              <a:rPr lang="zh-CN" altLang="en-US" sz="2800" dirty="0">
                <a:solidFill>
                  <a:schemeClr val="tx1"/>
                </a:solidFill>
                <a:latin typeface="黑体" panose="02010609060101010101" pitchFamily="49" charset="-122"/>
                <a:ea typeface="黑体" panose="02010609060101010101" pitchFamily="49" charset="-122"/>
                <a:sym typeface="+mn-ea"/>
              </a:rPr>
            </a:br>
            <a:r>
              <a:rPr lang="zh-CN" altLang="en-US" sz="3200"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材料三  广东沿海某乡居民离乡谋生情况</a:t>
            </a:r>
            <a:br>
              <a:rPr lang="zh-CN" altLang="en-US" sz="320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br>
            <a:r>
              <a:rPr lang="zh-CN" altLang="en-US" sz="3200"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统计表</a:t>
            </a:r>
            <a:br>
              <a:rPr lang="zh-CN" altLang="en-US" sz="3200" b="1" dirty="0">
                <a:solidFill>
                  <a:schemeClr val="tx1"/>
                </a:solidFill>
                <a:latin typeface="楷体" panose="02010609060101010101" pitchFamily="49" charset="-122"/>
                <a:ea typeface="楷体" panose="02010609060101010101" pitchFamily="49" charset="-122"/>
                <a:cs typeface="楷体" panose="02010609060101010101" pitchFamily="49" charset="-122"/>
              </a:rPr>
            </a:br>
            <a:endParaRPr lang="zh-CN" altLang="en-US" sz="3200"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7170" name="图片 14340" descr="image002"/>
          <p:cNvPicPr>
            <a:picLocks noChangeAspect="1"/>
          </p:cNvPicPr>
          <p:nvPr>
            <p:ph idx="1"/>
          </p:nvPr>
        </p:nvPicPr>
        <p:blipFill>
          <a:blip r:embed="rId1"/>
          <a:stretch>
            <a:fillRect/>
          </a:stretch>
        </p:blipFill>
        <p:spPr>
          <a:xfrm>
            <a:off x="125413" y="2135188"/>
            <a:ext cx="8459787" cy="2119312"/>
          </a:xfrm>
          <a:ln w="28575">
            <a:solidFill>
              <a:schemeClr val="tx1"/>
            </a:solidFill>
            <a:miter/>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7" name="文本占位符 52226"/>
          <p:cNvSpPr>
            <a:spLocks noGrp="1"/>
          </p:cNvSpPr>
          <p:nvPr>
            <p:ph idx="1"/>
          </p:nvPr>
        </p:nvSpPr>
        <p:spPr>
          <a:xfrm>
            <a:off x="395288" y="1268413"/>
            <a:ext cx="8229600" cy="4525963"/>
          </a:xfrm>
        </p:spPr>
        <p:txBody>
          <a:bodyPr/>
          <a:p>
            <a:pPr fontAlgn="base">
              <a:buNone/>
            </a:pPr>
            <a:r>
              <a:rPr lang="en-US" altLang="zh-CN"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材料四   把军事工业的创办即国防近代化看作是中国近代化的开端，就在于它的生产与以往的生产有质的区别，即由手工变成了机器。而在江南制造总局，“华匠学徒，按日点工给价”，“内地工匠，小工则人无定数，视公务之缓急为衡；价有差等，较技艺之优劣为准</a:t>
            </a:r>
            <a:r>
              <a:rPr lang="en-US" altLang="zh-CN"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fontAlgn="base">
              <a:buNone/>
            </a:pPr>
            <a:r>
              <a:rPr lang="zh-CN" altLang="en-US"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en-US" altLang="zh-CN"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据</a:t>
            </a:r>
            <a:r>
              <a:rPr lang="zh-CN" altLang="en-US"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王韬</a:t>
            </a:r>
            <a:r>
              <a:rPr lang="en-US" altLang="zh-CN"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格致书院课艺</a:t>
            </a:r>
            <a:r>
              <a:rPr lang="en-US" altLang="zh-CN"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整理</a:t>
            </a:r>
            <a:endParaRPr lang="zh-CN" altLang="en-US"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809625"/>
            <a:ext cx="8229600" cy="4525963"/>
          </a:xfrm>
        </p:spPr>
        <p:txBody>
          <a:bodyPr/>
          <a:p>
            <a:pPr marL="0" indent="0" fontAlgn="base">
              <a:buNone/>
            </a:pPr>
            <a:r>
              <a:rPr lang="zh-CN" altLang="en-US"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材料五</a:t>
            </a:r>
            <a:r>
              <a:rPr lang="zh-CN" altLang="en-US"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“（清末）旧工业之衰落日甚一日。今试任入一人家，观其日常所服用者，无论为必要品为奢侈品，其来自他国者恒十有八九。”</a:t>
            </a:r>
            <a:endParaRPr lang="zh-CN" altLang="en-US"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0" fontAlgn="base">
              <a:buNone/>
            </a:pPr>
            <a:r>
              <a:rPr lang="zh-CN" altLang="en-US"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en-US" altLang="zh-CN"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《饮冰室合集》</a:t>
            </a:r>
            <a:endParaRPr lang="zh-CN" altLang="en-US"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5" name="文本占位符 59394"/>
          <p:cNvSpPr>
            <a:spLocks noGrp="1"/>
          </p:cNvSpPr>
          <p:nvPr>
            <p:ph idx="1"/>
          </p:nvPr>
        </p:nvSpPr>
        <p:spPr>
          <a:xfrm>
            <a:off x="539750" y="908050"/>
            <a:ext cx="8229600" cy="4525963"/>
          </a:xfrm>
        </p:spPr>
        <p:txBody>
          <a:bodyPr/>
          <a:p>
            <a:pPr fontAlgn="base">
              <a:buNone/>
            </a:pPr>
            <a:r>
              <a:rPr lang="en-US" altLang="zh-CN"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材料六   总的说来，农村社会的根本性变动尚未到来，新机器、新技术、新式经营在农村虽然不能说没有，但不过是凤毛麟角，几乎可以忽略不计，近代化在农村还处于黑暗之中。</a:t>
            </a:r>
            <a:endParaRPr lang="zh-CN" altLang="en-US"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fontAlgn="base">
              <a:buNone/>
            </a:pPr>
            <a:r>
              <a:rPr lang="zh-CN" altLang="en-US"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en-US" altLang="zh-CN"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张鸣</a:t>
            </a:r>
            <a:r>
              <a:rPr lang="en-US" altLang="zh-CN"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乡土心路八十年</a:t>
            </a:r>
            <a:r>
              <a:rPr lang="en-US" altLang="zh-CN" b="1" strike="noStrike" noProof="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b="1" strike="noStrike" noProof="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7" name="文本占位符 62466"/>
          <p:cNvSpPr>
            <a:spLocks noGrp="1"/>
          </p:cNvSpPr>
          <p:nvPr>
            <p:ph idx="1"/>
          </p:nvPr>
        </p:nvSpPr>
        <p:spPr>
          <a:xfrm>
            <a:off x="468313" y="620713"/>
            <a:ext cx="8229600" cy="4525963"/>
          </a:xfrm>
        </p:spPr>
        <p:txBody>
          <a:bodyPr/>
          <a:lstStyle/>
          <a:p>
            <a:pPr>
              <a:buNone/>
            </a:pPr>
            <a:r>
              <a:rPr lang="zh-CN" altLang="en-US" b="1" dirty="0">
                <a:latin typeface="楷体" panose="02010609060101010101" pitchFamily="49" charset="-122"/>
                <a:ea typeface="楷体" panose="02010609060101010101" pitchFamily="49" charset="-122"/>
              </a:rPr>
              <a:t>  </a:t>
            </a:r>
            <a:r>
              <a:rPr lang="zh-CN" altLang="en-US" b="1" dirty="0">
                <a:latin typeface="黑体" panose="02010609060101010101" pitchFamily="49" charset="-122"/>
                <a:sym typeface="黑体" panose="02010609060101010101" pitchFamily="49" charset="-122"/>
              </a:rPr>
              <a:t>无论</a:t>
            </a:r>
            <a:r>
              <a:rPr lang="en-US" altLang="zh-CN" b="1">
                <a:latin typeface="黑体" panose="02010609060101010101" pitchFamily="49" charset="-122"/>
                <a:sym typeface="黑体" panose="02010609060101010101" pitchFamily="49" charset="-122"/>
              </a:rPr>
              <a:t>“</a:t>
            </a:r>
            <a:r>
              <a:rPr lang="zh-CN" altLang="en-US" b="1" dirty="0">
                <a:latin typeface="黑体" panose="02010609060101010101" pitchFamily="49" charset="-122"/>
                <a:sym typeface="黑体" panose="02010609060101010101" pitchFamily="49" charset="-122"/>
              </a:rPr>
              <a:t>微变</a:t>
            </a:r>
            <a:r>
              <a:rPr lang="en-US" altLang="zh-CN" b="1">
                <a:latin typeface="黑体" panose="02010609060101010101" pitchFamily="49" charset="-122"/>
                <a:sym typeface="黑体" panose="02010609060101010101" pitchFamily="49" charset="-122"/>
              </a:rPr>
              <a:t>”</a:t>
            </a:r>
            <a:r>
              <a:rPr lang="zh-CN" altLang="en-US" b="1" dirty="0">
                <a:latin typeface="黑体" panose="02010609060101010101" pitchFamily="49" charset="-122"/>
                <a:sym typeface="黑体" panose="02010609060101010101" pitchFamily="49" charset="-122"/>
              </a:rPr>
              <a:t>还是</a:t>
            </a:r>
            <a:r>
              <a:rPr lang="en-US" altLang="zh-CN" b="1">
                <a:latin typeface="黑体" panose="02010609060101010101" pitchFamily="49" charset="-122"/>
                <a:sym typeface="黑体" panose="02010609060101010101" pitchFamily="49" charset="-122"/>
              </a:rPr>
              <a:t>“</a:t>
            </a:r>
            <a:r>
              <a:rPr lang="zh-CN" altLang="en-US" b="1" dirty="0">
                <a:latin typeface="黑体" panose="02010609060101010101" pitchFamily="49" charset="-122"/>
                <a:sym typeface="黑体" panose="02010609060101010101" pitchFamily="49" charset="-122"/>
              </a:rPr>
              <a:t>巨变</a:t>
            </a:r>
            <a:r>
              <a:rPr lang="en-US" altLang="zh-CN" b="1">
                <a:latin typeface="黑体" panose="02010609060101010101" pitchFamily="49" charset="-122"/>
                <a:sym typeface="黑体" panose="02010609060101010101" pitchFamily="49" charset="-122"/>
              </a:rPr>
              <a:t>”</a:t>
            </a:r>
            <a:r>
              <a:rPr lang="zh-CN" altLang="en-US" b="1" dirty="0">
                <a:latin typeface="黑体" panose="02010609060101010101" pitchFamily="49" charset="-122"/>
                <a:sym typeface="黑体" panose="02010609060101010101" pitchFamily="49" charset="-122"/>
              </a:rPr>
              <a:t>，这一时期历史发展的主题可以概括为一个字，那就是</a:t>
            </a:r>
            <a:r>
              <a:rPr lang="en-US" altLang="zh-CN" b="1">
                <a:latin typeface="黑体" panose="02010609060101010101" pitchFamily="49" charset="-122"/>
                <a:sym typeface="黑体" panose="02010609060101010101" pitchFamily="49" charset="-122"/>
              </a:rPr>
              <a:t>“</a:t>
            </a:r>
            <a:r>
              <a:rPr lang="zh-CN" altLang="en-US" b="1" dirty="0">
                <a:latin typeface="黑体" panose="02010609060101010101" pitchFamily="49" charset="-122"/>
                <a:sym typeface="黑体" panose="02010609060101010101" pitchFamily="49" charset="-122"/>
              </a:rPr>
              <a:t>变</a:t>
            </a:r>
            <a:r>
              <a:rPr lang="en-US" altLang="zh-CN" b="1">
                <a:latin typeface="黑体" panose="02010609060101010101" pitchFamily="49" charset="-122"/>
                <a:sym typeface="黑体" panose="02010609060101010101" pitchFamily="49" charset="-122"/>
              </a:rPr>
              <a:t>”</a:t>
            </a:r>
            <a:r>
              <a:rPr lang="zh-CN" altLang="en-US" b="1" dirty="0">
                <a:latin typeface="黑体" panose="02010609060101010101" pitchFamily="49" charset="-122"/>
                <a:sym typeface="黑体" panose="02010609060101010101" pitchFamily="49" charset="-122"/>
              </a:rPr>
              <a:t>！</a:t>
            </a:r>
            <a:r>
              <a:rPr lang="zh-CN" altLang="en-US" b="1" dirty="0">
                <a:effectLst/>
                <a:sym typeface="黑体" panose="02010609060101010101" pitchFamily="49" charset="-122"/>
              </a:rPr>
              <a:t>在谈及近代中国社会经济变迁的动因时，罗荣渠先生认为存在着两种表现形式：一是在自身独特历史条件凑合下发生的“创生性”变化；另一是受外因诱导发生的 “传导性”变化。你是怎么看的（第三种观点亦可）？请运用下列材料及所学知识进行阐释。</a:t>
            </a:r>
            <a:endParaRPr lang="zh-CN" altLang="en-US" b="1" dirty="0">
              <a:effectLst/>
              <a:sym typeface="黑体" panose="02010609060101010101" pitchFamily="49" charset="-122"/>
            </a:endParaRPr>
          </a:p>
          <a:p>
            <a:pPr>
              <a:buNone/>
            </a:pPr>
            <a:endParaRPr lang="zh-CN" altLang="en-US" b="1" dirty="0">
              <a:latin typeface="黑体" panose="02010609060101010101" pitchFamily="49" charset="-122"/>
              <a:sym typeface="黑体" panose="02010609060101010101" pitchFamily="49"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占位符 17409"/>
          <p:cNvSpPr/>
          <p:nvPr>
            <p:ph type="body" idx="1"/>
          </p:nvPr>
        </p:nvSpPr>
        <p:spPr>
          <a:xfrm>
            <a:off x="323850" y="620713"/>
            <a:ext cx="8229600" cy="4525962"/>
          </a:xfrm>
        </p:spPr>
        <p:txBody>
          <a:bodyPr/>
          <a:lstStyle/>
          <a:p>
            <a:pPr>
              <a:lnSpc>
                <a:spcPct val="90000"/>
              </a:lnSpc>
              <a:buNone/>
            </a:pPr>
            <a:r>
              <a:rPr lang="zh-CN" altLang="en-US" b="1" dirty="0">
                <a:solidFill>
                  <a:srgbClr val="FFFFFF"/>
                </a:solidFill>
                <a:effectLst/>
                <a:latin typeface="楷体" panose="02010609060101010101" pitchFamily="49" charset="-122"/>
                <a:ea typeface="楷体" panose="02010609060101010101" pitchFamily="49" charset="-122"/>
              </a:rPr>
              <a:t>  材料一   通过对</a:t>
            </a:r>
            <a:r>
              <a:rPr lang="en-US" altLang="zh-CN" b="1">
                <a:solidFill>
                  <a:srgbClr val="FFFFFF"/>
                </a:solidFill>
                <a:effectLst/>
                <a:latin typeface="楷体" panose="02010609060101010101" pitchFamily="49" charset="-122"/>
                <a:ea typeface="楷体" panose="02010609060101010101" pitchFamily="49" charset="-122"/>
              </a:rPr>
              <a:t>1820</a:t>
            </a:r>
            <a:r>
              <a:rPr lang="zh-CN" altLang="en-US" b="1" dirty="0">
                <a:solidFill>
                  <a:srgbClr val="FFFFFF"/>
                </a:solidFill>
                <a:effectLst/>
                <a:latin typeface="楷体" panose="02010609060101010101" pitchFamily="49" charset="-122"/>
                <a:ea typeface="楷体" panose="02010609060101010101" pitchFamily="49" charset="-122"/>
              </a:rPr>
              <a:t>年代松江府华亭和娄县地区的</a:t>
            </a:r>
            <a:r>
              <a:rPr lang="en-US" altLang="zh-CN" b="1">
                <a:solidFill>
                  <a:srgbClr val="FFFFFF"/>
                </a:solidFill>
                <a:effectLst/>
                <a:latin typeface="楷体" panose="02010609060101010101" pitchFamily="49" charset="-122"/>
                <a:ea typeface="楷体" panose="02010609060101010101" pitchFamily="49" charset="-122"/>
              </a:rPr>
              <a:t>GDP</a:t>
            </a:r>
            <a:r>
              <a:rPr lang="zh-CN" altLang="en-US" b="1" dirty="0">
                <a:solidFill>
                  <a:srgbClr val="FFFFFF"/>
                </a:solidFill>
                <a:effectLst/>
                <a:latin typeface="楷体" panose="02010609060101010101" pitchFamily="49" charset="-122"/>
                <a:ea typeface="楷体" panose="02010609060101010101" pitchFamily="49" charset="-122"/>
              </a:rPr>
              <a:t>的深入研究以及与</a:t>
            </a:r>
            <a:r>
              <a:rPr lang="en-US" altLang="zh-CN" b="1">
                <a:solidFill>
                  <a:srgbClr val="FFFFFF"/>
                </a:solidFill>
                <a:effectLst/>
                <a:latin typeface="楷体" panose="02010609060101010101" pitchFamily="49" charset="-122"/>
                <a:ea typeface="楷体" panose="02010609060101010101" pitchFamily="49" charset="-122"/>
              </a:rPr>
              <a:t>1810</a:t>
            </a:r>
            <a:r>
              <a:rPr lang="zh-CN" altLang="en-US" b="1" dirty="0">
                <a:solidFill>
                  <a:srgbClr val="FFFFFF"/>
                </a:solidFill>
                <a:effectLst/>
                <a:latin typeface="楷体" panose="02010609060101010101" pitchFamily="49" charset="-122"/>
                <a:ea typeface="楷体" panose="02010609060101010101" pitchFamily="49" charset="-122"/>
              </a:rPr>
              <a:t>年代荷兰的</a:t>
            </a:r>
            <a:r>
              <a:rPr lang="en-US" altLang="zh-CN" b="1">
                <a:solidFill>
                  <a:srgbClr val="FFFFFF"/>
                </a:solidFill>
                <a:effectLst/>
                <a:latin typeface="楷体" panose="02010609060101010101" pitchFamily="49" charset="-122"/>
                <a:ea typeface="楷体" panose="02010609060101010101" pitchFamily="49" charset="-122"/>
              </a:rPr>
              <a:t>GDP</a:t>
            </a:r>
            <a:r>
              <a:rPr lang="zh-CN" altLang="en-US" b="1" dirty="0">
                <a:solidFill>
                  <a:srgbClr val="FFFFFF"/>
                </a:solidFill>
                <a:effectLst/>
                <a:latin typeface="楷体" panose="02010609060101010101" pitchFamily="49" charset="-122"/>
                <a:ea typeface="楷体" panose="02010609060101010101" pitchFamily="49" charset="-122"/>
              </a:rPr>
              <a:t>的比较，得出了“</a:t>
            </a:r>
            <a:r>
              <a:rPr lang="en-US" altLang="zh-CN" b="1">
                <a:solidFill>
                  <a:srgbClr val="FFFFFF"/>
                </a:solidFill>
                <a:effectLst/>
                <a:latin typeface="楷体" panose="02010609060101010101" pitchFamily="49" charset="-122"/>
                <a:ea typeface="楷体" panose="02010609060101010101" pitchFamily="49" charset="-122"/>
              </a:rPr>
              <a:t>19</a:t>
            </a:r>
            <a:r>
              <a:rPr lang="zh-CN" altLang="en-US" b="1" dirty="0">
                <a:solidFill>
                  <a:srgbClr val="FFFFFF"/>
                </a:solidFill>
                <a:effectLst/>
                <a:latin typeface="楷体" panose="02010609060101010101" pitchFamily="49" charset="-122"/>
                <a:ea typeface="楷体" panose="02010609060101010101" pitchFamily="49" charset="-122"/>
              </a:rPr>
              <a:t>世纪初期江南经济已经不再是以农业为主的传统经济，而是一个以工商业为主的早期的近代经济”的结论。 </a:t>
            </a:r>
            <a:endParaRPr lang="zh-CN" altLang="en-US" b="1" dirty="0">
              <a:solidFill>
                <a:srgbClr val="FFFFFF"/>
              </a:solidFill>
              <a:effectLst/>
              <a:latin typeface="楷体" panose="02010609060101010101" pitchFamily="49" charset="-122"/>
              <a:ea typeface="楷体" panose="02010609060101010101" pitchFamily="49" charset="-122"/>
            </a:endParaRPr>
          </a:p>
          <a:p>
            <a:pPr>
              <a:lnSpc>
                <a:spcPct val="90000"/>
              </a:lnSpc>
              <a:buNone/>
            </a:pPr>
            <a:r>
              <a:rPr lang="zh-CN" altLang="en-US" b="1" dirty="0">
                <a:solidFill>
                  <a:srgbClr val="FFFFFF"/>
                </a:solidFill>
                <a:effectLst/>
                <a:latin typeface="楷体" panose="02010609060101010101" pitchFamily="49" charset="-122"/>
                <a:ea typeface="楷体" panose="02010609060101010101" pitchFamily="49" charset="-122"/>
              </a:rPr>
              <a:t>           </a:t>
            </a:r>
            <a:r>
              <a:rPr lang="en-US" altLang="zh-CN" b="1">
                <a:solidFill>
                  <a:srgbClr val="FFFFFF"/>
                </a:solidFill>
                <a:effectLst/>
                <a:latin typeface="楷体" panose="02010609060101010101" pitchFamily="49" charset="-122"/>
                <a:ea typeface="楷体" panose="02010609060101010101" pitchFamily="49" charset="-122"/>
              </a:rPr>
              <a:t>——《</a:t>
            </a:r>
            <a:r>
              <a:rPr lang="zh-CN" altLang="en-US" b="1" dirty="0">
                <a:solidFill>
                  <a:srgbClr val="FFFFFF"/>
                </a:solidFill>
                <a:effectLst/>
                <a:latin typeface="楷体" panose="02010609060101010101" pitchFamily="49" charset="-122"/>
                <a:ea typeface="楷体" panose="02010609060101010101" pitchFamily="49" charset="-122"/>
              </a:rPr>
              <a:t>中国的早期近代经济</a:t>
            </a:r>
            <a:r>
              <a:rPr lang="en-US" altLang="zh-CN" b="1">
                <a:solidFill>
                  <a:srgbClr val="FFFFFF"/>
                </a:solidFill>
                <a:effectLst/>
                <a:latin typeface="楷体" panose="02010609060101010101" pitchFamily="49" charset="-122"/>
                <a:ea typeface="楷体" panose="02010609060101010101" pitchFamily="49" charset="-122"/>
              </a:rPr>
              <a:t>》</a:t>
            </a:r>
            <a:endParaRPr lang="zh-CN" altLang="en-US" b="1" dirty="0">
              <a:solidFill>
                <a:srgbClr val="FFFFFF"/>
              </a:solidFill>
              <a:effectLst/>
              <a:latin typeface="楷体" panose="02010609060101010101" pitchFamily="49" charset="-122"/>
              <a:ea typeface="楷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0083" name="文本占位符 2350082"/>
          <p:cNvSpPr>
            <a:spLocks noGrp="1"/>
          </p:cNvSpPr>
          <p:nvPr>
            <p:ph idx="1"/>
          </p:nvPr>
        </p:nvSpPr>
        <p:spPr>
          <a:xfrm>
            <a:off x="468313" y="765175"/>
            <a:ext cx="8229600" cy="4525963"/>
          </a:xfrm>
        </p:spPr>
        <p:txBody>
          <a:bodyPr/>
          <a:p>
            <a:pPr marL="0" indent="0" fontAlgn="base">
              <a:buNone/>
            </a:pPr>
            <a:r>
              <a:rPr lang="en-US" sz="3600" b="1" strike="noStrike" noProof="1" dirty="0">
                <a:latin typeface="楷体" panose="02010609060101010101" pitchFamily="49" charset="-122"/>
                <a:ea typeface="楷体" panose="02010609060101010101" pitchFamily="49" charset="-122"/>
              </a:rPr>
              <a:t>“</a:t>
            </a:r>
            <a:r>
              <a:rPr lang="zh-CN" altLang="en-US" sz="3600" b="1" strike="noStrike" noProof="1" dirty="0">
                <a:latin typeface="楷体" panose="02010609060101010101" pitchFamily="49" charset="-122"/>
                <a:ea typeface="楷体" panose="02010609060101010101" pitchFamily="49" charset="-122"/>
              </a:rPr>
              <a:t>有所为</a:t>
            </a:r>
            <a:r>
              <a:rPr lang="en-US" sz="3600" b="1" strike="noStrike" noProof="1" dirty="0">
                <a:latin typeface="楷体" panose="02010609060101010101" pitchFamily="49" charset="-122"/>
                <a:ea typeface="楷体" panose="02010609060101010101" pitchFamily="49" charset="-122"/>
              </a:rPr>
              <a:t>”1</a:t>
            </a:r>
            <a:r>
              <a:rPr lang="zh-CN" altLang="en-US" sz="3600" b="1" strike="noStrike" noProof="1" dirty="0">
                <a:latin typeface="楷体" panose="02010609060101010101" pitchFamily="49" charset="-122"/>
                <a:ea typeface="楷体" panose="02010609060101010101" pitchFamily="49" charset="-122"/>
              </a:rPr>
              <a:t>：</a:t>
            </a:r>
            <a:endParaRPr lang="zh-CN" altLang="en-US" b="1" strike="noStrike" noProof="1" dirty="0">
              <a:latin typeface="楷体" panose="02010609060101010101" pitchFamily="49" charset="-122"/>
              <a:ea typeface="楷体" panose="02010609060101010101" pitchFamily="49" charset="-122"/>
            </a:endParaRPr>
          </a:p>
          <a:p>
            <a:pPr fontAlgn="base">
              <a:buNone/>
            </a:pPr>
            <a:r>
              <a:rPr lang="zh-CN" altLang="en-US" b="1" strike="noStrike" noProof="1" dirty="0">
                <a:latin typeface="楷体" panose="02010609060101010101" pitchFamily="49" charset="-122"/>
                <a:ea typeface="楷体" panose="02010609060101010101" pitchFamily="49" charset="-122"/>
              </a:rPr>
              <a:t>      立足</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微考点</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微专题</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），利用近年的高考题，总结高考考查的</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落脚点</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，并围绕这些</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落脚点</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选择训练题目、查找相关史料进行教学设计，以强化、</a:t>
            </a:r>
            <a:r>
              <a:rPr lang="zh-CN" altLang="en-US" b="1" dirty="0">
                <a:latin typeface="楷体" panose="02010609060101010101" pitchFamily="49" charset="-122"/>
                <a:ea typeface="楷体" panose="02010609060101010101" pitchFamily="49" charset="-122"/>
                <a:sym typeface="+mn-ea"/>
              </a:rPr>
              <a:t>延展和深化对这些</a:t>
            </a:r>
            <a:r>
              <a:rPr lang="en-US" altLang="zh-CN" b="1" dirty="0">
                <a:latin typeface="楷体" panose="02010609060101010101" pitchFamily="49" charset="-122"/>
                <a:ea typeface="楷体" panose="02010609060101010101" pitchFamily="49" charset="-122"/>
                <a:sym typeface="+mn-ea"/>
              </a:rPr>
              <a:t>“</a:t>
            </a:r>
            <a:r>
              <a:rPr lang="zh-CN" altLang="en-US" b="1" dirty="0">
                <a:latin typeface="楷体" panose="02010609060101010101" pitchFamily="49" charset="-122"/>
                <a:ea typeface="楷体" panose="02010609060101010101" pitchFamily="49" charset="-122"/>
                <a:sym typeface="+mn-ea"/>
              </a:rPr>
              <a:t>落脚点</a:t>
            </a:r>
            <a:r>
              <a:rPr lang="en-US" altLang="zh-CN" b="1" dirty="0">
                <a:latin typeface="楷体" panose="02010609060101010101" pitchFamily="49" charset="-122"/>
                <a:ea typeface="楷体" panose="02010609060101010101" pitchFamily="49" charset="-122"/>
                <a:sym typeface="+mn-ea"/>
              </a:rPr>
              <a:t>”</a:t>
            </a:r>
            <a:r>
              <a:rPr lang="zh-CN" altLang="en-US" b="1" dirty="0">
                <a:latin typeface="楷体" panose="02010609060101010101" pitchFamily="49" charset="-122"/>
                <a:ea typeface="楷体" panose="02010609060101010101" pitchFamily="49" charset="-122"/>
                <a:sym typeface="+mn-ea"/>
              </a:rPr>
              <a:t>内容的理解</a:t>
            </a:r>
            <a:r>
              <a:rPr lang="zh-CN" altLang="en-US" b="1" strike="noStrike" noProof="1" dirty="0">
                <a:latin typeface="楷体" panose="02010609060101010101" pitchFamily="49" charset="-122"/>
                <a:ea typeface="楷体" panose="02010609060101010101" pitchFamily="49" charset="-122"/>
              </a:rPr>
              <a:t>。</a:t>
            </a:r>
            <a:endParaRPr lang="zh-CN" altLang="en-US" b="1" strike="noStrike" noProof="1" dirty="0">
              <a:latin typeface="楷体" panose="02010609060101010101" pitchFamily="49" charset="-122"/>
              <a:ea typeface="楷体" panose="02010609060101010101" pitchFamily="49"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占位符 16385"/>
          <p:cNvSpPr/>
          <p:nvPr>
            <p:ph type="body" idx="1"/>
          </p:nvPr>
        </p:nvSpPr>
        <p:spPr>
          <a:xfrm>
            <a:off x="323850" y="620713"/>
            <a:ext cx="8229600" cy="4525962"/>
          </a:xfrm>
        </p:spPr>
        <p:txBody>
          <a:bodyPr/>
          <a:lstStyle/>
          <a:p>
            <a:pPr>
              <a:lnSpc>
                <a:spcPct val="80000"/>
              </a:lnSpc>
              <a:buNone/>
            </a:pPr>
            <a:r>
              <a:rPr lang="zh-CN" altLang="en-US" b="1" dirty="0">
                <a:effectLst/>
                <a:latin typeface="楷体" panose="02010609060101010101" pitchFamily="49" charset="-122"/>
                <a:ea typeface="楷体" panose="02010609060101010101" pitchFamily="49" charset="-122"/>
              </a:rPr>
              <a:t>  材料二    洋务派开办军事工业，加之外资工业扩大，煤炭的需求量日益增加，进口量迅速扩大，供求关系紧张，价格昂贵，成为洋务军事工业的一大经济负担。</a:t>
            </a:r>
            <a:r>
              <a:rPr lang="en-US" altLang="zh-CN" b="1">
                <a:effectLst/>
                <a:latin typeface="楷体" panose="02010609060101010101" pitchFamily="49" charset="-122"/>
                <a:ea typeface="楷体" panose="02010609060101010101" pitchFamily="49" charset="-122"/>
              </a:rPr>
              <a:t>1867</a:t>
            </a:r>
            <a:r>
              <a:rPr lang="zh-CN" altLang="en-US" b="1" dirty="0">
                <a:effectLst/>
                <a:latin typeface="楷体" panose="02010609060101010101" pitchFamily="49" charset="-122"/>
                <a:ea typeface="楷体" panose="02010609060101010101" pitchFamily="49" charset="-122"/>
              </a:rPr>
              <a:t>年，曾国藩向清廷提出：“挖煤一事，借外国开挖之器，兴中国永远之利，似尚可试办。”</a:t>
            </a:r>
            <a:r>
              <a:rPr lang="en-US" altLang="zh-CN" b="1">
                <a:effectLst/>
                <a:latin typeface="楷体" panose="02010609060101010101" pitchFamily="49" charset="-122"/>
                <a:ea typeface="楷体" panose="02010609060101010101" pitchFamily="49" charset="-122"/>
              </a:rPr>
              <a:t>l872</a:t>
            </a:r>
            <a:r>
              <a:rPr lang="zh-CN" altLang="en-US" b="1" dirty="0">
                <a:effectLst/>
                <a:latin typeface="楷体" panose="02010609060101010101" pitchFamily="49" charset="-122"/>
                <a:ea typeface="楷体" panose="02010609060101010101" pitchFamily="49" charset="-122"/>
              </a:rPr>
              <a:t>年，李鸿章进一步强调若能自开煤矿，则“洋煤不阻自绝，船、厂亦应用不穷”。于是，出现了兴办民族煤矿企业的热潮。</a:t>
            </a:r>
            <a:endParaRPr lang="zh-CN" altLang="en-US" b="1" dirty="0">
              <a:effectLst/>
              <a:latin typeface="楷体" panose="02010609060101010101" pitchFamily="49" charset="-122"/>
              <a:ea typeface="楷体" panose="02010609060101010101" pitchFamily="49" charset="-122"/>
            </a:endParaRPr>
          </a:p>
          <a:p>
            <a:pPr>
              <a:lnSpc>
                <a:spcPct val="80000"/>
              </a:lnSpc>
              <a:buNone/>
            </a:pPr>
            <a:r>
              <a:rPr lang="zh-CN" altLang="en-US" b="1" dirty="0">
                <a:effectLst/>
                <a:latin typeface="楷体" panose="02010609060101010101" pitchFamily="49" charset="-122"/>
                <a:ea typeface="楷体" panose="02010609060101010101" pitchFamily="49" charset="-122"/>
              </a:rPr>
              <a:t>                </a:t>
            </a:r>
            <a:r>
              <a:rPr lang="en-US" altLang="zh-CN" b="1">
                <a:effectLst/>
                <a:latin typeface="楷体" panose="02010609060101010101" pitchFamily="49" charset="-122"/>
                <a:ea typeface="楷体" panose="02010609060101010101" pitchFamily="49" charset="-122"/>
              </a:rPr>
              <a:t>——《</a:t>
            </a:r>
            <a:r>
              <a:rPr lang="zh-CN" altLang="en-US" b="1" dirty="0">
                <a:effectLst/>
                <a:latin typeface="楷体" panose="02010609060101010101" pitchFamily="49" charset="-122"/>
                <a:ea typeface="楷体" panose="02010609060101010101" pitchFamily="49" charset="-122"/>
              </a:rPr>
              <a:t>中国近代通史</a:t>
            </a:r>
            <a:r>
              <a:rPr lang="en-US" altLang="zh-CN" b="1">
                <a:effectLst/>
                <a:latin typeface="楷体" panose="02010609060101010101" pitchFamily="49" charset="-122"/>
                <a:ea typeface="楷体" panose="02010609060101010101" pitchFamily="49" charset="-122"/>
              </a:rPr>
              <a:t>》</a:t>
            </a:r>
            <a:endParaRPr lang="en-US" altLang="zh-CN" b="1">
              <a:effectLst/>
              <a:latin typeface="楷体" panose="02010609060101010101" pitchFamily="49" charset="-122"/>
              <a:ea typeface="楷体" panose="02010609060101010101" pitchFamily="49" charset="-122"/>
            </a:endParaRPr>
          </a:p>
          <a:p>
            <a:pPr>
              <a:lnSpc>
                <a:spcPct val="80000"/>
              </a:lnSpc>
            </a:pPr>
            <a:endParaRPr lang="zh-CN" altLang="en-US" dirty="0">
              <a:effectLst/>
              <a:latin typeface="楷体" panose="02010609060101010101" pitchFamily="49" charset="-122"/>
              <a:ea typeface="楷体" panose="02010609060101010101" pitchFamily="49"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占位符 15361"/>
          <p:cNvSpPr/>
          <p:nvPr>
            <p:ph type="body" idx="1"/>
          </p:nvPr>
        </p:nvSpPr>
        <p:spPr>
          <a:xfrm>
            <a:off x="323850" y="620713"/>
            <a:ext cx="8229600" cy="4525962"/>
          </a:xfrm>
        </p:spPr>
        <p:txBody>
          <a:bodyPr/>
          <a:lstStyle/>
          <a:p>
            <a:pPr>
              <a:buNone/>
            </a:pPr>
            <a:r>
              <a:rPr lang="zh-CN" altLang="en-US" sz="2800" b="1" dirty="0">
                <a:effectLst/>
                <a:latin typeface="楷体" panose="02010609060101010101" pitchFamily="49" charset="-122"/>
                <a:ea typeface="楷体" panose="02010609060101010101" pitchFamily="49" charset="-122"/>
                <a:sym typeface="Arial" panose="020B0604020202020204" pitchFamily="34" charset="0"/>
              </a:rPr>
              <a:t>  </a:t>
            </a:r>
            <a:r>
              <a:rPr lang="zh-CN" altLang="en-US" b="1" dirty="0">
                <a:effectLst/>
                <a:latin typeface="楷体" panose="02010609060101010101" pitchFamily="49" charset="-122"/>
                <a:ea typeface="楷体" panose="02010609060101010101" pitchFamily="49" charset="-122"/>
                <a:sym typeface="Arial" panose="020B0604020202020204" pitchFamily="34" charset="0"/>
              </a:rPr>
              <a:t>材料三    1872年，李鸿章创办轮船招商局，在中国第一次引入股份制。这种筹资方式，开阔了国人视野并促进了招商局的迅速壮大。此后十年间，中国的股份制企业增至20多家。《申报》评论：“招商局开其端，不数年间，风气为之大开，公司因之云集。”</a:t>
            </a:r>
            <a:endParaRPr lang="zh-CN" altLang="en-US" b="1" dirty="0">
              <a:effectLst/>
              <a:latin typeface="楷体" panose="02010609060101010101" pitchFamily="49" charset="-122"/>
              <a:ea typeface="楷体" panose="02010609060101010101" pitchFamily="49" charset="-122"/>
              <a:sym typeface="Arial" panose="020B0604020202020204" pitchFamily="34" charset="0"/>
            </a:endParaRPr>
          </a:p>
          <a:p>
            <a:pPr>
              <a:buNone/>
            </a:pPr>
            <a:r>
              <a:rPr lang="en-US" altLang="zh-CN" b="1">
                <a:effectLst/>
                <a:latin typeface="楷体" panose="02010609060101010101" pitchFamily="49" charset="-122"/>
                <a:ea typeface="楷体" panose="02010609060101010101" pitchFamily="49" charset="-122"/>
                <a:sym typeface="Arial" panose="020B0604020202020204" pitchFamily="34" charset="0"/>
              </a:rPr>
              <a:t>  ——</a:t>
            </a:r>
            <a:r>
              <a:rPr lang="zh-CN" altLang="en-US" b="1" dirty="0">
                <a:effectLst/>
                <a:latin typeface="楷体" panose="02010609060101010101" pitchFamily="49" charset="-122"/>
                <a:ea typeface="楷体" panose="02010609060101010101" pitchFamily="49" charset="-122"/>
                <a:sym typeface="Arial" panose="020B0604020202020204" pitchFamily="34" charset="0"/>
              </a:rPr>
              <a:t>虞和平《招商局与中国现代化》</a:t>
            </a:r>
            <a:endParaRPr lang="zh-CN" altLang="en-US" b="1" dirty="0">
              <a:effectLst/>
              <a:latin typeface="楷体" panose="02010609060101010101" pitchFamily="49" charset="-122"/>
              <a:ea typeface="楷体" panose="02010609060101010101" pitchFamily="49" charset="-122"/>
              <a:sym typeface="Arial" panose="020B0604020202020204"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占位符 14337"/>
          <p:cNvSpPr/>
          <p:nvPr>
            <p:ph type="body" idx="1"/>
          </p:nvPr>
        </p:nvSpPr>
        <p:spPr>
          <a:xfrm>
            <a:off x="323850" y="620713"/>
            <a:ext cx="8229600" cy="4525962"/>
          </a:xfrm>
        </p:spPr>
        <p:txBody>
          <a:bodyPr/>
          <a:lstStyle/>
          <a:p>
            <a:pPr>
              <a:buNone/>
            </a:pPr>
            <a:r>
              <a:rPr lang="zh-CN" altLang="en-US" sz="4000" b="1" dirty="0">
                <a:effectLst/>
                <a:latin typeface="楷体" panose="02010609060101010101" pitchFamily="49" charset="-122"/>
                <a:ea typeface="楷体" panose="02010609060101010101" pitchFamily="49" charset="-122"/>
              </a:rPr>
              <a:t>  </a:t>
            </a:r>
            <a:r>
              <a:rPr lang="zh-CN" altLang="en-US" b="1" dirty="0">
                <a:effectLst/>
                <a:latin typeface="楷体" panose="02010609060101010101" pitchFamily="49" charset="-122"/>
                <a:ea typeface="楷体" panose="02010609060101010101" pitchFamily="49" charset="-122"/>
              </a:rPr>
              <a:t>材料四</a:t>
            </a:r>
            <a:r>
              <a:rPr lang="zh-CN" altLang="en-US" dirty="0">
                <a:effectLst/>
                <a:latin typeface="楷体" panose="02010609060101010101" pitchFamily="49" charset="-122"/>
                <a:ea typeface="楷体" panose="02010609060101010101" pitchFamily="49" charset="-122"/>
              </a:rPr>
              <a:t>    </a:t>
            </a:r>
            <a:r>
              <a:rPr lang="zh-CN" altLang="en-US" b="1" dirty="0">
                <a:effectLst/>
                <a:latin typeface="楷体" panose="02010609060101010101" pitchFamily="49" charset="-122"/>
                <a:ea typeface="楷体" panose="02010609060101010101" pitchFamily="49" charset="-122"/>
              </a:rPr>
              <a:t>洋纱洋布的进口，茶叶、蚕桑的出口，加上新兴工业部门对一些农产品的特殊需求，一方面造成了某些传统作物和某些传统副业生产的衰落，一方面又导致了某些新作物种植和新副业生产的产生。城市工业经济发展对农业劳动力的需求则导致了一些农户家庭劳力分配结构和家庭经济结构的变化。</a:t>
            </a:r>
            <a:endParaRPr lang="zh-CN" altLang="en-US" b="1" dirty="0">
              <a:effectLst/>
              <a:latin typeface="楷体" panose="02010609060101010101" pitchFamily="49" charset="-122"/>
              <a:ea typeface="楷体" panose="02010609060101010101" pitchFamily="49"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5" name="文本占位符 18434"/>
          <p:cNvSpPr/>
          <p:nvPr>
            <p:ph type="body" idx="1"/>
          </p:nvPr>
        </p:nvSpPr>
        <p:spPr>
          <a:xfrm>
            <a:off x="250825" y="549275"/>
            <a:ext cx="8229600" cy="4525963"/>
          </a:xfrm>
        </p:spPr>
        <p:txBody>
          <a:bodyPr/>
          <a:lstStyle/>
          <a:p>
            <a:pPr>
              <a:spcBef>
                <a:spcPct val="0"/>
              </a:spcBef>
              <a:buClrTx/>
              <a:buSzPct val="100000"/>
              <a:buNone/>
            </a:pPr>
            <a:r>
              <a:rPr lang="zh-CN" altLang="en-US" b="1" dirty="0">
                <a:effectLst/>
              </a:rPr>
              <a:t>    </a:t>
            </a:r>
            <a:r>
              <a:rPr lang="zh-CN" altLang="en-US" sz="3600" b="1" dirty="0">
                <a:effectLst/>
              </a:rPr>
              <a:t>罗荣渠认为近代中国社会经济变迁带来了“现代化”“革命化”“边缘化”“衰败化”等多重效应的交织状态，请根据你的理解，尝试着构建出这种状态的关系表达式。</a:t>
            </a:r>
            <a:endParaRPr lang="zh-CN" altLang="en-US" sz="3600" b="1" dirty="0">
              <a:effectLst/>
            </a:endParaRPr>
          </a:p>
          <a:p>
            <a:endParaRPr lang="zh-CN" altLang="en-US" dirty="0">
              <a:effectLst/>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占位符 19457"/>
          <p:cNvSpPr/>
          <p:nvPr>
            <p:ph type="body" idx="1"/>
          </p:nvPr>
        </p:nvSpPr>
        <p:spPr>
          <a:xfrm>
            <a:off x="468313" y="404813"/>
            <a:ext cx="8229600" cy="4525962"/>
          </a:xfrm>
        </p:spPr>
        <p:txBody>
          <a:bodyPr/>
          <a:lstStyle/>
          <a:p>
            <a:pPr>
              <a:buNone/>
            </a:pPr>
            <a:r>
              <a:rPr lang="zh-CN" altLang="en-US" sz="3600" b="1" dirty="0">
                <a:latin typeface="宋体" panose="02010600030101010101" pitchFamily="2" charset="-122"/>
                <a:sym typeface="黑体" panose="02010609060101010101" pitchFamily="49" charset="-122"/>
              </a:rPr>
              <a:t> 关于</a:t>
            </a:r>
            <a:r>
              <a:rPr lang="en-US" altLang="zh-CN" sz="3600" b="1">
                <a:latin typeface="宋体" panose="02010600030101010101" pitchFamily="2" charset="-122"/>
                <a:sym typeface="黑体" panose="02010609060101010101" pitchFamily="49" charset="-122"/>
              </a:rPr>
              <a:t>19</a:t>
            </a:r>
            <a:r>
              <a:rPr lang="zh-CN" altLang="en-US" sz="3600" b="1" dirty="0">
                <a:latin typeface="宋体" panose="02010600030101010101" pitchFamily="2" charset="-122"/>
                <a:sym typeface="黑体" panose="02010609060101010101" pitchFamily="49" charset="-122"/>
              </a:rPr>
              <a:t>世纪中期中国社会经济的变动，上述史料为我们提供了哪些研究视角？</a:t>
            </a:r>
            <a:r>
              <a:rPr lang="zh-CN" altLang="en-US" sz="3600" b="1" dirty="0">
                <a:effectLst/>
                <a:latin typeface="宋体" panose="02010600030101010101" pitchFamily="2" charset="-122"/>
              </a:rPr>
              <a:t>对于同一史料，史学家为何会有不同的解读和认知？</a:t>
            </a:r>
            <a:endParaRPr lang="zh-CN" altLang="en-US" sz="3600" b="1" dirty="0">
              <a:effectLst/>
              <a:latin typeface="宋体" panose="02010600030101010101" pitchFamily="2" charset="-122"/>
              <a:sym typeface="黑体" panose="02010609060101010101" pitchFamily="49"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0083" name="文本占位符 2350082"/>
          <p:cNvSpPr>
            <a:spLocks noGrp="1"/>
          </p:cNvSpPr>
          <p:nvPr>
            <p:ph idx="1"/>
          </p:nvPr>
        </p:nvSpPr>
        <p:spPr>
          <a:xfrm>
            <a:off x="468313" y="765175"/>
            <a:ext cx="8229600" cy="4525963"/>
          </a:xfrm>
        </p:spPr>
        <p:txBody>
          <a:bodyPr/>
          <a:p>
            <a:pPr marL="0" indent="0" fontAlgn="base">
              <a:buNone/>
            </a:pPr>
            <a:r>
              <a:rPr lang="en-US" altLang="zh-CN" sz="3600" b="1" strike="noStrike" noProof="1" dirty="0">
                <a:latin typeface="楷体" panose="02010609060101010101" pitchFamily="49" charset="-122"/>
                <a:ea typeface="楷体" panose="02010609060101010101" pitchFamily="49" charset="-122"/>
              </a:rPr>
              <a:t>“</a:t>
            </a:r>
            <a:r>
              <a:rPr lang="zh-CN" altLang="en-US" sz="3600" b="1" strike="noStrike" noProof="1" dirty="0">
                <a:latin typeface="楷体" panose="02010609060101010101" pitchFamily="49" charset="-122"/>
                <a:ea typeface="楷体" panose="02010609060101010101" pitchFamily="49" charset="-122"/>
              </a:rPr>
              <a:t>有所为</a:t>
            </a:r>
            <a:r>
              <a:rPr lang="en-US" altLang="zh-CN" sz="3600" b="1" strike="noStrike" noProof="1" dirty="0">
                <a:latin typeface="楷体" panose="02010609060101010101" pitchFamily="49" charset="-122"/>
                <a:ea typeface="楷体" panose="02010609060101010101" pitchFamily="49" charset="-122"/>
              </a:rPr>
              <a:t>”2</a:t>
            </a:r>
            <a:r>
              <a:rPr lang="zh-CN" altLang="en-US" sz="3600" b="1" strike="noStrike" noProof="1" dirty="0">
                <a:latin typeface="楷体" panose="02010609060101010101" pitchFamily="49" charset="-122"/>
                <a:ea typeface="楷体" panose="02010609060101010101" pitchFamily="49" charset="-122"/>
              </a:rPr>
              <a:t>：</a:t>
            </a:r>
            <a:endParaRPr lang="zh-CN" altLang="en-US" sz="3600" b="1" strike="noStrike" noProof="1" dirty="0">
              <a:latin typeface="楷体" panose="02010609060101010101" pitchFamily="49" charset="-122"/>
              <a:ea typeface="楷体" panose="02010609060101010101" pitchFamily="49" charset="-122"/>
            </a:endParaRPr>
          </a:p>
          <a:p>
            <a:pPr fontAlgn="base">
              <a:buNone/>
            </a:pPr>
            <a:r>
              <a:rPr lang="zh-CN" altLang="en-US" b="1" strike="noStrike" noProof="1" dirty="0">
                <a:latin typeface="楷体" panose="02010609060101010101" pitchFamily="49" charset="-122"/>
                <a:ea typeface="楷体" panose="02010609060101010101" pitchFamily="49" charset="-122"/>
              </a:rPr>
              <a:t>     选择合适的题目，精准讲评，</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内化</a:t>
            </a:r>
            <a:r>
              <a:rPr lang="en-US" altLang="zh-CN" b="1" strike="noStrike" noProof="1" dirty="0">
                <a:latin typeface="楷体" panose="02010609060101010101" pitchFamily="49" charset="-122"/>
                <a:ea typeface="楷体" panose="02010609060101010101" pitchFamily="49" charset="-122"/>
              </a:rPr>
              <a:t>”</a:t>
            </a:r>
            <a:r>
              <a:rPr lang="zh-CN" altLang="en-US" b="1" strike="noStrike" noProof="1" dirty="0">
                <a:latin typeface="楷体" panose="02010609060101010101" pitchFamily="49" charset="-122"/>
                <a:ea typeface="楷体" panose="02010609060101010101" pitchFamily="49" charset="-122"/>
              </a:rPr>
              <a:t>解题技能。</a:t>
            </a:r>
            <a:endParaRPr lang="zh-CN" altLang="en-US" b="1" strike="noStrike" noProof="1" dirty="0">
              <a:latin typeface="楷体" panose="02010609060101010101" pitchFamily="49" charset="-122"/>
              <a:ea typeface="楷体" panose="02010609060101010101" pitchFamily="49"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1458" name="文本占位符 3091457"/>
          <p:cNvSpPr>
            <a:spLocks noGrp="1"/>
          </p:cNvSpPr>
          <p:nvPr>
            <p:ph idx="1"/>
          </p:nvPr>
        </p:nvSpPr>
        <p:spPr>
          <a:xfrm>
            <a:off x="395288" y="765175"/>
            <a:ext cx="8229600" cy="4525963"/>
          </a:xfrm>
        </p:spPr>
        <p:txBody>
          <a:bodyPr/>
          <a:p>
            <a:pPr fontAlgn="base"/>
            <a:r>
              <a:rPr lang="zh-CN" altLang="en-US" sz="3600" b="1" strike="noStrike" noProof="1" dirty="0">
                <a:ea typeface="黑体" panose="02010609060101010101" pitchFamily="49" charset="-122"/>
              </a:rPr>
              <a:t>选择题的解答技能：</a:t>
            </a:r>
            <a:endParaRPr lang="zh-CN" altLang="en-US" sz="3600" b="1" strike="noStrike" noProof="1" dirty="0">
              <a:ea typeface="黑体" panose="02010609060101010101" pitchFamily="49" charset="-122"/>
            </a:endParaRPr>
          </a:p>
          <a:p>
            <a:pPr fontAlgn="base">
              <a:buNone/>
            </a:pPr>
            <a:r>
              <a:rPr lang="zh-CN" altLang="en-US" sz="3600" b="1" strike="noStrike" noProof="1" dirty="0">
                <a:ea typeface="黑体" panose="02010609060101010101" pitchFamily="49" charset="-122"/>
              </a:rPr>
              <a:t>解读题干主旨信息和隐喻（暗示）信息；生成答案；甄别伪项。</a:t>
            </a:r>
            <a:endParaRPr lang="zh-CN" altLang="en-US" sz="3600" b="1" strike="noStrike" noProof="1" dirty="0">
              <a:ea typeface="黑体" panose="02010609060101010101" pitchFamily="49"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Rectangle 3"/>
          <p:cNvSpPr>
            <a:spLocks noGrp="1"/>
          </p:cNvSpPr>
          <p:nvPr>
            <p:ph idx="1"/>
          </p:nvPr>
        </p:nvSpPr>
        <p:spPr bwMode="auto">
          <a:xfrm>
            <a:off x="468313" y="981075"/>
            <a:ext cx="8229600" cy="4525963"/>
          </a:xfrm>
        </p:spPr>
        <p:txBody>
          <a:bodyPr vert="horz" wrap="square" lIns="91440" tIns="45720" rIns="91440" bIns="45720" numCol="1" anchor="t" anchorCtr="0" compatLnSpc="1"/>
          <a:lstStyle/>
          <a:p>
            <a:pPr>
              <a:buNone/>
            </a:pPr>
            <a:r>
              <a:rPr lang="en-US" altLang="zh-CN" sz="2800" b="1">
                <a:latin typeface="楷体" panose="02010609060101010101" pitchFamily="49" charset="-122"/>
                <a:ea typeface="楷体" panose="02010609060101010101" pitchFamily="49" charset="-122"/>
              </a:rPr>
              <a:t>28</a:t>
            </a:r>
            <a:r>
              <a:rPr lang="zh-CN" altLang="zh-CN" sz="2800" b="1" dirty="0">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19</a:t>
            </a:r>
            <a:r>
              <a:rPr lang="zh-CN" altLang="zh-CN" sz="2800" b="1" dirty="0">
                <a:latin typeface="楷体" panose="02010609060101010101" pitchFamily="49" charset="-122"/>
                <a:ea typeface="楷体" panose="02010609060101010101" pitchFamily="49" charset="-122"/>
              </a:rPr>
              <a:t>世纪</a:t>
            </a:r>
            <a:r>
              <a:rPr lang="en-US" altLang="zh-CN" sz="2800" b="1">
                <a:latin typeface="楷体" panose="02010609060101010101" pitchFamily="49" charset="-122"/>
                <a:ea typeface="楷体" panose="02010609060101010101" pitchFamily="49" charset="-122"/>
              </a:rPr>
              <a:t>70</a:t>
            </a:r>
            <a:r>
              <a:rPr lang="zh-CN" altLang="zh-CN" sz="2800" b="1" dirty="0">
                <a:latin typeface="楷体" panose="02010609060101010101" pitchFamily="49" charset="-122"/>
                <a:ea typeface="楷体" panose="02010609060101010101" pitchFamily="49" charset="-122"/>
              </a:rPr>
              <a:t>年代，针对日本阻止琉球国向中国进贡，有地方督抚在上奏中强调：琉球向来是中国的藩属，日本“不应阻贡”；中国使臣应邀请西方各国驻日公使，“按照万国公法与评直曲”。这说明当时</a:t>
            </a:r>
            <a:endParaRPr lang="zh-CN" altLang="zh-CN" sz="2800" b="1" dirty="0">
              <a:latin typeface="楷体" panose="02010609060101010101" pitchFamily="49" charset="-122"/>
              <a:ea typeface="楷体" panose="02010609060101010101" pitchFamily="49" charset="-122"/>
            </a:endParaRPr>
          </a:p>
          <a:p>
            <a:pPr>
              <a:buNone/>
            </a:pPr>
            <a:r>
              <a:rPr lang="en-US" altLang="zh-CN" sz="2800" b="1">
                <a:latin typeface="楷体" panose="02010609060101010101" pitchFamily="49" charset="-122"/>
                <a:ea typeface="楷体" panose="02010609060101010101" pitchFamily="49" charset="-122"/>
              </a:rPr>
              <a:t>A</a:t>
            </a:r>
            <a:r>
              <a:rPr lang="zh-CN" altLang="zh-CN" sz="2800" b="1" dirty="0">
                <a:latin typeface="楷体" panose="02010609060101010101" pitchFamily="49" charset="-122"/>
                <a:ea typeface="楷体" panose="02010609060101010101" pitchFamily="49" charset="-122"/>
              </a:rPr>
              <a:t>．日本借助西方列强侵害中国权益</a:t>
            </a:r>
            <a:r>
              <a:rPr lang="en-US" altLang="zh-CN" sz="2800" b="1">
                <a:latin typeface="楷体" panose="02010609060101010101" pitchFamily="49" charset="-122"/>
                <a:ea typeface="楷体" panose="02010609060101010101" pitchFamily="49" charset="-122"/>
              </a:rPr>
              <a:t>     </a:t>
            </a:r>
            <a:endParaRPr lang="en-US" altLang="zh-CN" sz="2800" b="1">
              <a:latin typeface="楷体" panose="02010609060101010101" pitchFamily="49" charset="-122"/>
              <a:ea typeface="楷体" panose="02010609060101010101" pitchFamily="49" charset="-122"/>
            </a:endParaRPr>
          </a:p>
          <a:p>
            <a:pPr>
              <a:buNone/>
            </a:pPr>
            <a:r>
              <a:rPr lang="en-US" altLang="zh-CN" sz="2800" b="1">
                <a:latin typeface="楷体" panose="02010609060101010101" pitchFamily="49" charset="-122"/>
                <a:ea typeface="楷体" panose="02010609060101010101" pitchFamily="49" charset="-122"/>
              </a:rPr>
              <a:t>B</a:t>
            </a:r>
            <a:r>
              <a:rPr lang="zh-CN" altLang="zh-CN" sz="2800" b="1" dirty="0">
                <a:latin typeface="楷体" panose="02010609060101010101" pitchFamily="49" charset="-122"/>
                <a:ea typeface="楷体" panose="02010609060101010101" pitchFamily="49" charset="-122"/>
              </a:rPr>
              <a:t>．传统朝贡体系已经解体</a:t>
            </a:r>
            <a:endParaRPr lang="zh-CN" altLang="zh-CN" sz="2800" b="1" dirty="0">
              <a:latin typeface="楷体" panose="02010609060101010101" pitchFamily="49" charset="-122"/>
              <a:ea typeface="楷体" panose="02010609060101010101" pitchFamily="49" charset="-122"/>
            </a:endParaRPr>
          </a:p>
          <a:p>
            <a:pPr>
              <a:buNone/>
            </a:pPr>
            <a:r>
              <a:rPr lang="en-US" altLang="zh-CN" sz="2800" b="1">
                <a:latin typeface="楷体" panose="02010609060101010101" pitchFamily="49" charset="-122"/>
                <a:ea typeface="楷体" panose="02010609060101010101" pitchFamily="49" charset="-122"/>
              </a:rPr>
              <a:t>C</a:t>
            </a:r>
            <a:r>
              <a:rPr lang="zh-CN" altLang="zh-CN" sz="2800" b="1" dirty="0">
                <a:latin typeface="楷体" panose="02010609060101010101" pitchFamily="49" charset="-122"/>
                <a:ea typeface="楷体" panose="02010609060101010101" pitchFamily="49" charset="-122"/>
              </a:rPr>
              <a:t>．地方督抚干预朝廷外交事务决策</a:t>
            </a:r>
            <a:r>
              <a:rPr lang="en-US" altLang="zh-CN" sz="2800" b="1">
                <a:latin typeface="楷体" panose="02010609060101010101" pitchFamily="49" charset="-122"/>
                <a:ea typeface="楷体" panose="02010609060101010101" pitchFamily="49" charset="-122"/>
              </a:rPr>
              <a:t>     </a:t>
            </a:r>
            <a:endParaRPr lang="en-US" altLang="zh-CN" sz="2800" b="1">
              <a:latin typeface="楷体" panose="02010609060101010101" pitchFamily="49" charset="-122"/>
              <a:ea typeface="楷体" panose="02010609060101010101" pitchFamily="49" charset="-122"/>
            </a:endParaRPr>
          </a:p>
          <a:p>
            <a:pPr>
              <a:buNone/>
            </a:pPr>
            <a:r>
              <a:rPr lang="en-US" altLang="zh-CN" sz="2800" b="1">
                <a:latin typeface="楷体" panose="02010609060101010101" pitchFamily="49" charset="-122"/>
                <a:ea typeface="楷体" panose="02010609060101010101" pitchFamily="49" charset="-122"/>
              </a:rPr>
              <a:t>D</a:t>
            </a:r>
            <a:r>
              <a:rPr lang="zh-CN" altLang="zh-CN" sz="2800" b="1" dirty="0">
                <a:latin typeface="楷体" panose="02010609060101010101" pitchFamily="49" charset="-122"/>
                <a:ea typeface="楷体" panose="02010609060101010101" pitchFamily="49" charset="-122"/>
              </a:rPr>
              <a:t>．近代外交观念影响中国</a:t>
            </a:r>
            <a:endParaRPr lang="zh-CN" altLang="zh-CN" sz="2800" b="1" dirty="0">
              <a:latin typeface="楷体" panose="02010609060101010101" pitchFamily="49" charset="-122"/>
              <a:ea typeface="楷体" panose="02010609060101010101" pitchFamily="49" charset="-122"/>
            </a:endParaRPr>
          </a:p>
          <a:p>
            <a:pPr>
              <a:buNone/>
            </a:pPr>
            <a:endParaRPr lang="zh-CN" altLang="en-US" sz="2800" b="1" dirty="0">
              <a:effectLst/>
              <a:latin typeface="楷体" panose="02010609060101010101" pitchFamily="49" charset="-122"/>
              <a:ea typeface="楷体" panose="02010609060101010101" pitchFamily="49"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Rectangle 3"/>
          <p:cNvSpPr>
            <a:spLocks noGrp="1"/>
          </p:cNvSpPr>
          <p:nvPr>
            <p:ph idx="1"/>
          </p:nvPr>
        </p:nvSpPr>
        <p:spPr bwMode="auto">
          <a:xfrm>
            <a:off x="468313" y="981075"/>
            <a:ext cx="8229600" cy="4525963"/>
          </a:xfrm>
        </p:spPr>
        <p:txBody>
          <a:bodyPr vert="horz" wrap="square" lIns="91440" tIns="45720" rIns="91440" bIns="45720" numCol="1" anchor="t" anchorCtr="0" compatLnSpc="1"/>
          <a:lstStyle/>
          <a:p>
            <a:pPr>
              <a:buNone/>
            </a:pPr>
            <a:r>
              <a:rPr lang="en-US" altLang="zh-CN" sz="2800"/>
              <a:t>   </a:t>
            </a:r>
            <a:r>
              <a:rPr lang="en-US" altLang="zh-CN" sz="2800" b="1">
                <a:latin typeface="楷体" panose="02010609060101010101" pitchFamily="49" charset="-122"/>
                <a:ea typeface="楷体" panose="02010609060101010101" pitchFamily="49" charset="-122"/>
              </a:rPr>
              <a:t>26</a:t>
            </a:r>
            <a:r>
              <a:rPr lang="zh-CN" altLang="zh-CN" sz="2800" b="1" dirty="0">
                <a:latin typeface="楷体" panose="02010609060101010101" pitchFamily="49" charset="-122"/>
                <a:ea typeface="楷体" panose="02010609060101010101" pitchFamily="49" charset="-122"/>
              </a:rPr>
              <a:t>．武则天时期，将中书、门下二省名称分别改为凤阁、鸾台，通过加授“同凤阁鸾台平章事”头衔，使低品级官员得以与凤阁、鸾台长官共同议政。宰相数量大增，且更替频繁。这一做法的目的是</a:t>
            </a:r>
            <a:endParaRPr lang="zh-CN" altLang="zh-CN" sz="2800" b="1" dirty="0">
              <a:latin typeface="楷体" panose="02010609060101010101" pitchFamily="49" charset="-122"/>
              <a:ea typeface="楷体" panose="02010609060101010101" pitchFamily="49" charset="-122"/>
            </a:endParaRPr>
          </a:p>
          <a:p>
            <a:pPr>
              <a:buNone/>
            </a:pPr>
            <a:r>
              <a:rPr lang="en-US" altLang="zh-CN" sz="2800" b="1">
                <a:latin typeface="楷体" panose="02010609060101010101" pitchFamily="49" charset="-122"/>
                <a:ea typeface="楷体" panose="02010609060101010101" pitchFamily="49" charset="-122"/>
              </a:rPr>
              <a:t>A</a:t>
            </a:r>
            <a:r>
              <a:rPr lang="zh-CN" altLang="zh-CN" sz="2800" b="1" dirty="0">
                <a:latin typeface="楷体" panose="02010609060101010101" pitchFamily="49" charset="-122"/>
                <a:ea typeface="楷体" panose="02010609060101010101" pitchFamily="49" charset="-122"/>
              </a:rPr>
              <a:t>．扩大中书、门下二省的职权</a:t>
            </a:r>
            <a:r>
              <a:rPr lang="en-US" altLang="zh-CN" sz="2800" b="1">
                <a:latin typeface="楷体" panose="02010609060101010101" pitchFamily="49" charset="-122"/>
                <a:ea typeface="楷体" panose="02010609060101010101" pitchFamily="49" charset="-122"/>
              </a:rPr>
              <a:t>         </a:t>
            </a:r>
            <a:endParaRPr lang="en-US" altLang="zh-CN" sz="2800" b="1">
              <a:latin typeface="楷体" panose="02010609060101010101" pitchFamily="49" charset="-122"/>
              <a:ea typeface="楷体" panose="02010609060101010101" pitchFamily="49" charset="-122"/>
            </a:endParaRPr>
          </a:p>
          <a:p>
            <a:pPr>
              <a:buNone/>
            </a:pPr>
            <a:r>
              <a:rPr lang="en-US" altLang="zh-CN" sz="2800" b="1">
                <a:latin typeface="楷体" panose="02010609060101010101" pitchFamily="49" charset="-122"/>
                <a:ea typeface="楷体" panose="02010609060101010101" pitchFamily="49" charset="-122"/>
              </a:rPr>
              <a:t>B</a:t>
            </a:r>
            <a:r>
              <a:rPr lang="zh-CN" altLang="zh-CN" sz="2800" b="1" dirty="0">
                <a:latin typeface="楷体" panose="02010609060101010101" pitchFamily="49" charset="-122"/>
                <a:ea typeface="楷体" panose="02010609060101010101" pitchFamily="49" charset="-122"/>
              </a:rPr>
              <a:t>．为官员提供迅速晋升的机会</a:t>
            </a:r>
            <a:endParaRPr lang="zh-CN" altLang="zh-CN" sz="2800" b="1" dirty="0">
              <a:latin typeface="楷体" panose="02010609060101010101" pitchFamily="49" charset="-122"/>
              <a:ea typeface="楷体" panose="02010609060101010101" pitchFamily="49" charset="-122"/>
            </a:endParaRPr>
          </a:p>
          <a:p>
            <a:pPr>
              <a:buNone/>
            </a:pPr>
            <a:r>
              <a:rPr lang="en-US" altLang="zh-CN" sz="2800" b="1">
                <a:latin typeface="楷体" panose="02010609060101010101" pitchFamily="49" charset="-122"/>
                <a:ea typeface="楷体" panose="02010609060101010101" pitchFamily="49" charset="-122"/>
              </a:rPr>
              <a:t>C</a:t>
            </a:r>
            <a:r>
              <a:rPr lang="zh-CN" altLang="zh-CN" sz="2800" b="1" dirty="0">
                <a:latin typeface="楷体" panose="02010609060101010101" pitchFamily="49" charset="-122"/>
                <a:ea typeface="楷体" panose="02010609060101010101" pitchFamily="49" charset="-122"/>
              </a:rPr>
              <a:t>．便于实现对朝政的全面控制</a:t>
            </a:r>
            <a:r>
              <a:rPr lang="en-US" altLang="zh-CN" sz="2800" b="1">
                <a:latin typeface="楷体" panose="02010609060101010101" pitchFamily="49" charset="-122"/>
                <a:ea typeface="楷体" panose="02010609060101010101" pitchFamily="49" charset="-122"/>
              </a:rPr>
              <a:t>         </a:t>
            </a:r>
            <a:endParaRPr lang="en-US" altLang="zh-CN" sz="2800" b="1">
              <a:latin typeface="楷体" panose="02010609060101010101" pitchFamily="49" charset="-122"/>
              <a:ea typeface="楷体" panose="02010609060101010101" pitchFamily="49" charset="-122"/>
            </a:endParaRPr>
          </a:p>
          <a:p>
            <a:pPr>
              <a:buNone/>
            </a:pPr>
            <a:r>
              <a:rPr lang="en-US" altLang="zh-CN" sz="2800" b="1">
                <a:latin typeface="楷体" panose="02010609060101010101" pitchFamily="49" charset="-122"/>
                <a:ea typeface="楷体" panose="02010609060101010101" pitchFamily="49" charset="-122"/>
              </a:rPr>
              <a:t>D</a:t>
            </a:r>
            <a:r>
              <a:rPr lang="zh-CN" altLang="zh-CN" sz="2800" b="1" dirty="0">
                <a:latin typeface="楷体" panose="02010609060101010101" pitchFamily="49" charset="-122"/>
                <a:ea typeface="楷体" panose="02010609060101010101" pitchFamily="49" charset="-122"/>
              </a:rPr>
              <a:t>．强化宰相参政议政职能</a:t>
            </a:r>
            <a:endParaRPr lang="zh-CN" altLang="zh-CN" sz="2800" b="1" dirty="0">
              <a:latin typeface="楷体" panose="02010609060101010101" pitchFamily="49" charset="-122"/>
              <a:ea typeface="楷体" panose="02010609060101010101" pitchFamily="49" charset="-122"/>
            </a:endParaRPr>
          </a:p>
          <a:p>
            <a:pPr>
              <a:buNone/>
            </a:pPr>
            <a:endParaRPr lang="en-US" altLang="zh-CN" sz="2800" b="1">
              <a:effectLst/>
              <a:latin typeface="楷体" panose="02010609060101010101" pitchFamily="49" charset="-122"/>
              <a:ea typeface="楷体" panose="02010609060101010101" pitchFamily="49"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type="body" idx="1"/>
          </p:nvPr>
        </p:nvSpPr>
        <p:spPr>
          <a:xfrm>
            <a:off x="381000" y="646113"/>
            <a:ext cx="8229600" cy="4525963"/>
          </a:xfrm>
        </p:spPr>
        <p:txBody>
          <a:bodyPr/>
          <a:p>
            <a:pPr marL="0" indent="0" fontAlgn="base">
              <a:buNone/>
            </a:pPr>
            <a:r>
              <a:rPr lang="zh-CN" altLang="en-US" sz="2400" strike="noStrike" noProof="1"/>
              <a:t>25．据学者研究，唐朝“安史之乱”后百余年间唐朝藩镇基本情况表。由此可知，这一时期的藩镇</a:t>
            </a:r>
            <a:endParaRPr lang="zh-CN" altLang="en-US" sz="2400" strike="noStrike" noProof="1"/>
          </a:p>
          <a:p>
            <a:pPr marL="0" indent="0" fontAlgn="base">
              <a:buNone/>
            </a:pPr>
            <a:r>
              <a:rPr lang="zh-CN" altLang="en-US" sz="2400" strike="noStrike" noProof="1"/>
              <a:t>A．控制了朝廷财政收入               B．彼此之间攻伐不已</a:t>
            </a:r>
            <a:endParaRPr lang="zh-CN" altLang="en-US" sz="2400" strike="noStrike" noProof="1"/>
          </a:p>
          <a:p>
            <a:pPr marL="0" indent="0" fontAlgn="base">
              <a:buNone/>
            </a:pPr>
            <a:r>
              <a:rPr lang="zh-CN" altLang="en-US" sz="2400" strike="noStrike" noProof="1"/>
              <a:t>C．注重维护中央的权威               D．延续了唐朝的统治</a:t>
            </a:r>
            <a:endParaRPr lang="zh-CN" altLang="en-US" sz="2400" strike="noStrike" noProof="1"/>
          </a:p>
          <a:p>
            <a:pPr marL="0" indent="0" fontAlgn="base">
              <a:buNone/>
            </a:pPr>
            <a:endParaRPr lang="zh-CN" altLang="en-US" sz="2400" strike="noStrike" noProof="1"/>
          </a:p>
          <a:p>
            <a:pPr marL="0" indent="0" fontAlgn="base">
              <a:buNone/>
            </a:pPr>
            <a:endParaRPr lang="zh-CN" altLang="en-US" strike="noStrike" noProof="1"/>
          </a:p>
        </p:txBody>
      </p:sp>
      <p:graphicFrame>
        <p:nvGraphicFramePr>
          <p:cNvPr id="4" name="表格 3"/>
          <p:cNvGraphicFramePr/>
          <p:nvPr/>
        </p:nvGraphicFramePr>
        <p:xfrm>
          <a:off x="515938" y="2552700"/>
          <a:ext cx="7836535" cy="3002280"/>
        </p:xfrm>
        <a:graphic>
          <a:graphicData uri="http://schemas.openxmlformats.org/drawingml/2006/table">
            <a:tbl>
              <a:tblPr firstRow="1" bandRow="1">
                <a:tableStyleId>{5C22544A-7EE6-4342-B048-85BDC9FD1C3A}</a:tableStyleId>
              </a:tblPr>
              <a:tblGrid>
                <a:gridCol w="2159635"/>
                <a:gridCol w="1292225"/>
                <a:gridCol w="1290320"/>
                <a:gridCol w="1290320"/>
                <a:gridCol w="1804035"/>
              </a:tblGrid>
              <a:tr h="590550">
                <a:tc>
                  <a:txBody>
                    <a:bodyPr/>
                    <a:p>
                      <a:pPr>
                        <a:buNone/>
                      </a:pPr>
                      <a:r>
                        <a:rPr lang="zh-CN" altLang="en-US"/>
                        <a:t>藩镇类型</a:t>
                      </a:r>
                      <a:endParaRPr lang="zh-CN" altLang="en-US"/>
                    </a:p>
                  </a:txBody>
                  <a:tcPr/>
                </a:tc>
                <a:tc>
                  <a:txBody>
                    <a:bodyPr/>
                    <a:p>
                      <a:pPr>
                        <a:buNone/>
                      </a:pPr>
                      <a:r>
                        <a:rPr lang="zh-CN" altLang="en-US"/>
                        <a:t>数量</a:t>
                      </a:r>
                      <a:endParaRPr lang="zh-CN" altLang="en-US"/>
                    </a:p>
                  </a:txBody>
                  <a:tcPr/>
                </a:tc>
                <a:tc>
                  <a:txBody>
                    <a:bodyPr/>
                    <a:p>
                      <a:pPr>
                        <a:buNone/>
                      </a:pPr>
                      <a:r>
                        <a:rPr lang="zh-CN" altLang="en-US"/>
                        <a:t>官员任免</a:t>
                      </a:r>
                      <a:endParaRPr lang="zh-CN" altLang="en-US"/>
                    </a:p>
                  </a:txBody>
                  <a:tcPr/>
                </a:tc>
                <a:tc>
                  <a:txBody>
                    <a:bodyPr/>
                    <a:p>
                      <a:pPr>
                        <a:buNone/>
                      </a:pPr>
                      <a:r>
                        <a:rPr lang="zh-CN" altLang="en-US"/>
                        <a:t>赋税供纳</a:t>
                      </a:r>
                      <a:endParaRPr lang="zh-CN" altLang="en-US"/>
                    </a:p>
                  </a:txBody>
                  <a:tcPr/>
                </a:tc>
                <a:tc>
                  <a:txBody>
                    <a:bodyPr/>
                    <a:p>
                      <a:pPr>
                        <a:buNone/>
                      </a:pPr>
                      <a:r>
                        <a:rPr lang="zh-CN" altLang="en-US"/>
                        <a:t>兵额与功能</a:t>
                      </a:r>
                      <a:endParaRPr lang="zh-CN" altLang="en-US"/>
                    </a:p>
                  </a:txBody>
                  <a:tcPr/>
                </a:tc>
              </a:tr>
              <a:tr h="603250">
                <a:tc>
                  <a:txBody>
                    <a:bodyPr/>
                    <a:p>
                      <a:pPr>
                        <a:buNone/>
                      </a:pPr>
                      <a:r>
                        <a:rPr lang="zh-CN" altLang="en-US" b="1">
                          <a:solidFill>
                            <a:schemeClr val="bg2">
                              <a:lumMod val="50000"/>
                              <a:lumOff val="50000"/>
                            </a:schemeClr>
                          </a:solidFill>
                        </a:rPr>
                        <a:t>河朔型</a:t>
                      </a:r>
                      <a:endParaRPr lang="zh-CN" altLang="en-US" b="1">
                        <a:solidFill>
                          <a:schemeClr val="bg2">
                            <a:lumMod val="50000"/>
                            <a:lumOff val="50000"/>
                          </a:schemeClr>
                        </a:solidFill>
                      </a:endParaRPr>
                    </a:p>
                  </a:txBody>
                  <a:tcPr/>
                </a:tc>
                <a:tc>
                  <a:txBody>
                    <a:bodyPr/>
                    <a:p>
                      <a:pPr>
                        <a:buNone/>
                      </a:pPr>
                      <a:r>
                        <a:rPr lang="en-US" altLang="zh-CN" b="1">
                          <a:solidFill>
                            <a:schemeClr val="bg2">
                              <a:lumMod val="50000"/>
                              <a:lumOff val="50000"/>
                            </a:schemeClr>
                          </a:solidFill>
                        </a:rPr>
                        <a:t>7</a:t>
                      </a:r>
                      <a:endParaRPr lang="en-US" altLang="zh-CN" b="1">
                        <a:solidFill>
                          <a:schemeClr val="bg2">
                            <a:lumMod val="50000"/>
                            <a:lumOff val="50000"/>
                          </a:schemeClr>
                        </a:solidFill>
                      </a:endParaRPr>
                    </a:p>
                  </a:txBody>
                  <a:tcPr/>
                </a:tc>
                <a:tc>
                  <a:txBody>
                    <a:bodyPr/>
                    <a:p>
                      <a:pPr>
                        <a:buNone/>
                      </a:pPr>
                      <a:r>
                        <a:rPr lang="zh-CN" altLang="en-US" b="1">
                          <a:solidFill>
                            <a:schemeClr val="bg2">
                              <a:lumMod val="50000"/>
                              <a:lumOff val="50000"/>
                            </a:schemeClr>
                          </a:solidFill>
                        </a:rPr>
                        <a:t>藩镇自擅</a:t>
                      </a:r>
                      <a:endParaRPr lang="zh-CN" altLang="en-US" b="1">
                        <a:solidFill>
                          <a:schemeClr val="bg2">
                            <a:lumMod val="50000"/>
                            <a:lumOff val="50000"/>
                          </a:schemeClr>
                        </a:solidFill>
                      </a:endParaRPr>
                    </a:p>
                  </a:txBody>
                  <a:tcPr/>
                </a:tc>
                <a:tc>
                  <a:txBody>
                    <a:bodyPr/>
                    <a:p>
                      <a:pPr>
                        <a:buNone/>
                      </a:pPr>
                      <a:r>
                        <a:rPr lang="zh-CN" altLang="en-US" b="1">
                          <a:solidFill>
                            <a:schemeClr val="bg2">
                              <a:lumMod val="50000"/>
                              <a:lumOff val="50000"/>
                            </a:schemeClr>
                          </a:solidFill>
                        </a:rPr>
                        <a:t>不上供</a:t>
                      </a:r>
                      <a:endParaRPr lang="zh-CN" altLang="en-US" b="1">
                        <a:solidFill>
                          <a:schemeClr val="bg2">
                            <a:lumMod val="50000"/>
                            <a:lumOff val="50000"/>
                          </a:schemeClr>
                        </a:solidFill>
                      </a:endParaRPr>
                    </a:p>
                  </a:txBody>
                  <a:tcPr/>
                </a:tc>
                <a:tc>
                  <a:txBody>
                    <a:bodyPr/>
                    <a:p>
                      <a:pPr>
                        <a:buNone/>
                      </a:pPr>
                      <a:r>
                        <a:rPr lang="zh-CN" altLang="en-US" b="1">
                          <a:solidFill>
                            <a:schemeClr val="bg2">
                              <a:lumMod val="50000"/>
                              <a:lumOff val="50000"/>
                            </a:schemeClr>
                          </a:solidFill>
                        </a:rPr>
                        <a:t>拥重兵以自立</a:t>
                      </a:r>
                      <a:endParaRPr lang="zh-CN" altLang="en-US" b="1">
                        <a:solidFill>
                          <a:schemeClr val="bg2">
                            <a:lumMod val="50000"/>
                            <a:lumOff val="50000"/>
                          </a:schemeClr>
                        </a:solidFill>
                      </a:endParaRPr>
                    </a:p>
                  </a:txBody>
                  <a:tcPr/>
                </a:tc>
              </a:tr>
              <a:tr h="603250">
                <a:tc>
                  <a:txBody>
                    <a:bodyPr/>
                    <a:p>
                      <a:pPr>
                        <a:buNone/>
                      </a:pPr>
                      <a:r>
                        <a:rPr lang="zh-CN" altLang="en-US" b="1">
                          <a:solidFill>
                            <a:schemeClr val="bg2">
                              <a:lumMod val="50000"/>
                              <a:lumOff val="50000"/>
                            </a:schemeClr>
                          </a:solidFill>
                        </a:rPr>
                        <a:t>中原型</a:t>
                      </a:r>
                      <a:endParaRPr lang="zh-CN" altLang="en-US" b="1">
                        <a:solidFill>
                          <a:schemeClr val="bg2">
                            <a:lumMod val="50000"/>
                            <a:lumOff val="50000"/>
                          </a:schemeClr>
                        </a:solidFill>
                      </a:endParaRPr>
                    </a:p>
                  </a:txBody>
                  <a:tcPr/>
                </a:tc>
                <a:tc>
                  <a:txBody>
                    <a:bodyPr/>
                    <a:p>
                      <a:pPr>
                        <a:buNone/>
                      </a:pPr>
                      <a:r>
                        <a:rPr lang="en-US" altLang="zh-CN" b="1">
                          <a:solidFill>
                            <a:schemeClr val="bg2">
                              <a:lumMod val="50000"/>
                              <a:lumOff val="50000"/>
                            </a:schemeClr>
                          </a:solidFill>
                        </a:rPr>
                        <a:t>8</a:t>
                      </a:r>
                      <a:endParaRPr lang="en-US" altLang="zh-CN" b="1">
                        <a:solidFill>
                          <a:schemeClr val="bg2">
                            <a:lumMod val="50000"/>
                            <a:lumOff val="50000"/>
                          </a:schemeClr>
                        </a:solidFill>
                      </a:endParaRPr>
                    </a:p>
                  </a:txBody>
                  <a:tcPr/>
                </a:tc>
                <a:tc>
                  <a:txBody>
                    <a:bodyPr/>
                    <a:p>
                      <a:pPr>
                        <a:buNone/>
                      </a:pPr>
                      <a:r>
                        <a:rPr lang="zh-CN" altLang="en-US" b="1">
                          <a:solidFill>
                            <a:schemeClr val="bg2">
                              <a:lumMod val="50000"/>
                              <a:lumOff val="50000"/>
                            </a:schemeClr>
                          </a:solidFill>
                        </a:rPr>
                        <a:t>朝廷任命</a:t>
                      </a:r>
                      <a:endParaRPr lang="zh-CN" altLang="en-US" b="1">
                        <a:solidFill>
                          <a:schemeClr val="bg2">
                            <a:lumMod val="50000"/>
                            <a:lumOff val="50000"/>
                          </a:schemeClr>
                        </a:solidFill>
                      </a:endParaRPr>
                    </a:p>
                  </a:txBody>
                  <a:tcPr/>
                </a:tc>
                <a:tc>
                  <a:txBody>
                    <a:bodyPr/>
                    <a:p>
                      <a:pPr>
                        <a:buNone/>
                      </a:pPr>
                      <a:r>
                        <a:rPr lang="zh-CN" altLang="en-US" b="1">
                          <a:solidFill>
                            <a:schemeClr val="bg2">
                              <a:lumMod val="50000"/>
                              <a:lumOff val="50000"/>
                            </a:schemeClr>
                          </a:solidFill>
                        </a:rPr>
                        <a:t>少上供</a:t>
                      </a:r>
                      <a:endParaRPr lang="zh-CN" altLang="en-US" b="1">
                        <a:solidFill>
                          <a:schemeClr val="bg2">
                            <a:lumMod val="50000"/>
                            <a:lumOff val="50000"/>
                          </a:schemeClr>
                        </a:solidFill>
                      </a:endParaRPr>
                    </a:p>
                  </a:txBody>
                  <a:tcPr/>
                </a:tc>
                <a:tc>
                  <a:txBody>
                    <a:bodyPr/>
                    <a:p>
                      <a:pPr>
                        <a:buNone/>
                      </a:pPr>
                      <a:r>
                        <a:rPr lang="zh-CN" altLang="en-US" b="1">
                          <a:solidFill>
                            <a:schemeClr val="bg2">
                              <a:lumMod val="50000"/>
                              <a:lumOff val="50000"/>
                            </a:schemeClr>
                          </a:solidFill>
                        </a:rPr>
                        <a:t>驻重兵防骄藩</a:t>
                      </a:r>
                      <a:endParaRPr lang="zh-CN" altLang="en-US" b="1">
                        <a:solidFill>
                          <a:schemeClr val="bg2">
                            <a:lumMod val="50000"/>
                            <a:lumOff val="50000"/>
                          </a:schemeClr>
                        </a:solidFill>
                      </a:endParaRPr>
                    </a:p>
                  </a:txBody>
                  <a:tcPr/>
                </a:tc>
              </a:tr>
              <a:tr h="601980">
                <a:tc>
                  <a:txBody>
                    <a:bodyPr/>
                    <a:p>
                      <a:pPr>
                        <a:buNone/>
                      </a:pPr>
                      <a:r>
                        <a:rPr lang="zh-CN" altLang="en-US" b="1">
                          <a:solidFill>
                            <a:schemeClr val="bg2">
                              <a:lumMod val="50000"/>
                              <a:lumOff val="50000"/>
                            </a:schemeClr>
                          </a:solidFill>
                        </a:rPr>
                        <a:t>边疆型</a:t>
                      </a:r>
                      <a:endParaRPr lang="zh-CN" altLang="en-US" b="1">
                        <a:solidFill>
                          <a:schemeClr val="bg2">
                            <a:lumMod val="50000"/>
                            <a:lumOff val="50000"/>
                          </a:schemeClr>
                        </a:solidFill>
                      </a:endParaRPr>
                    </a:p>
                  </a:txBody>
                  <a:tcPr/>
                </a:tc>
                <a:tc>
                  <a:txBody>
                    <a:bodyPr/>
                    <a:p>
                      <a:pPr>
                        <a:buNone/>
                      </a:pPr>
                      <a:r>
                        <a:rPr lang="en-US" altLang="zh-CN" b="1">
                          <a:solidFill>
                            <a:schemeClr val="bg2">
                              <a:lumMod val="50000"/>
                              <a:lumOff val="50000"/>
                            </a:schemeClr>
                          </a:solidFill>
                        </a:rPr>
                        <a:t>17</a:t>
                      </a:r>
                      <a:endParaRPr lang="en-US" altLang="zh-CN" b="1">
                        <a:solidFill>
                          <a:schemeClr val="bg2">
                            <a:lumMod val="50000"/>
                            <a:lumOff val="50000"/>
                          </a:schemeClr>
                        </a:solidFill>
                      </a:endParaRPr>
                    </a:p>
                  </a:txBody>
                  <a:tcPr/>
                </a:tc>
                <a:tc>
                  <a:txBody>
                    <a:bodyPr/>
                    <a:p>
                      <a:pPr>
                        <a:buNone/>
                      </a:pPr>
                      <a:r>
                        <a:rPr lang="zh-CN" altLang="en-US" b="1">
                          <a:solidFill>
                            <a:schemeClr val="bg2">
                              <a:lumMod val="50000"/>
                              <a:lumOff val="50000"/>
                            </a:schemeClr>
                          </a:solidFill>
                        </a:rPr>
                        <a:t>朝廷任命</a:t>
                      </a:r>
                      <a:endParaRPr lang="zh-CN" altLang="en-US" b="1">
                        <a:solidFill>
                          <a:schemeClr val="bg2">
                            <a:lumMod val="50000"/>
                            <a:lumOff val="50000"/>
                          </a:schemeClr>
                        </a:solidFill>
                      </a:endParaRPr>
                    </a:p>
                  </a:txBody>
                  <a:tcPr/>
                </a:tc>
                <a:tc>
                  <a:txBody>
                    <a:bodyPr/>
                    <a:p>
                      <a:pPr>
                        <a:buNone/>
                      </a:pPr>
                      <a:r>
                        <a:rPr lang="zh-CN" altLang="en-US" b="1">
                          <a:solidFill>
                            <a:schemeClr val="bg2">
                              <a:lumMod val="50000"/>
                              <a:lumOff val="50000"/>
                            </a:schemeClr>
                          </a:solidFill>
                        </a:rPr>
                        <a:t>少上供</a:t>
                      </a:r>
                      <a:endParaRPr lang="zh-CN" altLang="en-US" b="1">
                        <a:solidFill>
                          <a:schemeClr val="bg2">
                            <a:lumMod val="50000"/>
                            <a:lumOff val="50000"/>
                          </a:schemeClr>
                        </a:solidFill>
                      </a:endParaRPr>
                    </a:p>
                  </a:txBody>
                  <a:tcPr/>
                </a:tc>
                <a:tc>
                  <a:txBody>
                    <a:bodyPr/>
                    <a:p>
                      <a:pPr>
                        <a:buNone/>
                      </a:pPr>
                      <a:r>
                        <a:rPr lang="zh-CN" altLang="en-US" b="1">
                          <a:solidFill>
                            <a:schemeClr val="bg2">
                              <a:lumMod val="50000"/>
                              <a:lumOff val="50000"/>
                            </a:schemeClr>
                          </a:solidFill>
                        </a:rPr>
                        <a:t>驻重兵守边疆</a:t>
                      </a:r>
                      <a:endParaRPr lang="zh-CN" altLang="en-US" b="1">
                        <a:solidFill>
                          <a:schemeClr val="bg2">
                            <a:lumMod val="50000"/>
                            <a:lumOff val="50000"/>
                          </a:schemeClr>
                        </a:solidFill>
                      </a:endParaRPr>
                    </a:p>
                  </a:txBody>
                  <a:tcPr/>
                </a:tc>
              </a:tr>
              <a:tr h="603250">
                <a:tc>
                  <a:txBody>
                    <a:bodyPr/>
                    <a:p>
                      <a:pPr>
                        <a:buNone/>
                      </a:pPr>
                      <a:r>
                        <a:rPr lang="zh-CN" altLang="en-US" b="1">
                          <a:solidFill>
                            <a:schemeClr val="bg2">
                              <a:lumMod val="50000"/>
                              <a:lumOff val="50000"/>
                            </a:schemeClr>
                          </a:solidFill>
                        </a:rPr>
                        <a:t>东南型</a:t>
                      </a:r>
                      <a:endParaRPr lang="zh-CN" altLang="en-US" b="1">
                        <a:solidFill>
                          <a:schemeClr val="bg2">
                            <a:lumMod val="50000"/>
                            <a:lumOff val="50000"/>
                          </a:schemeClr>
                        </a:solidFill>
                      </a:endParaRPr>
                    </a:p>
                  </a:txBody>
                  <a:tcPr/>
                </a:tc>
                <a:tc>
                  <a:txBody>
                    <a:bodyPr/>
                    <a:p>
                      <a:pPr>
                        <a:buNone/>
                      </a:pPr>
                      <a:r>
                        <a:rPr lang="en-US" altLang="zh-CN" b="1">
                          <a:solidFill>
                            <a:schemeClr val="bg2">
                              <a:lumMod val="50000"/>
                              <a:lumOff val="50000"/>
                            </a:schemeClr>
                          </a:solidFill>
                        </a:rPr>
                        <a:t>9</a:t>
                      </a:r>
                      <a:endParaRPr lang="en-US" altLang="zh-CN" b="1">
                        <a:solidFill>
                          <a:schemeClr val="bg2">
                            <a:lumMod val="50000"/>
                            <a:lumOff val="50000"/>
                          </a:schemeClr>
                        </a:solidFill>
                      </a:endParaRPr>
                    </a:p>
                  </a:txBody>
                  <a:tcPr/>
                </a:tc>
                <a:tc>
                  <a:txBody>
                    <a:bodyPr/>
                    <a:p>
                      <a:pPr>
                        <a:buNone/>
                      </a:pPr>
                      <a:r>
                        <a:rPr lang="zh-CN" altLang="en-US" b="1">
                          <a:solidFill>
                            <a:schemeClr val="bg2">
                              <a:lumMod val="50000"/>
                              <a:lumOff val="50000"/>
                            </a:schemeClr>
                          </a:solidFill>
                        </a:rPr>
                        <a:t>朝廷任命</a:t>
                      </a:r>
                      <a:endParaRPr lang="zh-CN" altLang="en-US" b="1">
                        <a:solidFill>
                          <a:schemeClr val="bg2">
                            <a:lumMod val="50000"/>
                            <a:lumOff val="50000"/>
                          </a:schemeClr>
                        </a:solidFill>
                      </a:endParaRPr>
                    </a:p>
                  </a:txBody>
                  <a:tcPr/>
                </a:tc>
                <a:tc>
                  <a:txBody>
                    <a:bodyPr/>
                    <a:p>
                      <a:pPr>
                        <a:buNone/>
                      </a:pPr>
                      <a:r>
                        <a:rPr lang="zh-CN" altLang="en-US" b="1">
                          <a:solidFill>
                            <a:schemeClr val="bg2">
                              <a:lumMod val="50000"/>
                              <a:lumOff val="50000"/>
                            </a:schemeClr>
                          </a:solidFill>
                        </a:rPr>
                        <a:t>上供</a:t>
                      </a:r>
                      <a:endParaRPr lang="zh-CN" altLang="en-US" b="1">
                        <a:solidFill>
                          <a:schemeClr val="bg2">
                            <a:lumMod val="50000"/>
                            <a:lumOff val="50000"/>
                          </a:schemeClr>
                        </a:solidFill>
                      </a:endParaRPr>
                    </a:p>
                  </a:txBody>
                  <a:tcPr/>
                </a:tc>
                <a:tc>
                  <a:txBody>
                    <a:bodyPr/>
                    <a:p>
                      <a:pPr>
                        <a:buNone/>
                      </a:pPr>
                      <a:r>
                        <a:rPr lang="zh-CN" altLang="en-US" b="1">
                          <a:solidFill>
                            <a:schemeClr val="bg2">
                              <a:lumMod val="50000"/>
                              <a:lumOff val="50000"/>
                            </a:schemeClr>
                          </a:solidFill>
                        </a:rPr>
                        <a:t>驻兵少防盗贼</a:t>
                      </a:r>
                      <a:endParaRPr lang="zh-CN" altLang="en-US" b="1">
                        <a:solidFill>
                          <a:schemeClr val="bg2">
                            <a:lumMod val="50000"/>
                            <a:lumOff val="50000"/>
                          </a:schemeClr>
                        </a:solidFill>
                      </a:endParaRPr>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87651" name="文本占位符 2587650"/>
          <p:cNvSpPr>
            <a:spLocks noGrp="1"/>
          </p:cNvSpPr>
          <p:nvPr>
            <p:ph idx="1"/>
          </p:nvPr>
        </p:nvSpPr>
        <p:spPr>
          <a:xfrm>
            <a:off x="323850" y="404813"/>
            <a:ext cx="8229600" cy="4525963"/>
          </a:xfrm>
        </p:spPr>
        <p:txBody>
          <a:bodyPr/>
          <a:p>
            <a:pPr marL="0" indent="0" fontAlgn="base">
              <a:buNone/>
            </a:pPr>
            <a:r>
              <a:rPr lang="zh-CN" altLang="en-US" strike="noStrike" noProof="1" dirty="0">
                <a:latin typeface="黑体" panose="02010609060101010101" pitchFamily="49" charset="-122"/>
                <a:ea typeface="黑体" panose="02010609060101010101" pitchFamily="49" charset="-122"/>
              </a:rPr>
              <a:t>重要的</a:t>
            </a:r>
            <a:r>
              <a:rPr lang="en-US" altLang="zh-CN" strike="noStrike" noProof="1" dirty="0">
                <a:latin typeface="黑体" panose="02010609060101010101" pitchFamily="49" charset="-122"/>
                <a:ea typeface="黑体" panose="02010609060101010101" pitchFamily="49" charset="-122"/>
              </a:rPr>
              <a:t>“</a:t>
            </a:r>
            <a:r>
              <a:rPr lang="zh-CN" altLang="en-US" strike="noStrike" noProof="1" dirty="0">
                <a:latin typeface="黑体" panose="02010609060101010101" pitchFamily="49" charset="-122"/>
                <a:ea typeface="黑体" panose="02010609060101010101" pitchFamily="49" charset="-122"/>
              </a:rPr>
              <a:t>微专题</a:t>
            </a:r>
            <a:r>
              <a:rPr lang="en-US" altLang="zh-CN" strike="noStrike" noProof="1" dirty="0">
                <a:latin typeface="黑体" panose="02010609060101010101" pitchFamily="49" charset="-122"/>
                <a:ea typeface="黑体" panose="02010609060101010101" pitchFamily="49" charset="-122"/>
              </a:rPr>
              <a:t>”</a:t>
            </a:r>
            <a:r>
              <a:rPr lang="zh-CN" altLang="en-US" strike="noStrike" noProof="1" dirty="0">
                <a:latin typeface="黑体" panose="02010609060101010101" pitchFamily="49" charset="-122"/>
                <a:ea typeface="黑体" panose="02010609060101010101" pitchFamily="49" charset="-122"/>
              </a:rPr>
              <a:t>：</a:t>
            </a:r>
            <a:endParaRPr lang="zh-CN" altLang="en-US" strike="noStrike" noProof="1" dirty="0">
              <a:latin typeface="黑体" panose="02010609060101010101" pitchFamily="49" charset="-122"/>
              <a:ea typeface="黑体" panose="02010609060101010101" pitchFamily="49" charset="-122"/>
            </a:endParaRPr>
          </a:p>
          <a:p>
            <a:pPr fontAlgn="base">
              <a:buNone/>
            </a:pPr>
            <a:r>
              <a:rPr lang="zh-CN" altLang="en-US" strike="noStrike" noProof="1" dirty="0">
                <a:latin typeface="黑体" panose="02010609060101010101" pitchFamily="49" charset="-122"/>
                <a:ea typeface="黑体" panose="02010609060101010101" pitchFamily="49" charset="-122"/>
              </a:rPr>
              <a:t>    中国古代土地制度和赋税制度的变迁；经济重心南移的影响；明清的政治、经济、思想制度和社会转型；</a:t>
            </a:r>
            <a:r>
              <a:rPr lang="en-US" altLang="zh-CN" strike="noStrike" noProof="1" dirty="0">
                <a:latin typeface="黑体" panose="02010609060101010101" pitchFamily="49" charset="-122"/>
                <a:ea typeface="黑体" panose="02010609060101010101" pitchFamily="49" charset="-122"/>
              </a:rPr>
              <a:t>19</a:t>
            </a:r>
            <a:r>
              <a:rPr lang="zh-CN" altLang="en-US" strike="noStrike" noProof="1" dirty="0">
                <a:latin typeface="黑体" panose="02010609060101010101" pitchFamily="49" charset="-122"/>
                <a:ea typeface="黑体" panose="02010609060101010101" pitchFamily="49" charset="-122"/>
              </a:rPr>
              <a:t>世纪中叶中国社会由传统向现代的转型；洋务运动；晚清到民初宪政民主化改革和现代化转型；新民主主义革命时期的宪政治理；</a:t>
            </a:r>
            <a:endParaRPr lang="zh-CN" altLang="en-US" strike="noStrike" noProof="1" dirty="0">
              <a:latin typeface="黑体" panose="02010609060101010101" pitchFamily="49" charset="-122"/>
              <a:ea typeface="黑体" panose="02010609060101010101" pitchFamily="49"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type="body" idx="1"/>
          </p:nvPr>
        </p:nvSpPr>
        <p:spPr>
          <a:xfrm>
            <a:off x="457200" y="842963"/>
            <a:ext cx="8229600" cy="4525963"/>
          </a:xfrm>
        </p:spPr>
        <p:txBody>
          <a:bodyPr/>
          <a:p>
            <a:pPr marL="0" indent="0" fontAlgn="base">
              <a:buNone/>
            </a:pPr>
            <a:r>
              <a:rPr lang="zh-CN" altLang="en-US" sz="2800" b="1" strike="noStrike" noProof="1"/>
              <a:t>26．北宋前中期，在今四川井研县一带山谷中，密布着成百上千个采用新制盐技术的竹筒井。井主所雇工匠大多来自“他州别县”，以“佣身赁力”为生，受雇期间，若对工作条件或待遇不满意，辄另谋高就。这反映出当时</a:t>
            </a:r>
            <a:endParaRPr lang="zh-CN" altLang="en-US" sz="2800" b="1" strike="noStrike" noProof="1"/>
          </a:p>
          <a:p>
            <a:pPr marL="0" indent="0" fontAlgn="base">
              <a:buNone/>
            </a:pPr>
            <a:r>
              <a:rPr lang="zh-CN" altLang="en-US" sz="2800" b="1" strike="noStrike" noProof="1"/>
              <a:t>A．民营手工业得到发展   B．手工业者社会地位高</a:t>
            </a:r>
            <a:endParaRPr lang="zh-CN" altLang="en-US" sz="2800" b="1" strike="noStrike" noProof="1"/>
          </a:p>
          <a:p>
            <a:pPr marL="0" indent="0" fontAlgn="base">
              <a:buNone/>
            </a:pPr>
            <a:r>
              <a:rPr lang="zh-CN" altLang="en-US" sz="2800" b="1" strike="noStrike" noProof="1"/>
              <a:t>C．雇佣劳动已经普及       D．盐业专卖制度解体</a:t>
            </a:r>
            <a:endParaRPr lang="zh-CN" altLang="en-US" sz="2800" b="1" strike="noStrike" noProof="1"/>
          </a:p>
          <a:p>
            <a:pPr marL="0" indent="0" fontAlgn="base">
              <a:buNone/>
            </a:pPr>
            <a:r>
              <a:rPr lang="zh-CN" altLang="en-US" sz="2800" b="1" strike="noStrike" noProof="1"/>
              <a:t>【概念内涵；信息深解；选项甄别。】</a:t>
            </a:r>
            <a:endParaRPr lang="zh-CN" altLang="en-US" sz="2800" b="1" strike="noStrike" noProof="1"/>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9650" name="文本占位符 3099649"/>
          <p:cNvSpPr>
            <a:spLocks noGrp="1"/>
          </p:cNvSpPr>
          <p:nvPr>
            <p:ph idx="1"/>
          </p:nvPr>
        </p:nvSpPr>
        <p:spPr>
          <a:xfrm>
            <a:off x="323850" y="404813"/>
            <a:ext cx="8229600" cy="4525963"/>
          </a:xfrm>
        </p:spPr>
        <p:txBody>
          <a:bodyPr/>
          <a:p>
            <a:pPr fontAlgn="base">
              <a:lnSpc>
                <a:spcPct val="80000"/>
              </a:lnSpc>
            </a:pPr>
            <a:r>
              <a:rPr lang="zh-CN" altLang="en-US" sz="2800" b="1" strike="noStrike" noProof="1" dirty="0">
                <a:latin typeface="黑体" panose="02010609060101010101" pitchFamily="49" charset="-122"/>
                <a:ea typeface="黑体" panose="02010609060101010101" pitchFamily="49" charset="-122"/>
              </a:rPr>
              <a:t>（</a:t>
            </a:r>
            <a:r>
              <a:rPr lang="en-US" altLang="zh-CN" sz="2800" b="1" strike="noStrike" noProof="1" dirty="0">
                <a:latin typeface="黑体" panose="02010609060101010101" pitchFamily="49" charset="-122"/>
                <a:ea typeface="黑体" panose="02010609060101010101" pitchFamily="49" charset="-122"/>
              </a:rPr>
              <a:t>2017</a:t>
            </a:r>
            <a:r>
              <a:rPr lang="zh-CN" altLang="en-US" sz="2800" b="1" strike="noStrike" noProof="1" dirty="0">
                <a:latin typeface="黑体" panose="02010609060101010101" pitchFamily="49" charset="-122"/>
                <a:ea typeface="黑体" panose="02010609060101010101" pitchFamily="49" charset="-122"/>
              </a:rPr>
              <a:t>年</a:t>
            </a:r>
            <a:r>
              <a:rPr lang="en-US" altLang="zh-CN" sz="2800" b="1" strike="noStrike" noProof="1" dirty="0">
                <a:latin typeface="黑体" panose="02010609060101010101" pitchFamily="49" charset="-122"/>
                <a:ea typeface="黑体" panose="02010609060101010101" pitchFamily="49" charset="-122"/>
              </a:rPr>
              <a:t>Ⅱ</a:t>
            </a:r>
            <a:r>
              <a:rPr lang="zh-CN" altLang="en-US" sz="2800" b="1" strike="noStrike" noProof="1" dirty="0">
                <a:latin typeface="黑体" panose="02010609060101010101" pitchFamily="49" charset="-122"/>
                <a:ea typeface="黑体" panose="02010609060101010101" pitchFamily="49" charset="-122"/>
              </a:rPr>
              <a:t>卷第</a:t>
            </a:r>
            <a:r>
              <a:rPr lang="en-US" altLang="zh-CN" sz="2800" b="1" strike="noStrike" noProof="1" dirty="0">
                <a:latin typeface="黑体" panose="02010609060101010101" pitchFamily="49" charset="-122"/>
                <a:ea typeface="黑体" panose="02010609060101010101" pitchFamily="49" charset="-122"/>
              </a:rPr>
              <a:t>24</a:t>
            </a:r>
            <a:r>
              <a:rPr lang="zh-CN" altLang="en-US" sz="2800" b="1" strike="noStrike" noProof="1" dirty="0">
                <a:latin typeface="黑体" panose="02010609060101010101" pitchFamily="49" charset="-122"/>
                <a:ea typeface="黑体" panose="02010609060101010101" pitchFamily="49" charset="-122"/>
              </a:rPr>
              <a:t>题）</a:t>
            </a:r>
            <a:r>
              <a:rPr lang="zh-CN" altLang="en-US" sz="2800" b="1" strike="noStrike" noProof="1" dirty="0">
                <a:latin typeface="楷体" panose="02010609060101010101" pitchFamily="49" charset="-122"/>
                <a:ea typeface="楷体" panose="02010609060101010101" pitchFamily="49" charset="-122"/>
              </a:rPr>
              <a:t>图</a:t>
            </a:r>
            <a:r>
              <a:rPr lang="en-US" altLang="zh-CN" sz="2800" b="1" strike="noStrike" noProof="1" dirty="0">
                <a:latin typeface="楷体" panose="02010609060101010101" pitchFamily="49" charset="-122"/>
                <a:ea typeface="楷体" panose="02010609060101010101" pitchFamily="49" charset="-122"/>
              </a:rPr>
              <a:t>5</a:t>
            </a:r>
            <a:r>
              <a:rPr lang="zh-CN" altLang="en-US" sz="2800" b="1" strike="noStrike" noProof="1" dirty="0">
                <a:latin typeface="楷体" panose="02010609060101010101" pitchFamily="49" charset="-122"/>
                <a:ea typeface="楷体" panose="02010609060101010101" pitchFamily="49" charset="-122"/>
              </a:rPr>
              <a:t>为春秋战国之际局部示意图。当时，范蠡在陶、子贡在曹鲁之间经商成为巨富，这一现象反映了</a:t>
            </a:r>
            <a:endParaRPr lang="zh-CN" altLang="en-US" sz="2800" b="1" strike="noStrike" noProof="1" dirty="0">
              <a:latin typeface="楷体" panose="02010609060101010101" pitchFamily="49" charset="-122"/>
              <a:ea typeface="楷体" panose="02010609060101010101" pitchFamily="49" charset="-122"/>
            </a:endParaRPr>
          </a:p>
          <a:p>
            <a:pPr fontAlgn="base">
              <a:lnSpc>
                <a:spcPct val="80000"/>
              </a:lnSpc>
              <a:buNone/>
            </a:pPr>
            <a:endParaRPr lang="zh-CN" altLang="en-US" sz="2800" b="1" strike="noStrike" noProof="1">
              <a:latin typeface="楷体" panose="02010609060101010101" pitchFamily="49" charset="-122"/>
              <a:ea typeface="楷体" panose="02010609060101010101" pitchFamily="49" charset="-122"/>
            </a:endParaRPr>
          </a:p>
          <a:p>
            <a:pPr fontAlgn="base">
              <a:lnSpc>
                <a:spcPct val="80000"/>
              </a:lnSpc>
              <a:buNone/>
            </a:pPr>
            <a:endParaRPr lang="zh-CN" altLang="en-US" sz="2800" b="1" strike="noStrike" noProof="1">
              <a:latin typeface="楷体" panose="02010609060101010101" pitchFamily="49" charset="-122"/>
              <a:ea typeface="楷体" panose="02010609060101010101" pitchFamily="49" charset="-122"/>
            </a:endParaRPr>
          </a:p>
          <a:p>
            <a:pPr fontAlgn="base">
              <a:lnSpc>
                <a:spcPct val="80000"/>
              </a:lnSpc>
              <a:buNone/>
            </a:pPr>
            <a:endParaRPr lang="zh-CN" altLang="en-US" sz="2800" b="1" strike="noStrike" noProof="1">
              <a:latin typeface="楷体" panose="02010609060101010101" pitchFamily="49" charset="-122"/>
              <a:ea typeface="楷体" panose="02010609060101010101" pitchFamily="49" charset="-122"/>
            </a:endParaRPr>
          </a:p>
          <a:p>
            <a:pPr fontAlgn="base">
              <a:lnSpc>
                <a:spcPct val="80000"/>
              </a:lnSpc>
              <a:buNone/>
            </a:pPr>
            <a:endParaRPr lang="zh-CN" altLang="en-US" sz="2800" b="1" strike="noStrike" noProof="1">
              <a:latin typeface="楷体" panose="02010609060101010101" pitchFamily="49" charset="-122"/>
              <a:ea typeface="楷体" panose="02010609060101010101" pitchFamily="49" charset="-122"/>
            </a:endParaRPr>
          </a:p>
          <a:p>
            <a:pPr fontAlgn="base">
              <a:lnSpc>
                <a:spcPct val="80000"/>
              </a:lnSpc>
              <a:buNone/>
            </a:pPr>
            <a:endParaRPr lang="zh-CN" altLang="en-US" sz="2800" b="1" strike="noStrike" noProof="1">
              <a:latin typeface="楷体" panose="02010609060101010101" pitchFamily="49" charset="-122"/>
              <a:ea typeface="楷体" panose="02010609060101010101" pitchFamily="49" charset="-122"/>
            </a:endParaRPr>
          </a:p>
          <a:p>
            <a:pPr fontAlgn="base">
              <a:lnSpc>
                <a:spcPct val="80000"/>
              </a:lnSpc>
              <a:buNone/>
            </a:pPr>
            <a:endParaRPr lang="zh-CN" altLang="en-US" sz="2800" b="1" strike="noStrike" noProof="1">
              <a:latin typeface="楷体" panose="02010609060101010101" pitchFamily="49" charset="-122"/>
              <a:ea typeface="楷体" panose="02010609060101010101" pitchFamily="49" charset="-122"/>
            </a:endParaRPr>
          </a:p>
          <a:p>
            <a:pPr fontAlgn="base">
              <a:lnSpc>
                <a:spcPct val="80000"/>
              </a:lnSpc>
              <a:buNone/>
            </a:pPr>
            <a:endParaRPr lang="zh-CN" altLang="en-US" sz="2800" b="1" strike="noStrike" noProof="1">
              <a:latin typeface="楷体" panose="02010609060101010101" pitchFamily="49" charset="-122"/>
              <a:ea typeface="楷体" panose="02010609060101010101" pitchFamily="49" charset="-122"/>
            </a:endParaRPr>
          </a:p>
          <a:p>
            <a:pPr fontAlgn="base">
              <a:lnSpc>
                <a:spcPct val="80000"/>
              </a:lnSpc>
              <a:buNone/>
            </a:pPr>
            <a:r>
              <a:rPr lang="en-US" altLang="zh-CN" sz="2800" b="1" strike="noStrike" noProof="1" dirty="0">
                <a:latin typeface="楷体" panose="02010609060101010101" pitchFamily="49" charset="-122"/>
                <a:ea typeface="楷体" panose="02010609060101010101" pitchFamily="49" charset="-122"/>
              </a:rPr>
              <a:t>A</a:t>
            </a:r>
            <a:r>
              <a:rPr lang="zh-CN" altLang="en-US" sz="2800" b="1" strike="noStrike" noProof="1" dirty="0">
                <a:latin typeface="楷体" panose="02010609060101010101" pitchFamily="49" charset="-122"/>
                <a:ea typeface="楷体" panose="02010609060101010101" pitchFamily="49" charset="-122"/>
              </a:rPr>
              <a:t>．区域位置影响商贸发展</a:t>
            </a:r>
            <a:endParaRPr lang="zh-CN" altLang="en-US" sz="2800" b="1" strike="noStrike" noProof="1" dirty="0">
              <a:latin typeface="楷体" panose="02010609060101010101" pitchFamily="49" charset="-122"/>
              <a:ea typeface="楷体" panose="02010609060101010101" pitchFamily="49" charset="-122"/>
            </a:endParaRPr>
          </a:p>
          <a:p>
            <a:pPr fontAlgn="base">
              <a:lnSpc>
                <a:spcPct val="80000"/>
              </a:lnSpc>
              <a:buNone/>
            </a:pPr>
            <a:r>
              <a:rPr lang="en-US" altLang="zh-CN" sz="2800" b="1" strike="noStrike" noProof="1" dirty="0">
                <a:latin typeface="楷体" panose="02010609060101010101" pitchFamily="49" charset="-122"/>
                <a:ea typeface="楷体" panose="02010609060101010101" pitchFamily="49" charset="-122"/>
              </a:rPr>
              <a:t>B</a:t>
            </a:r>
            <a:r>
              <a:rPr lang="zh-CN" altLang="en-US" sz="2800" b="1" strike="noStrike" noProof="1" dirty="0">
                <a:latin typeface="楷体" panose="02010609060101010101" pitchFamily="49" charset="-122"/>
                <a:ea typeface="楷体" panose="02010609060101010101" pitchFamily="49" charset="-122"/>
              </a:rPr>
              <a:t>．争霸战争促进经济交往</a:t>
            </a:r>
            <a:endParaRPr lang="zh-CN" altLang="en-US" sz="2800" b="1" strike="noStrike" noProof="1" dirty="0">
              <a:latin typeface="楷体" panose="02010609060101010101" pitchFamily="49" charset="-122"/>
              <a:ea typeface="楷体" panose="02010609060101010101" pitchFamily="49" charset="-122"/>
            </a:endParaRPr>
          </a:p>
          <a:p>
            <a:pPr fontAlgn="base">
              <a:lnSpc>
                <a:spcPct val="80000"/>
              </a:lnSpc>
              <a:buNone/>
            </a:pPr>
            <a:r>
              <a:rPr lang="en-US" altLang="zh-CN" sz="2800" b="1" strike="noStrike" noProof="1" dirty="0">
                <a:latin typeface="楷体" panose="02010609060101010101" pitchFamily="49" charset="-122"/>
                <a:ea typeface="楷体" panose="02010609060101010101" pitchFamily="49" charset="-122"/>
              </a:rPr>
              <a:t>C</a:t>
            </a:r>
            <a:r>
              <a:rPr lang="zh-CN" altLang="en-US" sz="2800" b="1" strike="noStrike" noProof="1" dirty="0">
                <a:latin typeface="楷体" panose="02010609060101010101" pitchFamily="49" charset="-122"/>
                <a:ea typeface="楷体" panose="02010609060101010101" pitchFamily="49" charset="-122"/>
              </a:rPr>
              <a:t>．交通条件决定地方经济状况	  </a:t>
            </a:r>
            <a:endParaRPr lang="zh-CN" altLang="en-US" sz="2800" b="1" strike="noStrike" noProof="1" dirty="0">
              <a:latin typeface="楷体" panose="02010609060101010101" pitchFamily="49" charset="-122"/>
              <a:ea typeface="楷体" panose="02010609060101010101" pitchFamily="49" charset="-122"/>
            </a:endParaRPr>
          </a:p>
          <a:p>
            <a:pPr fontAlgn="base">
              <a:lnSpc>
                <a:spcPct val="80000"/>
              </a:lnSpc>
              <a:buNone/>
            </a:pPr>
            <a:r>
              <a:rPr lang="en-US" altLang="zh-CN" sz="2800" b="1" strike="noStrike" noProof="1" dirty="0">
                <a:latin typeface="楷体" panose="02010609060101010101" pitchFamily="49" charset="-122"/>
                <a:ea typeface="楷体" panose="02010609060101010101" pitchFamily="49" charset="-122"/>
              </a:rPr>
              <a:t>D</a:t>
            </a:r>
            <a:r>
              <a:rPr lang="zh-CN" altLang="en-US" sz="2800" b="1" strike="noStrike" noProof="1" dirty="0">
                <a:latin typeface="楷体" panose="02010609060101010101" pitchFamily="49" charset="-122"/>
                <a:ea typeface="楷体" panose="02010609060101010101" pitchFamily="49" charset="-122"/>
              </a:rPr>
              <a:t>．城市规模扩大推动商业繁荣</a:t>
            </a:r>
            <a:endParaRPr lang="zh-CN" altLang="en-US" sz="2800" b="1" strike="noStrike" noProof="1" dirty="0">
              <a:latin typeface="楷体" panose="02010609060101010101" pitchFamily="49" charset="-122"/>
              <a:ea typeface="楷体" panose="02010609060101010101" pitchFamily="49" charset="-122"/>
            </a:endParaRPr>
          </a:p>
        </p:txBody>
      </p:sp>
      <p:pic>
        <p:nvPicPr>
          <p:cNvPr id="54274" name="图片 3099650" descr="中学历史教学园地（www.zxls.com）——全国文章总量、访问量最大的历史教学网站。"/>
          <p:cNvPicPr>
            <a:picLocks noChangeAspect="1"/>
          </p:cNvPicPr>
          <p:nvPr/>
        </p:nvPicPr>
        <p:blipFill>
          <a:blip r:embed="rId1">
            <a:lum bright="6000"/>
          </a:blip>
          <a:stretch>
            <a:fillRect/>
          </a:stretch>
        </p:blipFill>
        <p:spPr>
          <a:xfrm>
            <a:off x="2700338" y="1484313"/>
            <a:ext cx="4235450" cy="3054350"/>
          </a:xfrm>
          <a:prstGeom prst="rect">
            <a:avLst/>
          </a:prstGeom>
          <a:noFill/>
          <a:ln w="9525">
            <a:noFill/>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00674" name="文本占位符 3100673"/>
          <p:cNvSpPr>
            <a:spLocks noGrp="1"/>
          </p:cNvSpPr>
          <p:nvPr>
            <p:ph idx="1"/>
          </p:nvPr>
        </p:nvSpPr>
        <p:spPr/>
        <p:txBody>
          <a:bodyPr/>
          <a:p>
            <a:pPr fontAlgn="base">
              <a:lnSpc>
                <a:spcPct val="90000"/>
              </a:lnSpc>
            </a:pPr>
            <a:r>
              <a:rPr lang="zh-CN" altLang="en-US" b="1" strike="noStrike" noProof="1" dirty="0"/>
              <a:t>（</a:t>
            </a:r>
            <a:r>
              <a:rPr lang="en-US" altLang="zh-CN" sz="3600" b="1" strike="noStrike" noProof="1"/>
              <a:t>Ⅲ</a:t>
            </a:r>
            <a:r>
              <a:rPr lang="zh-CN" altLang="en-US" b="1" strike="noStrike" noProof="1" dirty="0"/>
              <a:t>卷）</a:t>
            </a:r>
            <a:r>
              <a:rPr lang="en-US" altLang="zh-CN" b="1" strike="noStrike" noProof="1" dirty="0"/>
              <a:t>24</a:t>
            </a:r>
            <a:r>
              <a:rPr lang="zh-CN" altLang="en-US" b="1" strike="noStrike" noProof="1" dirty="0"/>
              <a:t>题：图</a:t>
            </a:r>
            <a:r>
              <a:rPr lang="en-US" altLang="zh-CN" b="1" strike="noStrike" noProof="1" dirty="0"/>
              <a:t>4</a:t>
            </a:r>
            <a:r>
              <a:rPr lang="zh-CN" altLang="en-US" b="1" strike="noStrike" noProof="1" dirty="0"/>
              <a:t>是西周与战国两个时期相同文字的不同写法，反映出字形发生了变化，促成这一变化的主要因素是</a:t>
            </a:r>
            <a:endParaRPr lang="zh-CN" altLang="en-US" b="1" strike="noStrike" noProof="1" dirty="0"/>
          </a:p>
          <a:p>
            <a:pPr fontAlgn="base">
              <a:lnSpc>
                <a:spcPct val="90000"/>
              </a:lnSpc>
              <a:buNone/>
            </a:pPr>
            <a:endParaRPr lang="zh-CN" altLang="en-US" b="1" strike="noStrike" noProof="1"/>
          </a:p>
          <a:p>
            <a:pPr fontAlgn="base">
              <a:lnSpc>
                <a:spcPct val="90000"/>
              </a:lnSpc>
              <a:buNone/>
            </a:pPr>
            <a:endParaRPr lang="zh-CN" altLang="en-US" b="1" strike="noStrike" noProof="1"/>
          </a:p>
          <a:p>
            <a:pPr fontAlgn="base">
              <a:lnSpc>
                <a:spcPct val="90000"/>
              </a:lnSpc>
              <a:buNone/>
            </a:pPr>
            <a:endParaRPr lang="zh-CN" altLang="en-US" b="1" strike="noStrike" noProof="1">
              <a:latin typeface="黑体" panose="02010609060101010101" pitchFamily="49" charset="-122"/>
              <a:ea typeface="黑体" panose="02010609060101010101" pitchFamily="49" charset="-122"/>
            </a:endParaRPr>
          </a:p>
          <a:p>
            <a:pPr fontAlgn="base">
              <a:lnSpc>
                <a:spcPct val="90000"/>
              </a:lnSpc>
              <a:buNone/>
            </a:pPr>
            <a:r>
              <a:rPr lang="en-US" altLang="zh-CN" b="1" strike="noStrike" noProof="1" dirty="0">
                <a:latin typeface="宋体" panose="02010600030101010101" pitchFamily="2" charset="-122"/>
              </a:rPr>
              <a:t>A</a:t>
            </a:r>
            <a:r>
              <a:rPr lang="zh-CN" altLang="en-US" b="1" strike="noStrike" noProof="1" dirty="0">
                <a:latin typeface="宋体" panose="02010600030101010101" pitchFamily="2" charset="-122"/>
              </a:rPr>
              <a:t>．文字的频繁使用</a:t>
            </a:r>
            <a:r>
              <a:rPr lang="zh-CN" altLang="en-US" b="1" strike="noStrike" noProof="1" dirty="0"/>
              <a:t>	</a:t>
            </a:r>
            <a:r>
              <a:rPr lang="en-US" altLang="zh-CN" b="1" strike="noStrike" noProof="1" dirty="0"/>
              <a:t>B</a:t>
            </a:r>
            <a:r>
              <a:rPr lang="zh-CN" altLang="en-US" b="1" strike="noStrike" noProof="1" dirty="0"/>
              <a:t>．书写材料的不同</a:t>
            </a:r>
            <a:endParaRPr lang="zh-CN" altLang="en-US" b="1" strike="noStrike" noProof="1" dirty="0"/>
          </a:p>
          <a:p>
            <a:pPr fontAlgn="base">
              <a:lnSpc>
                <a:spcPct val="90000"/>
              </a:lnSpc>
              <a:buNone/>
            </a:pPr>
            <a:r>
              <a:rPr lang="en-US" altLang="zh-CN" b="1" strike="noStrike" noProof="1" dirty="0"/>
              <a:t>C</a:t>
            </a:r>
            <a:r>
              <a:rPr lang="zh-CN" altLang="en-US" b="1" strike="noStrike" noProof="1" dirty="0"/>
              <a:t>．各国变法的实施	</a:t>
            </a:r>
            <a:r>
              <a:rPr lang="en-US" altLang="zh-CN" b="1" strike="noStrike" noProof="1" dirty="0"/>
              <a:t>D</a:t>
            </a:r>
            <a:r>
              <a:rPr lang="zh-CN" altLang="en-US" b="1" strike="noStrike" noProof="1" dirty="0"/>
              <a:t>．“书同文”的推行</a:t>
            </a:r>
            <a:endParaRPr lang="zh-CN" altLang="en-US" b="1" strike="noStrike" noProof="1" dirty="0"/>
          </a:p>
        </p:txBody>
      </p:sp>
      <p:pic>
        <p:nvPicPr>
          <p:cNvPr id="55298" name="图片 3100674" descr="中学历史教学园地（www.zxls.com）——全国文章总量、访问量最大的历史教学网站。"/>
          <p:cNvPicPr>
            <a:picLocks noChangeAspect="1"/>
          </p:cNvPicPr>
          <p:nvPr/>
        </p:nvPicPr>
        <p:blipFill>
          <a:blip r:embed="rId1">
            <a:lum bright="6000"/>
          </a:blip>
          <a:stretch>
            <a:fillRect/>
          </a:stretch>
        </p:blipFill>
        <p:spPr>
          <a:xfrm>
            <a:off x="1547813" y="2924175"/>
            <a:ext cx="5649912" cy="1219200"/>
          </a:xfrm>
          <a:prstGeom prst="rect">
            <a:avLst/>
          </a:prstGeom>
          <a:noFill/>
          <a:ln w="9525">
            <a:noFill/>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01698" name="文本占位符 3101697"/>
          <p:cNvSpPr>
            <a:spLocks noGrp="1"/>
          </p:cNvSpPr>
          <p:nvPr>
            <p:ph type="body" sz="half" idx="1"/>
          </p:nvPr>
        </p:nvSpPr>
        <p:spPr>
          <a:xfrm>
            <a:off x="468313" y="1628775"/>
            <a:ext cx="4038600" cy="4525963"/>
          </a:xfrm>
        </p:spPr>
        <p:txBody>
          <a:bodyPr/>
          <a:p>
            <a:pPr fontAlgn="base">
              <a:lnSpc>
                <a:spcPct val="90000"/>
              </a:lnSpc>
            </a:pPr>
            <a:r>
              <a:rPr lang="zh-CN" altLang="en-US" sz="2800" b="1" strike="noStrike" noProof="1" dirty="0"/>
              <a:t>推动右表国际组织出现的主要因素是</a:t>
            </a:r>
            <a:endParaRPr lang="zh-CN" altLang="en-US" sz="2800" b="1" strike="noStrike" noProof="1" dirty="0"/>
          </a:p>
          <a:p>
            <a:pPr fontAlgn="base">
              <a:lnSpc>
                <a:spcPct val="90000"/>
              </a:lnSpc>
              <a:buNone/>
            </a:pPr>
            <a:r>
              <a:rPr lang="en-US" altLang="zh-CN" sz="2800" b="1" strike="noStrike" noProof="1" dirty="0"/>
              <a:t>A</a:t>
            </a:r>
            <a:r>
              <a:rPr lang="zh-CN" altLang="en-US" sz="2800" b="1" strike="noStrike" noProof="1" dirty="0"/>
              <a:t>．发达国家经济调整增长造成的资源紧缺</a:t>
            </a:r>
            <a:endParaRPr lang="zh-CN" altLang="en-US" sz="2800" b="1" strike="noStrike" noProof="1" dirty="0"/>
          </a:p>
          <a:p>
            <a:pPr fontAlgn="base">
              <a:lnSpc>
                <a:spcPct val="90000"/>
              </a:lnSpc>
              <a:buNone/>
            </a:pPr>
            <a:r>
              <a:rPr lang="en-US" altLang="zh-CN" sz="2800" b="1" strike="noStrike" noProof="1" dirty="0"/>
              <a:t>B</a:t>
            </a:r>
            <a:r>
              <a:rPr lang="zh-CN" altLang="en-US" sz="2800" b="1" strike="noStrike" noProof="1" dirty="0"/>
              <a:t>．新兴独立国家应对不利的国际经济秩序</a:t>
            </a:r>
            <a:endParaRPr lang="zh-CN" altLang="en-US" sz="2800" b="1" strike="noStrike" noProof="1" dirty="0"/>
          </a:p>
          <a:p>
            <a:pPr fontAlgn="base">
              <a:lnSpc>
                <a:spcPct val="90000"/>
              </a:lnSpc>
              <a:buNone/>
            </a:pPr>
            <a:r>
              <a:rPr lang="en-US" altLang="zh-CN" sz="2800" b="1" strike="noStrike" noProof="1" dirty="0"/>
              <a:t>C</a:t>
            </a:r>
            <a:r>
              <a:rPr lang="zh-CN" altLang="en-US" sz="2800" b="1" strike="noStrike" noProof="1" dirty="0"/>
              <a:t>．经济全球化开始扩展到生产领域</a:t>
            </a:r>
            <a:endParaRPr lang="zh-CN" altLang="en-US" sz="2800" b="1" strike="noStrike" noProof="1" dirty="0"/>
          </a:p>
          <a:p>
            <a:pPr fontAlgn="base">
              <a:lnSpc>
                <a:spcPct val="90000"/>
              </a:lnSpc>
              <a:buNone/>
            </a:pPr>
            <a:r>
              <a:rPr lang="en-US" altLang="zh-CN" sz="2800" b="1" strike="noStrike" noProof="1" dirty="0"/>
              <a:t>D</a:t>
            </a:r>
            <a:r>
              <a:rPr lang="zh-CN" altLang="en-US" sz="2800" b="1" strike="noStrike" noProof="1" dirty="0"/>
              <a:t>．经济的区域集团化取得显著成就</a:t>
            </a:r>
            <a:endParaRPr lang="zh-CN" altLang="en-US" sz="2800" b="1" strike="noStrike" noProof="1" dirty="0"/>
          </a:p>
        </p:txBody>
      </p:sp>
      <p:graphicFrame>
        <p:nvGraphicFramePr>
          <p:cNvPr id="3101699" name="内容占位符 3101698"/>
          <p:cNvGraphicFramePr/>
          <p:nvPr>
            <p:ph sz="half" idx="2"/>
          </p:nvPr>
        </p:nvGraphicFramePr>
        <p:xfrm>
          <a:off x="4648200" y="1600200"/>
          <a:ext cx="4038600" cy="3703638"/>
        </p:xfrm>
        <a:graphic>
          <a:graphicData uri="http://schemas.openxmlformats.org/drawingml/2006/table">
            <a:tbl>
              <a:tblPr/>
              <a:tblGrid>
                <a:gridCol w="1076325"/>
                <a:gridCol w="2962275"/>
              </a:tblGrid>
              <a:tr h="1030288">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b="1" dirty="0"/>
                        <a:t>成立</a:t>
                      </a:r>
                      <a:endParaRPr lang="zh-CN" altLang="en-US" b="1" dirty="0"/>
                    </a:p>
                    <a:p>
                      <a:pPr marL="0" lvl="0" indent="0">
                        <a:buNone/>
                      </a:pPr>
                      <a:r>
                        <a:rPr lang="zh-CN" altLang="en-US" b="1" dirty="0"/>
                        <a:t>时间</a:t>
                      </a:r>
                      <a:endParaRPr lang="zh-CN" altLang="en-US"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b="1" dirty="0"/>
                        <a:t>名称</a:t>
                      </a:r>
                      <a:endParaRPr lang="zh-CN" altLang="en-US"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76262">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b="1"/>
                        <a:t>1955</a:t>
                      </a:r>
                      <a:endParaRPr lang="zh-CN" altLang="en-US"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b="1" dirty="0"/>
                        <a:t>国际茶叶委员会</a:t>
                      </a:r>
                      <a:endParaRPr lang="zh-CN" altLang="en-US"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76263">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b="1"/>
                        <a:t>1960</a:t>
                      </a:r>
                      <a:endParaRPr lang="zh-CN" altLang="en-US"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b="1" dirty="0"/>
                        <a:t>石油输出国组织</a:t>
                      </a:r>
                      <a:endParaRPr lang="zh-CN" altLang="en-US"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76262">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b="1"/>
                        <a:t>1962</a:t>
                      </a:r>
                      <a:endParaRPr lang="zh-CN" altLang="en-US"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b="1" dirty="0"/>
                        <a:t>可可生产者联盟</a:t>
                      </a:r>
                      <a:endParaRPr lang="zh-CN" altLang="en-US"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44563">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en-US" altLang="zh-CN" b="1"/>
                        <a:t>1970</a:t>
                      </a:r>
                      <a:endParaRPr lang="zh-CN" altLang="en-US" b="1"/>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24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n"/>
                        <a:defRPr sz="20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000000"/>
                            </a:outerShdw>
                          </a:effectLst>
                          <a:latin typeface="Garamond" panose="02020404030301010803" pitchFamily="18" charset="0"/>
                          <a:ea typeface="宋体" panose="02010600030101010101" pitchFamily="2" charset="-122"/>
                        </a:defRPr>
                      </a:lvl5pPr>
                    </a:lstStyle>
                    <a:p>
                      <a:pPr marL="0" lvl="0" indent="0">
                        <a:buNone/>
                      </a:pPr>
                      <a:r>
                        <a:rPr lang="zh-CN" altLang="en-US" b="1" dirty="0"/>
                        <a:t>天然橡胶生产者协会</a:t>
                      </a:r>
                      <a:endParaRPr lang="zh-CN" altLang="en-US"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05794" name="文本占位符 3105793"/>
          <p:cNvSpPr>
            <a:spLocks noGrp="1"/>
          </p:cNvSpPr>
          <p:nvPr>
            <p:ph idx="1"/>
          </p:nvPr>
        </p:nvSpPr>
        <p:spPr/>
        <p:txBody>
          <a:bodyPr/>
          <a:p>
            <a:pPr fontAlgn="base"/>
            <a:r>
              <a:rPr lang="zh-CN" altLang="en-US" b="1" strike="noStrike" noProof="1" dirty="0"/>
              <a:t>雍正帝指责地方官员：“此当青黄不接之际，朕待报湖南雨水情形，既特使人来奏，何雨水粮价竟无一语及之，汝任地方之责，试思宁有大于此事乎？”雍正帝意在</a:t>
            </a:r>
            <a:endParaRPr lang="zh-CN" altLang="en-US" b="1" strike="noStrike" noProof="1" dirty="0"/>
          </a:p>
          <a:p>
            <a:pPr fontAlgn="base">
              <a:buNone/>
            </a:pPr>
            <a:r>
              <a:rPr lang="zh-CN" altLang="en-US" b="1" strike="noStrike" noProof="1" dirty="0"/>
              <a:t>   </a:t>
            </a:r>
            <a:r>
              <a:rPr lang="en-US" altLang="zh-CN" b="1" strike="noStrike" noProof="1" dirty="0"/>
              <a:t>A</a:t>
            </a:r>
            <a:r>
              <a:rPr lang="zh-CN" altLang="en-US" b="1" strike="noStrike" noProof="1" dirty="0"/>
              <a:t>．强调重农意识     </a:t>
            </a:r>
            <a:r>
              <a:rPr lang="en-US" altLang="zh-CN" b="1" strike="noStrike" noProof="1" dirty="0"/>
              <a:t>B</a:t>
            </a:r>
            <a:r>
              <a:rPr lang="zh-CN" altLang="en-US" b="1" strike="noStrike" noProof="1" dirty="0"/>
              <a:t>．关心百姓疾苦   </a:t>
            </a:r>
            <a:r>
              <a:rPr lang="en-US" altLang="zh-CN" b="1" strike="noStrike" noProof="1" dirty="0"/>
              <a:t>C</a:t>
            </a:r>
            <a:r>
              <a:rPr lang="zh-CN" altLang="en-US" b="1" strike="noStrike" noProof="1" dirty="0"/>
              <a:t>．申饬官员无能     </a:t>
            </a:r>
            <a:r>
              <a:rPr lang="en-US" altLang="zh-CN" b="1" strike="noStrike" noProof="1" dirty="0"/>
              <a:t>D</a:t>
            </a:r>
            <a:r>
              <a:rPr lang="zh-CN" altLang="en-US" b="1" strike="noStrike" noProof="1" dirty="0"/>
              <a:t>．关注地方稳定</a:t>
            </a:r>
            <a:endParaRPr lang="zh-CN" altLang="en-US" b="1" strike="noStrike" noProof="1"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48130" name="文本占位符 3248129"/>
          <p:cNvSpPr>
            <a:spLocks noGrp="1"/>
          </p:cNvSpPr>
          <p:nvPr>
            <p:ph idx="1"/>
          </p:nvPr>
        </p:nvSpPr>
        <p:spPr>
          <a:xfrm>
            <a:off x="468313" y="836613"/>
            <a:ext cx="8229600" cy="4525963"/>
          </a:xfrm>
        </p:spPr>
        <p:txBody>
          <a:bodyPr/>
          <a:p>
            <a:pPr fontAlgn="base"/>
            <a:r>
              <a:rPr lang="en-US" altLang="zh-CN" sz="2800" b="1" strike="noStrike" noProof="1" dirty="0"/>
              <a:t>1933</a:t>
            </a:r>
            <a:r>
              <a:rPr lang="zh-CN" altLang="en-US" sz="2800" b="1" strike="noStrike" noProof="1" dirty="0"/>
              <a:t>年到</a:t>
            </a:r>
            <a:r>
              <a:rPr lang="en-US" altLang="zh-CN" sz="2800" b="1" strike="noStrike" noProof="1" dirty="0"/>
              <a:t>1937</a:t>
            </a:r>
            <a:r>
              <a:rPr lang="zh-CN" altLang="en-US" sz="2800" b="1" strike="noStrike" noProof="1" dirty="0"/>
              <a:t>年上半年，国民政府军事委员会先后统筹完成了江宁、镇江、虎门、马尾、连云港等要塞区的建设，又大规模构筑了京沪、沪杭、豫北、晋北、绥东等侧重于城市和交通线防御的工事。它反映了国民政府</a:t>
            </a:r>
            <a:endParaRPr lang="zh-CN" altLang="en-US" sz="2800" b="1" strike="noStrike" noProof="1" dirty="0"/>
          </a:p>
          <a:p>
            <a:pPr fontAlgn="base">
              <a:buNone/>
            </a:pPr>
            <a:r>
              <a:rPr lang="zh-CN" altLang="en-US" sz="2800" b="1" strike="noStrike" noProof="1" dirty="0"/>
              <a:t>     </a:t>
            </a:r>
            <a:r>
              <a:rPr lang="en-US" altLang="zh-CN" sz="2800" b="1" strike="noStrike" noProof="1" dirty="0"/>
              <a:t>A</a:t>
            </a:r>
            <a:r>
              <a:rPr lang="zh-CN" altLang="en-US" sz="2800" b="1" strike="noStrike" noProof="1" dirty="0"/>
              <a:t>．力图防范各地兴起的反蒋运动       </a:t>
            </a:r>
            <a:endParaRPr lang="zh-CN" altLang="en-US" sz="2800" b="1" strike="noStrike" noProof="1" dirty="0"/>
          </a:p>
          <a:p>
            <a:pPr fontAlgn="base">
              <a:buNone/>
            </a:pPr>
            <a:r>
              <a:rPr lang="zh-CN" altLang="en-US" sz="2800" b="1" strike="noStrike" noProof="1" dirty="0"/>
              <a:t>     </a:t>
            </a:r>
            <a:r>
              <a:rPr lang="en-US" altLang="zh-CN" sz="2800" b="1" strike="noStrike" noProof="1" dirty="0"/>
              <a:t>B</a:t>
            </a:r>
            <a:r>
              <a:rPr lang="zh-CN" altLang="en-US" sz="2800" b="1" strike="noStrike" noProof="1" dirty="0"/>
              <a:t>．对日持久防御作战的战略意图</a:t>
            </a:r>
            <a:endParaRPr lang="zh-CN" altLang="en-US" sz="2800" b="1" strike="noStrike" noProof="1" dirty="0"/>
          </a:p>
          <a:p>
            <a:pPr fontAlgn="base">
              <a:buNone/>
            </a:pPr>
            <a:r>
              <a:rPr lang="zh-CN" altLang="en-US" sz="2800" b="1" strike="noStrike" noProof="1" dirty="0"/>
              <a:t>     </a:t>
            </a:r>
            <a:r>
              <a:rPr lang="en-US" altLang="zh-CN" sz="2800" b="1" strike="noStrike" noProof="1" dirty="0"/>
              <a:t>C</a:t>
            </a:r>
            <a:r>
              <a:rPr lang="zh-CN" altLang="en-US" sz="2800" b="1" strike="noStrike" noProof="1" dirty="0"/>
              <a:t>．全力“围剿”红军的企图           </a:t>
            </a:r>
            <a:endParaRPr lang="zh-CN" altLang="en-US" sz="2800" b="1" strike="noStrike" noProof="1" dirty="0"/>
          </a:p>
          <a:p>
            <a:pPr fontAlgn="base">
              <a:buNone/>
            </a:pPr>
            <a:r>
              <a:rPr lang="zh-CN" altLang="en-US" sz="2800" b="1" strike="noStrike" noProof="1" dirty="0"/>
              <a:t>     </a:t>
            </a:r>
            <a:r>
              <a:rPr lang="en-US" altLang="zh-CN" sz="2800" b="1" strike="noStrike" noProof="1" dirty="0"/>
              <a:t>D</a:t>
            </a:r>
            <a:r>
              <a:rPr lang="zh-CN" altLang="en-US" sz="2800" b="1" strike="noStrike" noProof="1" dirty="0"/>
              <a:t>．试图削弱各地军阀的实力</a:t>
            </a:r>
            <a:endParaRPr lang="zh-CN" altLang="en-US" sz="2800" b="1" strike="noStrike" noProof="1"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07842" name="文本占位符 3107841"/>
          <p:cNvSpPr>
            <a:spLocks noGrp="1"/>
          </p:cNvSpPr>
          <p:nvPr>
            <p:ph idx="1"/>
          </p:nvPr>
        </p:nvSpPr>
        <p:spPr>
          <a:xfrm>
            <a:off x="611188" y="1052513"/>
            <a:ext cx="8229600" cy="4525963"/>
          </a:xfrm>
        </p:spPr>
        <p:txBody>
          <a:bodyPr/>
          <a:p>
            <a:pPr fontAlgn="base">
              <a:lnSpc>
                <a:spcPct val="90000"/>
              </a:lnSpc>
            </a:pPr>
            <a:r>
              <a:rPr lang="zh-CN" altLang="en-US" strike="noStrike" noProof="1" dirty="0"/>
              <a:t>公元前</a:t>
            </a:r>
            <a:r>
              <a:rPr lang="en-US" altLang="zh-CN" strike="noStrike" noProof="1" dirty="0"/>
              <a:t>5</a:t>
            </a:r>
            <a:r>
              <a:rPr lang="zh-CN" altLang="en-US" strike="noStrike" noProof="1" dirty="0"/>
              <a:t>世纪剧作家阿里斯托芬提到，雅典政府有时让行使警察职能的公共奴隶，用染成红色的绳子驱使公民去参加公民大会。若有人因此在衣服上留下红色痕迹，他将被处以罚款。这反映出在当时的雅典</a:t>
            </a:r>
            <a:endParaRPr lang="zh-CN" altLang="en-US" strike="noStrike" noProof="1" dirty="0"/>
          </a:p>
          <a:p>
            <a:pPr fontAlgn="base">
              <a:lnSpc>
                <a:spcPct val="90000"/>
              </a:lnSpc>
            </a:pPr>
            <a:r>
              <a:rPr lang="en-US" altLang="zh-CN" strike="noStrike" noProof="1" dirty="0"/>
              <a:t>A</a:t>
            </a:r>
            <a:r>
              <a:rPr lang="zh-CN" altLang="en-US" strike="noStrike" noProof="1" dirty="0"/>
              <a:t>．公民大会形同虚设                 </a:t>
            </a:r>
            <a:endParaRPr lang="zh-CN" altLang="en-US" strike="noStrike" noProof="1" dirty="0"/>
          </a:p>
          <a:p>
            <a:pPr fontAlgn="base">
              <a:lnSpc>
                <a:spcPct val="90000"/>
              </a:lnSpc>
            </a:pPr>
            <a:r>
              <a:rPr lang="en-US" altLang="zh-CN" strike="noStrike" noProof="1" dirty="0"/>
              <a:t>B</a:t>
            </a:r>
            <a:r>
              <a:rPr lang="zh-CN" altLang="en-US" strike="noStrike" noProof="1" dirty="0"/>
              <a:t>．民众失去政治热情</a:t>
            </a:r>
            <a:endParaRPr lang="zh-CN" altLang="en-US" strike="noStrike" noProof="1" dirty="0"/>
          </a:p>
          <a:p>
            <a:pPr fontAlgn="base">
              <a:lnSpc>
                <a:spcPct val="90000"/>
              </a:lnSpc>
            </a:pPr>
            <a:r>
              <a:rPr lang="en-US" altLang="zh-CN" strike="noStrike" noProof="1" dirty="0"/>
              <a:t>C</a:t>
            </a:r>
            <a:r>
              <a:rPr lang="zh-CN" altLang="en-US" strike="noStrike" noProof="1" dirty="0"/>
              <a:t>．参政是公民的义务                 </a:t>
            </a:r>
            <a:endParaRPr lang="zh-CN" altLang="en-US" strike="noStrike" noProof="1" dirty="0"/>
          </a:p>
          <a:p>
            <a:pPr fontAlgn="base">
              <a:lnSpc>
                <a:spcPct val="90000"/>
              </a:lnSpc>
            </a:pPr>
            <a:r>
              <a:rPr lang="en-US" altLang="zh-CN" strike="noStrike" noProof="1" dirty="0"/>
              <a:t>D</a:t>
            </a:r>
            <a:r>
              <a:rPr lang="zh-CN" altLang="en-US" strike="noStrike" noProof="1" dirty="0"/>
              <a:t>．政府丧失民众信任</a:t>
            </a:r>
            <a:endParaRPr lang="zh-CN" altLang="en-US" strike="noStrike" noProof="1"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24579" name="文本占位符 3224578"/>
          <p:cNvSpPr>
            <a:spLocks noGrp="1"/>
          </p:cNvSpPr>
          <p:nvPr>
            <p:ph idx="1"/>
          </p:nvPr>
        </p:nvSpPr>
        <p:spPr>
          <a:xfrm>
            <a:off x="468313" y="1052513"/>
            <a:ext cx="8229600" cy="4525963"/>
          </a:xfrm>
        </p:spPr>
        <p:txBody>
          <a:bodyPr/>
          <a:p>
            <a:pPr fontAlgn="base"/>
            <a:r>
              <a:rPr lang="zh-CN" altLang="en-US" sz="3600" b="1" strike="noStrike" noProof="1" dirty="0"/>
              <a:t>主观题：</a:t>
            </a:r>
            <a:endParaRPr lang="zh-CN" altLang="en-US" sz="3600" b="1" strike="noStrike" noProof="1" dirty="0"/>
          </a:p>
          <a:p>
            <a:pPr fontAlgn="base">
              <a:buNone/>
            </a:pPr>
            <a:r>
              <a:rPr lang="zh-CN" altLang="en-US" sz="3600" b="1" strike="noStrike" noProof="1" dirty="0"/>
              <a:t>信息提取；据题作答；灵活迁移；答案生成（延展、“套话”） 。</a:t>
            </a:r>
            <a:endParaRPr lang="zh-CN" altLang="en-US" sz="3600" b="1" strike="noStrike" noProof="1"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69539" name="文本占位符 2369538"/>
          <p:cNvSpPr>
            <a:spLocks noGrp="1"/>
          </p:cNvSpPr>
          <p:nvPr>
            <p:ph idx="1"/>
          </p:nvPr>
        </p:nvSpPr>
        <p:spPr>
          <a:xfrm>
            <a:off x="250825" y="333375"/>
            <a:ext cx="8229600" cy="4525963"/>
          </a:xfrm>
        </p:spPr>
        <p:txBody>
          <a:bodyPr/>
          <a:p>
            <a:pPr fontAlgn="base">
              <a:lnSpc>
                <a:spcPct val="90000"/>
              </a:lnSpc>
            </a:pPr>
            <a:r>
              <a:rPr lang="en-US" altLang="zh-CN" sz="2800" b="1" strike="noStrike" noProof="1" dirty="0"/>
              <a:t>41</a:t>
            </a:r>
            <a:r>
              <a:rPr lang="zh-CN" altLang="en-US" sz="2800" b="1" strike="noStrike" noProof="1" dirty="0"/>
              <a:t>．阅读材料，完成下列要求。（</a:t>
            </a:r>
            <a:r>
              <a:rPr lang="en-US" altLang="zh-CN" sz="2800" b="1" strike="noStrike" noProof="1" dirty="0"/>
              <a:t>25</a:t>
            </a:r>
            <a:r>
              <a:rPr lang="zh-CN" altLang="en-US" sz="2800" b="1" strike="noStrike" noProof="1" dirty="0"/>
              <a:t>分）</a:t>
            </a:r>
            <a:endParaRPr lang="zh-CN" altLang="en-US" sz="2800" b="1" strike="noStrike" noProof="1" dirty="0"/>
          </a:p>
          <a:p>
            <a:pPr fontAlgn="base">
              <a:lnSpc>
                <a:spcPct val="90000"/>
              </a:lnSpc>
            </a:pPr>
            <a:r>
              <a:rPr lang="zh-CN" altLang="en-US" sz="2800" b="1" strike="noStrike" noProof="1" dirty="0"/>
              <a:t>中国基层社会治理历史悠久。改革开放以后，村民自治成为中国亿万农民的伟大创造。</a:t>
            </a:r>
            <a:endParaRPr lang="zh-CN" altLang="en-US" sz="2800" b="1" strike="noStrike" noProof="1" dirty="0"/>
          </a:p>
          <a:p>
            <a:pPr fontAlgn="base">
              <a:lnSpc>
                <a:spcPct val="90000"/>
              </a:lnSpc>
            </a:pPr>
            <a:r>
              <a:rPr lang="zh-CN" altLang="en-US" sz="2800" b="1" strike="noStrike" noProof="1" dirty="0">
                <a:latin typeface="楷体" panose="02010609060101010101" pitchFamily="49" charset="-122"/>
                <a:ea typeface="楷体" panose="02010609060101010101" pitchFamily="49" charset="-122"/>
              </a:rPr>
              <a:t>材料一  宋代一些地方实行乡约制度。其功能主要是扬善惩恶，制定规约进行道德教化，并建立民间组织和相关的赏罚制度，明清时期，宣讲“圣谕”成为乡约最重要的内容。当时，由地方官吏广泛推行乡约制度，设立乡约组织，每月召集百姓宣讲、教化。康熙九年颁布了乡约组织必须宣讲的</a:t>
            </a:r>
            <a:r>
              <a:rPr lang="en-US" altLang="zh-CN" sz="2800" b="1" strike="noStrike" noProof="1" dirty="0">
                <a:latin typeface="楷体" panose="02010609060101010101" pitchFamily="49" charset="-122"/>
                <a:ea typeface="楷体" panose="02010609060101010101" pitchFamily="49" charset="-122"/>
              </a:rPr>
              <a:t>《</a:t>
            </a:r>
            <a:r>
              <a:rPr lang="zh-CN" altLang="en-US" sz="2800" b="1" strike="noStrike" noProof="1" dirty="0">
                <a:latin typeface="楷体" panose="02010609060101010101" pitchFamily="49" charset="-122"/>
                <a:ea typeface="楷体" panose="02010609060101010101" pitchFamily="49" charset="-122"/>
              </a:rPr>
              <a:t>上谕十六条</a:t>
            </a:r>
            <a:r>
              <a:rPr lang="en-US" altLang="zh-CN" sz="2800" b="1" strike="noStrike" noProof="1" dirty="0">
                <a:latin typeface="楷体" panose="02010609060101010101" pitchFamily="49" charset="-122"/>
                <a:ea typeface="楷体" panose="02010609060101010101" pitchFamily="49" charset="-122"/>
              </a:rPr>
              <a:t>》</a:t>
            </a:r>
            <a:r>
              <a:rPr lang="zh-CN" altLang="en-US" sz="2800" b="1" strike="noStrike" noProof="1" dirty="0">
                <a:latin typeface="楷体" panose="02010609060101010101" pitchFamily="49" charset="-122"/>
                <a:ea typeface="楷体" panose="02010609060101010101" pitchFamily="49" charset="-122"/>
              </a:rPr>
              <a:t>，内容包含“重农桑以足衣食”“训子弟以禁非为”等。</a:t>
            </a:r>
            <a:endParaRPr lang="zh-CN" altLang="en-US" sz="2800" b="1" strike="noStrike" noProof="1" dirty="0">
              <a:latin typeface="楷体" panose="02010609060101010101" pitchFamily="49" charset="-122"/>
              <a:ea typeface="楷体" panose="02010609060101010101" pitchFamily="49" charset="-122"/>
            </a:endParaRPr>
          </a:p>
          <a:p>
            <a:pPr fontAlgn="base">
              <a:lnSpc>
                <a:spcPct val="90000"/>
              </a:lnSpc>
              <a:buNone/>
            </a:pPr>
            <a:r>
              <a:rPr lang="zh-CN" altLang="en-US" sz="2800" b="1" strike="noStrike" noProof="1" dirty="0">
                <a:latin typeface="楷体" panose="02010609060101010101" pitchFamily="49" charset="-122"/>
                <a:ea typeface="楷体" panose="02010609060101010101" pitchFamily="49" charset="-122"/>
              </a:rPr>
              <a:t>           </a:t>
            </a:r>
            <a:r>
              <a:rPr lang="en-US" altLang="zh-CN" sz="2800" b="1" strike="noStrike" noProof="1" dirty="0">
                <a:latin typeface="楷体" panose="02010609060101010101" pitchFamily="49" charset="-122"/>
                <a:ea typeface="楷体" panose="02010609060101010101" pitchFamily="49" charset="-122"/>
              </a:rPr>
              <a:t>——</a:t>
            </a:r>
            <a:r>
              <a:rPr lang="zh-CN" altLang="en-US" sz="2800" b="1" strike="noStrike" noProof="1" dirty="0">
                <a:latin typeface="楷体" panose="02010609060101010101" pitchFamily="49" charset="-122"/>
                <a:ea typeface="楷体" panose="02010609060101010101" pitchFamily="49" charset="-122"/>
              </a:rPr>
              <a:t>据杨开道</a:t>
            </a:r>
            <a:r>
              <a:rPr lang="en-US" altLang="zh-CN" sz="2800" b="1" strike="noStrike" noProof="1" dirty="0">
                <a:latin typeface="楷体" panose="02010609060101010101" pitchFamily="49" charset="-122"/>
                <a:ea typeface="楷体" panose="02010609060101010101" pitchFamily="49" charset="-122"/>
              </a:rPr>
              <a:t>《</a:t>
            </a:r>
            <a:r>
              <a:rPr lang="zh-CN" altLang="en-US" sz="2800" b="1" strike="noStrike" noProof="1" dirty="0">
                <a:latin typeface="楷体" panose="02010609060101010101" pitchFamily="49" charset="-122"/>
                <a:ea typeface="楷体" panose="02010609060101010101" pitchFamily="49" charset="-122"/>
              </a:rPr>
              <a:t>中国乡约制度</a:t>
            </a:r>
            <a:r>
              <a:rPr lang="en-US" altLang="zh-CN" sz="2800" b="1" strike="noStrike" noProof="1" dirty="0">
                <a:latin typeface="楷体" panose="02010609060101010101" pitchFamily="49" charset="-122"/>
                <a:ea typeface="楷体" panose="02010609060101010101" pitchFamily="49" charset="-122"/>
              </a:rPr>
              <a:t>》</a:t>
            </a:r>
            <a:r>
              <a:rPr lang="zh-CN" altLang="en-US" sz="2800" b="1" strike="noStrike" noProof="1" dirty="0">
                <a:latin typeface="楷体" panose="02010609060101010101" pitchFamily="49" charset="-122"/>
                <a:ea typeface="楷体" panose="02010609060101010101" pitchFamily="49" charset="-122"/>
              </a:rPr>
              <a:t>等</a:t>
            </a:r>
            <a:endParaRPr lang="zh-CN" altLang="en-US" sz="2800" b="1" strike="noStrike" noProof="1" dirty="0">
              <a:latin typeface="楷体" panose="02010609060101010101" pitchFamily="49" charset="-122"/>
              <a:ea typeface="楷体" panose="02010609060101010101" pitchFamily="49" charset="-122"/>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0563" name="文本占位符 2370562"/>
          <p:cNvSpPr>
            <a:spLocks noGrp="1"/>
          </p:cNvSpPr>
          <p:nvPr>
            <p:ph idx="1"/>
          </p:nvPr>
        </p:nvSpPr>
        <p:spPr>
          <a:xfrm>
            <a:off x="395288" y="620713"/>
            <a:ext cx="8229600" cy="4525963"/>
          </a:xfrm>
        </p:spPr>
        <p:txBody>
          <a:bodyPr/>
          <a:p>
            <a:pPr fontAlgn="base"/>
            <a:r>
              <a:rPr lang="zh-CN" altLang="en-US" strike="noStrike" noProof="1" dirty="0"/>
              <a:t>（</a:t>
            </a:r>
            <a:r>
              <a:rPr lang="en-US" altLang="zh-CN" strike="noStrike" noProof="1" dirty="0"/>
              <a:t>1</a:t>
            </a:r>
            <a:r>
              <a:rPr lang="zh-CN" altLang="en-US" strike="noStrike" noProof="1" dirty="0"/>
              <a:t>）根据材料一并结合所学知识，概括宋代到明清时期乡约制度的变化，并说明乡约制度的积极作用。（</a:t>
            </a:r>
            <a:r>
              <a:rPr lang="en-US" altLang="zh-CN" strike="noStrike" noProof="1" dirty="0"/>
              <a:t>12</a:t>
            </a:r>
            <a:r>
              <a:rPr lang="zh-CN" altLang="en-US" strike="noStrike" noProof="1" dirty="0"/>
              <a:t>分）</a:t>
            </a:r>
            <a:endParaRPr lang="zh-CN" altLang="en-US" strike="noStrike" noProof="1" dirty="0"/>
          </a:p>
        </p:txBody>
      </p:sp>
    </p:spTree>
  </p:cSld>
  <p:clrMapOvr>
    <a:masterClrMapping/>
  </p:clrMapOvr>
</p:sld>
</file>

<file path=ppt/theme/theme1.xml><?xml version="1.0" encoding="utf-8"?>
<a:theme xmlns:a="http://schemas.openxmlformats.org/drawingml/2006/main" name="Stream">
  <a:themeElements>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fontScheme name="">
      <a:majorFont>
        <a:latin typeface="Garamond"/>
        <a:ea typeface="宋体"/>
        <a:cs typeface=""/>
      </a:majorFont>
      <a:minorFont>
        <a:latin typeface="Garamond"/>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DFDFE9"/>
        </a:dk2>
        <a:lt2>
          <a:srgbClr val="3E3E5C"/>
        </a:lt2>
        <a:accent1>
          <a:srgbClr val="CC66FF"/>
        </a:accent1>
        <a:accent2>
          <a:srgbClr val="679ACD"/>
        </a:accent2>
        <a:accent3>
          <a:srgbClr val="B9B9CA"/>
        </a:accent3>
        <a:accent4>
          <a:srgbClr val="DCDCDC"/>
        </a:accent4>
        <a:accent5>
          <a:srgbClr val="E2B9FF"/>
        </a:accent5>
        <a:accent6>
          <a:srgbClr val="5C8AB8"/>
        </a:accent6>
        <a:hlink>
          <a:srgbClr val="CCECFF"/>
        </a:hlink>
        <a:folHlink>
          <a:srgbClr val="CCCCFF"/>
        </a:folHlink>
      </a:clrScheme>
      <a:clrMap bg1="lt1" tx1="dk1" bg2="lt2" tx2="dk2" accent1="accent1" accent2="accent2" accent3="accent3" accent4="accent4" accent5="accent5" accent6="accent6" hlink="hlink" folHlink="folHlink"/>
    </a:extraClrScheme>
    <a:extraClrScheme>
      <a:clrScheme name="">
        <a:dk1>
          <a:srgbClr val="FFFFFF"/>
        </a:dk1>
        <a:lt1>
          <a:srgbClr val="4A9400"/>
        </a:lt1>
        <a:dk2>
          <a:srgbClr val="BAE8BA"/>
        </a:dk2>
        <a:lt2>
          <a:srgbClr val="2A5400"/>
        </a:lt2>
        <a:accent1>
          <a:srgbClr val="33CC33"/>
        </a:accent1>
        <a:accent2>
          <a:srgbClr val="99CC00"/>
        </a:accent2>
        <a:accent3>
          <a:srgbClr val="B2C8AA"/>
        </a:accent3>
        <a:accent4>
          <a:srgbClr val="DCDCDC"/>
        </a:accent4>
        <a:accent5>
          <a:srgbClr val="ADE2AD"/>
        </a:accent5>
        <a:accent6>
          <a:srgbClr val="89B700"/>
        </a:accent6>
        <a:hlink>
          <a:srgbClr val="99FF33"/>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1596D"/>
        </a:lt1>
        <a:dk2>
          <a:srgbClr val="DDDDDD"/>
        </a:dk2>
        <a:lt2>
          <a:srgbClr val="000000"/>
        </a:lt2>
        <a:accent1>
          <a:srgbClr val="787E8A"/>
        </a:accent1>
        <a:accent2>
          <a:srgbClr val="339966"/>
        </a:accent2>
        <a:accent3>
          <a:srgbClr val="B3B5BB"/>
        </a:accent3>
        <a:accent4>
          <a:srgbClr val="DCDCDC"/>
        </a:accent4>
        <a:accent5>
          <a:srgbClr val="BEC0C4"/>
        </a:accent5>
        <a:accent6>
          <a:srgbClr val="2D895B"/>
        </a:accent6>
        <a:hlink>
          <a:srgbClr val="00FFFF"/>
        </a:hlink>
        <a:folHlink>
          <a:srgbClr val="74B6D0"/>
        </a:folHlink>
      </a:clrScheme>
      <a:clrMap bg1="lt1" tx1="dk1" bg2="lt2" tx2="dk2" accent1="accent1" accent2="accent2" accent3="accent3" accent4="accent4" accent5="accent5" accent6="accent6" hlink="hlink" folHlink="folHlink"/>
    </a:extraClrScheme>
    <a:extraClrScheme>
      <a:clrScheme name="">
        <a:dk1>
          <a:srgbClr val="FFFFFF"/>
        </a:dk1>
        <a:lt1>
          <a:srgbClr val="8C0000"/>
        </a:lt1>
        <a:dk2>
          <a:srgbClr val="DFD293"/>
        </a:dk2>
        <a:lt2>
          <a:srgbClr val="5C1F00"/>
        </a:lt2>
        <a:accent1>
          <a:srgbClr val="FF6845"/>
        </a:accent1>
        <a:accent2>
          <a:srgbClr val="BE7960"/>
        </a:accent2>
        <a:accent3>
          <a:srgbClr val="C5AAAA"/>
        </a:accent3>
        <a:accent4>
          <a:srgbClr val="DCDCDC"/>
        </a:accent4>
        <a:accent5>
          <a:srgbClr val="FFB9B1"/>
        </a:accent5>
        <a:accent6>
          <a:srgbClr val="AA6C5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7F3F3"/>
        </a:dk1>
        <a:lt1>
          <a:srgbClr val="8A6362"/>
        </a:lt1>
        <a:dk2>
          <a:srgbClr val="D8C1BA"/>
        </a:dk2>
        <a:lt2>
          <a:srgbClr val="5E4444"/>
        </a:lt2>
        <a:accent1>
          <a:srgbClr val="CC6600"/>
        </a:accent1>
        <a:accent2>
          <a:srgbClr val="C16059"/>
        </a:accent2>
        <a:accent3>
          <a:srgbClr val="C4B8B8"/>
        </a:accent3>
        <a:accent4>
          <a:srgbClr val="D5D1D1"/>
        </a:accent4>
        <a:accent5>
          <a:srgbClr val="E2B9AA"/>
        </a:accent5>
        <a:accent6>
          <a:srgbClr val="AD554F"/>
        </a:accent6>
        <a:hlink>
          <a:srgbClr val="FFCC00"/>
        </a:hlink>
        <a:folHlink>
          <a:srgbClr val="CBB557"/>
        </a:folHlink>
      </a:clrScheme>
      <a:clrMap bg1="lt1" tx1="dk1" bg2="lt2" tx2="dk2" accent1="accent1" accent2="accent2" accent3="accent3" accent4="accent4" accent5="accent5" accent6="accent6" hlink="hlink" folHlink="folHlink"/>
    </a:extraClrScheme>
    <a:extraClrScheme>
      <a:clrScheme name="">
        <a:dk1>
          <a:srgbClr val="FFFFFF"/>
        </a:dk1>
        <a:lt1>
          <a:srgbClr val="BFA673"/>
        </a:lt1>
        <a:dk2>
          <a:srgbClr val="E6E3AA"/>
        </a:dk2>
        <a:lt2>
          <a:srgbClr val="7F6737"/>
        </a:lt2>
        <a:accent1>
          <a:srgbClr val="FFCC00"/>
        </a:accent1>
        <a:accent2>
          <a:srgbClr val="808000"/>
        </a:accent2>
        <a:accent3>
          <a:srgbClr val="DBD0BD"/>
        </a:accent3>
        <a:accent4>
          <a:srgbClr val="DCDCDC"/>
        </a:accent4>
        <a:accent5>
          <a:srgbClr val="FFE2AA"/>
        </a:accent5>
        <a:accent6>
          <a:srgbClr val="727200"/>
        </a:accent6>
        <a:hlink>
          <a:srgbClr val="784700"/>
        </a:hlink>
        <a:folHlink>
          <a:srgbClr val="9A7200"/>
        </a:folHlink>
      </a:clrScheme>
      <a:clrMap bg1="lt1" tx1="dk1" bg2="lt2" tx2="dk2" accent1="accent1" accent2="accent2" accent3="accent3" accent4="accent4" accent5="accent5" accent6="accent6" hlink="hlink" folHlink="folHlink"/>
    </a:extraClrScheme>
    <a:extraClrScheme>
      <a:clrScheme name="">
        <a:dk1>
          <a:srgbClr val="4B2500"/>
        </a:dk1>
        <a:lt1>
          <a:srgbClr val="F9F0D3"/>
        </a:lt1>
        <a:dk2>
          <a:srgbClr val="A69564"/>
        </a:dk2>
        <a:lt2>
          <a:srgbClr val="EFDEAF"/>
        </a:lt2>
        <a:accent1>
          <a:srgbClr val="FFFFE3"/>
        </a:accent1>
        <a:accent2>
          <a:srgbClr val="BFBFA7"/>
        </a:accent2>
        <a:accent3>
          <a:srgbClr val="FBF6E5"/>
        </a:accent3>
        <a:accent4>
          <a:srgbClr val="3F1E00"/>
        </a:accent4>
        <a:accent5>
          <a:srgbClr val="FFFFEE"/>
        </a:accent5>
        <a:accent6>
          <a:srgbClr val="ABAB95"/>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9"/>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Stream">
  <a:themeElements>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fontScheme name="">
      <a:majorFont>
        <a:latin typeface="Garamond"/>
        <a:ea typeface="宋体"/>
        <a:cs typeface=""/>
      </a:majorFont>
      <a:minorFont>
        <a:latin typeface="Garamond"/>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3399"/>
        </a:lt1>
        <a:dk2>
          <a:srgbClr val="E5E5FF"/>
        </a:dk2>
        <a:lt2>
          <a:srgbClr val="000514"/>
        </a:lt2>
        <a:accent1>
          <a:srgbClr val="0099CC"/>
        </a:accent1>
        <a:accent2>
          <a:srgbClr val="A886E0"/>
        </a:accent2>
        <a:accent3>
          <a:srgbClr val="AAADCA"/>
        </a:accent3>
        <a:accent4>
          <a:srgbClr val="DCDCDC"/>
        </a:accent4>
        <a:accent5>
          <a:srgbClr val="AACAE2"/>
        </a:accent5>
        <a:accent6>
          <a:srgbClr val="9678C9"/>
        </a:accent6>
        <a:hlink>
          <a:srgbClr val="FFCC00"/>
        </a:hlink>
        <a:folHlink>
          <a:srgbClr val="FFFFCC"/>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DFDFE9"/>
        </a:dk2>
        <a:lt2>
          <a:srgbClr val="3E3E5C"/>
        </a:lt2>
        <a:accent1>
          <a:srgbClr val="CC66FF"/>
        </a:accent1>
        <a:accent2>
          <a:srgbClr val="679ACD"/>
        </a:accent2>
        <a:accent3>
          <a:srgbClr val="B9B9CA"/>
        </a:accent3>
        <a:accent4>
          <a:srgbClr val="DCDCDC"/>
        </a:accent4>
        <a:accent5>
          <a:srgbClr val="E2B9FF"/>
        </a:accent5>
        <a:accent6>
          <a:srgbClr val="5C8AB8"/>
        </a:accent6>
        <a:hlink>
          <a:srgbClr val="CCECFF"/>
        </a:hlink>
        <a:folHlink>
          <a:srgbClr val="CCCCFF"/>
        </a:folHlink>
      </a:clrScheme>
      <a:clrMap bg1="lt1" tx1="dk1" bg2="lt2" tx2="dk2" accent1="accent1" accent2="accent2" accent3="accent3" accent4="accent4" accent5="accent5" accent6="accent6" hlink="hlink" folHlink="folHlink"/>
    </a:extraClrScheme>
    <a:extraClrScheme>
      <a:clrScheme name="">
        <a:dk1>
          <a:srgbClr val="FFFFFF"/>
        </a:dk1>
        <a:lt1>
          <a:srgbClr val="4A9400"/>
        </a:lt1>
        <a:dk2>
          <a:srgbClr val="BAE8BA"/>
        </a:dk2>
        <a:lt2>
          <a:srgbClr val="2A5400"/>
        </a:lt2>
        <a:accent1>
          <a:srgbClr val="33CC33"/>
        </a:accent1>
        <a:accent2>
          <a:srgbClr val="99CC00"/>
        </a:accent2>
        <a:accent3>
          <a:srgbClr val="B2C8AA"/>
        </a:accent3>
        <a:accent4>
          <a:srgbClr val="DCDCDC"/>
        </a:accent4>
        <a:accent5>
          <a:srgbClr val="ADE2AD"/>
        </a:accent5>
        <a:accent6>
          <a:srgbClr val="89B700"/>
        </a:accent6>
        <a:hlink>
          <a:srgbClr val="99FF33"/>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1596D"/>
        </a:lt1>
        <a:dk2>
          <a:srgbClr val="DDDDDD"/>
        </a:dk2>
        <a:lt2>
          <a:srgbClr val="000000"/>
        </a:lt2>
        <a:accent1>
          <a:srgbClr val="787E8A"/>
        </a:accent1>
        <a:accent2>
          <a:srgbClr val="339966"/>
        </a:accent2>
        <a:accent3>
          <a:srgbClr val="B3B5BB"/>
        </a:accent3>
        <a:accent4>
          <a:srgbClr val="DCDCDC"/>
        </a:accent4>
        <a:accent5>
          <a:srgbClr val="BEC0C4"/>
        </a:accent5>
        <a:accent6>
          <a:srgbClr val="2D895B"/>
        </a:accent6>
        <a:hlink>
          <a:srgbClr val="00FFFF"/>
        </a:hlink>
        <a:folHlink>
          <a:srgbClr val="74B6D0"/>
        </a:folHlink>
      </a:clrScheme>
      <a:clrMap bg1="lt1" tx1="dk1" bg2="lt2" tx2="dk2" accent1="accent1" accent2="accent2" accent3="accent3" accent4="accent4" accent5="accent5" accent6="accent6" hlink="hlink" folHlink="folHlink"/>
    </a:extraClrScheme>
    <a:extraClrScheme>
      <a:clrScheme name="">
        <a:dk1>
          <a:srgbClr val="FFFFFF"/>
        </a:dk1>
        <a:lt1>
          <a:srgbClr val="8C0000"/>
        </a:lt1>
        <a:dk2>
          <a:srgbClr val="DFD293"/>
        </a:dk2>
        <a:lt2>
          <a:srgbClr val="5C1F00"/>
        </a:lt2>
        <a:accent1>
          <a:srgbClr val="FF6845"/>
        </a:accent1>
        <a:accent2>
          <a:srgbClr val="BE7960"/>
        </a:accent2>
        <a:accent3>
          <a:srgbClr val="C5AAAA"/>
        </a:accent3>
        <a:accent4>
          <a:srgbClr val="DCDCDC"/>
        </a:accent4>
        <a:accent5>
          <a:srgbClr val="FFB9B1"/>
        </a:accent5>
        <a:accent6>
          <a:srgbClr val="AA6C5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7F3F3"/>
        </a:dk1>
        <a:lt1>
          <a:srgbClr val="8A6362"/>
        </a:lt1>
        <a:dk2>
          <a:srgbClr val="D8C1BA"/>
        </a:dk2>
        <a:lt2>
          <a:srgbClr val="5E4444"/>
        </a:lt2>
        <a:accent1>
          <a:srgbClr val="CC6600"/>
        </a:accent1>
        <a:accent2>
          <a:srgbClr val="C16059"/>
        </a:accent2>
        <a:accent3>
          <a:srgbClr val="C4B8B8"/>
        </a:accent3>
        <a:accent4>
          <a:srgbClr val="D5D1D1"/>
        </a:accent4>
        <a:accent5>
          <a:srgbClr val="E2B9AA"/>
        </a:accent5>
        <a:accent6>
          <a:srgbClr val="AD554F"/>
        </a:accent6>
        <a:hlink>
          <a:srgbClr val="FFCC00"/>
        </a:hlink>
        <a:folHlink>
          <a:srgbClr val="CBB557"/>
        </a:folHlink>
      </a:clrScheme>
      <a:clrMap bg1="lt1" tx1="dk1" bg2="lt2" tx2="dk2" accent1="accent1" accent2="accent2" accent3="accent3" accent4="accent4" accent5="accent5" accent6="accent6" hlink="hlink" folHlink="folHlink"/>
    </a:extraClrScheme>
    <a:extraClrScheme>
      <a:clrScheme name="">
        <a:dk1>
          <a:srgbClr val="FFFFFF"/>
        </a:dk1>
        <a:lt1>
          <a:srgbClr val="BFA673"/>
        </a:lt1>
        <a:dk2>
          <a:srgbClr val="E6E3AA"/>
        </a:dk2>
        <a:lt2>
          <a:srgbClr val="7F6737"/>
        </a:lt2>
        <a:accent1>
          <a:srgbClr val="FFCC00"/>
        </a:accent1>
        <a:accent2>
          <a:srgbClr val="808000"/>
        </a:accent2>
        <a:accent3>
          <a:srgbClr val="DBD0BD"/>
        </a:accent3>
        <a:accent4>
          <a:srgbClr val="DCDCDC"/>
        </a:accent4>
        <a:accent5>
          <a:srgbClr val="FFE2AA"/>
        </a:accent5>
        <a:accent6>
          <a:srgbClr val="727200"/>
        </a:accent6>
        <a:hlink>
          <a:srgbClr val="784700"/>
        </a:hlink>
        <a:folHlink>
          <a:srgbClr val="9A7200"/>
        </a:folHlink>
      </a:clrScheme>
      <a:clrMap bg1="lt1" tx1="dk1" bg2="lt2" tx2="dk2" accent1="accent1" accent2="accent2" accent3="accent3" accent4="accent4" accent5="accent5" accent6="accent6" hlink="hlink" folHlink="folHlink"/>
    </a:extraClrScheme>
    <a:extraClrScheme>
      <a:clrScheme name="">
        <a:dk1>
          <a:srgbClr val="4B2500"/>
        </a:dk1>
        <a:lt1>
          <a:srgbClr val="F9F0D3"/>
        </a:lt1>
        <a:dk2>
          <a:srgbClr val="A69564"/>
        </a:dk2>
        <a:lt2>
          <a:srgbClr val="EFDEAF"/>
        </a:lt2>
        <a:accent1>
          <a:srgbClr val="FFFFE3"/>
        </a:accent1>
        <a:accent2>
          <a:srgbClr val="BFBFA7"/>
        </a:accent2>
        <a:accent3>
          <a:srgbClr val="FBF6E5"/>
        </a:accent3>
        <a:accent4>
          <a:srgbClr val="3F1E00"/>
        </a:accent4>
        <a:accent5>
          <a:srgbClr val="FFFFEE"/>
        </a:accent5>
        <a:accent6>
          <a:srgbClr val="ABAB95"/>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9"/>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15840</Words>
  <Application>WPS 演示</Application>
  <PresentationFormat>在屏幕上显示</PresentationFormat>
  <Paragraphs>728</Paragraphs>
  <Slides>132</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132</vt:i4>
      </vt:variant>
    </vt:vector>
  </HeadingPairs>
  <TitlesOfParts>
    <vt:vector size="148" baseType="lpstr">
      <vt:lpstr>Arial</vt:lpstr>
      <vt:lpstr>宋体</vt:lpstr>
      <vt:lpstr>Wingdings</vt:lpstr>
      <vt:lpstr>Garamond</vt:lpstr>
      <vt:lpstr>黑体</vt:lpstr>
      <vt:lpstr>楷体_GB2312</vt:lpstr>
      <vt:lpstr>仿宋</vt:lpstr>
      <vt:lpstr>Wingdings 2</vt:lpstr>
      <vt:lpstr>华文楷体</vt:lpstr>
      <vt:lpstr>楷体</vt:lpstr>
      <vt:lpstr>新宋体</vt:lpstr>
      <vt:lpstr>微软雅黑</vt:lpstr>
      <vt:lpstr>Arial Unicode MS</vt:lpstr>
      <vt:lpstr>Verdana</vt:lpstr>
      <vt:lpstr>Stream</vt:lpstr>
      <vt:lpstr>2_Stream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明清之际的 思想启蒙运动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材料二  《晚清政府财政收入结构表》 (单位：万两） </vt:lpstr>
      <vt:lpstr> 材料三  广东沿海某乡居民离乡谋生情况 统计表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Ⅲ卷42题</vt:lpstr>
      <vt:lpstr>PowerPoint 演示文稿</vt:lpstr>
      <vt:lpstr>表1  钟表的演变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微软中国</dc:creator>
  <cp:lastModifiedBy>user</cp:lastModifiedBy>
  <cp:revision>961</cp:revision>
  <dcterms:created xsi:type="dcterms:W3CDTF">2008-07-08T10:51:00Z</dcterms:created>
  <dcterms:modified xsi:type="dcterms:W3CDTF">2019-02-27T07:29:43Z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