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400" r:id="rId5"/>
    <p:sldId id="401" r:id="rId6"/>
    <p:sldId id="402" r:id="rId7"/>
    <p:sldId id="403" r:id="rId8"/>
    <p:sldId id="405" r:id="rId9"/>
    <p:sldId id="407" r:id="rId10"/>
    <p:sldId id="406" r:id="rId11"/>
    <p:sldId id="408" r:id="rId12"/>
    <p:sldId id="409" r:id="rId13"/>
    <p:sldId id="410" r:id="rId14"/>
    <p:sldId id="411" r:id="rId15"/>
    <p:sldId id="412" r:id="rId16"/>
    <p:sldId id="413" r:id="rId17"/>
    <p:sldId id="41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884C39-6A32-447E-9889-917CAD3A7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AAA8ADE-E68D-4C42-99AD-3C93E9070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08F3E6-7C49-431A-8D3D-6FA20C99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BFC8D-A063-4C8F-93B3-D70BE9D2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E360EA-D2EE-462C-A045-1AAA7809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68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350906-D6D0-48FC-A1FA-62A7231C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C57117-F4AD-40A0-8B37-7400D6472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C49CF0-DADA-4951-B908-99E4A9009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22BAF8-8346-4468-A016-124ECCD4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785EB5-FE11-4097-9F23-4E3A99F5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84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90D975F-0361-4DA7-B523-0C7BFE3F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FF7841-1F14-4BA9-80CD-FDC1F2829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088A53-3514-4BF4-A907-3DDF6677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A3C4E0-D629-4AD3-A6DF-4487F770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62638D-75C9-4076-BC9F-1E9B4900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10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70BAA-83B5-4798-89DF-7655D769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DE5589-0A23-4335-9FFA-5F92E65EBC2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0C73F7-5F2A-40C8-ACF4-238FD617B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D642BA-0874-4F35-AB78-ECD6D38C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3C99E3-AFD2-4C05-A472-ED3B09AD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0F3E48-1B9B-43AD-B505-F562071F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95FAFEB-58B1-41DB-A15C-345B881D11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07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B1FEEE-66BF-4895-BF98-AA1D64EB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D431F6-5E46-4FDF-ADEE-7F4122AB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BD8C77-FB25-43B2-931D-B16E9B7D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E42F32-F83F-45B5-8EA5-24D87E0B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1250C2-B9FE-4A47-821A-61B02AB4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9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28C7E0-515C-4528-ADC8-CC46A8EA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2A97B0-F171-4CCA-830C-90C0C090D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96D828-A462-4EA0-8FE2-E94D0D39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02F13-E28F-46F3-BC55-848302FD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2CD3D1-3A07-43E1-A0C7-A308C819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45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DF76DB-CC4E-40E5-B2E1-5B6DCCDF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5B659A-7316-418E-A341-89009F676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594E12-0DB0-4984-817D-04BF50DC7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35B6F2-1AB4-4D1C-91DF-8A4E25F4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C21254-CC69-44C5-9C89-99F5EE40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5E2F84-A957-4A18-8662-5F0F7E26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85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C43E0E-D477-4FDB-ABF1-C24D137A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798710-0A30-4450-B20B-F5A70F65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5B0EEE-8D47-4B92-97D3-8661741BF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B14E85-56AA-4286-928D-08CF7886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25DBA41-9EC1-45AB-8599-68C42A386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61E181-DFAB-4669-B328-831B6A74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EF43E7-76A9-4291-BFB7-72B98933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068862-1B00-4B1E-B65A-74FAA2A7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79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92332-788B-475A-9AAC-687649E6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1C1955-3995-41B1-922B-B64C6E54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420644-9739-41BC-8B97-CEE5DB0A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19AC87-4F8A-47FF-9B49-CD19B213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8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6B74539-4F07-4082-9127-BB17C43E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1B6A96A-56D6-4F3D-AD1A-9DC6A2C0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93D3F6-1642-45DC-81BA-3094748B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91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7BE2C1-676B-4439-9D6C-814A8E06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FE83B0-8399-4E33-82F5-B0D88AD4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FE9DBD-F417-4771-8F94-8ECBECAE2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A10AC5-ACF1-4D95-A6BD-3E2B4B05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6F578D-86B6-4A34-9D86-9142EB8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5DD45E-38D0-4086-AF6B-D81B3A4C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44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A73B40-4854-41E8-92BD-37952AA9C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B310C12-60FF-46C0-8E1E-A8A89706C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B0EF3C-220B-44FC-B299-B55264363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8C40E7-C8E1-4581-96F9-EB6DBACE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BC3A11-20FF-4252-B6B2-6F3E2FA2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4472E2-0232-402C-9104-5AAFFF02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33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EA9D129-8890-4C11-B034-07F2CAA5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AE3C06-0E32-4A7D-AD2C-FEA1EFC0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A3D21A-00B0-4DCF-9B8A-CED4FF64C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1033F-9BB6-49A8-8672-C5901F25A188}" type="datetimeFigureOut">
              <a:rPr lang="zh-CN" altLang="en-US" smtClean="0"/>
              <a:t>2019/3/20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02CBD4-1F1B-4724-98EB-E118A236D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5C6D5A-2FE6-4F01-9011-50C71F1E4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98F8-5A73-4782-843D-6EF0AE047C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0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99B0CF8-7959-44BA-845E-0966F95B393E}"/>
              </a:ext>
            </a:extLst>
          </p:cNvPr>
          <p:cNvSpPr txBox="1">
            <a:spLocks/>
          </p:cNvSpPr>
          <p:nvPr/>
        </p:nvSpPr>
        <p:spPr>
          <a:xfrm>
            <a:off x="0" y="-9395"/>
            <a:ext cx="7120960" cy="1143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第一单元 第一次世界大战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023A9AB5-C6CC-49BE-BB16-D5EF7624B8DE}"/>
              </a:ext>
            </a:extLst>
          </p:cNvPr>
          <p:cNvSpPr txBox="1"/>
          <p:nvPr/>
        </p:nvSpPr>
        <p:spPr>
          <a:xfrm>
            <a:off x="1978068" y="2392471"/>
            <a:ext cx="91440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一战的进程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AC5088E-31CC-4B6A-911E-980E9D7F4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68" y="3500467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dirty="0">
                <a:ea typeface="宋体" panose="02010600030101010101" pitchFamily="2" charset="-122"/>
              </a:rPr>
              <a:t>1914.7.28</a:t>
            </a:r>
            <a:r>
              <a:rPr lang="zh-CN" altLang="en-US" dirty="0">
                <a:ea typeface="宋体" panose="02010600030101010101" pitchFamily="2" charset="-122"/>
              </a:rPr>
              <a:t>（奥匈帝国向塞尔维亚宣战）</a:t>
            </a:r>
            <a:r>
              <a:rPr lang="en-US" altLang="zh-CN" dirty="0">
                <a:ea typeface="宋体" panose="02010600030101010101" pitchFamily="2" charset="-122"/>
              </a:rPr>
              <a:t>— 1918.11.11</a:t>
            </a:r>
            <a:r>
              <a:rPr lang="zh-CN" altLang="en-US" dirty="0">
                <a:ea typeface="宋体" panose="02010600030101010101" pitchFamily="2" charset="-122"/>
              </a:rPr>
              <a:t>（德国宣布投降）</a:t>
            </a:r>
          </a:p>
        </p:txBody>
      </p:sp>
    </p:spTree>
    <p:extLst>
      <p:ext uri="{BB962C8B-B14F-4D97-AF65-F5344CB8AC3E}">
        <p14:creationId xmlns:p14="http://schemas.microsoft.com/office/powerpoint/2010/main" val="58359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5" y="1570031"/>
            <a:ext cx="9624242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美国加入协约国（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1917.4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）原因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①美国与协约国经济、军事联系日益密切。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②为保证协约国巨额贷款能够归还，美国希望协约国胜利。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③德国实施“无限制潜水艇战”，危及美国利益。（直接原因，借口）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④分享战利品，争夺世界霸权（根本目的）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）影响：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大大增强了协约国一方的经济、军事实力，加速了一战中协约国的实力。（派兵赴欧；协助英海军对同盟国进行海上封锁和反潜艇战；供应军火和物资；带动大批中立国的参战）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459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5" y="1570031"/>
            <a:ext cx="96242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△补充：无限制潜艇战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44437969-E2E0-4377-B39E-4B4DEBBFB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294" y="2324622"/>
            <a:ext cx="90536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内容：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1915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日，德国宣布在</a:t>
            </a:r>
            <a:r>
              <a:rPr lang="zh-CN" altLang="en-US" sz="24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英国和爱尔兰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周围水域执行无限制潜艇战政策，将这些区域划为战争地带，</a:t>
            </a:r>
            <a:r>
              <a:rPr lang="zh-CN" altLang="en-US" sz="24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任何进入该区域船（不论协约国或是中立国）只都将被击毁，不予警告。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E1E45C9D-0D9D-411B-A106-9E3F91ED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294" y="3641364"/>
            <a:ext cx="9304130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结果：共击沉协约国商船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6000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艘，注册总吨位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1200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万吨，军舰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150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艘，德军损失潜艇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178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艘。自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1916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日至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日，德国潜艇击沉了</a:t>
            </a:r>
            <a:r>
              <a:rPr lang="en-US" altLang="zh-CN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10</a:t>
            </a: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艘美国船只，为美国参战提供口实。</a:t>
            </a:r>
          </a:p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41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5" y="1570031"/>
            <a:ext cx="962424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中国参战：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1917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年，中国北洋政府向同盟国宣战，派大批劳工到欧洲战场服役。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7" name="Picture 2" descr="12490837_2005071810083655350100">
            <a:extLst>
              <a:ext uri="{FF2B5EF4-FFF2-40B4-BE49-F238E27FC236}">
                <a16:creationId xmlns:a16="http://schemas.microsoft.com/office/drawing/2014/main" id="{86B7D890-E8D8-4A7B-B72B-216229C32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766" y="2555970"/>
            <a:ext cx="5446306" cy="272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A10078EF-A4A5-47BB-9ACB-91AC51A10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5398820"/>
            <a:ext cx="93697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华文新魏" panose="02010800040101010101" pitchFamily="2" charset="-122"/>
                <a:ea typeface="华文新魏" panose="02010800040101010101" pitchFamily="2" charset="-122"/>
              </a:rPr>
              <a:t>法国福熙元帅：“华工是世界一流的劳动者，可以成为出色的士兵，在现代武器的炮火之下仍然能保持良好队形。” </a:t>
            </a:r>
          </a:p>
        </p:txBody>
      </p:sp>
      <p:pic>
        <p:nvPicPr>
          <p:cNvPr id="10" name="Picture 6" descr="无标题">
            <a:extLst>
              <a:ext uri="{FF2B5EF4-FFF2-40B4-BE49-F238E27FC236}">
                <a16:creationId xmlns:a16="http://schemas.microsoft.com/office/drawing/2014/main" id="{1E9C59ED-E9E8-4402-8034-F545F1A17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88823"/>
            <a:ext cx="3886353" cy="248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58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09E5C95-B0DC-4538-A2AA-FD9C7040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592836"/>
            <a:ext cx="9624242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俄国退出一战：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）一战中的俄国军队：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47AE530-4ADA-4B11-95FA-F20CED159296}"/>
              </a:ext>
            </a:extLst>
          </p:cNvPr>
          <p:cNvSpPr/>
          <p:nvPr/>
        </p:nvSpPr>
        <p:spPr>
          <a:xfrm>
            <a:off x="1883078" y="2549598"/>
            <a:ext cx="922750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①兵力庞大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（动员兵力达到</a:t>
            </a:r>
            <a:r>
              <a:rPr lang="en-US" altLang="zh-CN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1400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万）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②装备极差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（“我们除了胸膛一无所有”、三人一支枪</a:t>
            </a:r>
            <a:r>
              <a:rPr lang="en-US" altLang="zh-CN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③指挥混乱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（参谋人员“三人合用一个脑袋”）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④后勤腐败</a:t>
            </a:r>
            <a:r>
              <a:rPr lang="zh-CN" altLang="en-US" sz="2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（军队的承包商收了钱只供应补给的一部分，而且常常是质量很差的。）</a:t>
            </a:r>
          </a:p>
        </p:txBody>
      </p:sp>
    </p:spTree>
    <p:extLst>
      <p:ext uri="{BB962C8B-B14F-4D97-AF65-F5344CB8AC3E}">
        <p14:creationId xmlns:p14="http://schemas.microsoft.com/office/powerpoint/2010/main" val="79286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09E5C95-B0DC-4538-A2AA-FD9C7040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592836"/>
            <a:ext cx="9624242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俄国退出一战：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）退出原因：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47AE530-4ADA-4B11-95FA-F20CED159296}"/>
              </a:ext>
            </a:extLst>
          </p:cNvPr>
          <p:cNvSpPr/>
          <p:nvPr/>
        </p:nvSpPr>
        <p:spPr>
          <a:xfrm>
            <a:off x="1883078" y="2549598"/>
            <a:ext cx="92275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①民众呼声 ②十月革命的爆发，苏维埃政权的建立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8CBD809-DD1E-4CC8-A4EA-9E6C36EE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3048196"/>
            <a:ext cx="941989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）代价：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签订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布列斯特和约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（损失上百万领土、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60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亿卢布赔款）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678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09E5C95-B0DC-4538-A2AA-FD9C7040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592836"/>
            <a:ext cx="9624242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同盟国的崩溃：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）表现：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47AE530-4ADA-4B11-95FA-F20CED159296}"/>
              </a:ext>
            </a:extLst>
          </p:cNvPr>
          <p:cNvSpPr/>
          <p:nvPr/>
        </p:nvSpPr>
        <p:spPr>
          <a:xfrm>
            <a:off x="1883078" y="2549598"/>
            <a:ext cx="92275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①由攻到守 ②由战争到求和 ③由和谈到投降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8CBD809-DD1E-4CC8-A4EA-9E6C36EE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3048196"/>
            <a:ext cx="9624242" cy="14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）结局：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1918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11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11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日，德国投降，签署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贡比涅森林停战协定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，一战结束。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61A0D278-7FC7-4919-962A-C988E641CA8F}"/>
              </a:ext>
            </a:extLst>
          </p:cNvPr>
          <p:cNvGrpSpPr>
            <a:grpSpLocks/>
          </p:cNvGrpSpPr>
          <p:nvPr/>
        </p:nvGrpSpPr>
        <p:grpSpPr bwMode="auto">
          <a:xfrm>
            <a:off x="2991153" y="3984678"/>
            <a:ext cx="2330941" cy="2731537"/>
            <a:chOff x="3888" y="432"/>
            <a:chExt cx="1445" cy="1892"/>
          </a:xfrm>
        </p:grpSpPr>
        <p:pic>
          <p:nvPicPr>
            <p:cNvPr id="9" name="图片 8" descr="01300000162942121672202682346.jpg">
              <a:extLst>
                <a:ext uri="{FF2B5EF4-FFF2-40B4-BE49-F238E27FC236}">
                  <a16:creationId xmlns:a16="http://schemas.microsoft.com/office/drawing/2014/main" id="{52351AEF-C865-4146-AD95-8818BDCD6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432"/>
              <a:ext cx="1445" cy="1742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B0244E92-D6C6-4154-B68F-C0E6FF89F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112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楷体_GB2312" pitchFamily="49" charset="-122"/>
                </a:rPr>
                <a:t>德皇威廉二世</a:t>
              </a:r>
            </a:p>
          </p:txBody>
        </p:sp>
      </p:grpSp>
      <p:pic>
        <p:nvPicPr>
          <p:cNvPr id="12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A82CF6F6-26A5-4006-BE9D-BEF2F83B3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881285"/>
            <a:ext cx="4196219" cy="29383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8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二、同盟国失败的原因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13" name="Group 62">
            <a:extLst>
              <a:ext uri="{FF2B5EF4-FFF2-40B4-BE49-F238E27FC236}">
                <a16:creationId xmlns:a16="http://schemas.microsoft.com/office/drawing/2014/main" id="{649B76B9-1A49-4227-9362-1E4C28D7D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642690"/>
              </p:ext>
            </p:extLst>
          </p:nvPr>
        </p:nvGraphicFramePr>
        <p:xfrm>
          <a:off x="2324100" y="1831408"/>
          <a:ext cx="7543799" cy="3195183"/>
        </p:xfrm>
        <a:graphic>
          <a:graphicData uri="http://schemas.openxmlformats.org/drawingml/2006/table">
            <a:tbl>
              <a:tblPr/>
              <a:tblGrid>
                <a:gridCol w="1509382">
                  <a:extLst>
                    <a:ext uri="{9D8B030D-6E8A-4147-A177-3AD203B41FA5}">
                      <a16:colId xmlns:a16="http://schemas.microsoft.com/office/drawing/2014/main" val="3415814703"/>
                    </a:ext>
                  </a:extLst>
                </a:gridCol>
                <a:gridCol w="1507827">
                  <a:extLst>
                    <a:ext uri="{9D8B030D-6E8A-4147-A177-3AD203B41FA5}">
                      <a16:colId xmlns:a16="http://schemas.microsoft.com/office/drawing/2014/main" val="1754755000"/>
                    </a:ext>
                  </a:extLst>
                </a:gridCol>
                <a:gridCol w="1521831">
                  <a:extLst>
                    <a:ext uri="{9D8B030D-6E8A-4147-A177-3AD203B41FA5}">
                      <a16:colId xmlns:a16="http://schemas.microsoft.com/office/drawing/2014/main" val="1697632476"/>
                    </a:ext>
                  </a:extLst>
                </a:gridCol>
                <a:gridCol w="1495377">
                  <a:extLst>
                    <a:ext uri="{9D8B030D-6E8A-4147-A177-3AD203B41FA5}">
                      <a16:colId xmlns:a16="http://schemas.microsoft.com/office/drawing/2014/main" val="3257761586"/>
                    </a:ext>
                  </a:extLst>
                </a:gridCol>
                <a:gridCol w="1509382">
                  <a:extLst>
                    <a:ext uri="{9D8B030D-6E8A-4147-A177-3AD203B41FA5}">
                      <a16:colId xmlns:a16="http://schemas.microsoft.com/office/drawing/2014/main" val="1548094981"/>
                    </a:ext>
                  </a:extLst>
                </a:gridCol>
              </a:tblGrid>
              <a:tr h="8751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参战国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经济所占世界比重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军队数量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人力资源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可利用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资源地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027840"/>
                  </a:ext>
                </a:extLst>
              </a:tr>
              <a:tr h="1034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德、奥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623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1.45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本国和占领国资源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307008"/>
                  </a:ext>
                </a:extLst>
              </a:tr>
              <a:tr h="12650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873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2.88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本国，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中立国，殖民地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6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二、同盟国失败的原因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047787B0-1B2F-4DFF-8CC6-2559C4C1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10433"/>
            <a:ext cx="5416868" cy="461665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①经济力量的对比：协约国强于同盟国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A94F6F22-EE01-455C-8E75-ED3C11041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711006"/>
            <a:ext cx="9912262" cy="830997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/>
              <a:t>②军事战略方面：“施里芬计划”过于低谷对手，使德国陷入两线作战和持久战、阵地战的泥潭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57FEB7F-861D-4377-98E3-E165A4EF2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780911"/>
            <a:ext cx="10150258" cy="830997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/>
              <a:t>③同盟国内部矛盾：奥匈帝国内部民族独立运动，导致帝国解体；德国爆发十一月革命，帝制被共和制取代。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71827F8F-FBE6-48AC-A8B5-D770B8D42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58798"/>
            <a:ext cx="10033516" cy="461665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④国际力量对比变化：美国、日本、中国加入协约国；意大利倒戈协约国</a:t>
            </a:r>
          </a:p>
        </p:txBody>
      </p:sp>
    </p:spTree>
    <p:extLst>
      <p:ext uri="{BB962C8B-B14F-4D97-AF65-F5344CB8AC3E}">
        <p14:creationId xmlns:p14="http://schemas.microsoft.com/office/powerpoint/2010/main" val="12105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AE9E7721-6226-40AE-9747-2B3DEDB600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104827" y="574675"/>
            <a:ext cx="75438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欧洲三条战线及对峙形势</a:t>
            </a:r>
          </a:p>
        </p:txBody>
      </p:sp>
      <p:graphicFrame>
        <p:nvGraphicFramePr>
          <p:cNvPr id="11314" name="Group 50">
            <a:extLst>
              <a:ext uri="{FF2B5EF4-FFF2-40B4-BE49-F238E27FC236}">
                <a16:creationId xmlns:a16="http://schemas.microsoft.com/office/drawing/2014/main" id="{155D678C-A091-43E4-82BB-09F0629CFF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3059925"/>
              </p:ext>
            </p:extLst>
          </p:nvPr>
        </p:nvGraphicFramePr>
        <p:xfrm>
          <a:off x="862417" y="1563359"/>
          <a:ext cx="11179766" cy="3683044"/>
        </p:xfrm>
        <a:graphic>
          <a:graphicData uri="http://schemas.openxmlformats.org/drawingml/2006/table">
            <a:tbl>
              <a:tblPr/>
              <a:tblGrid>
                <a:gridCol w="1221115">
                  <a:extLst>
                    <a:ext uri="{9D8B030D-6E8A-4147-A177-3AD203B41FA5}">
                      <a16:colId xmlns:a16="http://schemas.microsoft.com/office/drawing/2014/main" val="2605012386"/>
                    </a:ext>
                  </a:extLst>
                </a:gridCol>
                <a:gridCol w="3526854">
                  <a:extLst>
                    <a:ext uri="{9D8B030D-6E8A-4147-A177-3AD203B41FA5}">
                      <a16:colId xmlns:a16="http://schemas.microsoft.com/office/drawing/2014/main" val="2936563894"/>
                    </a:ext>
                  </a:extLst>
                </a:gridCol>
                <a:gridCol w="3068665">
                  <a:extLst>
                    <a:ext uri="{9D8B030D-6E8A-4147-A177-3AD203B41FA5}">
                      <a16:colId xmlns:a16="http://schemas.microsoft.com/office/drawing/2014/main" val="2476471297"/>
                    </a:ext>
                  </a:extLst>
                </a:gridCol>
                <a:gridCol w="3363132">
                  <a:extLst>
                    <a:ext uri="{9D8B030D-6E8A-4147-A177-3AD203B41FA5}">
                      <a16:colId xmlns:a16="http://schemas.microsoft.com/office/drawing/2014/main" val="3777186019"/>
                    </a:ext>
                  </a:extLst>
                </a:gridCol>
              </a:tblGrid>
              <a:tr h="896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战线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地理范围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作战双方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起止时间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0661"/>
                  </a:ext>
                </a:extLst>
              </a:tr>
              <a:tr h="896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西线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比利时、法国北部和德法边境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英法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—</a:t>
                      </a: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1914.8-1918.11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94775"/>
                  </a:ext>
                </a:extLst>
              </a:tr>
              <a:tr h="896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东线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波罗的海南岸至罗马尼亚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俄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—</a:t>
                      </a: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德、奥匈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1914.8-1918.3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54622"/>
                  </a:ext>
                </a:extLst>
              </a:tr>
              <a:tr h="896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南线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巴尔干地区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塞尔维亚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—</a:t>
                      </a: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楷体_GB2312" pitchFamily="49" charset="-122"/>
                        </a:rPr>
                        <a:t>奥匈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1914.7.28-1918.11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63563"/>
                  </a:ext>
                </a:extLst>
              </a:tr>
            </a:tbl>
          </a:graphicData>
        </a:graphic>
      </p:graphicFrame>
      <p:sp>
        <p:nvSpPr>
          <p:cNvPr id="11315" name="Text Box 51">
            <a:extLst>
              <a:ext uri="{FF2B5EF4-FFF2-40B4-BE49-F238E27FC236}">
                <a16:creationId xmlns:a16="http://schemas.microsoft.com/office/drawing/2014/main" id="{BC01DEA6-8CCE-43A8-9A55-78902F350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37" y="2572379"/>
            <a:ext cx="144780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核心战场</a:t>
            </a:r>
          </a:p>
        </p:txBody>
      </p:sp>
      <p:sp>
        <p:nvSpPr>
          <p:cNvPr id="11316" name="Text Box 52">
            <a:extLst>
              <a:ext uri="{FF2B5EF4-FFF2-40B4-BE49-F238E27FC236}">
                <a16:creationId xmlns:a16="http://schemas.microsoft.com/office/drawing/2014/main" id="{877B0A06-37DF-449A-9532-39B752E7D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37" y="4495799"/>
            <a:ext cx="144780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开始最早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" grpId="0" animBg="1"/>
      <p:bldP spid="113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069BA5A-2E39-4536-B281-795F76474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3885" y="1115878"/>
            <a:ext cx="10071315" cy="5091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第一阶段（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1914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年）：</a:t>
            </a:r>
            <a:endParaRPr lang="en-US" altLang="zh-CN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1914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，德国在西线实施速战速决的“施里芬计划”但失败，在东线遭到俄国攻击，被迫两线作战。战事最终转入持久阵地战。</a:t>
            </a:r>
            <a:endParaRPr lang="en-US" altLang="zh-CN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（西线：马恩河战役；东线：德胜俄，俄胜奥）</a:t>
            </a:r>
          </a:p>
          <a:p>
            <a:pPr marL="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第二阶段（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1915-1916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）：</a:t>
            </a:r>
            <a:endParaRPr lang="en-US" altLang="zh-CN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①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1915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，德、奥将战争重心转移到东线，想一举打垮俄国，但失败。</a:t>
            </a:r>
            <a:r>
              <a:rPr lang="zh-CN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1915.5</a:t>
            </a:r>
            <a:r>
              <a:rPr lang="zh-CN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，意大利对奥匈宣战）</a:t>
            </a:r>
            <a:endParaRPr lang="en-US" altLang="zh-CN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②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1916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，双方力图在西线（法国北部）打破僵局，进行决战。是消耗战最突出的一年。</a:t>
            </a:r>
            <a:endParaRPr lang="en-US" altLang="zh-CN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（西线：凡尔登战役、索姆河战役；海战：日德兰海战）</a:t>
            </a:r>
            <a:endParaRPr lang="en-US" altLang="zh-CN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第三阶段（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1917-1918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marL="0" indent="0"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1917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，美国、中国参战，俄国爆发十月革命退出战争。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7180117-3D00-46ED-878C-233E2B6EF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902" y="-27122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战争总体进程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（一）第一阶段（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1914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51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“施里芬计划”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）内容：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首先在西线集中兵力，先占领比利时，然后向法国发起进攻，在打败法国后再将主力东调，打垮俄国。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）特点：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速战速决、避免两线作战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西线：马恩河战役（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9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月）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）交战双方：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英法联军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VS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德军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）特点：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一战首次大规模战役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）结果：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宣告了德军“速战速决”战略的破产。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1914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年底，西线进入相持阶段。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zh-CN" altLang="en-US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DE22D6-4084-4339-BCEB-DB0DB753B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6205146"/>
            <a:ext cx="8763000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东线：德胜俄，但俄胜奥，东西两线转入持久阵地战。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zh-CN" altLang="en-US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（二）第二阶段（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1915-1916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2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凡尔登战役（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1916.2-1916.12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）交战双方：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德国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VS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法军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）特点：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双方死亡人数达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70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多万，被称为“凡尔登绞肉机”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）结果：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德国元气大伤，具有决定性意义的一战，成为一战转折点</a:t>
            </a:r>
          </a:p>
        </p:txBody>
      </p:sp>
    </p:spTree>
    <p:extLst>
      <p:ext uri="{BB962C8B-B14F-4D97-AF65-F5344CB8AC3E}">
        <p14:creationId xmlns:p14="http://schemas.microsoft.com/office/powerpoint/2010/main" val="157811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（二）第二阶段（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1915-1916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索姆河战役（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1916.6-1916.11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）英法联军发动战役的目的：牵制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德国，支援凡尔登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）交战双方：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英法联军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VS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德军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）特点：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协约国的反攻战；一战中规模最大的战役；英国首次使用坦克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）结果：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双方死亡人数超过凡尔登战役，英法联军虽未能突破德军防线，但钳制了德军对凡尔登的进攻，进一步削弱了的军事力，战争向有利于协约国的方向进一步转变。</a:t>
            </a:r>
          </a:p>
        </p:txBody>
      </p:sp>
    </p:spTree>
    <p:extLst>
      <p:ext uri="{BB962C8B-B14F-4D97-AF65-F5344CB8AC3E}">
        <p14:creationId xmlns:p14="http://schemas.microsoft.com/office/powerpoint/2010/main" val="331914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（二）第二阶段（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1915-1916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414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日德兰海战（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1916.5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）德国发动战役的目的：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冲破英国对德国的海上封锁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）交战双方：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英国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VS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德军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）特点：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一战期间最大海战，被称为“大炮巨舰的高峰”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）结果：</a:t>
            </a: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虽然英国舰队损失大于德国舰队，但英国海军仍然掌握着制海权。德国海军主力被迫龟缩在海港中。</a:t>
            </a:r>
          </a:p>
        </p:txBody>
      </p:sp>
    </p:spTree>
    <p:extLst>
      <p:ext uri="{BB962C8B-B14F-4D97-AF65-F5344CB8AC3E}">
        <p14:creationId xmlns:p14="http://schemas.microsoft.com/office/powerpoint/2010/main" val="7222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（二）第二阶段（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1915-1916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一战演变为持久战的原因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①交战双方没有一方具有绝对优势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②大杀伤性的武器更有利于防守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③军队机动性不强，后勤保障力不高</a:t>
            </a: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△持久战更加有利于协约国，因为协约国在领土面积、人口、资源等多方面都远胜于同盟国，还占有广阔的殖民地，有利于长期作战。</a:t>
            </a:r>
          </a:p>
        </p:txBody>
      </p:sp>
    </p:spTree>
    <p:extLst>
      <p:ext uri="{BB962C8B-B14F-4D97-AF65-F5344CB8AC3E}">
        <p14:creationId xmlns:p14="http://schemas.microsoft.com/office/powerpoint/2010/main" val="62988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6A1979EF-3C08-47BB-A433-5646C13B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"/>
            <a:ext cx="7596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一、战争进程</a:t>
            </a:r>
            <a:endParaRPr lang="zh-CN" altLang="zh-CN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2CAB63-515C-498C-BD4D-A5A74A20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859015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（三）第三阶段（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1917-1918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zh-CN" sz="28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232D86E-01C2-4EFB-968A-C55E82D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1570031"/>
            <a:ext cx="8763000" cy="194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美国加入协约国（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1917.4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altLang="zh-CN" sz="2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769B4AE-611A-4EE1-8ABF-F31D86E8E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7" y="2227546"/>
            <a:ext cx="802091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1914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年到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1916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</a:t>
            </a:r>
          </a:p>
          <a:p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美国对协约国出口增长了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倍（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8.24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亿美元到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32.14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亿美元），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协约国成为美国最大的债务国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物资、武器都有出口，大量生产兵器和粮食，失业率不到百分之五，大批小康、中等水平农民产生。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297E566-886F-4056-8F42-E7868751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56" y="4059993"/>
            <a:ext cx="78873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战时日记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1916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月：</a:t>
            </a:r>
          </a:p>
          <a:p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美国人卖给协约国价值两亿三千万美元的子弹，六亿七千万美元的火药，十亿一千六百万美元的其他爆炸物，一亿一千九百万美元的枪炮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美国资本家不急于结束战争，毫不为怪。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”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299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1526</Words>
  <Application>Microsoft Office PowerPoint</Application>
  <PresentationFormat>宽屏</PresentationFormat>
  <Paragraphs>141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等线</vt:lpstr>
      <vt:lpstr>等线 Light</vt:lpstr>
      <vt:lpstr>黑体</vt:lpstr>
      <vt:lpstr>华文新魏</vt:lpstr>
      <vt:lpstr>楷体_GB2312</vt:lpstr>
      <vt:lpstr>Arial</vt:lpstr>
      <vt:lpstr>Times New Roman</vt:lpstr>
      <vt:lpstr>Wingdings</vt:lpstr>
      <vt:lpstr>Wingdings 2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17</cp:revision>
  <dcterms:created xsi:type="dcterms:W3CDTF">2019-03-19T00:45:14Z</dcterms:created>
  <dcterms:modified xsi:type="dcterms:W3CDTF">2019-03-20T00:37:13Z</dcterms:modified>
</cp:coreProperties>
</file>