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docProps/custom.xml" ContentType="application/vnd.openxmlformats-officedocument.custom-properties+xml"/>
  <Override PartName="/ppt/notesSlides/notesSlide7.xml" ContentType="application/vnd.openxmlformats-officedocument.presentationml.notes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sldIdLst>
    <p:sldId id="257" r:id="rId2"/>
    <p:sldId id="800" r:id="rId3"/>
    <p:sldId id="465" r:id="rId4"/>
    <p:sldId id="594" r:id="rId5"/>
    <p:sldId id="595" r:id="rId6"/>
    <p:sldId id="466" r:id="rId7"/>
    <p:sldId id="598" r:id="rId8"/>
    <p:sldId id="469" r:id="rId9"/>
    <p:sldId id="470" r:id="rId10"/>
    <p:sldId id="471" r:id="rId11"/>
    <p:sldId id="467" r:id="rId12"/>
    <p:sldId id="725" r:id="rId13"/>
    <p:sldId id="473" r:id="rId14"/>
    <p:sldId id="746" r:id="rId15"/>
    <p:sldId id="747" r:id="rId16"/>
    <p:sldId id="748" r:id="rId17"/>
    <p:sldId id="749" r:id="rId18"/>
    <p:sldId id="750" r:id="rId19"/>
    <p:sldId id="786" r:id="rId20"/>
    <p:sldId id="751" r:id="rId21"/>
    <p:sldId id="476" r:id="rId22"/>
    <p:sldId id="590" r:id="rId23"/>
    <p:sldId id="792" r:id="rId24"/>
    <p:sldId id="793" r:id="rId25"/>
    <p:sldId id="726" r:id="rId26"/>
    <p:sldId id="511" r:id="rId27"/>
    <p:sldId id="536" r:id="rId28"/>
    <p:sldId id="537" r:id="rId29"/>
    <p:sldId id="538" r:id="rId30"/>
    <p:sldId id="544" r:id="rId31"/>
    <p:sldId id="545" r:id="rId32"/>
    <p:sldId id="710" r:id="rId33"/>
    <p:sldId id="709" r:id="rId34"/>
    <p:sldId id="685" r:id="rId35"/>
    <p:sldId id="501" r:id="rId36"/>
    <p:sldId id="780" r:id="rId37"/>
    <p:sldId id="781" r:id="rId38"/>
    <p:sldId id="803" r:id="rId39"/>
    <p:sldId id="779" r:id="rId40"/>
    <p:sldId id="776" r:id="rId41"/>
    <p:sldId id="795" r:id="rId42"/>
    <p:sldId id="787" r:id="rId43"/>
    <p:sldId id="796" r:id="rId44"/>
    <p:sldId id="782" r:id="rId45"/>
    <p:sldId id="777" r:id="rId46"/>
    <p:sldId id="778" r:id="rId47"/>
    <p:sldId id="783" r:id="rId48"/>
    <p:sldId id="785" r:id="rId49"/>
    <p:sldId id="798" r:id="rId50"/>
    <p:sldId id="802" r:id="rId51"/>
    <p:sldId id="801" r:id="rId52"/>
    <p:sldId id="570" r:id="rId53"/>
    <p:sldId id="571" r:id="rId54"/>
    <p:sldId id="729" r:id="rId55"/>
    <p:sldId id="730" r:id="rId56"/>
    <p:sldId id="731" r:id="rId57"/>
    <p:sldId id="566" r:id="rId58"/>
    <p:sldId id="568" r:id="rId59"/>
    <p:sldId id="565" r:id="rId60"/>
    <p:sldId id="688" r:id="rId61"/>
    <p:sldId id="689" r:id="rId62"/>
    <p:sldId id="690" r:id="rId63"/>
    <p:sldId id="697" r:id="rId64"/>
    <p:sldId id="698" r:id="rId65"/>
    <p:sldId id="699" r:id="rId66"/>
    <p:sldId id="700" r:id="rId67"/>
    <p:sldId id="701" r:id="rId68"/>
    <p:sldId id="702" r:id="rId69"/>
    <p:sldId id="703" r:id="rId70"/>
    <p:sldId id="704" r:id="rId71"/>
    <p:sldId id="705" r:id="rId72"/>
    <p:sldId id="706" r:id="rId73"/>
    <p:sldId id="707" r:id="rId74"/>
    <p:sldId id="708" r:id="rId75"/>
    <p:sldId id="576" r:id="rId76"/>
    <p:sldId id="577" r:id="rId77"/>
    <p:sldId id="580" r:id="rId78"/>
    <p:sldId id="581" r:id="rId79"/>
    <p:sldId id="582" r:id="rId80"/>
    <p:sldId id="583" r:id="rId81"/>
    <p:sldId id="584" r:id="rId82"/>
    <p:sldId id="585" r:id="rId83"/>
    <p:sldId id="586" r:id="rId84"/>
    <p:sldId id="733" r:id="rId85"/>
    <p:sldId id="742" r:id="rId86"/>
    <p:sldId id="744" r:id="rId87"/>
    <p:sldId id="588" r:id="rId88"/>
    <p:sldId id="569" r:id="rId8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94660"/>
  </p:normalViewPr>
  <p:slideViewPr>
    <p:cSldViewPr>
      <p:cViewPr varScale="1">
        <p:scale>
          <a:sx n="87" d="100"/>
          <a:sy n="87" d="100"/>
        </p:scale>
        <p:origin x="-124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97E826B1-290F-425C-980F-EC7CD79FDBDF}" type="datetimeFigureOut">
              <a:rPr lang="zh-CN" altLang="en-US"/>
              <a:pPr>
                <a:defRPr/>
              </a:pPr>
              <a:t>2019/3/14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300EF1B-BB24-4A57-BB43-C364E46CEBA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28674"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8675" name="灯片编号占位符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BF0797-6F4F-45E1-BA9C-C3C4B9C5956A}" type="slidenum">
              <a:rPr lang="en-US" altLang="zh-CN">
                <a:latin typeface="Arial" charset="0"/>
              </a:rPr>
              <a:pPr fontAlgn="base">
                <a:spcBef>
                  <a:spcPct val="0"/>
                </a:spcBef>
                <a:spcAft>
                  <a:spcPct val="0"/>
                </a:spcAft>
              </a:pPr>
              <a:t>14</a:t>
            </a:fld>
            <a:endParaRPr lang="en-US" altLang="zh-CN">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bwMode="auto">
          <a:noFill/>
          <a:ln>
            <a:solidFill>
              <a:srgbClr val="000000"/>
            </a:solidFill>
            <a:miter lim="800000"/>
            <a:headEnd/>
            <a:tailEnd/>
          </a:ln>
        </p:spPr>
      </p:sp>
      <p:sp>
        <p:nvSpPr>
          <p:cNvPr id="839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尤其是微专题总结，学生的专注度是很高的，习题讲评量太大，一位的就题讲题效率太低，总处在一个频率，要有变奏</a:t>
            </a:r>
            <a:endParaRPr lang="en-US" altLang="zh-CN" smtClean="0"/>
          </a:p>
          <a:p>
            <a:pPr>
              <a:spcBef>
                <a:spcPct val="0"/>
              </a:spcBef>
            </a:pPr>
            <a:r>
              <a:rPr lang="zh-CN" altLang="en-US" smtClean="0"/>
              <a:t>在一周的总结中升华出一些规律性和更高层次的认识，既有知识回顾又有方法总结，虽慢但高效，量的积累比不上质的提升</a:t>
            </a:r>
          </a:p>
        </p:txBody>
      </p:sp>
      <p:sp>
        <p:nvSpPr>
          <p:cNvPr id="839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F80C41-7C4A-4BF4-9B3D-A07D50A6FA42}" type="slidenum">
              <a:rPr lang="zh-CN" altLang="en-US"/>
              <a:pPr fontAlgn="base">
                <a:spcBef>
                  <a:spcPct val="0"/>
                </a:spcBef>
                <a:spcAft>
                  <a:spcPct val="0"/>
                </a:spcAft>
              </a:pPr>
              <a:t>59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ChangeArrowheads="1" noTextEdit="1"/>
          </p:cNvSpPr>
          <p:nvPr>
            <p:ph type="sldImg" idx="4294967295"/>
          </p:nvPr>
        </p:nvSpPr>
        <p:spPr bwMode="auto">
          <a:noFill/>
          <a:ln>
            <a:solidFill>
              <a:srgbClr val="000000"/>
            </a:solidFill>
            <a:miter lim="800000"/>
            <a:headEnd/>
            <a:tailEnd/>
          </a:ln>
        </p:spPr>
      </p:sp>
      <p:sp>
        <p:nvSpPr>
          <p:cNvPr id="30722"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0723" name="灯片编号占位符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31D7DF-7014-48FD-8FDC-F68905B6A058}" type="slidenum">
              <a:rPr lang="zh-CN" altLang="en-US">
                <a:latin typeface="Arial" charset="0"/>
              </a:rPr>
              <a:pPr fontAlgn="base">
                <a:spcBef>
                  <a:spcPct val="0"/>
                </a:spcBef>
                <a:spcAft>
                  <a:spcPct val="0"/>
                </a:spcAft>
              </a:pPr>
              <a:t>15</a:t>
            </a:fld>
            <a:endParaRPr lang="zh-CN"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2857500" y="514350"/>
            <a:ext cx="3429000" cy="2571750"/>
          </a:xfrm>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3584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zh-CN" smtClean="0"/>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noChangeArrowheads="1"/>
          </p:cNvSpPr>
          <p:nvPr>
            <p:ph type="sldImg" idx="4294967295"/>
          </p:nvPr>
        </p:nvSpPr>
        <p:spPr bwMode="auto">
          <a:noFill/>
          <a:ln>
            <a:solidFill>
              <a:srgbClr val="000000"/>
            </a:solidFill>
            <a:miter lim="800000"/>
            <a:headEnd/>
            <a:tailEnd/>
          </a:ln>
        </p:spPr>
      </p:sp>
      <p:sp>
        <p:nvSpPr>
          <p:cNvPr id="46082"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6083" name="灯片编号占位符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l" fontAlgn="base">
              <a:spcBef>
                <a:spcPct val="0"/>
              </a:spcBef>
              <a:spcAft>
                <a:spcPct val="0"/>
              </a:spcAft>
            </a:pPr>
            <a:fld id="{CB8609D5-5814-4F8D-9D40-8CC0A5653B3D}" type="slidenum">
              <a:rPr lang="zh-CN" altLang="en-US" sz="1300"/>
              <a:pPr algn="l" fontAlgn="base">
                <a:spcBef>
                  <a:spcPct val="0"/>
                </a:spcBef>
                <a:spcAft>
                  <a:spcPct val="0"/>
                </a:spcAft>
              </a:pPr>
              <a:t>28</a:t>
            </a:fld>
            <a:endParaRPr lang="zh-CN"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noChangeArrowheads="1"/>
          </p:cNvSpPr>
          <p:nvPr>
            <p:ph type="sldImg" idx="4294967295"/>
          </p:nvPr>
        </p:nvSpPr>
        <p:spPr bwMode="auto">
          <a:noFill/>
          <a:ln>
            <a:solidFill>
              <a:srgbClr val="000000"/>
            </a:solidFill>
            <a:miter lim="800000"/>
            <a:headEnd/>
            <a:tailEnd/>
          </a:ln>
        </p:spPr>
      </p:sp>
      <p:sp>
        <p:nvSpPr>
          <p:cNvPr id="48130" name="备注占位符 2"/>
          <p:cNvSpPr>
            <a:spLocks noGrp="1" noChangeArrowheads="1"/>
          </p:cNvSpPr>
          <p:nvPr>
            <p:ph type="body" idx="4294967295"/>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48131" name="灯片编号占位符 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l" fontAlgn="base">
              <a:spcBef>
                <a:spcPct val="0"/>
              </a:spcBef>
              <a:spcAft>
                <a:spcPct val="0"/>
              </a:spcAft>
            </a:pPr>
            <a:fld id="{DB26401E-E512-4CCC-A689-F131993A15FF}" type="slidenum">
              <a:rPr lang="zh-CN" altLang="en-US" sz="1300"/>
              <a:pPr algn="l" fontAlgn="base">
                <a:spcBef>
                  <a:spcPct val="0"/>
                </a:spcBef>
                <a:spcAft>
                  <a:spcPct val="0"/>
                </a:spcAft>
              </a:pPr>
              <a:t>29</a:t>
            </a:fld>
            <a:endParaRPr lang="zh-CN"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xfrm>
            <a:off x="2857500" y="514350"/>
            <a:ext cx="3429000" cy="2571750"/>
          </a:xfrm>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5632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zh-CN" smtClean="0"/>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2857500" y="514350"/>
            <a:ext cx="3429000" cy="2571750"/>
          </a:xfrm>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58371"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zh-CN" smtClean="0"/>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xfrm>
            <a:off x="2857500" y="514350"/>
            <a:ext cx="3429000" cy="2571750"/>
          </a:xfrm>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706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tLang="zh-CN" smtClean="0"/>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p:cNvSpPr>
          <p:nvPr>
            <p:ph type="sldImg"/>
          </p:nvPr>
        </p:nvSpPr>
        <p:spPr bwMode="auto">
          <a:noFill/>
          <a:ln>
            <a:solidFill>
              <a:srgbClr val="000000"/>
            </a:solidFill>
            <a:miter lim="800000"/>
            <a:headEnd/>
            <a:tailEnd/>
          </a:ln>
        </p:spPr>
      </p:sp>
      <p:sp>
        <p:nvSpPr>
          <p:cNvPr id="808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学生的训练量很大，但都是一些很习惯的社会，学生的脑子始终处在一种比较安逸舒适的状态，慢慢的僵化。</a:t>
            </a:r>
            <a:r>
              <a:rPr lang="zh-CN" altLang="en-US" smtClean="0">
                <a:solidFill>
                  <a:srgbClr val="000000"/>
                </a:solidFill>
              </a:rPr>
              <a:t>：好的好在哪儿，差的差在哪儿（强化不同设问的新鲜性训练，训练设问类型的多样化，学生在建议中也提到了这一点）</a:t>
            </a:r>
            <a:endParaRPr lang="en-US" altLang="zh-CN" smtClean="0">
              <a:solidFill>
                <a:srgbClr val="000000"/>
              </a:solidFill>
            </a:endParaRPr>
          </a:p>
          <a:p>
            <a:pPr>
              <a:spcBef>
                <a:spcPct val="0"/>
              </a:spcBef>
            </a:pPr>
            <a:endParaRPr lang="zh-CN" altLang="en-US" smtClean="0"/>
          </a:p>
          <a:p>
            <a:pPr>
              <a:spcBef>
                <a:spcPct val="0"/>
              </a:spcBef>
            </a:pPr>
            <a:endParaRPr lang="zh-CN" altLang="en-US" smtClean="0"/>
          </a:p>
        </p:txBody>
      </p:sp>
      <p:sp>
        <p:nvSpPr>
          <p:cNvPr id="808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F0B94F-8FDE-40AE-8D0A-FCE492C379A6}" type="slidenum">
              <a:rPr lang="zh-CN" altLang="en-US"/>
              <a:pPr fontAlgn="base">
                <a:spcBef>
                  <a:spcPct val="0"/>
                </a:spcBef>
                <a:spcAft>
                  <a:spcPct val="0"/>
                </a:spcAft>
              </a:pPr>
              <a:t>57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2198B7F-BAC4-477B-9160-17D6D72D7D1E}" type="datetimeFigureOut">
              <a:rPr lang="zh-CN" altLang="en-US"/>
              <a:pPr>
                <a:defRPr/>
              </a:pPr>
              <a:t>2019/3/14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C9EEE86-D9F9-484F-A8A9-658FCA0C53A5}"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1D05C97-A4BF-4AB2-B40B-FF2D263ACBFE}" type="datetimeFigureOut">
              <a:rPr lang="zh-CN" altLang="en-US"/>
              <a:pPr>
                <a:defRPr/>
              </a:pPr>
              <a:t>2019/3/14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AD23D06-4A38-4EEE-9355-A7045A915EE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FF0647-3676-48D6-AA5F-C739AC863F65}" type="datetimeFigureOut">
              <a:rPr lang="zh-CN" altLang="en-US"/>
              <a:pPr>
                <a:defRPr/>
              </a:pPr>
              <a:t>2019/3/14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EC7AEB-8D01-4292-9D96-18DC27E6A7AA}"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B4D843-161F-42D2-A111-1FD017AB8F11}" type="datetimeFigureOut">
              <a:rPr lang="zh-CN" altLang="en-US"/>
              <a:pPr>
                <a:defRPr/>
              </a:pPr>
              <a:t>2019/3/14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38BC86-E6A1-4278-BEB2-60E4901F558D}"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74BDACF-1C37-4E02-9A69-01EB2A5C5F9B}" type="datetimeFigureOut">
              <a:rPr lang="zh-CN" altLang="en-US"/>
              <a:pPr>
                <a:defRPr/>
              </a:pPr>
              <a:t>2019/3/14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E48819F-3E67-47C6-B954-C77183B6D8ED}"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FBCB582-D6CC-481E-B19B-8C03AED14246}" type="datetimeFigureOut">
              <a:rPr lang="zh-CN" altLang="en-US"/>
              <a:pPr>
                <a:defRPr/>
              </a:pPr>
              <a:t>2019/3/14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028671-1391-46B3-94DE-7A15B3BCE5D8}"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319F12F-C524-4B2B-818A-3BFCB4816843}" type="datetimeFigureOut">
              <a:rPr lang="zh-CN" altLang="en-US"/>
              <a:pPr>
                <a:defRPr/>
              </a:pPr>
              <a:t>2019/3/14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D3A8823-2AC8-49EB-A74D-72A746DB41E3}"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7FA6FEC-2940-4D8C-B346-DE0E455F6F98}" type="datetimeFigureOut">
              <a:rPr lang="zh-CN" altLang="en-US"/>
              <a:pPr>
                <a:defRPr/>
              </a:pPr>
              <a:t>2019/3/14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1CF3AAF-51CB-4C1B-BF31-B3A718AA7D7A}"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0CD5BC6-C1F9-46AC-AD72-1C55837F28C9}" type="datetimeFigureOut">
              <a:rPr lang="zh-CN" altLang="en-US"/>
              <a:pPr>
                <a:defRPr/>
              </a:pPr>
              <a:t>2019/3/14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60298C5-64B3-4265-8286-9CE67BD935BA}"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AC8C824-15FA-44E4-B779-9CB7DA2C630D}" type="datetimeFigureOut">
              <a:rPr lang="zh-CN" altLang="en-US"/>
              <a:pPr>
                <a:defRPr/>
              </a:pPr>
              <a:t>2019/3/14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835EC36-85A0-4EAA-9E05-B30BFACC809D}"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30C0927-6BAA-4E50-8F34-C97EF6AB0849}" type="datetimeFigureOut">
              <a:rPr lang="zh-CN" altLang="en-US"/>
              <a:pPr>
                <a:defRPr/>
              </a:pPr>
              <a:t>2019/3/14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00360B1-DC9C-4AC7-9D1C-A14A84CE7D8B}"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FFC8B485-5AA1-4305-A85C-2B871DFCE463}" type="datetimeFigureOut">
              <a:rPr lang="zh-CN" altLang="en-US"/>
              <a:pPr>
                <a:defRPr/>
              </a:pPr>
              <a:t>2019/3/14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BC93C12B-2739-4994-AAB6-87B8FDD9F96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E:/&#22791;&#35838;&#36164;&#26009;/&#24517;&#20462;2&#36164;&#26009;/&#20013;&#22269;&#36817;&#29616;&#20195;&#32463;&#27982;/2-57.ti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2.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62.xml.rels><?xml version="1.0" encoding="UTF-8" standalone="yes"?>
<Relationships xmlns="http://schemas.openxmlformats.org/package/2006/relationships"><Relationship Id="rId3" Type="http://schemas.openxmlformats.org/officeDocument/2006/relationships/image" Target="file:///C:\Users\Administrator\AppData\Roaming\Tencent\Users\247529061\QQ\WinTemp\RichOle\YN%7dH@R@%7bYFG%5d95$3XSH$(FX.pn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1441450"/>
            <a:ext cx="8893175" cy="3140075"/>
          </a:xfrm>
          <a:prstGeom prst="rect">
            <a:avLst/>
          </a:prstGeom>
        </p:spPr>
        <p:txBody>
          <a:bodyPr>
            <a:spAutoFit/>
          </a:bodyPr>
          <a:lstStyle/>
          <a:p>
            <a:pPr fontAlgn="auto">
              <a:spcBef>
                <a:spcPts val="0"/>
              </a:spcBef>
              <a:spcAft>
                <a:spcPts val="0"/>
              </a:spcAft>
              <a:defRPr/>
            </a:pPr>
            <a:r>
              <a:rPr lang="zh-CN" altLang="en-US" sz="5400" b="1" dirty="0">
                <a:latin typeface="华文行楷" panose="02010800040101010101" pitchFamily="2" charset="-122"/>
                <a:ea typeface="华文行楷" panose="02010800040101010101" pitchFamily="2" charset="-122"/>
              </a:rPr>
              <a:t>潜心</a:t>
            </a:r>
            <a:r>
              <a:rPr lang="zh-CN" altLang="en-US" sz="5400" b="1" dirty="0">
                <a:latin typeface="华文行楷" panose="02010800040101010101" pitchFamily="2" charset="-122"/>
                <a:ea typeface="华文行楷" panose="02010800040101010101" pitchFamily="2" charset="-122"/>
              </a:rPr>
              <a:t>研究 </a:t>
            </a:r>
            <a:endParaRPr lang="en-US" altLang="zh-CN" sz="5400" b="1" dirty="0">
              <a:latin typeface="华文行楷" panose="02010800040101010101" pitchFamily="2" charset="-122"/>
              <a:ea typeface="华文行楷" panose="02010800040101010101" pitchFamily="2" charset="-122"/>
            </a:endParaRPr>
          </a:p>
          <a:p>
            <a:pPr indent="720090" fontAlgn="auto">
              <a:spcBef>
                <a:spcPts val="0"/>
              </a:spcBef>
              <a:spcAft>
                <a:spcPts val="0"/>
              </a:spcAft>
              <a:defRPr/>
            </a:pPr>
            <a:r>
              <a:rPr lang="zh-CN" altLang="en-US" sz="5400" b="1" dirty="0">
                <a:latin typeface="华文行楷" panose="02010800040101010101" pitchFamily="2" charset="-122"/>
                <a:ea typeface="华文行楷" panose="02010800040101010101" pitchFamily="2" charset="-122"/>
              </a:rPr>
              <a:t>精心备</a:t>
            </a:r>
            <a:r>
              <a:rPr lang="zh-CN" altLang="en-US" sz="5400" b="1" dirty="0">
                <a:latin typeface="华文行楷" panose="02010800040101010101" pitchFamily="2" charset="-122"/>
                <a:ea typeface="华文行楷" panose="02010800040101010101" pitchFamily="2" charset="-122"/>
              </a:rPr>
              <a:t>考 </a:t>
            </a:r>
            <a:endParaRPr lang="en-US" altLang="zh-CN" sz="5400" b="1" dirty="0">
              <a:latin typeface="华文行楷" panose="02010800040101010101" pitchFamily="2" charset="-122"/>
              <a:ea typeface="华文行楷" panose="02010800040101010101" pitchFamily="2" charset="-122"/>
            </a:endParaRPr>
          </a:p>
          <a:p>
            <a:pPr indent="1440180" fontAlgn="auto">
              <a:spcBef>
                <a:spcPts val="0"/>
              </a:spcBef>
              <a:spcAft>
                <a:spcPts val="0"/>
              </a:spcAft>
              <a:defRPr/>
            </a:pPr>
            <a:r>
              <a:rPr lang="zh-CN" altLang="en-US" sz="5400" b="1" dirty="0">
                <a:latin typeface="华文行楷" panose="02010800040101010101" pitchFamily="2" charset="-122"/>
                <a:ea typeface="华文行楷" panose="02010800040101010101" pitchFamily="2" charset="-122"/>
              </a:rPr>
              <a:t>用心突破</a:t>
            </a:r>
            <a:endParaRPr lang="en-US" altLang="zh-CN" sz="5400" b="1" dirty="0">
              <a:latin typeface="华文行楷" panose="02010800040101010101" pitchFamily="2" charset="-122"/>
              <a:ea typeface="华文行楷" panose="02010800040101010101" pitchFamily="2" charset="-122"/>
            </a:endParaRPr>
          </a:p>
          <a:p>
            <a:pPr indent="1440180" fontAlgn="auto">
              <a:spcBef>
                <a:spcPts val="0"/>
              </a:spcBef>
              <a:spcAft>
                <a:spcPts val="0"/>
              </a:spcAft>
              <a:defRPr/>
            </a:pPr>
            <a:r>
              <a:rPr lang="en-US" altLang="zh-CN" sz="3600" b="1" dirty="0">
                <a:latin typeface="仿宋" pitchFamily="49" charset="-122"/>
                <a:ea typeface="仿宋" pitchFamily="49" charset="-122"/>
              </a:rPr>
              <a:t>——2018</a:t>
            </a:r>
            <a:r>
              <a:rPr lang="zh-CN" altLang="en-US" sz="3600" b="1" dirty="0">
                <a:latin typeface="仿宋" pitchFamily="49" charset="-122"/>
                <a:ea typeface="仿宋" pitchFamily="49" charset="-122"/>
              </a:rPr>
              <a:t>高考分析及</a:t>
            </a:r>
            <a:r>
              <a:rPr lang="en-US" altLang="zh-CN" sz="3600" b="1" dirty="0">
                <a:latin typeface="仿宋" pitchFamily="49" charset="-122"/>
                <a:ea typeface="仿宋" pitchFamily="49" charset="-122"/>
              </a:rPr>
              <a:t>2019</a:t>
            </a:r>
            <a:r>
              <a:rPr lang="zh-CN" altLang="en-US" sz="3600" b="1" dirty="0">
                <a:latin typeface="仿宋" pitchFamily="49" charset="-122"/>
                <a:ea typeface="仿宋" pitchFamily="49" charset="-122"/>
              </a:rPr>
              <a:t>备考策略</a:t>
            </a:r>
            <a:endParaRPr lang="zh-CN" altLang="en-US" sz="3600" b="1" dirty="0">
              <a:latin typeface="仿宋" pitchFamily="49" charset="-122"/>
              <a:ea typeface="仿宋" pitchFamily="49" charset="-122"/>
            </a:endParaRPr>
          </a:p>
        </p:txBody>
      </p:sp>
      <p:sp>
        <p:nvSpPr>
          <p:cNvPr id="3" name="文本框 2"/>
          <p:cNvSpPr txBox="1"/>
          <p:nvPr/>
        </p:nvSpPr>
        <p:spPr>
          <a:xfrm>
            <a:off x="5838825" y="5129213"/>
            <a:ext cx="2638425" cy="400050"/>
          </a:xfrm>
          <a:prstGeom prst="rect">
            <a:avLst/>
          </a:prstGeom>
          <a:noFill/>
        </p:spPr>
        <p:txBody>
          <a:bodyPr>
            <a:spAutoFit/>
          </a:bodyPr>
          <a:lstStyle/>
          <a:p>
            <a:pPr algn="ctr" fontAlgn="auto">
              <a:spcBef>
                <a:spcPts val="0"/>
              </a:spcBef>
              <a:spcAft>
                <a:spcPts val="0"/>
              </a:spcAft>
              <a:defRPr/>
            </a:pPr>
            <a:endParaRPr lang="zh-CN" altLang="en-US" sz="2000" b="1" dirty="0">
              <a:latin typeface="+mn-ea"/>
              <a:ea typeface="+mn-ea"/>
            </a:endParaRPr>
          </a:p>
        </p:txBody>
      </p:sp>
      <p:grpSp>
        <p:nvGrpSpPr>
          <p:cNvPr id="14339" name="组合 7"/>
          <p:cNvGrpSpPr>
            <a:grpSpLocks/>
          </p:cNvGrpSpPr>
          <p:nvPr/>
        </p:nvGrpSpPr>
        <p:grpSpPr bwMode="auto">
          <a:xfrm>
            <a:off x="1588" y="161925"/>
            <a:ext cx="9140825" cy="566738"/>
            <a:chOff x="1005" y="162046"/>
            <a:chExt cx="9141994" cy="566327"/>
          </a:xfrm>
        </p:grpSpPr>
        <p:sp>
          <p:nvSpPr>
            <p:cNvPr id="5" name="矩形 4"/>
            <p:cNvSpPr/>
            <p:nvPr/>
          </p:nvSpPr>
          <p:spPr>
            <a:xfrm>
              <a:off x="2473058" y="162046"/>
              <a:ext cx="6669941" cy="5663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005" y="162046"/>
              <a:ext cx="180998" cy="5663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文本框 37"/>
          <p:cNvSpPr txBox="1"/>
          <p:nvPr/>
        </p:nvSpPr>
        <p:spPr>
          <a:xfrm>
            <a:off x="866775" y="168275"/>
            <a:ext cx="96837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开篇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6213" y="4868863"/>
            <a:ext cx="8497887" cy="1728787"/>
          </a:xfrm>
        </p:spPr>
        <p:txBody>
          <a:bodyPr rtlCol="0">
            <a:normAutofit/>
          </a:bodyPr>
          <a:lstStyle/>
          <a:p>
            <a:pPr fontAlgn="auto">
              <a:spcAft>
                <a:spcPts val="0"/>
              </a:spcAft>
              <a:buFont typeface="Arial" pitchFamily="34" charset="0"/>
              <a:buChar char="•"/>
              <a:defRPr/>
            </a:pPr>
            <a:r>
              <a:rPr lang="zh-CN" altLang="en-US" sz="2400" b="1" dirty="0" smtClean="0"/>
              <a:t>“</a:t>
            </a:r>
            <a:r>
              <a:rPr lang="zh-CN" altLang="en-US" sz="2400" b="1" dirty="0"/>
              <a:t>经济决定论”是对</a:t>
            </a:r>
            <a:r>
              <a:rPr lang="zh-CN" altLang="en-US" sz="2400" b="1" dirty="0">
                <a:solidFill>
                  <a:srgbClr val="FF0000"/>
                </a:solidFill>
              </a:rPr>
              <a:t>唯物史观</a:t>
            </a:r>
            <a:r>
              <a:rPr lang="zh-CN" altLang="en-US" sz="2400" b="1" dirty="0"/>
              <a:t>的片面理解，全面掌握唯物史观的关键在于在总体承认经济因素或生产力的决定性作用时，要正确评价精神因素在历史发展中的作用</a:t>
            </a:r>
            <a:r>
              <a:rPr lang="zh-CN" altLang="en-US" sz="2400" b="1" dirty="0" smtClean="0"/>
              <a:t>。</a:t>
            </a:r>
            <a:endParaRPr lang="en-US" altLang="zh-CN" sz="2400" b="1" dirty="0" smtClean="0"/>
          </a:p>
          <a:p>
            <a:pPr marL="0" indent="0" fontAlgn="auto">
              <a:spcAft>
                <a:spcPts val="0"/>
              </a:spcAft>
              <a:buFont typeface="Arial" pitchFamily="34" charset="0"/>
              <a:buNone/>
              <a:defRPr/>
            </a:pPr>
            <a:r>
              <a:rPr lang="en-US" altLang="zh-CN" sz="2400" b="1" dirty="0" smtClean="0"/>
              <a:t>                                                   ——</a:t>
            </a:r>
            <a:r>
              <a:rPr lang="zh-CN" altLang="en-US" sz="2400" b="1" dirty="0" smtClean="0"/>
              <a:t>王</a:t>
            </a:r>
            <a:r>
              <a:rPr lang="zh-CN" altLang="en-US" sz="2400" b="1" dirty="0"/>
              <a:t>加</a:t>
            </a:r>
            <a:r>
              <a:rPr lang="zh-CN" altLang="en-US" sz="2400" b="1" dirty="0" smtClean="0"/>
              <a:t>丰   </a:t>
            </a:r>
            <a:r>
              <a:rPr lang="en-US" altLang="zh-CN" sz="2400" b="1" dirty="0" smtClean="0"/>
              <a:t>《</a:t>
            </a:r>
            <a:r>
              <a:rPr lang="zh-CN" altLang="en-US" sz="2400" b="1" dirty="0"/>
              <a:t>再谈“史观”的问题</a:t>
            </a:r>
            <a:r>
              <a:rPr lang="en-US" altLang="zh-CN" sz="2400" b="1" dirty="0"/>
              <a:t>》</a:t>
            </a:r>
            <a:endParaRPr lang="zh-CN" altLang="en-US" sz="2400" b="1" dirty="0"/>
          </a:p>
        </p:txBody>
      </p:sp>
      <p:sp>
        <p:nvSpPr>
          <p:cNvPr id="5" name="内容占位符 1"/>
          <p:cNvSpPr txBox="1">
            <a:spLocks/>
          </p:cNvSpPr>
          <p:nvPr/>
        </p:nvSpPr>
        <p:spPr>
          <a:xfrm>
            <a:off x="395288" y="1557338"/>
            <a:ext cx="8640762" cy="3311525"/>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a:lstStyle>
          <a:p>
            <a:pPr marL="0" indent="0" fontAlgn="auto">
              <a:spcAft>
                <a:spcPts val="0"/>
              </a:spcAft>
              <a:buFont typeface="Symbol" panose="05050102010706020507" pitchFamily="18" charset="2"/>
              <a:buNone/>
              <a:defRPr/>
            </a:pPr>
            <a:r>
              <a:rPr lang="en-US" altLang="zh-CN" b="1" dirty="0" smtClean="0"/>
              <a:t>   </a:t>
            </a:r>
            <a:r>
              <a:rPr lang="zh-CN" altLang="zh-CN" b="1" dirty="0" smtClean="0"/>
              <a:t> 对于高中学生而言，应了解唯物史观如下基本理论和观点：</a:t>
            </a:r>
            <a:endParaRPr lang="zh-CN" altLang="zh-CN" dirty="0" smtClean="0"/>
          </a:p>
          <a:p>
            <a:pPr fontAlgn="auto">
              <a:spcAft>
                <a:spcPts val="0"/>
              </a:spcAft>
              <a:defRPr/>
            </a:pPr>
            <a:r>
              <a:rPr lang="zh-CN" altLang="zh-CN" b="1" dirty="0" smtClean="0"/>
              <a:t>第一，社会存在决定社会意识。</a:t>
            </a:r>
            <a:endParaRPr lang="zh-CN" altLang="zh-CN" dirty="0" smtClean="0"/>
          </a:p>
          <a:p>
            <a:pPr fontAlgn="auto">
              <a:spcAft>
                <a:spcPts val="0"/>
              </a:spcAft>
              <a:defRPr/>
            </a:pPr>
            <a:r>
              <a:rPr lang="zh-CN" altLang="zh-CN" b="1" dirty="0" smtClean="0"/>
              <a:t>第二，生产力决定生产关系。 </a:t>
            </a:r>
            <a:endParaRPr lang="zh-CN" altLang="zh-CN" dirty="0" smtClean="0"/>
          </a:p>
          <a:p>
            <a:pPr fontAlgn="auto">
              <a:spcAft>
                <a:spcPts val="0"/>
              </a:spcAft>
              <a:defRPr/>
            </a:pPr>
            <a:r>
              <a:rPr lang="zh-CN" altLang="zh-CN" b="1" dirty="0" smtClean="0"/>
              <a:t>第三，经济基础决定上层建筑。</a:t>
            </a:r>
            <a:endParaRPr lang="zh-CN" altLang="zh-CN" dirty="0" smtClean="0"/>
          </a:p>
          <a:p>
            <a:pPr fontAlgn="auto">
              <a:spcAft>
                <a:spcPts val="0"/>
              </a:spcAft>
              <a:defRPr/>
            </a:pPr>
            <a:r>
              <a:rPr lang="zh-CN" altLang="zh-CN" b="1" dirty="0" smtClean="0"/>
              <a:t>第四，正确运用阶级分析法。</a:t>
            </a:r>
            <a:endParaRPr lang="zh-CN" altLang="zh-CN" dirty="0" smtClean="0"/>
          </a:p>
          <a:p>
            <a:pPr fontAlgn="auto">
              <a:spcAft>
                <a:spcPts val="0"/>
              </a:spcAft>
              <a:defRPr/>
            </a:pPr>
            <a:r>
              <a:rPr lang="zh-CN" altLang="zh-CN" b="1" dirty="0" smtClean="0"/>
              <a:t>第五，人民群众是历史的创造者。</a:t>
            </a:r>
            <a:endParaRPr lang="zh-CN" altLang="zh-CN" dirty="0" smtClean="0"/>
          </a:p>
          <a:p>
            <a:pPr fontAlgn="auto">
              <a:spcAft>
                <a:spcPts val="0"/>
              </a:spcAft>
              <a:defRPr/>
            </a:pPr>
            <a:r>
              <a:rPr lang="zh-CN" altLang="zh-CN" b="1" dirty="0" smtClean="0"/>
              <a:t>第六，人类社会形态经历了从低级阶段向高级阶段的发展。</a:t>
            </a:r>
            <a:endParaRPr lang="zh-CN" altLang="en-US" dirty="0"/>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558" name="TextBox 8"/>
          <p:cNvSpPr txBox="1">
            <a:spLocks noChangeArrowheads="1"/>
          </p:cNvSpPr>
          <p:nvPr/>
        </p:nvSpPr>
        <p:spPr bwMode="auto">
          <a:xfrm>
            <a:off x="661988" y="908050"/>
            <a:ext cx="1533525" cy="461963"/>
          </a:xfrm>
          <a:prstGeom prst="rect">
            <a:avLst/>
          </a:prstGeom>
          <a:noFill/>
          <a:ln w="9525">
            <a:noFill/>
            <a:miter lim="800000"/>
            <a:headEnd/>
            <a:tailEnd/>
          </a:ln>
        </p:spPr>
        <p:txBody>
          <a:bodyPr>
            <a:spAutoFit/>
          </a:bodyPr>
          <a:lstStyle/>
          <a:p>
            <a:r>
              <a:rPr lang="zh-CN" altLang="en-US" sz="2400" b="1">
                <a:latin typeface="Calibri" pitchFamily="34" charset="0"/>
              </a:rPr>
              <a:t>研究考纲</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22" name="矩形 2"/>
          <p:cNvSpPr>
            <a:spLocks noChangeArrowheads="1"/>
          </p:cNvSpPr>
          <p:nvPr/>
        </p:nvSpPr>
        <p:spPr bwMode="auto">
          <a:xfrm>
            <a:off x="4859338" y="1052513"/>
            <a:ext cx="3841750" cy="522287"/>
          </a:xfrm>
          <a:prstGeom prst="rect">
            <a:avLst/>
          </a:prstGeom>
          <a:solidFill>
            <a:srgbClr val="C00000"/>
          </a:solidFill>
          <a:ln w="9525">
            <a:noFill/>
            <a:miter lim="800000"/>
            <a:headEnd/>
            <a:tailEnd/>
          </a:ln>
        </p:spPr>
        <p:txBody>
          <a:bodyPr>
            <a:spAutoFit/>
          </a:bodyPr>
          <a:lstStyle/>
          <a:p>
            <a:pPr eaLnBrk="0" hangingPunct="0">
              <a:spcBef>
                <a:spcPts val="588"/>
              </a:spcBef>
              <a:spcAft>
                <a:spcPts val="588"/>
              </a:spcAft>
            </a:pPr>
            <a:r>
              <a:rPr lang="zh-CN" altLang="en-US" sz="2800">
                <a:solidFill>
                  <a:schemeClr val="bg1"/>
                </a:solidFill>
                <a:latin typeface="宋体" charset="-122"/>
              </a:rPr>
              <a:t>四大能力 十二项要求</a:t>
            </a:r>
          </a:p>
        </p:txBody>
      </p:sp>
      <p:sp>
        <p:nvSpPr>
          <p:cNvPr id="8" name="文本框 37"/>
          <p:cNvSpPr txBox="1"/>
          <p:nvPr/>
        </p:nvSpPr>
        <p:spPr>
          <a:xfrm>
            <a:off x="684213" y="16192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36" name="表格 35"/>
          <p:cNvGraphicFramePr>
            <a:graphicFrameLocks noGrp="1"/>
          </p:cNvGraphicFramePr>
          <p:nvPr/>
        </p:nvGraphicFramePr>
        <p:xfrm>
          <a:off x="296863" y="1909763"/>
          <a:ext cx="8642350" cy="4262437"/>
        </p:xfrm>
        <a:graphic>
          <a:graphicData uri="http://schemas.openxmlformats.org/drawingml/2006/table">
            <a:tbl>
              <a:tblPr/>
              <a:tblGrid>
                <a:gridCol w="2146300"/>
                <a:gridCol w="6496050"/>
              </a:tblGrid>
              <a:tr h="333375">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100" b="1" i="0" u="none" strike="noStrike" cap="none" normalizeH="0" baseline="0" smtClean="0">
                          <a:ln>
                            <a:noFill/>
                          </a:ln>
                          <a:solidFill>
                            <a:srgbClr val="FF0000"/>
                          </a:solidFill>
                          <a:effectLst/>
                          <a:latin typeface="宋体" charset="-122"/>
                          <a:ea typeface="宋体" charset="-122"/>
                        </a:rPr>
                        <a:t>获取和解读信息</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1</a:t>
                      </a:r>
                      <a:r>
                        <a:rPr kumimoji="0" lang="zh-CN" altLang="en-US" sz="2100" b="1" i="0" u="none" strike="noStrike" cap="none" normalizeH="0" baseline="0" smtClean="0">
                          <a:ln>
                            <a:noFill/>
                          </a:ln>
                          <a:solidFill>
                            <a:schemeClr val="tx1"/>
                          </a:solidFill>
                          <a:effectLst/>
                          <a:latin typeface="宋体" charset="-122"/>
                          <a:ea typeface="宋体" charset="-122"/>
                        </a:rPr>
                        <a:t>、理解试题提供的图文材料和考试要求</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2</a:t>
                      </a:r>
                      <a:r>
                        <a:rPr kumimoji="0" lang="zh-CN" altLang="en-US" sz="2100" b="1" i="0" u="none" strike="noStrike" cap="none" normalizeH="0" baseline="0" smtClean="0">
                          <a:ln>
                            <a:noFill/>
                          </a:ln>
                          <a:solidFill>
                            <a:schemeClr val="tx1"/>
                          </a:solidFill>
                          <a:effectLst/>
                          <a:latin typeface="宋体" charset="-122"/>
                          <a:ea typeface="宋体" charset="-122"/>
                        </a:rPr>
                        <a:t>、整理材料，最大限度地获取有效信息</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3</a:t>
                      </a:r>
                      <a:r>
                        <a:rPr kumimoji="0" lang="zh-CN" altLang="en-US" sz="2100" b="1" i="0" u="none" strike="noStrike" cap="none" normalizeH="0" baseline="0" smtClean="0">
                          <a:ln>
                            <a:noFill/>
                          </a:ln>
                          <a:solidFill>
                            <a:schemeClr val="tx1"/>
                          </a:solidFill>
                          <a:effectLst/>
                          <a:latin typeface="宋体" charset="-122"/>
                          <a:ea typeface="宋体" charset="-122"/>
                        </a:rPr>
                        <a:t>、对有效信息进行完整、准确、合理的解读</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100" b="1" i="0" u="none" strike="noStrike" cap="none" normalizeH="0" baseline="0" smtClean="0">
                          <a:ln>
                            <a:noFill/>
                          </a:ln>
                          <a:solidFill>
                            <a:srgbClr val="FF0000"/>
                          </a:solidFill>
                          <a:effectLst/>
                          <a:latin typeface="宋体" charset="-122"/>
                          <a:ea typeface="宋体" charset="-122"/>
                        </a:rPr>
                        <a:t>调动和运用知识</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1</a:t>
                      </a:r>
                      <a:r>
                        <a:rPr kumimoji="0" lang="zh-CN" altLang="en-US" sz="2100" b="1" i="0" u="none" strike="noStrike" cap="none" normalizeH="0" baseline="0" smtClean="0">
                          <a:ln>
                            <a:noFill/>
                          </a:ln>
                          <a:solidFill>
                            <a:schemeClr val="tx1"/>
                          </a:solidFill>
                          <a:effectLst/>
                          <a:latin typeface="宋体" charset="-122"/>
                          <a:ea typeface="宋体" charset="-122"/>
                        </a:rPr>
                        <a:t>、辨别历史事实与历史叙述。</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2</a:t>
                      </a:r>
                      <a:r>
                        <a:rPr kumimoji="0" lang="zh-CN" altLang="en-US" sz="2100" b="1" i="0" u="none" strike="noStrike" cap="none" normalizeH="0" baseline="0" smtClean="0">
                          <a:ln>
                            <a:noFill/>
                          </a:ln>
                          <a:solidFill>
                            <a:schemeClr val="tx1"/>
                          </a:solidFill>
                          <a:effectLst/>
                          <a:latin typeface="宋体" charset="-122"/>
                          <a:ea typeface="宋体" charset="-122"/>
                        </a:rPr>
                        <a:t>、理解历史叙述与历史结论。</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3</a:t>
                      </a:r>
                      <a:r>
                        <a:rPr kumimoji="0" lang="zh-CN" altLang="en-US" sz="2100" b="1" i="0" u="none" strike="noStrike" cap="none" normalizeH="0" baseline="0" smtClean="0">
                          <a:ln>
                            <a:noFill/>
                          </a:ln>
                          <a:solidFill>
                            <a:schemeClr val="tx1"/>
                          </a:solidFill>
                          <a:effectLst/>
                          <a:latin typeface="宋体" charset="-122"/>
                          <a:ea typeface="宋体" charset="-122"/>
                        </a:rPr>
                        <a:t>、说明历史现象和历史观点。</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100" b="1" i="0" u="none" strike="noStrike" cap="none" normalizeH="0" baseline="0" smtClean="0">
                          <a:ln>
                            <a:noFill/>
                          </a:ln>
                          <a:solidFill>
                            <a:srgbClr val="0070C0"/>
                          </a:solidFill>
                          <a:effectLst/>
                          <a:latin typeface="宋体" charset="-122"/>
                          <a:ea typeface="宋体" charset="-122"/>
                        </a:rPr>
                        <a:t>描述和阐释事物</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1</a:t>
                      </a:r>
                      <a:r>
                        <a:rPr kumimoji="0" lang="zh-CN" altLang="en-US" sz="2100" b="1" i="0" u="none" strike="noStrike" cap="none" normalizeH="0" baseline="0" smtClean="0">
                          <a:ln>
                            <a:noFill/>
                          </a:ln>
                          <a:solidFill>
                            <a:schemeClr val="tx1"/>
                          </a:solidFill>
                          <a:effectLst/>
                          <a:latin typeface="宋体" charset="-122"/>
                          <a:ea typeface="宋体" charset="-122"/>
                        </a:rPr>
                        <a:t>、客观叙述历史事实</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2</a:t>
                      </a:r>
                      <a:r>
                        <a:rPr kumimoji="0" lang="zh-CN" altLang="en-US" sz="2100" b="1" i="0" u="none" strike="noStrike" cap="none" normalizeH="0" baseline="0" smtClean="0">
                          <a:ln>
                            <a:noFill/>
                          </a:ln>
                          <a:solidFill>
                            <a:schemeClr val="tx1"/>
                          </a:solidFill>
                          <a:effectLst/>
                          <a:latin typeface="宋体" charset="-122"/>
                          <a:ea typeface="宋体" charset="-122"/>
                        </a:rPr>
                        <a:t>、正确解释历史事物</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3</a:t>
                      </a:r>
                      <a:r>
                        <a:rPr kumimoji="0" lang="zh-CN" altLang="en-US" sz="2100" b="1" i="0" u="none" strike="noStrike" cap="none" normalizeH="0" baseline="0" smtClean="0">
                          <a:ln>
                            <a:noFill/>
                          </a:ln>
                          <a:solidFill>
                            <a:schemeClr val="tx1"/>
                          </a:solidFill>
                          <a:effectLst/>
                          <a:latin typeface="宋体" charset="-122"/>
                          <a:ea typeface="宋体" charset="-122"/>
                        </a:rPr>
                        <a:t>、认识历史事物的本质</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2100" b="1" i="0" u="none" strike="noStrike" cap="none" normalizeH="0" baseline="0" smtClean="0">
                          <a:ln>
                            <a:noFill/>
                          </a:ln>
                          <a:solidFill>
                            <a:srgbClr val="0070C0"/>
                          </a:solidFill>
                          <a:effectLst/>
                          <a:latin typeface="宋体" charset="-122"/>
                          <a:ea typeface="宋体" charset="-122"/>
                        </a:rPr>
                        <a:t>论证和探讨问题</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1</a:t>
                      </a:r>
                      <a:r>
                        <a:rPr kumimoji="0" lang="zh-CN" altLang="en-US" sz="2100" b="1" i="0" u="none" strike="noStrike" cap="none" normalizeH="0" baseline="0" smtClean="0">
                          <a:ln>
                            <a:noFill/>
                          </a:ln>
                          <a:solidFill>
                            <a:schemeClr val="tx1"/>
                          </a:solidFill>
                          <a:effectLst/>
                          <a:latin typeface="宋体" charset="-122"/>
                          <a:ea typeface="宋体" charset="-122"/>
                        </a:rPr>
                        <a:t>、发现历史问题。</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rgbClr val="000000"/>
                          </a:solidFill>
                          <a:effectLst/>
                          <a:latin typeface="宋体" charset="-122"/>
                          <a:ea typeface="宋体" charset="-122"/>
                        </a:rPr>
                        <a:t>2</a:t>
                      </a:r>
                      <a:r>
                        <a:rPr kumimoji="0" lang="zh-CN" altLang="en-US" sz="2100" b="1" i="0" u="none" strike="noStrike" cap="none" normalizeH="0" baseline="0" smtClean="0">
                          <a:ln>
                            <a:noFill/>
                          </a:ln>
                          <a:solidFill>
                            <a:srgbClr val="000000"/>
                          </a:solidFill>
                          <a:effectLst/>
                          <a:latin typeface="宋体" charset="-122"/>
                          <a:ea typeface="宋体" charset="-122"/>
                        </a:rPr>
                        <a:t>、论证历史问题。</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vMerge="1">
                  <a:txBody>
                    <a:bodyPr/>
                    <a:lstStyle/>
                    <a:p>
                      <a:endParaRPr lang="zh-CN"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2100" b="1" i="0" u="none" strike="noStrike" cap="none" normalizeH="0" baseline="0" smtClean="0">
                          <a:ln>
                            <a:noFill/>
                          </a:ln>
                          <a:solidFill>
                            <a:schemeClr val="tx1"/>
                          </a:solidFill>
                          <a:effectLst/>
                          <a:latin typeface="宋体" charset="-122"/>
                          <a:ea typeface="宋体" charset="-122"/>
                        </a:rPr>
                        <a:t>3</a:t>
                      </a:r>
                      <a:r>
                        <a:rPr kumimoji="0" lang="zh-CN" altLang="en-US" sz="2100" b="1" i="0" u="none" strike="noStrike" cap="none" normalizeH="0" baseline="0" smtClean="0">
                          <a:ln>
                            <a:noFill/>
                          </a:ln>
                          <a:solidFill>
                            <a:schemeClr val="tx1"/>
                          </a:solidFill>
                          <a:effectLst/>
                          <a:latin typeface="宋体" charset="-122"/>
                          <a:ea typeface="宋体" charset="-122"/>
                        </a:rPr>
                        <a:t>、独立提出观点。</a:t>
                      </a:r>
                    </a:p>
                  </a:txBody>
                  <a:tcPr marL="6849" marR="6849" marT="6847"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757" name="TextBox 8"/>
          <p:cNvSpPr txBox="1">
            <a:spLocks noChangeArrowheads="1"/>
          </p:cNvSpPr>
          <p:nvPr/>
        </p:nvSpPr>
        <p:spPr bwMode="auto">
          <a:xfrm>
            <a:off x="706438" y="901700"/>
            <a:ext cx="1533525" cy="461963"/>
          </a:xfrm>
          <a:prstGeom prst="rect">
            <a:avLst/>
          </a:prstGeom>
          <a:noFill/>
          <a:ln w="9525">
            <a:noFill/>
            <a:miter lim="800000"/>
            <a:headEnd/>
            <a:tailEnd/>
          </a:ln>
        </p:spPr>
        <p:txBody>
          <a:bodyPr>
            <a:spAutoFit/>
          </a:bodyPr>
          <a:lstStyle/>
          <a:p>
            <a:r>
              <a:rPr lang="zh-CN" altLang="en-US" sz="2400" b="1">
                <a:latin typeface="Calibri" pitchFamily="34" charset="0"/>
              </a:rPr>
              <a:t>研究考纲</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323850" y="836613"/>
            <a:ext cx="8229600" cy="1143000"/>
          </a:xfrm>
        </p:spPr>
        <p:txBody>
          <a:bodyPr/>
          <a:lstStyle/>
          <a:p>
            <a:r>
              <a:rPr lang="zh-CN" altLang="en-US" sz="4800" b="1" smtClean="0"/>
              <a:t>考纲启示</a:t>
            </a:r>
          </a:p>
        </p:txBody>
      </p:sp>
      <p:sp>
        <p:nvSpPr>
          <p:cNvPr id="25602" name="TextBox 2"/>
          <p:cNvSpPr txBox="1">
            <a:spLocks noChangeArrowheads="1"/>
          </p:cNvSpPr>
          <p:nvPr/>
        </p:nvSpPr>
        <p:spPr bwMode="auto">
          <a:xfrm>
            <a:off x="898525" y="2019300"/>
            <a:ext cx="7993063" cy="3786188"/>
          </a:xfrm>
          <a:prstGeom prst="rect">
            <a:avLst/>
          </a:prstGeom>
          <a:noFill/>
          <a:ln w="9525">
            <a:noFill/>
            <a:miter lim="800000"/>
            <a:headEnd/>
            <a:tailEnd/>
          </a:ln>
        </p:spPr>
        <p:txBody>
          <a:bodyPr>
            <a:spAutoFit/>
          </a:bodyPr>
          <a:lstStyle/>
          <a:p>
            <a:pPr>
              <a:lnSpc>
                <a:spcPct val="150000"/>
              </a:lnSpc>
            </a:pPr>
            <a:r>
              <a:rPr lang="zh-CN" altLang="en-US" sz="4000" b="1">
                <a:latin typeface="宋体" charset="-122"/>
              </a:rPr>
              <a:t>   注重对核心素养的考查</a:t>
            </a:r>
            <a:endParaRPr lang="en-US" altLang="zh-CN" sz="4000" b="1">
              <a:latin typeface="宋体" charset="-122"/>
            </a:endParaRPr>
          </a:p>
          <a:p>
            <a:pPr>
              <a:lnSpc>
                <a:spcPct val="150000"/>
              </a:lnSpc>
            </a:pPr>
            <a:r>
              <a:rPr lang="en-US" altLang="zh-CN" sz="4000" b="1">
                <a:latin typeface="宋体" charset="-122"/>
              </a:rPr>
              <a:t>   </a:t>
            </a:r>
            <a:r>
              <a:rPr lang="zh-CN" altLang="en-US" sz="4000" b="1">
                <a:latin typeface="宋体" charset="-122"/>
              </a:rPr>
              <a:t>注重对基本能力的考查</a:t>
            </a:r>
            <a:endParaRPr lang="en-US" altLang="zh-CN" sz="4000" b="1">
              <a:latin typeface="宋体" charset="-122"/>
            </a:endParaRPr>
          </a:p>
          <a:p>
            <a:pPr>
              <a:lnSpc>
                <a:spcPct val="150000"/>
              </a:lnSpc>
            </a:pPr>
            <a:r>
              <a:rPr lang="en-US" altLang="zh-CN" sz="4000" b="1">
                <a:latin typeface="宋体" charset="-122"/>
              </a:rPr>
              <a:t>   </a:t>
            </a:r>
            <a:r>
              <a:rPr lang="zh-CN" altLang="en-US" sz="4000" b="1">
                <a:latin typeface="宋体" charset="-122"/>
              </a:rPr>
              <a:t>凸显历史学科自身特色</a:t>
            </a:r>
            <a:endParaRPr lang="en-US" altLang="zh-CN" sz="4000" b="1">
              <a:latin typeface="宋体" charset="-122"/>
            </a:endParaRPr>
          </a:p>
          <a:p>
            <a:pPr>
              <a:lnSpc>
                <a:spcPct val="150000"/>
              </a:lnSpc>
            </a:pPr>
            <a:r>
              <a:rPr lang="en-US" altLang="zh-CN" sz="4000" b="1">
                <a:latin typeface="宋体" charset="-122"/>
              </a:rPr>
              <a:t>   </a:t>
            </a:r>
            <a:endParaRPr lang="zh-CN" altLang="en-US" sz="4000" b="1">
              <a:latin typeface="宋体" charset="-122"/>
            </a:endParaRPr>
          </a:p>
        </p:txBody>
      </p:sp>
      <p:sp>
        <p:nvSpPr>
          <p:cNvPr id="4" name="矩形 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50"/>
          <p:cNvSpPr>
            <a:spLocks noChangeAspect="1"/>
          </p:cNvSpPr>
          <p:nvPr/>
        </p:nvSpPr>
        <p:spPr>
          <a:xfrm>
            <a:off x="827088" y="2317750"/>
            <a:ext cx="608012" cy="606425"/>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8" name="Oval 50"/>
          <p:cNvSpPr>
            <a:spLocks noChangeAspect="1"/>
          </p:cNvSpPr>
          <p:nvPr/>
        </p:nvSpPr>
        <p:spPr>
          <a:xfrm>
            <a:off x="796925" y="3181350"/>
            <a:ext cx="606425" cy="60801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50"/>
          <p:cNvSpPr>
            <a:spLocks noChangeAspect="1"/>
          </p:cNvSpPr>
          <p:nvPr/>
        </p:nvSpPr>
        <p:spPr>
          <a:xfrm>
            <a:off x="796925" y="3973513"/>
            <a:ext cx="606425" cy="60801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3"/>
          <p:cNvSpPr>
            <a:spLocks noGrp="1"/>
          </p:cNvSpPr>
          <p:nvPr/>
        </p:nvSpPr>
        <p:spPr>
          <a:xfrm>
            <a:off x="536575" y="762000"/>
            <a:ext cx="1514475" cy="715963"/>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latin typeface="+mj-ea"/>
                <a:ea typeface="+mj-ea"/>
              </a:rPr>
              <a:t>研究考题</a:t>
            </a:r>
            <a:endParaRPr lang="zh-CN" altLang="en-US" sz="2400" b="1" dirty="0">
              <a:latin typeface="+mj-ea"/>
              <a:ea typeface="+mj-ea"/>
            </a:endParaRPr>
          </a:p>
        </p:txBody>
      </p:sp>
      <p:pic>
        <p:nvPicPr>
          <p:cNvPr id="26626" name="Picture 2"/>
          <p:cNvPicPr>
            <a:picLocks noGrp="1" noChangeAspect="1" noChangeArrowheads="1"/>
          </p:cNvPicPr>
          <p:nvPr>
            <p:ph idx="1"/>
          </p:nvPr>
        </p:nvPicPr>
        <p:blipFill>
          <a:blip r:embed="rId2"/>
          <a:srcRect/>
          <a:stretch>
            <a:fillRect/>
          </a:stretch>
        </p:blipFill>
        <p:spPr>
          <a:xfrm>
            <a:off x="179388" y="2276475"/>
            <a:ext cx="8502650" cy="3455988"/>
          </a:xfrm>
        </p:spPr>
      </p:pic>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3698" name="表格 403697"/>
          <p:cNvGraphicFramePr/>
          <p:nvPr/>
        </p:nvGraphicFramePr>
        <p:xfrm>
          <a:off x="395288" y="1708150"/>
          <a:ext cx="8094662" cy="4529138"/>
        </p:xfrm>
        <a:graphic>
          <a:graphicData uri="http://schemas.openxmlformats.org/drawingml/2006/table">
            <a:tbl>
              <a:tblPr/>
              <a:tblGrid>
                <a:gridCol w="687161"/>
                <a:gridCol w="2337268"/>
                <a:gridCol w="2317424"/>
                <a:gridCol w="2752809"/>
              </a:tblGrid>
              <a:tr h="369856">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题号</a:t>
                      </a: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2016</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2017</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latin typeface="楷体" panose="02010609060101010101" pitchFamily="49" charset="-122"/>
                          <a:ea typeface="楷体" panose="02010609060101010101" pitchFamily="49" charset="-122"/>
                        </a:rPr>
                        <a:t>2018</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64797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24</a:t>
                      </a:r>
                      <a:endParaRPr lang="zh-CN" altLang="en-US" sz="1800" b="1">
                        <a:latin typeface="楷体" panose="02010609060101010101" pitchFamily="49" charset="-122"/>
                        <a:ea typeface="楷体" panose="02010609060101010101" pitchFamily="49" charset="-122"/>
                      </a:endParaRP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0" hangingPunc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汉代</a:t>
                      </a:r>
                      <a:r>
                        <a:rPr lang="zh-CN" altLang="en-US" sz="1800" b="1" dirty="0">
                          <a:solidFill>
                            <a:srgbClr val="FF0000"/>
                          </a:solidFill>
                          <a:latin typeface="楷体" panose="02010609060101010101" pitchFamily="49" charset="-122"/>
                          <a:ea typeface="楷体" panose="02010609060101010101" pitchFamily="49" charset="-122"/>
                        </a:rPr>
                        <a:t>儒学（根植于历史传统）</a:t>
                      </a: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sz="1800" b="1" dirty="0" err="1">
                          <a:solidFill>
                            <a:srgbClr val="FF0000"/>
                          </a:solidFill>
                          <a:latin typeface="楷体" panose="02010609060101010101" pitchFamily="49" charset="-122"/>
                          <a:ea typeface="楷体" panose="02010609060101010101" pitchFamily="49" charset="-122"/>
                          <a:sym typeface="+mn-ea"/>
                        </a:rPr>
                        <a:t>西周分封制与文化认同</a:t>
                      </a:r>
                      <a:endParaRPr lang="zh-CN" altLang="en-US" sz="1800" b="1" dirty="0">
                        <a:solidFill>
                          <a:srgbClr val="FF0000"/>
                        </a:solidFill>
                        <a:latin typeface="楷体" panose="02010609060101010101" pitchFamily="49" charset="-122"/>
                        <a:ea typeface="楷体" panose="02010609060101010101" pitchFamily="49" charset="-122"/>
                        <a:sym typeface="+mn-ea"/>
                      </a:endParaRP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solidFill>
                            <a:srgbClr val="C00000"/>
                          </a:solidFill>
                          <a:latin typeface="黑体" panose="02010609060101010101" pitchFamily="49" charset="-122"/>
                          <a:ea typeface="黑体" panose="02010609060101010101" pitchFamily="49" charset="-122"/>
                          <a:sym typeface="+mn-ea"/>
                        </a:rPr>
                        <a:t>《</a:t>
                      </a:r>
                      <a:r>
                        <a:rPr lang="zh-CN" altLang="en-US" sz="1800" b="1" dirty="0">
                          <a:solidFill>
                            <a:srgbClr val="C00000"/>
                          </a:solidFill>
                          <a:latin typeface="黑体" panose="02010609060101010101" pitchFamily="49" charset="-122"/>
                          <a:ea typeface="黑体" panose="02010609060101010101" pitchFamily="49" charset="-122"/>
                          <a:sym typeface="+mn-ea"/>
                        </a:rPr>
                        <a:t>墨子</a:t>
                      </a:r>
                      <a:r>
                        <a:rPr lang="en-US" altLang="zh-CN" sz="1800" b="1" dirty="0">
                          <a:solidFill>
                            <a:srgbClr val="C00000"/>
                          </a:solidFill>
                          <a:latin typeface="黑体" panose="02010609060101010101" pitchFamily="49" charset="-122"/>
                          <a:ea typeface="黑体" panose="02010609060101010101" pitchFamily="49" charset="-122"/>
                          <a:sym typeface="+mn-ea"/>
                        </a:rPr>
                        <a:t>》</a:t>
                      </a:r>
                      <a:r>
                        <a:rPr lang="zh-CN" altLang="en-US" sz="1800" b="1" dirty="0">
                          <a:solidFill>
                            <a:srgbClr val="C00000"/>
                          </a:solidFill>
                          <a:latin typeface="黑体" panose="02010609060101010101" pitchFamily="49" charset="-122"/>
                          <a:ea typeface="黑体" panose="02010609060101010101" pitchFamily="49" charset="-122"/>
                          <a:sym typeface="+mn-ea"/>
                        </a:rPr>
                        <a:t>与中国古代科技</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64005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25</a:t>
                      </a:r>
                      <a:endParaRPr lang="zh-CN" altLang="en-US" sz="1800" b="1">
                        <a:latin typeface="楷体" panose="02010609060101010101" pitchFamily="49" charset="-122"/>
                        <a:ea typeface="楷体" panose="02010609060101010101" pitchFamily="49" charset="-122"/>
                      </a:endParaRP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汉代田庄经济</a:t>
                      </a: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sz="1800" b="1" dirty="0">
                          <a:solidFill>
                            <a:schemeClr val="tx1"/>
                          </a:solidFill>
                          <a:latin typeface="楷体" panose="02010609060101010101" pitchFamily="49" charset="-122"/>
                          <a:ea typeface="楷体" panose="02010609060101010101" pitchFamily="49" charset="-122"/>
                          <a:sym typeface="+mn-ea"/>
                        </a:rPr>
                        <a:t>西汉中央集权的加强</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C00000"/>
                          </a:solidFill>
                          <a:latin typeface="黑体" panose="02010609060101010101" pitchFamily="49" charset="-122"/>
                          <a:ea typeface="黑体" panose="02010609060101010101" pitchFamily="49" charset="-122"/>
                        </a:rPr>
                        <a:t>唐朝后期藩镇割据的发展演变（延续唐统治）</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652291">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26</a:t>
                      </a:r>
                      <a:endParaRPr lang="zh-CN" altLang="en-US" sz="1800" b="1">
                        <a:latin typeface="楷体" panose="02010609060101010101" pitchFamily="49" charset="-122"/>
                        <a:ea typeface="楷体" panose="02010609060101010101" pitchFamily="49" charset="-122"/>
                      </a:endParaRP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宋代重史传统影响君主行为</a:t>
                      </a: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唐朝</a:t>
                      </a:r>
                      <a:r>
                        <a:rPr lang="en-US" altLang="zh-CN" sz="1800" b="1" dirty="0">
                          <a:solidFill>
                            <a:schemeClr val="tx1"/>
                          </a:solidFill>
                          <a:latin typeface="楷体" panose="02010609060101010101" pitchFamily="49" charset="-122"/>
                          <a:ea typeface="楷体" panose="02010609060101010101" pitchFamily="49" charset="-122"/>
                        </a:rPr>
                        <a:t>--</a:t>
                      </a:r>
                      <a:r>
                        <a:rPr lang="zh-CN" altLang="en-US" sz="1800" b="1" dirty="0">
                          <a:solidFill>
                            <a:schemeClr val="tx1"/>
                          </a:solidFill>
                          <a:latin typeface="楷体" panose="02010609060101010101" pitchFamily="49" charset="-122"/>
                          <a:ea typeface="楷体" panose="02010609060101010101" pitchFamily="49" charset="-122"/>
                        </a:rPr>
                        <a:t>史学理论</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北宋民营手工业的发展</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65229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27</a:t>
                      </a:r>
                      <a:endParaRPr lang="zh-CN" altLang="en-US" sz="1800" b="1">
                        <a:latin typeface="楷体" panose="02010609060101010101" pitchFamily="49" charset="-122"/>
                        <a:ea typeface="楷体" panose="02010609060101010101" pitchFamily="49" charset="-122"/>
                      </a:endParaRP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明朝地方行政制度</a:t>
                      </a: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solidFill>
                            <a:schemeClr val="tx1"/>
                          </a:solidFill>
                          <a:latin typeface="楷体" panose="02010609060101010101" pitchFamily="49" charset="-122"/>
                          <a:ea typeface="楷体" panose="02010609060101010101" pitchFamily="49" charset="-122"/>
                        </a:rPr>
                        <a:t> </a:t>
                      </a:r>
                      <a:r>
                        <a:rPr lang="zh-CN" altLang="en-US" sz="1800" b="1" dirty="0">
                          <a:solidFill>
                            <a:srgbClr val="FF0000"/>
                          </a:solidFill>
                          <a:latin typeface="楷体" panose="02010609060101010101" pitchFamily="49" charset="-122"/>
                          <a:ea typeface="楷体" panose="02010609060101010101" pitchFamily="49" charset="-122"/>
                        </a:rPr>
                        <a:t>明朝商品经济发展对等级秩序的影响</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C00000"/>
                          </a:solidFill>
                          <a:latin typeface="黑体" panose="02010609060101010101" pitchFamily="49" charset="-122"/>
                          <a:ea typeface="黑体" panose="02010609060101010101" pitchFamily="49" charset="-122"/>
                        </a:rPr>
                        <a:t>中国文化与明朝朝贡贸易</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91437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28</a:t>
                      </a:r>
                      <a:endParaRPr lang="zh-CN" altLang="en-US" sz="1800" b="1">
                        <a:latin typeface="楷体" panose="02010609060101010101" pitchFamily="49" charset="-122"/>
                        <a:ea typeface="楷体" panose="02010609060101010101" pitchFamily="49" charset="-122"/>
                      </a:endParaRP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近代经济结构变动</a:t>
                      </a:r>
                      <a:r>
                        <a:rPr lang="en-US" altLang="zh-CN" sz="1800" b="1" dirty="0">
                          <a:solidFill>
                            <a:schemeClr val="tx1"/>
                          </a:solidFill>
                          <a:latin typeface="楷体" panose="02010609060101010101" pitchFamily="49" charset="-122"/>
                          <a:ea typeface="楷体" panose="02010609060101010101" pitchFamily="49" charset="-122"/>
                        </a:rPr>
                        <a:t>―</a:t>
                      </a:r>
                      <a:r>
                        <a:rPr lang="zh-CN" altLang="en-US" sz="1800" b="1" dirty="0">
                          <a:solidFill>
                            <a:schemeClr val="tx1"/>
                          </a:solidFill>
                          <a:latin typeface="楷体" panose="02010609060101010101" pitchFamily="49" charset="-122"/>
                          <a:ea typeface="楷体" panose="02010609060101010101" pitchFamily="49" charset="-122"/>
                        </a:rPr>
                        <a:t>中国被卷入资本主义世界市场</a:t>
                      </a: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晚清中国经济结构的变化—洋务运动</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C00000"/>
                          </a:solidFill>
                          <a:latin typeface="黑体" panose="02010609060101010101" pitchFamily="49" charset="-122"/>
                          <a:ea typeface="黑体" panose="02010609060101010101" pitchFamily="49" charset="-122"/>
                        </a:rPr>
                        <a:t>甲午中日战争与近代外交</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r h="652291">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latin typeface="楷体" panose="02010609060101010101" pitchFamily="49" charset="-122"/>
                          <a:ea typeface="楷体" panose="02010609060101010101" pitchFamily="49" charset="-122"/>
                        </a:rPr>
                        <a:t>29</a:t>
                      </a:r>
                      <a:endParaRPr lang="zh-CN" altLang="en-US" sz="1800" b="1">
                        <a:latin typeface="楷体" panose="02010609060101010101" pitchFamily="49" charset="-122"/>
                        <a:ea typeface="楷体" panose="02010609060101010101" pitchFamily="49" charset="-122"/>
                      </a:endParaRP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洋务运动与近代化</a:t>
                      </a:r>
                    </a:p>
                  </a:txBody>
                  <a:tcPr marL="91443" marR="91443" marT="45709" marB="45709">
                    <a:lnL w="38100" cap="flat" cmpd="sng">
                      <a:solidFill>
                        <a:schemeClr val="tx1"/>
                      </a:solidFill>
                      <a:prstDash val="solid"/>
                      <a:headEnd type="none" w="med" len="med"/>
                      <a:tailEnd type="none" w="med" len="med"/>
                    </a:lnL>
                    <a:lnR w="38100" cap="flat" cmpd="sng" algn="ctr">
                      <a:solidFill>
                        <a:schemeClr val="tx1"/>
                      </a:solidFill>
                      <a:prstDash val="solid"/>
                      <a:roun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近代向西方学习的潮流</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C00000"/>
                          </a:solidFill>
                          <a:latin typeface="黑体" panose="02010609060101010101" pitchFamily="49" charset="-122"/>
                          <a:ea typeface="黑体" panose="02010609060101010101" pitchFamily="49" charset="-122"/>
                        </a:rPr>
                        <a:t>五四运动与中共成立的关系（思想）</a:t>
                      </a:r>
                    </a:p>
                  </a:txBody>
                  <a:tcPr marL="91443" marR="91443" marT="45709" marB="45709">
                    <a:lnL w="38100" cap="flat" cmpd="sng" algn="ctr">
                      <a:solidFill>
                        <a:schemeClr val="tx1"/>
                      </a:solidFill>
                      <a:prstDash val="solid"/>
                      <a:round/>
                      <a:headEnd type="none" w="med" len="med"/>
                      <a:tailEnd type="none" w="med" len="med"/>
                    </a:lnL>
                    <a:lnR w="38100" cap="flat" cmpd="sng">
                      <a:solidFill>
                        <a:schemeClr val="tx1"/>
                      </a:solidFill>
                      <a:prstDash val="solid"/>
                      <a:headEnd type="none" w="med" len="med"/>
                      <a:tailEnd type="none" w="med" len="med"/>
                    </a:lnR>
                    <a:lnT w="38100" cap="flat" cmpd="sng">
                      <a:solidFill>
                        <a:schemeClr val="tx1"/>
                      </a:solidFill>
                      <a:prstDash val="solid"/>
                      <a:headEnd type="none" w="med" len="med"/>
                      <a:tailEnd type="none" w="med" len="med"/>
                    </a:lnT>
                    <a:lnB w="381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7691" name="TextBox 8"/>
          <p:cNvSpPr txBox="1">
            <a:spLocks noChangeArrowheads="1"/>
          </p:cNvSpPr>
          <p:nvPr/>
        </p:nvSpPr>
        <p:spPr bwMode="auto">
          <a:xfrm>
            <a:off x="0" y="1239838"/>
            <a:ext cx="9110663" cy="460375"/>
          </a:xfrm>
          <a:prstGeom prst="rect">
            <a:avLst/>
          </a:prstGeom>
          <a:noFill/>
          <a:ln w="9525">
            <a:noFill/>
            <a:miter lim="800000"/>
            <a:headEnd/>
            <a:tailEnd/>
          </a:ln>
        </p:spPr>
        <p:txBody>
          <a:bodyPr>
            <a:spAutoFit/>
          </a:bodyPr>
          <a:lstStyle/>
          <a:p>
            <a:r>
              <a:rPr lang="zh-CN" altLang="en-US" sz="2400" b="1">
                <a:solidFill>
                  <a:srgbClr val="000000"/>
                </a:solidFill>
                <a:latin typeface="华文楷体"/>
                <a:ea typeface="华文楷体"/>
                <a:cs typeface="华文楷体"/>
              </a:rPr>
              <a:t>（一）注重基础和主干知识</a:t>
            </a:r>
          </a:p>
        </p:txBody>
      </p:sp>
      <p:pic>
        <p:nvPicPr>
          <p:cNvPr id="27692" name="图片 3" descr="图片2"/>
          <p:cNvPicPr>
            <a:picLocks noChangeAspect="1" noChangeArrowheads="1"/>
          </p:cNvPicPr>
          <p:nvPr/>
        </p:nvPicPr>
        <p:blipFill>
          <a:blip r:embed="rId4"/>
          <a:srcRect/>
          <a:stretch>
            <a:fillRect/>
          </a:stretch>
        </p:blipFill>
        <p:spPr bwMode="auto">
          <a:xfrm>
            <a:off x="7743825" y="-3175"/>
            <a:ext cx="1366838" cy="1395413"/>
          </a:xfrm>
          <a:prstGeom prst="rect">
            <a:avLst/>
          </a:prstGeom>
          <a:noFill/>
          <a:ln w="9525">
            <a:noFill/>
            <a:miter lim="800000"/>
            <a:headEnd/>
            <a:tailEnd/>
          </a:ln>
        </p:spPr>
      </p:pic>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33"/>
          <p:cNvSpPr>
            <a:spLocks noGrp="1"/>
          </p:cNvSpPr>
          <p:nvPr/>
        </p:nvSpPr>
        <p:spPr>
          <a:xfrm>
            <a:off x="536575" y="620713"/>
            <a:ext cx="1514475" cy="715962"/>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latin typeface="+mj-ea"/>
                <a:ea typeface="+mj-ea"/>
              </a:rPr>
              <a:t>研究考题</a:t>
            </a:r>
            <a:endParaRPr lang="zh-CN" altLang="en-US" sz="2400" b="1" dirty="0">
              <a:latin typeface="+mj-ea"/>
              <a:ea typeface="+mj-ea"/>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2203" name="表格 412202"/>
          <p:cNvGraphicFramePr/>
          <p:nvPr/>
        </p:nvGraphicFramePr>
        <p:xfrm>
          <a:off x="514350" y="1720850"/>
          <a:ext cx="7874000" cy="4948238"/>
        </p:xfrm>
        <a:graphic>
          <a:graphicData uri="http://schemas.openxmlformats.org/drawingml/2006/table">
            <a:tbl>
              <a:tblPr/>
              <a:tblGrid>
                <a:gridCol w="673659"/>
                <a:gridCol w="2088099"/>
                <a:gridCol w="2537276"/>
                <a:gridCol w="2574966"/>
              </a:tblGrid>
              <a:tr h="393706">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zh-CN" altLang="en-US" sz="1800" b="1" dirty="0">
                          <a:latin typeface="楷体" panose="02010609060101010101" pitchFamily="49" charset="-122"/>
                          <a:ea typeface="楷体" panose="02010609060101010101" pitchFamily="49" charset="-122"/>
                        </a:rPr>
                        <a:t>题号</a:t>
                      </a: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800" b="1" dirty="0">
                          <a:latin typeface="楷体" panose="02010609060101010101" pitchFamily="49" charset="-122"/>
                          <a:ea typeface="楷体" panose="02010609060101010101" pitchFamily="49" charset="-122"/>
                        </a:rPr>
                        <a:t>2016</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800" b="1" dirty="0">
                          <a:latin typeface="楷体" panose="02010609060101010101" pitchFamily="49" charset="-122"/>
                          <a:ea typeface="楷体" panose="02010609060101010101" pitchFamily="49" charset="-122"/>
                        </a:rPr>
                        <a:t>2017</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spcBef>
                          <a:spcPct val="0"/>
                        </a:spcBef>
                        <a:buNone/>
                      </a:pPr>
                      <a:r>
                        <a:rPr lang="en-US" altLang="zh-CN" sz="1800" b="1" dirty="0">
                          <a:latin typeface="楷体" panose="02010609060101010101" pitchFamily="49" charset="-122"/>
                          <a:ea typeface="楷体" panose="02010609060101010101" pitchFamily="49" charset="-122"/>
                        </a:rPr>
                        <a:t>2018</a:t>
                      </a:r>
                      <a:r>
                        <a:rPr lang="zh-CN" altLang="en-US" sz="1800" b="1" dirty="0">
                          <a:latin typeface="楷体" panose="02010609060101010101" pitchFamily="49" charset="-122"/>
                          <a:ea typeface="楷体" panose="02010609060101010101" pitchFamily="49" charset="-122"/>
                        </a:rPr>
                        <a:t>年（</a:t>
                      </a:r>
                      <a:r>
                        <a:rPr lang="en-US" altLang="zh-CN" sz="1800" b="1" dirty="0">
                          <a:latin typeface="楷体" panose="02010609060101010101" pitchFamily="49" charset="-122"/>
                          <a:ea typeface="楷体" panose="02010609060101010101" pitchFamily="49" charset="-122"/>
                        </a:rPr>
                        <a:t>1</a:t>
                      </a:r>
                      <a:r>
                        <a:rPr lang="zh-CN" altLang="en-US" sz="1800" b="1" dirty="0">
                          <a:latin typeface="楷体" panose="02010609060101010101" pitchFamily="49" charset="-122"/>
                          <a:ea typeface="楷体" panose="02010609060101010101" pitchFamily="49" charset="-122"/>
                        </a:rPr>
                        <a:t>卷）</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914516">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solidFill>
                            <a:schemeClr val="tx1"/>
                          </a:solidFill>
                          <a:latin typeface="楷体" panose="02010609060101010101" pitchFamily="49" charset="-122"/>
                          <a:ea typeface="楷体" panose="02010609060101010101" pitchFamily="49" charset="-122"/>
                        </a:rPr>
                        <a:t>30</a:t>
                      </a:r>
                      <a:endParaRPr lang="zh-CN" altLang="en-US" sz="1800" b="1" dirty="0">
                        <a:solidFill>
                          <a:schemeClr val="tx1"/>
                        </a:solidFill>
                        <a:latin typeface="楷体" panose="02010609060101010101" pitchFamily="49" charset="-122"/>
                        <a:ea typeface="楷体" panose="02010609060101010101" pitchFamily="49" charset="-122"/>
                      </a:endParaRP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抗战时期的国共关系</a:t>
                      </a: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陕甘宁边区中共的抗日政策</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C00000"/>
                          </a:solidFill>
                          <a:latin typeface="黑体" panose="02010609060101010101" pitchFamily="49" charset="-122"/>
                          <a:ea typeface="黑体" panose="02010609060101010101" pitchFamily="49" charset="-122"/>
                        </a:rPr>
                        <a:t>建国前中共奉行独立自主的外交政策（政策的延续性）</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68842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solidFill>
                            <a:schemeClr val="tx1"/>
                          </a:solidFill>
                          <a:latin typeface="楷体" panose="02010609060101010101" pitchFamily="49" charset="-122"/>
                          <a:ea typeface="楷体" panose="02010609060101010101" pitchFamily="49" charset="-122"/>
                        </a:rPr>
                        <a:t>31</a:t>
                      </a:r>
                      <a:endParaRPr lang="zh-CN" altLang="en-US" sz="1800" b="1">
                        <a:solidFill>
                          <a:schemeClr val="tx1"/>
                        </a:solidFill>
                        <a:latin typeface="楷体" panose="02010609060101010101" pitchFamily="49" charset="-122"/>
                        <a:ea typeface="楷体" panose="02010609060101010101" pitchFamily="49" charset="-122"/>
                      </a:endParaRP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新中国</a:t>
                      </a:r>
                      <a:r>
                        <a:rPr lang="en-US" altLang="zh-CN" sz="1800" b="1" dirty="0">
                          <a:solidFill>
                            <a:schemeClr val="tx1"/>
                          </a:solidFill>
                          <a:latin typeface="楷体" panose="02010609060101010101" pitchFamily="49" charset="-122"/>
                          <a:ea typeface="楷体" panose="02010609060101010101" pitchFamily="49" charset="-122"/>
                        </a:rPr>
                        <a:t>60</a:t>
                      </a:r>
                      <a:r>
                        <a:rPr lang="zh-CN" altLang="en-US" sz="1800" b="1" dirty="0">
                          <a:solidFill>
                            <a:schemeClr val="tx1"/>
                          </a:solidFill>
                          <a:latin typeface="楷体" panose="02010609060101010101" pitchFamily="49" charset="-122"/>
                          <a:ea typeface="楷体" panose="02010609060101010101" pitchFamily="49" charset="-122"/>
                        </a:rPr>
                        <a:t>年代经济与外交</a:t>
                      </a: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FF0000"/>
                          </a:solidFill>
                          <a:latin typeface="楷体" panose="02010609060101010101" pitchFamily="49" charset="-122"/>
                          <a:ea typeface="楷体" panose="02010609060101010101" pitchFamily="49" charset="-122"/>
                        </a:rPr>
                        <a:t>十一届三中全会以来经济体制改革的探索历程</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新中国</a:t>
                      </a:r>
                      <a:r>
                        <a:rPr lang="en-US" altLang="zh-CN" sz="1800" b="1" dirty="0">
                          <a:latin typeface="楷体" panose="02010609060101010101" pitchFamily="49" charset="-122"/>
                          <a:ea typeface="楷体" panose="02010609060101010101" pitchFamily="49" charset="-122"/>
                        </a:rPr>
                        <a:t>1953</a:t>
                      </a:r>
                      <a:r>
                        <a:rPr lang="zh-CN" altLang="en-US" sz="1800" b="1" dirty="0">
                          <a:latin typeface="楷体" panose="02010609060101010101" pitchFamily="49" charset="-122"/>
                          <a:ea typeface="楷体" panose="02010609060101010101" pitchFamily="49" charset="-122"/>
                        </a:rPr>
                        <a:t>年大规模的经济建设</a:t>
                      </a:r>
                      <a:endParaRPr lang="en-US" altLang="zh-CN" sz="1800" b="1" dirty="0">
                        <a:latin typeface="楷体" panose="02010609060101010101" pitchFamily="49" charset="-122"/>
                        <a:ea typeface="楷体" panose="02010609060101010101" pitchFamily="49" charset="-122"/>
                      </a:endParaRP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68457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solidFill>
                            <a:schemeClr val="tx1"/>
                          </a:solidFill>
                          <a:latin typeface="楷体" panose="02010609060101010101" pitchFamily="49" charset="-122"/>
                          <a:ea typeface="楷体" panose="02010609060101010101" pitchFamily="49" charset="-122"/>
                        </a:rPr>
                        <a:t>32</a:t>
                      </a:r>
                      <a:endParaRPr lang="zh-CN" altLang="en-US" sz="1800" b="1">
                        <a:solidFill>
                          <a:schemeClr val="tx1"/>
                        </a:solidFill>
                        <a:latin typeface="楷体" panose="02010609060101010101" pitchFamily="49" charset="-122"/>
                        <a:ea typeface="楷体" panose="02010609060101010101" pitchFamily="49" charset="-122"/>
                      </a:endParaRP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FF0000"/>
                          </a:solidFill>
                          <a:latin typeface="楷体" panose="02010609060101010101" pitchFamily="49" charset="-122"/>
                          <a:ea typeface="楷体" panose="02010609060101010101" pitchFamily="49" charset="-122"/>
                        </a:rPr>
                        <a:t>罗马法是近代欧洲大陆国家法律基础</a:t>
                      </a: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古代雅典的人文思想</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雅典人文精神</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914412">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solidFill>
                            <a:schemeClr val="tx1"/>
                          </a:solidFill>
                          <a:latin typeface="楷体" panose="02010609060101010101" pitchFamily="49" charset="-122"/>
                          <a:ea typeface="楷体" panose="02010609060101010101" pitchFamily="49" charset="-122"/>
                        </a:rPr>
                        <a:t>33</a:t>
                      </a:r>
                      <a:endParaRPr lang="zh-CN" altLang="en-US" sz="1800" b="1">
                        <a:solidFill>
                          <a:schemeClr val="tx1"/>
                        </a:solidFill>
                        <a:latin typeface="楷体" panose="02010609060101010101" pitchFamily="49" charset="-122"/>
                        <a:ea typeface="楷体" panose="02010609060101010101" pitchFamily="49" charset="-122"/>
                      </a:endParaRP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近代欧美资产阶级代议制</a:t>
                      </a:r>
                      <a:r>
                        <a:rPr lang="en-US" altLang="zh-CN" sz="1800" b="1" dirty="0">
                          <a:solidFill>
                            <a:schemeClr val="tx1"/>
                          </a:solidFill>
                          <a:latin typeface="楷体" panose="02010609060101010101" pitchFamily="49" charset="-122"/>
                          <a:ea typeface="楷体" panose="02010609060101010101" pitchFamily="49" charset="-122"/>
                        </a:rPr>
                        <a:t>―</a:t>
                      </a:r>
                      <a:r>
                        <a:rPr lang="zh-CN" altLang="en-US" sz="1800" b="1" dirty="0">
                          <a:solidFill>
                            <a:schemeClr val="tx1"/>
                          </a:solidFill>
                          <a:latin typeface="楷体" panose="02010609060101010101" pitchFamily="49" charset="-122"/>
                          <a:ea typeface="楷体" panose="02010609060101010101" pitchFamily="49" charset="-122"/>
                        </a:rPr>
                        <a:t>英国君主立宪制的完善</a:t>
                      </a: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chemeClr val="tx1"/>
                          </a:solidFill>
                          <a:latin typeface="楷体" panose="02010609060101010101" pitchFamily="49" charset="-122"/>
                          <a:ea typeface="楷体" panose="02010609060101010101" pitchFamily="49" charset="-122"/>
                        </a:rPr>
                        <a:t>工业革命与英国社会的变化</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C00000"/>
                          </a:solidFill>
                          <a:latin typeface="黑体" panose="02010609060101010101" pitchFamily="49" charset="-122"/>
                          <a:ea typeface="黑体" panose="02010609060101010101" pitchFamily="49" charset="-122"/>
                        </a:rPr>
                        <a:t>马克思主义理论与无产阶级斗争</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66417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solidFill>
                            <a:schemeClr val="tx1"/>
                          </a:solidFill>
                          <a:latin typeface="楷体" panose="02010609060101010101" pitchFamily="49" charset="-122"/>
                          <a:ea typeface="楷体" panose="02010609060101010101" pitchFamily="49" charset="-122"/>
                        </a:rPr>
                        <a:t>34</a:t>
                      </a:r>
                      <a:endParaRPr lang="zh-CN" altLang="en-US" sz="1800" b="1">
                        <a:solidFill>
                          <a:schemeClr val="tx1"/>
                        </a:solidFill>
                        <a:latin typeface="楷体" panose="02010609060101010101" pitchFamily="49" charset="-122"/>
                        <a:ea typeface="楷体" panose="02010609060101010101" pitchFamily="49" charset="-122"/>
                      </a:endParaRP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C00000"/>
                          </a:solidFill>
                          <a:latin typeface="楷体" panose="02010609060101010101" pitchFamily="49" charset="-122"/>
                          <a:ea typeface="楷体" panose="02010609060101010101" pitchFamily="49" charset="-122"/>
                        </a:rPr>
                        <a:t>战后世界经济秩序的演变</a:t>
                      </a: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baseline="0" dirty="0">
                          <a:solidFill>
                            <a:schemeClr val="tx1"/>
                          </a:solidFill>
                          <a:latin typeface="楷体" panose="02010609060101010101" pitchFamily="49" charset="-122"/>
                          <a:ea typeface="楷体" panose="02010609060101010101" pitchFamily="49" charset="-122"/>
                        </a:rPr>
                        <a:t>  </a:t>
                      </a:r>
                      <a:r>
                        <a:rPr lang="zh-CN" altLang="en-US" sz="1800" b="1" dirty="0">
                          <a:solidFill>
                            <a:schemeClr val="tx1"/>
                          </a:solidFill>
                          <a:latin typeface="楷体" panose="02010609060101010101" pitchFamily="49" charset="-122"/>
                          <a:ea typeface="楷体" panose="02010609060101010101" pitchFamily="49" charset="-122"/>
                        </a:rPr>
                        <a:t>苏联的经济政策</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latin typeface="楷体" panose="02010609060101010101" pitchFamily="49" charset="-122"/>
                          <a:ea typeface="楷体" panose="02010609060101010101" pitchFamily="49" charset="-122"/>
                        </a:rPr>
                        <a:t>工业革命发生于英国（史学研究）</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688428">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a:solidFill>
                            <a:schemeClr val="tx1"/>
                          </a:solidFill>
                          <a:latin typeface="楷体" panose="02010609060101010101" pitchFamily="49" charset="-122"/>
                          <a:ea typeface="楷体" panose="02010609060101010101" pitchFamily="49" charset="-122"/>
                        </a:rPr>
                        <a:t>35</a:t>
                      </a:r>
                      <a:endParaRPr lang="zh-CN" altLang="en-US" sz="1800" b="1">
                        <a:solidFill>
                          <a:schemeClr val="tx1"/>
                        </a:solidFill>
                        <a:latin typeface="楷体" panose="02010609060101010101" pitchFamily="49" charset="-122"/>
                        <a:ea typeface="楷体" panose="02010609060101010101" pitchFamily="49" charset="-122"/>
                      </a:endParaRP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800" b="1" dirty="0">
                          <a:solidFill>
                            <a:srgbClr val="C00000"/>
                          </a:solidFill>
                          <a:latin typeface="楷体" panose="02010609060101010101" pitchFamily="49" charset="-122"/>
                          <a:ea typeface="楷体" panose="02010609060101010101" pitchFamily="49" charset="-122"/>
                        </a:rPr>
                        <a:t> </a:t>
                      </a:r>
                      <a:r>
                        <a:rPr lang="zh-CN" altLang="en-US" sz="1800" b="1" dirty="0">
                          <a:solidFill>
                            <a:srgbClr val="C00000"/>
                          </a:solidFill>
                          <a:latin typeface="楷体" panose="02010609060101010101" pitchFamily="49" charset="-122"/>
                          <a:ea typeface="楷体" panose="02010609060101010101" pitchFamily="49" charset="-122"/>
                        </a:rPr>
                        <a:t>冷战，两极格局，马歇尔计划</a:t>
                      </a:r>
                    </a:p>
                  </a:txBody>
                  <a:tcPr marL="91427" marR="91427" marT="45726" marB="45726">
                    <a:lnL w="28575" cap="flat" cmpd="sng">
                      <a:solidFill>
                        <a:schemeClr val="tx1"/>
                      </a:solidFill>
                      <a:prstDash val="solid"/>
                      <a:headEnd type="none" w="med" len="med"/>
                      <a:tailEnd type="none" w="med" len="med"/>
                    </a:lnL>
                    <a:lnR w="28575" cap="flat" cmpd="sng" algn="ctr">
                      <a:solidFill>
                        <a:schemeClr val="tx1"/>
                      </a:solidFill>
                      <a:prstDash val="solid"/>
                      <a:roun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C00000"/>
                          </a:solidFill>
                          <a:latin typeface="楷体" panose="02010609060101010101" pitchFamily="49" charset="-122"/>
                          <a:ea typeface="楷体" panose="02010609060101010101" pitchFamily="49" charset="-122"/>
                        </a:rPr>
                        <a:t>二战后世界格局与经济秩序的演变</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800" b="1" dirty="0">
                          <a:solidFill>
                            <a:srgbClr val="C00000"/>
                          </a:solidFill>
                          <a:latin typeface="黑体" panose="02010609060101010101" pitchFamily="49" charset="-122"/>
                          <a:ea typeface="黑体" panose="02010609060101010101" pitchFamily="49" charset="-122"/>
                        </a:rPr>
                        <a:t>第三世界国家壮大与联合国的发展</a:t>
                      </a:r>
                    </a:p>
                  </a:txBody>
                  <a:tcPr marL="91427" marR="91427" marT="45726" marB="45726">
                    <a:lnL w="28575" cap="flat" cmpd="sng" algn="ctr">
                      <a:solidFill>
                        <a:schemeClr val="tx1"/>
                      </a:solidFill>
                      <a:prstDash val="solid"/>
                      <a:roun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29739" name="图片 3" descr="图片2"/>
          <p:cNvPicPr>
            <a:picLocks noChangeAspect="1" noChangeArrowheads="1"/>
          </p:cNvPicPr>
          <p:nvPr/>
        </p:nvPicPr>
        <p:blipFill>
          <a:blip r:embed="rId4"/>
          <a:srcRect/>
          <a:stretch>
            <a:fillRect/>
          </a:stretch>
        </p:blipFill>
        <p:spPr bwMode="auto">
          <a:xfrm>
            <a:off x="7743825" y="-3175"/>
            <a:ext cx="1366838" cy="1395413"/>
          </a:xfrm>
          <a:prstGeom prst="rect">
            <a:avLst/>
          </a:prstGeom>
          <a:noFill/>
          <a:ln w="9525">
            <a:noFill/>
            <a:miter lim="800000"/>
            <a:headEnd/>
            <a:tailEnd/>
          </a:ln>
        </p:spPr>
      </p:pic>
      <p:sp>
        <p:nvSpPr>
          <p:cNvPr id="29740" name="TextBox 8"/>
          <p:cNvSpPr txBox="1">
            <a:spLocks noChangeArrowheads="1"/>
          </p:cNvSpPr>
          <p:nvPr/>
        </p:nvSpPr>
        <p:spPr bwMode="auto">
          <a:xfrm>
            <a:off x="11113" y="1268413"/>
            <a:ext cx="9110662" cy="461962"/>
          </a:xfrm>
          <a:prstGeom prst="rect">
            <a:avLst/>
          </a:prstGeom>
          <a:noFill/>
          <a:ln w="9525">
            <a:noFill/>
            <a:miter lim="800000"/>
            <a:headEnd/>
            <a:tailEnd/>
          </a:ln>
        </p:spPr>
        <p:txBody>
          <a:bodyPr>
            <a:spAutoFit/>
          </a:bodyPr>
          <a:lstStyle/>
          <a:p>
            <a:r>
              <a:rPr lang="zh-CN" altLang="en-US" sz="2400" b="1">
                <a:solidFill>
                  <a:srgbClr val="000000"/>
                </a:solidFill>
                <a:latin typeface="华文楷体"/>
                <a:ea typeface="华文楷体"/>
                <a:cs typeface="华文楷体"/>
              </a:rPr>
              <a:t>（一）注重基础和主干知识</a:t>
            </a:r>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ectangle 33"/>
          <p:cNvSpPr>
            <a:spLocks noGrp="1"/>
          </p:cNvSpPr>
          <p:nvPr/>
        </p:nvSpPr>
        <p:spPr>
          <a:xfrm>
            <a:off x="536575" y="692150"/>
            <a:ext cx="1514475" cy="715963"/>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latin typeface="+mj-ea"/>
                <a:ea typeface="+mj-ea"/>
              </a:rPr>
              <a:t>研究考题</a:t>
            </a:r>
            <a:endParaRPr lang="zh-CN" altLang="en-US" sz="2400" b="1" dirty="0">
              <a:latin typeface="+mj-ea"/>
              <a:ea typeface="+mj-ea"/>
            </a:endParaRPr>
          </a:p>
        </p:txBody>
      </p:sp>
    </p:spTree>
    <p:custDataLst>
      <p:tags r:id="rId1"/>
    </p:custData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4925" y="2060575"/>
            <a:ext cx="8929688" cy="4464050"/>
          </a:xfrm>
        </p:spPr>
        <p:txBody>
          <a:bodyPr rtlCol="0">
            <a:normAutofit/>
          </a:bodyPr>
          <a:lstStyle/>
          <a:p>
            <a:pPr fontAlgn="auto">
              <a:spcAft>
                <a:spcPts val="0"/>
              </a:spcAft>
              <a:buFont typeface="Arial" pitchFamily="34" charset="0"/>
              <a:buChar char="•"/>
              <a:defRPr/>
            </a:pPr>
            <a:endParaRPr lang="zh-CN" altLang="en-US" b="1" dirty="0">
              <a:solidFill>
                <a:srgbClr val="C00000"/>
              </a:solidFill>
              <a:latin typeface="黑体" panose="02010609060101010101" pitchFamily="49" charset="-122"/>
              <a:ea typeface="黑体" panose="02010609060101010101" pitchFamily="49" charset="-122"/>
            </a:endParaRPr>
          </a:p>
          <a:p>
            <a:pPr marL="0" indent="0" fontAlgn="auto">
              <a:spcAft>
                <a:spcPts val="0"/>
              </a:spcAft>
              <a:buFont typeface="Arial" pitchFamily="34" charset="0"/>
              <a:buNone/>
              <a:defRPr/>
            </a:pPr>
            <a:endParaRPr lang="zh-CN" altLang="zh-CN" b="1" dirty="0"/>
          </a:p>
          <a:p>
            <a:pPr fontAlgn="auto">
              <a:spcAft>
                <a:spcPts val="0"/>
              </a:spcAft>
              <a:buFont typeface="Arial" pitchFamily="34" charset="0"/>
              <a:buChar char="•"/>
              <a:defRPr/>
            </a:pPr>
            <a:endParaRPr lang="zh-CN" altLang="en-US" b="1" dirty="0"/>
          </a:p>
        </p:txBody>
      </p:sp>
      <p:sp>
        <p:nvSpPr>
          <p:cNvPr id="4" name="Rectangle 33"/>
          <p:cNvSpPr>
            <a:spLocks noGrp="1"/>
          </p:cNvSpPr>
          <p:nvPr/>
        </p:nvSpPr>
        <p:spPr>
          <a:xfrm>
            <a:off x="34925" y="1195388"/>
            <a:ext cx="9109075" cy="577850"/>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solidFill>
                  <a:prstClr val="black"/>
                </a:solidFill>
                <a:latin typeface="+mn-lt"/>
                <a:ea typeface="+mn-ea"/>
              </a:rPr>
              <a:t>（二）</a:t>
            </a:r>
            <a:r>
              <a:rPr lang="zh-CN" altLang="en-US" sz="2400" b="1" dirty="0">
                <a:latin typeface="+mn-ea"/>
                <a:ea typeface="+mn-ea"/>
              </a:rPr>
              <a:t>表现形式多样和题型活泼</a:t>
            </a:r>
            <a:endParaRPr lang="en-US" altLang="zh-CN" sz="2400" b="1" dirty="0">
              <a:latin typeface="+mn-ea"/>
              <a:ea typeface="+mn-ea"/>
            </a:endParaRPr>
          </a:p>
        </p:txBody>
      </p:sp>
      <p:pic>
        <p:nvPicPr>
          <p:cNvPr id="31747" name="图片 4" descr="中学历史教学园地（www.zxls.com）——全国文章总量、访问量最大的历史教学网站。"/>
          <p:cNvPicPr>
            <a:picLocks noChangeAspect="1" noChangeArrowheads="1"/>
          </p:cNvPicPr>
          <p:nvPr/>
        </p:nvPicPr>
        <p:blipFill>
          <a:blip r:embed="rId2"/>
          <a:srcRect/>
          <a:stretch>
            <a:fillRect/>
          </a:stretch>
        </p:blipFill>
        <p:spPr bwMode="auto">
          <a:xfrm>
            <a:off x="4787900" y="1752600"/>
            <a:ext cx="3724275" cy="1676400"/>
          </a:xfrm>
          <a:prstGeom prst="rect">
            <a:avLst/>
          </a:prstGeom>
          <a:noFill/>
          <a:ln w="9525">
            <a:noFill/>
            <a:miter lim="800000"/>
            <a:headEnd/>
            <a:tailEnd/>
          </a:ln>
        </p:spPr>
      </p:pic>
      <p:pic>
        <p:nvPicPr>
          <p:cNvPr id="31748" name="Picture 6" descr="中学历史教学园地（www.zxls.com）——全国文章总量、访问量最大的历史教学网站。"/>
          <p:cNvPicPr>
            <a:picLocks noChangeAspect="1" noChangeArrowheads="1"/>
          </p:cNvPicPr>
          <p:nvPr/>
        </p:nvPicPr>
        <p:blipFill>
          <a:blip r:embed="rId3"/>
          <a:srcRect/>
          <a:stretch>
            <a:fillRect/>
          </a:stretch>
        </p:blipFill>
        <p:spPr bwMode="auto">
          <a:xfrm>
            <a:off x="1331913" y="3352800"/>
            <a:ext cx="3238500" cy="1697038"/>
          </a:xfrm>
          <a:prstGeom prst="rect">
            <a:avLst/>
          </a:prstGeom>
          <a:noFill/>
          <a:ln w="9525">
            <a:noFill/>
            <a:miter lim="800000"/>
            <a:headEnd/>
            <a:tailEnd/>
          </a:ln>
        </p:spPr>
      </p:pic>
      <p:pic>
        <p:nvPicPr>
          <p:cNvPr id="31749" name="Picture 7" descr="中学历史教学园地（www.zxls.com）——全国文章总量、访问量最大的历史教学网站。"/>
          <p:cNvPicPr>
            <a:picLocks noChangeAspect="1" noChangeArrowheads="1"/>
          </p:cNvPicPr>
          <p:nvPr/>
        </p:nvPicPr>
        <p:blipFill>
          <a:blip r:embed="rId4">
            <a:grayscl/>
          </a:blip>
          <a:srcRect/>
          <a:stretch>
            <a:fillRect/>
          </a:stretch>
        </p:blipFill>
        <p:spPr bwMode="auto">
          <a:xfrm>
            <a:off x="4500563" y="3429000"/>
            <a:ext cx="2555875" cy="1228725"/>
          </a:xfrm>
          <a:prstGeom prst="rect">
            <a:avLst/>
          </a:prstGeom>
          <a:noFill/>
          <a:ln w="9525">
            <a:noFill/>
            <a:miter lim="800000"/>
            <a:headEnd/>
            <a:tailEnd/>
          </a:ln>
        </p:spPr>
      </p:pic>
      <p:graphicFrame>
        <p:nvGraphicFramePr>
          <p:cNvPr id="3" name="表格 2"/>
          <p:cNvGraphicFramePr>
            <a:graphicFrameLocks noGrp="1"/>
          </p:cNvGraphicFramePr>
          <p:nvPr/>
        </p:nvGraphicFramePr>
        <p:xfrm>
          <a:off x="7112000" y="3459163"/>
          <a:ext cx="1997075" cy="1681162"/>
        </p:xfrm>
        <a:graphic>
          <a:graphicData uri="http://schemas.openxmlformats.org/drawingml/2006/table">
            <a:tbl>
              <a:tblPr>
                <a:tableStyleId>{5C22544A-7EE6-4342-B048-85BDC9FD1C3A}</a:tableStyleId>
              </a:tblPr>
              <a:tblGrid>
                <a:gridCol w="855132"/>
                <a:gridCol w="570674"/>
                <a:gridCol w="570674"/>
              </a:tblGrid>
              <a:tr h="216024">
                <a:tc rowSpan="2">
                  <a:txBody>
                    <a:bodyPr/>
                    <a:lstStyle/>
                    <a:p>
                      <a:pPr algn="ctr">
                        <a:lnSpc>
                          <a:spcPct val="150000"/>
                        </a:lnSpc>
                        <a:spcAft>
                          <a:spcPts val="0"/>
                        </a:spcAft>
                      </a:pPr>
                      <a:r>
                        <a:rPr lang="zh-CN" sz="1050" kern="100" dirty="0">
                          <a:effectLst/>
                        </a:rPr>
                        <a:t>曾祖、祖父或父亲任官情况</a:t>
                      </a:r>
                      <a:endParaRPr lang="zh-CN" sz="1050" kern="100" dirty="0">
                        <a:effectLst/>
                        <a:latin typeface="Times New Roman"/>
                        <a:ea typeface="宋体"/>
                      </a:endParaRPr>
                    </a:p>
                  </a:txBody>
                  <a:tcPr marL="68580" marR="68580" marT="0" marB="0" anchor="ctr"/>
                </a:tc>
                <a:tc gridSpan="2">
                  <a:txBody>
                    <a:bodyPr/>
                    <a:lstStyle/>
                    <a:p>
                      <a:pPr algn="ctr">
                        <a:lnSpc>
                          <a:spcPct val="150000"/>
                        </a:lnSpc>
                        <a:spcAft>
                          <a:spcPts val="0"/>
                        </a:spcAft>
                      </a:pPr>
                      <a:r>
                        <a:rPr lang="zh-CN" sz="1050" kern="100">
                          <a:effectLst/>
                        </a:rPr>
                        <a:t>宰相人数</a:t>
                      </a:r>
                      <a:endParaRPr lang="zh-CN" sz="1050" kern="100">
                        <a:effectLst/>
                        <a:latin typeface="Times New Roman"/>
                        <a:ea typeface="宋体"/>
                      </a:endParaRPr>
                    </a:p>
                  </a:txBody>
                  <a:tcPr marL="68580" marR="68580" marT="0" marB="0" anchor="ctr"/>
                </a:tc>
                <a:tc hMerge="1">
                  <a:txBody>
                    <a:bodyPr/>
                    <a:lstStyle/>
                    <a:p>
                      <a:endParaRPr lang="zh-CN" altLang="en-US"/>
                    </a:p>
                  </a:txBody>
                  <a:tcPr/>
                </a:tc>
              </a:tr>
              <a:tr h="432048">
                <a:tc vMerge="1">
                  <a:txBody>
                    <a:bodyPr/>
                    <a:lstStyle/>
                    <a:p>
                      <a:endParaRPr lang="zh-CN" altLang="en-US"/>
                    </a:p>
                  </a:txBody>
                  <a:tcPr/>
                </a:tc>
                <a:tc>
                  <a:txBody>
                    <a:bodyPr/>
                    <a:lstStyle/>
                    <a:p>
                      <a:pPr algn="ctr">
                        <a:lnSpc>
                          <a:spcPct val="150000"/>
                        </a:lnSpc>
                        <a:spcAft>
                          <a:spcPts val="0"/>
                        </a:spcAft>
                      </a:pPr>
                      <a:r>
                        <a:rPr lang="zh-CN" sz="1050" kern="100">
                          <a:effectLst/>
                        </a:rPr>
                        <a:t>北宋（</a:t>
                      </a:r>
                      <a:r>
                        <a:rPr lang="en-US" sz="1050" kern="100">
                          <a:effectLst/>
                        </a:rPr>
                        <a:t>71</a:t>
                      </a:r>
                      <a:r>
                        <a:rPr lang="zh-CN" sz="1050" kern="100">
                          <a:effectLst/>
                        </a:rPr>
                        <a:t>）</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dirty="0">
                          <a:effectLst/>
                        </a:rPr>
                        <a:t>南宋（</a:t>
                      </a:r>
                      <a:r>
                        <a:rPr lang="en-US" sz="1050" kern="100" dirty="0">
                          <a:effectLst/>
                        </a:rPr>
                        <a:t>62</a:t>
                      </a:r>
                      <a:r>
                        <a:rPr lang="zh-CN" sz="1050" kern="100" dirty="0">
                          <a:effectLst/>
                        </a:rPr>
                        <a:t>）</a:t>
                      </a:r>
                      <a:endParaRPr lang="zh-CN" sz="1050" kern="100" dirty="0">
                        <a:effectLst/>
                        <a:latin typeface="Times New Roman"/>
                        <a:ea typeface="宋体"/>
                      </a:endParaRPr>
                    </a:p>
                  </a:txBody>
                  <a:tcPr marL="68580" marR="68580" marT="0" marB="0" anchor="ctr"/>
                </a:tc>
              </a:tr>
              <a:tr h="216024">
                <a:tc>
                  <a:txBody>
                    <a:bodyPr/>
                    <a:lstStyle/>
                    <a:p>
                      <a:pPr algn="ctr">
                        <a:lnSpc>
                          <a:spcPct val="150000"/>
                        </a:lnSpc>
                        <a:spcAft>
                          <a:spcPts val="0"/>
                        </a:spcAft>
                      </a:pPr>
                      <a:r>
                        <a:rPr lang="zh-CN" sz="1050" kern="100">
                          <a:effectLst/>
                        </a:rPr>
                        <a:t>高级官员</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20</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8</a:t>
                      </a:r>
                      <a:endParaRPr lang="zh-CN" sz="1050" kern="100">
                        <a:effectLst/>
                        <a:latin typeface="Times New Roman"/>
                        <a:ea typeface="宋体"/>
                      </a:endParaRPr>
                    </a:p>
                  </a:txBody>
                  <a:tcPr marL="68580" marR="68580" marT="0" marB="0" anchor="ctr"/>
                </a:tc>
              </a:tr>
              <a:tr h="216024">
                <a:tc>
                  <a:txBody>
                    <a:bodyPr/>
                    <a:lstStyle/>
                    <a:p>
                      <a:pPr algn="ctr">
                        <a:lnSpc>
                          <a:spcPct val="150000"/>
                        </a:lnSpc>
                        <a:spcAft>
                          <a:spcPts val="0"/>
                        </a:spcAft>
                      </a:pPr>
                      <a:r>
                        <a:rPr lang="zh-CN" sz="1050" kern="100">
                          <a:effectLst/>
                        </a:rPr>
                        <a:t>中级官员</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15</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10</a:t>
                      </a:r>
                      <a:endParaRPr lang="zh-CN" sz="1050" kern="100" dirty="0">
                        <a:effectLst/>
                        <a:latin typeface="Times New Roman"/>
                        <a:ea typeface="宋体"/>
                      </a:endParaRPr>
                    </a:p>
                  </a:txBody>
                  <a:tcPr marL="68580" marR="68580" marT="0" marB="0" anchor="ctr"/>
                </a:tc>
              </a:tr>
              <a:tr h="216024">
                <a:tc>
                  <a:txBody>
                    <a:bodyPr/>
                    <a:lstStyle/>
                    <a:p>
                      <a:pPr algn="ctr">
                        <a:lnSpc>
                          <a:spcPct val="150000"/>
                        </a:lnSpc>
                        <a:spcAft>
                          <a:spcPts val="0"/>
                        </a:spcAft>
                      </a:pPr>
                      <a:r>
                        <a:rPr lang="zh-CN" sz="1050" kern="100">
                          <a:effectLst/>
                        </a:rPr>
                        <a:t>低级官员</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12</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8</a:t>
                      </a:r>
                      <a:endParaRPr lang="zh-CN" sz="1050" kern="100">
                        <a:effectLst/>
                        <a:latin typeface="Times New Roman"/>
                        <a:ea typeface="宋体"/>
                      </a:endParaRPr>
                    </a:p>
                  </a:txBody>
                  <a:tcPr marL="68580" marR="68580" marT="0" marB="0" anchor="ctr"/>
                </a:tc>
              </a:tr>
              <a:tr h="216024">
                <a:tc>
                  <a:txBody>
                    <a:bodyPr/>
                    <a:lstStyle/>
                    <a:p>
                      <a:pPr algn="ctr">
                        <a:lnSpc>
                          <a:spcPct val="150000"/>
                        </a:lnSpc>
                        <a:spcAft>
                          <a:spcPts val="0"/>
                        </a:spcAft>
                      </a:pPr>
                      <a:r>
                        <a:rPr lang="zh-CN" sz="1050" kern="100">
                          <a:effectLst/>
                        </a:rPr>
                        <a:t>无官职记录</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24</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36</a:t>
                      </a:r>
                      <a:endParaRPr lang="zh-CN" sz="1050" kern="100" dirty="0">
                        <a:effectLst/>
                        <a:latin typeface="Times New Roman"/>
                        <a:ea typeface="宋体"/>
                      </a:endParaRPr>
                    </a:p>
                  </a:txBody>
                  <a:tcPr marL="68580" marR="68580" marT="0" marB="0" anchor="ctr"/>
                </a:tc>
              </a:tr>
            </a:tbl>
          </a:graphicData>
        </a:graphic>
      </p:graphicFrame>
      <p:graphicFrame>
        <p:nvGraphicFramePr>
          <p:cNvPr id="5" name="表格 4"/>
          <p:cNvGraphicFramePr>
            <a:graphicFrameLocks noGrp="1"/>
          </p:cNvGraphicFramePr>
          <p:nvPr/>
        </p:nvGraphicFramePr>
        <p:xfrm>
          <a:off x="179388" y="5137150"/>
          <a:ext cx="2663825" cy="1679575"/>
        </p:xfrm>
        <a:graphic>
          <a:graphicData uri="http://schemas.openxmlformats.org/drawingml/2006/table">
            <a:tbl>
              <a:tblPr firstRow="1" firstCol="1" lastRow="1" lastCol="1" bandRow="1" bandCol="1">
                <a:tableStyleId>{5C22544A-7EE6-4342-B048-85BDC9FD1C3A}</a:tableStyleId>
              </a:tblPr>
              <a:tblGrid>
                <a:gridCol w="632356"/>
                <a:gridCol w="354825"/>
                <a:gridCol w="354825"/>
                <a:gridCol w="354825"/>
                <a:gridCol w="425656"/>
                <a:gridCol w="541805"/>
              </a:tblGrid>
              <a:tr h="568158">
                <a:tc>
                  <a:txBody>
                    <a:bodyPr/>
                    <a:lstStyle/>
                    <a:p>
                      <a:pPr algn="ctr">
                        <a:lnSpc>
                          <a:spcPct val="150000"/>
                        </a:lnSpc>
                        <a:spcAft>
                          <a:spcPts val="0"/>
                        </a:spcAft>
                      </a:pPr>
                      <a:r>
                        <a:rPr lang="zh-CN" sz="1050" kern="100" dirty="0">
                          <a:effectLst/>
                        </a:rPr>
                        <a:t>年份</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dirty="0">
                          <a:effectLst/>
                        </a:rPr>
                        <a:t>农业</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a:effectLst/>
                        </a:rPr>
                        <a:t>工业</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dirty="0">
                          <a:effectLst/>
                        </a:rPr>
                        <a:t>建筑业</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dirty="0">
                          <a:effectLst/>
                        </a:rPr>
                        <a:t>交通运输业</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a:effectLst/>
                        </a:rPr>
                        <a:t>商、饮、服务业</a:t>
                      </a:r>
                      <a:endParaRPr lang="zh-CN" sz="1050" kern="100">
                        <a:effectLst/>
                        <a:latin typeface="Times New Roman"/>
                        <a:ea typeface="宋体"/>
                      </a:endParaRPr>
                    </a:p>
                  </a:txBody>
                  <a:tcPr marL="68580" marR="68580" marT="0" marB="0" anchor="ctr"/>
                </a:tc>
              </a:tr>
              <a:tr h="374343">
                <a:tc>
                  <a:txBody>
                    <a:bodyPr/>
                    <a:lstStyle/>
                    <a:p>
                      <a:pPr algn="ctr">
                        <a:lnSpc>
                          <a:spcPct val="150000"/>
                        </a:lnSpc>
                        <a:spcAft>
                          <a:spcPts val="0"/>
                        </a:spcAft>
                      </a:pPr>
                      <a:r>
                        <a:rPr lang="en-US" sz="1050" kern="100" dirty="0">
                          <a:effectLst/>
                        </a:rPr>
                        <a:t>1982</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29.28</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74.92</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5.38</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9.58</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17.01</a:t>
                      </a:r>
                      <a:endParaRPr lang="zh-CN" sz="1050" kern="100">
                        <a:effectLst/>
                        <a:latin typeface="Times New Roman"/>
                        <a:ea typeface="宋体"/>
                      </a:endParaRPr>
                    </a:p>
                  </a:txBody>
                  <a:tcPr marL="68580" marR="68580" marT="0" marB="0" anchor="ctr"/>
                </a:tc>
              </a:tr>
              <a:tr h="374343">
                <a:tc>
                  <a:txBody>
                    <a:bodyPr/>
                    <a:lstStyle/>
                    <a:p>
                      <a:pPr algn="ctr">
                        <a:lnSpc>
                          <a:spcPct val="150000"/>
                        </a:lnSpc>
                        <a:spcAft>
                          <a:spcPts val="0"/>
                        </a:spcAft>
                      </a:pPr>
                      <a:r>
                        <a:rPr lang="en-US" sz="1050" kern="100">
                          <a:effectLst/>
                        </a:rPr>
                        <a:t>1988</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23.28</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773.52</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95.58</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372.55</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623.23</a:t>
                      </a:r>
                      <a:endParaRPr lang="zh-CN" sz="1050" kern="100" dirty="0">
                        <a:effectLst/>
                        <a:latin typeface="Times New Roman"/>
                        <a:ea typeface="宋体"/>
                      </a:endParaRPr>
                    </a:p>
                  </a:txBody>
                  <a:tcPr marL="68580" marR="68580" marT="0" marB="0" anchor="ctr"/>
                </a:tc>
              </a:tr>
            </a:tbl>
          </a:graphicData>
        </a:graphic>
      </p:graphicFrame>
      <p:graphicFrame>
        <p:nvGraphicFramePr>
          <p:cNvPr id="6" name="表格 5"/>
          <p:cNvGraphicFramePr>
            <a:graphicFrameLocks noGrp="1"/>
          </p:cNvGraphicFramePr>
          <p:nvPr/>
        </p:nvGraphicFramePr>
        <p:xfrm>
          <a:off x="2916238" y="5156200"/>
          <a:ext cx="1695450" cy="1681163"/>
        </p:xfrm>
        <a:graphic>
          <a:graphicData uri="http://schemas.openxmlformats.org/drawingml/2006/table">
            <a:tbl>
              <a:tblPr firstRow="1" firstCol="1" lastRow="1" lastCol="1" bandRow="1" bandCol="1">
                <a:tableStyleId>{5C22544A-7EE6-4342-B048-85BDC9FD1C3A}</a:tableStyleId>
              </a:tblPr>
              <a:tblGrid>
                <a:gridCol w="565082"/>
                <a:gridCol w="565082"/>
                <a:gridCol w="565082"/>
              </a:tblGrid>
              <a:tr h="689229">
                <a:tc>
                  <a:txBody>
                    <a:bodyPr/>
                    <a:lstStyle/>
                    <a:p>
                      <a:pPr algn="ctr">
                        <a:lnSpc>
                          <a:spcPct val="150000"/>
                        </a:lnSpc>
                        <a:spcAft>
                          <a:spcPts val="0"/>
                        </a:spcAft>
                      </a:pPr>
                      <a:r>
                        <a:rPr lang="en-US" sz="1050" kern="100" dirty="0">
                          <a:effectLst/>
                        </a:rPr>
                        <a:t>      </a:t>
                      </a:r>
                      <a:r>
                        <a:rPr lang="zh-CN" sz="1050" kern="100" dirty="0">
                          <a:effectLst/>
                        </a:rPr>
                        <a:t>时间</a:t>
                      </a:r>
                    </a:p>
                    <a:p>
                      <a:pPr indent="133350" algn="just">
                        <a:lnSpc>
                          <a:spcPct val="150000"/>
                        </a:lnSpc>
                        <a:spcAft>
                          <a:spcPts val="0"/>
                        </a:spcAft>
                      </a:pPr>
                      <a:r>
                        <a:rPr lang="zh-CN" sz="1050" kern="100" dirty="0">
                          <a:effectLst/>
                        </a:rPr>
                        <a:t>类别</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1929</a:t>
                      </a:r>
                      <a:r>
                        <a:rPr lang="zh-CN" sz="1050" kern="100" dirty="0">
                          <a:effectLst/>
                        </a:rPr>
                        <a:t>～</a:t>
                      </a:r>
                      <a:r>
                        <a:rPr lang="en-US" sz="1050" kern="100" dirty="0">
                          <a:effectLst/>
                        </a:rPr>
                        <a:t>1930</a:t>
                      </a:r>
                      <a:r>
                        <a:rPr lang="zh-CN" sz="1050" kern="100" dirty="0">
                          <a:effectLst/>
                        </a:rPr>
                        <a:t>年</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1930</a:t>
                      </a:r>
                      <a:r>
                        <a:rPr lang="zh-CN" sz="1050" kern="100">
                          <a:effectLst/>
                        </a:rPr>
                        <a:t>～</a:t>
                      </a:r>
                      <a:r>
                        <a:rPr lang="en-US" sz="1050" kern="100">
                          <a:effectLst/>
                        </a:rPr>
                        <a:t>1931</a:t>
                      </a:r>
                      <a:r>
                        <a:rPr lang="zh-CN" sz="1050" kern="100">
                          <a:effectLst/>
                        </a:rPr>
                        <a:t>年</a:t>
                      </a:r>
                      <a:endParaRPr lang="zh-CN" sz="1050" kern="100">
                        <a:effectLst/>
                        <a:latin typeface="Times New Roman"/>
                        <a:ea typeface="宋体"/>
                      </a:endParaRPr>
                    </a:p>
                  </a:txBody>
                  <a:tcPr marL="68580" marR="68580" marT="0" marB="0" anchor="ctr"/>
                </a:tc>
              </a:tr>
              <a:tr h="229743">
                <a:tc>
                  <a:txBody>
                    <a:bodyPr/>
                    <a:lstStyle/>
                    <a:p>
                      <a:pPr algn="ctr">
                        <a:lnSpc>
                          <a:spcPct val="150000"/>
                        </a:lnSpc>
                        <a:spcAft>
                          <a:spcPts val="0"/>
                        </a:spcAft>
                      </a:pPr>
                      <a:r>
                        <a:rPr lang="zh-CN" sz="1050" kern="100">
                          <a:effectLst/>
                        </a:rPr>
                        <a:t>烟煤业</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-12.3</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-19.1</a:t>
                      </a:r>
                      <a:endParaRPr lang="zh-CN" sz="1050" kern="100">
                        <a:effectLst/>
                        <a:latin typeface="Times New Roman"/>
                        <a:ea typeface="宋体"/>
                      </a:endParaRPr>
                    </a:p>
                  </a:txBody>
                  <a:tcPr marL="68580" marR="68580" marT="0" marB="0" anchor="ctr"/>
                </a:tc>
              </a:tr>
              <a:tr h="459486">
                <a:tc>
                  <a:txBody>
                    <a:bodyPr/>
                    <a:lstStyle/>
                    <a:p>
                      <a:pPr algn="ctr">
                        <a:lnSpc>
                          <a:spcPct val="150000"/>
                        </a:lnSpc>
                        <a:spcAft>
                          <a:spcPts val="0"/>
                        </a:spcAft>
                      </a:pPr>
                      <a:r>
                        <a:rPr lang="zh-CN" sz="1050" kern="100" dirty="0">
                          <a:effectLst/>
                        </a:rPr>
                        <a:t>金属矿业</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-6.6</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-18.3</a:t>
                      </a:r>
                      <a:endParaRPr lang="zh-CN" sz="1050" kern="100">
                        <a:effectLst/>
                        <a:latin typeface="Times New Roman"/>
                        <a:ea typeface="宋体"/>
                      </a:endParaRPr>
                    </a:p>
                  </a:txBody>
                  <a:tcPr marL="68580" marR="68580" marT="0" marB="0" anchor="ctr"/>
                </a:tc>
              </a:tr>
              <a:tr h="229743">
                <a:tc>
                  <a:txBody>
                    <a:bodyPr/>
                    <a:lstStyle/>
                    <a:p>
                      <a:pPr algn="ctr">
                        <a:lnSpc>
                          <a:spcPct val="150000"/>
                        </a:lnSpc>
                        <a:spcAft>
                          <a:spcPts val="0"/>
                        </a:spcAft>
                      </a:pPr>
                      <a:r>
                        <a:rPr lang="zh-CN" sz="1050" kern="100">
                          <a:effectLst/>
                        </a:rPr>
                        <a:t>制造业</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a:effectLst/>
                        </a:rPr>
                        <a:t>-7.2</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en-US" sz="1050" kern="100" dirty="0">
                          <a:effectLst/>
                        </a:rPr>
                        <a:t>-11.3</a:t>
                      </a:r>
                      <a:endParaRPr lang="zh-CN" sz="1050" kern="100" dirty="0">
                        <a:effectLst/>
                        <a:latin typeface="Times New Roman"/>
                        <a:ea typeface="宋体"/>
                      </a:endParaRPr>
                    </a:p>
                  </a:txBody>
                  <a:tcPr marL="68580" marR="68580" marT="0" marB="0" anchor="ctr"/>
                </a:tc>
              </a:tr>
            </a:tbl>
          </a:graphicData>
        </a:graphic>
      </p:graphicFrame>
      <p:graphicFrame>
        <p:nvGraphicFramePr>
          <p:cNvPr id="7" name="表格 6"/>
          <p:cNvGraphicFramePr>
            <a:graphicFrameLocks noGrp="1"/>
          </p:cNvGraphicFramePr>
          <p:nvPr/>
        </p:nvGraphicFramePr>
        <p:xfrm>
          <a:off x="4818063" y="5113338"/>
          <a:ext cx="4362450" cy="1817687"/>
        </p:xfrm>
        <a:graphic>
          <a:graphicData uri="http://schemas.openxmlformats.org/drawingml/2006/table">
            <a:tbl>
              <a:tblPr firstRow="1" firstCol="1" lastRow="1" lastCol="1" bandRow="1" bandCol="1">
                <a:tableStyleId>{5C22544A-7EE6-4342-B048-85BDC9FD1C3A}</a:tableStyleId>
              </a:tblPr>
              <a:tblGrid>
                <a:gridCol w="484379"/>
                <a:gridCol w="484379"/>
                <a:gridCol w="484379"/>
                <a:gridCol w="484379"/>
                <a:gridCol w="484890"/>
                <a:gridCol w="484890"/>
                <a:gridCol w="484890"/>
                <a:gridCol w="484890"/>
                <a:gridCol w="484890"/>
              </a:tblGrid>
              <a:tr h="386085">
                <a:tc>
                  <a:txBody>
                    <a:bodyPr/>
                    <a:lstStyle/>
                    <a:p>
                      <a:pPr algn="ctr">
                        <a:lnSpc>
                          <a:spcPct val="150000"/>
                        </a:lnSpc>
                        <a:spcAft>
                          <a:spcPts val="0"/>
                        </a:spcAft>
                      </a:pPr>
                      <a:r>
                        <a:rPr lang="zh-CN" sz="900" kern="100" dirty="0">
                          <a:effectLst/>
                        </a:rPr>
                        <a:t>上上</a:t>
                      </a:r>
                      <a:endParaRPr lang="zh-CN" sz="1050" kern="100" dirty="0">
                        <a:effectLst/>
                      </a:endParaRPr>
                    </a:p>
                    <a:p>
                      <a:pPr algn="ctr">
                        <a:lnSpc>
                          <a:spcPct val="150000"/>
                        </a:lnSpc>
                        <a:spcAft>
                          <a:spcPts val="0"/>
                        </a:spcAft>
                      </a:pPr>
                      <a:r>
                        <a:rPr lang="zh-CN" sz="900" kern="100" dirty="0">
                          <a:effectLst/>
                        </a:rPr>
                        <a:t>（圣人）</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900" kern="100" dirty="0">
                          <a:effectLst/>
                        </a:rPr>
                        <a:t>上中</a:t>
                      </a:r>
                      <a:endParaRPr lang="zh-CN" sz="1050" kern="100" dirty="0">
                        <a:effectLst/>
                      </a:endParaRPr>
                    </a:p>
                    <a:p>
                      <a:pPr algn="ctr">
                        <a:lnSpc>
                          <a:spcPct val="150000"/>
                        </a:lnSpc>
                        <a:spcAft>
                          <a:spcPts val="0"/>
                        </a:spcAft>
                      </a:pPr>
                      <a:r>
                        <a:rPr lang="zh-CN" sz="900" kern="100" dirty="0">
                          <a:effectLst/>
                        </a:rPr>
                        <a:t>（仁人）</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900" kern="100" dirty="0">
                          <a:effectLst/>
                        </a:rPr>
                        <a:t>上下</a:t>
                      </a:r>
                      <a:endParaRPr lang="zh-CN" sz="1050" kern="100" dirty="0">
                        <a:effectLst/>
                      </a:endParaRPr>
                    </a:p>
                    <a:p>
                      <a:pPr algn="ctr">
                        <a:lnSpc>
                          <a:spcPct val="150000"/>
                        </a:lnSpc>
                        <a:spcAft>
                          <a:spcPts val="0"/>
                        </a:spcAft>
                      </a:pPr>
                      <a:r>
                        <a:rPr lang="zh-CN" sz="900" kern="100" dirty="0">
                          <a:effectLst/>
                        </a:rPr>
                        <a:t>（智人）</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900" kern="100">
                          <a:effectLst/>
                        </a:rPr>
                        <a:t>中上</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zh-CN" sz="900" kern="100" dirty="0">
                          <a:effectLst/>
                        </a:rPr>
                        <a:t>中中</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900" kern="100">
                          <a:effectLst/>
                        </a:rPr>
                        <a:t>中下</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zh-CN" sz="900" kern="100">
                          <a:effectLst/>
                        </a:rPr>
                        <a:t>下上</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zh-CN" sz="900" kern="100">
                          <a:effectLst/>
                        </a:rPr>
                        <a:t>下中</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zh-CN" sz="900" kern="100">
                          <a:effectLst/>
                        </a:rPr>
                        <a:t>下下</a:t>
                      </a:r>
                      <a:endParaRPr lang="zh-CN" sz="1050" kern="100">
                        <a:effectLst/>
                      </a:endParaRPr>
                    </a:p>
                    <a:p>
                      <a:pPr algn="ctr">
                        <a:lnSpc>
                          <a:spcPct val="150000"/>
                        </a:lnSpc>
                        <a:spcAft>
                          <a:spcPts val="0"/>
                        </a:spcAft>
                      </a:pPr>
                      <a:r>
                        <a:rPr lang="zh-CN" sz="900" kern="100">
                          <a:effectLst/>
                        </a:rPr>
                        <a:t>（愚人）</a:t>
                      </a:r>
                      <a:endParaRPr lang="zh-CN" sz="1050" kern="100">
                        <a:effectLst/>
                        <a:latin typeface="Times New Roman"/>
                        <a:ea typeface="宋体"/>
                      </a:endParaRPr>
                    </a:p>
                  </a:txBody>
                  <a:tcPr marL="68580" marR="68580" marT="0" marB="0" anchor="ctr"/>
                </a:tc>
              </a:tr>
              <a:tr h="1126083">
                <a:tc>
                  <a:txBody>
                    <a:bodyPr/>
                    <a:lstStyle/>
                    <a:p>
                      <a:pPr algn="ctr">
                        <a:lnSpc>
                          <a:spcPct val="150000"/>
                        </a:lnSpc>
                        <a:spcAft>
                          <a:spcPts val="0"/>
                        </a:spcAft>
                      </a:pPr>
                      <a:r>
                        <a:rPr lang="zh-CN" sz="1050" kern="100">
                          <a:effectLst/>
                        </a:rPr>
                        <a:t>尧、舜</a:t>
                      </a:r>
                    </a:p>
                    <a:p>
                      <a:pPr algn="ctr">
                        <a:lnSpc>
                          <a:spcPct val="150000"/>
                        </a:lnSpc>
                        <a:spcAft>
                          <a:spcPts val="0"/>
                        </a:spcAft>
                      </a:pPr>
                      <a:r>
                        <a:rPr lang="zh-CN" sz="1050" kern="100">
                          <a:effectLst/>
                        </a:rPr>
                        <a:t>周文王</a:t>
                      </a:r>
                    </a:p>
                    <a:p>
                      <a:pPr algn="ctr">
                        <a:lnSpc>
                          <a:spcPct val="150000"/>
                        </a:lnSpc>
                        <a:spcAft>
                          <a:spcPts val="0"/>
                        </a:spcAft>
                      </a:pPr>
                      <a:r>
                        <a:rPr lang="zh-CN" sz="1050" kern="100">
                          <a:effectLst/>
                        </a:rPr>
                        <a:t>孔子</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a:effectLst/>
                        </a:rPr>
                        <a:t>孟子</a:t>
                      </a:r>
                    </a:p>
                    <a:p>
                      <a:pPr algn="ctr">
                        <a:lnSpc>
                          <a:spcPct val="150000"/>
                        </a:lnSpc>
                        <a:spcAft>
                          <a:spcPts val="0"/>
                        </a:spcAft>
                      </a:pPr>
                      <a:r>
                        <a:rPr lang="zh-CN" sz="1050" kern="100">
                          <a:effectLst/>
                        </a:rPr>
                        <a:t>屈原</a:t>
                      </a:r>
                    </a:p>
                    <a:p>
                      <a:pPr algn="ctr">
                        <a:lnSpc>
                          <a:spcPct val="150000"/>
                        </a:lnSpc>
                        <a:spcAft>
                          <a:spcPts val="0"/>
                        </a:spcAft>
                      </a:pPr>
                      <a:r>
                        <a:rPr lang="zh-CN" sz="1050" kern="100">
                          <a:effectLst/>
                        </a:rPr>
                        <a:t>荀子</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dirty="0">
                          <a:effectLst/>
                        </a:rPr>
                        <a:t>子贡</a:t>
                      </a:r>
                    </a:p>
                    <a:p>
                      <a:pPr algn="ctr">
                        <a:lnSpc>
                          <a:spcPct val="150000"/>
                        </a:lnSpc>
                        <a:spcAft>
                          <a:spcPts val="0"/>
                        </a:spcAft>
                      </a:pPr>
                      <a:r>
                        <a:rPr lang="zh-CN" sz="1050" kern="100" dirty="0">
                          <a:effectLst/>
                        </a:rPr>
                        <a:t>范蠡</a:t>
                      </a:r>
                    </a:p>
                    <a:p>
                      <a:pPr algn="ctr">
                        <a:lnSpc>
                          <a:spcPct val="150000"/>
                        </a:lnSpc>
                        <a:spcAft>
                          <a:spcPts val="0"/>
                        </a:spcAft>
                      </a:pPr>
                      <a:r>
                        <a:rPr lang="zh-CN" sz="1050" kern="100" dirty="0">
                          <a:effectLst/>
                        </a:rPr>
                        <a:t>廉颇</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dirty="0">
                          <a:effectLst/>
                        </a:rPr>
                        <a:t>老子</a:t>
                      </a:r>
                    </a:p>
                    <a:p>
                      <a:pPr algn="ctr">
                        <a:lnSpc>
                          <a:spcPct val="150000"/>
                        </a:lnSpc>
                        <a:spcAft>
                          <a:spcPts val="0"/>
                        </a:spcAft>
                      </a:pPr>
                      <a:r>
                        <a:rPr lang="zh-CN" sz="1050" kern="100" dirty="0">
                          <a:effectLst/>
                        </a:rPr>
                        <a:t>商鞅</a:t>
                      </a:r>
                    </a:p>
                    <a:p>
                      <a:pPr algn="ctr">
                        <a:lnSpc>
                          <a:spcPct val="150000"/>
                        </a:lnSpc>
                        <a:spcAft>
                          <a:spcPts val="0"/>
                        </a:spcAft>
                      </a:pPr>
                      <a:r>
                        <a:rPr lang="zh-CN" sz="1050" kern="100" dirty="0">
                          <a:effectLst/>
                        </a:rPr>
                        <a:t>韩非</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a:effectLst/>
                        </a:rPr>
                        <a:t>齐桓公</a:t>
                      </a:r>
                    </a:p>
                    <a:p>
                      <a:pPr algn="ctr">
                        <a:lnSpc>
                          <a:spcPct val="150000"/>
                        </a:lnSpc>
                        <a:spcAft>
                          <a:spcPts val="0"/>
                        </a:spcAft>
                      </a:pPr>
                      <a:r>
                        <a:rPr lang="zh-CN" sz="1050" kern="100">
                          <a:effectLst/>
                        </a:rPr>
                        <a:t>吕不韦</a:t>
                      </a:r>
                    </a:p>
                    <a:p>
                      <a:pPr algn="ctr">
                        <a:lnSpc>
                          <a:spcPct val="150000"/>
                        </a:lnSpc>
                        <a:spcAft>
                          <a:spcPts val="0"/>
                        </a:spcAft>
                      </a:pPr>
                      <a:r>
                        <a:rPr lang="zh-CN" sz="1050" kern="100">
                          <a:effectLst/>
                        </a:rPr>
                        <a:t>荆轲</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a:effectLst/>
                        </a:rPr>
                        <a:t>秦始皇</a:t>
                      </a:r>
                    </a:p>
                    <a:p>
                      <a:pPr algn="ctr">
                        <a:lnSpc>
                          <a:spcPct val="150000"/>
                        </a:lnSpc>
                        <a:spcAft>
                          <a:spcPts val="0"/>
                        </a:spcAft>
                      </a:pPr>
                      <a:r>
                        <a:rPr lang="zh-CN" sz="1050" kern="100">
                          <a:effectLst/>
                        </a:rPr>
                        <a:t>李斯</a:t>
                      </a:r>
                    </a:p>
                    <a:p>
                      <a:pPr algn="ctr">
                        <a:lnSpc>
                          <a:spcPct val="150000"/>
                        </a:lnSpc>
                        <a:spcAft>
                          <a:spcPts val="0"/>
                        </a:spcAft>
                      </a:pPr>
                      <a:r>
                        <a:rPr lang="zh-CN" sz="1050" kern="100">
                          <a:effectLst/>
                        </a:rPr>
                        <a:t>陈胜</a:t>
                      </a:r>
                      <a:endParaRPr lang="zh-CN" sz="1050" kern="10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dirty="0">
                          <a:effectLst/>
                        </a:rPr>
                        <a:t>宋襄公</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dirty="0">
                          <a:effectLst/>
                        </a:rPr>
                        <a:t>夏桀</a:t>
                      </a:r>
                      <a:endParaRPr lang="zh-CN" sz="1050" kern="100" dirty="0">
                        <a:effectLst/>
                        <a:latin typeface="Times New Roman"/>
                        <a:ea typeface="宋体"/>
                      </a:endParaRPr>
                    </a:p>
                  </a:txBody>
                  <a:tcPr marL="68580" marR="68580" marT="0" marB="0" anchor="ctr"/>
                </a:tc>
                <a:tc>
                  <a:txBody>
                    <a:bodyPr/>
                    <a:lstStyle/>
                    <a:p>
                      <a:pPr algn="ctr">
                        <a:lnSpc>
                          <a:spcPct val="150000"/>
                        </a:lnSpc>
                        <a:spcAft>
                          <a:spcPts val="0"/>
                        </a:spcAft>
                      </a:pPr>
                      <a:r>
                        <a:rPr lang="zh-CN" sz="1050" kern="100" dirty="0">
                          <a:effectLst/>
                        </a:rPr>
                        <a:t>商纣</a:t>
                      </a:r>
                      <a:endParaRPr lang="zh-CN" sz="1050" kern="100" dirty="0">
                        <a:effectLst/>
                        <a:latin typeface="Times New Roman"/>
                        <a:ea typeface="宋体"/>
                      </a:endParaRPr>
                    </a:p>
                  </a:txBody>
                  <a:tcPr marL="68580" marR="68580" marT="0" marB="0" anchor="ctr"/>
                </a:tc>
              </a:tr>
            </a:tbl>
          </a:graphicData>
        </a:graphic>
      </p:graphicFrame>
      <p:pic>
        <p:nvPicPr>
          <p:cNvPr id="31862" name="Picture 2"/>
          <p:cNvPicPr>
            <a:picLocks noChangeAspect="1" noChangeArrowheads="1"/>
          </p:cNvPicPr>
          <p:nvPr/>
        </p:nvPicPr>
        <p:blipFill>
          <a:blip r:embed="rId5"/>
          <a:srcRect/>
          <a:stretch>
            <a:fillRect/>
          </a:stretch>
        </p:blipFill>
        <p:spPr bwMode="auto">
          <a:xfrm>
            <a:off x="250825" y="1893888"/>
            <a:ext cx="1109663" cy="1463675"/>
          </a:xfrm>
          <a:prstGeom prst="rect">
            <a:avLst/>
          </a:prstGeom>
          <a:noFill/>
          <a:ln w="9525">
            <a:noFill/>
            <a:miter lim="800000"/>
            <a:headEnd/>
            <a:tailEnd/>
          </a:ln>
        </p:spPr>
      </p:pic>
      <p:pic>
        <p:nvPicPr>
          <p:cNvPr id="31863" name="Picture 3"/>
          <p:cNvPicPr>
            <a:picLocks noChangeAspect="1" noChangeArrowheads="1"/>
          </p:cNvPicPr>
          <p:nvPr/>
        </p:nvPicPr>
        <p:blipFill>
          <a:blip r:embed="rId6"/>
          <a:srcRect/>
          <a:stretch>
            <a:fillRect/>
          </a:stretch>
        </p:blipFill>
        <p:spPr bwMode="auto">
          <a:xfrm>
            <a:off x="1658938" y="1693863"/>
            <a:ext cx="2779712" cy="1663700"/>
          </a:xfrm>
          <a:prstGeom prst="rect">
            <a:avLst/>
          </a:prstGeom>
          <a:noFill/>
          <a:ln w="9525">
            <a:noFill/>
            <a:miter lim="800000"/>
            <a:headEnd/>
            <a:tailEnd/>
          </a:ln>
        </p:spPr>
      </p:pic>
      <p:pic>
        <p:nvPicPr>
          <p:cNvPr id="31864" name="Picture 4"/>
          <p:cNvPicPr>
            <a:picLocks noChangeAspect="1" noChangeArrowheads="1"/>
          </p:cNvPicPr>
          <p:nvPr/>
        </p:nvPicPr>
        <p:blipFill>
          <a:blip r:embed="rId7"/>
          <a:srcRect/>
          <a:stretch>
            <a:fillRect/>
          </a:stretch>
        </p:blipFill>
        <p:spPr bwMode="auto">
          <a:xfrm>
            <a:off x="0" y="3352800"/>
            <a:ext cx="1597025" cy="1660525"/>
          </a:xfrm>
          <a:prstGeom prst="rect">
            <a:avLst/>
          </a:prstGeom>
          <a:noFill/>
          <a:ln w="9525">
            <a:noFill/>
            <a:miter lim="800000"/>
            <a:headEnd/>
            <a:tailEnd/>
          </a:ln>
        </p:spPr>
      </p:pic>
      <p:sp>
        <p:nvSpPr>
          <p:cNvPr id="14" name="矩形 1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33"/>
          <p:cNvSpPr>
            <a:spLocks noGrp="1"/>
          </p:cNvSpPr>
          <p:nvPr/>
        </p:nvSpPr>
        <p:spPr>
          <a:xfrm>
            <a:off x="574675" y="620713"/>
            <a:ext cx="1514475" cy="715962"/>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latin typeface="+mj-ea"/>
                <a:ea typeface="+mj-ea"/>
              </a:rPr>
              <a:t>研究考题</a:t>
            </a:r>
            <a:endParaRPr lang="zh-CN" altLang="en-US" sz="2400" b="1" dirty="0">
              <a:latin typeface="+mj-ea"/>
              <a:ea typeface="+mj-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4925" y="1628775"/>
            <a:ext cx="9001125" cy="4608513"/>
          </a:xfrm>
        </p:spPr>
        <p:txBody>
          <a:bodyPr rtlCol="0">
            <a:normAutofit fontScale="62500" lnSpcReduction="20000"/>
          </a:bodyPr>
          <a:lstStyle/>
          <a:p>
            <a:pPr fontAlgn="auto">
              <a:spcAft>
                <a:spcPts val="0"/>
              </a:spcAft>
              <a:buFont typeface="Arial" pitchFamily="34" charset="0"/>
              <a:buChar char="•"/>
              <a:defRPr/>
            </a:pPr>
            <a:endParaRPr lang="zh-CN" altLang="en-US" b="1" dirty="0">
              <a:solidFill>
                <a:srgbClr val="C00000"/>
              </a:solidFill>
              <a:latin typeface="黑体" panose="02010609060101010101" pitchFamily="49" charset="-122"/>
              <a:ea typeface="黑体" panose="02010609060101010101" pitchFamily="49" charset="-122"/>
            </a:endParaRPr>
          </a:p>
          <a:p>
            <a:pPr fontAlgn="auto">
              <a:spcAft>
                <a:spcPts val="0"/>
              </a:spcAft>
              <a:buFont typeface="Arial" pitchFamily="34" charset="0"/>
              <a:buChar char="•"/>
              <a:defRPr/>
            </a:pPr>
            <a:r>
              <a:rPr lang="zh-CN" altLang="en-US"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a:t>
            </a:r>
            <a:r>
              <a:rPr lang="en-US" altLang="zh-CN"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2018</a:t>
            </a:r>
            <a:r>
              <a:rPr lang="zh-CN" altLang="en-US"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新课</a:t>
            </a:r>
            <a:r>
              <a:rPr lang="zh-CN" altLang="en-US"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标</a:t>
            </a:r>
            <a:r>
              <a:rPr lang="en-US" altLang="zh-CN"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1</a:t>
            </a:r>
            <a:r>
              <a:rPr lang="zh-CN" altLang="en-US"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卷</a:t>
            </a:r>
            <a:r>
              <a:rPr lang="en-US" altLang="zh-CN" b="1" dirty="0">
                <a:solidFill>
                  <a:srgbClr val="FF0000"/>
                </a:solidFill>
              </a:rPr>
              <a:t>· </a:t>
            </a:r>
            <a:r>
              <a:rPr lang="en-US" altLang="zh-CN"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42</a:t>
            </a:r>
            <a:r>
              <a:rPr lang="zh-CN" altLang="en-US"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a:t>
            </a:r>
            <a:r>
              <a:rPr lang="zh-CN" altLang="zh-CN" b="1" dirty="0" smtClean="0"/>
              <a:t>阅</a:t>
            </a:r>
            <a:r>
              <a:rPr lang="zh-CN" altLang="zh-CN" b="1" dirty="0"/>
              <a:t>读材料，完成下列要求。（</a:t>
            </a:r>
            <a:r>
              <a:rPr lang="en-US" altLang="zh-CN" b="1" dirty="0"/>
              <a:t>12</a:t>
            </a:r>
            <a:r>
              <a:rPr lang="zh-CN" altLang="zh-CN" b="1" dirty="0"/>
              <a:t>分）</a:t>
            </a:r>
          </a:p>
          <a:p>
            <a:pPr marL="0" indent="0" fontAlgn="auto">
              <a:spcAft>
                <a:spcPts val="0"/>
              </a:spcAft>
              <a:buFont typeface="Arial" pitchFamily="34" charset="0"/>
              <a:buNone/>
              <a:defRPr/>
            </a:pPr>
            <a:r>
              <a:rPr lang="en-US" altLang="zh-CN" b="1" dirty="0" smtClean="0"/>
              <a:t>       </a:t>
            </a:r>
            <a:r>
              <a:rPr lang="zh-CN" altLang="zh-CN" b="1" dirty="0" smtClean="0"/>
              <a:t>材</a:t>
            </a:r>
            <a:r>
              <a:rPr lang="zh-CN" altLang="zh-CN" b="1" dirty="0"/>
              <a:t>料  英国作家笛福创作的小说《鲁宾逊漂流记》出版于</a:t>
            </a:r>
            <a:r>
              <a:rPr lang="en-US" altLang="zh-CN" b="1" dirty="0"/>
              <a:t>1719</a:t>
            </a:r>
            <a:r>
              <a:rPr lang="zh-CN" altLang="zh-CN" b="1" dirty="0"/>
              <a:t>年，其中许多情节反映了世界近代早期的重大历史现象，小说梗概如下：</a:t>
            </a:r>
          </a:p>
          <a:p>
            <a:pPr marL="0" indent="0" fontAlgn="auto">
              <a:spcAft>
                <a:spcPts val="0"/>
              </a:spcAft>
              <a:buFont typeface="Arial" pitchFamily="34" charset="0"/>
              <a:buNone/>
              <a:defRPr/>
            </a:pPr>
            <a:r>
              <a:rPr lang="en-US" altLang="zh-CN" b="1" dirty="0" smtClean="0"/>
              <a:t>       </a:t>
            </a:r>
            <a:r>
              <a:rPr lang="zh-CN" altLang="zh-CN" b="1" dirty="0" smtClean="0"/>
              <a:t>鲁</a:t>
            </a:r>
            <a:r>
              <a:rPr lang="zh-CN" altLang="zh-CN" b="1" dirty="0"/>
              <a:t>滨逊出生于英国一个生活优裕的商人家庭，渴望航海冒险。他在巴西开办了种植园，看到当地缺少劳动力，转而去非洲贩卖黑奴。在一次航海途中，鲁滨逊遇险漂流到一座荒岛上。他凭借自己的智慧和力量，制造工具，种植谷物，驯养动物，经过十多年，生活居然“过得很富裕”。宗教信仰是支撑鲁滨逊的重要力量，且是“在没有别人的帮助和教导下，通过自己阅读《圣经》无师自通的”。后来，鲁滨逊救出一个濒临被杀的“野人”，岛上居民也有所增加，整个小岛是他的个人财产。鲁滨逊获救回国后，还去“视察”过他的领地。</a:t>
            </a:r>
          </a:p>
          <a:p>
            <a:pPr marL="0" indent="0" fontAlgn="auto">
              <a:spcAft>
                <a:spcPts val="0"/>
              </a:spcAft>
              <a:buFont typeface="Arial" pitchFamily="34" charset="0"/>
              <a:buNone/>
              <a:defRPr/>
            </a:pPr>
            <a:r>
              <a:rPr lang="en-US" altLang="zh-CN" b="1" dirty="0" smtClean="0"/>
              <a:t>      </a:t>
            </a:r>
            <a:r>
              <a:rPr lang="zh-CN" altLang="zh-CN" b="1" dirty="0" smtClean="0"/>
              <a:t>结</a:t>
            </a:r>
            <a:r>
              <a:rPr lang="zh-CN" altLang="zh-CN" b="1" dirty="0"/>
              <a:t>合世界近代史的所学知识，从上述梗概中提取一个情节，指出它所反映的近代早期重大历史现象，并概述和评价该历史现象。（要求：简要写出所提取的小说情节及历史现象，对历史现象的概述和评价准确全面。）</a:t>
            </a:r>
          </a:p>
          <a:p>
            <a:pPr marL="0" indent="0" fontAlgn="auto">
              <a:spcAft>
                <a:spcPts val="0"/>
              </a:spcAft>
              <a:buFont typeface="Arial" pitchFamily="34" charset="0"/>
              <a:buNone/>
              <a:defRPr/>
            </a:pPr>
            <a:endParaRPr lang="zh-CN" altLang="en-US" b="1" dirty="0"/>
          </a:p>
        </p:txBody>
      </p:sp>
      <p:sp>
        <p:nvSpPr>
          <p:cNvPr id="4" name="Rectangle 33"/>
          <p:cNvSpPr>
            <a:spLocks noGrp="1"/>
          </p:cNvSpPr>
          <p:nvPr/>
        </p:nvSpPr>
        <p:spPr>
          <a:xfrm>
            <a:off x="34925" y="1411288"/>
            <a:ext cx="9109075" cy="577850"/>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solidFill>
                  <a:prstClr val="black"/>
                </a:solidFill>
                <a:latin typeface="+mn-lt"/>
                <a:ea typeface="+mn-ea"/>
              </a:rPr>
              <a:t>（三）</a:t>
            </a:r>
            <a:r>
              <a:rPr lang="zh-CN" altLang="en-US" sz="2400" b="1" dirty="0">
                <a:latin typeface="+mn-ea"/>
                <a:ea typeface="+mn-ea"/>
              </a:rPr>
              <a:t>考察创新意识和探究精神</a:t>
            </a:r>
          </a:p>
        </p:txBody>
      </p:sp>
      <p:sp>
        <p:nvSpPr>
          <p:cNvPr id="32771" name="TextBox 2"/>
          <p:cNvSpPr txBox="1">
            <a:spLocks noChangeArrowheads="1"/>
          </p:cNvSpPr>
          <p:nvPr/>
        </p:nvSpPr>
        <p:spPr bwMode="auto">
          <a:xfrm>
            <a:off x="250825" y="5768975"/>
            <a:ext cx="8424863" cy="647700"/>
          </a:xfrm>
          <a:prstGeom prst="rect">
            <a:avLst/>
          </a:prstGeom>
          <a:noFill/>
          <a:ln w="9525">
            <a:noFill/>
            <a:miter lim="800000"/>
            <a:headEnd/>
            <a:tailEnd/>
          </a:ln>
        </p:spPr>
        <p:txBody>
          <a:bodyPr>
            <a:spAutoFit/>
          </a:bodyPr>
          <a:lstStyle/>
          <a:p>
            <a:r>
              <a:rPr lang="zh-CN" altLang="en-US" b="1">
                <a:latin typeface="Calibri" pitchFamily="34" charset="0"/>
              </a:rPr>
              <a:t>由</a:t>
            </a:r>
            <a:r>
              <a:rPr lang="en-US" altLang="zh-CN" b="1">
                <a:latin typeface="Calibri" pitchFamily="34" charset="0"/>
              </a:rPr>
              <a:t>2017</a:t>
            </a:r>
            <a:r>
              <a:rPr lang="zh-CN" altLang="en-US" b="1">
                <a:latin typeface="Calibri" pitchFamily="34" charset="0"/>
              </a:rPr>
              <a:t>年的提取信息</a:t>
            </a:r>
            <a:r>
              <a:rPr lang="en-US" altLang="zh-CN" b="1">
                <a:latin typeface="Calibri" pitchFamily="34" charset="0"/>
              </a:rPr>
              <a:t>-----</a:t>
            </a:r>
            <a:r>
              <a:rPr lang="zh-CN" altLang="en-US" b="1">
                <a:latin typeface="Calibri" pitchFamily="34" charset="0"/>
              </a:rPr>
              <a:t>拟定论题</a:t>
            </a:r>
            <a:r>
              <a:rPr lang="en-US" altLang="zh-CN" b="1">
                <a:latin typeface="Calibri" pitchFamily="34" charset="0"/>
              </a:rPr>
              <a:t>——</a:t>
            </a:r>
            <a:r>
              <a:rPr lang="zh-CN" altLang="en-US" b="1">
                <a:latin typeface="Calibri" pitchFamily="34" charset="0"/>
              </a:rPr>
              <a:t>阐述变成了</a:t>
            </a:r>
            <a:r>
              <a:rPr lang="en-US" altLang="zh-CN" b="1">
                <a:latin typeface="Calibri" pitchFamily="34" charset="0"/>
              </a:rPr>
              <a:t>2018</a:t>
            </a:r>
            <a:r>
              <a:rPr lang="zh-CN" altLang="en-US" b="1">
                <a:latin typeface="Calibri" pitchFamily="34" charset="0"/>
              </a:rPr>
              <a:t>年的提取情节</a:t>
            </a:r>
            <a:r>
              <a:rPr lang="en-US" altLang="zh-CN" b="1">
                <a:latin typeface="Calibri" pitchFamily="34" charset="0"/>
              </a:rPr>
              <a:t>----</a:t>
            </a:r>
            <a:r>
              <a:rPr lang="zh-CN" altLang="en-US" b="1">
                <a:latin typeface="Calibri" pitchFamily="34" charset="0"/>
              </a:rPr>
              <a:t>反映现象</a:t>
            </a:r>
            <a:r>
              <a:rPr lang="en-US" altLang="zh-CN" b="1">
                <a:latin typeface="Calibri" pitchFamily="34" charset="0"/>
              </a:rPr>
              <a:t>----</a:t>
            </a:r>
            <a:r>
              <a:rPr lang="zh-CN" altLang="en-US" b="1">
                <a:latin typeface="Calibri" pitchFamily="34" charset="0"/>
              </a:rPr>
              <a:t>概述</a:t>
            </a:r>
            <a:r>
              <a:rPr lang="en-US" altLang="zh-CN" b="1">
                <a:latin typeface="Calibri" pitchFamily="34" charset="0"/>
              </a:rPr>
              <a:t>----</a:t>
            </a:r>
            <a:r>
              <a:rPr lang="zh-CN" altLang="en-US" b="1">
                <a:latin typeface="Calibri" pitchFamily="34" charset="0"/>
              </a:rPr>
              <a:t>评价。变化的是形式，考察的能力不变（论证能力）</a:t>
            </a: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33"/>
          <p:cNvSpPr>
            <a:spLocks noGrp="1"/>
          </p:cNvSpPr>
          <p:nvPr/>
        </p:nvSpPr>
        <p:spPr>
          <a:xfrm>
            <a:off x="536575" y="762000"/>
            <a:ext cx="1514475" cy="715963"/>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latin typeface="+mj-ea"/>
                <a:ea typeface="+mj-ea"/>
              </a:rPr>
              <a:t>研究考题</a:t>
            </a:r>
            <a:endParaRPr lang="zh-CN" altLang="en-US" sz="2400" b="1" dirty="0">
              <a:latin typeface="+mj-ea"/>
              <a:ea typeface="+mj-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76225" y="2060575"/>
            <a:ext cx="8759825" cy="4608513"/>
          </a:xfrm>
        </p:spPr>
        <p:txBody>
          <a:bodyPr rtlCol="0">
            <a:normAutofit fontScale="77500" lnSpcReduction="20000"/>
          </a:bodyPr>
          <a:lstStyle/>
          <a:p>
            <a:pPr marL="0" indent="0" fontAlgn="auto">
              <a:spcAft>
                <a:spcPts val="0"/>
              </a:spcAft>
              <a:buFont typeface="Arial" pitchFamily="34" charset="0"/>
              <a:buNone/>
              <a:defRPr/>
            </a:pPr>
            <a:r>
              <a:rPr lang="zh-CN" altLang="en-US" b="1" dirty="0" smtClean="0">
                <a:solidFill>
                  <a:srgbClr val="FF0000"/>
                </a:solidFill>
                <a:latin typeface="楷体" panose="02010609060101010101" pitchFamily="49" charset="-122"/>
                <a:ea typeface="楷体" panose="02010609060101010101" pitchFamily="49" charset="-122"/>
                <a:cs typeface="黑体" panose="02010609060101010101" pitchFamily="49" charset="-122"/>
              </a:rPr>
              <a:t>【重要时事】 </a:t>
            </a:r>
            <a:r>
              <a:rPr lang="en-US" altLang="zh-CN" b="1" noProof="1"/>
              <a:t>2018</a:t>
            </a:r>
            <a:r>
              <a:rPr lang="zh-CN" altLang="en-US" b="1" noProof="1"/>
              <a:t>年</a:t>
            </a:r>
            <a:r>
              <a:rPr lang="en-US" altLang="zh-CN" b="1" noProof="1"/>
              <a:t>3</a:t>
            </a:r>
            <a:r>
              <a:rPr lang="zh-CN" altLang="en-US" b="1" noProof="1"/>
              <a:t>月，李克强总理</a:t>
            </a:r>
            <a:r>
              <a:rPr lang="en-US" altLang="zh-CN" b="1" noProof="1"/>
              <a:t>《</a:t>
            </a:r>
            <a:r>
              <a:rPr lang="zh-CN" altLang="en-US" b="1" noProof="1"/>
              <a:t>政府工作报告</a:t>
            </a:r>
            <a:r>
              <a:rPr lang="en-US" altLang="zh-CN" b="1" noProof="1"/>
              <a:t>》</a:t>
            </a:r>
            <a:r>
              <a:rPr lang="zh-CN" altLang="en-US" b="1" noProof="1"/>
              <a:t>中提到：打造共建共治社会治理格局。完善基层群众自治制度，加强社区治理。</a:t>
            </a:r>
            <a:endParaRPr lang="en-US" altLang="zh-CN" b="1" noProof="1"/>
          </a:p>
          <a:p>
            <a:pPr marL="0" indent="0" fontAlgn="auto">
              <a:spcAft>
                <a:spcPts val="0"/>
              </a:spcAft>
              <a:buFont typeface="Arial" pitchFamily="34" charset="0"/>
              <a:buNone/>
              <a:defRPr/>
            </a:pPr>
            <a:r>
              <a:rPr lang="en-US" altLang="zh-CN" b="1" noProof="1"/>
              <a:t>2018</a:t>
            </a:r>
            <a:r>
              <a:rPr lang="zh-CN" altLang="en-US" b="1" noProof="1"/>
              <a:t>年</a:t>
            </a:r>
            <a:r>
              <a:rPr lang="en-US" altLang="zh-CN" b="1" noProof="1"/>
              <a:t>4</a:t>
            </a:r>
            <a:r>
              <a:rPr lang="zh-CN" altLang="en-US" b="1" noProof="1"/>
              <a:t>月</a:t>
            </a:r>
            <a:r>
              <a:rPr lang="en-US" altLang="zh-CN" b="1" noProof="1"/>
              <a:t>10</a:t>
            </a:r>
            <a:r>
              <a:rPr lang="zh-CN" altLang="en-US" b="1" noProof="1"/>
              <a:t>日，</a:t>
            </a:r>
            <a:r>
              <a:rPr lang="en-US" altLang="zh-CN" b="1" noProof="1"/>
              <a:t>2018</a:t>
            </a:r>
            <a:r>
              <a:rPr lang="zh-CN" altLang="en-US" b="1" noProof="1"/>
              <a:t>年全国基层政权建设和社区治理工作会议在河南郑州市召开</a:t>
            </a:r>
            <a:r>
              <a:rPr lang="zh-CN" altLang="en-US" b="1" noProof="1" smtClean="0"/>
              <a:t>。要求夯实基础政权，创新群众自治，加强社区管理，推进新时代基层政权建设。</a:t>
            </a:r>
            <a:endParaRPr lang="zh-CN" altLang="en-US" b="1" noProof="1"/>
          </a:p>
          <a:p>
            <a:pPr marL="0" indent="0" fontAlgn="auto">
              <a:spcAft>
                <a:spcPts val="0"/>
              </a:spcAft>
              <a:buFont typeface="Arial" pitchFamily="34" charset="0"/>
              <a:buNone/>
              <a:defRPr/>
            </a:pPr>
            <a:r>
              <a:rPr lang="zh-CN" altLang="en-US"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a:t>
            </a:r>
            <a:r>
              <a:rPr lang="en-US" altLang="zh-CN"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2018</a:t>
            </a:r>
            <a:r>
              <a:rPr lang="zh-CN" altLang="en-US"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新课标</a:t>
            </a:r>
            <a:r>
              <a:rPr lang="en-US" altLang="zh-CN"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1</a:t>
            </a:r>
            <a:r>
              <a:rPr lang="zh-CN" altLang="en-US"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卷</a:t>
            </a:r>
            <a:r>
              <a:rPr lang="en-US" altLang="zh-CN" b="1" dirty="0">
                <a:solidFill>
                  <a:srgbClr val="FF0000"/>
                </a:solidFill>
              </a:rPr>
              <a:t>· </a:t>
            </a:r>
            <a:r>
              <a:rPr lang="en-US" altLang="zh-CN"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41</a:t>
            </a:r>
            <a:r>
              <a:rPr lang="zh-CN" altLang="en-US"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a:t>
            </a:r>
            <a:r>
              <a:rPr lang="zh-CN" altLang="zh-CN" b="1" dirty="0"/>
              <a:t>（</a:t>
            </a:r>
            <a:r>
              <a:rPr lang="en-US" altLang="zh-CN" b="1" dirty="0"/>
              <a:t>1</a:t>
            </a:r>
            <a:r>
              <a:rPr lang="zh-CN" altLang="zh-CN" b="1" dirty="0"/>
              <a:t>）根据材料一并结合所学知识，概括宋代到明清时期乡约制度的变化，并说明乡约制度的积极作用。（</a:t>
            </a:r>
            <a:r>
              <a:rPr lang="en-US" altLang="zh-CN" b="1" dirty="0"/>
              <a:t>12</a:t>
            </a:r>
            <a:r>
              <a:rPr lang="zh-CN" altLang="zh-CN" b="1" dirty="0"/>
              <a:t>分）</a:t>
            </a:r>
          </a:p>
          <a:p>
            <a:pPr marL="0" indent="0" fontAlgn="auto">
              <a:spcAft>
                <a:spcPts val="0"/>
              </a:spcAft>
              <a:buFont typeface="Arial" pitchFamily="34" charset="0"/>
              <a:buNone/>
              <a:defRPr/>
            </a:pPr>
            <a:r>
              <a:rPr lang="zh-CN" altLang="zh-CN" b="1" dirty="0" smtClean="0"/>
              <a:t>（</a:t>
            </a:r>
            <a:r>
              <a:rPr lang="en-US" altLang="zh-CN" b="1" dirty="0" smtClean="0"/>
              <a:t>2</a:t>
            </a:r>
            <a:r>
              <a:rPr lang="zh-CN" altLang="zh-CN" b="1" dirty="0"/>
              <a:t>）根据材料二并结合所学知识，简述清末城镇乡地方自治的历史背景。（</a:t>
            </a:r>
            <a:r>
              <a:rPr lang="en-US" altLang="zh-CN" b="1" dirty="0"/>
              <a:t>9</a:t>
            </a:r>
            <a:r>
              <a:rPr lang="zh-CN" altLang="zh-CN" b="1" dirty="0"/>
              <a:t>分）</a:t>
            </a:r>
          </a:p>
          <a:p>
            <a:pPr marL="0" indent="0" fontAlgn="auto">
              <a:spcAft>
                <a:spcPts val="0"/>
              </a:spcAft>
              <a:buFont typeface="Arial" pitchFamily="34" charset="0"/>
              <a:buNone/>
              <a:defRPr/>
            </a:pPr>
            <a:r>
              <a:rPr lang="zh-CN" altLang="zh-CN" b="1" dirty="0"/>
              <a:t>（</a:t>
            </a:r>
            <a:r>
              <a:rPr lang="en-US" altLang="zh-CN" b="1" dirty="0"/>
              <a:t>3</a:t>
            </a:r>
            <a:r>
              <a:rPr lang="zh-CN" altLang="zh-CN" b="1" dirty="0"/>
              <a:t>）根据材料三并结合所学知识，说明村民自治的意义。（</a:t>
            </a:r>
            <a:r>
              <a:rPr lang="en-US" altLang="zh-CN" b="1" dirty="0"/>
              <a:t>4</a:t>
            </a:r>
            <a:r>
              <a:rPr lang="zh-CN" altLang="zh-CN" b="1" dirty="0"/>
              <a:t>分）</a:t>
            </a:r>
          </a:p>
          <a:p>
            <a:pPr fontAlgn="auto">
              <a:spcAft>
                <a:spcPts val="0"/>
              </a:spcAft>
              <a:buFont typeface="Arial" pitchFamily="34" charset="0"/>
              <a:buChar char="•"/>
              <a:defRPr/>
            </a:pPr>
            <a:endParaRPr lang="zh-CN" altLang="en-US" b="1" dirty="0">
              <a:solidFill>
                <a:srgbClr val="C00000"/>
              </a:solidFill>
              <a:latin typeface="黑体" panose="02010609060101010101" pitchFamily="49" charset="-122"/>
              <a:ea typeface="黑体" panose="02010609060101010101" pitchFamily="49" charset="-122"/>
            </a:endParaRPr>
          </a:p>
          <a:p>
            <a:pPr fontAlgn="auto">
              <a:spcAft>
                <a:spcPts val="0"/>
              </a:spcAft>
              <a:buFont typeface="Arial" pitchFamily="34" charset="0"/>
              <a:buChar char="•"/>
              <a:defRPr/>
            </a:pPr>
            <a:endParaRPr lang="zh-CN" altLang="en-US" b="1" dirty="0"/>
          </a:p>
        </p:txBody>
      </p:sp>
      <p:sp>
        <p:nvSpPr>
          <p:cNvPr id="4" name="Rectangle 33"/>
          <p:cNvSpPr>
            <a:spLocks noGrp="1"/>
          </p:cNvSpPr>
          <p:nvPr/>
        </p:nvSpPr>
        <p:spPr>
          <a:xfrm>
            <a:off x="276225" y="1412875"/>
            <a:ext cx="8832850" cy="647700"/>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solidFill>
                  <a:prstClr val="black"/>
                </a:solidFill>
                <a:latin typeface="+mn-lt"/>
                <a:ea typeface="+mn-ea"/>
              </a:rPr>
              <a:t>（四）</a:t>
            </a:r>
            <a:r>
              <a:rPr lang="zh-CN" altLang="en-US" sz="2400" b="1" dirty="0">
                <a:latin typeface="+mn-ea"/>
                <a:ea typeface="+mn-ea"/>
              </a:rPr>
              <a:t>注重联系现实和考察热点</a:t>
            </a:r>
            <a:endParaRPr lang="en-US" altLang="zh-CN" sz="2400" b="1" dirty="0">
              <a:latin typeface="+mn-ea"/>
              <a:ea typeface="+mn-ea"/>
            </a:endParaRP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33"/>
          <p:cNvSpPr>
            <a:spLocks noGrp="1"/>
          </p:cNvSpPr>
          <p:nvPr/>
        </p:nvSpPr>
        <p:spPr>
          <a:xfrm>
            <a:off x="536575" y="762000"/>
            <a:ext cx="1514475" cy="715963"/>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latin typeface="+mj-ea"/>
                <a:ea typeface="+mj-ea"/>
              </a:rPr>
              <a:t>研究考题</a:t>
            </a:r>
            <a:endParaRPr lang="zh-CN" altLang="en-US" sz="2400" b="1" dirty="0">
              <a:latin typeface="+mj-ea"/>
              <a:ea typeface="+mj-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Freeform 29"/>
          <p:cNvSpPr>
            <a:spLocks/>
          </p:cNvSpPr>
          <p:nvPr/>
        </p:nvSpPr>
        <p:spPr bwMode="auto">
          <a:xfrm>
            <a:off x="1979613" y="3409950"/>
            <a:ext cx="2903537" cy="232251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chemeClr val="accent1"/>
          </a:solidFill>
          <a:ln w="9525">
            <a:noFill/>
            <a:round/>
            <a:headEnd/>
            <a:tailEnd/>
          </a:ln>
        </p:spPr>
        <p:txBody>
          <a:bodyPr lIns="68629" tIns="34314" rIns="68629" bIns="34314"/>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4" name="Freeform 30"/>
          <p:cNvSpPr>
            <a:spLocks/>
          </p:cNvSpPr>
          <p:nvPr/>
        </p:nvSpPr>
        <p:spPr bwMode="auto">
          <a:xfrm>
            <a:off x="2843213" y="1700213"/>
            <a:ext cx="3241675" cy="2430462"/>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chemeClr val="accent3"/>
          </a:solidFill>
          <a:ln w="9525">
            <a:noFill/>
            <a:round/>
            <a:headEnd/>
            <a:tailEnd/>
          </a:ln>
        </p:spPr>
        <p:txBody>
          <a:bodyPr lIns="68629" tIns="34314" rIns="68629" bIns="34314"/>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5" name="Freeform 31"/>
          <p:cNvSpPr>
            <a:spLocks/>
          </p:cNvSpPr>
          <p:nvPr/>
        </p:nvSpPr>
        <p:spPr bwMode="auto">
          <a:xfrm>
            <a:off x="4330700" y="3360738"/>
            <a:ext cx="996950" cy="769937"/>
          </a:xfrm>
          <a:custGeom>
            <a:avLst/>
            <a:gdLst/>
            <a:ahLst/>
            <a:cxnLst>
              <a:cxn ang="0">
                <a:pos x="917" y="35"/>
              </a:cxn>
              <a:cxn ang="0">
                <a:pos x="333" y="35"/>
              </a:cxn>
              <a:cxn ang="0">
                <a:pos x="41" y="543"/>
              </a:cxn>
              <a:cxn ang="0">
                <a:pos x="0" y="543"/>
              </a:cxn>
              <a:cxn ang="0">
                <a:pos x="313" y="0"/>
              </a:cxn>
              <a:cxn ang="0">
                <a:pos x="938" y="0"/>
              </a:cxn>
              <a:cxn ang="0">
                <a:pos x="917" y="35"/>
              </a:cxn>
            </a:cxnLst>
            <a:rect l="0" t="0" r="r" b="b"/>
            <a:pathLst>
              <a:path w="938" h="543">
                <a:moveTo>
                  <a:pt x="917" y="35"/>
                </a:moveTo>
                <a:lnTo>
                  <a:pt x="333" y="35"/>
                </a:lnTo>
                <a:lnTo>
                  <a:pt x="41" y="543"/>
                </a:lnTo>
                <a:lnTo>
                  <a:pt x="0" y="543"/>
                </a:lnTo>
                <a:lnTo>
                  <a:pt x="313" y="0"/>
                </a:lnTo>
                <a:lnTo>
                  <a:pt x="938" y="0"/>
                </a:lnTo>
                <a:lnTo>
                  <a:pt x="917" y="35"/>
                </a:lnTo>
                <a:close/>
              </a:path>
            </a:pathLst>
          </a:custGeom>
          <a:solidFill>
            <a:schemeClr val="tx1">
              <a:lumMod val="90000"/>
              <a:lumOff val="10000"/>
              <a:alpha val="30000"/>
            </a:schemeClr>
          </a:solidFill>
          <a:ln w="9525">
            <a:noFill/>
            <a:round/>
            <a:headEnd/>
            <a:tailEnd/>
          </a:ln>
        </p:spPr>
        <p:txBody>
          <a:bodyPr lIns="68629" tIns="34314" rIns="68629" bIns="34314"/>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6" name="Freeform 32"/>
          <p:cNvSpPr>
            <a:spLocks/>
          </p:cNvSpPr>
          <p:nvPr/>
        </p:nvSpPr>
        <p:spPr bwMode="auto">
          <a:xfrm>
            <a:off x="4260850" y="3409950"/>
            <a:ext cx="2903538" cy="232251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chemeClr val="accent4"/>
          </a:solidFill>
          <a:ln w="9525">
            <a:noFill/>
            <a:round/>
            <a:headEnd/>
            <a:tailEnd/>
          </a:ln>
        </p:spPr>
        <p:txBody>
          <a:bodyPr lIns="68629" tIns="34314" rIns="68629" bIns="34314"/>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7" name="Freeform 33"/>
          <p:cNvSpPr>
            <a:spLocks/>
          </p:cNvSpPr>
          <p:nvPr/>
        </p:nvSpPr>
        <p:spPr bwMode="auto">
          <a:xfrm>
            <a:off x="4144963" y="4130675"/>
            <a:ext cx="738187" cy="981075"/>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chemeClr val="accent1"/>
          </a:solidFill>
          <a:ln w="9525">
            <a:noFill/>
            <a:round/>
            <a:headEnd/>
            <a:tailEnd/>
          </a:ln>
        </p:spPr>
        <p:txBody>
          <a:bodyPr lIns="68629" tIns="34314" rIns="68629" bIns="34314"/>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8" name="Freeform 34"/>
          <p:cNvSpPr>
            <a:spLocks/>
          </p:cNvSpPr>
          <p:nvPr/>
        </p:nvSpPr>
        <p:spPr bwMode="auto">
          <a:xfrm>
            <a:off x="3783013" y="3409950"/>
            <a:ext cx="1012825" cy="779463"/>
          </a:xfrm>
          <a:custGeom>
            <a:avLst/>
            <a:gdLst/>
            <a:ahLst/>
            <a:cxnLst>
              <a:cxn ang="0">
                <a:pos x="952" y="549"/>
              </a:cxn>
              <a:cxn ang="0">
                <a:pos x="317" y="549"/>
              </a:cxn>
              <a:cxn ang="0">
                <a:pos x="0" y="0"/>
              </a:cxn>
              <a:cxn ang="0">
                <a:pos x="47" y="0"/>
              </a:cxn>
              <a:cxn ang="0">
                <a:pos x="340" y="508"/>
              </a:cxn>
              <a:cxn ang="0">
                <a:pos x="928" y="508"/>
              </a:cxn>
              <a:cxn ang="0">
                <a:pos x="952" y="549"/>
              </a:cxn>
            </a:cxnLst>
            <a:rect l="0" t="0" r="r" b="b"/>
            <a:pathLst>
              <a:path w="952" h="549">
                <a:moveTo>
                  <a:pt x="952" y="549"/>
                </a:moveTo>
                <a:lnTo>
                  <a:pt x="317" y="549"/>
                </a:lnTo>
                <a:lnTo>
                  <a:pt x="0" y="0"/>
                </a:lnTo>
                <a:lnTo>
                  <a:pt x="47" y="0"/>
                </a:lnTo>
                <a:lnTo>
                  <a:pt x="340" y="508"/>
                </a:lnTo>
                <a:lnTo>
                  <a:pt x="928" y="508"/>
                </a:lnTo>
                <a:lnTo>
                  <a:pt x="952" y="549"/>
                </a:lnTo>
                <a:close/>
              </a:path>
            </a:pathLst>
          </a:custGeom>
          <a:solidFill>
            <a:schemeClr val="tx1">
              <a:lumMod val="90000"/>
              <a:lumOff val="10000"/>
              <a:alpha val="30000"/>
            </a:schemeClr>
          </a:solidFill>
          <a:ln w="9525">
            <a:noFill/>
            <a:round/>
            <a:headEnd/>
            <a:tailEnd/>
          </a:ln>
        </p:spPr>
        <p:txBody>
          <a:bodyPr lIns="68629" tIns="34314" rIns="68629" bIns="34314"/>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9" name="Freeform 35"/>
          <p:cNvSpPr>
            <a:spLocks/>
          </p:cNvSpPr>
          <p:nvPr/>
        </p:nvSpPr>
        <p:spPr bwMode="auto">
          <a:xfrm>
            <a:off x="4573588" y="3625850"/>
            <a:ext cx="350837" cy="1530350"/>
          </a:xfrm>
          <a:custGeom>
            <a:avLst/>
            <a:gdLst/>
            <a:ahLst/>
            <a:cxnLst>
              <a:cxn ang="0">
                <a:pos x="18" y="0"/>
              </a:cxn>
              <a:cxn ang="0">
                <a:pos x="330" y="539"/>
              </a:cxn>
              <a:cxn ang="0">
                <a:pos x="18" y="1079"/>
              </a:cxn>
              <a:cxn ang="0">
                <a:pos x="0" y="1047"/>
              </a:cxn>
              <a:cxn ang="0">
                <a:pos x="292" y="539"/>
              </a:cxn>
              <a:cxn ang="0">
                <a:pos x="0" y="33"/>
              </a:cxn>
              <a:cxn ang="0">
                <a:pos x="18" y="0"/>
              </a:cxn>
            </a:cxnLst>
            <a:rect l="0" t="0" r="r" b="b"/>
            <a:pathLst>
              <a:path w="330" h="1079">
                <a:moveTo>
                  <a:pt x="18" y="0"/>
                </a:moveTo>
                <a:lnTo>
                  <a:pt x="330" y="539"/>
                </a:lnTo>
                <a:lnTo>
                  <a:pt x="18" y="1079"/>
                </a:lnTo>
                <a:lnTo>
                  <a:pt x="0" y="1047"/>
                </a:lnTo>
                <a:lnTo>
                  <a:pt x="292" y="539"/>
                </a:lnTo>
                <a:lnTo>
                  <a:pt x="0" y="33"/>
                </a:lnTo>
                <a:lnTo>
                  <a:pt x="18" y="0"/>
                </a:lnTo>
                <a:close/>
              </a:path>
            </a:pathLst>
          </a:custGeom>
          <a:solidFill>
            <a:schemeClr val="tx1">
              <a:lumMod val="90000"/>
              <a:lumOff val="10000"/>
              <a:alpha val="30000"/>
            </a:schemeClr>
          </a:solidFill>
          <a:ln w="9525">
            <a:noFill/>
            <a:round/>
            <a:headEnd/>
            <a:tailEnd/>
          </a:ln>
        </p:spPr>
        <p:txBody>
          <a:bodyPr lIns="68629" tIns="34314" rIns="68629" bIns="34314"/>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824" name="Group 52"/>
          <p:cNvGrpSpPr>
            <a:grpSpLocks/>
          </p:cNvGrpSpPr>
          <p:nvPr/>
        </p:nvGrpSpPr>
        <p:grpSpPr bwMode="auto">
          <a:xfrm>
            <a:off x="4133850" y="3495675"/>
            <a:ext cx="1014413" cy="1154113"/>
            <a:chOff x="3923422" y="2646363"/>
            <a:chExt cx="1266117" cy="1076325"/>
          </a:xfrm>
        </p:grpSpPr>
        <p:sp>
          <p:nvSpPr>
            <p:cNvPr id="1060" name="Freeform 36"/>
            <p:cNvSpPr>
              <a:spLocks/>
            </p:cNvSpPr>
            <p:nvPr/>
          </p:nvSpPr>
          <p:spPr bwMode="auto">
            <a:xfrm>
              <a:off x="3949181" y="2646363"/>
              <a:ext cx="124035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lIns="86174" tIns="43087" rIns="86174" bIns="43087"/>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1" name="Freeform 37"/>
            <p:cNvSpPr>
              <a:spLocks/>
            </p:cNvSpPr>
            <p:nvPr/>
          </p:nvSpPr>
          <p:spPr bwMode="auto">
            <a:xfrm>
              <a:off x="3923422" y="2646363"/>
              <a:ext cx="1143270" cy="971209"/>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gradFill>
              <a:gsLst>
                <a:gs pos="0">
                  <a:schemeClr val="bg1"/>
                </a:gs>
                <a:gs pos="50000">
                  <a:schemeClr val="bg1">
                    <a:lumMod val="85000"/>
                  </a:schemeClr>
                </a:gs>
              </a:gsLst>
              <a:lin ang="5400000" scaled="0"/>
            </a:gradFill>
            <a:ln w="9525">
              <a:noFill/>
              <a:round/>
              <a:headEnd/>
              <a:tailEnd/>
            </a:ln>
          </p:spPr>
          <p:txBody>
            <a:bodyPr lIns="86174" tIns="43087" rIns="86174" bIns="43087"/>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 name="Freeform 31"/>
          <p:cNvSpPr>
            <a:spLocks noEditPoints="1"/>
          </p:cNvSpPr>
          <p:nvPr/>
        </p:nvSpPr>
        <p:spPr bwMode="auto">
          <a:xfrm>
            <a:off x="4405313" y="3759200"/>
            <a:ext cx="328612" cy="436563"/>
          </a:xfrm>
          <a:custGeom>
            <a:avLst/>
            <a:gdLst/>
            <a:ahLst/>
            <a:cxnLst>
              <a:cxn ang="0">
                <a:pos x="602" y="178"/>
              </a:cxn>
              <a:cxn ang="0">
                <a:pos x="450" y="390"/>
              </a:cxn>
              <a:cxn ang="0">
                <a:pos x="330" y="390"/>
              </a:cxn>
              <a:cxn ang="0">
                <a:pos x="421" y="339"/>
              </a:cxn>
              <a:cxn ang="0">
                <a:pos x="390" y="781"/>
              </a:cxn>
              <a:cxn ang="0">
                <a:pos x="390" y="0"/>
              </a:cxn>
              <a:cxn ang="0">
                <a:pos x="695" y="522"/>
              </a:cxn>
              <a:cxn ang="0">
                <a:pos x="652" y="488"/>
              </a:cxn>
              <a:cxn ang="0">
                <a:pos x="722" y="405"/>
              </a:cxn>
              <a:cxn ang="0">
                <a:pos x="669" y="375"/>
              </a:cxn>
              <a:cxn ang="0">
                <a:pos x="699" y="268"/>
              </a:cxn>
              <a:cxn ang="0">
                <a:pos x="645" y="275"/>
              </a:cxn>
              <a:cxn ang="0">
                <a:pos x="522" y="85"/>
              </a:cxn>
              <a:cxn ang="0">
                <a:pos x="488" y="129"/>
              </a:cxn>
              <a:cxn ang="0">
                <a:pos x="405" y="58"/>
              </a:cxn>
              <a:cxn ang="0">
                <a:pos x="375" y="111"/>
              </a:cxn>
              <a:cxn ang="0">
                <a:pos x="268" y="81"/>
              </a:cxn>
              <a:cxn ang="0">
                <a:pos x="275" y="136"/>
              </a:cxn>
              <a:cxn ang="0">
                <a:pos x="166" y="145"/>
              </a:cxn>
              <a:cxn ang="0">
                <a:pos x="182" y="203"/>
              </a:cxn>
              <a:cxn ang="0">
                <a:pos x="85" y="258"/>
              </a:cxn>
              <a:cxn ang="0">
                <a:pos x="129" y="292"/>
              </a:cxn>
              <a:cxn ang="0">
                <a:pos x="58" y="375"/>
              </a:cxn>
              <a:cxn ang="0">
                <a:pos x="111" y="405"/>
              </a:cxn>
              <a:cxn ang="0">
                <a:pos x="81" y="512"/>
              </a:cxn>
              <a:cxn ang="0">
                <a:pos x="136" y="506"/>
              </a:cxn>
              <a:cxn ang="0">
                <a:pos x="145" y="614"/>
              </a:cxn>
              <a:cxn ang="0">
                <a:pos x="203" y="598"/>
              </a:cxn>
              <a:cxn ang="0">
                <a:pos x="390" y="723"/>
              </a:cxn>
              <a:cxn ang="0">
                <a:pos x="577" y="598"/>
              </a:cxn>
              <a:cxn ang="0">
                <a:pos x="635" y="614"/>
              </a:cxn>
              <a:cxn ang="0">
                <a:pos x="280" y="599"/>
              </a:cxn>
              <a:cxn ang="0">
                <a:pos x="500" y="555"/>
              </a:cxn>
              <a:cxn ang="0">
                <a:pos x="280" y="599"/>
              </a:cxn>
              <a:cxn ang="0">
                <a:pos x="280" y="599"/>
              </a:cxn>
            </a:cxnLst>
            <a:rect l="0" t="0" r="r" b="b"/>
            <a:pathLst>
              <a:path w="781" h="781">
                <a:moveTo>
                  <a:pt x="421" y="339"/>
                </a:moveTo>
                <a:cubicBezTo>
                  <a:pt x="602" y="178"/>
                  <a:pt x="602" y="178"/>
                  <a:pt x="602" y="178"/>
                </a:cubicBezTo>
                <a:cubicBezTo>
                  <a:pt x="442" y="361"/>
                  <a:pt x="442" y="361"/>
                  <a:pt x="442" y="361"/>
                </a:cubicBezTo>
                <a:cubicBezTo>
                  <a:pt x="447" y="370"/>
                  <a:pt x="450" y="379"/>
                  <a:pt x="450" y="390"/>
                </a:cubicBezTo>
                <a:cubicBezTo>
                  <a:pt x="450" y="423"/>
                  <a:pt x="423" y="450"/>
                  <a:pt x="390" y="450"/>
                </a:cubicBezTo>
                <a:cubicBezTo>
                  <a:pt x="357" y="450"/>
                  <a:pt x="330" y="423"/>
                  <a:pt x="330" y="390"/>
                </a:cubicBezTo>
                <a:cubicBezTo>
                  <a:pt x="330" y="357"/>
                  <a:pt x="357" y="330"/>
                  <a:pt x="390" y="330"/>
                </a:cubicBezTo>
                <a:cubicBezTo>
                  <a:pt x="401" y="330"/>
                  <a:pt x="412" y="334"/>
                  <a:pt x="421" y="339"/>
                </a:cubicBezTo>
                <a:close/>
                <a:moveTo>
                  <a:pt x="781" y="390"/>
                </a:moveTo>
                <a:cubicBezTo>
                  <a:pt x="781" y="605"/>
                  <a:pt x="605" y="781"/>
                  <a:pt x="390" y="781"/>
                </a:cubicBezTo>
                <a:cubicBezTo>
                  <a:pt x="175" y="781"/>
                  <a:pt x="0" y="605"/>
                  <a:pt x="0" y="390"/>
                </a:cubicBezTo>
                <a:cubicBezTo>
                  <a:pt x="0" y="175"/>
                  <a:pt x="175" y="0"/>
                  <a:pt x="390" y="0"/>
                </a:cubicBezTo>
                <a:cubicBezTo>
                  <a:pt x="605" y="0"/>
                  <a:pt x="781" y="175"/>
                  <a:pt x="781" y="390"/>
                </a:cubicBezTo>
                <a:close/>
                <a:moveTo>
                  <a:pt x="695" y="522"/>
                </a:moveTo>
                <a:cubicBezTo>
                  <a:pt x="646" y="503"/>
                  <a:pt x="646" y="503"/>
                  <a:pt x="646" y="503"/>
                </a:cubicBezTo>
                <a:cubicBezTo>
                  <a:pt x="652" y="488"/>
                  <a:pt x="652" y="488"/>
                  <a:pt x="652" y="488"/>
                </a:cubicBezTo>
                <a:cubicBezTo>
                  <a:pt x="701" y="508"/>
                  <a:pt x="701" y="508"/>
                  <a:pt x="701" y="508"/>
                </a:cubicBezTo>
                <a:cubicBezTo>
                  <a:pt x="713" y="476"/>
                  <a:pt x="720" y="442"/>
                  <a:pt x="722" y="405"/>
                </a:cubicBezTo>
                <a:cubicBezTo>
                  <a:pt x="669" y="405"/>
                  <a:pt x="669" y="405"/>
                  <a:pt x="669" y="405"/>
                </a:cubicBezTo>
                <a:cubicBezTo>
                  <a:pt x="669" y="375"/>
                  <a:pt x="669" y="375"/>
                  <a:pt x="669" y="375"/>
                </a:cubicBezTo>
                <a:cubicBezTo>
                  <a:pt x="722" y="375"/>
                  <a:pt x="722" y="375"/>
                  <a:pt x="722" y="375"/>
                </a:cubicBezTo>
                <a:cubicBezTo>
                  <a:pt x="720" y="337"/>
                  <a:pt x="712" y="302"/>
                  <a:pt x="699" y="268"/>
                </a:cubicBezTo>
                <a:cubicBezTo>
                  <a:pt x="651" y="289"/>
                  <a:pt x="651" y="289"/>
                  <a:pt x="651" y="289"/>
                </a:cubicBezTo>
                <a:cubicBezTo>
                  <a:pt x="645" y="275"/>
                  <a:pt x="645" y="275"/>
                  <a:pt x="645" y="275"/>
                </a:cubicBezTo>
                <a:cubicBezTo>
                  <a:pt x="693" y="254"/>
                  <a:pt x="693" y="254"/>
                  <a:pt x="693" y="254"/>
                </a:cubicBezTo>
                <a:cubicBezTo>
                  <a:pt x="659" y="179"/>
                  <a:pt x="598" y="118"/>
                  <a:pt x="522" y="85"/>
                </a:cubicBezTo>
                <a:cubicBezTo>
                  <a:pt x="503" y="134"/>
                  <a:pt x="503" y="134"/>
                  <a:pt x="503" y="134"/>
                </a:cubicBezTo>
                <a:cubicBezTo>
                  <a:pt x="488" y="129"/>
                  <a:pt x="488" y="129"/>
                  <a:pt x="488" y="129"/>
                </a:cubicBezTo>
                <a:cubicBezTo>
                  <a:pt x="508" y="80"/>
                  <a:pt x="508" y="80"/>
                  <a:pt x="508" y="80"/>
                </a:cubicBezTo>
                <a:cubicBezTo>
                  <a:pt x="476" y="67"/>
                  <a:pt x="442" y="60"/>
                  <a:pt x="405" y="58"/>
                </a:cubicBezTo>
                <a:cubicBezTo>
                  <a:pt x="405" y="111"/>
                  <a:pt x="405" y="111"/>
                  <a:pt x="405" y="111"/>
                </a:cubicBezTo>
                <a:cubicBezTo>
                  <a:pt x="375" y="111"/>
                  <a:pt x="375" y="111"/>
                  <a:pt x="375" y="111"/>
                </a:cubicBezTo>
                <a:cubicBezTo>
                  <a:pt x="375" y="58"/>
                  <a:pt x="375" y="58"/>
                  <a:pt x="375" y="58"/>
                </a:cubicBezTo>
                <a:cubicBezTo>
                  <a:pt x="337" y="60"/>
                  <a:pt x="302" y="68"/>
                  <a:pt x="268" y="81"/>
                </a:cubicBezTo>
                <a:cubicBezTo>
                  <a:pt x="289" y="130"/>
                  <a:pt x="289" y="130"/>
                  <a:pt x="289" y="130"/>
                </a:cubicBezTo>
                <a:cubicBezTo>
                  <a:pt x="275" y="136"/>
                  <a:pt x="275" y="136"/>
                  <a:pt x="275" y="136"/>
                </a:cubicBezTo>
                <a:cubicBezTo>
                  <a:pt x="254" y="87"/>
                  <a:pt x="254" y="87"/>
                  <a:pt x="254" y="87"/>
                </a:cubicBezTo>
                <a:cubicBezTo>
                  <a:pt x="222" y="102"/>
                  <a:pt x="192" y="121"/>
                  <a:pt x="166" y="145"/>
                </a:cubicBezTo>
                <a:cubicBezTo>
                  <a:pt x="203" y="182"/>
                  <a:pt x="203" y="182"/>
                  <a:pt x="203" y="182"/>
                </a:cubicBezTo>
                <a:cubicBezTo>
                  <a:pt x="182" y="203"/>
                  <a:pt x="182" y="203"/>
                  <a:pt x="182" y="203"/>
                </a:cubicBezTo>
                <a:cubicBezTo>
                  <a:pt x="145" y="166"/>
                  <a:pt x="145" y="166"/>
                  <a:pt x="145" y="166"/>
                </a:cubicBezTo>
                <a:cubicBezTo>
                  <a:pt x="120" y="193"/>
                  <a:pt x="100" y="224"/>
                  <a:pt x="85" y="258"/>
                </a:cubicBezTo>
                <a:cubicBezTo>
                  <a:pt x="134" y="278"/>
                  <a:pt x="134" y="278"/>
                  <a:pt x="134" y="278"/>
                </a:cubicBezTo>
                <a:cubicBezTo>
                  <a:pt x="129" y="292"/>
                  <a:pt x="129" y="292"/>
                  <a:pt x="129" y="292"/>
                </a:cubicBezTo>
                <a:cubicBezTo>
                  <a:pt x="80" y="272"/>
                  <a:pt x="80" y="272"/>
                  <a:pt x="80" y="272"/>
                </a:cubicBezTo>
                <a:cubicBezTo>
                  <a:pt x="67" y="304"/>
                  <a:pt x="60" y="339"/>
                  <a:pt x="58" y="375"/>
                </a:cubicBezTo>
                <a:cubicBezTo>
                  <a:pt x="111" y="375"/>
                  <a:pt x="111" y="375"/>
                  <a:pt x="111" y="375"/>
                </a:cubicBezTo>
                <a:cubicBezTo>
                  <a:pt x="111" y="405"/>
                  <a:pt x="111" y="405"/>
                  <a:pt x="111" y="405"/>
                </a:cubicBezTo>
                <a:cubicBezTo>
                  <a:pt x="58" y="405"/>
                  <a:pt x="58" y="405"/>
                  <a:pt x="58" y="405"/>
                </a:cubicBezTo>
                <a:cubicBezTo>
                  <a:pt x="60" y="443"/>
                  <a:pt x="68" y="479"/>
                  <a:pt x="81" y="512"/>
                </a:cubicBezTo>
                <a:cubicBezTo>
                  <a:pt x="130" y="492"/>
                  <a:pt x="130" y="492"/>
                  <a:pt x="130" y="492"/>
                </a:cubicBezTo>
                <a:cubicBezTo>
                  <a:pt x="136" y="506"/>
                  <a:pt x="136" y="506"/>
                  <a:pt x="136" y="506"/>
                </a:cubicBezTo>
                <a:cubicBezTo>
                  <a:pt x="87" y="526"/>
                  <a:pt x="87" y="526"/>
                  <a:pt x="87" y="526"/>
                </a:cubicBezTo>
                <a:cubicBezTo>
                  <a:pt x="102" y="558"/>
                  <a:pt x="121" y="588"/>
                  <a:pt x="145" y="614"/>
                </a:cubicBezTo>
                <a:cubicBezTo>
                  <a:pt x="182" y="577"/>
                  <a:pt x="182" y="577"/>
                  <a:pt x="182" y="577"/>
                </a:cubicBezTo>
                <a:cubicBezTo>
                  <a:pt x="203" y="598"/>
                  <a:pt x="203" y="598"/>
                  <a:pt x="203" y="598"/>
                </a:cubicBezTo>
                <a:cubicBezTo>
                  <a:pt x="166" y="635"/>
                  <a:pt x="166" y="635"/>
                  <a:pt x="166" y="635"/>
                </a:cubicBezTo>
                <a:cubicBezTo>
                  <a:pt x="226" y="689"/>
                  <a:pt x="304" y="723"/>
                  <a:pt x="390" y="723"/>
                </a:cubicBezTo>
                <a:cubicBezTo>
                  <a:pt x="476" y="723"/>
                  <a:pt x="555" y="689"/>
                  <a:pt x="614" y="635"/>
                </a:cubicBezTo>
                <a:cubicBezTo>
                  <a:pt x="577" y="598"/>
                  <a:pt x="577" y="598"/>
                  <a:pt x="577" y="598"/>
                </a:cubicBezTo>
                <a:cubicBezTo>
                  <a:pt x="598" y="577"/>
                  <a:pt x="598" y="577"/>
                  <a:pt x="598" y="577"/>
                </a:cubicBezTo>
                <a:cubicBezTo>
                  <a:pt x="635" y="614"/>
                  <a:pt x="635" y="614"/>
                  <a:pt x="635" y="614"/>
                </a:cubicBezTo>
                <a:cubicBezTo>
                  <a:pt x="660" y="587"/>
                  <a:pt x="680" y="556"/>
                  <a:pt x="695" y="522"/>
                </a:cubicBezTo>
                <a:close/>
                <a:moveTo>
                  <a:pt x="280" y="599"/>
                </a:moveTo>
                <a:cubicBezTo>
                  <a:pt x="500" y="599"/>
                  <a:pt x="500" y="599"/>
                  <a:pt x="500" y="599"/>
                </a:cubicBezTo>
                <a:cubicBezTo>
                  <a:pt x="500" y="555"/>
                  <a:pt x="500" y="555"/>
                  <a:pt x="500" y="555"/>
                </a:cubicBezTo>
                <a:cubicBezTo>
                  <a:pt x="280" y="555"/>
                  <a:pt x="280" y="555"/>
                  <a:pt x="280" y="555"/>
                </a:cubicBezTo>
                <a:lnTo>
                  <a:pt x="280" y="599"/>
                </a:lnTo>
                <a:close/>
                <a:moveTo>
                  <a:pt x="280" y="599"/>
                </a:moveTo>
                <a:cubicBezTo>
                  <a:pt x="280" y="599"/>
                  <a:pt x="280" y="599"/>
                  <a:pt x="280" y="599"/>
                </a:cubicBezTo>
              </a:path>
            </a:pathLst>
          </a:custGeom>
          <a:solidFill>
            <a:schemeClr val="tx1">
              <a:lumMod val="90000"/>
              <a:lumOff val="10000"/>
            </a:schemeClr>
          </a:solidFill>
          <a:ln w="9525">
            <a:noFill/>
            <a:round/>
            <a:headEnd/>
            <a:tailEnd/>
          </a:ln>
        </p:spPr>
        <p:txBody>
          <a:bodyPr lIns="68629" tIns="34314" rIns="68629" bIns="34314"/>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4133850" y="2276475"/>
            <a:ext cx="871538" cy="1035050"/>
          </a:xfrm>
          <a:prstGeom prst="rect">
            <a:avLst/>
          </a:prstGeom>
          <a:noFill/>
        </p:spPr>
        <p:txBody>
          <a:bodyPr lIns="0" tIns="0" rIns="0" bIns="0">
            <a:spAutoFit/>
          </a:bodyPr>
          <a:lstStyle/>
          <a:p>
            <a:pPr defTabSz="686252" fontAlgn="auto">
              <a:lnSpc>
                <a:spcPct val="120000"/>
              </a:lnSpc>
              <a:spcBef>
                <a:spcPct val="20000"/>
              </a:spcBef>
              <a:spcAft>
                <a:spcPts val="0"/>
              </a:spcAft>
              <a:defRPr/>
            </a:pPr>
            <a:r>
              <a:rPr lang="zh-CN" altLang="en-US" sz="28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长效热</a:t>
            </a:r>
            <a:r>
              <a:rPr lang="zh-CN" altLang="en-US" sz="28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点</a:t>
            </a:r>
            <a:endParaRPr lang="en-US" altLang="zh-CN" sz="28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3097213" y="4121150"/>
            <a:ext cx="754062" cy="1033463"/>
          </a:xfrm>
          <a:prstGeom prst="rect">
            <a:avLst/>
          </a:prstGeom>
          <a:noFill/>
        </p:spPr>
        <p:txBody>
          <a:bodyPr lIns="0" tIns="0" rIns="0" bIns="0">
            <a:spAutoFit/>
          </a:bodyPr>
          <a:lstStyle/>
          <a:p>
            <a:pPr defTabSz="686252" fontAlgn="auto">
              <a:lnSpc>
                <a:spcPct val="120000"/>
              </a:lnSpc>
              <a:spcBef>
                <a:spcPct val="20000"/>
              </a:spcBef>
              <a:spcAft>
                <a:spcPts val="0"/>
              </a:spcAft>
              <a:defRPr/>
            </a:pPr>
            <a:r>
              <a:rPr lang="zh-CN" altLang="en-US" sz="28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学术热点</a:t>
            </a:r>
            <a:endParaRPr lang="en-US" altLang="zh-CN" sz="28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5435600" y="4076700"/>
            <a:ext cx="755650" cy="1035050"/>
          </a:xfrm>
          <a:prstGeom prst="rect">
            <a:avLst/>
          </a:prstGeom>
          <a:noFill/>
        </p:spPr>
        <p:txBody>
          <a:bodyPr lIns="0" tIns="0" rIns="0" bIns="0">
            <a:spAutoFit/>
          </a:bodyPr>
          <a:lstStyle/>
          <a:p>
            <a:pPr defTabSz="686252" fontAlgn="auto">
              <a:lnSpc>
                <a:spcPct val="120000"/>
              </a:lnSpc>
              <a:spcBef>
                <a:spcPct val="20000"/>
              </a:spcBef>
              <a:spcAft>
                <a:spcPts val="0"/>
              </a:spcAft>
              <a:defRPr/>
            </a:pPr>
            <a:r>
              <a:rPr lang="zh-CN" altLang="en-US" sz="28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rPr>
              <a:t>时事热点</a:t>
            </a:r>
            <a:endParaRPr lang="en-US" sz="2800" dirty="0">
              <a:solidFill>
                <a:schemeClr val="bg1">
                  <a:lumMod val="9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61"/>
          <p:cNvSpPr>
            <a:spLocks noEditPoints="1"/>
          </p:cNvSpPr>
          <p:nvPr/>
        </p:nvSpPr>
        <p:spPr bwMode="auto">
          <a:xfrm>
            <a:off x="6488113" y="4649788"/>
            <a:ext cx="219075" cy="315912"/>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accent4"/>
          </a:solidFill>
          <a:ln w="9525">
            <a:noFill/>
            <a:round/>
            <a:headEnd/>
            <a:tailEnd/>
          </a:ln>
        </p:spPr>
        <p:txBody>
          <a:bodyPr lIns="68629" tIns="34314" rIns="68629" bIns="34314"/>
          <a:lstStyle/>
          <a:p>
            <a:pPr fontAlgn="auto">
              <a:lnSpc>
                <a:spcPct val="120000"/>
              </a:lnSpc>
              <a:spcBef>
                <a:spcPts val="0"/>
              </a:spcBef>
              <a:spcAft>
                <a:spcPts val="0"/>
              </a:spcAft>
              <a:defRPr/>
            </a:pPr>
            <a:endParaRPr lang="en-US" sz="1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矩形 52"/>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204788" y="161925"/>
            <a:ext cx="49212"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1588" y="6635750"/>
            <a:ext cx="9140825" cy="85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6"/>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3"/>
          <p:cNvSpPr>
            <a:spLocks noGrp="1"/>
          </p:cNvSpPr>
          <p:nvPr/>
        </p:nvSpPr>
        <p:spPr>
          <a:xfrm>
            <a:off x="536575" y="762000"/>
            <a:ext cx="1514475" cy="715963"/>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latin typeface="+mj-ea"/>
                <a:ea typeface="+mj-ea"/>
              </a:rPr>
              <a:t>研究考题</a:t>
            </a:r>
            <a:endParaRPr lang="zh-CN" altLang="en-US" sz="2400" b="1" dirty="0">
              <a:latin typeface="+mj-ea"/>
              <a:ea typeface="+mj-ea"/>
            </a:endParaRPr>
          </a:p>
        </p:txBody>
      </p:sp>
    </p:spTree>
  </p:cSld>
  <p:clrMapOvr>
    <a:masterClrMapping/>
  </p:clrMapOvr>
  <p:transition spd="slow" advTm="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4"/>
          <p:cNvSpPr>
            <a:spLocks noChangeArrowheads="1"/>
          </p:cNvSpPr>
          <p:nvPr/>
        </p:nvSpPr>
        <p:spPr bwMode="auto">
          <a:xfrm>
            <a:off x="468313" y="2133600"/>
            <a:ext cx="7559675" cy="3108325"/>
          </a:xfrm>
          <a:prstGeom prst="rect">
            <a:avLst/>
          </a:prstGeom>
          <a:noFill/>
          <a:ln w="9525">
            <a:noFill/>
            <a:miter lim="800000"/>
            <a:headEnd/>
            <a:tailEnd/>
          </a:ln>
        </p:spPr>
        <p:txBody>
          <a:bodyPr>
            <a:spAutoFit/>
          </a:bodyPr>
          <a:lstStyle/>
          <a:p>
            <a:r>
              <a:rPr lang="zh-CN" altLang="en-US" sz="2800" b="1">
                <a:latin typeface="Calibri" pitchFamily="34" charset="0"/>
              </a:rPr>
              <a:t>通过二轮复习达到“夯实基础、活化知识、锻炼能力、强化思维、点拨方法、提升技巧、沉淀素养、提高分数”的效果。</a:t>
            </a:r>
            <a:endParaRPr lang="en-US" altLang="zh-CN" sz="2800" b="1">
              <a:latin typeface="Calibri" pitchFamily="34" charset="0"/>
            </a:endParaRPr>
          </a:p>
          <a:p>
            <a:endParaRPr lang="zh-CN" altLang="en-US" sz="2800" b="1">
              <a:latin typeface="Calibri" pitchFamily="34" charset="0"/>
            </a:endParaRPr>
          </a:p>
          <a:p>
            <a:r>
              <a:rPr lang="zh-CN" altLang="en-US" sz="2800" b="1">
                <a:latin typeface="Calibri" pitchFamily="34" charset="0"/>
              </a:rPr>
              <a:t>二轮复习的难点：</a:t>
            </a:r>
            <a:endParaRPr lang="en-US" altLang="zh-CN" sz="2800" b="1">
              <a:latin typeface="Calibri" pitchFamily="34" charset="0"/>
            </a:endParaRPr>
          </a:p>
          <a:p>
            <a:r>
              <a:rPr lang="zh-CN" altLang="en-US" sz="2800" b="1">
                <a:latin typeface="Calibri" pitchFamily="34" charset="0"/>
              </a:rPr>
              <a:t>重复感、波动性、紧张感、停滞感、跨度大、受冲击</a:t>
            </a:r>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46038" y="168275"/>
            <a:ext cx="26098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二</a:t>
            </a: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轮复习目标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23850" y="2997200"/>
            <a:ext cx="8229600" cy="422275"/>
          </a:xfrm>
        </p:spPr>
        <p:txBody>
          <a:bodyPr rtlCol="0">
            <a:normAutofit fontScale="90000"/>
          </a:bodyPr>
          <a:lstStyle/>
          <a:p>
            <a:pPr algn="l" fontAlgn="auto">
              <a:spcAft>
                <a:spcPts val="0"/>
              </a:spcAft>
              <a:defRPr/>
            </a:pPr>
            <a:r>
              <a:rPr lang="en-US" altLang="zh-CN" sz="2400" b="1" dirty="0" smtClean="0"/>
              <a:t>2018</a:t>
            </a:r>
            <a:r>
              <a:rPr lang="zh-CN" altLang="en-US" sz="2400" b="1" dirty="0" smtClean="0"/>
              <a:t>年国内十大学术热点</a:t>
            </a:r>
            <a:endParaRPr lang="zh-CN" altLang="en-US" sz="2400" b="1" dirty="0"/>
          </a:p>
        </p:txBody>
      </p:sp>
      <p:sp>
        <p:nvSpPr>
          <p:cNvPr id="2" name="内容占位符 1"/>
          <p:cNvSpPr>
            <a:spLocks noGrp="1"/>
          </p:cNvSpPr>
          <p:nvPr>
            <p:ph idx="1"/>
          </p:nvPr>
        </p:nvSpPr>
        <p:spPr>
          <a:xfrm>
            <a:off x="323850" y="3500438"/>
            <a:ext cx="8424863" cy="3097212"/>
          </a:xfrm>
        </p:spPr>
        <p:txBody>
          <a:bodyPr rtlCol="0">
            <a:normAutofit lnSpcReduction="10000"/>
          </a:bodyPr>
          <a:lstStyle/>
          <a:p>
            <a:pPr marL="0" indent="0" fontAlgn="auto">
              <a:spcAft>
                <a:spcPts val="0"/>
              </a:spcAft>
              <a:buFont typeface="Arial" pitchFamily="34" charset="0"/>
              <a:buNone/>
              <a:defRPr/>
            </a:pPr>
            <a:r>
              <a:rPr lang="zh-CN" altLang="en-US" sz="1800" b="1" dirty="0" smtClean="0"/>
              <a:t>习近平新时代中国特色社会主义经济思想研究</a:t>
            </a:r>
            <a:endParaRPr lang="en-US" altLang="zh-CN" sz="1800" b="1" dirty="0" smtClean="0"/>
          </a:p>
          <a:p>
            <a:pPr marL="0" indent="0" fontAlgn="auto">
              <a:spcAft>
                <a:spcPts val="0"/>
              </a:spcAft>
              <a:buFont typeface="Arial" pitchFamily="34" charset="0"/>
              <a:buNone/>
              <a:defRPr/>
            </a:pPr>
            <a:r>
              <a:rPr lang="zh-CN" altLang="en-US" sz="1800" b="1" dirty="0" smtClean="0"/>
              <a:t>马克思主义与当代社会</a:t>
            </a:r>
            <a:endParaRPr lang="en-US" altLang="zh-CN" sz="1800" b="1" dirty="0" smtClean="0"/>
          </a:p>
          <a:p>
            <a:pPr marL="0" indent="0" fontAlgn="auto">
              <a:spcAft>
                <a:spcPts val="0"/>
              </a:spcAft>
              <a:buFont typeface="Arial" pitchFamily="34" charset="0"/>
              <a:buNone/>
              <a:defRPr/>
            </a:pPr>
            <a:r>
              <a:rPr lang="zh-CN" altLang="en-US" sz="1800" b="1" dirty="0" smtClean="0"/>
              <a:t>改</a:t>
            </a:r>
            <a:r>
              <a:rPr lang="zh-CN" altLang="en-US" sz="1800" b="1" dirty="0"/>
              <a:t>革开放</a:t>
            </a:r>
            <a:r>
              <a:rPr lang="en-US" altLang="zh-CN" sz="1800" b="1" dirty="0"/>
              <a:t>40</a:t>
            </a:r>
            <a:r>
              <a:rPr lang="zh-CN" altLang="en-US" sz="1800" b="1" dirty="0"/>
              <a:t>年：经验总结、理论创新与学科发</a:t>
            </a:r>
            <a:r>
              <a:rPr lang="zh-CN" altLang="en-US" sz="1800" b="1" dirty="0" smtClean="0"/>
              <a:t>展</a:t>
            </a:r>
            <a:endParaRPr lang="en-US" altLang="zh-CN" sz="1800" b="1" dirty="0" smtClean="0"/>
          </a:p>
          <a:p>
            <a:pPr marL="0" indent="0" fontAlgn="auto">
              <a:spcAft>
                <a:spcPts val="0"/>
              </a:spcAft>
              <a:buFont typeface="Arial" pitchFamily="34" charset="0"/>
              <a:buNone/>
              <a:defRPr/>
            </a:pPr>
            <a:r>
              <a:rPr lang="zh-CN" altLang="en-US" sz="1800" b="1" dirty="0" smtClean="0"/>
              <a:t>高</a:t>
            </a:r>
            <a:r>
              <a:rPr lang="zh-CN" altLang="en-US" sz="1800" b="1" dirty="0"/>
              <a:t>质量发展下的现代化经济体系构</a:t>
            </a:r>
            <a:r>
              <a:rPr lang="zh-CN" altLang="en-US" sz="1800" b="1" dirty="0" smtClean="0"/>
              <a:t>建</a:t>
            </a:r>
            <a:endParaRPr lang="en-US" altLang="zh-CN" sz="1800" b="1" dirty="0" smtClean="0"/>
          </a:p>
          <a:p>
            <a:pPr marL="0" indent="0" fontAlgn="auto">
              <a:spcAft>
                <a:spcPts val="0"/>
              </a:spcAft>
              <a:buFont typeface="Arial" pitchFamily="34" charset="0"/>
              <a:buNone/>
              <a:defRPr/>
            </a:pPr>
            <a:r>
              <a:rPr lang="zh-CN" altLang="en-US" sz="1800" b="1" dirty="0" smtClean="0"/>
              <a:t>乡</a:t>
            </a:r>
            <a:r>
              <a:rPr lang="zh-CN" altLang="en-US" sz="1800" b="1" dirty="0"/>
              <a:t>村振兴战略研</a:t>
            </a:r>
            <a:r>
              <a:rPr lang="zh-CN" altLang="en-US" sz="1800" b="1" dirty="0" smtClean="0"/>
              <a:t>究</a:t>
            </a:r>
            <a:endParaRPr lang="en-US" altLang="zh-CN" sz="1800" b="1" dirty="0" smtClean="0"/>
          </a:p>
          <a:p>
            <a:pPr marL="0" indent="0" fontAlgn="auto">
              <a:spcAft>
                <a:spcPts val="0"/>
              </a:spcAft>
              <a:buFont typeface="Arial" pitchFamily="34" charset="0"/>
              <a:buNone/>
              <a:defRPr/>
            </a:pPr>
            <a:r>
              <a:rPr lang="zh-CN" altLang="en-US" sz="1800" b="1" dirty="0" smtClean="0"/>
              <a:t>监</a:t>
            </a:r>
            <a:r>
              <a:rPr lang="zh-CN" altLang="en-US" sz="1800" b="1" dirty="0"/>
              <a:t>察体制改革与刑事诉讼制度的衔</a:t>
            </a:r>
            <a:r>
              <a:rPr lang="zh-CN" altLang="en-US" sz="1800" b="1" dirty="0" smtClean="0"/>
              <a:t>接</a:t>
            </a:r>
            <a:endParaRPr lang="en-US" altLang="zh-CN" sz="1800" b="1" dirty="0" smtClean="0"/>
          </a:p>
          <a:p>
            <a:pPr marL="0" indent="0" fontAlgn="auto">
              <a:spcAft>
                <a:spcPts val="0"/>
              </a:spcAft>
              <a:buFont typeface="Arial" pitchFamily="34" charset="0"/>
              <a:buNone/>
              <a:defRPr/>
            </a:pPr>
            <a:r>
              <a:rPr lang="zh-CN" altLang="en-US" sz="1800" b="1" dirty="0" smtClean="0"/>
              <a:t>海</a:t>
            </a:r>
            <a:r>
              <a:rPr lang="zh-CN" altLang="en-US" sz="1800" b="1" dirty="0"/>
              <a:t>洋史研究的拓</a:t>
            </a:r>
            <a:r>
              <a:rPr lang="zh-CN" altLang="en-US" sz="1800" b="1" dirty="0" smtClean="0"/>
              <a:t>展</a:t>
            </a:r>
            <a:endParaRPr lang="en-US" altLang="zh-CN" sz="1800" b="1" dirty="0" smtClean="0"/>
          </a:p>
          <a:p>
            <a:pPr marL="0" indent="0" fontAlgn="auto">
              <a:spcAft>
                <a:spcPts val="0"/>
              </a:spcAft>
              <a:buFont typeface="Arial" pitchFamily="34" charset="0"/>
              <a:buNone/>
              <a:defRPr/>
            </a:pPr>
            <a:r>
              <a:rPr lang="zh-CN" altLang="en-US" sz="1800" b="1" dirty="0" smtClean="0"/>
              <a:t>新</a:t>
            </a:r>
            <a:r>
              <a:rPr lang="zh-CN" altLang="en-US" sz="1800" b="1" dirty="0"/>
              <a:t>时代教师队伍建设研</a:t>
            </a:r>
            <a:r>
              <a:rPr lang="zh-CN" altLang="en-US" sz="1800" b="1" dirty="0" smtClean="0"/>
              <a:t>究</a:t>
            </a:r>
            <a:endParaRPr lang="en-US" altLang="zh-CN" sz="1800" b="1" dirty="0" smtClean="0"/>
          </a:p>
          <a:p>
            <a:pPr marL="0" indent="0" fontAlgn="auto">
              <a:spcAft>
                <a:spcPts val="0"/>
              </a:spcAft>
              <a:buFont typeface="Arial" pitchFamily="34" charset="0"/>
              <a:buNone/>
              <a:defRPr/>
            </a:pPr>
            <a:r>
              <a:rPr lang="zh-CN" altLang="en-US" sz="1800" b="1" dirty="0" smtClean="0"/>
              <a:t>算</a:t>
            </a:r>
            <a:r>
              <a:rPr lang="zh-CN" altLang="en-US" sz="1800" b="1" dirty="0"/>
              <a:t>法主导下信息传播的社会影响与挑</a:t>
            </a:r>
            <a:r>
              <a:rPr lang="zh-CN" altLang="en-US" sz="1800" b="1" dirty="0" smtClean="0"/>
              <a:t>战</a:t>
            </a:r>
            <a:endParaRPr lang="en-US" altLang="zh-CN" sz="1800" b="1" dirty="0" smtClean="0"/>
          </a:p>
          <a:p>
            <a:pPr marL="0" indent="0" fontAlgn="auto">
              <a:spcAft>
                <a:spcPts val="0"/>
              </a:spcAft>
              <a:buFont typeface="Arial" pitchFamily="34" charset="0"/>
              <a:buNone/>
              <a:defRPr/>
            </a:pPr>
            <a:r>
              <a:rPr lang="zh-CN" altLang="en-US" sz="1800" b="1" dirty="0" smtClean="0"/>
              <a:t>大</a:t>
            </a:r>
            <a:r>
              <a:rPr lang="zh-CN" altLang="en-US" sz="1800" b="1" dirty="0"/>
              <a:t>数据视域下数字人文研</a:t>
            </a:r>
            <a:r>
              <a:rPr lang="zh-CN" altLang="en-US" sz="1800" b="1" dirty="0" smtClean="0"/>
              <a:t>究</a:t>
            </a:r>
            <a:endParaRPr lang="zh-CN" altLang="en-US" sz="1800" b="1" dirty="0"/>
          </a:p>
        </p:txBody>
      </p:sp>
      <p:sp>
        <p:nvSpPr>
          <p:cNvPr id="36867" name="TextBox 3"/>
          <p:cNvSpPr txBox="1">
            <a:spLocks noChangeArrowheads="1"/>
          </p:cNvSpPr>
          <p:nvPr/>
        </p:nvSpPr>
        <p:spPr bwMode="auto">
          <a:xfrm>
            <a:off x="0" y="2133600"/>
            <a:ext cx="7512050" cy="522288"/>
          </a:xfrm>
          <a:prstGeom prst="rect">
            <a:avLst/>
          </a:prstGeom>
          <a:noFill/>
          <a:ln w="9525">
            <a:noFill/>
            <a:miter lim="800000"/>
            <a:headEnd/>
            <a:tailEnd/>
          </a:ln>
        </p:spPr>
        <p:txBody>
          <a:bodyPr>
            <a:spAutoFit/>
          </a:bodyPr>
          <a:lstStyle/>
          <a:p>
            <a:r>
              <a:rPr lang="zh-CN" altLang="en-US" sz="2800" b="1">
                <a:latin typeface="Calibri" pitchFamily="34" charset="0"/>
              </a:rPr>
              <a:t>长效热点：近代化、民主、法治、反腐等</a:t>
            </a: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Rectangle 33"/>
          <p:cNvSpPr>
            <a:spLocks noGrp="1"/>
          </p:cNvSpPr>
          <p:nvPr/>
        </p:nvSpPr>
        <p:spPr>
          <a:xfrm>
            <a:off x="536575" y="762000"/>
            <a:ext cx="1514475" cy="715963"/>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latin typeface="+mj-ea"/>
                <a:ea typeface="+mj-ea"/>
              </a:rPr>
              <a:t>研究考题</a:t>
            </a:r>
            <a:endParaRPr lang="zh-CN" altLang="en-US" sz="2400" b="1" dirty="0">
              <a:latin typeface="+mj-ea"/>
              <a:ea typeface="+mj-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652" name="Group 148"/>
          <p:cNvGraphicFramePr>
            <a:graphicFrameLocks noGrp="1"/>
          </p:cNvGraphicFramePr>
          <p:nvPr/>
        </p:nvGraphicFramePr>
        <p:xfrm>
          <a:off x="1588" y="1119188"/>
          <a:ext cx="9142412" cy="5692775"/>
        </p:xfrm>
        <a:graphic>
          <a:graphicData uri="http://schemas.openxmlformats.org/drawingml/2006/table">
            <a:tbl>
              <a:tblPr/>
              <a:tblGrid>
                <a:gridCol w="529857"/>
                <a:gridCol w="2241638"/>
                <a:gridCol w="792001"/>
                <a:gridCol w="1152001"/>
                <a:gridCol w="1794171"/>
                <a:gridCol w="2633327"/>
              </a:tblGrid>
              <a:tr h="412199">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题号</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考点</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专题</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通史分期</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设问关键词</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核心素养</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2199">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24</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en-US" altLang="zh-CN" sz="1050" b="1" dirty="0">
                          <a:solidFill>
                            <a:schemeClr val="tx1"/>
                          </a:solidFill>
                          <a:latin typeface="+mn-ea"/>
                          <a:ea typeface="+mn-ea"/>
                          <a:sym typeface="+mn-ea"/>
                        </a:rPr>
                        <a:t>《</a:t>
                      </a:r>
                      <a:r>
                        <a:rPr lang="zh-CN" altLang="en-US" sz="1050" b="1" dirty="0">
                          <a:solidFill>
                            <a:schemeClr val="tx1"/>
                          </a:solidFill>
                          <a:latin typeface="+mn-ea"/>
                          <a:ea typeface="+mn-ea"/>
                          <a:sym typeface="+mn-ea"/>
                        </a:rPr>
                        <a:t>墨子</a:t>
                      </a:r>
                      <a:r>
                        <a:rPr lang="en-US" altLang="zh-CN" sz="1050" b="1" dirty="0">
                          <a:solidFill>
                            <a:schemeClr val="tx1"/>
                          </a:solidFill>
                          <a:latin typeface="+mn-ea"/>
                          <a:ea typeface="+mn-ea"/>
                          <a:sym typeface="+mn-ea"/>
                        </a:rPr>
                        <a:t>》</a:t>
                      </a:r>
                      <a:r>
                        <a:rPr lang="zh-CN" altLang="en-US" sz="1050" b="1" dirty="0">
                          <a:solidFill>
                            <a:schemeClr val="tx1"/>
                          </a:solidFill>
                          <a:latin typeface="+mn-ea"/>
                          <a:ea typeface="+mn-ea"/>
                          <a:sym typeface="+mn-ea"/>
                        </a:rPr>
                        <a:t>与中国古代科技</a:t>
                      </a:r>
                    </a:p>
                  </a:txBody>
                  <a:tcPr marL="91443" marR="91443" marT="45709" marB="457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必修三</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中国古代史</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反映</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唯物史观、史料实证、家国情怀</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90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25</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唐朝后期藩镇割据的发展演</a:t>
                      </a:r>
                      <a:r>
                        <a:rPr lang="zh-CN" altLang="en-US" sz="1050" b="1" dirty="0" smtClean="0">
                          <a:solidFill>
                            <a:schemeClr val="tx1"/>
                          </a:solidFill>
                          <a:latin typeface="+mn-ea"/>
                          <a:ea typeface="+mn-ea"/>
                        </a:rPr>
                        <a:t>变</a:t>
                      </a:r>
                      <a:endParaRPr lang="zh-CN" altLang="en-US" sz="1050" b="1" dirty="0">
                        <a:solidFill>
                          <a:schemeClr val="tx1"/>
                        </a:solidFill>
                        <a:latin typeface="+mn-ea"/>
                        <a:ea typeface="+mn-ea"/>
                      </a:endParaRPr>
                    </a:p>
                  </a:txBody>
                  <a:tcPr marL="91443" marR="91443" marT="45709" marB="457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必修一</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中国古代史</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由此可知</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唯物史观、史料实证 </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762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26</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北宋民营手工业的发展</a:t>
                      </a:r>
                    </a:p>
                  </a:txBody>
                  <a:tcPr marL="91443" marR="91443" marT="45709" marB="457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必修二</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中国古代史</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唯物史观、史料实证、时空观念</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90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27</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中国文化与明朝朝贡贸易</a:t>
                      </a:r>
                    </a:p>
                  </a:txBody>
                  <a:tcPr marL="91443" marR="91443" marT="45709" marB="457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smtClean="0">
                          <a:ln>
                            <a:noFill/>
                          </a:ln>
                          <a:solidFill>
                            <a:schemeClr val="tx1"/>
                          </a:solidFill>
                          <a:effectLst/>
                          <a:latin typeface="+mn-ea"/>
                          <a:ea typeface="+mn-ea"/>
                        </a:rPr>
                        <a:t>必修二</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中国古代史</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表明</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史料实证</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762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28</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甲午中日战争与近代外交</a:t>
                      </a:r>
                    </a:p>
                  </a:txBody>
                  <a:tcPr marL="91443" marR="91443" marT="45709" marB="457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必修一</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中国近代史</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时空观念、家国情怀</a:t>
                      </a:r>
                      <a:endParaRPr kumimoji="0" lang="zh-CN" altLang="en-US" sz="1050" b="1" i="0" u="none" strike="noStrike" cap="none" normalizeH="0" baseline="0" dirty="0" smtClean="0">
                        <a:ln>
                          <a:noFill/>
                        </a:ln>
                        <a:solidFill>
                          <a:schemeClr val="tx1"/>
                        </a:solidFill>
                        <a:effectLst/>
                        <a:latin typeface="+mn-ea"/>
                        <a:ea typeface="+mn-ea"/>
                        <a:sym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908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29</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五四运动与中共成立的关系（思想）</a:t>
                      </a:r>
                    </a:p>
                  </a:txBody>
                  <a:tcPr marL="91443" marR="91443" marT="45709" marB="457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必修三</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中国近代史</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这场争论</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时空观念</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05161">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30</a:t>
                      </a:r>
                      <a:endParaRPr kumimoji="0" lang="zh-CN" altLang="en-US" sz="1050" b="1"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建国前中共奉行独立自主的外交政</a:t>
                      </a:r>
                      <a:r>
                        <a:rPr lang="zh-CN" altLang="en-US" sz="1050" b="1" dirty="0" smtClean="0">
                          <a:solidFill>
                            <a:schemeClr val="tx1"/>
                          </a:solidFill>
                          <a:latin typeface="+mn-ea"/>
                          <a:ea typeface="+mn-ea"/>
                        </a:rPr>
                        <a:t>策</a:t>
                      </a:r>
                      <a:endParaRPr lang="zh-CN" altLang="en-US" sz="1050" b="1" dirty="0">
                        <a:solidFill>
                          <a:schemeClr val="tx1"/>
                        </a:solidFill>
                        <a:latin typeface="+mn-ea"/>
                        <a:ea typeface="+mn-ea"/>
                      </a:endParaRPr>
                    </a:p>
                  </a:txBody>
                  <a:tcPr marL="91427" marR="91427" marT="45726" marB="4572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smtClean="0">
                          <a:ln>
                            <a:noFill/>
                          </a:ln>
                          <a:solidFill>
                            <a:schemeClr val="tx1"/>
                          </a:solidFill>
                          <a:effectLst/>
                          <a:latin typeface="+mn-ea"/>
                          <a:ea typeface="+mn-ea"/>
                        </a:rPr>
                        <a:t>必修一</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smtClean="0">
                          <a:ln>
                            <a:noFill/>
                          </a:ln>
                          <a:solidFill>
                            <a:schemeClr val="tx1"/>
                          </a:solidFill>
                          <a:effectLst/>
                          <a:latin typeface="+mn-ea"/>
                          <a:ea typeface="+mn-ea"/>
                        </a:rPr>
                        <a:t>中国近代史</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唯物史观、时空观念</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90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31</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新中国</a:t>
                      </a:r>
                      <a:r>
                        <a:rPr lang="en-US" altLang="zh-CN" sz="1050" b="1" dirty="0">
                          <a:solidFill>
                            <a:schemeClr val="tx1"/>
                          </a:solidFill>
                          <a:latin typeface="+mn-ea"/>
                          <a:ea typeface="+mn-ea"/>
                        </a:rPr>
                        <a:t>1953</a:t>
                      </a:r>
                      <a:r>
                        <a:rPr lang="zh-CN" altLang="en-US" sz="1050" b="1" dirty="0">
                          <a:solidFill>
                            <a:schemeClr val="tx1"/>
                          </a:solidFill>
                          <a:latin typeface="+mn-ea"/>
                          <a:ea typeface="+mn-ea"/>
                        </a:rPr>
                        <a:t>年大规模的经济建设</a:t>
                      </a:r>
                      <a:endParaRPr lang="en-US" altLang="zh-CN" sz="1050" b="1" dirty="0">
                        <a:solidFill>
                          <a:schemeClr val="tx1"/>
                        </a:solidFill>
                        <a:latin typeface="+mn-ea"/>
                        <a:ea typeface="+mn-ea"/>
                      </a:endParaRPr>
                    </a:p>
                  </a:txBody>
                  <a:tcPr marL="91427" marR="91427" marT="45726" marB="4572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必修二</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smtClean="0">
                          <a:ln>
                            <a:noFill/>
                          </a:ln>
                          <a:solidFill>
                            <a:schemeClr val="tx1"/>
                          </a:solidFill>
                          <a:effectLst/>
                          <a:latin typeface="+mn-ea"/>
                          <a:ea typeface="+mn-ea"/>
                        </a:rPr>
                        <a:t>中国现代史</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时空观念</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762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dirty="0" smtClean="0">
                          <a:ln>
                            <a:noFill/>
                          </a:ln>
                          <a:solidFill>
                            <a:schemeClr val="tx1"/>
                          </a:solidFill>
                          <a:effectLst/>
                          <a:latin typeface="+mn-ea"/>
                          <a:ea typeface="+mn-ea"/>
                        </a:rPr>
                        <a:t>32</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雅典人文精神</a:t>
                      </a:r>
                    </a:p>
                  </a:txBody>
                  <a:tcPr marL="91427" marR="91427" marT="45726" marB="4572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smtClean="0">
                          <a:ln>
                            <a:noFill/>
                          </a:ln>
                          <a:solidFill>
                            <a:schemeClr val="tx1"/>
                          </a:solidFill>
                          <a:effectLst/>
                          <a:latin typeface="+mn-ea"/>
                          <a:ea typeface="+mn-ea"/>
                        </a:rPr>
                        <a:t>必修一</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smtClean="0">
                          <a:ln>
                            <a:noFill/>
                          </a:ln>
                          <a:solidFill>
                            <a:schemeClr val="tx1"/>
                          </a:solidFill>
                          <a:effectLst/>
                          <a:latin typeface="+mn-ea"/>
                          <a:ea typeface="+mn-ea"/>
                        </a:rPr>
                        <a:t>世界古代史</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据此可知</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唯物史观</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90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33</a:t>
                      </a:r>
                      <a:endParaRPr kumimoji="0" lang="zh-CN" altLang="en-US" sz="1050" b="1"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马克思主义理论与无产阶级斗争</a:t>
                      </a:r>
                    </a:p>
                  </a:txBody>
                  <a:tcPr marL="91427" marR="91427" marT="45726" marB="4572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必修三</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smtClean="0">
                          <a:ln>
                            <a:noFill/>
                          </a:ln>
                          <a:solidFill>
                            <a:schemeClr val="tx1"/>
                          </a:solidFill>
                          <a:effectLst/>
                          <a:latin typeface="+mn-ea"/>
                          <a:ea typeface="+mn-ea"/>
                        </a:rPr>
                        <a:t>世界近代史</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说明</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时空观念</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762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34</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工业革命发生于英国（史学研究）</a:t>
                      </a:r>
                    </a:p>
                  </a:txBody>
                  <a:tcPr marL="91427" marR="91427" marT="45726" marB="4572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smtClean="0">
                          <a:ln>
                            <a:noFill/>
                          </a:ln>
                          <a:solidFill>
                            <a:schemeClr val="tx1"/>
                          </a:solidFill>
                          <a:effectLst/>
                          <a:latin typeface="+mn-ea"/>
                          <a:ea typeface="+mn-ea"/>
                        </a:rPr>
                        <a:t>必修二</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smtClean="0">
                          <a:ln>
                            <a:noFill/>
                          </a:ln>
                          <a:solidFill>
                            <a:schemeClr val="tx1"/>
                          </a:solidFill>
                          <a:effectLst/>
                          <a:latin typeface="+mn-ea"/>
                          <a:ea typeface="+mn-ea"/>
                        </a:rPr>
                        <a:t>世界现代史</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认识</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历史解释</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90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35</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spcBef>
                          <a:spcPct val="0"/>
                        </a:spcBef>
                        <a:buNone/>
                      </a:pPr>
                      <a:r>
                        <a:rPr lang="zh-CN" altLang="en-US" sz="1050" b="1" dirty="0">
                          <a:solidFill>
                            <a:schemeClr val="tx1"/>
                          </a:solidFill>
                          <a:latin typeface="+mn-ea"/>
                          <a:ea typeface="+mn-ea"/>
                        </a:rPr>
                        <a:t>第三世界国家壮大与联合国的发展</a:t>
                      </a:r>
                    </a:p>
                  </a:txBody>
                  <a:tcPr marL="91427" marR="91427" marT="45726" marB="45726">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必修一</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世界现代史</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表明</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时空观念</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319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41</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基层社会治理</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必修一</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中古、中近现代</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说明作用、背景、意义</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唯物史观、时空观念、史料实证、</a:t>
                      </a:r>
                    </a:p>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家国情怀</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12199">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42</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新航路开辟</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必修二、三</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世界近代史</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提取情节、反映现象、概括和叙述</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史料实证、历史解释、家国情怀</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7905">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45</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汉武帝纪年改革</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选修一</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中国古代史</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说明区别、说明意义</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史料实证、历史解释、</a:t>
                      </a:r>
                      <a:r>
                        <a:rPr lang="zh-CN" altLang="en-US" sz="1050" b="1" dirty="0" smtClean="0">
                          <a:ln>
                            <a:noFill/>
                          </a:ln>
                          <a:solidFill>
                            <a:schemeClr val="tx1"/>
                          </a:solidFill>
                          <a:effectLst/>
                          <a:latin typeface="+mn-ea"/>
                          <a:ea typeface="+mn-ea"/>
                          <a:sym typeface="+mn-ea"/>
                        </a:rPr>
                        <a:t>家国情怀</a:t>
                      </a:r>
                      <a:endParaRPr kumimoji="0" lang="zh-CN" altLang="en-US" sz="1050" b="1" i="0" u="none" strike="noStrike" cap="none" normalizeH="0" baseline="0" dirty="0" smtClean="0">
                        <a:ln>
                          <a:noFill/>
                        </a:ln>
                        <a:solidFill>
                          <a:schemeClr val="tx1"/>
                        </a:solidFill>
                        <a:effectLst/>
                        <a:latin typeface="+mn-ea"/>
                        <a:ea typeface="+mn-ea"/>
                        <a:sym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7905">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46</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对二战的看法</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smtClean="0">
                          <a:ln>
                            <a:noFill/>
                          </a:ln>
                          <a:solidFill>
                            <a:schemeClr val="tx1"/>
                          </a:solidFill>
                          <a:effectLst/>
                          <a:latin typeface="+mn-ea"/>
                          <a:ea typeface="+mn-ea"/>
                        </a:rPr>
                        <a:t>选修三</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世界现代史</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说明不同、背景</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史料实证、历史解释</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690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050" b="1" i="0" u="none" strike="noStrike" cap="none" normalizeH="0" baseline="0" smtClean="0">
                          <a:ln>
                            <a:noFill/>
                          </a:ln>
                          <a:solidFill>
                            <a:schemeClr val="tx1"/>
                          </a:solidFill>
                          <a:effectLst/>
                          <a:latin typeface="+mn-ea"/>
                          <a:ea typeface="+mn-ea"/>
                        </a:rPr>
                        <a:t>47</a:t>
                      </a:r>
                      <a:endParaRPr kumimoji="0" lang="zh-CN" altLang="en-US" sz="1050" b="0" i="0" u="none" strike="noStrike" cap="none" normalizeH="0" baseline="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华盛顿和罗斯福</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选修四</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世界现代诗</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说明不同、作用和实质</a:t>
                      </a:r>
                      <a:endParaRPr kumimoji="0" lang="zh-CN" altLang="en-US" sz="1050" b="0" i="0" u="none" strike="noStrike" cap="none" normalizeH="0" baseline="0" dirty="0" smtClean="0">
                        <a:ln>
                          <a:noFill/>
                        </a:ln>
                        <a:solidFill>
                          <a:schemeClr val="tx1"/>
                        </a:solidFill>
                        <a:effectLst/>
                        <a:latin typeface="+mn-ea"/>
                        <a:ea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050" b="1" i="0" u="none" strike="noStrike" cap="none" normalizeH="0" baseline="0" dirty="0" smtClean="0">
                          <a:ln>
                            <a:noFill/>
                          </a:ln>
                          <a:solidFill>
                            <a:schemeClr val="tx1"/>
                          </a:solidFill>
                          <a:effectLst/>
                          <a:latin typeface="+mn-ea"/>
                          <a:ea typeface="+mn-ea"/>
                        </a:rPr>
                        <a:t>史料实证、历史解释</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33"/>
          <p:cNvSpPr>
            <a:spLocks noGrp="1"/>
          </p:cNvSpPr>
          <p:nvPr/>
        </p:nvSpPr>
        <p:spPr>
          <a:xfrm>
            <a:off x="0" y="512763"/>
            <a:ext cx="9144000" cy="539750"/>
          </a:xfrm>
          <a:prstGeom prst="rect">
            <a:avLst/>
          </a:prstGeom>
          <a:noFill/>
          <a:ln w="9525">
            <a:noFill/>
          </a:ln>
        </p:spPr>
        <p:txBody>
          <a:bodyPr lIns="91430" tIns="45714" rIns="91430" bIns="45714" anchor="ctr"/>
          <a:lstStyle/>
          <a:p>
            <a:pPr fontAlgn="b">
              <a:buClr>
                <a:srgbClr val="0080FF"/>
              </a:buClr>
              <a:buSzPct val="70000"/>
              <a:defRPr/>
            </a:pPr>
            <a:endParaRPr lang="en-US" altLang="zh-CN" sz="2000" b="1" dirty="0">
              <a:solidFill>
                <a:prstClr val="black"/>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000" b="1" dirty="0">
                <a:solidFill>
                  <a:prstClr val="black"/>
                </a:solidFill>
                <a:latin typeface="楷体" panose="02010609060101010101" pitchFamily="49" charset="-122"/>
                <a:ea typeface="楷体" panose="02010609060101010101" pitchFamily="49" charset="-122"/>
              </a:rPr>
              <a:t>             （五）</a:t>
            </a:r>
            <a:r>
              <a:rPr lang="zh-CN" altLang="en-US" sz="2000" b="1" dirty="0">
                <a:latin typeface="+mn-ea"/>
                <a:ea typeface="+mn-ea"/>
              </a:rPr>
              <a:t>理解运用五大核心素养</a:t>
            </a:r>
            <a:endParaRPr lang="en-US" altLang="zh-CN" sz="2000" b="1" dirty="0">
              <a:latin typeface="+mn-ea"/>
              <a:ea typeface="+mn-ea"/>
            </a:endParaRPr>
          </a:p>
        </p:txBody>
      </p:sp>
      <p:sp>
        <p:nvSpPr>
          <p:cNvPr id="7" name="矩形 6"/>
          <p:cNvSpPr/>
          <p:nvPr/>
        </p:nvSpPr>
        <p:spPr>
          <a:xfrm>
            <a:off x="2473325" y="120650"/>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588" y="120650"/>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37"/>
          <p:cNvSpPr txBox="1"/>
          <p:nvPr/>
        </p:nvSpPr>
        <p:spPr>
          <a:xfrm>
            <a:off x="661988" y="127000"/>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33"/>
          <p:cNvSpPr>
            <a:spLocks noGrp="1"/>
          </p:cNvSpPr>
          <p:nvPr/>
        </p:nvSpPr>
        <p:spPr>
          <a:xfrm>
            <a:off x="304800" y="549275"/>
            <a:ext cx="1727200" cy="577850"/>
          </a:xfrm>
          <a:prstGeom prst="rect">
            <a:avLst/>
          </a:prstGeom>
          <a:noFill/>
          <a:ln w="9525">
            <a:noFill/>
          </a:ln>
        </p:spPr>
        <p:txBody>
          <a:bodyPr lIns="91430" tIns="45714" rIns="91430" bIns="45714" anchor="ctr"/>
          <a:lstStyle/>
          <a:p>
            <a:pPr fontAlgn="auto">
              <a:spcBef>
                <a:spcPts val="0"/>
              </a:spcBef>
              <a:spcAft>
                <a:spcPts val="0"/>
              </a:spcAft>
              <a:defRPr/>
            </a:pPr>
            <a:r>
              <a:rPr lang="zh-CN" altLang="en-US" sz="2400" b="1" dirty="0">
                <a:latin typeface="+mj-ea"/>
                <a:ea typeface="+mj-ea"/>
              </a:rPr>
              <a:t>研究考题</a:t>
            </a:r>
            <a:endParaRPr lang="zh-CN" altLang="en-US" sz="2400" b="1" dirty="0">
              <a:latin typeface="+mj-ea"/>
              <a:ea typeface="+mj-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2"/>
          <p:cNvSpPr>
            <a:spLocks noGrp="1"/>
          </p:cNvSpPr>
          <p:nvPr>
            <p:ph type="title"/>
          </p:nvPr>
        </p:nvSpPr>
        <p:spPr>
          <a:xfrm>
            <a:off x="457200" y="1133475"/>
            <a:ext cx="8229600" cy="1143000"/>
          </a:xfrm>
        </p:spPr>
        <p:txBody>
          <a:bodyPr/>
          <a:lstStyle/>
          <a:p>
            <a:r>
              <a:rPr lang="en-US" altLang="zh-CN" smtClean="0"/>
              <a:t>2018</a:t>
            </a:r>
            <a:r>
              <a:rPr lang="zh-CN" altLang="en-US" smtClean="0"/>
              <a:t>年全国卷命题特点</a:t>
            </a:r>
          </a:p>
        </p:txBody>
      </p:sp>
      <p:sp>
        <p:nvSpPr>
          <p:cNvPr id="2" name="内容占位符 1"/>
          <p:cNvSpPr>
            <a:spLocks noGrp="1"/>
          </p:cNvSpPr>
          <p:nvPr>
            <p:ph idx="1"/>
          </p:nvPr>
        </p:nvSpPr>
        <p:spPr>
          <a:xfrm>
            <a:off x="468313" y="2565400"/>
            <a:ext cx="7812087" cy="3311525"/>
          </a:xfrm>
        </p:spPr>
        <p:txBody>
          <a:bodyPr rtlCol="0">
            <a:normAutofit/>
          </a:bodyPr>
          <a:lstStyle/>
          <a:p>
            <a:pPr marL="0" indent="0" fontAlgn="auto">
              <a:spcAft>
                <a:spcPts val="0"/>
              </a:spcAft>
              <a:buFont typeface="Arial" pitchFamily="34" charset="0"/>
              <a:buNone/>
              <a:defRPr/>
            </a:pPr>
            <a:r>
              <a:rPr lang="en-US" altLang="zh-CN" b="1" dirty="0" smtClean="0">
                <a:latin typeface="+mn-ea"/>
              </a:rPr>
              <a:t>1</a:t>
            </a:r>
            <a:r>
              <a:rPr lang="zh-CN" altLang="en-US" b="1" dirty="0" smtClean="0">
                <a:latin typeface="+mn-ea"/>
              </a:rPr>
              <a:t>、</a:t>
            </a:r>
            <a:r>
              <a:rPr lang="zh-CN" altLang="en-US" b="1" dirty="0">
                <a:latin typeface="+mn-ea"/>
              </a:rPr>
              <a:t>注重基</a:t>
            </a:r>
            <a:r>
              <a:rPr lang="zh-CN" altLang="en-US" b="1" dirty="0" smtClean="0">
                <a:latin typeface="+mn-ea"/>
              </a:rPr>
              <a:t>础知识和主</a:t>
            </a:r>
            <a:r>
              <a:rPr lang="zh-CN" altLang="en-US" b="1" dirty="0">
                <a:latin typeface="+mn-ea"/>
              </a:rPr>
              <a:t>干知</a:t>
            </a:r>
            <a:r>
              <a:rPr lang="zh-CN" altLang="en-US" b="1" dirty="0" smtClean="0">
                <a:latin typeface="+mn-ea"/>
              </a:rPr>
              <a:t>识</a:t>
            </a:r>
            <a:endParaRPr lang="en-US" altLang="zh-CN" b="1" dirty="0" smtClean="0">
              <a:latin typeface="+mn-ea"/>
            </a:endParaRPr>
          </a:p>
          <a:p>
            <a:pPr marL="0" indent="0" fontAlgn="auto">
              <a:spcAft>
                <a:spcPts val="0"/>
              </a:spcAft>
              <a:buFont typeface="Arial" pitchFamily="34" charset="0"/>
              <a:buNone/>
              <a:defRPr/>
            </a:pPr>
            <a:r>
              <a:rPr lang="en-US" altLang="zh-CN" b="1" dirty="0" smtClean="0">
                <a:latin typeface="+mn-ea"/>
              </a:rPr>
              <a:t>2</a:t>
            </a:r>
            <a:r>
              <a:rPr lang="zh-CN" altLang="en-US" b="1" dirty="0" smtClean="0">
                <a:latin typeface="+mn-ea"/>
              </a:rPr>
              <a:t>、表现形</a:t>
            </a:r>
            <a:r>
              <a:rPr lang="zh-CN" altLang="en-US" b="1" dirty="0">
                <a:latin typeface="+mn-ea"/>
              </a:rPr>
              <a:t>式多</a:t>
            </a:r>
            <a:r>
              <a:rPr lang="zh-CN" altLang="en-US" b="1" dirty="0" smtClean="0">
                <a:latin typeface="+mn-ea"/>
              </a:rPr>
              <a:t>样和题型活泼</a:t>
            </a:r>
            <a:endParaRPr lang="en-US" altLang="zh-CN" b="1" dirty="0" smtClean="0">
              <a:latin typeface="+mn-ea"/>
            </a:endParaRPr>
          </a:p>
          <a:p>
            <a:pPr marL="0" indent="0" fontAlgn="auto">
              <a:spcAft>
                <a:spcPts val="0"/>
              </a:spcAft>
              <a:buFont typeface="Arial" pitchFamily="34" charset="0"/>
              <a:buNone/>
              <a:defRPr/>
            </a:pPr>
            <a:r>
              <a:rPr lang="en-US" altLang="zh-CN" b="1" dirty="0" smtClean="0">
                <a:latin typeface="+mn-ea"/>
              </a:rPr>
              <a:t>3</a:t>
            </a:r>
            <a:r>
              <a:rPr lang="zh-CN" altLang="en-US" b="1" dirty="0" smtClean="0">
                <a:latin typeface="+mn-ea"/>
              </a:rPr>
              <a:t>、考察创</a:t>
            </a:r>
            <a:r>
              <a:rPr lang="zh-CN" altLang="en-US" b="1" dirty="0">
                <a:latin typeface="+mn-ea"/>
              </a:rPr>
              <a:t>新意</a:t>
            </a:r>
            <a:r>
              <a:rPr lang="zh-CN" altLang="en-US" b="1" dirty="0" smtClean="0">
                <a:latin typeface="+mn-ea"/>
              </a:rPr>
              <a:t>识和探</a:t>
            </a:r>
            <a:r>
              <a:rPr lang="zh-CN" altLang="en-US" b="1" dirty="0">
                <a:latin typeface="+mn-ea"/>
              </a:rPr>
              <a:t>究精神</a:t>
            </a:r>
          </a:p>
          <a:p>
            <a:pPr marL="0" indent="0" fontAlgn="auto">
              <a:spcAft>
                <a:spcPts val="0"/>
              </a:spcAft>
              <a:buFont typeface="Arial" pitchFamily="34" charset="0"/>
              <a:buNone/>
              <a:defRPr/>
            </a:pPr>
            <a:r>
              <a:rPr lang="en-US" altLang="zh-CN" b="1" dirty="0" smtClean="0">
                <a:latin typeface="+mn-ea"/>
              </a:rPr>
              <a:t>4</a:t>
            </a:r>
            <a:r>
              <a:rPr lang="zh-CN" altLang="en-US" b="1" dirty="0" smtClean="0">
                <a:latin typeface="+mn-ea"/>
              </a:rPr>
              <a:t>、注重联系现实和考察热点</a:t>
            </a:r>
            <a:endParaRPr lang="en-US" altLang="zh-CN" b="1" dirty="0">
              <a:latin typeface="+mn-ea"/>
            </a:endParaRPr>
          </a:p>
          <a:p>
            <a:pPr marL="0" indent="0" fontAlgn="auto">
              <a:spcAft>
                <a:spcPts val="0"/>
              </a:spcAft>
              <a:buFont typeface="Arial" pitchFamily="34" charset="0"/>
              <a:buNone/>
              <a:defRPr/>
            </a:pPr>
            <a:r>
              <a:rPr lang="en-US" altLang="zh-CN" b="1" dirty="0" smtClean="0">
                <a:latin typeface="+mn-ea"/>
              </a:rPr>
              <a:t>5</a:t>
            </a:r>
            <a:r>
              <a:rPr lang="zh-CN" altLang="en-US" b="1" dirty="0">
                <a:latin typeface="+mn-ea"/>
              </a:rPr>
              <a:t>、理解运用五</a:t>
            </a:r>
            <a:r>
              <a:rPr lang="zh-CN" altLang="en-US" b="1" dirty="0" smtClean="0">
                <a:latin typeface="+mn-ea"/>
              </a:rPr>
              <a:t>大核</a:t>
            </a:r>
            <a:r>
              <a:rPr lang="zh-CN" altLang="en-US" b="1" dirty="0">
                <a:latin typeface="+mn-ea"/>
              </a:rPr>
              <a:t>心素</a:t>
            </a:r>
            <a:r>
              <a:rPr lang="zh-CN" altLang="en-US" b="1" dirty="0" smtClean="0">
                <a:latin typeface="+mn-ea"/>
              </a:rPr>
              <a:t>养</a:t>
            </a:r>
            <a:endParaRPr lang="en-US" altLang="zh-CN" b="1" dirty="0" smtClean="0">
              <a:latin typeface="+mn-ea"/>
            </a:endParaRPr>
          </a:p>
          <a:p>
            <a:pPr marL="0" indent="0" fontAlgn="auto">
              <a:spcAft>
                <a:spcPts val="0"/>
              </a:spcAft>
              <a:buFont typeface="Arial" pitchFamily="34" charset="0"/>
              <a:buNone/>
              <a:defRPr/>
            </a:pPr>
            <a:endParaRPr lang="zh-CN" altLang="en-US" b="1" dirty="0">
              <a:latin typeface="+mn-ea"/>
            </a:endParaRPr>
          </a:p>
          <a:p>
            <a:pPr fontAlgn="auto">
              <a:spcAft>
                <a:spcPts val="0"/>
              </a:spcAft>
              <a:buFont typeface="Arial" pitchFamily="34" charset="0"/>
              <a:buChar char="•"/>
              <a:defRPr/>
            </a:pPr>
            <a:endParaRPr lang="zh-CN" altLang="en-US" b="1" dirty="0">
              <a:latin typeface="+mn-ea"/>
            </a:endParaRPr>
          </a:p>
        </p:txBody>
      </p:sp>
      <p:sp>
        <p:nvSpPr>
          <p:cNvPr id="4" name="矩形 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58"/>
          <p:cNvGrpSpPr>
            <a:grpSpLocks/>
          </p:cNvGrpSpPr>
          <p:nvPr/>
        </p:nvGrpSpPr>
        <p:grpSpPr bwMode="auto">
          <a:xfrm>
            <a:off x="827088" y="2420938"/>
            <a:ext cx="1728787" cy="1584325"/>
            <a:chOff x="654724" y="1189182"/>
            <a:chExt cx="1097876" cy="1084551"/>
          </a:xfrm>
        </p:grpSpPr>
        <p:sp>
          <p:nvSpPr>
            <p:cNvPr id="3" name="Rounded Rectangle 59"/>
            <p:cNvSpPr/>
            <p:nvPr/>
          </p:nvSpPr>
          <p:spPr>
            <a:xfrm>
              <a:off x="654724" y="1246778"/>
              <a:ext cx="1097876" cy="1026955"/>
            </a:xfrm>
            <a:prstGeom prst="roundRect">
              <a:avLst>
                <a:gd name="adj" fmla="val 924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Bef>
                  <a:spcPts val="0"/>
                </a:spcBef>
                <a:spcAft>
                  <a:spcPts val="0"/>
                </a:spcAft>
                <a:defRPr/>
              </a:pPr>
              <a:endParaRPr lang="en-US" sz="211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ounded Rectangle 60"/>
            <p:cNvSpPr/>
            <p:nvPr/>
          </p:nvSpPr>
          <p:spPr>
            <a:xfrm>
              <a:off x="654724" y="1189182"/>
              <a:ext cx="1097876" cy="1026954"/>
            </a:xfrm>
            <a:prstGeom prst="roundRect">
              <a:avLst>
                <a:gd name="adj" fmla="val 92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Bef>
                  <a:spcPts val="0"/>
                </a:spcBef>
                <a:spcAft>
                  <a:spcPts val="0"/>
                </a:spcAft>
                <a:defRPr/>
              </a:pPr>
              <a:endParaRPr lang="en-US" sz="2115"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5" name="Elbow Connector 79"/>
          <p:cNvCxnSpPr>
            <a:stCxn id="4" idx="3"/>
          </p:cNvCxnSpPr>
          <p:nvPr/>
        </p:nvCxnSpPr>
        <p:spPr>
          <a:xfrm flipV="1">
            <a:off x="2555875" y="1944688"/>
            <a:ext cx="896938" cy="1225550"/>
          </a:xfrm>
          <a:prstGeom prst="bentConnector2">
            <a:avLst/>
          </a:prstGeom>
          <a:ln w="190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91"/>
          <p:cNvCxnSpPr/>
          <p:nvPr/>
        </p:nvCxnSpPr>
        <p:spPr>
          <a:xfrm>
            <a:off x="2420938" y="3259138"/>
            <a:ext cx="1031875" cy="1273175"/>
          </a:xfrm>
          <a:prstGeom prst="bentConnector3">
            <a:avLst>
              <a:gd name="adj1" fmla="val 54880"/>
            </a:avLst>
          </a:prstGeom>
          <a:ln w="190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3"/>
          <p:cNvSpPr txBox="1">
            <a:spLocks/>
          </p:cNvSpPr>
          <p:nvPr/>
        </p:nvSpPr>
        <p:spPr>
          <a:xfrm>
            <a:off x="3513138" y="1557338"/>
            <a:ext cx="3506787" cy="719137"/>
          </a:xfrm>
          <a:prstGeom prst="rect">
            <a:avLst/>
          </a:prstGeom>
          <a:solidFill>
            <a:schemeClr val="accent2">
              <a:lumMod val="60000"/>
              <a:lumOff val="40000"/>
            </a:schemeClr>
          </a:solidFill>
        </p:spPr>
        <p:txBody>
          <a:bodyPr lIns="0" tIns="0" rIns="0" bIns="0">
            <a:spAutoFit/>
          </a:bodyPr>
          <a:lstStyle/>
          <a:p>
            <a:pPr algn="ctr" defTabSz="965200">
              <a:lnSpc>
                <a:spcPct val="120000"/>
              </a:lnSpc>
              <a:spcBef>
                <a:spcPct val="20000"/>
              </a:spcBef>
            </a:pPr>
            <a:r>
              <a:rPr lang="zh-CN" altLang="en-US" sz="2600" b="1">
                <a:solidFill>
                  <a:srgbClr val="0D0D0D"/>
                </a:solidFill>
                <a:latin typeface="Calibri" pitchFamily="34" charset="0"/>
              </a:rPr>
              <a:t>跟随多，自主少</a:t>
            </a:r>
          </a:p>
          <a:p>
            <a:pPr algn="ctr" defTabSz="965200">
              <a:lnSpc>
                <a:spcPct val="120000"/>
              </a:lnSpc>
              <a:spcBef>
                <a:spcPct val="20000"/>
              </a:spcBef>
            </a:pPr>
            <a:r>
              <a:rPr lang="ar-SY" altLang="zh-CN" sz="2600" b="1">
                <a:solidFill>
                  <a:srgbClr val="A6A6A6"/>
                </a:solidFill>
                <a:ea typeface="微软雅黑" pitchFamily="34" charset="-122"/>
                <a:sym typeface="Arial" charset="0"/>
              </a:rPr>
              <a:t/>
            </a:r>
            <a:br>
              <a:rPr lang="ar-SY" altLang="zh-CN" sz="2600" b="1">
                <a:solidFill>
                  <a:srgbClr val="A6A6A6"/>
                </a:solidFill>
                <a:ea typeface="微软雅黑" pitchFamily="34" charset="-122"/>
                <a:sym typeface="Arial" charset="0"/>
              </a:rPr>
            </a:br>
            <a:endParaRPr lang="en-US" altLang="zh-CN" sz="2600" b="1">
              <a:solidFill>
                <a:srgbClr val="A6A6A6"/>
              </a:solidFill>
              <a:ea typeface="微软雅黑" pitchFamily="34" charset="-122"/>
              <a:sym typeface="Arial" charset="0"/>
            </a:endParaRPr>
          </a:p>
        </p:txBody>
      </p:sp>
      <p:sp>
        <p:nvSpPr>
          <p:cNvPr id="39941" name="TextBox 18"/>
          <p:cNvSpPr txBox="1">
            <a:spLocks noChangeArrowheads="1"/>
          </p:cNvSpPr>
          <p:nvPr/>
        </p:nvSpPr>
        <p:spPr bwMode="auto">
          <a:xfrm>
            <a:off x="827088" y="2863850"/>
            <a:ext cx="1728787" cy="554038"/>
          </a:xfrm>
          <a:prstGeom prst="rect">
            <a:avLst/>
          </a:prstGeom>
          <a:noFill/>
          <a:ln w="9525">
            <a:noFill/>
            <a:miter lim="800000"/>
            <a:headEnd/>
            <a:tailEnd/>
          </a:ln>
        </p:spPr>
        <p:txBody>
          <a:bodyPr>
            <a:spAutoFit/>
          </a:bodyPr>
          <a:lstStyle/>
          <a:p>
            <a:r>
              <a:rPr lang="zh-CN" altLang="en-US" sz="3000" b="1">
                <a:latin typeface="Calibri" pitchFamily="34" charset="0"/>
              </a:rPr>
              <a:t>学生方面</a:t>
            </a:r>
          </a:p>
        </p:txBody>
      </p:sp>
      <p:sp>
        <p:nvSpPr>
          <p:cNvPr id="26" name="Text Placeholder 3"/>
          <p:cNvSpPr txBox="1">
            <a:spLocks/>
          </p:cNvSpPr>
          <p:nvPr/>
        </p:nvSpPr>
        <p:spPr>
          <a:xfrm>
            <a:off x="3563938" y="2420938"/>
            <a:ext cx="3506787" cy="720725"/>
          </a:xfrm>
          <a:prstGeom prst="rect">
            <a:avLst/>
          </a:prstGeom>
          <a:solidFill>
            <a:schemeClr val="accent2">
              <a:lumMod val="60000"/>
              <a:lumOff val="40000"/>
            </a:schemeClr>
          </a:solidFill>
        </p:spPr>
        <p:txBody>
          <a:bodyPr lIns="0" tIns="0" rIns="0" bIns="0">
            <a:spAutoFit/>
          </a:bodyPr>
          <a:lstStyle/>
          <a:p>
            <a:pPr algn="ctr" defTabSz="965200">
              <a:lnSpc>
                <a:spcPct val="120000"/>
              </a:lnSpc>
              <a:spcBef>
                <a:spcPct val="20000"/>
              </a:spcBef>
            </a:pPr>
            <a:r>
              <a:rPr lang="zh-CN" altLang="en-US" sz="2600" b="1">
                <a:solidFill>
                  <a:srgbClr val="0D0D0D"/>
                </a:solidFill>
                <a:latin typeface="Calibri" pitchFamily="34" charset="0"/>
              </a:rPr>
              <a:t>碎片多，系统少</a:t>
            </a:r>
          </a:p>
          <a:p>
            <a:pPr algn="ctr" defTabSz="965200">
              <a:lnSpc>
                <a:spcPct val="120000"/>
              </a:lnSpc>
              <a:spcBef>
                <a:spcPct val="20000"/>
              </a:spcBef>
            </a:pPr>
            <a:r>
              <a:rPr lang="ar-SY" altLang="zh-CN" sz="2600" b="1">
                <a:solidFill>
                  <a:srgbClr val="A6A6A6"/>
                </a:solidFill>
                <a:ea typeface="微软雅黑" pitchFamily="34" charset="-122"/>
                <a:sym typeface="Arial" charset="0"/>
              </a:rPr>
              <a:t/>
            </a:r>
            <a:br>
              <a:rPr lang="ar-SY" altLang="zh-CN" sz="2600" b="1">
                <a:solidFill>
                  <a:srgbClr val="A6A6A6"/>
                </a:solidFill>
                <a:ea typeface="微软雅黑" pitchFamily="34" charset="-122"/>
                <a:sym typeface="Arial" charset="0"/>
              </a:rPr>
            </a:br>
            <a:endParaRPr lang="en-US" altLang="zh-CN" sz="2600" b="1">
              <a:solidFill>
                <a:srgbClr val="A6A6A6"/>
              </a:solidFill>
              <a:ea typeface="微软雅黑" pitchFamily="34" charset="-122"/>
              <a:sym typeface="Arial" charset="0"/>
            </a:endParaRPr>
          </a:p>
        </p:txBody>
      </p:sp>
      <p:sp>
        <p:nvSpPr>
          <p:cNvPr id="27" name="Text Placeholder 3"/>
          <p:cNvSpPr txBox="1">
            <a:spLocks/>
          </p:cNvSpPr>
          <p:nvPr/>
        </p:nvSpPr>
        <p:spPr>
          <a:xfrm>
            <a:off x="3563938" y="3284538"/>
            <a:ext cx="3506787" cy="720725"/>
          </a:xfrm>
          <a:prstGeom prst="rect">
            <a:avLst/>
          </a:prstGeom>
          <a:solidFill>
            <a:schemeClr val="accent2">
              <a:lumMod val="60000"/>
              <a:lumOff val="40000"/>
            </a:schemeClr>
          </a:solidFill>
        </p:spPr>
        <p:txBody>
          <a:bodyPr lIns="0" tIns="0" rIns="0" bIns="0">
            <a:spAutoFit/>
          </a:bodyPr>
          <a:lstStyle/>
          <a:p>
            <a:pPr algn="ctr"/>
            <a:r>
              <a:rPr lang="zh-CN" altLang="en-US" sz="2800" b="1">
                <a:solidFill>
                  <a:srgbClr val="0D0D0D"/>
                </a:solidFill>
                <a:latin typeface="Calibri" pitchFamily="34" charset="0"/>
              </a:rPr>
              <a:t>做题多，反思少</a:t>
            </a:r>
          </a:p>
          <a:p>
            <a:pPr algn="ctr">
              <a:lnSpc>
                <a:spcPct val="120000"/>
              </a:lnSpc>
              <a:spcBef>
                <a:spcPct val="20000"/>
              </a:spcBef>
            </a:pPr>
            <a:r>
              <a:rPr lang="ar-SY" altLang="zh-CN" sz="2600" b="1">
                <a:solidFill>
                  <a:srgbClr val="A6A6A6"/>
                </a:solidFill>
                <a:ea typeface="微软雅黑" pitchFamily="34" charset="-122"/>
                <a:sym typeface="Arial" charset="0"/>
              </a:rPr>
              <a:t/>
            </a:r>
            <a:br>
              <a:rPr lang="ar-SY" altLang="zh-CN" sz="2600" b="1">
                <a:solidFill>
                  <a:srgbClr val="A6A6A6"/>
                </a:solidFill>
                <a:ea typeface="微软雅黑" pitchFamily="34" charset="-122"/>
                <a:sym typeface="Arial" charset="0"/>
              </a:rPr>
            </a:br>
            <a:endParaRPr lang="en-US" altLang="zh-CN" sz="2600" b="1">
              <a:solidFill>
                <a:srgbClr val="A6A6A6"/>
              </a:solidFill>
              <a:ea typeface="微软雅黑" pitchFamily="34" charset="-122"/>
              <a:sym typeface="Arial" charset="0"/>
            </a:endParaRPr>
          </a:p>
        </p:txBody>
      </p:sp>
      <p:sp>
        <p:nvSpPr>
          <p:cNvPr id="28" name="Text Placeholder 3"/>
          <p:cNvSpPr txBox="1">
            <a:spLocks/>
          </p:cNvSpPr>
          <p:nvPr/>
        </p:nvSpPr>
        <p:spPr>
          <a:xfrm>
            <a:off x="3563938" y="4171950"/>
            <a:ext cx="3506787" cy="720725"/>
          </a:xfrm>
          <a:prstGeom prst="rect">
            <a:avLst/>
          </a:prstGeom>
          <a:solidFill>
            <a:schemeClr val="accent2">
              <a:lumMod val="60000"/>
              <a:lumOff val="40000"/>
            </a:schemeClr>
          </a:solidFill>
        </p:spPr>
        <p:txBody>
          <a:bodyPr lIns="0" tIns="0" rIns="0" bIns="0">
            <a:spAutoFit/>
          </a:bodyPr>
          <a:lstStyle/>
          <a:p>
            <a:pPr algn="ctr"/>
            <a:r>
              <a:rPr lang="zh-CN" altLang="en-US" sz="2800" b="1">
                <a:solidFill>
                  <a:srgbClr val="0D0D0D"/>
                </a:solidFill>
                <a:latin typeface="Calibri" pitchFamily="34" charset="0"/>
              </a:rPr>
              <a:t>技巧多，思维少</a:t>
            </a:r>
          </a:p>
          <a:p>
            <a:pPr algn="ctr">
              <a:lnSpc>
                <a:spcPct val="120000"/>
              </a:lnSpc>
              <a:spcBef>
                <a:spcPct val="20000"/>
              </a:spcBef>
            </a:pPr>
            <a:r>
              <a:rPr lang="ar-SY" sz="2600" b="1">
                <a:solidFill>
                  <a:srgbClr val="A6A6A6"/>
                </a:solidFill>
                <a:ea typeface="微软雅黑" pitchFamily="34" charset="-122"/>
                <a:sym typeface="Arial" charset="0"/>
              </a:rPr>
              <a:t/>
            </a:r>
            <a:br>
              <a:rPr lang="ar-SY" sz="2600" b="1">
                <a:solidFill>
                  <a:srgbClr val="A6A6A6"/>
                </a:solidFill>
                <a:ea typeface="微软雅黑" pitchFamily="34" charset="-122"/>
                <a:sym typeface="Arial" charset="0"/>
              </a:rPr>
            </a:br>
            <a:endParaRPr lang="en-US" sz="2600" b="1">
              <a:solidFill>
                <a:srgbClr val="A6A6A6"/>
              </a:solidFill>
              <a:ea typeface="微软雅黑" pitchFamily="34" charset="-122"/>
              <a:sym typeface="Arial" charset="0"/>
            </a:endParaRPr>
          </a:p>
        </p:txBody>
      </p:sp>
      <p:sp>
        <p:nvSpPr>
          <p:cNvPr id="29" name="矩形 28"/>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58"/>
          <p:cNvGrpSpPr>
            <a:grpSpLocks/>
          </p:cNvGrpSpPr>
          <p:nvPr/>
        </p:nvGrpSpPr>
        <p:grpSpPr bwMode="auto">
          <a:xfrm>
            <a:off x="827088" y="2420938"/>
            <a:ext cx="1728787" cy="1584325"/>
            <a:chOff x="654724" y="1189182"/>
            <a:chExt cx="1097876" cy="1084551"/>
          </a:xfrm>
        </p:grpSpPr>
        <p:sp>
          <p:nvSpPr>
            <p:cNvPr id="3" name="Rounded Rectangle 59"/>
            <p:cNvSpPr/>
            <p:nvPr/>
          </p:nvSpPr>
          <p:spPr>
            <a:xfrm>
              <a:off x="654724" y="1246778"/>
              <a:ext cx="1097876" cy="1026955"/>
            </a:xfrm>
            <a:prstGeom prst="roundRect">
              <a:avLst>
                <a:gd name="adj" fmla="val 9247"/>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Bef>
                  <a:spcPts val="0"/>
                </a:spcBef>
                <a:spcAft>
                  <a:spcPts val="0"/>
                </a:spcAft>
                <a:defRPr/>
              </a:pPr>
              <a:endParaRPr lang="en-US" sz="211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ounded Rectangle 60"/>
            <p:cNvSpPr/>
            <p:nvPr/>
          </p:nvSpPr>
          <p:spPr>
            <a:xfrm>
              <a:off x="654724" y="1189182"/>
              <a:ext cx="1097876" cy="1026954"/>
            </a:xfrm>
            <a:prstGeom prst="roundRect">
              <a:avLst>
                <a:gd name="adj" fmla="val 92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20000"/>
                </a:lnSpc>
                <a:spcBef>
                  <a:spcPts val="0"/>
                </a:spcBef>
                <a:spcAft>
                  <a:spcPts val="0"/>
                </a:spcAft>
                <a:defRPr/>
              </a:pPr>
              <a:endParaRPr lang="en-US" sz="2115"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5" name="Elbow Connector 79"/>
          <p:cNvCxnSpPr>
            <a:stCxn id="4" idx="3"/>
          </p:cNvCxnSpPr>
          <p:nvPr/>
        </p:nvCxnSpPr>
        <p:spPr>
          <a:xfrm flipV="1">
            <a:off x="2555875" y="1944688"/>
            <a:ext cx="896938" cy="1225550"/>
          </a:xfrm>
          <a:prstGeom prst="bentConnector2">
            <a:avLst/>
          </a:prstGeom>
          <a:ln w="190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91"/>
          <p:cNvCxnSpPr/>
          <p:nvPr/>
        </p:nvCxnSpPr>
        <p:spPr>
          <a:xfrm>
            <a:off x="2420938" y="3259138"/>
            <a:ext cx="1031875" cy="1273175"/>
          </a:xfrm>
          <a:prstGeom prst="bentConnector3">
            <a:avLst>
              <a:gd name="adj1" fmla="val 54880"/>
            </a:avLst>
          </a:prstGeom>
          <a:ln w="1905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 Placeholder 3"/>
          <p:cNvSpPr txBox="1">
            <a:spLocks/>
          </p:cNvSpPr>
          <p:nvPr/>
        </p:nvSpPr>
        <p:spPr>
          <a:xfrm>
            <a:off x="3513138" y="1557338"/>
            <a:ext cx="3506787" cy="719137"/>
          </a:xfrm>
          <a:prstGeom prst="rect">
            <a:avLst/>
          </a:prstGeom>
          <a:solidFill>
            <a:schemeClr val="accent2">
              <a:lumMod val="60000"/>
              <a:lumOff val="40000"/>
            </a:schemeClr>
          </a:solidFill>
        </p:spPr>
        <p:txBody>
          <a:bodyPr lIns="0" tIns="0" rIns="0" bIns="0">
            <a:spAutoFit/>
          </a:bodyPr>
          <a:lstStyle/>
          <a:p>
            <a:pPr algn="ctr" defTabSz="965200">
              <a:lnSpc>
                <a:spcPct val="120000"/>
              </a:lnSpc>
              <a:spcBef>
                <a:spcPct val="20000"/>
              </a:spcBef>
            </a:pPr>
            <a:r>
              <a:rPr lang="zh-CN" altLang="en-US" sz="2600" b="1">
                <a:solidFill>
                  <a:srgbClr val="0D0D0D"/>
                </a:solidFill>
                <a:latin typeface="Calibri" pitchFamily="34" charset="0"/>
              </a:rPr>
              <a:t>讲授多，放开少</a:t>
            </a:r>
          </a:p>
          <a:p>
            <a:pPr algn="ctr" defTabSz="965200">
              <a:lnSpc>
                <a:spcPct val="120000"/>
              </a:lnSpc>
              <a:spcBef>
                <a:spcPct val="20000"/>
              </a:spcBef>
            </a:pPr>
            <a:r>
              <a:rPr lang="ar-SY" sz="2600" b="1">
                <a:solidFill>
                  <a:srgbClr val="A6A6A6"/>
                </a:solidFill>
                <a:ea typeface="微软雅黑" pitchFamily="34" charset="-122"/>
                <a:sym typeface="Arial" charset="0"/>
              </a:rPr>
              <a:t/>
            </a:r>
            <a:br>
              <a:rPr lang="ar-SY" sz="2600" b="1">
                <a:solidFill>
                  <a:srgbClr val="A6A6A6"/>
                </a:solidFill>
                <a:ea typeface="微软雅黑" pitchFamily="34" charset="-122"/>
                <a:sym typeface="Arial" charset="0"/>
              </a:rPr>
            </a:br>
            <a:endParaRPr lang="en-US" sz="2600" b="1">
              <a:solidFill>
                <a:srgbClr val="A6A6A6"/>
              </a:solidFill>
              <a:ea typeface="微软雅黑" pitchFamily="34" charset="-122"/>
              <a:sym typeface="Arial" charset="0"/>
            </a:endParaRPr>
          </a:p>
        </p:txBody>
      </p:sp>
      <p:sp>
        <p:nvSpPr>
          <p:cNvPr id="40965" name="TextBox 18"/>
          <p:cNvSpPr txBox="1">
            <a:spLocks noChangeArrowheads="1"/>
          </p:cNvSpPr>
          <p:nvPr/>
        </p:nvSpPr>
        <p:spPr bwMode="auto">
          <a:xfrm>
            <a:off x="827088" y="2863850"/>
            <a:ext cx="1728787" cy="554038"/>
          </a:xfrm>
          <a:prstGeom prst="rect">
            <a:avLst/>
          </a:prstGeom>
          <a:noFill/>
          <a:ln w="9525">
            <a:noFill/>
            <a:miter lim="800000"/>
            <a:headEnd/>
            <a:tailEnd/>
          </a:ln>
        </p:spPr>
        <p:txBody>
          <a:bodyPr>
            <a:spAutoFit/>
          </a:bodyPr>
          <a:lstStyle/>
          <a:p>
            <a:r>
              <a:rPr lang="zh-CN" altLang="en-US" sz="3000" b="1">
                <a:latin typeface="Calibri" pitchFamily="34" charset="0"/>
              </a:rPr>
              <a:t>老师方面</a:t>
            </a:r>
          </a:p>
        </p:txBody>
      </p:sp>
      <p:sp>
        <p:nvSpPr>
          <p:cNvPr id="26" name="Text Placeholder 3"/>
          <p:cNvSpPr txBox="1">
            <a:spLocks/>
          </p:cNvSpPr>
          <p:nvPr/>
        </p:nvSpPr>
        <p:spPr>
          <a:xfrm>
            <a:off x="3563938" y="2852738"/>
            <a:ext cx="3506787" cy="720725"/>
          </a:xfrm>
          <a:prstGeom prst="rect">
            <a:avLst/>
          </a:prstGeom>
          <a:solidFill>
            <a:schemeClr val="accent2">
              <a:lumMod val="60000"/>
              <a:lumOff val="40000"/>
            </a:schemeClr>
          </a:solidFill>
        </p:spPr>
        <p:txBody>
          <a:bodyPr lIns="0" tIns="0" rIns="0" bIns="0">
            <a:spAutoFit/>
          </a:bodyPr>
          <a:lstStyle/>
          <a:p>
            <a:pPr algn="ctr" defTabSz="965200">
              <a:lnSpc>
                <a:spcPct val="120000"/>
              </a:lnSpc>
              <a:spcBef>
                <a:spcPct val="20000"/>
              </a:spcBef>
            </a:pPr>
            <a:r>
              <a:rPr lang="zh-CN" altLang="en-US" sz="2600" b="1">
                <a:solidFill>
                  <a:srgbClr val="0D0D0D"/>
                </a:solidFill>
                <a:latin typeface="Calibri" pitchFamily="34" charset="0"/>
              </a:rPr>
              <a:t>微观多，宏观少</a:t>
            </a:r>
          </a:p>
          <a:p>
            <a:pPr algn="ctr" defTabSz="965200">
              <a:lnSpc>
                <a:spcPct val="120000"/>
              </a:lnSpc>
              <a:spcBef>
                <a:spcPct val="20000"/>
              </a:spcBef>
            </a:pPr>
            <a:r>
              <a:rPr lang="ar-SY" altLang="zh-CN" sz="2600" b="1">
                <a:solidFill>
                  <a:srgbClr val="A6A6A6"/>
                </a:solidFill>
                <a:ea typeface="微软雅黑" pitchFamily="34" charset="-122"/>
                <a:sym typeface="Arial" charset="0"/>
              </a:rPr>
              <a:t/>
            </a:r>
            <a:br>
              <a:rPr lang="ar-SY" altLang="zh-CN" sz="2600" b="1">
                <a:solidFill>
                  <a:srgbClr val="A6A6A6"/>
                </a:solidFill>
                <a:ea typeface="微软雅黑" pitchFamily="34" charset="-122"/>
                <a:sym typeface="Arial" charset="0"/>
              </a:rPr>
            </a:br>
            <a:endParaRPr lang="en-US" altLang="zh-CN" sz="2600" b="1">
              <a:solidFill>
                <a:srgbClr val="A6A6A6"/>
              </a:solidFill>
              <a:ea typeface="微软雅黑" pitchFamily="34" charset="-122"/>
              <a:sym typeface="Arial" charset="0"/>
            </a:endParaRPr>
          </a:p>
        </p:txBody>
      </p:sp>
      <p:sp>
        <p:nvSpPr>
          <p:cNvPr id="28" name="Text Placeholder 3"/>
          <p:cNvSpPr txBox="1">
            <a:spLocks/>
          </p:cNvSpPr>
          <p:nvPr/>
        </p:nvSpPr>
        <p:spPr>
          <a:xfrm>
            <a:off x="3563938" y="4171950"/>
            <a:ext cx="3506787" cy="720725"/>
          </a:xfrm>
          <a:prstGeom prst="rect">
            <a:avLst/>
          </a:prstGeom>
          <a:solidFill>
            <a:schemeClr val="accent2">
              <a:lumMod val="60000"/>
              <a:lumOff val="40000"/>
            </a:schemeClr>
          </a:solidFill>
        </p:spPr>
        <p:txBody>
          <a:bodyPr lIns="0" tIns="0" rIns="0" bIns="0">
            <a:spAutoFit/>
          </a:bodyPr>
          <a:lstStyle/>
          <a:p>
            <a:pPr algn="ctr"/>
            <a:r>
              <a:rPr lang="zh-CN" altLang="en-US" sz="2800" b="1">
                <a:solidFill>
                  <a:srgbClr val="0D0D0D"/>
                </a:solidFill>
                <a:latin typeface="Calibri" pitchFamily="34" charset="0"/>
              </a:rPr>
              <a:t>教学多，管理少</a:t>
            </a:r>
          </a:p>
          <a:p>
            <a:pPr algn="ctr">
              <a:lnSpc>
                <a:spcPct val="120000"/>
              </a:lnSpc>
              <a:spcBef>
                <a:spcPct val="20000"/>
              </a:spcBef>
            </a:pPr>
            <a:r>
              <a:rPr lang="ar-SY" altLang="zh-CN" sz="2600" b="1">
                <a:solidFill>
                  <a:srgbClr val="A6A6A6"/>
                </a:solidFill>
                <a:ea typeface="微软雅黑" pitchFamily="34" charset="-122"/>
                <a:sym typeface="Arial" charset="0"/>
              </a:rPr>
              <a:t/>
            </a:r>
            <a:br>
              <a:rPr lang="ar-SY" altLang="zh-CN" sz="2600" b="1">
                <a:solidFill>
                  <a:srgbClr val="A6A6A6"/>
                </a:solidFill>
                <a:ea typeface="微软雅黑" pitchFamily="34" charset="-122"/>
                <a:sym typeface="Arial" charset="0"/>
              </a:rPr>
            </a:br>
            <a:endParaRPr lang="en-US" altLang="zh-CN" sz="2600" b="1">
              <a:solidFill>
                <a:srgbClr val="A6A6A6"/>
              </a:solidFill>
              <a:ea typeface="微软雅黑" pitchFamily="34" charset="-122"/>
              <a:sym typeface="Arial" charset="0"/>
            </a:endParaRPr>
          </a:p>
        </p:txBody>
      </p:sp>
      <p:sp>
        <p:nvSpPr>
          <p:cNvPr id="12" name="矩形 11"/>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p:cNvSpPr txBox="1">
            <a:spLocks noChangeArrowheads="1"/>
          </p:cNvSpPr>
          <p:nvPr/>
        </p:nvSpPr>
        <p:spPr bwMode="auto">
          <a:xfrm>
            <a:off x="971550" y="1052513"/>
            <a:ext cx="6840538" cy="708025"/>
          </a:xfrm>
          <a:prstGeom prst="rect">
            <a:avLst/>
          </a:prstGeom>
          <a:noFill/>
          <a:ln w="9525">
            <a:noFill/>
            <a:miter lim="800000"/>
            <a:headEnd/>
            <a:tailEnd/>
          </a:ln>
        </p:spPr>
        <p:txBody>
          <a:bodyPr>
            <a:spAutoFit/>
          </a:bodyPr>
          <a:lstStyle/>
          <a:p>
            <a:pPr algn="ctr"/>
            <a:r>
              <a:rPr lang="zh-CN" altLang="en-US" sz="4000">
                <a:latin typeface="Calibri" pitchFamily="34" charset="0"/>
              </a:rPr>
              <a:t>具体措施</a:t>
            </a:r>
          </a:p>
        </p:txBody>
      </p:sp>
      <p:grpSp>
        <p:nvGrpSpPr>
          <p:cNvPr id="41986" name="组合 24"/>
          <p:cNvGrpSpPr>
            <a:grpSpLocks/>
          </p:cNvGrpSpPr>
          <p:nvPr/>
        </p:nvGrpSpPr>
        <p:grpSpPr bwMode="auto">
          <a:xfrm>
            <a:off x="2235200" y="2246313"/>
            <a:ext cx="3830638" cy="3570287"/>
            <a:chOff x="2234810" y="2246213"/>
            <a:chExt cx="3831345" cy="3571137"/>
          </a:xfrm>
        </p:grpSpPr>
        <p:sp>
          <p:nvSpPr>
            <p:cNvPr id="4" name="Freeform 6"/>
            <p:cNvSpPr>
              <a:spLocks/>
            </p:cNvSpPr>
            <p:nvPr/>
          </p:nvSpPr>
          <p:spPr bwMode="auto">
            <a:xfrm>
              <a:off x="2234810" y="3298976"/>
              <a:ext cx="1775153" cy="1173442"/>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chemeClr val="accent1"/>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5"/>
            <p:cNvSpPr>
              <a:spLocks/>
            </p:cNvSpPr>
            <p:nvPr/>
          </p:nvSpPr>
          <p:spPr bwMode="auto">
            <a:xfrm>
              <a:off x="3574907" y="4061157"/>
              <a:ext cx="1176555" cy="1756193"/>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chemeClr val="accent4"/>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8"/>
            <p:cNvSpPr>
              <a:spLocks/>
            </p:cNvSpPr>
            <p:nvPr/>
          </p:nvSpPr>
          <p:spPr bwMode="auto">
            <a:xfrm>
              <a:off x="4276712" y="3298976"/>
              <a:ext cx="1789443" cy="1173442"/>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chemeClr val="accent3"/>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5"/>
            <p:cNvSpPr>
              <a:spLocks/>
            </p:cNvSpPr>
            <p:nvPr/>
          </p:nvSpPr>
          <p:spPr bwMode="auto">
            <a:xfrm>
              <a:off x="2666690" y="4578805"/>
              <a:ext cx="617652" cy="739951"/>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accent4"/>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
            <p:cNvSpPr>
              <a:spLocks/>
            </p:cNvSpPr>
            <p:nvPr/>
          </p:nvSpPr>
          <p:spPr bwMode="auto">
            <a:xfrm>
              <a:off x="4883249" y="4674078"/>
              <a:ext cx="743087" cy="619272"/>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accent3"/>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
            <p:cNvSpPr>
              <a:spLocks/>
            </p:cNvSpPr>
            <p:nvPr/>
          </p:nvSpPr>
          <p:spPr bwMode="auto">
            <a:xfrm>
              <a:off x="5018212" y="2462164"/>
              <a:ext cx="619239" cy="743127"/>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accent2"/>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8"/>
            <p:cNvSpPr>
              <a:spLocks noEditPoints="1"/>
            </p:cNvSpPr>
            <p:nvPr/>
          </p:nvSpPr>
          <p:spPr bwMode="auto">
            <a:xfrm>
              <a:off x="2663514" y="2454225"/>
              <a:ext cx="739912" cy="617685"/>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accent1"/>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87"/>
            <p:cNvSpPr>
              <a:spLocks noEditPoints="1"/>
            </p:cNvSpPr>
            <p:nvPr/>
          </p:nvSpPr>
          <p:spPr bwMode="auto">
            <a:xfrm>
              <a:off x="4473598" y="3745170"/>
              <a:ext cx="431880" cy="279467"/>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52"/>
            <p:cNvSpPr>
              <a:spLocks noEditPoints="1"/>
            </p:cNvSpPr>
            <p:nvPr/>
          </p:nvSpPr>
          <p:spPr bwMode="auto">
            <a:xfrm>
              <a:off x="3955978" y="3033800"/>
              <a:ext cx="416002" cy="416024"/>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51"/>
            <p:cNvSpPr>
              <a:spLocks noEditPoints="1"/>
            </p:cNvSpPr>
            <p:nvPr/>
          </p:nvSpPr>
          <p:spPr bwMode="auto">
            <a:xfrm>
              <a:off x="3984558" y="4331096"/>
              <a:ext cx="357254" cy="508121"/>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52"/>
            <p:cNvSpPr>
              <a:spLocks noEditPoints="1"/>
            </p:cNvSpPr>
            <p:nvPr/>
          </p:nvSpPr>
          <p:spPr bwMode="auto">
            <a:xfrm>
              <a:off x="3355792" y="3703885"/>
              <a:ext cx="393773" cy="36362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007" name="Group 58"/>
            <p:cNvGrpSpPr>
              <a:grpSpLocks/>
            </p:cNvGrpSpPr>
            <p:nvPr/>
          </p:nvGrpSpPr>
          <p:grpSpPr bwMode="auto">
            <a:xfrm>
              <a:off x="3569220" y="2246213"/>
              <a:ext cx="1188020" cy="547620"/>
              <a:chOff x="7363712" y="1381167"/>
              <a:chExt cx="1196048" cy="551322"/>
            </a:xfrm>
          </p:grpSpPr>
          <p:sp>
            <p:nvSpPr>
              <p:cNvPr id="16" name="TextBox 15"/>
              <p:cNvSpPr txBox="1"/>
              <p:nvPr/>
            </p:nvSpPr>
            <p:spPr>
              <a:xfrm>
                <a:off x="7363043" y="1694495"/>
                <a:ext cx="1197294" cy="238193"/>
              </a:xfrm>
              <a:prstGeom prst="rect">
                <a:avLst/>
              </a:prstGeom>
              <a:noFill/>
            </p:spPr>
            <p:txBody>
              <a:bodyPr lIns="0" tIns="0" rIns="0" bIns="0">
                <a:spAutoFit/>
              </a:bodyPr>
              <a:lstStyle/>
              <a:p>
                <a:pPr algn="ctr" defTabSz="908168" fontAlgn="auto">
                  <a:lnSpc>
                    <a:spcPct val="120000"/>
                  </a:lnSpc>
                  <a:spcBef>
                    <a:spcPct val="20000"/>
                  </a:spcBef>
                  <a:spcAft>
                    <a:spcPts val="0"/>
                  </a:spcAft>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46"/>
              <p:cNvSpPr/>
              <p:nvPr/>
            </p:nvSpPr>
            <p:spPr>
              <a:xfrm>
                <a:off x="7804236" y="1381167"/>
                <a:ext cx="314909" cy="409244"/>
              </a:xfrm>
              <a:prstGeom prst="rect">
                <a:avLst/>
              </a:prstGeom>
            </p:spPr>
            <p:txBody>
              <a:bodyPr wrap="none" lIns="0" tIns="0" rIns="0" bIns="0">
                <a:spAutoFit/>
              </a:bodyPr>
              <a:lstStyle/>
              <a:p>
                <a:pPr algn="ctr" fontAlgn="auto">
                  <a:lnSpc>
                    <a:spcPct val="120000"/>
                  </a:lnSpc>
                  <a:spcBef>
                    <a:spcPts val="0"/>
                  </a:spcBef>
                  <a:spcAft>
                    <a:spcPts val="0"/>
                  </a:spcAft>
                  <a:defRPr/>
                </a:pPr>
                <a:r>
                  <a:rPr lang="en-US" altLang="zh-CN"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008" name="Group 58"/>
            <p:cNvGrpSpPr>
              <a:grpSpLocks/>
            </p:cNvGrpSpPr>
            <p:nvPr/>
          </p:nvGrpSpPr>
          <p:grpSpPr bwMode="auto">
            <a:xfrm>
              <a:off x="3569220" y="4981096"/>
              <a:ext cx="1188020" cy="828118"/>
              <a:chOff x="7363712" y="1381167"/>
              <a:chExt cx="1196048" cy="833715"/>
            </a:xfrm>
          </p:grpSpPr>
          <p:sp>
            <p:nvSpPr>
              <p:cNvPr id="19" name="TextBox 18"/>
              <p:cNvSpPr txBox="1"/>
              <p:nvPr/>
            </p:nvSpPr>
            <p:spPr>
              <a:xfrm>
                <a:off x="7363043" y="1693934"/>
                <a:ext cx="1197294" cy="521147"/>
              </a:xfrm>
              <a:prstGeom prst="rect">
                <a:avLst/>
              </a:prstGeom>
              <a:noFill/>
            </p:spPr>
            <p:txBody>
              <a:bodyPr lIns="0" tIns="0" rIns="0" bIns="0">
                <a:spAutoFit/>
              </a:bodyPr>
              <a:lstStyle/>
              <a:p>
                <a:pPr algn="ctr" defTabSz="908168" fontAlgn="auto">
                  <a:lnSpc>
                    <a:spcPct val="120000"/>
                  </a:lnSpc>
                  <a:spcBef>
                    <a:spcPct val="20000"/>
                  </a:spcBef>
                  <a:spcAft>
                    <a:spcPts val="0"/>
                  </a:spcAft>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重视时空定位、阶段特征</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49"/>
              <p:cNvSpPr/>
              <p:nvPr/>
            </p:nvSpPr>
            <p:spPr>
              <a:xfrm>
                <a:off x="7804236" y="1380606"/>
                <a:ext cx="314909" cy="409244"/>
              </a:xfrm>
              <a:prstGeom prst="rect">
                <a:avLst/>
              </a:prstGeom>
            </p:spPr>
            <p:txBody>
              <a:bodyPr wrap="none" lIns="0" tIns="0" rIns="0" bIns="0">
                <a:spAutoFit/>
              </a:bodyPr>
              <a:lstStyle/>
              <a:p>
                <a:pPr algn="ctr" fontAlgn="auto">
                  <a:lnSpc>
                    <a:spcPct val="120000"/>
                  </a:lnSpc>
                  <a:spcBef>
                    <a:spcPts val="0"/>
                  </a:spcBef>
                  <a:spcAft>
                    <a:spcPts val="0"/>
                  </a:spcAft>
                  <a:defRPr/>
                </a:pPr>
                <a:r>
                  <a:rPr lang="en-US" altLang="zh-CN"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009" name="Group 58"/>
            <p:cNvGrpSpPr>
              <a:grpSpLocks/>
            </p:cNvGrpSpPr>
            <p:nvPr/>
          </p:nvGrpSpPr>
          <p:grpSpPr bwMode="auto">
            <a:xfrm>
              <a:off x="2333021" y="3594590"/>
              <a:ext cx="762770" cy="581626"/>
              <a:chOff x="7481695" y="1438317"/>
              <a:chExt cx="1196048" cy="585556"/>
            </a:xfrm>
          </p:grpSpPr>
          <p:sp>
            <p:nvSpPr>
              <p:cNvPr id="22" name="TextBox 21"/>
              <p:cNvSpPr txBox="1"/>
              <p:nvPr/>
            </p:nvSpPr>
            <p:spPr>
              <a:xfrm>
                <a:off x="7482059" y="1784944"/>
                <a:ext cx="1195062" cy="238192"/>
              </a:xfrm>
              <a:prstGeom prst="rect">
                <a:avLst/>
              </a:prstGeom>
              <a:noFill/>
            </p:spPr>
            <p:txBody>
              <a:bodyPr lIns="0" tIns="0" rIns="0" bIns="0">
                <a:spAutoFit/>
              </a:bodyPr>
              <a:lstStyle/>
              <a:p>
                <a:pPr defTabSz="908168" fontAlgn="auto">
                  <a:lnSpc>
                    <a:spcPct val="120000"/>
                  </a:lnSpc>
                  <a:spcBef>
                    <a:spcPct val="20000"/>
                  </a:spcBef>
                  <a:spcAft>
                    <a:spcPts val="0"/>
                  </a:spcAft>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微专题</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5"/>
              <p:cNvSpPr/>
              <p:nvPr/>
            </p:nvSpPr>
            <p:spPr>
              <a:xfrm>
                <a:off x="7482059" y="1438046"/>
                <a:ext cx="490474" cy="407645"/>
              </a:xfrm>
              <a:prstGeom prst="rect">
                <a:avLst/>
              </a:prstGeom>
            </p:spPr>
            <p:txBody>
              <a:bodyPr wrap="none" lIns="0" tIns="0" rIns="0" bIns="0">
                <a:spAutoFit/>
              </a:bodyPr>
              <a:lstStyle/>
              <a:p>
                <a:pPr fontAlgn="auto">
                  <a:lnSpc>
                    <a:spcPct val="120000"/>
                  </a:lnSpc>
                  <a:spcBef>
                    <a:spcPts val="0"/>
                  </a:spcBef>
                  <a:spcAft>
                    <a:spcPts val="0"/>
                  </a:spcAft>
                  <a:defRPr/>
                </a:pPr>
                <a:r>
                  <a:rPr lang="en-US" altLang="zh-CN"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6" name="Rectangle 46"/>
          <p:cNvSpPr/>
          <p:nvPr/>
        </p:nvSpPr>
        <p:spPr>
          <a:xfrm>
            <a:off x="3986213" y="2428875"/>
            <a:ext cx="312737" cy="404813"/>
          </a:xfrm>
          <a:prstGeom prst="rect">
            <a:avLst/>
          </a:prstGeom>
        </p:spPr>
        <p:txBody>
          <a:bodyPr wrap="none" lIns="0" tIns="0" rIns="0" bIns="0">
            <a:spAutoFit/>
          </a:bodyPr>
          <a:lstStyle/>
          <a:p>
            <a:pPr algn="ctr" fontAlgn="auto">
              <a:lnSpc>
                <a:spcPct val="120000"/>
              </a:lnSpc>
              <a:spcBef>
                <a:spcPts val="0"/>
              </a:spcBef>
              <a:spcAft>
                <a:spcPts val="0"/>
              </a:spcAft>
              <a:defRPr/>
            </a:pPr>
            <a:r>
              <a:rPr lang="en-US" altLang="zh-CN"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7"/>
          <p:cNvSpPr>
            <a:spLocks/>
          </p:cNvSpPr>
          <p:nvPr/>
        </p:nvSpPr>
        <p:spPr bwMode="auto">
          <a:xfrm>
            <a:off x="3579813" y="2197100"/>
            <a:ext cx="1177925" cy="1747838"/>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00419F"/>
          </a:solidFill>
          <a:ln w="9525">
            <a:noFill/>
            <a:round/>
            <a:headEnd/>
            <a:tailEnd/>
          </a:ln>
        </p:spPr>
        <p:txBody>
          <a:bodyPr lIns="90826" tIns="45413" rIns="90826" bIns="45413"/>
          <a:lstStyle/>
          <a:p>
            <a:pPr fontAlgn="auto">
              <a:lnSpc>
                <a:spcPct val="120000"/>
              </a:lnSpc>
              <a:spcBef>
                <a:spcPts val="0"/>
              </a:spcBef>
              <a:spcAft>
                <a:spcPts val="0"/>
              </a:spcAft>
              <a:defRPr/>
            </a:pPr>
            <a:endParaRPr lang="en-US" sz="733" kern="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3810000" y="2909888"/>
            <a:ext cx="762000" cy="517525"/>
          </a:xfrm>
          <a:prstGeom prst="rect">
            <a:avLst/>
          </a:prstGeom>
          <a:noFill/>
        </p:spPr>
        <p:txBody>
          <a:bodyPr lIns="0" tIns="0" rIns="0" bIns="0">
            <a:spAutoFit/>
          </a:bodyPr>
          <a:lstStyle/>
          <a:p>
            <a:pPr defTabSz="908168" fontAlgn="auto">
              <a:lnSpc>
                <a:spcPct val="120000"/>
              </a:lnSpc>
              <a:spcBef>
                <a:spcPct val="20000"/>
              </a:spcBef>
              <a:spcAft>
                <a:spcPts val="0"/>
              </a:spcAft>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增</a:t>
            </a: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加核心素养专题</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55"/>
          <p:cNvSpPr/>
          <p:nvPr/>
        </p:nvSpPr>
        <p:spPr>
          <a:xfrm>
            <a:off x="3810000" y="2565400"/>
            <a:ext cx="312738" cy="368300"/>
          </a:xfrm>
          <a:prstGeom prst="rect">
            <a:avLst/>
          </a:prstGeom>
        </p:spPr>
        <p:txBody>
          <a:bodyPr wrap="none" lIns="0" tIns="0" rIns="0" bIns="0">
            <a:spAutoFit/>
          </a:bodyPr>
          <a:lstStyle/>
          <a:p>
            <a:pPr fontAlgn="auto">
              <a:lnSpc>
                <a:spcPct val="120000"/>
              </a:lnSpc>
              <a:spcBef>
                <a:spcPts val="0"/>
              </a:spcBef>
              <a:spcAft>
                <a:spcPts val="0"/>
              </a:spcAft>
              <a:defRPr/>
            </a:pPr>
            <a:r>
              <a:rPr lang="en-US" altLang="zh-CN"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5105400" y="3917950"/>
            <a:ext cx="762000" cy="236538"/>
          </a:xfrm>
          <a:prstGeom prst="rect">
            <a:avLst/>
          </a:prstGeom>
          <a:noFill/>
        </p:spPr>
        <p:txBody>
          <a:bodyPr lIns="0" tIns="0" rIns="0" bIns="0">
            <a:spAutoFit/>
          </a:bodyPr>
          <a:lstStyle/>
          <a:p>
            <a:pPr defTabSz="908168" fontAlgn="auto">
              <a:lnSpc>
                <a:spcPct val="120000"/>
              </a:lnSpc>
              <a:spcBef>
                <a:spcPct val="20000"/>
              </a:spcBef>
              <a:spcAft>
                <a:spcPts val="0"/>
              </a:spcAft>
              <a:defRP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滚动复习</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55"/>
          <p:cNvSpPr/>
          <p:nvPr/>
        </p:nvSpPr>
        <p:spPr>
          <a:xfrm>
            <a:off x="5105400" y="3573463"/>
            <a:ext cx="314325" cy="368300"/>
          </a:xfrm>
          <a:prstGeom prst="rect">
            <a:avLst/>
          </a:prstGeom>
        </p:spPr>
        <p:txBody>
          <a:bodyPr wrap="none" lIns="0" tIns="0" rIns="0" bIns="0">
            <a:spAutoFit/>
          </a:bodyPr>
          <a:lstStyle/>
          <a:p>
            <a:pPr fontAlgn="auto">
              <a:lnSpc>
                <a:spcPct val="120000"/>
              </a:lnSpc>
              <a:spcBef>
                <a:spcPts val="0"/>
              </a:spcBef>
              <a:spcAft>
                <a:spcPts val="0"/>
              </a:spcAft>
              <a:defRPr/>
            </a:pPr>
            <a:r>
              <a:rPr lang="en-US" altLang="zh-CN"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2197"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lum bright="-44000"/>
          </a:blip>
          <a:srcRect/>
          <a:stretch>
            <a:fillRect/>
          </a:stretch>
        </p:blipFill>
        <p:spPr bwMode="auto">
          <a:xfrm>
            <a:off x="390525" y="1557338"/>
            <a:ext cx="7504113" cy="5300662"/>
          </a:xfrm>
          <a:prstGeom prst="rect">
            <a:avLst/>
          </a:prstGeom>
          <a:noFill/>
          <a:ln w="9525">
            <a:noFill/>
            <a:miter lim="800000"/>
            <a:headEnd/>
            <a:tailEnd/>
          </a:ln>
        </p:spPr>
      </p:pic>
      <p:sp>
        <p:nvSpPr>
          <p:cNvPr id="7" name="矩形 6"/>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013" name="标题 2"/>
          <p:cNvSpPr>
            <a:spLocks noGrp="1"/>
          </p:cNvSpPr>
          <p:nvPr>
            <p:ph type="title"/>
          </p:nvPr>
        </p:nvSpPr>
        <p:spPr>
          <a:xfrm>
            <a:off x="180975" y="908050"/>
            <a:ext cx="8505825" cy="509588"/>
          </a:xfrm>
        </p:spPr>
        <p:txBody>
          <a:bodyPr/>
          <a:lstStyle/>
          <a:p>
            <a:pPr algn="l"/>
            <a:r>
              <a:rPr lang="zh-CN" altLang="en-US" sz="2800" b="1" smtClean="0"/>
              <a:t>（一）计划安排</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692150"/>
            <a:ext cx="8820150" cy="504825"/>
          </a:xfrm>
          <a:prstGeom prst="rect">
            <a:avLst/>
          </a:prstGeom>
          <a:noFill/>
          <a:ln w="9525">
            <a:noFill/>
            <a:miter lim="800000"/>
          </a:ln>
        </p:spPr>
        <p:txBody>
          <a:bodyPr/>
          <a:lstStyle/>
          <a:p>
            <a:pPr eaLnBrk="0" hangingPunct="0">
              <a:buClr>
                <a:schemeClr val="accent1"/>
              </a:buClr>
              <a:buSzPct val="50000"/>
              <a:buFont typeface="Wingdings 2" pitchFamily="18" charset="2"/>
              <a:buNone/>
            </a:pPr>
            <a:r>
              <a:rPr lang="zh-CN" altLang="en-US" sz="2800" b="1">
                <a:solidFill>
                  <a:srgbClr val="000000"/>
                </a:solidFill>
                <a:latin typeface="宋体" charset="-122"/>
                <a:ea typeface="华文楷体"/>
                <a:cs typeface="华文楷体"/>
              </a:rPr>
              <a:t>资料组编</a:t>
            </a:r>
            <a:r>
              <a:rPr lang="en-US" altLang="zh-CN" sz="2800" b="1">
                <a:solidFill>
                  <a:srgbClr val="000000"/>
                </a:solidFill>
                <a:latin typeface="宋体" charset="-122"/>
                <a:ea typeface="华文楷体"/>
                <a:cs typeface="华文楷体"/>
              </a:rPr>
              <a:t>——</a:t>
            </a:r>
            <a:r>
              <a:rPr lang="zh-CN" altLang="en-US" sz="2800" b="1">
                <a:solidFill>
                  <a:srgbClr val="000000"/>
                </a:solidFill>
                <a:latin typeface="宋体" charset="-122"/>
                <a:ea typeface="华文楷体"/>
                <a:cs typeface="华文楷体"/>
              </a:rPr>
              <a:t>文综</a:t>
            </a:r>
          </a:p>
        </p:txBody>
      </p:sp>
      <p:pic>
        <p:nvPicPr>
          <p:cNvPr id="44034" name="Picture 1"/>
          <p:cNvPicPr>
            <a:picLocks noChangeAspect="1" noChangeArrowheads="1"/>
          </p:cNvPicPr>
          <p:nvPr/>
        </p:nvPicPr>
        <p:blipFill>
          <a:blip r:embed="rId2"/>
          <a:srcRect/>
          <a:stretch>
            <a:fillRect/>
          </a:stretch>
        </p:blipFill>
        <p:spPr bwMode="auto">
          <a:xfrm>
            <a:off x="611188" y="1196975"/>
            <a:ext cx="7993062" cy="5507038"/>
          </a:xfrm>
          <a:prstGeom prst="rect">
            <a:avLst/>
          </a:prstGeom>
          <a:noFill/>
          <a:ln w="9525">
            <a:noFill/>
            <a:miter lim="800000"/>
            <a:headEnd/>
            <a:tailEnd/>
          </a:ln>
        </p:spPr>
      </p:pic>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reeform 1173"/>
          <p:cNvSpPr>
            <a:spLocks noChangeArrowheads="1"/>
          </p:cNvSpPr>
          <p:nvPr/>
        </p:nvSpPr>
        <p:spPr bwMode="auto">
          <a:xfrm>
            <a:off x="5024438" y="3735388"/>
            <a:ext cx="677862" cy="388937"/>
          </a:xfrm>
          <a:custGeom>
            <a:avLst/>
            <a:gdLst>
              <a:gd name="T0" fmla="*/ 0 w 427"/>
              <a:gd name="T1" fmla="*/ 0 h 245"/>
              <a:gd name="T2" fmla="*/ 677862 w 427"/>
              <a:gd name="T3" fmla="*/ 388937 h 245"/>
              <a:gd name="T4" fmla="*/ 0 w 427"/>
              <a:gd name="T5" fmla="*/ 0 h 245"/>
              <a:gd name="T6" fmla="*/ 0 60000 65536"/>
              <a:gd name="T7" fmla="*/ 0 60000 65536"/>
              <a:gd name="T8" fmla="*/ 0 60000 65536"/>
              <a:gd name="T9" fmla="*/ 0 w 427"/>
              <a:gd name="T10" fmla="*/ 0 h 245"/>
              <a:gd name="T11" fmla="*/ 427 w 427"/>
              <a:gd name="T12" fmla="*/ 245 h 245"/>
            </a:gdLst>
            <a:ahLst/>
            <a:cxnLst>
              <a:cxn ang="T6">
                <a:pos x="T0" y="T1"/>
              </a:cxn>
              <a:cxn ang="T7">
                <a:pos x="T2" y="T3"/>
              </a:cxn>
              <a:cxn ang="T8">
                <a:pos x="T4" y="T5"/>
              </a:cxn>
            </a:cxnLst>
            <a:rect l="T9" t="T10" r="T11" b="T12"/>
            <a:pathLst>
              <a:path w="427" h="245">
                <a:moveTo>
                  <a:pt x="0" y="0"/>
                </a:moveTo>
                <a:lnTo>
                  <a:pt x="427" y="245"/>
                </a:lnTo>
                <a:lnTo>
                  <a:pt x="0" y="0"/>
                </a:lnTo>
                <a:close/>
              </a:path>
            </a:pathLst>
          </a:custGeom>
          <a:solidFill>
            <a:srgbClr val="3C2C31"/>
          </a:solidFill>
          <a:ln w="9525">
            <a:noFill/>
            <a:round/>
            <a:headEnd/>
            <a:tailEnd/>
          </a:ln>
        </p:spPr>
        <p:txBody>
          <a:bodyPr/>
          <a:lstStyle/>
          <a:p>
            <a:endParaRPr lang="zh-CN" altLang="en-US"/>
          </a:p>
        </p:txBody>
      </p:sp>
      <p:sp>
        <p:nvSpPr>
          <p:cNvPr id="45058" name="Line 1174"/>
          <p:cNvSpPr>
            <a:spLocks noChangeShapeType="1"/>
          </p:cNvSpPr>
          <p:nvPr/>
        </p:nvSpPr>
        <p:spPr bwMode="auto">
          <a:xfrm>
            <a:off x="5024438" y="3735388"/>
            <a:ext cx="677862" cy="388937"/>
          </a:xfrm>
          <a:prstGeom prst="line">
            <a:avLst/>
          </a:prstGeom>
          <a:noFill/>
          <a:ln w="9525">
            <a:noFill/>
            <a:round/>
            <a:headEnd/>
            <a:tailEnd/>
          </a:ln>
        </p:spPr>
        <p:txBody>
          <a:bodyPr lIns="91427" tIns="45713" rIns="91427" bIns="45713"/>
          <a:lstStyle/>
          <a:p>
            <a:endParaRPr lang="zh-CN" altLang="en-US"/>
          </a:p>
        </p:txBody>
      </p:sp>
      <p:sp>
        <p:nvSpPr>
          <p:cNvPr id="45059" name="Freeform 1175"/>
          <p:cNvSpPr>
            <a:spLocks noChangeArrowheads="1"/>
          </p:cNvSpPr>
          <p:nvPr/>
        </p:nvSpPr>
        <p:spPr bwMode="auto">
          <a:xfrm>
            <a:off x="5070475" y="2454275"/>
            <a:ext cx="674688" cy="395288"/>
          </a:xfrm>
          <a:custGeom>
            <a:avLst/>
            <a:gdLst>
              <a:gd name="T0" fmla="*/ 0 w 426"/>
              <a:gd name="T1" fmla="*/ 395288 h 249"/>
              <a:gd name="T2" fmla="*/ 674688 w 426"/>
              <a:gd name="T3" fmla="*/ 0 h 249"/>
              <a:gd name="T4" fmla="*/ 0 w 426"/>
              <a:gd name="T5" fmla="*/ 395288 h 249"/>
              <a:gd name="T6" fmla="*/ 0 60000 65536"/>
              <a:gd name="T7" fmla="*/ 0 60000 65536"/>
              <a:gd name="T8" fmla="*/ 0 60000 65536"/>
              <a:gd name="T9" fmla="*/ 0 w 426"/>
              <a:gd name="T10" fmla="*/ 0 h 249"/>
              <a:gd name="T11" fmla="*/ 426 w 426"/>
              <a:gd name="T12" fmla="*/ 249 h 249"/>
            </a:gdLst>
            <a:ahLst/>
            <a:cxnLst>
              <a:cxn ang="T6">
                <a:pos x="T0" y="T1"/>
              </a:cxn>
              <a:cxn ang="T7">
                <a:pos x="T2" y="T3"/>
              </a:cxn>
              <a:cxn ang="T8">
                <a:pos x="T4" y="T5"/>
              </a:cxn>
            </a:cxnLst>
            <a:rect l="T9" t="T10" r="T11" b="T12"/>
            <a:pathLst>
              <a:path w="426" h="249">
                <a:moveTo>
                  <a:pt x="0" y="249"/>
                </a:moveTo>
                <a:lnTo>
                  <a:pt x="426" y="0"/>
                </a:lnTo>
                <a:lnTo>
                  <a:pt x="0" y="249"/>
                </a:lnTo>
                <a:close/>
              </a:path>
            </a:pathLst>
          </a:custGeom>
          <a:solidFill>
            <a:srgbClr val="3C2C31"/>
          </a:solidFill>
          <a:ln w="9525">
            <a:noFill/>
            <a:round/>
            <a:headEnd/>
            <a:tailEnd/>
          </a:ln>
        </p:spPr>
        <p:txBody>
          <a:bodyPr/>
          <a:lstStyle/>
          <a:p>
            <a:endParaRPr lang="zh-CN" altLang="en-US"/>
          </a:p>
        </p:txBody>
      </p:sp>
      <p:sp>
        <p:nvSpPr>
          <p:cNvPr id="45060" name="Line 1176"/>
          <p:cNvSpPr>
            <a:spLocks noChangeShapeType="1"/>
          </p:cNvSpPr>
          <p:nvPr/>
        </p:nvSpPr>
        <p:spPr bwMode="auto">
          <a:xfrm flipV="1">
            <a:off x="5070475" y="2454275"/>
            <a:ext cx="674688" cy="395288"/>
          </a:xfrm>
          <a:prstGeom prst="line">
            <a:avLst/>
          </a:prstGeom>
          <a:noFill/>
          <a:ln w="9525">
            <a:noFill/>
            <a:round/>
            <a:headEnd/>
            <a:tailEnd/>
          </a:ln>
        </p:spPr>
        <p:txBody>
          <a:bodyPr lIns="91427" tIns="45713" rIns="91427" bIns="45713"/>
          <a:lstStyle/>
          <a:p>
            <a:endParaRPr lang="zh-CN" altLang="en-US"/>
          </a:p>
        </p:txBody>
      </p:sp>
      <p:sp>
        <p:nvSpPr>
          <p:cNvPr id="45061" name="Freeform 1177"/>
          <p:cNvSpPr>
            <a:spLocks noChangeArrowheads="1"/>
          </p:cNvSpPr>
          <p:nvPr/>
        </p:nvSpPr>
        <p:spPr bwMode="auto">
          <a:xfrm>
            <a:off x="3455988" y="2454275"/>
            <a:ext cx="677862" cy="388938"/>
          </a:xfrm>
          <a:custGeom>
            <a:avLst/>
            <a:gdLst>
              <a:gd name="T0" fmla="*/ 677862 w 427"/>
              <a:gd name="T1" fmla="*/ 388938 h 245"/>
              <a:gd name="T2" fmla="*/ 0 w 427"/>
              <a:gd name="T3" fmla="*/ 0 h 245"/>
              <a:gd name="T4" fmla="*/ 677862 w 427"/>
              <a:gd name="T5" fmla="*/ 388938 h 245"/>
              <a:gd name="T6" fmla="*/ 0 60000 65536"/>
              <a:gd name="T7" fmla="*/ 0 60000 65536"/>
              <a:gd name="T8" fmla="*/ 0 60000 65536"/>
              <a:gd name="T9" fmla="*/ 0 w 427"/>
              <a:gd name="T10" fmla="*/ 0 h 245"/>
              <a:gd name="T11" fmla="*/ 427 w 427"/>
              <a:gd name="T12" fmla="*/ 245 h 245"/>
            </a:gdLst>
            <a:ahLst/>
            <a:cxnLst>
              <a:cxn ang="T6">
                <a:pos x="T0" y="T1"/>
              </a:cxn>
              <a:cxn ang="T7">
                <a:pos x="T2" y="T3"/>
              </a:cxn>
              <a:cxn ang="T8">
                <a:pos x="T4" y="T5"/>
              </a:cxn>
            </a:cxnLst>
            <a:rect l="T9" t="T10" r="T11" b="T12"/>
            <a:pathLst>
              <a:path w="427" h="245">
                <a:moveTo>
                  <a:pt x="427" y="245"/>
                </a:moveTo>
                <a:lnTo>
                  <a:pt x="0" y="0"/>
                </a:lnTo>
                <a:lnTo>
                  <a:pt x="427" y="245"/>
                </a:lnTo>
                <a:close/>
              </a:path>
            </a:pathLst>
          </a:custGeom>
          <a:solidFill>
            <a:srgbClr val="3C2C31"/>
          </a:solidFill>
          <a:ln w="9525">
            <a:noFill/>
            <a:round/>
            <a:headEnd/>
            <a:tailEnd/>
          </a:ln>
        </p:spPr>
        <p:txBody>
          <a:bodyPr/>
          <a:lstStyle/>
          <a:p>
            <a:endParaRPr lang="zh-CN" altLang="en-US"/>
          </a:p>
        </p:txBody>
      </p:sp>
      <p:sp>
        <p:nvSpPr>
          <p:cNvPr id="45062" name="Line 1178"/>
          <p:cNvSpPr>
            <a:spLocks noChangeShapeType="1"/>
          </p:cNvSpPr>
          <p:nvPr/>
        </p:nvSpPr>
        <p:spPr bwMode="auto">
          <a:xfrm flipH="1" flipV="1">
            <a:off x="3455988" y="2454275"/>
            <a:ext cx="677862" cy="388938"/>
          </a:xfrm>
          <a:prstGeom prst="line">
            <a:avLst/>
          </a:prstGeom>
          <a:noFill/>
          <a:ln w="9525">
            <a:noFill/>
            <a:round/>
            <a:headEnd/>
            <a:tailEnd/>
          </a:ln>
        </p:spPr>
        <p:txBody>
          <a:bodyPr lIns="91427" tIns="45713" rIns="91427" bIns="45713"/>
          <a:lstStyle/>
          <a:p>
            <a:endParaRPr lang="zh-CN" altLang="en-US"/>
          </a:p>
        </p:txBody>
      </p:sp>
      <p:sp>
        <p:nvSpPr>
          <p:cNvPr id="45063" name="Freeform 1179"/>
          <p:cNvSpPr>
            <a:spLocks noChangeArrowheads="1"/>
          </p:cNvSpPr>
          <p:nvPr/>
        </p:nvSpPr>
        <p:spPr bwMode="auto">
          <a:xfrm>
            <a:off x="3411538" y="3729038"/>
            <a:ext cx="677862" cy="395287"/>
          </a:xfrm>
          <a:custGeom>
            <a:avLst/>
            <a:gdLst>
              <a:gd name="T0" fmla="*/ 677862 w 427"/>
              <a:gd name="T1" fmla="*/ 0 h 249"/>
              <a:gd name="T2" fmla="*/ 0 w 427"/>
              <a:gd name="T3" fmla="*/ 395287 h 249"/>
              <a:gd name="T4" fmla="*/ 677862 w 427"/>
              <a:gd name="T5" fmla="*/ 0 h 249"/>
              <a:gd name="T6" fmla="*/ 0 60000 65536"/>
              <a:gd name="T7" fmla="*/ 0 60000 65536"/>
              <a:gd name="T8" fmla="*/ 0 60000 65536"/>
              <a:gd name="T9" fmla="*/ 0 w 427"/>
              <a:gd name="T10" fmla="*/ 0 h 249"/>
              <a:gd name="T11" fmla="*/ 427 w 427"/>
              <a:gd name="T12" fmla="*/ 249 h 249"/>
            </a:gdLst>
            <a:ahLst/>
            <a:cxnLst>
              <a:cxn ang="T6">
                <a:pos x="T0" y="T1"/>
              </a:cxn>
              <a:cxn ang="T7">
                <a:pos x="T2" y="T3"/>
              </a:cxn>
              <a:cxn ang="T8">
                <a:pos x="T4" y="T5"/>
              </a:cxn>
            </a:cxnLst>
            <a:rect l="T9" t="T10" r="T11" b="T12"/>
            <a:pathLst>
              <a:path w="427" h="249">
                <a:moveTo>
                  <a:pt x="427" y="0"/>
                </a:moveTo>
                <a:lnTo>
                  <a:pt x="0" y="249"/>
                </a:lnTo>
                <a:lnTo>
                  <a:pt x="427" y="0"/>
                </a:lnTo>
                <a:close/>
              </a:path>
            </a:pathLst>
          </a:custGeom>
          <a:solidFill>
            <a:srgbClr val="3C2C31"/>
          </a:solidFill>
          <a:ln w="9525">
            <a:noFill/>
            <a:round/>
            <a:headEnd/>
            <a:tailEnd/>
          </a:ln>
        </p:spPr>
        <p:txBody>
          <a:bodyPr/>
          <a:lstStyle/>
          <a:p>
            <a:endParaRPr lang="zh-CN" altLang="en-US"/>
          </a:p>
        </p:txBody>
      </p:sp>
      <p:sp>
        <p:nvSpPr>
          <p:cNvPr id="45064" name="Line 1180"/>
          <p:cNvSpPr>
            <a:spLocks noChangeShapeType="1"/>
          </p:cNvSpPr>
          <p:nvPr/>
        </p:nvSpPr>
        <p:spPr bwMode="auto">
          <a:xfrm flipH="1">
            <a:off x="3411538" y="3729038"/>
            <a:ext cx="677862" cy="395287"/>
          </a:xfrm>
          <a:prstGeom prst="line">
            <a:avLst/>
          </a:prstGeom>
          <a:noFill/>
          <a:ln w="9525">
            <a:noFill/>
            <a:round/>
            <a:headEnd/>
            <a:tailEnd/>
          </a:ln>
        </p:spPr>
        <p:txBody>
          <a:bodyPr lIns="91427" tIns="45713" rIns="91427" bIns="45713"/>
          <a:lstStyle/>
          <a:p>
            <a:endParaRPr lang="zh-CN" altLang="en-US"/>
          </a:p>
        </p:txBody>
      </p:sp>
      <p:sp>
        <p:nvSpPr>
          <p:cNvPr id="45065" name="文本框 1"/>
          <p:cNvSpPr txBox="1">
            <a:spLocks noChangeArrowheads="1"/>
          </p:cNvSpPr>
          <p:nvPr/>
        </p:nvSpPr>
        <p:spPr bwMode="auto">
          <a:xfrm>
            <a:off x="169863" y="1417638"/>
            <a:ext cx="1960562" cy="522287"/>
          </a:xfrm>
          <a:prstGeom prst="rect">
            <a:avLst/>
          </a:prstGeom>
          <a:noFill/>
          <a:ln w="9525">
            <a:noFill/>
            <a:miter lim="800000"/>
            <a:headEnd/>
            <a:tailEnd/>
          </a:ln>
        </p:spPr>
        <p:txBody>
          <a:bodyPr wrap="none">
            <a:spAutoFit/>
          </a:bodyPr>
          <a:lstStyle/>
          <a:p>
            <a:pPr defTabSz="771525">
              <a:spcBef>
                <a:spcPct val="50000"/>
              </a:spcBef>
            </a:pPr>
            <a:r>
              <a:rPr lang="zh-CN" altLang="en-US" sz="2800" b="1">
                <a:solidFill>
                  <a:srgbClr val="0D79CA"/>
                </a:solidFill>
                <a:latin typeface="微软雅黑" pitchFamily="34" charset="-122"/>
                <a:ea typeface="微软雅黑" pitchFamily="34" charset="-122"/>
              </a:rPr>
              <a:t>组题感悟：</a:t>
            </a:r>
          </a:p>
        </p:txBody>
      </p:sp>
      <p:sp>
        <p:nvSpPr>
          <p:cNvPr id="24" name="Rectangle 3"/>
          <p:cNvSpPr txBox="1">
            <a:spLocks noChangeArrowheads="1"/>
          </p:cNvSpPr>
          <p:nvPr/>
        </p:nvSpPr>
        <p:spPr bwMode="auto">
          <a:xfrm>
            <a:off x="0" y="836613"/>
            <a:ext cx="8820150" cy="588962"/>
          </a:xfrm>
          <a:prstGeom prst="rect">
            <a:avLst/>
          </a:prstGeom>
          <a:noFill/>
          <a:ln w="9525">
            <a:noFill/>
            <a:miter lim="800000"/>
          </a:ln>
        </p:spPr>
        <p:txBody>
          <a:bodyPr/>
          <a:lstStyle/>
          <a:p>
            <a:pPr eaLnBrk="0" hangingPunct="0">
              <a:buClr>
                <a:schemeClr val="accent1"/>
              </a:buClr>
              <a:buSzPct val="50000"/>
              <a:buFont typeface="Wingdings 2" pitchFamily="18" charset="2"/>
              <a:buNone/>
            </a:pPr>
            <a:r>
              <a:rPr lang="zh-CN" altLang="en-US" sz="2800" b="1">
                <a:solidFill>
                  <a:srgbClr val="000000"/>
                </a:solidFill>
                <a:latin typeface="宋体" charset="-122"/>
                <a:ea typeface="华文楷体"/>
                <a:cs typeface="华文楷体"/>
              </a:rPr>
              <a:t>（二）资料组编</a:t>
            </a:r>
            <a:r>
              <a:rPr lang="en-US" altLang="zh-CN" sz="2800" b="1">
                <a:solidFill>
                  <a:srgbClr val="000000"/>
                </a:solidFill>
                <a:latin typeface="宋体" charset="-122"/>
                <a:ea typeface="华文楷体"/>
                <a:cs typeface="华文楷体"/>
              </a:rPr>
              <a:t>——</a:t>
            </a:r>
            <a:r>
              <a:rPr lang="zh-CN" altLang="en-US" sz="2800" b="1">
                <a:solidFill>
                  <a:srgbClr val="000000"/>
                </a:solidFill>
                <a:latin typeface="宋体" charset="-122"/>
                <a:ea typeface="华文楷体"/>
                <a:cs typeface="华文楷体"/>
              </a:rPr>
              <a:t>文综</a:t>
            </a:r>
          </a:p>
        </p:txBody>
      </p:sp>
      <p:sp>
        <p:nvSpPr>
          <p:cNvPr id="45067" name="文本框 1"/>
          <p:cNvSpPr txBox="1">
            <a:spLocks noChangeArrowheads="1"/>
          </p:cNvSpPr>
          <p:nvPr/>
        </p:nvSpPr>
        <p:spPr bwMode="auto">
          <a:xfrm>
            <a:off x="250825" y="1939925"/>
            <a:ext cx="8642350" cy="4954588"/>
          </a:xfrm>
          <a:prstGeom prst="rect">
            <a:avLst/>
          </a:prstGeom>
          <a:noFill/>
          <a:ln w="9525">
            <a:noFill/>
            <a:miter lim="800000"/>
            <a:headEnd/>
            <a:tailEnd/>
          </a:ln>
        </p:spPr>
        <p:txBody>
          <a:bodyPr>
            <a:spAutoFit/>
          </a:bodyPr>
          <a:lstStyle/>
          <a:p>
            <a:r>
              <a:rPr lang="zh-CN" altLang="en-US" sz="2800" b="1">
                <a:solidFill>
                  <a:srgbClr val="FF0000"/>
                </a:solidFill>
                <a:latin typeface="Calibri" pitchFamily="34" charset="0"/>
              </a:rPr>
              <a:t>客观题：</a:t>
            </a:r>
            <a:endParaRPr lang="en-US" altLang="zh-CN" sz="2800" b="1">
              <a:solidFill>
                <a:srgbClr val="FF0000"/>
              </a:solidFill>
              <a:latin typeface="Calibri" pitchFamily="34" charset="0"/>
            </a:endParaRPr>
          </a:p>
          <a:p>
            <a:endParaRPr lang="zh-CN" altLang="en-US" sz="2800" b="1">
              <a:solidFill>
                <a:srgbClr val="FF0000"/>
              </a:solidFill>
              <a:latin typeface="Calibri" pitchFamily="34" charset="0"/>
            </a:endParaRPr>
          </a:p>
          <a:p>
            <a:r>
              <a:rPr lang="zh-CN" altLang="en-US" sz="2800" b="1">
                <a:latin typeface="Calibri" pitchFamily="34" charset="0"/>
              </a:rPr>
              <a:t>选择题的</a:t>
            </a:r>
            <a:r>
              <a:rPr lang="zh-CN" altLang="en-US" sz="2800" b="1">
                <a:solidFill>
                  <a:srgbClr val="2F2BEF"/>
                </a:solidFill>
                <a:latin typeface="Calibri" pitchFamily="34" charset="0"/>
              </a:rPr>
              <a:t>材料</a:t>
            </a:r>
            <a:r>
              <a:rPr lang="zh-CN" altLang="en-US" sz="2800" b="1">
                <a:latin typeface="Calibri" pitchFamily="34" charset="0"/>
              </a:rPr>
              <a:t>具有如下特点：</a:t>
            </a:r>
          </a:p>
          <a:p>
            <a:r>
              <a:rPr lang="en-US" altLang="zh-CN" sz="2400" b="1">
                <a:latin typeface="Calibri" pitchFamily="34" charset="0"/>
              </a:rPr>
              <a:t>1.</a:t>
            </a:r>
            <a:r>
              <a:rPr lang="zh-CN" altLang="en-US" sz="2400" b="1">
                <a:latin typeface="Calibri" pitchFamily="34" charset="0"/>
              </a:rPr>
              <a:t>选择某些经典文献为材料；</a:t>
            </a:r>
          </a:p>
          <a:p>
            <a:r>
              <a:rPr lang="en-US" altLang="zh-CN" sz="2400" b="1">
                <a:latin typeface="Calibri" pitchFamily="34" charset="0"/>
              </a:rPr>
              <a:t>2.</a:t>
            </a:r>
            <a:r>
              <a:rPr lang="zh-CN" altLang="en-US" sz="2400" b="1">
                <a:latin typeface="Calibri" pitchFamily="34" charset="0"/>
              </a:rPr>
              <a:t>以某一个或几个时期的拓展类或比较类的史实或言论为材料；</a:t>
            </a:r>
          </a:p>
          <a:p>
            <a:r>
              <a:rPr lang="en-US" altLang="zh-CN" sz="2400" b="1">
                <a:latin typeface="Calibri" pitchFamily="34" charset="0"/>
              </a:rPr>
              <a:t>3.</a:t>
            </a:r>
            <a:r>
              <a:rPr lang="zh-CN" altLang="en-US" sz="2400" b="1">
                <a:latin typeface="Calibri" pitchFamily="34" charset="0"/>
              </a:rPr>
              <a:t>选择一些与教材知识形成冲突性或延展性的史实或言论为材料；</a:t>
            </a:r>
            <a:endParaRPr lang="en-US" altLang="zh-CN" sz="2400" b="1">
              <a:latin typeface="Calibri" pitchFamily="34" charset="0"/>
            </a:endParaRPr>
          </a:p>
          <a:p>
            <a:r>
              <a:rPr lang="zh-CN" altLang="en-US" b="1">
                <a:latin typeface="Calibri" pitchFamily="34" charset="0"/>
              </a:rPr>
              <a:t/>
            </a:r>
            <a:br>
              <a:rPr lang="zh-CN" altLang="en-US" b="1">
                <a:latin typeface="Calibri" pitchFamily="34" charset="0"/>
              </a:rPr>
            </a:br>
            <a:r>
              <a:rPr lang="zh-CN" altLang="en-US" sz="2800" b="1">
                <a:latin typeface="Calibri" pitchFamily="34" charset="0"/>
              </a:rPr>
              <a:t>选择题</a:t>
            </a:r>
            <a:r>
              <a:rPr lang="zh-CN" altLang="en-US" sz="2800" b="1">
                <a:solidFill>
                  <a:srgbClr val="2F2BEF"/>
                </a:solidFill>
                <a:latin typeface="Calibri" pitchFamily="34" charset="0"/>
              </a:rPr>
              <a:t>选项设置</a:t>
            </a:r>
            <a:r>
              <a:rPr lang="zh-CN" altLang="en-US" sz="2800" b="1">
                <a:latin typeface="Calibri" pitchFamily="34" charset="0"/>
              </a:rPr>
              <a:t>有如下特点：</a:t>
            </a:r>
          </a:p>
          <a:p>
            <a:r>
              <a:rPr lang="en-US" altLang="zh-CN" sz="2400" b="1">
                <a:latin typeface="Calibri" pitchFamily="34" charset="0"/>
              </a:rPr>
              <a:t>1.</a:t>
            </a:r>
            <a:r>
              <a:rPr lang="zh-CN" altLang="en-US" sz="2400" b="1">
                <a:latin typeface="Calibri" pitchFamily="34" charset="0"/>
              </a:rPr>
              <a:t>选项要科学；</a:t>
            </a:r>
          </a:p>
          <a:p>
            <a:r>
              <a:rPr lang="en-US" altLang="zh-CN" sz="2400" b="1">
                <a:latin typeface="Calibri" pitchFamily="34" charset="0"/>
              </a:rPr>
              <a:t>2.</a:t>
            </a:r>
            <a:r>
              <a:rPr lang="zh-CN" altLang="en-US" sz="2400" b="1">
                <a:latin typeface="Calibri" pitchFamily="34" charset="0"/>
              </a:rPr>
              <a:t>选项理解的难度大于材料理解的难度；</a:t>
            </a:r>
            <a:endParaRPr lang="en-US" altLang="zh-CN" sz="2400" b="1">
              <a:latin typeface="Calibri" pitchFamily="34" charset="0"/>
            </a:endParaRPr>
          </a:p>
          <a:p>
            <a:r>
              <a:rPr lang="en-US" altLang="zh-CN" sz="2400" b="1">
                <a:latin typeface="Calibri" pitchFamily="34" charset="0"/>
              </a:rPr>
              <a:t>3.</a:t>
            </a:r>
            <a:r>
              <a:rPr lang="zh-CN" altLang="en-US" sz="2400" b="1">
                <a:latin typeface="Calibri" pitchFamily="34" charset="0"/>
              </a:rPr>
              <a:t> 不允许有否定的选项和组合型选项。</a:t>
            </a:r>
          </a:p>
          <a:p>
            <a:r>
              <a:rPr lang="en-US" altLang="zh-CN" b="1">
                <a:latin typeface="Calibri" pitchFamily="34" charset="0"/>
              </a:rPr>
              <a:t>  </a:t>
            </a:r>
          </a:p>
        </p:txBody>
      </p:sp>
      <p:sp>
        <p:nvSpPr>
          <p:cNvPr id="45068" name="矩形 2"/>
          <p:cNvSpPr>
            <a:spLocks noChangeArrowheads="1"/>
          </p:cNvSpPr>
          <p:nvPr/>
        </p:nvSpPr>
        <p:spPr bwMode="auto">
          <a:xfrm>
            <a:off x="2257425" y="1470025"/>
            <a:ext cx="4572000" cy="984250"/>
          </a:xfrm>
          <a:prstGeom prst="rect">
            <a:avLst/>
          </a:prstGeom>
          <a:noFill/>
          <a:ln w="9525">
            <a:noFill/>
            <a:miter lim="800000"/>
            <a:headEnd/>
            <a:tailEnd/>
          </a:ln>
        </p:spPr>
        <p:txBody>
          <a:bodyPr>
            <a:spAutoFit/>
          </a:bodyPr>
          <a:lstStyle/>
          <a:p>
            <a:endParaRPr lang="en-US" altLang="zh-CN" b="1">
              <a:latin typeface="Calibri" pitchFamily="34" charset="0"/>
            </a:endParaRPr>
          </a:p>
          <a:p>
            <a:r>
              <a:rPr lang="zh-CN" altLang="en-US" sz="4000" b="1">
                <a:solidFill>
                  <a:srgbClr val="FF0000"/>
                </a:solidFill>
                <a:latin typeface="Calibri" pitchFamily="34" charset="0"/>
              </a:rPr>
              <a:t>综合性、创新性</a:t>
            </a:r>
          </a:p>
        </p:txBody>
      </p:sp>
      <p:sp>
        <p:nvSpPr>
          <p:cNvPr id="14" name="矩形 1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reeform 1173"/>
          <p:cNvSpPr>
            <a:spLocks noChangeArrowheads="1"/>
          </p:cNvSpPr>
          <p:nvPr/>
        </p:nvSpPr>
        <p:spPr bwMode="auto">
          <a:xfrm>
            <a:off x="5024438" y="3735388"/>
            <a:ext cx="677862" cy="388937"/>
          </a:xfrm>
          <a:custGeom>
            <a:avLst/>
            <a:gdLst>
              <a:gd name="T0" fmla="*/ 0 w 427"/>
              <a:gd name="T1" fmla="*/ 0 h 245"/>
              <a:gd name="T2" fmla="*/ 677862 w 427"/>
              <a:gd name="T3" fmla="*/ 388937 h 245"/>
              <a:gd name="T4" fmla="*/ 0 w 427"/>
              <a:gd name="T5" fmla="*/ 0 h 245"/>
              <a:gd name="T6" fmla="*/ 0 60000 65536"/>
              <a:gd name="T7" fmla="*/ 0 60000 65536"/>
              <a:gd name="T8" fmla="*/ 0 60000 65536"/>
              <a:gd name="T9" fmla="*/ 0 w 427"/>
              <a:gd name="T10" fmla="*/ 0 h 245"/>
              <a:gd name="T11" fmla="*/ 427 w 427"/>
              <a:gd name="T12" fmla="*/ 245 h 245"/>
            </a:gdLst>
            <a:ahLst/>
            <a:cxnLst>
              <a:cxn ang="T6">
                <a:pos x="T0" y="T1"/>
              </a:cxn>
              <a:cxn ang="T7">
                <a:pos x="T2" y="T3"/>
              </a:cxn>
              <a:cxn ang="T8">
                <a:pos x="T4" y="T5"/>
              </a:cxn>
            </a:cxnLst>
            <a:rect l="T9" t="T10" r="T11" b="T12"/>
            <a:pathLst>
              <a:path w="427" h="245">
                <a:moveTo>
                  <a:pt x="0" y="0"/>
                </a:moveTo>
                <a:lnTo>
                  <a:pt x="427" y="245"/>
                </a:lnTo>
                <a:lnTo>
                  <a:pt x="0" y="0"/>
                </a:lnTo>
                <a:close/>
              </a:path>
            </a:pathLst>
          </a:custGeom>
          <a:solidFill>
            <a:srgbClr val="3C2C31"/>
          </a:solidFill>
          <a:ln w="9525">
            <a:noFill/>
            <a:round/>
            <a:headEnd/>
            <a:tailEnd/>
          </a:ln>
        </p:spPr>
        <p:txBody>
          <a:bodyPr/>
          <a:lstStyle/>
          <a:p>
            <a:endParaRPr lang="zh-CN" altLang="en-US"/>
          </a:p>
        </p:txBody>
      </p:sp>
      <p:sp>
        <p:nvSpPr>
          <p:cNvPr id="47106" name="Line 1174"/>
          <p:cNvSpPr>
            <a:spLocks noChangeShapeType="1"/>
          </p:cNvSpPr>
          <p:nvPr/>
        </p:nvSpPr>
        <p:spPr bwMode="auto">
          <a:xfrm>
            <a:off x="5024438" y="3735388"/>
            <a:ext cx="677862" cy="388937"/>
          </a:xfrm>
          <a:prstGeom prst="line">
            <a:avLst/>
          </a:prstGeom>
          <a:noFill/>
          <a:ln w="9525">
            <a:noFill/>
            <a:round/>
            <a:headEnd/>
            <a:tailEnd/>
          </a:ln>
        </p:spPr>
        <p:txBody>
          <a:bodyPr lIns="91427" tIns="45713" rIns="91427" bIns="45713"/>
          <a:lstStyle/>
          <a:p>
            <a:endParaRPr lang="zh-CN" altLang="en-US"/>
          </a:p>
        </p:txBody>
      </p:sp>
      <p:sp>
        <p:nvSpPr>
          <p:cNvPr id="47107" name="Freeform 1175"/>
          <p:cNvSpPr>
            <a:spLocks noChangeArrowheads="1"/>
          </p:cNvSpPr>
          <p:nvPr/>
        </p:nvSpPr>
        <p:spPr bwMode="auto">
          <a:xfrm>
            <a:off x="5070475" y="2454275"/>
            <a:ext cx="674688" cy="395288"/>
          </a:xfrm>
          <a:custGeom>
            <a:avLst/>
            <a:gdLst>
              <a:gd name="T0" fmla="*/ 0 w 426"/>
              <a:gd name="T1" fmla="*/ 395288 h 249"/>
              <a:gd name="T2" fmla="*/ 674688 w 426"/>
              <a:gd name="T3" fmla="*/ 0 h 249"/>
              <a:gd name="T4" fmla="*/ 0 w 426"/>
              <a:gd name="T5" fmla="*/ 395288 h 249"/>
              <a:gd name="T6" fmla="*/ 0 60000 65536"/>
              <a:gd name="T7" fmla="*/ 0 60000 65536"/>
              <a:gd name="T8" fmla="*/ 0 60000 65536"/>
              <a:gd name="T9" fmla="*/ 0 w 426"/>
              <a:gd name="T10" fmla="*/ 0 h 249"/>
              <a:gd name="T11" fmla="*/ 426 w 426"/>
              <a:gd name="T12" fmla="*/ 249 h 249"/>
            </a:gdLst>
            <a:ahLst/>
            <a:cxnLst>
              <a:cxn ang="T6">
                <a:pos x="T0" y="T1"/>
              </a:cxn>
              <a:cxn ang="T7">
                <a:pos x="T2" y="T3"/>
              </a:cxn>
              <a:cxn ang="T8">
                <a:pos x="T4" y="T5"/>
              </a:cxn>
            </a:cxnLst>
            <a:rect l="T9" t="T10" r="T11" b="T12"/>
            <a:pathLst>
              <a:path w="426" h="249">
                <a:moveTo>
                  <a:pt x="0" y="249"/>
                </a:moveTo>
                <a:lnTo>
                  <a:pt x="426" y="0"/>
                </a:lnTo>
                <a:lnTo>
                  <a:pt x="0" y="249"/>
                </a:lnTo>
                <a:close/>
              </a:path>
            </a:pathLst>
          </a:custGeom>
          <a:solidFill>
            <a:srgbClr val="3C2C31"/>
          </a:solidFill>
          <a:ln w="9525">
            <a:noFill/>
            <a:round/>
            <a:headEnd/>
            <a:tailEnd/>
          </a:ln>
        </p:spPr>
        <p:txBody>
          <a:bodyPr/>
          <a:lstStyle/>
          <a:p>
            <a:endParaRPr lang="zh-CN" altLang="en-US"/>
          </a:p>
        </p:txBody>
      </p:sp>
      <p:sp>
        <p:nvSpPr>
          <p:cNvPr id="47108" name="Line 1176"/>
          <p:cNvSpPr>
            <a:spLocks noChangeShapeType="1"/>
          </p:cNvSpPr>
          <p:nvPr/>
        </p:nvSpPr>
        <p:spPr bwMode="auto">
          <a:xfrm flipV="1">
            <a:off x="5070475" y="2454275"/>
            <a:ext cx="674688" cy="395288"/>
          </a:xfrm>
          <a:prstGeom prst="line">
            <a:avLst/>
          </a:prstGeom>
          <a:noFill/>
          <a:ln w="9525">
            <a:noFill/>
            <a:round/>
            <a:headEnd/>
            <a:tailEnd/>
          </a:ln>
        </p:spPr>
        <p:txBody>
          <a:bodyPr lIns="91427" tIns="45713" rIns="91427" bIns="45713"/>
          <a:lstStyle/>
          <a:p>
            <a:endParaRPr lang="zh-CN" altLang="en-US"/>
          </a:p>
        </p:txBody>
      </p:sp>
      <p:sp>
        <p:nvSpPr>
          <p:cNvPr id="47109" name="Freeform 1177"/>
          <p:cNvSpPr>
            <a:spLocks noChangeArrowheads="1"/>
          </p:cNvSpPr>
          <p:nvPr/>
        </p:nvSpPr>
        <p:spPr bwMode="auto">
          <a:xfrm>
            <a:off x="3455988" y="2454275"/>
            <a:ext cx="677862" cy="388938"/>
          </a:xfrm>
          <a:custGeom>
            <a:avLst/>
            <a:gdLst>
              <a:gd name="T0" fmla="*/ 677862 w 427"/>
              <a:gd name="T1" fmla="*/ 388938 h 245"/>
              <a:gd name="T2" fmla="*/ 0 w 427"/>
              <a:gd name="T3" fmla="*/ 0 h 245"/>
              <a:gd name="T4" fmla="*/ 677862 w 427"/>
              <a:gd name="T5" fmla="*/ 388938 h 245"/>
              <a:gd name="T6" fmla="*/ 0 60000 65536"/>
              <a:gd name="T7" fmla="*/ 0 60000 65536"/>
              <a:gd name="T8" fmla="*/ 0 60000 65536"/>
              <a:gd name="T9" fmla="*/ 0 w 427"/>
              <a:gd name="T10" fmla="*/ 0 h 245"/>
              <a:gd name="T11" fmla="*/ 427 w 427"/>
              <a:gd name="T12" fmla="*/ 245 h 245"/>
            </a:gdLst>
            <a:ahLst/>
            <a:cxnLst>
              <a:cxn ang="T6">
                <a:pos x="T0" y="T1"/>
              </a:cxn>
              <a:cxn ang="T7">
                <a:pos x="T2" y="T3"/>
              </a:cxn>
              <a:cxn ang="T8">
                <a:pos x="T4" y="T5"/>
              </a:cxn>
            </a:cxnLst>
            <a:rect l="T9" t="T10" r="T11" b="T12"/>
            <a:pathLst>
              <a:path w="427" h="245">
                <a:moveTo>
                  <a:pt x="427" y="245"/>
                </a:moveTo>
                <a:lnTo>
                  <a:pt x="0" y="0"/>
                </a:lnTo>
                <a:lnTo>
                  <a:pt x="427" y="245"/>
                </a:lnTo>
                <a:close/>
              </a:path>
            </a:pathLst>
          </a:custGeom>
          <a:solidFill>
            <a:srgbClr val="3C2C31"/>
          </a:solidFill>
          <a:ln w="9525">
            <a:noFill/>
            <a:round/>
            <a:headEnd/>
            <a:tailEnd/>
          </a:ln>
        </p:spPr>
        <p:txBody>
          <a:bodyPr/>
          <a:lstStyle/>
          <a:p>
            <a:endParaRPr lang="zh-CN" altLang="en-US"/>
          </a:p>
        </p:txBody>
      </p:sp>
      <p:sp>
        <p:nvSpPr>
          <p:cNvPr id="47110" name="Line 1178"/>
          <p:cNvSpPr>
            <a:spLocks noChangeShapeType="1"/>
          </p:cNvSpPr>
          <p:nvPr/>
        </p:nvSpPr>
        <p:spPr bwMode="auto">
          <a:xfrm flipH="1" flipV="1">
            <a:off x="3455988" y="2454275"/>
            <a:ext cx="677862" cy="388938"/>
          </a:xfrm>
          <a:prstGeom prst="line">
            <a:avLst/>
          </a:prstGeom>
          <a:noFill/>
          <a:ln w="9525">
            <a:noFill/>
            <a:round/>
            <a:headEnd/>
            <a:tailEnd/>
          </a:ln>
        </p:spPr>
        <p:txBody>
          <a:bodyPr lIns="91427" tIns="45713" rIns="91427" bIns="45713"/>
          <a:lstStyle/>
          <a:p>
            <a:endParaRPr lang="zh-CN" altLang="en-US"/>
          </a:p>
        </p:txBody>
      </p:sp>
      <p:sp>
        <p:nvSpPr>
          <p:cNvPr id="47111" name="Freeform 1179"/>
          <p:cNvSpPr>
            <a:spLocks noChangeArrowheads="1"/>
          </p:cNvSpPr>
          <p:nvPr/>
        </p:nvSpPr>
        <p:spPr bwMode="auto">
          <a:xfrm>
            <a:off x="3411538" y="3729038"/>
            <a:ext cx="677862" cy="395287"/>
          </a:xfrm>
          <a:custGeom>
            <a:avLst/>
            <a:gdLst>
              <a:gd name="T0" fmla="*/ 677862 w 427"/>
              <a:gd name="T1" fmla="*/ 0 h 249"/>
              <a:gd name="T2" fmla="*/ 0 w 427"/>
              <a:gd name="T3" fmla="*/ 395287 h 249"/>
              <a:gd name="T4" fmla="*/ 677862 w 427"/>
              <a:gd name="T5" fmla="*/ 0 h 249"/>
              <a:gd name="T6" fmla="*/ 0 60000 65536"/>
              <a:gd name="T7" fmla="*/ 0 60000 65536"/>
              <a:gd name="T8" fmla="*/ 0 60000 65536"/>
              <a:gd name="T9" fmla="*/ 0 w 427"/>
              <a:gd name="T10" fmla="*/ 0 h 249"/>
              <a:gd name="T11" fmla="*/ 427 w 427"/>
              <a:gd name="T12" fmla="*/ 249 h 249"/>
            </a:gdLst>
            <a:ahLst/>
            <a:cxnLst>
              <a:cxn ang="T6">
                <a:pos x="T0" y="T1"/>
              </a:cxn>
              <a:cxn ang="T7">
                <a:pos x="T2" y="T3"/>
              </a:cxn>
              <a:cxn ang="T8">
                <a:pos x="T4" y="T5"/>
              </a:cxn>
            </a:cxnLst>
            <a:rect l="T9" t="T10" r="T11" b="T12"/>
            <a:pathLst>
              <a:path w="427" h="249">
                <a:moveTo>
                  <a:pt x="427" y="0"/>
                </a:moveTo>
                <a:lnTo>
                  <a:pt x="0" y="249"/>
                </a:lnTo>
                <a:lnTo>
                  <a:pt x="427" y="0"/>
                </a:lnTo>
                <a:close/>
              </a:path>
            </a:pathLst>
          </a:custGeom>
          <a:solidFill>
            <a:srgbClr val="3C2C31"/>
          </a:solidFill>
          <a:ln w="9525">
            <a:noFill/>
            <a:round/>
            <a:headEnd/>
            <a:tailEnd/>
          </a:ln>
        </p:spPr>
        <p:txBody>
          <a:bodyPr/>
          <a:lstStyle/>
          <a:p>
            <a:endParaRPr lang="zh-CN" altLang="en-US"/>
          </a:p>
        </p:txBody>
      </p:sp>
      <p:sp>
        <p:nvSpPr>
          <p:cNvPr id="47112" name="Line 1180"/>
          <p:cNvSpPr>
            <a:spLocks noChangeShapeType="1"/>
          </p:cNvSpPr>
          <p:nvPr/>
        </p:nvSpPr>
        <p:spPr bwMode="auto">
          <a:xfrm flipH="1">
            <a:off x="3411538" y="3729038"/>
            <a:ext cx="677862" cy="395287"/>
          </a:xfrm>
          <a:prstGeom prst="line">
            <a:avLst/>
          </a:prstGeom>
          <a:noFill/>
          <a:ln w="9525">
            <a:noFill/>
            <a:round/>
            <a:headEnd/>
            <a:tailEnd/>
          </a:ln>
        </p:spPr>
        <p:txBody>
          <a:bodyPr lIns="91427" tIns="45713" rIns="91427" bIns="45713"/>
          <a:lstStyle/>
          <a:p>
            <a:endParaRPr lang="zh-CN" altLang="en-US"/>
          </a:p>
        </p:txBody>
      </p:sp>
      <p:sp>
        <p:nvSpPr>
          <p:cNvPr id="47113" name="文本框 1"/>
          <p:cNvSpPr txBox="1">
            <a:spLocks noChangeArrowheads="1"/>
          </p:cNvSpPr>
          <p:nvPr/>
        </p:nvSpPr>
        <p:spPr bwMode="auto">
          <a:xfrm>
            <a:off x="169863" y="1179513"/>
            <a:ext cx="1960562" cy="520700"/>
          </a:xfrm>
          <a:prstGeom prst="rect">
            <a:avLst/>
          </a:prstGeom>
          <a:noFill/>
          <a:ln w="9525">
            <a:noFill/>
            <a:miter lim="800000"/>
            <a:headEnd/>
            <a:tailEnd/>
          </a:ln>
        </p:spPr>
        <p:txBody>
          <a:bodyPr wrap="none">
            <a:spAutoFit/>
          </a:bodyPr>
          <a:lstStyle/>
          <a:p>
            <a:pPr defTabSz="771525">
              <a:spcBef>
                <a:spcPct val="50000"/>
              </a:spcBef>
            </a:pPr>
            <a:r>
              <a:rPr lang="zh-CN" altLang="en-US" sz="2800" b="1">
                <a:solidFill>
                  <a:srgbClr val="0D79CA"/>
                </a:solidFill>
                <a:latin typeface="微软雅黑" pitchFamily="34" charset="-122"/>
                <a:ea typeface="微软雅黑" pitchFamily="34" charset="-122"/>
              </a:rPr>
              <a:t>组题感悟：</a:t>
            </a:r>
          </a:p>
        </p:txBody>
      </p:sp>
      <p:sp>
        <p:nvSpPr>
          <p:cNvPr id="24" name="Rectangle 3"/>
          <p:cNvSpPr txBox="1">
            <a:spLocks noChangeArrowheads="1"/>
          </p:cNvSpPr>
          <p:nvPr/>
        </p:nvSpPr>
        <p:spPr bwMode="auto">
          <a:xfrm>
            <a:off x="-33338" y="688975"/>
            <a:ext cx="8820151" cy="723900"/>
          </a:xfrm>
          <a:prstGeom prst="rect">
            <a:avLst/>
          </a:prstGeom>
          <a:noFill/>
          <a:ln w="9525">
            <a:noFill/>
            <a:miter lim="800000"/>
          </a:ln>
        </p:spPr>
        <p:txBody>
          <a:bodyPr/>
          <a:lstStyle/>
          <a:p>
            <a:pPr eaLnBrk="0" hangingPunct="0">
              <a:buClr>
                <a:schemeClr val="accent1"/>
              </a:buClr>
              <a:buSzPct val="50000"/>
              <a:buFont typeface="Wingdings 2" pitchFamily="18" charset="2"/>
              <a:buNone/>
            </a:pPr>
            <a:r>
              <a:rPr lang="zh-CN" altLang="en-US" sz="2800" b="1">
                <a:solidFill>
                  <a:srgbClr val="000000"/>
                </a:solidFill>
                <a:latin typeface="宋体" charset="-122"/>
                <a:ea typeface="华文楷体"/>
                <a:cs typeface="华文楷体"/>
              </a:rPr>
              <a:t>（二）资料组编</a:t>
            </a:r>
            <a:r>
              <a:rPr lang="en-US" altLang="zh-CN" sz="2800" b="1">
                <a:solidFill>
                  <a:srgbClr val="000000"/>
                </a:solidFill>
                <a:latin typeface="宋体" charset="-122"/>
                <a:ea typeface="华文楷体"/>
                <a:cs typeface="华文楷体"/>
              </a:rPr>
              <a:t>——</a:t>
            </a:r>
            <a:r>
              <a:rPr lang="zh-CN" altLang="en-US" sz="2800" b="1">
                <a:solidFill>
                  <a:srgbClr val="000000"/>
                </a:solidFill>
                <a:latin typeface="宋体" charset="-122"/>
                <a:ea typeface="华文楷体"/>
                <a:cs typeface="华文楷体"/>
              </a:rPr>
              <a:t>文综</a:t>
            </a:r>
          </a:p>
        </p:txBody>
      </p:sp>
      <p:sp>
        <p:nvSpPr>
          <p:cNvPr id="47115" name="矩形 12"/>
          <p:cNvSpPr>
            <a:spLocks noChangeArrowheads="1"/>
          </p:cNvSpPr>
          <p:nvPr/>
        </p:nvSpPr>
        <p:spPr bwMode="auto">
          <a:xfrm>
            <a:off x="611188" y="1682750"/>
            <a:ext cx="7921625" cy="4986338"/>
          </a:xfrm>
          <a:prstGeom prst="rect">
            <a:avLst/>
          </a:prstGeom>
          <a:noFill/>
          <a:ln w="9525">
            <a:noFill/>
            <a:miter lim="800000"/>
            <a:headEnd/>
            <a:tailEnd/>
          </a:ln>
        </p:spPr>
        <p:txBody>
          <a:bodyPr>
            <a:spAutoFit/>
          </a:bodyPr>
          <a:lstStyle/>
          <a:p>
            <a:r>
              <a:rPr lang="zh-CN" altLang="en-US" sz="3200" b="1">
                <a:solidFill>
                  <a:srgbClr val="FF0000"/>
                </a:solidFill>
                <a:latin typeface="Calibri" pitchFamily="34" charset="0"/>
              </a:rPr>
              <a:t>主观题：</a:t>
            </a:r>
            <a:endParaRPr lang="en-US" altLang="zh-CN" sz="3200" b="1">
              <a:solidFill>
                <a:srgbClr val="FF0000"/>
              </a:solidFill>
              <a:latin typeface="Calibri" pitchFamily="34" charset="0"/>
            </a:endParaRPr>
          </a:p>
          <a:p>
            <a:endParaRPr lang="zh-CN" altLang="en-US" sz="2000" b="1">
              <a:solidFill>
                <a:srgbClr val="FF0000"/>
              </a:solidFill>
              <a:latin typeface="Calibri" pitchFamily="34" charset="0"/>
            </a:endParaRPr>
          </a:p>
          <a:p>
            <a:r>
              <a:rPr lang="zh-CN" altLang="en-US" sz="2800" b="1">
                <a:latin typeface="Calibri" pitchFamily="34" charset="0"/>
              </a:rPr>
              <a:t>主观题</a:t>
            </a:r>
            <a:r>
              <a:rPr lang="zh-CN" altLang="en-US" sz="2800" b="1">
                <a:solidFill>
                  <a:srgbClr val="2F2BEF"/>
                </a:solidFill>
                <a:latin typeface="Calibri" pitchFamily="34" charset="0"/>
              </a:rPr>
              <a:t>材料</a:t>
            </a:r>
            <a:r>
              <a:rPr lang="zh-CN" altLang="en-US" sz="2800" b="1">
                <a:latin typeface="Calibri" pitchFamily="34" charset="0"/>
              </a:rPr>
              <a:t>往往突出以下特点：</a:t>
            </a:r>
          </a:p>
          <a:p>
            <a:r>
              <a:rPr lang="en-US" altLang="zh-CN" sz="2400" b="1">
                <a:latin typeface="Calibri" pitchFamily="34" charset="0"/>
              </a:rPr>
              <a:t>1.</a:t>
            </a:r>
            <a:r>
              <a:rPr lang="zh-CN" altLang="en-US" sz="2400" b="1">
                <a:latin typeface="Calibri" pitchFamily="34" charset="0"/>
              </a:rPr>
              <a:t>一般选择有现实意义的主题作为材料的主线；</a:t>
            </a:r>
          </a:p>
          <a:p>
            <a:r>
              <a:rPr lang="en-US" altLang="zh-CN" sz="2400" b="1">
                <a:latin typeface="Calibri" pitchFamily="34" charset="0"/>
              </a:rPr>
              <a:t>2.</a:t>
            </a:r>
            <a:r>
              <a:rPr lang="zh-CN" altLang="en-US" sz="2400" b="1">
                <a:latin typeface="Calibri" pitchFamily="34" charset="0"/>
              </a:rPr>
              <a:t>以主题为主线寻找纵向或横向联系的典型材料，凸显古今中外对比；</a:t>
            </a:r>
          </a:p>
          <a:p>
            <a:r>
              <a:rPr lang="en-US" altLang="zh-CN" sz="2400" b="1">
                <a:latin typeface="Calibri" pitchFamily="34" charset="0"/>
              </a:rPr>
              <a:t>3.</a:t>
            </a:r>
            <a:r>
              <a:rPr lang="zh-CN" altLang="en-US" sz="2400" b="1">
                <a:latin typeface="Calibri" pitchFamily="34" charset="0"/>
              </a:rPr>
              <a:t>材料往往来源于综合经典著作或学者著述，来源多元。</a:t>
            </a:r>
            <a:endParaRPr lang="en-US" altLang="zh-CN" sz="2400" b="1">
              <a:latin typeface="Calibri" pitchFamily="34" charset="0"/>
            </a:endParaRPr>
          </a:p>
          <a:p>
            <a:endParaRPr lang="zh-CN" altLang="en-US" b="1">
              <a:latin typeface="Calibri" pitchFamily="34" charset="0"/>
            </a:endParaRPr>
          </a:p>
          <a:p>
            <a:r>
              <a:rPr lang="zh-CN" altLang="en-US" sz="2800" b="1">
                <a:solidFill>
                  <a:srgbClr val="2F2BEF"/>
                </a:solidFill>
                <a:latin typeface="Calibri" pitchFamily="34" charset="0"/>
              </a:rPr>
              <a:t>设问</a:t>
            </a:r>
            <a:r>
              <a:rPr lang="zh-CN" altLang="en-US" sz="2800" b="1">
                <a:latin typeface="Calibri" pitchFamily="34" charset="0"/>
              </a:rPr>
              <a:t>具有如下特点：</a:t>
            </a:r>
          </a:p>
          <a:p>
            <a:r>
              <a:rPr lang="en-US" altLang="zh-CN" sz="2400" b="1">
                <a:latin typeface="Calibri" pitchFamily="34" charset="0"/>
              </a:rPr>
              <a:t>1.41</a:t>
            </a:r>
            <a:r>
              <a:rPr lang="zh-CN" altLang="en-US" sz="2400" b="1">
                <a:latin typeface="Calibri" pitchFamily="34" charset="0"/>
              </a:rPr>
              <a:t>题、选做题的设问方式大体一致，重在从背景、特点、内容、影响等方面设问；</a:t>
            </a:r>
          </a:p>
          <a:p>
            <a:r>
              <a:rPr lang="en-US" altLang="zh-CN" sz="2400" b="1">
                <a:latin typeface="Calibri" pitchFamily="34" charset="0"/>
              </a:rPr>
              <a:t>2.42</a:t>
            </a:r>
            <a:r>
              <a:rPr lang="zh-CN" altLang="en-US" sz="2400" b="1">
                <a:latin typeface="Calibri" pitchFamily="34" charset="0"/>
              </a:rPr>
              <a:t>题独立创设问题，近两年考察论题类试题，重点考察学生的论证能力。</a:t>
            </a:r>
          </a:p>
        </p:txBody>
      </p:sp>
      <p:sp>
        <p:nvSpPr>
          <p:cNvPr id="47116" name="矩形 13"/>
          <p:cNvSpPr>
            <a:spLocks noChangeArrowheads="1"/>
          </p:cNvSpPr>
          <p:nvPr/>
        </p:nvSpPr>
        <p:spPr bwMode="auto">
          <a:xfrm>
            <a:off x="2535238" y="1363663"/>
            <a:ext cx="6419850" cy="985837"/>
          </a:xfrm>
          <a:prstGeom prst="rect">
            <a:avLst/>
          </a:prstGeom>
          <a:noFill/>
          <a:ln w="9525">
            <a:noFill/>
            <a:miter lim="800000"/>
            <a:headEnd/>
            <a:tailEnd/>
          </a:ln>
        </p:spPr>
        <p:txBody>
          <a:bodyPr>
            <a:spAutoFit/>
          </a:bodyPr>
          <a:lstStyle/>
          <a:p>
            <a:endParaRPr lang="en-US" altLang="zh-CN" b="1">
              <a:latin typeface="Calibri" pitchFamily="34" charset="0"/>
            </a:endParaRPr>
          </a:p>
          <a:p>
            <a:r>
              <a:rPr lang="zh-CN" altLang="en-US" sz="4000" b="1">
                <a:solidFill>
                  <a:srgbClr val="FF0000"/>
                </a:solidFill>
                <a:latin typeface="Calibri" pitchFamily="34" charset="0"/>
              </a:rPr>
              <a:t>综合性、对比性、迁移性</a:t>
            </a:r>
          </a:p>
        </p:txBody>
      </p:sp>
      <p:sp>
        <p:nvSpPr>
          <p:cNvPr id="15" name="矩形 1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内容占位符 1"/>
          <p:cNvSpPr>
            <a:spLocks noGrp="1"/>
          </p:cNvSpPr>
          <p:nvPr>
            <p:ph idx="1"/>
          </p:nvPr>
        </p:nvSpPr>
        <p:spPr>
          <a:xfrm>
            <a:off x="395288" y="2060575"/>
            <a:ext cx="4681537" cy="936625"/>
          </a:xfrm>
        </p:spPr>
        <p:txBody>
          <a:bodyPr/>
          <a:lstStyle/>
          <a:p>
            <a:pPr marL="0" indent="0">
              <a:buFont typeface="Arial" charset="0"/>
              <a:buNone/>
            </a:pPr>
            <a:r>
              <a:rPr lang="zh-CN" altLang="en-US" sz="3600" b="1" smtClean="0"/>
              <a:t>    研究篇</a:t>
            </a:r>
            <a:endParaRPr lang="en-US" altLang="zh-CN" sz="3600" b="1" smtClean="0"/>
          </a:p>
          <a:p>
            <a:pPr marL="0" indent="0">
              <a:buFont typeface="Arial" charset="0"/>
              <a:buNone/>
            </a:pPr>
            <a:r>
              <a:rPr lang="zh-CN" altLang="en-US" sz="3600" b="1" smtClean="0"/>
              <a:t>   </a:t>
            </a:r>
          </a:p>
        </p:txBody>
      </p:sp>
      <p:grpSp>
        <p:nvGrpSpPr>
          <p:cNvPr id="16386" name="组合 10"/>
          <p:cNvGrpSpPr>
            <a:grpSpLocks/>
          </p:cNvGrpSpPr>
          <p:nvPr/>
        </p:nvGrpSpPr>
        <p:grpSpPr bwMode="auto">
          <a:xfrm>
            <a:off x="2700338" y="2085975"/>
            <a:ext cx="2154237" cy="862013"/>
            <a:chOff x="2699792" y="1095162"/>
            <a:chExt cx="2155281" cy="862111"/>
          </a:xfrm>
        </p:grpSpPr>
        <p:sp>
          <p:nvSpPr>
            <p:cNvPr id="6" name="Freeform 31"/>
            <p:cNvSpPr/>
            <p:nvPr/>
          </p:nvSpPr>
          <p:spPr>
            <a:xfrm>
              <a:off x="2699792" y="1095162"/>
              <a:ext cx="2155281" cy="86211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82082" tIns="25512" rIns="431056" bIns="25512" spcCol="1270" anchor="ctr"/>
            <a:lstStyle/>
            <a:p>
              <a:pPr algn="ctr" defTabSz="1785770" fontAlgn="auto">
                <a:lnSpc>
                  <a:spcPct val="120000"/>
                </a:lnSpc>
                <a:spcBef>
                  <a:spcPts val="0"/>
                </a:spcBef>
                <a:spcAft>
                  <a:spcPct val="35000"/>
                </a:spcAft>
                <a:defRPr/>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87"/>
            <p:cNvSpPr>
              <a:spLocks noEditPoints="1"/>
            </p:cNvSpPr>
            <p:nvPr/>
          </p:nvSpPr>
          <p:spPr bwMode="auto">
            <a:xfrm>
              <a:off x="3454219" y="1272982"/>
              <a:ext cx="646426" cy="419148"/>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p:spPr>
          <p:txBody>
            <a:bodyPr lIns="111330" tIns="55665" rIns="111330" bIns="55665"/>
            <a:lstStyle/>
            <a:p>
              <a:pPr fontAlgn="auto">
                <a:lnSpc>
                  <a:spcPct val="120000"/>
                </a:lnSpc>
                <a:spcBef>
                  <a:spcPts val="0"/>
                </a:spcBef>
                <a:spcAft>
                  <a:spcPts val="0"/>
                </a:spcAft>
                <a:defRPr/>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387" name="组合 9"/>
          <p:cNvGrpSpPr>
            <a:grpSpLocks/>
          </p:cNvGrpSpPr>
          <p:nvPr/>
        </p:nvGrpSpPr>
        <p:grpSpPr bwMode="auto">
          <a:xfrm>
            <a:off x="2700338" y="4419600"/>
            <a:ext cx="2154237" cy="862013"/>
            <a:chOff x="2699792" y="2077973"/>
            <a:chExt cx="2155281" cy="862111"/>
          </a:xfrm>
        </p:grpSpPr>
        <p:sp>
          <p:nvSpPr>
            <p:cNvPr id="7" name="Freeform 34"/>
            <p:cNvSpPr/>
            <p:nvPr/>
          </p:nvSpPr>
          <p:spPr>
            <a:xfrm>
              <a:off x="2699792" y="2077973"/>
              <a:ext cx="2155281" cy="86211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482082" tIns="25512" rIns="431056" bIns="25512" spcCol="1270" anchor="ctr"/>
            <a:lstStyle/>
            <a:p>
              <a:pPr algn="ctr" defTabSz="1785770" fontAlgn="auto">
                <a:lnSpc>
                  <a:spcPct val="120000"/>
                </a:lnSpc>
                <a:spcBef>
                  <a:spcPts val="0"/>
                </a:spcBef>
                <a:spcAft>
                  <a:spcPct val="35000"/>
                </a:spcAft>
                <a:defRPr/>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52"/>
            <p:cNvSpPr>
              <a:spLocks noEditPoints="1"/>
            </p:cNvSpPr>
            <p:nvPr/>
          </p:nvSpPr>
          <p:spPr bwMode="auto">
            <a:xfrm>
              <a:off x="3482808" y="2216102"/>
              <a:ext cx="589248" cy="59061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p:spPr>
          <p:txBody>
            <a:bodyPr lIns="111330" tIns="55665" rIns="111330" bIns="55665"/>
            <a:lstStyle/>
            <a:p>
              <a:pPr fontAlgn="auto">
                <a:lnSpc>
                  <a:spcPct val="120000"/>
                </a:lnSpc>
                <a:spcBef>
                  <a:spcPts val="0"/>
                </a:spcBef>
                <a:spcAft>
                  <a:spcPts val="0"/>
                </a:spcAft>
                <a:defRPr/>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388" name="TextBox 11"/>
          <p:cNvSpPr txBox="1">
            <a:spLocks noChangeArrowheads="1"/>
          </p:cNvSpPr>
          <p:nvPr/>
        </p:nvSpPr>
        <p:spPr bwMode="auto">
          <a:xfrm>
            <a:off x="755650" y="4437063"/>
            <a:ext cx="2808288" cy="1200150"/>
          </a:xfrm>
          <a:prstGeom prst="rect">
            <a:avLst/>
          </a:prstGeom>
          <a:noFill/>
          <a:ln w="9525">
            <a:noFill/>
            <a:miter lim="800000"/>
            <a:headEnd/>
            <a:tailEnd/>
          </a:ln>
        </p:spPr>
        <p:txBody>
          <a:bodyPr>
            <a:spAutoFit/>
          </a:bodyPr>
          <a:lstStyle/>
          <a:p>
            <a:r>
              <a:rPr lang="zh-CN" altLang="en-US" sz="3600" b="1">
                <a:latin typeface="Calibri" pitchFamily="34" charset="0"/>
              </a:rPr>
              <a:t>实战篇</a:t>
            </a:r>
            <a:endParaRPr lang="en-US" altLang="zh-CN" sz="3600" b="1">
              <a:latin typeface="Calibri" pitchFamily="34" charset="0"/>
            </a:endParaRPr>
          </a:p>
          <a:p>
            <a:endParaRPr lang="zh-CN" altLang="en-US" sz="3600">
              <a:latin typeface="Calibri" pitchFamily="34" charset="0"/>
            </a:endParaRPr>
          </a:p>
        </p:txBody>
      </p:sp>
      <p:sp>
        <p:nvSpPr>
          <p:cNvPr id="16389" name="TextBox 12"/>
          <p:cNvSpPr txBox="1">
            <a:spLocks noChangeArrowheads="1"/>
          </p:cNvSpPr>
          <p:nvPr/>
        </p:nvSpPr>
        <p:spPr bwMode="auto">
          <a:xfrm>
            <a:off x="4932363" y="1873250"/>
            <a:ext cx="4032250" cy="1816100"/>
          </a:xfrm>
          <a:prstGeom prst="rect">
            <a:avLst/>
          </a:prstGeom>
          <a:noFill/>
          <a:ln w="9525">
            <a:noFill/>
            <a:miter lim="800000"/>
            <a:headEnd/>
            <a:tailEnd/>
          </a:ln>
        </p:spPr>
        <p:txBody>
          <a:bodyPr>
            <a:spAutoFit/>
          </a:bodyPr>
          <a:lstStyle/>
          <a:p>
            <a:r>
              <a:rPr lang="zh-CN" altLang="zh-CN" sz="2800" b="1">
                <a:latin typeface="Calibri" pitchFamily="34" charset="0"/>
              </a:rPr>
              <a:t>研究考纲，明确方向</a:t>
            </a:r>
          </a:p>
          <a:p>
            <a:r>
              <a:rPr lang="zh-CN" altLang="zh-CN" sz="2800" b="1">
                <a:latin typeface="Calibri" pitchFamily="34" charset="0"/>
              </a:rPr>
              <a:t>研究考题，把握重点</a:t>
            </a:r>
          </a:p>
          <a:p>
            <a:r>
              <a:rPr lang="zh-CN" altLang="zh-CN" sz="2800" b="1">
                <a:latin typeface="Calibri" pitchFamily="34" charset="0"/>
              </a:rPr>
              <a:t>研究考生，立足学情</a:t>
            </a:r>
          </a:p>
          <a:p>
            <a:endParaRPr lang="zh-CN" altLang="en-US" sz="2800">
              <a:latin typeface="Calibri" pitchFamily="34" charset="0"/>
            </a:endParaRPr>
          </a:p>
        </p:txBody>
      </p:sp>
      <p:sp>
        <p:nvSpPr>
          <p:cNvPr id="16390" name="TextBox 13"/>
          <p:cNvSpPr txBox="1">
            <a:spLocks noChangeArrowheads="1"/>
          </p:cNvSpPr>
          <p:nvPr/>
        </p:nvSpPr>
        <p:spPr bwMode="auto">
          <a:xfrm>
            <a:off x="5148263" y="4005263"/>
            <a:ext cx="3600450" cy="1816100"/>
          </a:xfrm>
          <a:prstGeom prst="rect">
            <a:avLst/>
          </a:prstGeom>
          <a:noFill/>
          <a:ln w="9525">
            <a:noFill/>
            <a:miter lim="800000"/>
            <a:headEnd/>
            <a:tailEnd/>
          </a:ln>
        </p:spPr>
        <p:txBody>
          <a:bodyPr>
            <a:spAutoFit/>
          </a:bodyPr>
          <a:lstStyle/>
          <a:p>
            <a:r>
              <a:rPr lang="zh-CN" altLang="en-US" sz="2800" b="1">
                <a:latin typeface="Calibri" pitchFamily="34" charset="0"/>
              </a:rPr>
              <a:t>提前计划，胸有成竹</a:t>
            </a:r>
            <a:endParaRPr lang="en-US" altLang="zh-CN" sz="2800" b="1">
              <a:latin typeface="Calibri" pitchFamily="34" charset="0"/>
            </a:endParaRPr>
          </a:p>
          <a:p>
            <a:r>
              <a:rPr lang="zh-CN" altLang="en-US" sz="2800" b="1">
                <a:latin typeface="Calibri" pitchFamily="34" charset="0"/>
              </a:rPr>
              <a:t>资料组编，夯基提能</a:t>
            </a:r>
            <a:endParaRPr lang="en-US" altLang="zh-CN" sz="2800" b="1">
              <a:latin typeface="Calibri" pitchFamily="34" charset="0"/>
            </a:endParaRPr>
          </a:p>
          <a:p>
            <a:r>
              <a:rPr lang="zh-CN" altLang="en-US" sz="2800" b="1">
                <a:latin typeface="Calibri" pitchFamily="34" charset="0"/>
              </a:rPr>
              <a:t>高效课堂，助力成长</a:t>
            </a:r>
            <a:endParaRPr lang="en-US" altLang="zh-CN" sz="2800" b="1">
              <a:latin typeface="Calibri" pitchFamily="34" charset="0"/>
            </a:endParaRPr>
          </a:p>
          <a:p>
            <a:r>
              <a:rPr lang="zh-CN" altLang="en-US" sz="2800" b="1">
                <a:latin typeface="Calibri" pitchFamily="34" charset="0"/>
              </a:rPr>
              <a:t>精细管理，更上层楼</a:t>
            </a:r>
          </a:p>
        </p:txBody>
      </p:sp>
      <p:sp>
        <p:nvSpPr>
          <p:cNvPr id="16" name="矩形 1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37"/>
          <p:cNvSpPr txBox="1"/>
          <p:nvPr/>
        </p:nvSpPr>
        <p:spPr>
          <a:xfrm>
            <a:off x="866775" y="168275"/>
            <a:ext cx="96837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目录</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3"/>
          <p:cNvGrpSpPr>
            <a:grpSpLocks/>
          </p:cNvGrpSpPr>
          <p:nvPr/>
        </p:nvGrpSpPr>
        <p:grpSpPr bwMode="auto">
          <a:xfrm>
            <a:off x="1981200" y="4114800"/>
            <a:ext cx="5334000" cy="1371600"/>
            <a:chOff x="1248" y="2640"/>
            <a:chExt cx="3360" cy="864"/>
          </a:xfrm>
        </p:grpSpPr>
        <p:grpSp>
          <p:nvGrpSpPr>
            <p:cNvPr id="49183" name="Group 4"/>
            <p:cNvGrpSpPr>
              <a:grpSpLocks/>
            </p:cNvGrpSpPr>
            <p:nvPr/>
          </p:nvGrpSpPr>
          <p:grpSpPr bwMode="auto">
            <a:xfrm>
              <a:off x="1248" y="2640"/>
              <a:ext cx="3360" cy="864"/>
              <a:chOff x="1248" y="2640"/>
              <a:chExt cx="3360" cy="864"/>
            </a:xfrm>
          </p:grpSpPr>
          <p:sp>
            <p:nvSpPr>
              <p:cNvPr id="49187" name="Freeform 5"/>
              <p:cNvSpPr>
                <a:spLocks/>
              </p:cNvSpPr>
              <p:nvPr/>
            </p:nvSpPr>
            <p:spPr bwMode="auto">
              <a:xfrm>
                <a:off x="1248" y="2832"/>
                <a:ext cx="3360" cy="672"/>
              </a:xfrm>
              <a:custGeom>
                <a:avLst/>
                <a:gdLst>
                  <a:gd name="T0" fmla="*/ 0 w 2202"/>
                  <a:gd name="T1" fmla="*/ 671 h 529"/>
                  <a:gd name="T2" fmla="*/ 1094 w 2202"/>
                  <a:gd name="T3" fmla="*/ 1 h 529"/>
                  <a:gd name="T4" fmla="*/ 2197 w 2202"/>
                  <a:gd name="T5" fmla="*/ 0 h 529"/>
                  <a:gd name="T6" fmla="*/ 3360 w 2202"/>
                  <a:gd name="T7" fmla="*/ 672 h 529"/>
                  <a:gd name="T8" fmla="*/ 73 w 2202"/>
                  <a:gd name="T9" fmla="*/ 671 h 529"/>
                  <a:gd name="T10" fmla="*/ 0 60000 65536"/>
                  <a:gd name="T11" fmla="*/ 0 60000 65536"/>
                  <a:gd name="T12" fmla="*/ 0 60000 65536"/>
                  <a:gd name="T13" fmla="*/ 0 60000 65536"/>
                  <a:gd name="T14" fmla="*/ 0 60000 65536"/>
                  <a:gd name="T15" fmla="*/ 0 w 2202"/>
                  <a:gd name="T16" fmla="*/ 0 h 529"/>
                  <a:gd name="T17" fmla="*/ 2202 w 2202"/>
                  <a:gd name="T18" fmla="*/ 529 h 529"/>
                </a:gdLst>
                <a:ahLst/>
                <a:cxnLst>
                  <a:cxn ang="T10">
                    <a:pos x="T0" y="T1"/>
                  </a:cxn>
                  <a:cxn ang="T11">
                    <a:pos x="T2" y="T3"/>
                  </a:cxn>
                  <a:cxn ang="T12">
                    <a:pos x="T4" y="T5"/>
                  </a:cxn>
                  <a:cxn ang="T13">
                    <a:pos x="T6" y="T7"/>
                  </a:cxn>
                  <a:cxn ang="T14">
                    <a:pos x="T8" y="T9"/>
                  </a:cxn>
                </a:cxnLst>
                <a:rect l="T15" t="T16" r="T17" b="T18"/>
                <a:pathLst>
                  <a:path w="2202" h="529">
                    <a:moveTo>
                      <a:pt x="0" y="528"/>
                    </a:moveTo>
                    <a:lnTo>
                      <a:pt x="717" y="1"/>
                    </a:lnTo>
                    <a:lnTo>
                      <a:pt x="1440" y="0"/>
                    </a:lnTo>
                    <a:lnTo>
                      <a:pt x="2202" y="529"/>
                    </a:lnTo>
                    <a:lnTo>
                      <a:pt x="48" y="528"/>
                    </a:lnTo>
                  </a:path>
                </a:pathLst>
              </a:custGeom>
              <a:gradFill rotWithShape="1">
                <a:gsLst>
                  <a:gs pos="0">
                    <a:srgbClr val="FFFFFF"/>
                  </a:gs>
                  <a:gs pos="100000">
                    <a:srgbClr val="97CCF3"/>
                  </a:gs>
                </a:gsLst>
                <a:lin ang="5400000" scaled="1"/>
              </a:gradFill>
              <a:ln w="9525">
                <a:noFill/>
                <a:round/>
                <a:headEnd/>
                <a:tailEnd/>
              </a:ln>
            </p:spPr>
            <p:txBody>
              <a:bodyPr/>
              <a:lstStyle/>
              <a:p>
                <a:endParaRPr lang="zh-CN" altLang="en-US"/>
              </a:p>
            </p:txBody>
          </p:sp>
          <p:grpSp>
            <p:nvGrpSpPr>
              <p:cNvPr id="49188" name="Group 6"/>
              <p:cNvGrpSpPr>
                <a:grpSpLocks/>
              </p:cNvGrpSpPr>
              <p:nvPr/>
            </p:nvGrpSpPr>
            <p:grpSpPr bwMode="auto">
              <a:xfrm>
                <a:off x="2016" y="2640"/>
                <a:ext cx="1968" cy="864"/>
                <a:chOff x="2016" y="2640"/>
                <a:chExt cx="1968" cy="864"/>
              </a:xfrm>
            </p:grpSpPr>
            <p:sp>
              <p:nvSpPr>
                <p:cNvPr id="49189" name="Line 7"/>
                <p:cNvSpPr>
                  <a:spLocks noChangeShapeType="1"/>
                </p:cNvSpPr>
                <p:nvPr/>
              </p:nvSpPr>
              <p:spPr bwMode="auto">
                <a:xfrm flipV="1">
                  <a:off x="2016" y="2784"/>
                  <a:ext cx="528" cy="720"/>
                </a:xfrm>
                <a:prstGeom prst="line">
                  <a:avLst/>
                </a:prstGeom>
                <a:noFill/>
                <a:ln w="9525">
                  <a:solidFill>
                    <a:schemeClr val="bg1"/>
                  </a:solidFill>
                  <a:round/>
                  <a:headEnd/>
                  <a:tailEnd/>
                </a:ln>
              </p:spPr>
              <p:txBody>
                <a:bodyPr/>
                <a:lstStyle/>
                <a:p>
                  <a:endParaRPr lang="zh-CN" altLang="en-US"/>
                </a:p>
              </p:txBody>
            </p:sp>
            <p:sp>
              <p:nvSpPr>
                <p:cNvPr id="49190" name="Line 8"/>
                <p:cNvSpPr>
                  <a:spLocks noChangeShapeType="1"/>
                </p:cNvSpPr>
                <p:nvPr/>
              </p:nvSpPr>
              <p:spPr bwMode="auto">
                <a:xfrm flipV="1">
                  <a:off x="2592" y="2640"/>
                  <a:ext cx="96" cy="864"/>
                </a:xfrm>
                <a:prstGeom prst="line">
                  <a:avLst/>
                </a:prstGeom>
                <a:noFill/>
                <a:ln w="9525">
                  <a:solidFill>
                    <a:schemeClr val="bg1"/>
                  </a:solidFill>
                  <a:round/>
                  <a:headEnd/>
                  <a:tailEnd/>
                </a:ln>
              </p:spPr>
              <p:txBody>
                <a:bodyPr/>
                <a:lstStyle/>
                <a:p>
                  <a:endParaRPr lang="zh-CN" altLang="en-US"/>
                </a:p>
              </p:txBody>
            </p:sp>
            <p:sp>
              <p:nvSpPr>
                <p:cNvPr id="49191" name="Line 9"/>
                <p:cNvSpPr>
                  <a:spLocks noChangeShapeType="1"/>
                </p:cNvSpPr>
                <p:nvPr/>
              </p:nvSpPr>
              <p:spPr bwMode="auto">
                <a:xfrm flipV="1">
                  <a:off x="3024" y="2688"/>
                  <a:ext cx="0" cy="816"/>
                </a:xfrm>
                <a:prstGeom prst="line">
                  <a:avLst/>
                </a:prstGeom>
                <a:noFill/>
                <a:ln w="9525">
                  <a:solidFill>
                    <a:schemeClr val="bg1"/>
                  </a:solidFill>
                  <a:round/>
                  <a:headEnd/>
                  <a:tailEnd/>
                </a:ln>
              </p:spPr>
              <p:txBody>
                <a:bodyPr/>
                <a:lstStyle/>
                <a:p>
                  <a:endParaRPr lang="zh-CN" altLang="en-US"/>
                </a:p>
              </p:txBody>
            </p:sp>
            <p:sp>
              <p:nvSpPr>
                <p:cNvPr id="49192" name="Line 10"/>
                <p:cNvSpPr>
                  <a:spLocks noChangeShapeType="1"/>
                </p:cNvSpPr>
                <p:nvPr/>
              </p:nvSpPr>
              <p:spPr bwMode="auto">
                <a:xfrm flipH="1" flipV="1">
                  <a:off x="3216" y="2736"/>
                  <a:ext cx="288" cy="768"/>
                </a:xfrm>
                <a:prstGeom prst="line">
                  <a:avLst/>
                </a:prstGeom>
                <a:noFill/>
                <a:ln w="9525">
                  <a:solidFill>
                    <a:schemeClr val="bg1"/>
                  </a:solidFill>
                  <a:round/>
                  <a:headEnd/>
                  <a:tailEnd/>
                </a:ln>
              </p:spPr>
              <p:txBody>
                <a:bodyPr/>
                <a:lstStyle/>
                <a:p>
                  <a:endParaRPr lang="zh-CN" altLang="en-US"/>
                </a:p>
              </p:txBody>
            </p:sp>
            <p:sp>
              <p:nvSpPr>
                <p:cNvPr id="49193" name="Line 11"/>
                <p:cNvSpPr>
                  <a:spLocks noChangeShapeType="1"/>
                </p:cNvSpPr>
                <p:nvPr/>
              </p:nvSpPr>
              <p:spPr bwMode="auto">
                <a:xfrm flipH="1" flipV="1">
                  <a:off x="3360" y="2784"/>
                  <a:ext cx="624" cy="720"/>
                </a:xfrm>
                <a:prstGeom prst="line">
                  <a:avLst/>
                </a:prstGeom>
                <a:noFill/>
                <a:ln w="9525">
                  <a:solidFill>
                    <a:schemeClr val="bg1"/>
                  </a:solidFill>
                  <a:round/>
                  <a:headEnd/>
                  <a:tailEnd/>
                </a:ln>
              </p:spPr>
              <p:txBody>
                <a:bodyPr/>
                <a:lstStyle/>
                <a:p>
                  <a:endParaRPr lang="zh-CN" altLang="en-US"/>
                </a:p>
              </p:txBody>
            </p:sp>
          </p:grpSp>
        </p:grpSp>
        <p:sp>
          <p:nvSpPr>
            <p:cNvPr id="49184" name="Line 12"/>
            <p:cNvSpPr>
              <a:spLocks noChangeShapeType="1"/>
            </p:cNvSpPr>
            <p:nvPr/>
          </p:nvSpPr>
          <p:spPr bwMode="auto">
            <a:xfrm>
              <a:off x="1632" y="3264"/>
              <a:ext cx="2592" cy="0"/>
            </a:xfrm>
            <a:prstGeom prst="line">
              <a:avLst/>
            </a:prstGeom>
            <a:noFill/>
            <a:ln w="9525">
              <a:solidFill>
                <a:schemeClr val="bg1"/>
              </a:solidFill>
              <a:round/>
              <a:headEnd/>
              <a:tailEnd/>
            </a:ln>
          </p:spPr>
          <p:txBody>
            <a:bodyPr/>
            <a:lstStyle/>
            <a:p>
              <a:endParaRPr lang="zh-CN" altLang="en-US"/>
            </a:p>
          </p:txBody>
        </p:sp>
        <p:sp>
          <p:nvSpPr>
            <p:cNvPr id="49185" name="Line 13"/>
            <p:cNvSpPr>
              <a:spLocks noChangeShapeType="1"/>
            </p:cNvSpPr>
            <p:nvPr/>
          </p:nvSpPr>
          <p:spPr bwMode="auto">
            <a:xfrm>
              <a:off x="1920" y="3072"/>
              <a:ext cx="2016" cy="0"/>
            </a:xfrm>
            <a:prstGeom prst="line">
              <a:avLst/>
            </a:prstGeom>
            <a:noFill/>
            <a:ln w="9525">
              <a:solidFill>
                <a:schemeClr val="bg1"/>
              </a:solidFill>
              <a:round/>
              <a:headEnd/>
              <a:tailEnd/>
            </a:ln>
          </p:spPr>
          <p:txBody>
            <a:bodyPr/>
            <a:lstStyle/>
            <a:p>
              <a:endParaRPr lang="zh-CN" altLang="en-US"/>
            </a:p>
          </p:txBody>
        </p:sp>
        <p:sp>
          <p:nvSpPr>
            <p:cNvPr id="49186" name="Line 14"/>
            <p:cNvSpPr>
              <a:spLocks noChangeShapeType="1"/>
            </p:cNvSpPr>
            <p:nvPr/>
          </p:nvSpPr>
          <p:spPr bwMode="auto">
            <a:xfrm>
              <a:off x="2112" y="2928"/>
              <a:ext cx="1632" cy="0"/>
            </a:xfrm>
            <a:prstGeom prst="line">
              <a:avLst/>
            </a:prstGeom>
            <a:noFill/>
            <a:ln w="9525">
              <a:solidFill>
                <a:schemeClr val="bg1"/>
              </a:solidFill>
              <a:round/>
              <a:headEnd/>
              <a:tailEnd/>
            </a:ln>
          </p:spPr>
          <p:txBody>
            <a:bodyPr/>
            <a:lstStyle/>
            <a:p>
              <a:endParaRPr lang="zh-CN" altLang="en-US"/>
            </a:p>
          </p:txBody>
        </p:sp>
      </p:grpSp>
      <p:grpSp>
        <p:nvGrpSpPr>
          <p:cNvPr id="49154" name="Group 15"/>
          <p:cNvGrpSpPr>
            <a:grpSpLocks/>
          </p:cNvGrpSpPr>
          <p:nvPr/>
        </p:nvGrpSpPr>
        <p:grpSpPr bwMode="auto">
          <a:xfrm>
            <a:off x="176213" y="2157413"/>
            <a:ext cx="2916237" cy="3024187"/>
            <a:chOff x="294" y="1536"/>
            <a:chExt cx="1722" cy="1387"/>
          </a:xfrm>
        </p:grpSpPr>
        <p:pic>
          <p:nvPicPr>
            <p:cNvPr id="49181" name="Picture 16" descr="pan_03"/>
            <p:cNvPicPr>
              <a:picLocks noChangeAspect="1"/>
            </p:cNvPicPr>
            <p:nvPr/>
          </p:nvPicPr>
          <p:blipFill>
            <a:blip r:embed="rId2"/>
            <a:srcRect/>
            <a:stretch>
              <a:fillRect/>
            </a:stretch>
          </p:blipFill>
          <p:spPr bwMode="auto">
            <a:xfrm flipH="1">
              <a:off x="298" y="1536"/>
              <a:ext cx="1711" cy="1387"/>
            </a:xfrm>
            <a:prstGeom prst="rect">
              <a:avLst/>
            </a:prstGeom>
            <a:noFill/>
            <a:ln w="9525">
              <a:noFill/>
              <a:miter lim="800000"/>
              <a:headEnd/>
              <a:tailEnd/>
            </a:ln>
          </p:spPr>
        </p:pic>
        <p:sp>
          <p:nvSpPr>
            <p:cNvPr id="49182" name="Freeform 17"/>
            <p:cNvSpPr>
              <a:spLocks/>
            </p:cNvSpPr>
            <p:nvPr/>
          </p:nvSpPr>
          <p:spPr bwMode="auto">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2"/>
                <a:gd name="T40" fmla="*/ 0 h 1382"/>
                <a:gd name="T41" fmla="*/ 1722 w 1722"/>
                <a:gd name="T42" fmla="*/ 1382 h 1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accent1">
                <a:alpha val="30196"/>
              </a:schemeClr>
            </a:solidFill>
            <a:ln w="9525">
              <a:noFill/>
              <a:round/>
              <a:headEnd/>
              <a:tailEnd/>
            </a:ln>
          </p:spPr>
          <p:txBody>
            <a:bodyPr/>
            <a:lstStyle/>
            <a:p>
              <a:endParaRPr lang="zh-CN" altLang="en-US"/>
            </a:p>
          </p:txBody>
        </p:sp>
      </p:grpSp>
      <p:grpSp>
        <p:nvGrpSpPr>
          <p:cNvPr id="49155" name="Group 18"/>
          <p:cNvGrpSpPr>
            <a:grpSpLocks/>
          </p:cNvGrpSpPr>
          <p:nvPr/>
        </p:nvGrpSpPr>
        <p:grpSpPr bwMode="auto">
          <a:xfrm>
            <a:off x="1676400" y="5486400"/>
            <a:ext cx="6019800" cy="685800"/>
            <a:chOff x="1776" y="3504"/>
            <a:chExt cx="2400" cy="336"/>
          </a:xfrm>
        </p:grpSpPr>
        <p:sp>
          <p:nvSpPr>
            <p:cNvPr id="483349" name="AutoShape 19"/>
            <p:cNvSpPr>
              <a:spLocks noChangeArrowheads="1"/>
            </p:cNvSpPr>
            <p:nvPr/>
          </p:nvSpPr>
          <p:spPr bwMode="auto">
            <a:xfrm>
              <a:off x="1776" y="3504"/>
              <a:ext cx="2400" cy="336"/>
            </a:xfrm>
            <a:prstGeom prst="roundRect">
              <a:avLst>
                <a:gd name="adj" fmla="val 50000"/>
              </a:avLst>
            </a:prstGeom>
            <a:gradFill rotWithShape="1">
              <a:gsLst>
                <a:gs pos="0">
                  <a:srgbClr val="97CCF3"/>
                </a:gs>
                <a:gs pos="50000">
                  <a:srgbClr val="80ADCE"/>
                </a:gs>
                <a:gs pos="100000">
                  <a:srgbClr val="97CCF3"/>
                </a:gs>
              </a:gsLst>
              <a:lin ang="2700000" scaled="1"/>
            </a:gradFill>
            <a:ln w="38100">
              <a:solidFill>
                <a:schemeClr val="bg1"/>
              </a:solidFill>
              <a:round/>
            </a:ln>
          </p:spPr>
          <p:txBody>
            <a:bodyPr wrap="none" lIns="91430" tIns="45714" rIns="91430" bIns="45714" anchor="ctr"/>
            <a:lstStyle/>
            <a:p>
              <a:pPr algn="ctr" eaLnBrk="0" hangingPunct="0">
                <a:buFont typeface="Arial" panose="020B0604020202020204" pitchFamily="34" charset="0"/>
                <a:buNone/>
                <a:defRPr/>
              </a:pPr>
              <a:endParaRPr lang="zh-CN" altLang="zh-CN" sz="1400">
                <a:solidFill>
                  <a:schemeClr val="bg1"/>
                </a:solidFill>
                <a:effectLst>
                  <a:outerShdw blurRad="38100" dist="38100" dir="2700000" algn="tl">
                    <a:srgbClr val="000000"/>
                  </a:outerShdw>
                </a:effectLst>
                <a:latin typeface="Verdana" panose="020B0604030504040204" pitchFamily="34" charset="0"/>
                <a:ea typeface="+mn-ea"/>
              </a:endParaRPr>
            </a:p>
          </p:txBody>
        </p:sp>
        <p:sp>
          <p:nvSpPr>
            <p:cNvPr id="483350" name="AutoShape 20"/>
            <p:cNvSpPr>
              <a:spLocks noChangeArrowheads="1"/>
            </p:cNvSpPr>
            <p:nvPr/>
          </p:nvSpPr>
          <p:spPr bwMode="auto">
            <a:xfrm>
              <a:off x="1890" y="3558"/>
              <a:ext cx="2160" cy="215"/>
            </a:xfrm>
            <a:prstGeom prst="roundRect">
              <a:avLst>
                <a:gd name="adj" fmla="val 50000"/>
              </a:avLst>
            </a:prstGeom>
            <a:gradFill rotWithShape="1">
              <a:gsLst>
                <a:gs pos="0">
                  <a:srgbClr val="97CCF3"/>
                </a:gs>
                <a:gs pos="50000">
                  <a:srgbClr val="D6EBFA"/>
                </a:gs>
                <a:gs pos="100000">
                  <a:srgbClr val="97CCF3"/>
                </a:gs>
              </a:gsLst>
              <a:lin ang="2700000" scaled="1"/>
            </a:gradFill>
            <a:ln w="19050">
              <a:solidFill>
                <a:schemeClr val="bg1"/>
              </a:solidFill>
              <a:round/>
            </a:ln>
          </p:spPr>
          <p:txBody>
            <a:bodyPr wrap="none" lIns="91430" tIns="45714" rIns="91430" bIns="45714" anchor="ctr"/>
            <a:lstStyle/>
            <a:p>
              <a:pPr algn="ctr" eaLnBrk="0" hangingPunct="0">
                <a:buFont typeface="Arial" panose="020B0604020202020204" pitchFamily="34" charset="0"/>
                <a:buNone/>
                <a:defRPr/>
              </a:pPr>
              <a:endParaRPr lang="zh-CN" altLang="zh-CN" sz="1400">
                <a:solidFill>
                  <a:schemeClr val="tx2"/>
                </a:solidFill>
                <a:effectLst>
                  <a:outerShdw blurRad="38100" dist="38100" dir="2700000" algn="tl">
                    <a:srgbClr val="FFFFFF"/>
                  </a:outerShdw>
                </a:effectLst>
                <a:latin typeface="Verdana" panose="020B0604030504040204" pitchFamily="34" charset="0"/>
                <a:ea typeface="+mn-ea"/>
              </a:endParaRPr>
            </a:p>
          </p:txBody>
        </p:sp>
      </p:grpSp>
      <p:grpSp>
        <p:nvGrpSpPr>
          <p:cNvPr id="49156" name="Group 23"/>
          <p:cNvGrpSpPr>
            <a:grpSpLocks/>
          </p:cNvGrpSpPr>
          <p:nvPr/>
        </p:nvGrpSpPr>
        <p:grpSpPr bwMode="auto">
          <a:xfrm flipH="1">
            <a:off x="6137275" y="2222500"/>
            <a:ext cx="2878138" cy="2959100"/>
            <a:chOff x="294" y="1536"/>
            <a:chExt cx="1722" cy="1387"/>
          </a:xfrm>
        </p:grpSpPr>
        <p:pic>
          <p:nvPicPr>
            <p:cNvPr id="49177" name="Picture 24" descr="pan_03"/>
            <p:cNvPicPr>
              <a:picLocks noChangeAspect="1"/>
            </p:cNvPicPr>
            <p:nvPr/>
          </p:nvPicPr>
          <p:blipFill>
            <a:blip r:embed="rId2"/>
            <a:srcRect/>
            <a:stretch>
              <a:fillRect/>
            </a:stretch>
          </p:blipFill>
          <p:spPr bwMode="auto">
            <a:xfrm flipH="1">
              <a:off x="298" y="1536"/>
              <a:ext cx="1711" cy="1387"/>
            </a:xfrm>
            <a:prstGeom prst="rect">
              <a:avLst/>
            </a:prstGeom>
            <a:noFill/>
            <a:ln w="9525">
              <a:noFill/>
              <a:miter lim="800000"/>
              <a:headEnd/>
              <a:tailEnd/>
            </a:ln>
          </p:spPr>
        </p:pic>
        <p:sp>
          <p:nvSpPr>
            <p:cNvPr id="49178" name="Freeform 25"/>
            <p:cNvSpPr>
              <a:spLocks/>
            </p:cNvSpPr>
            <p:nvPr/>
          </p:nvSpPr>
          <p:spPr bwMode="auto">
            <a:xfrm>
              <a:off x="294" y="1538"/>
              <a:ext cx="1722" cy="1382"/>
            </a:xfrm>
            <a:custGeom>
              <a:avLst/>
              <a:gdLst>
                <a:gd name="T0" fmla="*/ 6 w 1722"/>
                <a:gd name="T1" fmla="*/ 79 h 1382"/>
                <a:gd name="T2" fmla="*/ 6 w 1722"/>
                <a:gd name="T3" fmla="*/ 1300 h 1382"/>
                <a:gd name="T4" fmla="*/ 46 w 1722"/>
                <a:gd name="T5" fmla="*/ 1367 h 1382"/>
                <a:gd name="T6" fmla="*/ 121 w 1722"/>
                <a:gd name="T7" fmla="*/ 1381 h 1382"/>
                <a:gd name="T8" fmla="*/ 1658 w 1722"/>
                <a:gd name="T9" fmla="*/ 1312 h 1382"/>
                <a:gd name="T10" fmla="*/ 1696 w 1722"/>
                <a:gd name="T11" fmla="*/ 1286 h 1382"/>
                <a:gd name="T12" fmla="*/ 1714 w 1722"/>
                <a:gd name="T13" fmla="*/ 1247 h 1382"/>
                <a:gd name="T14" fmla="*/ 1715 w 1722"/>
                <a:gd name="T15" fmla="*/ 157 h 1382"/>
                <a:gd name="T16" fmla="*/ 1689 w 1722"/>
                <a:gd name="T17" fmla="*/ 87 h 1382"/>
                <a:gd name="T18" fmla="*/ 1637 w 1722"/>
                <a:gd name="T19" fmla="*/ 67 h 1382"/>
                <a:gd name="T20" fmla="*/ 95 w 1722"/>
                <a:gd name="T21" fmla="*/ 0 h 1382"/>
                <a:gd name="T22" fmla="*/ 29 w 1722"/>
                <a:gd name="T23" fmla="*/ 31 h 1382"/>
                <a:gd name="T24" fmla="*/ 6 w 1722"/>
                <a:gd name="T25" fmla="*/ 79 h 13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2"/>
                <a:gd name="T40" fmla="*/ 0 h 1382"/>
                <a:gd name="T41" fmla="*/ 1722 w 1722"/>
                <a:gd name="T42" fmla="*/ 1382 h 13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accent1">
                <a:alpha val="30196"/>
              </a:schemeClr>
            </a:solidFill>
            <a:ln w="9525">
              <a:noFill/>
              <a:round/>
              <a:headEnd/>
              <a:tailEnd/>
            </a:ln>
          </p:spPr>
          <p:txBody>
            <a:bodyPr/>
            <a:lstStyle/>
            <a:p>
              <a:endParaRPr lang="zh-CN" altLang="en-US"/>
            </a:p>
          </p:txBody>
        </p:sp>
      </p:grpSp>
      <p:grpSp>
        <p:nvGrpSpPr>
          <p:cNvPr id="49157" name="Group 27"/>
          <p:cNvGrpSpPr>
            <a:grpSpLocks/>
          </p:cNvGrpSpPr>
          <p:nvPr/>
        </p:nvGrpSpPr>
        <p:grpSpPr bwMode="auto">
          <a:xfrm>
            <a:off x="3124200" y="1674813"/>
            <a:ext cx="2895600" cy="1325562"/>
            <a:chOff x="1973" y="1027"/>
            <a:chExt cx="1926" cy="937"/>
          </a:xfrm>
        </p:grpSpPr>
        <p:sp>
          <p:nvSpPr>
            <p:cNvPr id="167959" name="Oval 28"/>
            <p:cNvSpPr/>
            <p:nvPr/>
          </p:nvSpPr>
          <p:spPr>
            <a:xfrm>
              <a:off x="1994" y="1057"/>
              <a:ext cx="1905" cy="907"/>
            </a:xfrm>
            <a:prstGeom prst="ellipse">
              <a:avLst/>
            </a:prstGeom>
            <a:gradFill rotWithShape="1">
              <a:gsLst>
                <a:gs pos="0">
                  <a:srgbClr val="004182"/>
                </a:gs>
                <a:gs pos="100000">
                  <a:srgbClr val="0066CC"/>
                </a:gs>
              </a:gsLst>
              <a:lin ang="2700000" scaled="1"/>
              <a:tileRect/>
            </a:gradFill>
            <a:ln w="9525">
              <a:noFill/>
            </a:ln>
            <a:effectLst>
              <a:outerShdw dist="35921" dir="2699999" algn="ctr" rotWithShape="0">
                <a:srgbClr val="000000"/>
              </a:outerShdw>
            </a:effectLst>
          </p:spPr>
          <p:txBody>
            <a:bodyPr wrap="none" lIns="91430" tIns="45714" rIns="91430" bIns="45714" anchor="ctr"/>
            <a:lstStyle/>
            <a:p>
              <a:pPr algn="ctr" fontAlgn="auto">
                <a:spcBef>
                  <a:spcPts val="0"/>
                </a:spcBef>
                <a:spcAft>
                  <a:spcPts val="0"/>
                </a:spcAft>
                <a:defRPr/>
              </a:pPr>
              <a:endParaRPr lang="zh-CN" altLang="zh-CN" dirty="0">
                <a:latin typeface="Arial" panose="020B0604020202020204" pitchFamily="34" charset="0"/>
                <a:ea typeface="宋体" panose="02010600030101010101" pitchFamily="2" charset="-122"/>
              </a:endParaRPr>
            </a:p>
          </p:txBody>
        </p:sp>
        <p:sp>
          <p:nvSpPr>
            <p:cNvPr id="49176" name="Oval 29"/>
            <p:cNvSpPr>
              <a:spLocks noChangeArrowheads="1"/>
            </p:cNvSpPr>
            <p:nvPr/>
          </p:nvSpPr>
          <p:spPr bwMode="auto">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lIns="91430" tIns="45714" rIns="91430" bIns="45714" anchor="ctr"/>
            <a:lstStyle/>
            <a:p>
              <a:pPr algn="ctr"/>
              <a:endParaRPr lang="zh-CN" altLang="zh-CN"/>
            </a:p>
          </p:txBody>
        </p:sp>
      </p:grpSp>
      <p:sp>
        <p:nvSpPr>
          <p:cNvPr id="49158" name="Oval 30"/>
          <p:cNvSpPr>
            <a:spLocks noChangeArrowheads="1"/>
          </p:cNvSpPr>
          <p:nvPr/>
        </p:nvSpPr>
        <p:spPr bwMode="auto">
          <a:xfrm>
            <a:off x="3260725" y="1598613"/>
            <a:ext cx="2592388" cy="1149350"/>
          </a:xfrm>
          <a:prstGeom prst="ellipse">
            <a:avLst/>
          </a:prstGeom>
          <a:gradFill rotWithShape="1">
            <a:gsLst>
              <a:gs pos="0">
                <a:srgbClr val="765E00"/>
              </a:gs>
              <a:gs pos="100000">
                <a:srgbClr val="FFCC00"/>
              </a:gs>
            </a:gsLst>
            <a:lin ang="2700000" scaled="1"/>
          </a:gradFill>
          <a:ln w="9525">
            <a:noFill/>
            <a:round/>
            <a:headEnd/>
            <a:tailEnd/>
          </a:ln>
        </p:spPr>
        <p:txBody>
          <a:bodyPr vert="eaVert" wrap="none" lIns="91430" tIns="45714" rIns="91430" bIns="45714" anchor="ctr"/>
          <a:lstStyle/>
          <a:p>
            <a:pPr algn="ctr"/>
            <a:endParaRPr lang="zh-CN" altLang="zh-CN"/>
          </a:p>
        </p:txBody>
      </p:sp>
      <p:sp>
        <p:nvSpPr>
          <p:cNvPr id="49159" name="Oval 31"/>
          <p:cNvSpPr>
            <a:spLocks noChangeArrowheads="1"/>
          </p:cNvSpPr>
          <p:nvPr/>
        </p:nvSpPr>
        <p:spPr bwMode="auto">
          <a:xfrm>
            <a:off x="3294063" y="1604963"/>
            <a:ext cx="2528887" cy="1120775"/>
          </a:xfrm>
          <a:prstGeom prst="ellipse">
            <a:avLst/>
          </a:prstGeom>
          <a:gradFill rotWithShape="1">
            <a:gsLst>
              <a:gs pos="0">
                <a:srgbClr val="FFCC00">
                  <a:alpha val="0"/>
                </a:srgbClr>
              </a:gs>
              <a:gs pos="100000">
                <a:srgbClr val="FFEDA6"/>
              </a:gs>
            </a:gsLst>
            <a:lin ang="2700000" scaled="1"/>
          </a:gradFill>
          <a:ln w="9525">
            <a:noFill/>
            <a:round/>
            <a:headEnd/>
            <a:tailEnd/>
          </a:ln>
        </p:spPr>
        <p:txBody>
          <a:bodyPr vert="eaVert" wrap="none" lIns="91430" tIns="45714" rIns="91430" bIns="45714" anchor="ctr"/>
          <a:lstStyle/>
          <a:p>
            <a:pPr algn="ctr"/>
            <a:endParaRPr lang="zh-CN" altLang="zh-CN"/>
          </a:p>
        </p:txBody>
      </p:sp>
      <p:sp>
        <p:nvSpPr>
          <p:cNvPr id="49160" name="Oval 32"/>
          <p:cNvSpPr>
            <a:spLocks noChangeArrowheads="1"/>
          </p:cNvSpPr>
          <p:nvPr/>
        </p:nvSpPr>
        <p:spPr bwMode="auto">
          <a:xfrm>
            <a:off x="3321050" y="1616075"/>
            <a:ext cx="2406650" cy="1046163"/>
          </a:xfrm>
          <a:prstGeom prst="ellipse">
            <a:avLst/>
          </a:prstGeom>
          <a:gradFill rotWithShape="1">
            <a:gsLst>
              <a:gs pos="0">
                <a:srgbClr val="CAA200"/>
              </a:gs>
              <a:gs pos="100000">
                <a:srgbClr val="FFCC00">
                  <a:alpha val="48000"/>
                </a:srgbClr>
              </a:gs>
            </a:gsLst>
            <a:lin ang="2700000" scaled="1"/>
          </a:gradFill>
          <a:ln w="9525">
            <a:noFill/>
            <a:round/>
            <a:headEnd/>
            <a:tailEnd/>
          </a:ln>
        </p:spPr>
        <p:txBody>
          <a:bodyPr vert="eaVert" wrap="none" lIns="91430" tIns="45714" rIns="91430" bIns="45714" anchor="ctr"/>
          <a:lstStyle/>
          <a:p>
            <a:pPr algn="ctr"/>
            <a:endParaRPr lang="zh-CN" altLang="zh-CN"/>
          </a:p>
        </p:txBody>
      </p:sp>
      <p:sp>
        <p:nvSpPr>
          <p:cNvPr id="49161" name="Oval 33"/>
          <p:cNvSpPr>
            <a:spLocks noChangeArrowheads="1"/>
          </p:cNvSpPr>
          <p:nvPr/>
        </p:nvSpPr>
        <p:spPr bwMode="auto">
          <a:xfrm>
            <a:off x="3448050" y="1639888"/>
            <a:ext cx="2117725" cy="847725"/>
          </a:xfrm>
          <a:prstGeom prst="ellipse">
            <a:avLst/>
          </a:prstGeom>
          <a:gradFill rotWithShape="1">
            <a:gsLst>
              <a:gs pos="0">
                <a:srgbClr val="FFFFFF"/>
              </a:gs>
              <a:gs pos="100000">
                <a:srgbClr val="FFCC00">
                  <a:alpha val="37999"/>
                </a:srgbClr>
              </a:gs>
            </a:gsLst>
            <a:lin ang="2700000" scaled="1"/>
          </a:gradFill>
          <a:ln w="9525">
            <a:noFill/>
            <a:round/>
            <a:headEnd/>
            <a:tailEnd/>
          </a:ln>
        </p:spPr>
        <p:txBody>
          <a:bodyPr vert="eaVert" wrap="none" lIns="91430" tIns="45714" rIns="91430" bIns="45714" anchor="ctr"/>
          <a:lstStyle/>
          <a:p>
            <a:pPr algn="ctr"/>
            <a:endParaRPr lang="zh-CN" altLang="zh-CN"/>
          </a:p>
        </p:txBody>
      </p:sp>
      <p:grpSp>
        <p:nvGrpSpPr>
          <p:cNvPr id="49162" name="Group 35"/>
          <p:cNvGrpSpPr>
            <a:grpSpLocks/>
          </p:cNvGrpSpPr>
          <p:nvPr/>
        </p:nvGrpSpPr>
        <p:grpSpPr bwMode="auto">
          <a:xfrm>
            <a:off x="4038600" y="3352800"/>
            <a:ext cx="457200" cy="1138238"/>
            <a:chOff x="2304" y="1344"/>
            <a:chExt cx="498" cy="1245"/>
          </a:xfrm>
        </p:grpSpPr>
        <p:sp>
          <p:nvSpPr>
            <p:cNvPr id="49173" name="Freeform 36"/>
            <p:cNvSpPr>
              <a:spLocks/>
            </p:cNvSpPr>
            <p:nvPr/>
          </p:nvSpPr>
          <p:spPr bwMode="auto">
            <a:xfrm>
              <a:off x="2425" y="1344"/>
              <a:ext cx="233"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2"/>
            </a:solidFill>
            <a:ln w="0">
              <a:noFill/>
              <a:round/>
              <a:headEnd/>
              <a:tailEnd/>
            </a:ln>
          </p:spPr>
          <p:txBody>
            <a:bodyPr/>
            <a:lstStyle/>
            <a:p>
              <a:endParaRPr lang="zh-CN" altLang="en-US"/>
            </a:p>
          </p:txBody>
        </p:sp>
        <p:sp>
          <p:nvSpPr>
            <p:cNvPr id="49174" name="Freeform 37"/>
            <p:cNvSpPr>
              <a:spLocks/>
            </p:cNvSpPr>
            <p:nvPr/>
          </p:nvSpPr>
          <p:spPr bwMode="auto">
            <a:xfrm>
              <a:off x="2304" y="1625"/>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2"/>
            </a:solidFill>
            <a:ln w="0">
              <a:noFill/>
              <a:round/>
              <a:headEnd/>
              <a:tailEnd/>
            </a:ln>
          </p:spPr>
          <p:txBody>
            <a:bodyPr/>
            <a:lstStyle/>
            <a:p>
              <a:endParaRPr lang="zh-CN" altLang="en-US"/>
            </a:p>
          </p:txBody>
        </p:sp>
      </p:grpSp>
      <p:grpSp>
        <p:nvGrpSpPr>
          <p:cNvPr id="49163" name="Group 38"/>
          <p:cNvGrpSpPr>
            <a:grpSpLocks/>
          </p:cNvGrpSpPr>
          <p:nvPr/>
        </p:nvGrpSpPr>
        <p:grpSpPr bwMode="auto">
          <a:xfrm>
            <a:off x="4572000" y="3352800"/>
            <a:ext cx="457200" cy="1138238"/>
            <a:chOff x="2880" y="1344"/>
            <a:chExt cx="498" cy="1245"/>
          </a:xfrm>
        </p:grpSpPr>
        <p:sp>
          <p:nvSpPr>
            <p:cNvPr id="49171" name="Freeform 39"/>
            <p:cNvSpPr>
              <a:spLocks/>
            </p:cNvSpPr>
            <p:nvPr/>
          </p:nvSpPr>
          <p:spPr bwMode="auto">
            <a:xfrm>
              <a:off x="3001" y="1344"/>
              <a:ext cx="233" cy="254"/>
            </a:xfrm>
            <a:custGeom>
              <a:avLst/>
              <a:gdLst>
                <a:gd name="T0" fmla="*/ 116 w 267"/>
                <a:gd name="T1" fmla="*/ 0 h 292"/>
                <a:gd name="T2" fmla="*/ 140 w 267"/>
                <a:gd name="T3" fmla="*/ 3 h 292"/>
                <a:gd name="T4" fmla="*/ 162 w 267"/>
                <a:gd name="T5" fmla="*/ 10 h 292"/>
                <a:gd name="T6" fmla="*/ 182 w 267"/>
                <a:gd name="T7" fmla="*/ 22 h 292"/>
                <a:gd name="T8" fmla="*/ 199 w 267"/>
                <a:gd name="T9" fmla="*/ 37 h 292"/>
                <a:gd name="T10" fmla="*/ 214 w 267"/>
                <a:gd name="T11" fmla="*/ 56 h 292"/>
                <a:gd name="T12" fmla="*/ 224 w 267"/>
                <a:gd name="T13" fmla="*/ 77 h 292"/>
                <a:gd name="T14" fmla="*/ 231 w 267"/>
                <a:gd name="T15" fmla="*/ 101 h 292"/>
                <a:gd name="T16" fmla="*/ 233 w 267"/>
                <a:gd name="T17" fmla="*/ 127 h 292"/>
                <a:gd name="T18" fmla="*/ 231 w 267"/>
                <a:gd name="T19" fmla="*/ 152 h 292"/>
                <a:gd name="T20" fmla="*/ 224 w 267"/>
                <a:gd name="T21" fmla="*/ 177 h 292"/>
                <a:gd name="T22" fmla="*/ 214 w 267"/>
                <a:gd name="T23" fmla="*/ 197 h 292"/>
                <a:gd name="T24" fmla="*/ 199 w 267"/>
                <a:gd name="T25" fmla="*/ 217 h 292"/>
                <a:gd name="T26" fmla="*/ 182 w 267"/>
                <a:gd name="T27" fmla="*/ 232 h 292"/>
                <a:gd name="T28" fmla="*/ 162 w 267"/>
                <a:gd name="T29" fmla="*/ 244 h 292"/>
                <a:gd name="T30" fmla="*/ 140 w 267"/>
                <a:gd name="T31" fmla="*/ 251 h 292"/>
                <a:gd name="T32" fmla="*/ 116 w 267"/>
                <a:gd name="T33" fmla="*/ 254 h 292"/>
                <a:gd name="T34" fmla="*/ 90 w 267"/>
                <a:gd name="T35" fmla="*/ 251 h 292"/>
                <a:gd name="T36" fmla="*/ 65 w 267"/>
                <a:gd name="T37" fmla="*/ 241 h 292"/>
                <a:gd name="T38" fmla="*/ 45 w 267"/>
                <a:gd name="T39" fmla="*/ 226 h 292"/>
                <a:gd name="T40" fmla="*/ 25 w 267"/>
                <a:gd name="T41" fmla="*/ 206 h 292"/>
                <a:gd name="T42" fmla="*/ 11 w 267"/>
                <a:gd name="T43" fmla="*/ 183 h 292"/>
                <a:gd name="T44" fmla="*/ 3 w 267"/>
                <a:gd name="T45" fmla="*/ 155 h 292"/>
                <a:gd name="T46" fmla="*/ 0 w 267"/>
                <a:gd name="T47" fmla="*/ 127 h 292"/>
                <a:gd name="T48" fmla="*/ 3 w 267"/>
                <a:gd name="T49" fmla="*/ 98 h 292"/>
                <a:gd name="T50" fmla="*/ 11 w 267"/>
                <a:gd name="T51" fmla="*/ 70 h 292"/>
                <a:gd name="T52" fmla="*/ 25 w 267"/>
                <a:gd name="T53" fmla="*/ 47 h 292"/>
                <a:gd name="T54" fmla="*/ 45 w 267"/>
                <a:gd name="T55" fmla="*/ 28 h 292"/>
                <a:gd name="T56" fmla="*/ 65 w 267"/>
                <a:gd name="T57" fmla="*/ 12 h 292"/>
                <a:gd name="T58" fmla="*/ 90 w 267"/>
                <a:gd name="T59" fmla="*/ 3 h 292"/>
                <a:gd name="T60" fmla="*/ 116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7"/>
                <a:gd name="T94" fmla="*/ 0 h 292"/>
                <a:gd name="T95" fmla="*/ 267 w 267"/>
                <a:gd name="T96" fmla="*/ 292 h 2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w="0">
              <a:noFill/>
              <a:round/>
              <a:headEnd/>
              <a:tailEnd/>
            </a:ln>
          </p:spPr>
          <p:txBody>
            <a:bodyPr/>
            <a:lstStyle/>
            <a:p>
              <a:endParaRPr lang="zh-CN" altLang="en-US"/>
            </a:p>
          </p:txBody>
        </p:sp>
        <p:sp>
          <p:nvSpPr>
            <p:cNvPr id="49172" name="Freeform 40"/>
            <p:cNvSpPr>
              <a:spLocks/>
            </p:cNvSpPr>
            <p:nvPr/>
          </p:nvSpPr>
          <p:spPr bwMode="auto">
            <a:xfrm>
              <a:off x="2880" y="1625"/>
              <a:ext cx="498" cy="964"/>
            </a:xfrm>
            <a:custGeom>
              <a:avLst/>
              <a:gdLst>
                <a:gd name="T0" fmla="*/ 63 w 573"/>
                <a:gd name="T1" fmla="*/ 4 h 1111"/>
                <a:gd name="T2" fmla="*/ 26 w 573"/>
                <a:gd name="T3" fmla="*/ 28 h 1111"/>
                <a:gd name="T4" fmla="*/ 3 w 573"/>
                <a:gd name="T5" fmla="*/ 65 h 1111"/>
                <a:gd name="T6" fmla="*/ 0 w 573"/>
                <a:gd name="T7" fmla="*/ 442 h 1111"/>
                <a:gd name="T8" fmla="*/ 1 w 573"/>
                <a:gd name="T9" fmla="*/ 448 h 1111"/>
                <a:gd name="T10" fmla="*/ 8 w 573"/>
                <a:gd name="T11" fmla="*/ 462 h 1111"/>
                <a:gd name="T12" fmla="*/ 23 w 573"/>
                <a:gd name="T13" fmla="*/ 477 h 1111"/>
                <a:gd name="T14" fmla="*/ 49 w 573"/>
                <a:gd name="T15" fmla="*/ 483 h 1111"/>
                <a:gd name="T16" fmla="*/ 73 w 573"/>
                <a:gd name="T17" fmla="*/ 478 h 1111"/>
                <a:gd name="T18" fmla="*/ 87 w 573"/>
                <a:gd name="T19" fmla="*/ 463 h 1111"/>
                <a:gd name="T20" fmla="*/ 92 w 573"/>
                <a:gd name="T21" fmla="*/ 448 h 1111"/>
                <a:gd name="T22" fmla="*/ 94 w 573"/>
                <a:gd name="T23" fmla="*/ 436 h 1111"/>
                <a:gd name="T24" fmla="*/ 94 w 573"/>
                <a:gd name="T25" fmla="*/ 144 h 1111"/>
                <a:gd name="T26" fmla="*/ 117 w 573"/>
                <a:gd name="T27" fmla="*/ 925 h 1111"/>
                <a:gd name="T28" fmla="*/ 120 w 573"/>
                <a:gd name="T29" fmla="*/ 931 h 1111"/>
                <a:gd name="T30" fmla="*/ 131 w 573"/>
                <a:gd name="T31" fmla="*/ 945 h 1111"/>
                <a:gd name="T32" fmla="*/ 151 w 573"/>
                <a:gd name="T33" fmla="*/ 959 h 1111"/>
                <a:gd name="T34" fmla="*/ 173 w 573"/>
                <a:gd name="T35" fmla="*/ 964 h 1111"/>
                <a:gd name="T36" fmla="*/ 197 w 573"/>
                <a:gd name="T37" fmla="*/ 963 h 1111"/>
                <a:gd name="T38" fmla="*/ 222 w 573"/>
                <a:gd name="T39" fmla="*/ 952 h 1111"/>
                <a:gd name="T40" fmla="*/ 236 w 573"/>
                <a:gd name="T41" fmla="*/ 937 h 1111"/>
                <a:gd name="T42" fmla="*/ 242 w 573"/>
                <a:gd name="T43" fmla="*/ 927 h 1111"/>
                <a:gd name="T44" fmla="*/ 242 w 573"/>
                <a:gd name="T45" fmla="*/ 433 h 1111"/>
                <a:gd name="T46" fmla="*/ 262 w 573"/>
                <a:gd name="T47" fmla="*/ 436 h 1111"/>
                <a:gd name="T48" fmla="*/ 262 w 573"/>
                <a:gd name="T49" fmla="*/ 463 h 1111"/>
                <a:gd name="T50" fmla="*/ 264 w 573"/>
                <a:gd name="T51" fmla="*/ 512 h 1111"/>
                <a:gd name="T52" fmla="*/ 264 w 573"/>
                <a:gd name="T53" fmla="*/ 576 h 1111"/>
                <a:gd name="T54" fmla="*/ 264 w 573"/>
                <a:gd name="T55" fmla="*/ 651 h 1111"/>
                <a:gd name="T56" fmla="*/ 264 w 573"/>
                <a:gd name="T57" fmla="*/ 727 h 1111"/>
                <a:gd name="T58" fmla="*/ 265 w 573"/>
                <a:gd name="T59" fmla="*/ 803 h 1111"/>
                <a:gd name="T60" fmla="*/ 265 w 573"/>
                <a:gd name="T61" fmla="*/ 871 h 1111"/>
                <a:gd name="T62" fmla="*/ 265 w 573"/>
                <a:gd name="T63" fmla="*/ 925 h 1111"/>
                <a:gd name="T64" fmla="*/ 266 w 573"/>
                <a:gd name="T65" fmla="*/ 931 h 1111"/>
                <a:gd name="T66" fmla="*/ 274 w 573"/>
                <a:gd name="T67" fmla="*/ 944 h 1111"/>
                <a:gd name="T68" fmla="*/ 291 w 573"/>
                <a:gd name="T69" fmla="*/ 957 h 1111"/>
                <a:gd name="T70" fmla="*/ 323 w 573"/>
                <a:gd name="T71" fmla="*/ 964 h 1111"/>
                <a:gd name="T72" fmla="*/ 355 w 573"/>
                <a:gd name="T73" fmla="*/ 957 h 1111"/>
                <a:gd name="T74" fmla="*/ 373 w 573"/>
                <a:gd name="T75" fmla="*/ 945 h 1111"/>
                <a:gd name="T76" fmla="*/ 380 w 573"/>
                <a:gd name="T77" fmla="*/ 931 h 1111"/>
                <a:gd name="T78" fmla="*/ 381 w 573"/>
                <a:gd name="T79" fmla="*/ 926 h 1111"/>
                <a:gd name="T80" fmla="*/ 405 w 573"/>
                <a:gd name="T81" fmla="*/ 144 h 1111"/>
                <a:gd name="T82" fmla="*/ 407 w 573"/>
                <a:gd name="T83" fmla="*/ 436 h 1111"/>
                <a:gd name="T84" fmla="*/ 410 w 573"/>
                <a:gd name="T85" fmla="*/ 449 h 1111"/>
                <a:gd name="T86" fmla="*/ 420 w 573"/>
                <a:gd name="T87" fmla="*/ 466 h 1111"/>
                <a:gd name="T88" fmla="*/ 439 w 573"/>
                <a:gd name="T89" fmla="*/ 478 h 1111"/>
                <a:gd name="T90" fmla="*/ 466 w 573"/>
                <a:gd name="T91" fmla="*/ 478 h 1111"/>
                <a:gd name="T92" fmla="*/ 484 w 573"/>
                <a:gd name="T93" fmla="*/ 466 h 1111"/>
                <a:gd name="T94" fmla="*/ 495 w 573"/>
                <a:gd name="T95" fmla="*/ 449 h 1111"/>
                <a:gd name="T96" fmla="*/ 498 w 573"/>
                <a:gd name="T97" fmla="*/ 441 h 1111"/>
                <a:gd name="T98" fmla="*/ 497 w 573"/>
                <a:gd name="T99" fmla="*/ 59 h 1111"/>
                <a:gd name="T100" fmla="*/ 475 w 573"/>
                <a:gd name="T101" fmla="*/ 24 h 1111"/>
                <a:gd name="T102" fmla="*/ 440 w 573"/>
                <a:gd name="T103" fmla="*/ 3 h 1111"/>
                <a:gd name="T104" fmla="*/ 82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1111"/>
                <a:gd name="T161" fmla="*/ 573 w 573"/>
                <a:gd name="T162" fmla="*/ 1111 h 11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1"/>
            </a:solidFill>
            <a:ln w="0">
              <a:noFill/>
              <a:round/>
              <a:headEnd/>
              <a:tailEnd/>
            </a:ln>
          </p:spPr>
          <p:txBody>
            <a:bodyPr/>
            <a:lstStyle/>
            <a:p>
              <a:endParaRPr lang="zh-CN" altLang="en-US"/>
            </a:p>
          </p:txBody>
        </p:sp>
      </p:grpSp>
      <p:sp>
        <p:nvSpPr>
          <p:cNvPr id="49164" name="矩形 483371"/>
          <p:cNvSpPr>
            <a:spLocks noChangeArrowheads="1"/>
          </p:cNvSpPr>
          <p:nvPr/>
        </p:nvSpPr>
        <p:spPr bwMode="auto">
          <a:xfrm>
            <a:off x="176213" y="2462213"/>
            <a:ext cx="3024187" cy="2414587"/>
          </a:xfrm>
          <a:prstGeom prst="rect">
            <a:avLst/>
          </a:prstGeom>
          <a:noFill/>
          <a:ln w="9525">
            <a:noFill/>
            <a:miter lim="800000"/>
            <a:headEnd/>
            <a:tailEnd/>
          </a:ln>
        </p:spPr>
        <p:txBody>
          <a:bodyPr lIns="77221" tIns="38611" rIns="77221" bIns="38611">
            <a:spAutoFit/>
          </a:bodyPr>
          <a:lstStyle/>
          <a:p>
            <a:pPr defTabSz="911225"/>
            <a:r>
              <a:rPr lang="zh-CN" altLang="en-US" sz="3200" b="1">
                <a:solidFill>
                  <a:srgbClr val="FF0000"/>
                </a:solidFill>
                <a:latin typeface="楷体" pitchFamily="49" charset="-122"/>
                <a:ea typeface="楷体" pitchFamily="49" charset="-122"/>
                <a:sym typeface="+mn-ea"/>
              </a:rPr>
              <a:t>基础提升课：</a:t>
            </a:r>
          </a:p>
          <a:p>
            <a:pPr defTabSz="911225"/>
            <a:r>
              <a:rPr lang="zh-CN" altLang="en-US" sz="2400" b="1">
                <a:solidFill>
                  <a:schemeClr val="bg1"/>
                </a:solidFill>
                <a:latin typeface="黑体" pitchFamily="49" charset="-122"/>
                <a:ea typeface="黑体" pitchFamily="49" charset="-122"/>
              </a:rPr>
              <a:t>上好二轮示范课</a:t>
            </a:r>
          </a:p>
          <a:p>
            <a:pPr defTabSz="911225"/>
            <a:r>
              <a:rPr lang="zh-CN" altLang="en-US" sz="2400" b="1">
                <a:solidFill>
                  <a:schemeClr val="bg1"/>
                </a:solidFill>
                <a:latin typeface="黑体" pitchFamily="49" charset="-122"/>
                <a:ea typeface="黑体" pitchFamily="49" charset="-122"/>
              </a:rPr>
              <a:t>；讲课侧重：网络构建、阶段特征、中西对比、唯物史观、家国情怀、传统文化等</a:t>
            </a:r>
          </a:p>
        </p:txBody>
      </p:sp>
      <p:sp>
        <p:nvSpPr>
          <p:cNvPr id="49165" name="矩形 483372"/>
          <p:cNvSpPr>
            <a:spLocks noChangeArrowheads="1"/>
          </p:cNvSpPr>
          <p:nvPr/>
        </p:nvSpPr>
        <p:spPr bwMode="auto">
          <a:xfrm>
            <a:off x="6148388" y="2495550"/>
            <a:ext cx="3013075" cy="2416175"/>
          </a:xfrm>
          <a:prstGeom prst="rect">
            <a:avLst/>
          </a:prstGeom>
          <a:noFill/>
          <a:ln w="9525">
            <a:noFill/>
            <a:miter lim="800000"/>
            <a:headEnd/>
            <a:tailEnd/>
          </a:ln>
        </p:spPr>
        <p:txBody>
          <a:bodyPr lIns="77221" tIns="38611" rIns="77221" bIns="38611">
            <a:spAutoFit/>
          </a:bodyPr>
          <a:lstStyle/>
          <a:p>
            <a:pPr defTabSz="911225"/>
            <a:r>
              <a:rPr lang="zh-CN" altLang="en-US" sz="3200" b="1">
                <a:solidFill>
                  <a:srgbClr val="FF0000"/>
                </a:solidFill>
                <a:latin typeface="楷体" pitchFamily="49" charset="-122"/>
                <a:ea typeface="楷体" pitchFamily="49" charset="-122"/>
                <a:sym typeface="Wingdings" pitchFamily="2" charset="2"/>
              </a:rPr>
              <a:t>习题讲评课</a:t>
            </a:r>
          </a:p>
          <a:p>
            <a:pPr defTabSz="911225"/>
            <a:r>
              <a:rPr lang="zh-CN" altLang="en-US" sz="2400" b="1">
                <a:solidFill>
                  <a:schemeClr val="bg1"/>
                </a:solidFill>
                <a:latin typeface="黑体" pitchFamily="49" charset="-122"/>
                <a:ea typeface="黑体" pitchFamily="49" charset="-122"/>
                <a:sym typeface="Wingdings" pitchFamily="2" charset="2"/>
              </a:rPr>
              <a:t>习题补基、习题延展</a:t>
            </a:r>
          </a:p>
          <a:p>
            <a:pPr defTabSz="911225"/>
            <a:r>
              <a:rPr lang="zh-CN" altLang="en-US" sz="2400" b="1">
                <a:solidFill>
                  <a:schemeClr val="bg1"/>
                </a:solidFill>
                <a:latin typeface="黑体" pitchFamily="49" charset="-122"/>
                <a:ea typeface="黑体" pitchFamily="49" charset="-122"/>
                <a:sym typeface="Wingdings" pitchFamily="2" charset="2"/>
              </a:rPr>
              <a:t>习题提能</a:t>
            </a:r>
            <a:r>
              <a:rPr lang="zh-CN" altLang="en-US" sz="2400" b="1">
                <a:solidFill>
                  <a:schemeClr val="bg1"/>
                </a:solidFill>
                <a:latin typeface="黑体" pitchFamily="49" charset="-122"/>
                <a:ea typeface="黑体" pitchFamily="49" charset="-122"/>
                <a:sym typeface="+mn-ea"/>
              </a:rPr>
              <a:t>（针对高考要求的能力和一轮复习后仍旧欠缺的能力方面）</a:t>
            </a:r>
          </a:p>
        </p:txBody>
      </p:sp>
      <p:sp>
        <p:nvSpPr>
          <p:cNvPr id="49166" name="矩形 483373"/>
          <p:cNvSpPr>
            <a:spLocks noChangeArrowheads="1"/>
          </p:cNvSpPr>
          <p:nvPr/>
        </p:nvSpPr>
        <p:spPr bwMode="auto">
          <a:xfrm>
            <a:off x="3670300" y="1782763"/>
            <a:ext cx="2446338" cy="552450"/>
          </a:xfrm>
          <a:prstGeom prst="rect">
            <a:avLst/>
          </a:prstGeom>
          <a:noFill/>
          <a:ln w="9525">
            <a:noFill/>
            <a:miter lim="800000"/>
            <a:headEnd/>
            <a:tailEnd/>
          </a:ln>
        </p:spPr>
        <p:txBody>
          <a:bodyPr lIns="77221" tIns="38611" rIns="77221" bIns="38611">
            <a:spAutoFit/>
          </a:bodyPr>
          <a:lstStyle/>
          <a:p>
            <a:pPr defTabSz="911225"/>
            <a:r>
              <a:rPr lang="zh-CN" altLang="en-US" sz="3100" b="1">
                <a:solidFill>
                  <a:srgbClr val="FF0000"/>
                </a:solidFill>
                <a:latin typeface="黑体" pitchFamily="49" charset="-122"/>
                <a:ea typeface="黑体" pitchFamily="49" charset="-122"/>
              </a:rPr>
              <a:t>高效课堂</a:t>
            </a:r>
          </a:p>
        </p:txBody>
      </p:sp>
      <p:sp>
        <p:nvSpPr>
          <p:cNvPr id="5" name="Rectangle 3"/>
          <p:cNvSpPr txBox="1">
            <a:spLocks noChangeArrowheads="1"/>
          </p:cNvSpPr>
          <p:nvPr/>
        </p:nvSpPr>
        <p:spPr bwMode="auto">
          <a:xfrm>
            <a:off x="85725" y="904875"/>
            <a:ext cx="8820150" cy="723900"/>
          </a:xfrm>
          <a:prstGeom prst="rect">
            <a:avLst/>
          </a:prstGeom>
          <a:noFill/>
          <a:ln w="9525">
            <a:noFill/>
            <a:miter lim="800000"/>
          </a:ln>
        </p:spPr>
        <p:txBody>
          <a:bodyPr/>
          <a:lstStyle/>
          <a:p>
            <a:pPr eaLnBrk="0" hangingPunct="0">
              <a:buClr>
                <a:schemeClr val="accent1"/>
              </a:buClr>
              <a:buSzPct val="50000"/>
              <a:buFont typeface="Wingdings 2" pitchFamily="18" charset="2"/>
              <a:buNone/>
            </a:pPr>
            <a:r>
              <a:rPr lang="zh-CN" altLang="en-US" sz="2800" b="1">
                <a:solidFill>
                  <a:srgbClr val="000000"/>
                </a:solidFill>
                <a:latin typeface="宋体" charset="-122"/>
                <a:ea typeface="华文楷体"/>
                <a:cs typeface="华文楷体"/>
              </a:rPr>
              <a:t>（三）高效课堂</a:t>
            </a:r>
          </a:p>
        </p:txBody>
      </p:sp>
      <p:sp>
        <p:nvSpPr>
          <p:cNvPr id="40" name="矩形 39"/>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idx="1"/>
          </p:nvPr>
        </p:nvSpPr>
        <p:spPr>
          <a:xfrm>
            <a:off x="107950" y="1196975"/>
            <a:ext cx="8928100" cy="5360988"/>
          </a:xfrm>
        </p:spPr>
        <p:txBody>
          <a:bodyPr/>
          <a:lstStyle/>
          <a:p>
            <a:pPr marL="0" indent="0">
              <a:spcBef>
                <a:spcPct val="0"/>
              </a:spcBef>
              <a:buFont typeface="Arial" charset="0"/>
              <a:buNone/>
            </a:pPr>
            <a:r>
              <a:rPr lang="zh-CN" altLang="en-US" sz="3600" smtClean="0">
                <a:solidFill>
                  <a:srgbClr val="000000"/>
                </a:solidFill>
                <a:latin typeface="Candara" pitchFamily="34" charset="0"/>
                <a:ea typeface="华文新魏"/>
                <a:cs typeface="华文新魏"/>
              </a:rPr>
              <a:t>高效课堂</a:t>
            </a:r>
            <a:r>
              <a:rPr lang="en-US" altLang="zh-CN" sz="3600" smtClean="0">
                <a:solidFill>
                  <a:srgbClr val="000000"/>
                </a:solidFill>
                <a:latin typeface="Candara" pitchFamily="34" charset="0"/>
                <a:ea typeface="华文新魏"/>
                <a:cs typeface="华文新魏"/>
              </a:rPr>
              <a:t>—</a:t>
            </a:r>
            <a:r>
              <a:rPr lang="zh-CN" altLang="en-US" sz="3600" smtClean="0">
                <a:solidFill>
                  <a:srgbClr val="000000"/>
                </a:solidFill>
                <a:latin typeface="Candara" pitchFamily="34" charset="0"/>
                <a:ea typeface="华文新魏"/>
                <a:cs typeface="华文新魏"/>
              </a:rPr>
              <a:t>基础提升课</a:t>
            </a:r>
            <a:endParaRPr lang="zh-CN" altLang="en-US" sz="3600" smtClean="0">
              <a:solidFill>
                <a:srgbClr val="000000"/>
              </a:solidFill>
              <a:latin typeface="Candara" pitchFamily="34" charset="0"/>
              <a:ea typeface="华文楷体"/>
              <a:cs typeface="华文楷体"/>
            </a:endParaRPr>
          </a:p>
        </p:txBody>
      </p:sp>
      <p:sp>
        <p:nvSpPr>
          <p:cNvPr id="50178" name="Freeform 19"/>
          <p:cNvSpPr>
            <a:spLocks noChangeArrowheads="1"/>
          </p:cNvSpPr>
          <p:nvPr/>
        </p:nvSpPr>
        <p:spPr bwMode="auto">
          <a:xfrm>
            <a:off x="2768600" y="5324475"/>
            <a:ext cx="1924050" cy="1455738"/>
          </a:xfrm>
          <a:custGeom>
            <a:avLst/>
            <a:gdLst>
              <a:gd name="T0" fmla="*/ 1689756 w 542"/>
              <a:gd name="T1" fmla="*/ 1455737 h 410"/>
              <a:gd name="T2" fmla="*/ 1689756 w 542"/>
              <a:gd name="T3" fmla="*/ 429620 h 410"/>
              <a:gd name="T4" fmla="*/ 1498061 w 542"/>
              <a:gd name="T5" fmla="*/ 237889 h 410"/>
              <a:gd name="T6" fmla="*/ 0 w 542"/>
              <a:gd name="T7" fmla="*/ 237889 h 410"/>
              <a:gd name="T8" fmla="*/ 0 w 542"/>
              <a:gd name="T9" fmla="*/ 0 h 410"/>
              <a:gd name="T10" fmla="*/ 1498061 w 542"/>
              <a:gd name="T11" fmla="*/ 0 h 410"/>
              <a:gd name="T12" fmla="*/ 1924050 w 542"/>
              <a:gd name="T13" fmla="*/ 429620 h 410"/>
              <a:gd name="T14" fmla="*/ 1924050 w 542"/>
              <a:gd name="T15" fmla="*/ 1455737 h 410"/>
              <a:gd name="T16" fmla="*/ 0 60000 65536"/>
              <a:gd name="T17" fmla="*/ 0 60000 65536"/>
              <a:gd name="T18" fmla="*/ 0 60000 65536"/>
              <a:gd name="T19" fmla="*/ 0 60000 65536"/>
              <a:gd name="T20" fmla="*/ 0 60000 65536"/>
              <a:gd name="T21" fmla="*/ 0 60000 65536"/>
              <a:gd name="T22" fmla="*/ 0 60000 65536"/>
              <a:gd name="T23" fmla="*/ 0 60000 65536"/>
              <a:gd name="T24" fmla="*/ 0 w 542"/>
              <a:gd name="T25" fmla="*/ 0 h 410"/>
              <a:gd name="T26" fmla="*/ 542 w 542"/>
              <a:gd name="T27" fmla="*/ 410 h 4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404040"/>
          </a:solidFill>
          <a:ln w="9525">
            <a:noFill/>
            <a:round/>
            <a:headEnd/>
            <a:tailEnd/>
          </a:ln>
        </p:spPr>
        <p:txBody>
          <a:bodyPr/>
          <a:lstStyle/>
          <a:p>
            <a:endParaRPr lang="zh-CN" altLang="en-US"/>
          </a:p>
        </p:txBody>
      </p:sp>
      <p:sp>
        <p:nvSpPr>
          <p:cNvPr id="50179" name="Freeform 20"/>
          <p:cNvSpPr>
            <a:spLocks noChangeArrowheads="1"/>
          </p:cNvSpPr>
          <p:nvPr/>
        </p:nvSpPr>
        <p:spPr bwMode="auto">
          <a:xfrm>
            <a:off x="4575175" y="5370513"/>
            <a:ext cx="1398588" cy="550862"/>
          </a:xfrm>
          <a:custGeom>
            <a:avLst/>
            <a:gdLst>
              <a:gd name="T0" fmla="*/ 976172 w 394"/>
              <a:gd name="T1" fmla="*/ 550863 h 155"/>
              <a:gd name="T2" fmla="*/ 0 w 394"/>
              <a:gd name="T3" fmla="*/ 550863 h 155"/>
              <a:gd name="T4" fmla="*/ 0 w 394"/>
              <a:gd name="T5" fmla="*/ 334072 h 155"/>
              <a:gd name="T6" fmla="*/ 976172 w 394"/>
              <a:gd name="T7" fmla="*/ 334072 h 155"/>
              <a:gd name="T8" fmla="*/ 1178506 w 394"/>
              <a:gd name="T9" fmla="*/ 131496 h 155"/>
              <a:gd name="T10" fmla="*/ 1178506 w 394"/>
              <a:gd name="T11" fmla="*/ 0 h 155"/>
              <a:gd name="T12" fmla="*/ 1398588 w 394"/>
              <a:gd name="T13" fmla="*/ 0 h 155"/>
              <a:gd name="T14" fmla="*/ 1398588 w 394"/>
              <a:gd name="T15" fmla="*/ 131496 h 155"/>
              <a:gd name="T16" fmla="*/ 976172 w 394"/>
              <a:gd name="T17" fmla="*/ 55086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4"/>
              <a:gd name="T28" fmla="*/ 0 h 155"/>
              <a:gd name="T29" fmla="*/ 394 w 394"/>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404040"/>
          </a:solidFill>
          <a:ln w="9525">
            <a:noFill/>
            <a:round/>
            <a:headEnd/>
            <a:tailEnd/>
          </a:ln>
        </p:spPr>
        <p:txBody>
          <a:bodyPr/>
          <a:lstStyle/>
          <a:p>
            <a:endParaRPr lang="zh-CN" altLang="en-US"/>
          </a:p>
        </p:txBody>
      </p:sp>
      <p:sp>
        <p:nvSpPr>
          <p:cNvPr id="50180" name="Freeform 21"/>
          <p:cNvSpPr>
            <a:spLocks noChangeArrowheads="1"/>
          </p:cNvSpPr>
          <p:nvPr/>
        </p:nvSpPr>
        <p:spPr bwMode="auto">
          <a:xfrm>
            <a:off x="4757738" y="3529013"/>
            <a:ext cx="1276350" cy="520700"/>
          </a:xfrm>
          <a:custGeom>
            <a:avLst/>
            <a:gdLst>
              <a:gd name="T0" fmla="*/ 886354 w 360"/>
              <a:gd name="T1" fmla="*/ 520700 h 147"/>
              <a:gd name="T2" fmla="*/ 0 w 360"/>
              <a:gd name="T3" fmla="*/ 520700 h 147"/>
              <a:gd name="T4" fmla="*/ 0 w 360"/>
              <a:gd name="T5" fmla="*/ 361302 h 147"/>
              <a:gd name="T6" fmla="*/ 886354 w 360"/>
              <a:gd name="T7" fmla="*/ 361302 h 147"/>
              <a:gd name="T8" fmla="*/ 1116806 w 360"/>
              <a:gd name="T9" fmla="*/ 131061 h 147"/>
              <a:gd name="T10" fmla="*/ 1116806 w 360"/>
              <a:gd name="T11" fmla="*/ 0 h 147"/>
              <a:gd name="T12" fmla="*/ 1276350 w 360"/>
              <a:gd name="T13" fmla="*/ 0 h 147"/>
              <a:gd name="T14" fmla="*/ 1276350 w 360"/>
              <a:gd name="T15" fmla="*/ 131061 h 147"/>
              <a:gd name="T16" fmla="*/ 886354 w 360"/>
              <a:gd name="T17" fmla="*/ 52070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
              <a:gd name="T28" fmla="*/ 0 h 147"/>
              <a:gd name="T29" fmla="*/ 360 w 360"/>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404040"/>
          </a:solidFill>
          <a:ln w="9525">
            <a:noFill/>
            <a:round/>
            <a:headEnd/>
            <a:tailEnd/>
          </a:ln>
        </p:spPr>
        <p:txBody>
          <a:bodyPr/>
          <a:lstStyle/>
          <a:p>
            <a:endParaRPr lang="zh-CN" altLang="en-US"/>
          </a:p>
        </p:txBody>
      </p:sp>
      <p:sp>
        <p:nvSpPr>
          <p:cNvPr id="50181" name="Freeform 22"/>
          <p:cNvSpPr>
            <a:spLocks noChangeArrowheads="1"/>
          </p:cNvSpPr>
          <p:nvPr/>
        </p:nvSpPr>
        <p:spPr bwMode="auto">
          <a:xfrm>
            <a:off x="3840163" y="4167188"/>
            <a:ext cx="555625" cy="1282700"/>
          </a:xfrm>
          <a:custGeom>
            <a:avLst/>
            <a:gdLst>
              <a:gd name="T0" fmla="*/ 555625 w 156"/>
              <a:gd name="T1" fmla="*/ 1282700 h 361"/>
              <a:gd name="T2" fmla="*/ 338361 w 156"/>
              <a:gd name="T3" fmla="*/ 1282700 h 361"/>
              <a:gd name="T4" fmla="*/ 338361 w 156"/>
              <a:gd name="T5" fmla="*/ 419276 h 361"/>
              <a:gd name="T6" fmla="*/ 135345 w 156"/>
              <a:gd name="T7" fmla="*/ 216744 h 361"/>
              <a:gd name="T8" fmla="*/ 0 w 156"/>
              <a:gd name="T9" fmla="*/ 216744 h 361"/>
              <a:gd name="T10" fmla="*/ 0 w 156"/>
              <a:gd name="T11" fmla="*/ 0 h 361"/>
              <a:gd name="T12" fmla="*/ 135345 w 156"/>
              <a:gd name="T13" fmla="*/ 0 h 361"/>
              <a:gd name="T14" fmla="*/ 555625 w 156"/>
              <a:gd name="T15" fmla="*/ 419276 h 361"/>
              <a:gd name="T16" fmla="*/ 555625 w 156"/>
              <a:gd name="T17" fmla="*/ 1282700 h 3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361"/>
              <a:gd name="T29" fmla="*/ 156 w 156"/>
              <a:gd name="T30" fmla="*/ 361 h 3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404040"/>
          </a:solidFill>
          <a:ln w="9525">
            <a:noFill/>
            <a:round/>
            <a:headEnd/>
            <a:tailEnd/>
          </a:ln>
        </p:spPr>
        <p:txBody>
          <a:bodyPr/>
          <a:lstStyle/>
          <a:p>
            <a:endParaRPr lang="zh-CN" altLang="en-US"/>
          </a:p>
        </p:txBody>
      </p:sp>
      <p:sp>
        <p:nvSpPr>
          <p:cNvPr id="50182" name="Freeform 23"/>
          <p:cNvSpPr>
            <a:spLocks noChangeArrowheads="1"/>
          </p:cNvSpPr>
          <p:nvPr/>
        </p:nvSpPr>
        <p:spPr bwMode="auto">
          <a:xfrm>
            <a:off x="5010150" y="4606925"/>
            <a:ext cx="1554163" cy="1243013"/>
          </a:xfrm>
          <a:custGeom>
            <a:avLst/>
            <a:gdLst>
              <a:gd name="T0" fmla="*/ 191609 w 438"/>
              <a:gd name="T1" fmla="*/ 1243012 h 350"/>
              <a:gd name="T2" fmla="*/ 0 w 438"/>
              <a:gd name="T3" fmla="*/ 1243012 h 350"/>
              <a:gd name="T4" fmla="*/ 0 w 438"/>
              <a:gd name="T5" fmla="*/ 404867 h 350"/>
              <a:gd name="T6" fmla="*/ 408056 w 438"/>
              <a:gd name="T7" fmla="*/ 0 h 350"/>
              <a:gd name="T8" fmla="*/ 1554163 w 438"/>
              <a:gd name="T9" fmla="*/ 0 h 350"/>
              <a:gd name="T10" fmla="*/ 1554163 w 438"/>
              <a:gd name="T11" fmla="*/ 188228 h 350"/>
              <a:gd name="T12" fmla="*/ 408056 w 438"/>
              <a:gd name="T13" fmla="*/ 188228 h 350"/>
              <a:gd name="T14" fmla="*/ 191609 w 438"/>
              <a:gd name="T15" fmla="*/ 404867 h 350"/>
              <a:gd name="T16" fmla="*/ 191609 w 438"/>
              <a:gd name="T17" fmla="*/ 1243012 h 3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8"/>
              <a:gd name="T28" fmla="*/ 0 h 350"/>
              <a:gd name="T29" fmla="*/ 438 w 438"/>
              <a:gd name="T30" fmla="*/ 350 h 3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404040"/>
          </a:solidFill>
          <a:ln w="9525">
            <a:noFill/>
            <a:round/>
            <a:headEnd/>
            <a:tailEnd/>
          </a:ln>
        </p:spPr>
        <p:txBody>
          <a:bodyPr/>
          <a:lstStyle/>
          <a:p>
            <a:endParaRPr lang="zh-CN" altLang="en-US"/>
          </a:p>
        </p:txBody>
      </p:sp>
      <p:sp>
        <p:nvSpPr>
          <p:cNvPr id="50183" name="Freeform 24"/>
          <p:cNvSpPr>
            <a:spLocks noChangeArrowheads="1"/>
          </p:cNvSpPr>
          <p:nvPr/>
        </p:nvSpPr>
        <p:spPr bwMode="auto">
          <a:xfrm>
            <a:off x="3348038" y="3106738"/>
            <a:ext cx="1344612" cy="520700"/>
          </a:xfrm>
          <a:custGeom>
            <a:avLst/>
            <a:gdLst>
              <a:gd name="T0" fmla="*/ 1344612 w 379"/>
              <a:gd name="T1" fmla="*/ 520700 h 147"/>
              <a:gd name="T2" fmla="*/ 390257 w 379"/>
              <a:gd name="T3" fmla="*/ 520700 h 147"/>
              <a:gd name="T4" fmla="*/ 0 w 379"/>
              <a:gd name="T5" fmla="*/ 131061 h 147"/>
              <a:gd name="T6" fmla="*/ 0 w 379"/>
              <a:gd name="T7" fmla="*/ 0 h 147"/>
              <a:gd name="T8" fmla="*/ 159651 w 379"/>
              <a:gd name="T9" fmla="*/ 0 h 147"/>
              <a:gd name="T10" fmla="*/ 159651 w 379"/>
              <a:gd name="T11" fmla="*/ 131061 h 147"/>
              <a:gd name="T12" fmla="*/ 390257 w 379"/>
              <a:gd name="T13" fmla="*/ 361302 h 147"/>
              <a:gd name="T14" fmla="*/ 1344612 w 379"/>
              <a:gd name="T15" fmla="*/ 361302 h 147"/>
              <a:gd name="T16" fmla="*/ 1344612 w 379"/>
              <a:gd name="T17" fmla="*/ 52070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9"/>
              <a:gd name="T28" fmla="*/ 0 h 147"/>
              <a:gd name="T29" fmla="*/ 379 w 379"/>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404040"/>
          </a:solidFill>
          <a:ln w="9525">
            <a:noFill/>
            <a:round/>
            <a:headEnd/>
            <a:tailEnd/>
          </a:ln>
        </p:spPr>
        <p:txBody>
          <a:bodyPr/>
          <a:lstStyle/>
          <a:p>
            <a:endParaRPr lang="zh-CN" altLang="en-US"/>
          </a:p>
        </p:txBody>
      </p:sp>
      <p:sp>
        <p:nvSpPr>
          <p:cNvPr id="50184" name="Freeform 25"/>
          <p:cNvSpPr>
            <a:spLocks noChangeArrowheads="1"/>
          </p:cNvSpPr>
          <p:nvPr/>
        </p:nvSpPr>
        <p:spPr bwMode="auto">
          <a:xfrm>
            <a:off x="3227388" y="4451350"/>
            <a:ext cx="1054100" cy="536575"/>
          </a:xfrm>
          <a:custGeom>
            <a:avLst/>
            <a:gdLst>
              <a:gd name="T0" fmla="*/ 1054100 w 297"/>
              <a:gd name="T1" fmla="*/ 536575 h 151"/>
              <a:gd name="T2" fmla="*/ 404604 w 297"/>
              <a:gd name="T3" fmla="*/ 536575 h 151"/>
              <a:gd name="T4" fmla="*/ 0 w 297"/>
              <a:gd name="T5" fmla="*/ 131479 h 151"/>
              <a:gd name="T6" fmla="*/ 0 w 297"/>
              <a:gd name="T7" fmla="*/ 0 h 151"/>
              <a:gd name="T8" fmla="*/ 188105 w 297"/>
              <a:gd name="T9" fmla="*/ 0 h 151"/>
              <a:gd name="T10" fmla="*/ 188105 w 297"/>
              <a:gd name="T11" fmla="*/ 131479 h 151"/>
              <a:gd name="T12" fmla="*/ 404604 w 297"/>
              <a:gd name="T13" fmla="*/ 348241 h 151"/>
              <a:gd name="T14" fmla="*/ 1054100 w 297"/>
              <a:gd name="T15" fmla="*/ 348241 h 151"/>
              <a:gd name="T16" fmla="*/ 1054100 w 297"/>
              <a:gd name="T17" fmla="*/ 536575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7"/>
              <a:gd name="T28" fmla="*/ 0 h 151"/>
              <a:gd name="T29" fmla="*/ 297 w 297"/>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404040"/>
          </a:solidFill>
          <a:ln w="9525">
            <a:noFill/>
            <a:round/>
            <a:headEnd/>
            <a:tailEnd/>
          </a:ln>
        </p:spPr>
        <p:txBody>
          <a:bodyPr/>
          <a:lstStyle/>
          <a:p>
            <a:endParaRPr lang="zh-CN" altLang="en-US"/>
          </a:p>
        </p:txBody>
      </p:sp>
      <p:sp>
        <p:nvSpPr>
          <p:cNvPr id="50185" name="Freeform 26"/>
          <p:cNvSpPr>
            <a:spLocks noChangeArrowheads="1"/>
          </p:cNvSpPr>
          <p:nvPr/>
        </p:nvSpPr>
        <p:spPr bwMode="auto">
          <a:xfrm>
            <a:off x="4281488" y="3652838"/>
            <a:ext cx="536575" cy="1054100"/>
          </a:xfrm>
          <a:custGeom>
            <a:avLst/>
            <a:gdLst>
              <a:gd name="T0" fmla="*/ 131479 w 151"/>
              <a:gd name="T1" fmla="*/ 1054100 h 297"/>
              <a:gd name="T2" fmla="*/ 0 w 151"/>
              <a:gd name="T3" fmla="*/ 1054100 h 297"/>
              <a:gd name="T4" fmla="*/ 0 w 151"/>
              <a:gd name="T5" fmla="*/ 865994 h 297"/>
              <a:gd name="T6" fmla="*/ 131479 w 151"/>
              <a:gd name="T7" fmla="*/ 865994 h 297"/>
              <a:gd name="T8" fmla="*/ 348241 w 151"/>
              <a:gd name="T9" fmla="*/ 649496 h 297"/>
              <a:gd name="T10" fmla="*/ 348241 w 151"/>
              <a:gd name="T11" fmla="*/ 0 h 297"/>
              <a:gd name="T12" fmla="*/ 536575 w 151"/>
              <a:gd name="T13" fmla="*/ 0 h 297"/>
              <a:gd name="T14" fmla="*/ 536575 w 151"/>
              <a:gd name="T15" fmla="*/ 649496 h 297"/>
              <a:gd name="T16" fmla="*/ 131479 w 151"/>
              <a:gd name="T17" fmla="*/ 1054100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297"/>
              <a:gd name="T29" fmla="*/ 151 w 151"/>
              <a:gd name="T30" fmla="*/ 297 h 2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404040"/>
          </a:solidFill>
          <a:ln w="9525">
            <a:noFill/>
            <a:round/>
            <a:headEnd/>
            <a:tailEnd/>
          </a:ln>
        </p:spPr>
        <p:txBody>
          <a:bodyPr/>
          <a:lstStyle/>
          <a:p>
            <a:endParaRPr lang="zh-CN" altLang="en-US"/>
          </a:p>
        </p:txBody>
      </p:sp>
      <p:sp>
        <p:nvSpPr>
          <p:cNvPr id="50186" name="Freeform 27"/>
          <p:cNvSpPr>
            <a:spLocks noChangeArrowheads="1"/>
          </p:cNvSpPr>
          <p:nvPr/>
        </p:nvSpPr>
        <p:spPr bwMode="auto">
          <a:xfrm>
            <a:off x="4629150" y="2644775"/>
            <a:ext cx="539750" cy="1054100"/>
          </a:xfrm>
          <a:custGeom>
            <a:avLst/>
            <a:gdLst>
              <a:gd name="T0" fmla="*/ 188202 w 152"/>
              <a:gd name="T1" fmla="*/ 1054100 h 297"/>
              <a:gd name="T2" fmla="*/ 0 w 152"/>
              <a:gd name="T3" fmla="*/ 1054100 h 297"/>
              <a:gd name="T4" fmla="*/ 0 w 152"/>
              <a:gd name="T5" fmla="*/ 404604 h 297"/>
              <a:gd name="T6" fmla="*/ 404812 w 152"/>
              <a:gd name="T7" fmla="*/ 0 h 297"/>
              <a:gd name="T8" fmla="*/ 539750 w 152"/>
              <a:gd name="T9" fmla="*/ 0 h 297"/>
              <a:gd name="T10" fmla="*/ 539750 w 152"/>
              <a:gd name="T11" fmla="*/ 188105 h 297"/>
              <a:gd name="T12" fmla="*/ 404812 w 152"/>
              <a:gd name="T13" fmla="*/ 188105 h 297"/>
              <a:gd name="T14" fmla="*/ 188202 w 152"/>
              <a:gd name="T15" fmla="*/ 404604 h 297"/>
              <a:gd name="T16" fmla="*/ 188202 w 152"/>
              <a:gd name="T17" fmla="*/ 1054100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297"/>
              <a:gd name="T29" fmla="*/ 152 w 152"/>
              <a:gd name="T30" fmla="*/ 297 h 2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404040"/>
          </a:solidFill>
          <a:ln w="9525">
            <a:noFill/>
            <a:round/>
            <a:headEnd/>
            <a:tailEnd/>
          </a:ln>
        </p:spPr>
        <p:txBody>
          <a:bodyPr/>
          <a:lstStyle/>
          <a:p>
            <a:endParaRPr lang="zh-CN" altLang="en-US"/>
          </a:p>
        </p:txBody>
      </p:sp>
      <p:sp>
        <p:nvSpPr>
          <p:cNvPr id="12" name="椭圆 11"/>
          <p:cNvSpPr/>
          <p:nvPr/>
        </p:nvSpPr>
        <p:spPr>
          <a:xfrm>
            <a:off x="2617788" y="5287963"/>
            <a:ext cx="320675" cy="322262"/>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noProof="1">
              <a:solidFill>
                <a:schemeClr val="tx1">
                  <a:lumMod val="75000"/>
                  <a:lumOff val="25000"/>
                </a:schemeClr>
              </a:solidFill>
            </a:endParaRPr>
          </a:p>
        </p:txBody>
      </p:sp>
      <p:sp>
        <p:nvSpPr>
          <p:cNvPr id="13" name="椭圆 12"/>
          <p:cNvSpPr/>
          <p:nvPr/>
        </p:nvSpPr>
        <p:spPr>
          <a:xfrm>
            <a:off x="3159125" y="4213225"/>
            <a:ext cx="320675"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noProof="1">
              <a:solidFill>
                <a:schemeClr val="tx1">
                  <a:lumMod val="75000"/>
                  <a:lumOff val="25000"/>
                </a:schemeClr>
              </a:solidFill>
            </a:endParaRPr>
          </a:p>
        </p:txBody>
      </p:sp>
      <p:sp>
        <p:nvSpPr>
          <p:cNvPr id="14" name="椭圆 13"/>
          <p:cNvSpPr/>
          <p:nvPr/>
        </p:nvSpPr>
        <p:spPr>
          <a:xfrm>
            <a:off x="6392863" y="4546600"/>
            <a:ext cx="322262"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noProof="1">
              <a:solidFill>
                <a:schemeClr val="tx1">
                  <a:lumMod val="75000"/>
                  <a:lumOff val="25000"/>
                </a:schemeClr>
              </a:solidFill>
            </a:endParaRPr>
          </a:p>
        </p:txBody>
      </p:sp>
      <p:sp>
        <p:nvSpPr>
          <p:cNvPr id="15" name="椭圆 14"/>
          <p:cNvSpPr/>
          <p:nvPr/>
        </p:nvSpPr>
        <p:spPr>
          <a:xfrm>
            <a:off x="5794375" y="3314700"/>
            <a:ext cx="322263"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noProof="1">
              <a:solidFill>
                <a:schemeClr val="tx1">
                  <a:lumMod val="75000"/>
                  <a:lumOff val="25000"/>
                </a:schemeClr>
              </a:solidFill>
            </a:endParaRPr>
          </a:p>
        </p:txBody>
      </p:sp>
      <p:sp>
        <p:nvSpPr>
          <p:cNvPr id="16" name="椭圆 15"/>
          <p:cNvSpPr/>
          <p:nvPr/>
        </p:nvSpPr>
        <p:spPr>
          <a:xfrm>
            <a:off x="3263900" y="2857500"/>
            <a:ext cx="320675"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noProof="1">
              <a:solidFill>
                <a:schemeClr val="tx1">
                  <a:lumMod val="75000"/>
                  <a:lumOff val="25000"/>
                </a:schemeClr>
              </a:solidFill>
            </a:endParaRPr>
          </a:p>
        </p:txBody>
      </p:sp>
      <p:sp>
        <p:nvSpPr>
          <p:cNvPr id="17" name="椭圆 16"/>
          <p:cNvSpPr/>
          <p:nvPr/>
        </p:nvSpPr>
        <p:spPr>
          <a:xfrm>
            <a:off x="5010150" y="2536825"/>
            <a:ext cx="322263"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noProof="1">
              <a:solidFill>
                <a:schemeClr val="tx1">
                  <a:lumMod val="75000"/>
                  <a:lumOff val="25000"/>
                </a:schemeClr>
              </a:solidFill>
            </a:endParaRPr>
          </a:p>
        </p:txBody>
      </p:sp>
      <p:sp>
        <p:nvSpPr>
          <p:cNvPr id="18" name="椭圆 17"/>
          <p:cNvSpPr/>
          <p:nvPr/>
        </p:nvSpPr>
        <p:spPr>
          <a:xfrm>
            <a:off x="5711825" y="5129213"/>
            <a:ext cx="322263"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noProof="1">
              <a:solidFill>
                <a:schemeClr val="tx1">
                  <a:lumMod val="75000"/>
                  <a:lumOff val="25000"/>
                </a:schemeClr>
              </a:solidFill>
            </a:endParaRPr>
          </a:p>
        </p:txBody>
      </p:sp>
      <p:sp>
        <p:nvSpPr>
          <p:cNvPr id="50194" name="文本框 2"/>
          <p:cNvSpPr txBox="1">
            <a:spLocks noChangeArrowheads="1"/>
          </p:cNvSpPr>
          <p:nvPr/>
        </p:nvSpPr>
        <p:spPr bwMode="auto">
          <a:xfrm>
            <a:off x="598488" y="5370513"/>
            <a:ext cx="1827212" cy="584200"/>
          </a:xfrm>
          <a:prstGeom prst="rect">
            <a:avLst/>
          </a:prstGeom>
          <a:solidFill>
            <a:schemeClr val="bg1"/>
          </a:solidFill>
          <a:ln w="9525">
            <a:solidFill>
              <a:srgbClr val="FF0000"/>
            </a:solidFill>
            <a:miter lim="800000"/>
            <a:headEnd/>
            <a:tailEnd/>
          </a:ln>
        </p:spPr>
        <p:txBody>
          <a:bodyPr wrap="none">
            <a:spAutoFit/>
          </a:bodyPr>
          <a:lstStyle/>
          <a:p>
            <a:r>
              <a:rPr lang="zh-CN" altLang="en-US" sz="3200" b="1"/>
              <a:t>考情分析</a:t>
            </a:r>
          </a:p>
        </p:txBody>
      </p:sp>
      <p:sp>
        <p:nvSpPr>
          <p:cNvPr id="50195" name="文本框 3"/>
          <p:cNvSpPr txBox="1">
            <a:spLocks noChangeArrowheads="1"/>
          </p:cNvSpPr>
          <p:nvPr/>
        </p:nvSpPr>
        <p:spPr bwMode="auto">
          <a:xfrm>
            <a:off x="1300163" y="2352675"/>
            <a:ext cx="1827212" cy="584200"/>
          </a:xfrm>
          <a:prstGeom prst="rect">
            <a:avLst/>
          </a:prstGeom>
          <a:solidFill>
            <a:schemeClr val="bg1"/>
          </a:solidFill>
          <a:ln w="9525">
            <a:solidFill>
              <a:srgbClr val="FF0000"/>
            </a:solidFill>
            <a:miter lim="800000"/>
            <a:headEnd/>
            <a:tailEnd/>
          </a:ln>
        </p:spPr>
        <p:txBody>
          <a:bodyPr wrap="none">
            <a:spAutoFit/>
          </a:bodyPr>
          <a:lstStyle/>
          <a:p>
            <a:r>
              <a:rPr lang="zh-CN" altLang="en-US" sz="3200" b="1"/>
              <a:t>时空定位</a:t>
            </a:r>
          </a:p>
        </p:txBody>
      </p:sp>
      <p:sp>
        <p:nvSpPr>
          <p:cNvPr id="50196" name="文本框 4"/>
          <p:cNvSpPr txBox="1">
            <a:spLocks noChangeArrowheads="1"/>
          </p:cNvSpPr>
          <p:nvPr/>
        </p:nvSpPr>
        <p:spPr bwMode="auto">
          <a:xfrm>
            <a:off x="4530725" y="1679575"/>
            <a:ext cx="1825625" cy="584200"/>
          </a:xfrm>
          <a:prstGeom prst="rect">
            <a:avLst/>
          </a:prstGeom>
          <a:solidFill>
            <a:schemeClr val="bg1"/>
          </a:solidFill>
          <a:ln w="9525">
            <a:solidFill>
              <a:srgbClr val="FF0000"/>
            </a:solidFill>
            <a:miter lim="800000"/>
            <a:headEnd/>
            <a:tailEnd/>
          </a:ln>
        </p:spPr>
        <p:txBody>
          <a:bodyPr wrap="none">
            <a:spAutoFit/>
          </a:bodyPr>
          <a:lstStyle/>
          <a:p>
            <a:r>
              <a:rPr lang="zh-CN" altLang="en-US" sz="3200" b="1"/>
              <a:t>体系构建</a:t>
            </a:r>
          </a:p>
        </p:txBody>
      </p:sp>
      <p:sp>
        <p:nvSpPr>
          <p:cNvPr id="50197" name="文本框 5"/>
          <p:cNvSpPr txBox="1">
            <a:spLocks noChangeArrowheads="1"/>
          </p:cNvSpPr>
          <p:nvPr/>
        </p:nvSpPr>
        <p:spPr bwMode="auto">
          <a:xfrm>
            <a:off x="1096963" y="3849688"/>
            <a:ext cx="1825625" cy="584200"/>
          </a:xfrm>
          <a:prstGeom prst="rect">
            <a:avLst/>
          </a:prstGeom>
          <a:solidFill>
            <a:schemeClr val="bg1"/>
          </a:solidFill>
          <a:ln w="9525">
            <a:solidFill>
              <a:srgbClr val="FF0000"/>
            </a:solidFill>
            <a:miter lim="800000"/>
            <a:headEnd/>
            <a:tailEnd/>
          </a:ln>
        </p:spPr>
        <p:txBody>
          <a:bodyPr wrap="none">
            <a:spAutoFit/>
          </a:bodyPr>
          <a:lstStyle/>
          <a:p>
            <a:r>
              <a:rPr lang="zh-CN" altLang="en-US" sz="3200" b="1"/>
              <a:t>阶段特征</a:t>
            </a:r>
          </a:p>
        </p:txBody>
      </p:sp>
      <p:sp>
        <p:nvSpPr>
          <p:cNvPr id="50198" name="文本框 7"/>
          <p:cNvSpPr txBox="1">
            <a:spLocks noChangeArrowheads="1"/>
          </p:cNvSpPr>
          <p:nvPr/>
        </p:nvSpPr>
        <p:spPr bwMode="auto">
          <a:xfrm>
            <a:off x="6686550" y="5227638"/>
            <a:ext cx="1831975" cy="585787"/>
          </a:xfrm>
          <a:prstGeom prst="rect">
            <a:avLst/>
          </a:prstGeom>
          <a:solidFill>
            <a:schemeClr val="bg1"/>
          </a:solidFill>
          <a:ln w="9525">
            <a:solidFill>
              <a:srgbClr val="FF0000"/>
            </a:solidFill>
            <a:miter lim="800000"/>
            <a:headEnd/>
            <a:tailEnd/>
          </a:ln>
        </p:spPr>
        <p:txBody>
          <a:bodyPr wrap="none">
            <a:spAutoFit/>
          </a:bodyPr>
          <a:lstStyle/>
          <a:p>
            <a:r>
              <a:rPr lang="zh-CN" altLang="en-US" sz="3200" b="1"/>
              <a:t>重难阐释</a:t>
            </a:r>
          </a:p>
        </p:txBody>
      </p:sp>
      <p:sp>
        <p:nvSpPr>
          <p:cNvPr id="50199" name="文本框 8"/>
          <p:cNvSpPr txBox="1">
            <a:spLocks noChangeArrowheads="1"/>
          </p:cNvSpPr>
          <p:nvPr/>
        </p:nvSpPr>
        <p:spPr bwMode="auto">
          <a:xfrm>
            <a:off x="6767513" y="4283075"/>
            <a:ext cx="1825625" cy="584200"/>
          </a:xfrm>
          <a:prstGeom prst="rect">
            <a:avLst/>
          </a:prstGeom>
          <a:solidFill>
            <a:schemeClr val="bg1"/>
          </a:solidFill>
          <a:ln w="9525">
            <a:solidFill>
              <a:srgbClr val="FF0000"/>
            </a:solidFill>
            <a:miter lim="800000"/>
            <a:headEnd/>
            <a:tailEnd/>
          </a:ln>
        </p:spPr>
        <p:txBody>
          <a:bodyPr wrap="none">
            <a:spAutoFit/>
          </a:bodyPr>
          <a:lstStyle/>
          <a:p>
            <a:r>
              <a:rPr lang="zh-CN" altLang="en-US" sz="3200" b="1"/>
              <a:t>再研考题</a:t>
            </a:r>
          </a:p>
        </p:txBody>
      </p:sp>
      <p:sp>
        <p:nvSpPr>
          <p:cNvPr id="26" name="椭圆 25"/>
          <p:cNvSpPr/>
          <p:nvPr/>
        </p:nvSpPr>
        <p:spPr>
          <a:xfrm>
            <a:off x="3667125" y="4146550"/>
            <a:ext cx="322263"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noProof="1">
              <a:solidFill>
                <a:schemeClr val="tx1">
                  <a:lumMod val="75000"/>
                  <a:lumOff val="25000"/>
                </a:schemeClr>
              </a:solidFill>
            </a:endParaRPr>
          </a:p>
        </p:txBody>
      </p:sp>
      <p:sp>
        <p:nvSpPr>
          <p:cNvPr id="50201" name="文本框 8"/>
          <p:cNvSpPr txBox="1">
            <a:spLocks noChangeArrowheads="1"/>
          </p:cNvSpPr>
          <p:nvPr/>
        </p:nvSpPr>
        <p:spPr bwMode="auto">
          <a:xfrm>
            <a:off x="6356350" y="3043238"/>
            <a:ext cx="1825625" cy="584200"/>
          </a:xfrm>
          <a:prstGeom prst="rect">
            <a:avLst/>
          </a:prstGeom>
          <a:solidFill>
            <a:schemeClr val="bg1"/>
          </a:solidFill>
          <a:ln w="9525">
            <a:solidFill>
              <a:srgbClr val="FF0000"/>
            </a:solidFill>
            <a:miter lim="800000"/>
            <a:headEnd/>
            <a:tailEnd/>
          </a:ln>
        </p:spPr>
        <p:txBody>
          <a:bodyPr wrap="none">
            <a:spAutoFit/>
          </a:bodyPr>
          <a:lstStyle/>
          <a:p>
            <a:r>
              <a:rPr lang="zh-CN" altLang="en-US" sz="3200" b="1"/>
              <a:t>中外关联</a:t>
            </a:r>
          </a:p>
        </p:txBody>
      </p:sp>
      <p:sp>
        <p:nvSpPr>
          <p:cNvPr id="28" name="矩形 27"/>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152400" y="1196975"/>
            <a:ext cx="9001125" cy="508000"/>
          </a:xfrm>
        </p:spPr>
        <p:txBody>
          <a:bodyPr rtlCol="0">
            <a:noAutofit/>
          </a:bodyPr>
          <a:lstStyle/>
          <a:p>
            <a:pPr algn="l" fontAlgn="auto">
              <a:spcBef>
                <a:spcPts val="0"/>
              </a:spcBef>
              <a:spcAft>
                <a:spcPts val="0"/>
              </a:spcAft>
              <a:defRPr/>
            </a:pPr>
            <a:r>
              <a:rPr lang="zh-CN" altLang="en-US" sz="2800" b="1" dirty="0" smtClean="0">
                <a:solidFill>
                  <a:prstClr val="black"/>
                </a:solidFill>
                <a:latin typeface="+mj-ea"/>
              </a:rPr>
              <a:t>高效课堂</a:t>
            </a:r>
            <a:r>
              <a:rPr lang="en-US" altLang="zh-CN" sz="2800" b="1" dirty="0" smtClean="0">
                <a:solidFill>
                  <a:prstClr val="black"/>
                </a:solidFill>
                <a:latin typeface="+mj-ea"/>
              </a:rPr>
              <a:t>—</a:t>
            </a:r>
            <a:r>
              <a:rPr lang="zh-CN" altLang="en-US" sz="2800" b="1" dirty="0" smtClean="0">
                <a:solidFill>
                  <a:prstClr val="black"/>
                </a:solidFill>
                <a:latin typeface="+mj-ea"/>
              </a:rPr>
              <a:t>基础提升课</a:t>
            </a:r>
            <a:endParaRPr lang="zh-CN" altLang="en-US" sz="2800" b="1" dirty="0">
              <a:solidFill>
                <a:prstClr val="black"/>
              </a:solidFill>
              <a:latin typeface="+mj-ea"/>
            </a:endParaRPr>
          </a:p>
        </p:txBody>
      </p:sp>
      <p:sp>
        <p:nvSpPr>
          <p:cNvPr id="2" name="内容占位符 1"/>
          <p:cNvSpPr>
            <a:spLocks noGrp="1"/>
          </p:cNvSpPr>
          <p:nvPr>
            <p:ph idx="1"/>
          </p:nvPr>
        </p:nvSpPr>
        <p:spPr>
          <a:xfrm>
            <a:off x="107950" y="2674938"/>
            <a:ext cx="8856663" cy="3451225"/>
          </a:xfrm>
        </p:spPr>
        <p:txBody>
          <a:bodyPr rtlCol="0">
            <a:normAutofit/>
          </a:bodyPr>
          <a:lstStyle/>
          <a:p>
            <a:pPr marL="0" indent="0" fontAlgn="auto">
              <a:spcAft>
                <a:spcPts val="0"/>
              </a:spcAft>
              <a:buFont typeface="Arial" pitchFamily="34" charset="0"/>
              <a:buNone/>
              <a:defRPr/>
            </a:pPr>
            <a:r>
              <a:rPr lang="zh-CN" altLang="en-US" sz="4000" b="1" dirty="0">
                <a:latin typeface="华文楷体" pitchFamily="2" charset="-122"/>
                <a:ea typeface="华文楷体" pitchFamily="2" charset="-122"/>
                <a:cs typeface="+mj-cs"/>
              </a:rPr>
              <a:t>工业文明冲击下近</a:t>
            </a:r>
            <a:r>
              <a:rPr lang="zh-CN" altLang="en-US" sz="4000" b="1" dirty="0" smtClean="0">
                <a:latin typeface="华文楷体" pitchFamily="2" charset="-122"/>
                <a:ea typeface="华文楷体" pitchFamily="2" charset="-122"/>
                <a:cs typeface="+mj-cs"/>
              </a:rPr>
              <a:t>代</a:t>
            </a:r>
            <a:r>
              <a:rPr lang="zh-CN" altLang="en-US" sz="4000" b="1" dirty="0" smtClean="0"/>
              <a:t>中</a:t>
            </a:r>
            <a:r>
              <a:rPr lang="zh-CN" altLang="en-US" sz="4000" b="1" dirty="0"/>
              <a:t>国的变革与转型</a:t>
            </a:r>
            <a:endParaRPr lang="en-US" altLang="zh-CN" sz="4000" b="1" dirty="0"/>
          </a:p>
          <a:p>
            <a:pPr marL="0" indent="0" fontAlgn="auto">
              <a:spcAft>
                <a:spcPts val="0"/>
              </a:spcAft>
              <a:buFont typeface="Arial" pitchFamily="34" charset="0"/>
              <a:buNone/>
              <a:defRPr/>
            </a:pPr>
            <a:r>
              <a:rPr lang="en-US" altLang="zh-CN" sz="4000" b="1" dirty="0" smtClean="0"/>
              <a:t> ——</a:t>
            </a:r>
            <a:r>
              <a:rPr lang="zh-CN" altLang="en-US" sz="4000" b="1" dirty="0"/>
              <a:t>鸦片战争后的中国（</a:t>
            </a:r>
            <a:r>
              <a:rPr lang="en-US" altLang="zh-CN" sz="4000" b="1" dirty="0"/>
              <a:t>1840-1894</a:t>
            </a:r>
            <a:r>
              <a:rPr lang="zh-CN" altLang="en-US" sz="4000" b="1" dirty="0"/>
              <a:t>）</a:t>
            </a:r>
          </a:p>
          <a:p>
            <a:pPr fontAlgn="auto">
              <a:spcAft>
                <a:spcPts val="0"/>
              </a:spcAft>
              <a:buFont typeface="Arial" pitchFamily="34" charset="0"/>
              <a:buChar char="•"/>
              <a:defRPr/>
            </a:pPr>
            <a:endParaRPr lang="zh-CN" altLang="en-US" sz="4000" dirty="0"/>
          </a:p>
        </p:txBody>
      </p:sp>
      <p:sp>
        <p:nvSpPr>
          <p:cNvPr id="51203" name="TextBox 2"/>
          <p:cNvSpPr txBox="1">
            <a:spLocks noChangeArrowheads="1"/>
          </p:cNvSpPr>
          <p:nvPr/>
        </p:nvSpPr>
        <p:spPr bwMode="auto">
          <a:xfrm>
            <a:off x="539750" y="1989138"/>
            <a:ext cx="2952750" cy="368300"/>
          </a:xfrm>
          <a:prstGeom prst="rect">
            <a:avLst/>
          </a:prstGeom>
          <a:noFill/>
          <a:ln w="9525">
            <a:noFill/>
            <a:miter lim="800000"/>
            <a:headEnd/>
            <a:tailEnd/>
          </a:ln>
        </p:spPr>
        <p:txBody>
          <a:bodyPr>
            <a:spAutoFit/>
          </a:bodyPr>
          <a:lstStyle/>
          <a:p>
            <a:r>
              <a:rPr lang="zh-CN" altLang="en-US">
                <a:latin typeface="Calibri" pitchFamily="34" charset="0"/>
              </a:rPr>
              <a:t>二轮课例</a:t>
            </a: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2"/>
          <p:cNvSpPr>
            <a:spLocks noGrp="1"/>
          </p:cNvSpPr>
          <p:nvPr>
            <p:ph type="title"/>
          </p:nvPr>
        </p:nvSpPr>
        <p:spPr>
          <a:xfrm>
            <a:off x="250825" y="1196975"/>
            <a:ext cx="2066925" cy="1143000"/>
          </a:xfrm>
        </p:spPr>
        <p:txBody>
          <a:bodyPr/>
          <a:lstStyle/>
          <a:p>
            <a:r>
              <a:rPr lang="zh-CN" altLang="en-US" sz="2800" b="1" smtClean="0"/>
              <a:t>时空定位</a:t>
            </a:r>
          </a:p>
        </p:txBody>
      </p:sp>
      <p:pic>
        <p:nvPicPr>
          <p:cNvPr id="52226" name="Picture 3"/>
          <p:cNvPicPr>
            <a:picLocks noChangeAspect="1" noChangeArrowheads="1"/>
          </p:cNvPicPr>
          <p:nvPr/>
        </p:nvPicPr>
        <p:blipFill>
          <a:blip r:embed="rId2"/>
          <a:srcRect/>
          <a:stretch>
            <a:fillRect/>
          </a:stretch>
        </p:blipFill>
        <p:spPr bwMode="auto">
          <a:xfrm>
            <a:off x="539750" y="2228850"/>
            <a:ext cx="8615363" cy="4513263"/>
          </a:xfrm>
          <a:prstGeom prst="rect">
            <a:avLst/>
          </a:prstGeom>
          <a:noFill/>
          <a:ln w="9525">
            <a:noFill/>
            <a:miter lim="800000"/>
            <a:headEnd/>
            <a:tailEnd/>
          </a:ln>
        </p:spPr>
      </p:pic>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标题 2"/>
          <p:cNvSpPr>
            <a:spLocks noGrp="1"/>
          </p:cNvSpPr>
          <p:nvPr>
            <p:ph type="title"/>
          </p:nvPr>
        </p:nvSpPr>
        <p:spPr>
          <a:xfrm>
            <a:off x="0" y="1125538"/>
            <a:ext cx="2555875" cy="925512"/>
          </a:xfrm>
        </p:spPr>
        <p:txBody>
          <a:bodyPr/>
          <a:lstStyle/>
          <a:p>
            <a:r>
              <a:rPr lang="zh-CN" altLang="en-US" sz="2800" b="1" smtClean="0"/>
              <a:t>阶段特征</a:t>
            </a:r>
          </a:p>
        </p:txBody>
      </p:sp>
      <p:sp>
        <p:nvSpPr>
          <p:cNvPr id="2" name="内容占位符 1"/>
          <p:cNvSpPr>
            <a:spLocks noGrp="1"/>
          </p:cNvSpPr>
          <p:nvPr>
            <p:ph idx="1"/>
          </p:nvPr>
        </p:nvSpPr>
        <p:spPr>
          <a:xfrm>
            <a:off x="250825" y="1916113"/>
            <a:ext cx="8713788" cy="4752975"/>
          </a:xfrm>
        </p:spPr>
        <p:txBody>
          <a:bodyPr rtlCol="0">
            <a:normAutofit fontScale="70000" lnSpcReduction="20000"/>
          </a:bodyPr>
          <a:lstStyle/>
          <a:p>
            <a:pPr fontAlgn="auto">
              <a:spcAft>
                <a:spcPts val="0"/>
              </a:spcAft>
              <a:buFont typeface="Arial" pitchFamily="34" charset="0"/>
              <a:buChar char="•"/>
              <a:defRPr/>
            </a:pPr>
            <a:r>
              <a:rPr lang="zh-CN" altLang="zh-CN" b="1" dirty="0"/>
              <a:t>鸦片战争至甲午中日战争爆发前</a:t>
            </a:r>
            <a:r>
              <a:rPr lang="en-US" altLang="zh-CN" b="1" dirty="0"/>
              <a:t>(1840</a:t>
            </a:r>
            <a:r>
              <a:rPr lang="zh-CN" altLang="zh-CN" b="1" dirty="0"/>
              <a:t>—</a:t>
            </a:r>
            <a:r>
              <a:rPr lang="en-US" altLang="zh-CN" b="1" dirty="0"/>
              <a:t>1894)</a:t>
            </a:r>
            <a:r>
              <a:rPr lang="zh-CN" altLang="zh-CN" b="1" dirty="0"/>
              <a:t>是中国半殖民地半封建社会的初步形成时期，中国在屈辱中开始转型并逐渐向近代化迈进。</a:t>
            </a:r>
            <a:r>
              <a:rPr lang="en-US" altLang="zh-CN" b="1" dirty="0"/>
              <a:t/>
            </a:r>
            <a:br>
              <a:rPr lang="en-US" altLang="zh-CN" b="1" dirty="0"/>
            </a:br>
            <a:r>
              <a:rPr lang="en-US" altLang="zh-CN" b="1" dirty="0"/>
              <a:t>1</a:t>
            </a:r>
            <a:r>
              <a:rPr lang="zh-CN" altLang="zh-CN" b="1" dirty="0"/>
              <a:t>．政治上：由于西方列强的不断侵略，中国逐步陷入了半殖民地半封建社会的深渊；中国人民为取得民族独立和政治民主进行了艰难的抗争，太平天国运动沉重打击了中外反动势力。</a:t>
            </a:r>
            <a:r>
              <a:rPr lang="en-US" altLang="zh-CN" b="1" dirty="0"/>
              <a:t/>
            </a:r>
            <a:br>
              <a:rPr lang="en-US" altLang="zh-CN" b="1" dirty="0"/>
            </a:br>
            <a:r>
              <a:rPr lang="en-US" altLang="zh-CN" b="1" dirty="0"/>
              <a:t>2</a:t>
            </a:r>
            <a:r>
              <a:rPr lang="zh-CN" altLang="zh-CN" b="1" dirty="0"/>
              <a:t>．经济上：随着西方列强侵略的加剧（以商品输出为主）；中国经济结构发生了变动：自给自足的自然经济逐渐解体，洋务运动中创办大量近代企业，中国民族资本主义产生。中国开始向近代化迈进。</a:t>
            </a:r>
            <a:r>
              <a:rPr lang="en-US" altLang="zh-CN" b="1" dirty="0"/>
              <a:t/>
            </a:r>
            <a:br>
              <a:rPr lang="en-US" altLang="zh-CN" b="1" dirty="0"/>
            </a:br>
            <a:r>
              <a:rPr lang="en-US" altLang="zh-CN" b="1" dirty="0"/>
              <a:t>3</a:t>
            </a:r>
            <a:r>
              <a:rPr lang="zh-CN" altLang="zh-CN" b="1" dirty="0"/>
              <a:t>．社会生活上：随着中西交往的增多，西方生活方式传入中国，中国的生活习俗发生了巨大的变革，传统生活方式及社会礼仪受到冲击。</a:t>
            </a:r>
            <a:r>
              <a:rPr lang="en-US" altLang="zh-CN" b="1" dirty="0"/>
              <a:t/>
            </a:r>
            <a:br>
              <a:rPr lang="en-US" altLang="zh-CN" b="1" dirty="0"/>
            </a:br>
            <a:r>
              <a:rPr lang="en-US" altLang="zh-CN" b="1" dirty="0"/>
              <a:t>4</a:t>
            </a:r>
            <a:r>
              <a:rPr lang="zh-CN" altLang="zh-CN" b="1" dirty="0"/>
              <a:t>．思想上：清朝统治者“天朝上国”的愚昧思想受到冲击，向西方学习的新思想逐渐兴起：师夷长技以制夷、中体西用、早期维新思想。</a:t>
            </a:r>
            <a:endParaRPr lang="zh-CN" altLang="zh-CN" dirty="0"/>
          </a:p>
          <a:p>
            <a:pPr fontAlgn="auto">
              <a:spcAft>
                <a:spcPts val="0"/>
              </a:spcAft>
              <a:buFont typeface="Arial" pitchFamily="34" charset="0"/>
              <a:buChar char="•"/>
              <a:defRPr/>
            </a:pPr>
            <a:endParaRPr lang="zh-CN" altLang="en-US" dirty="0"/>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2"/>
          <p:cNvSpPr>
            <a:spLocks noGrp="1"/>
          </p:cNvSpPr>
          <p:nvPr>
            <p:ph type="title"/>
          </p:nvPr>
        </p:nvSpPr>
        <p:spPr>
          <a:xfrm>
            <a:off x="1403350" y="5445125"/>
            <a:ext cx="8229600" cy="1143000"/>
          </a:xfrm>
        </p:spPr>
        <p:txBody>
          <a:bodyPr/>
          <a:lstStyle/>
          <a:p>
            <a:r>
              <a:rPr lang="zh-CN" altLang="en-US" sz="2800" b="1" smtClean="0"/>
              <a:t>中外关联</a:t>
            </a:r>
          </a:p>
        </p:txBody>
      </p:sp>
      <p:pic>
        <p:nvPicPr>
          <p:cNvPr id="54274" name="Picture 6" descr="2-57.tif"/>
          <p:cNvPicPr>
            <a:picLocks noGrp="1" noChangeAspect="1"/>
          </p:cNvPicPr>
          <p:nvPr>
            <p:ph idx="1"/>
          </p:nvPr>
        </p:nvPicPr>
        <p:blipFill>
          <a:blip r:embed="rId2" r:link="rId3"/>
          <a:srcRect/>
          <a:stretch>
            <a:fillRect/>
          </a:stretch>
        </p:blipFill>
        <p:spPr>
          <a:xfrm>
            <a:off x="38100" y="1989138"/>
            <a:ext cx="8675688" cy="3887787"/>
          </a:xfrm>
        </p:spPr>
      </p:pic>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lowchart: Alternate Process 24"/>
          <p:cNvSpPr/>
          <p:nvPr/>
        </p:nvSpPr>
        <p:spPr>
          <a:xfrm rot="16200000">
            <a:off x="3830638" y="2490788"/>
            <a:ext cx="3192462" cy="1655762"/>
          </a:xfrm>
          <a:prstGeom prst="roundRect">
            <a:avLst>
              <a:gd name="adj" fmla="val 62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lnSpc>
                <a:spcPct val="120000"/>
              </a:lnSpc>
              <a:spcBef>
                <a:spcPts val="0"/>
              </a:spcBef>
              <a:spcAft>
                <a:spcPts val="0"/>
              </a:spcAft>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lowchart: Alternate Process 24"/>
          <p:cNvSpPr/>
          <p:nvPr/>
        </p:nvSpPr>
        <p:spPr>
          <a:xfrm rot="16200000">
            <a:off x="5563394" y="2489994"/>
            <a:ext cx="3192462" cy="1657350"/>
          </a:xfrm>
          <a:prstGeom prst="roundRect">
            <a:avLst>
              <a:gd name="adj" fmla="val 62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lnSpc>
                <a:spcPct val="120000"/>
              </a:lnSpc>
              <a:spcBef>
                <a:spcPts val="0"/>
              </a:spcBef>
              <a:spcAft>
                <a:spcPts val="0"/>
              </a:spcAft>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lowchart: Alternate Process 24"/>
          <p:cNvSpPr/>
          <p:nvPr/>
        </p:nvSpPr>
        <p:spPr>
          <a:xfrm rot="16200000">
            <a:off x="2097882" y="2489994"/>
            <a:ext cx="3192462" cy="1657350"/>
          </a:xfrm>
          <a:prstGeom prst="roundRect">
            <a:avLst>
              <a:gd name="adj" fmla="val 6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lnSpc>
                <a:spcPct val="120000"/>
              </a:lnSpc>
              <a:spcBef>
                <a:spcPts val="0"/>
              </a:spcBef>
              <a:spcAft>
                <a:spcPts val="0"/>
              </a:spcAft>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lowchart: Alternate Process 24"/>
          <p:cNvSpPr/>
          <p:nvPr/>
        </p:nvSpPr>
        <p:spPr>
          <a:xfrm rot="16200000">
            <a:off x="364332" y="2489994"/>
            <a:ext cx="3192462" cy="1657350"/>
          </a:xfrm>
          <a:prstGeom prst="roundRect">
            <a:avLst>
              <a:gd name="adj" fmla="val 6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lnSpc>
                <a:spcPct val="120000"/>
              </a:lnSpc>
              <a:spcBef>
                <a:spcPts val="0"/>
              </a:spcBef>
              <a:spcAft>
                <a:spcPts val="0"/>
              </a:spcAft>
              <a:defRPr/>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5301" name="Group 134"/>
          <p:cNvGrpSpPr>
            <a:grpSpLocks noChangeAspect="1"/>
          </p:cNvGrpSpPr>
          <p:nvPr/>
        </p:nvGrpSpPr>
        <p:grpSpPr bwMode="auto">
          <a:xfrm>
            <a:off x="1587500" y="4416425"/>
            <a:ext cx="746125" cy="995363"/>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endPar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Oval 94"/>
            <p:cNvSpPr>
              <a:spLocks noChangeAspect="1"/>
            </p:cNvSpPr>
            <p:nvPr/>
          </p:nvSpPr>
          <p:spPr>
            <a:xfrm>
              <a:off x="3361933" y="1492414"/>
              <a:ext cx="499482" cy="49998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55302" name="Group 129"/>
          <p:cNvGrpSpPr>
            <a:grpSpLocks noChangeAspect="1"/>
          </p:cNvGrpSpPr>
          <p:nvPr/>
        </p:nvGrpSpPr>
        <p:grpSpPr bwMode="auto">
          <a:xfrm>
            <a:off x="3321050" y="4416425"/>
            <a:ext cx="744538" cy="995363"/>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endPar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Oval 110"/>
            <p:cNvSpPr>
              <a:spLocks noChangeAspect="1"/>
            </p:cNvSpPr>
            <p:nvPr/>
          </p:nvSpPr>
          <p:spPr>
            <a:xfrm>
              <a:off x="2854158" y="2591743"/>
              <a:ext cx="499165" cy="49998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5303" name="Group 130"/>
          <p:cNvGrpSpPr>
            <a:grpSpLocks noChangeAspect="1"/>
          </p:cNvGrpSpPr>
          <p:nvPr/>
        </p:nvGrpSpPr>
        <p:grpSpPr bwMode="auto">
          <a:xfrm>
            <a:off x="5054600" y="4416425"/>
            <a:ext cx="744538" cy="995363"/>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endPar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Oval 128"/>
            <p:cNvSpPr>
              <a:spLocks noChangeAspect="1"/>
            </p:cNvSpPr>
            <p:nvPr/>
          </p:nvSpPr>
          <p:spPr>
            <a:xfrm>
              <a:off x="3362092" y="3688451"/>
              <a:ext cx="499165" cy="499980"/>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1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5304" name="Group 133"/>
          <p:cNvGrpSpPr>
            <a:grpSpLocks noChangeAspect="1"/>
          </p:cNvGrpSpPr>
          <p:nvPr/>
        </p:nvGrpSpPr>
        <p:grpSpPr bwMode="auto">
          <a:xfrm>
            <a:off x="6788150" y="4416425"/>
            <a:ext cx="744538" cy="995363"/>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endPar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Oval 131"/>
            <p:cNvSpPr>
              <a:spLocks noChangeAspect="1"/>
            </p:cNvSpPr>
            <p:nvPr/>
          </p:nvSpPr>
          <p:spPr>
            <a:xfrm>
              <a:off x="5324009" y="1480984"/>
              <a:ext cx="499165" cy="499980"/>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1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5" name="Freeform 187"/>
          <p:cNvSpPr>
            <a:spLocks noEditPoints="1"/>
          </p:cNvSpPr>
          <p:nvPr/>
        </p:nvSpPr>
        <p:spPr bwMode="auto">
          <a:xfrm>
            <a:off x="1730375" y="2073275"/>
            <a:ext cx="460375" cy="39687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p:spPr>
        <p:txBody>
          <a:bodyPr lIns="88663" tIns="44332" rIns="88663" bIns="44332"/>
          <a:lstStyle/>
          <a:p>
            <a:pPr fontAlgn="auto">
              <a:lnSpc>
                <a:spcPct val="120000"/>
              </a:lnSpc>
              <a:spcBef>
                <a:spcPts val="0"/>
              </a:spcBef>
              <a:spcAft>
                <a:spcPts val="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52"/>
          <p:cNvSpPr>
            <a:spLocks noEditPoints="1"/>
          </p:cNvSpPr>
          <p:nvPr/>
        </p:nvSpPr>
        <p:spPr bwMode="auto">
          <a:xfrm>
            <a:off x="3484563" y="1992313"/>
            <a:ext cx="419100" cy="5588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p:spPr>
        <p:txBody>
          <a:bodyPr lIns="88663" tIns="44332" rIns="88663" bIns="44332"/>
          <a:lstStyle/>
          <a:p>
            <a:pPr fontAlgn="auto">
              <a:lnSpc>
                <a:spcPct val="120000"/>
              </a:lnSpc>
              <a:spcBef>
                <a:spcPts val="0"/>
              </a:spcBef>
              <a:spcAft>
                <a:spcPts val="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56"/>
          <p:cNvSpPr>
            <a:spLocks noEditPoints="1"/>
          </p:cNvSpPr>
          <p:nvPr/>
        </p:nvSpPr>
        <p:spPr bwMode="auto">
          <a:xfrm>
            <a:off x="5226050" y="2005013"/>
            <a:ext cx="401638" cy="53498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lIns="88663" tIns="44332" rIns="88663" bIns="44332"/>
          <a:lstStyle/>
          <a:p>
            <a:pPr fontAlgn="auto">
              <a:lnSpc>
                <a:spcPct val="120000"/>
              </a:lnSpc>
              <a:spcBef>
                <a:spcPts val="0"/>
              </a:spcBef>
              <a:spcAft>
                <a:spcPts val="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152"/>
          <p:cNvSpPr>
            <a:spLocks noEditPoints="1"/>
          </p:cNvSpPr>
          <p:nvPr/>
        </p:nvSpPr>
        <p:spPr bwMode="auto">
          <a:xfrm>
            <a:off x="6964363" y="2030413"/>
            <a:ext cx="392112" cy="4826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lIns="88663" tIns="44332" rIns="88663" bIns="44332"/>
          <a:lstStyle/>
          <a:p>
            <a:pPr fontAlgn="auto">
              <a:lnSpc>
                <a:spcPct val="120000"/>
              </a:lnSpc>
              <a:spcBef>
                <a:spcPts val="0"/>
              </a:spcBef>
              <a:spcAft>
                <a:spcPts val="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3"/>
          <p:cNvSpPr txBox="1">
            <a:spLocks/>
          </p:cNvSpPr>
          <p:nvPr/>
        </p:nvSpPr>
        <p:spPr>
          <a:xfrm>
            <a:off x="1328738" y="2994025"/>
            <a:ext cx="1243012" cy="442913"/>
          </a:xfrm>
          <a:prstGeom prst="rect">
            <a:avLst/>
          </a:prstGeom>
        </p:spPr>
        <p:txBody>
          <a:bodyPr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886558" fontAlgn="auto">
              <a:lnSpc>
                <a:spcPct val="120000"/>
              </a:lnSpc>
              <a:spcBef>
                <a:spcPct val="20000"/>
              </a:spcBef>
              <a:spcAft>
                <a:spcPts val="0"/>
              </a:spcAft>
              <a:defRPr/>
            </a:pPr>
            <a:r>
              <a:rPr lang="zh-CN" altLang="en-US" sz="2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概念</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3"/>
          <p:cNvSpPr txBox="1">
            <a:spLocks/>
          </p:cNvSpPr>
          <p:nvPr/>
        </p:nvSpPr>
        <p:spPr>
          <a:xfrm>
            <a:off x="3060700" y="2994025"/>
            <a:ext cx="1244600" cy="401638"/>
          </a:xfrm>
          <a:prstGeom prst="rect">
            <a:avLst/>
          </a:prstGeom>
        </p:spPr>
        <p:txBody>
          <a:bodyPr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886558" fontAlgn="auto">
              <a:lnSpc>
                <a:spcPct val="120000"/>
              </a:lnSpc>
              <a:spcBef>
                <a:spcPct val="20000"/>
              </a:spcBef>
              <a:spcAft>
                <a:spcPts val="0"/>
              </a:spcAft>
              <a:defRPr/>
            </a:pPr>
            <a:r>
              <a:rPr lang="zh-CN" altLang="en-US" sz="2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原因</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Placeholder 3"/>
          <p:cNvSpPr txBox="1">
            <a:spLocks/>
          </p:cNvSpPr>
          <p:nvPr/>
        </p:nvSpPr>
        <p:spPr>
          <a:xfrm>
            <a:off x="4794250" y="2994025"/>
            <a:ext cx="1244600" cy="401638"/>
          </a:xfrm>
          <a:prstGeom prst="rect">
            <a:avLst/>
          </a:prstGeom>
        </p:spPr>
        <p:txBody>
          <a:bodyPr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886558" fontAlgn="auto">
              <a:lnSpc>
                <a:spcPct val="120000"/>
              </a:lnSpc>
              <a:spcBef>
                <a:spcPct val="20000"/>
              </a:spcBef>
              <a:spcAft>
                <a:spcPts val="0"/>
              </a:spcAft>
              <a:defRPr/>
            </a:pPr>
            <a:r>
              <a:rPr lang="zh-CN" altLang="en-US" sz="2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特点</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Placeholder 3"/>
          <p:cNvSpPr txBox="1">
            <a:spLocks/>
          </p:cNvSpPr>
          <p:nvPr/>
        </p:nvSpPr>
        <p:spPr>
          <a:xfrm>
            <a:off x="6527800" y="2994025"/>
            <a:ext cx="1244600" cy="404813"/>
          </a:xfrm>
          <a:prstGeom prst="rect">
            <a:avLst/>
          </a:prstGeom>
        </p:spPr>
        <p:txBody>
          <a:bodyPr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886558" fontAlgn="auto">
              <a:lnSpc>
                <a:spcPct val="120000"/>
              </a:lnSpc>
              <a:spcBef>
                <a:spcPct val="20000"/>
              </a:spcBef>
              <a:spcAft>
                <a:spcPts val="0"/>
              </a:spcAft>
              <a:defRPr/>
            </a:pPr>
            <a:r>
              <a:rPr lang="zh-CN" altLang="en-US" sz="24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影响</a:t>
            </a:r>
            <a:endParaRPr lang="en-US" altLang="zh-CN" sz="2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矩形 29"/>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204788" y="161925"/>
            <a:ext cx="49212"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1588" y="6635750"/>
            <a:ext cx="9140825" cy="85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318" name="文本框 99"/>
          <p:cNvSpPr txBox="1">
            <a:spLocks noChangeArrowheads="1"/>
          </p:cNvSpPr>
          <p:nvPr/>
        </p:nvSpPr>
        <p:spPr bwMode="auto">
          <a:xfrm>
            <a:off x="179388" y="893763"/>
            <a:ext cx="8785225" cy="522287"/>
          </a:xfrm>
          <a:prstGeom prst="rect">
            <a:avLst/>
          </a:prstGeom>
          <a:noFill/>
          <a:ln w="9525">
            <a:noFill/>
            <a:miter lim="800000"/>
            <a:headEnd/>
            <a:tailEnd/>
          </a:ln>
        </p:spPr>
        <p:txBody>
          <a:bodyPr>
            <a:spAutoFit/>
          </a:bodyPr>
          <a:lstStyle/>
          <a:p>
            <a:r>
              <a:rPr lang="zh-CN" altLang="en-US" sz="2800" b="1">
                <a:ea typeface="黑体" pitchFamily="49" charset="-122"/>
              </a:rPr>
              <a:t>重难阐释：</a:t>
            </a:r>
            <a:r>
              <a:rPr lang="zh-CN" altLang="zh-CN" sz="2800" b="1">
                <a:ea typeface="黑体" pitchFamily="49" charset="-122"/>
              </a:rPr>
              <a:t>近代（鸦片战争后）</a:t>
            </a:r>
            <a:r>
              <a:rPr lang="zh-CN" altLang="en-US" sz="2800" b="1">
                <a:ea typeface="黑体" pitchFamily="49" charset="-122"/>
              </a:rPr>
              <a:t>自然经济解体</a:t>
            </a:r>
            <a:endParaRPr lang="zh-CN" altLang="en-US" sz="2800"/>
          </a:p>
        </p:txBody>
      </p:sp>
    </p:spTree>
  </p:cSld>
  <p:clrMapOvr>
    <a:masterClrMapping/>
  </p:clrMapOvr>
  <p:transition spd="slow" advTm="0">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a:xfrm>
            <a:off x="1279525" y="1990725"/>
            <a:ext cx="1533525" cy="817563"/>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83930" tIns="20318" rIns="343293" bIns="20318" spcCol="1011" anchor="ctr"/>
          <a:lstStyle/>
          <a:p>
            <a:pPr algn="ctr" defTabSz="1422187" fontAlgn="auto">
              <a:lnSpc>
                <a:spcPct val="120000"/>
              </a:lnSpc>
              <a:spcBef>
                <a:spcPts val="0"/>
              </a:spcBef>
              <a:spcAft>
                <a:spcPct val="3500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a:xfrm>
            <a:off x="1279525" y="3116263"/>
            <a:ext cx="1533525" cy="817562"/>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83930" tIns="20318" rIns="343293" bIns="20318" spcCol="1011" anchor="ctr"/>
          <a:lstStyle/>
          <a:p>
            <a:pPr algn="ctr" defTabSz="1422187" fontAlgn="auto">
              <a:lnSpc>
                <a:spcPct val="120000"/>
              </a:lnSpc>
              <a:spcBef>
                <a:spcPts val="0"/>
              </a:spcBef>
              <a:spcAft>
                <a:spcPct val="3500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a:xfrm>
            <a:off x="1279525" y="4340225"/>
            <a:ext cx="1533525" cy="817563"/>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83930" tIns="20318" rIns="343293" bIns="20318" spcCol="1011" anchor="ctr"/>
          <a:lstStyle/>
          <a:p>
            <a:pPr algn="ctr" defTabSz="1422187" fontAlgn="auto">
              <a:lnSpc>
                <a:spcPct val="120000"/>
              </a:lnSpc>
              <a:spcBef>
                <a:spcPts val="0"/>
              </a:spcBef>
              <a:spcAft>
                <a:spcPct val="3500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 Placeholder 3"/>
          <p:cNvSpPr txBox="1">
            <a:spLocks/>
          </p:cNvSpPr>
          <p:nvPr/>
        </p:nvSpPr>
        <p:spPr>
          <a:xfrm>
            <a:off x="4414838" y="2220913"/>
            <a:ext cx="4483100" cy="665162"/>
          </a:xfrm>
          <a:prstGeom prst="rect">
            <a:avLst/>
          </a:prstGeom>
        </p:spPr>
        <p:txBody>
          <a:bodyPr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lnSpc>
                <a:spcPct val="120000"/>
              </a:lnSpc>
              <a:spcBef>
                <a:spcPts val="0"/>
              </a:spcBef>
              <a:spcAft>
                <a:spcPts val="0"/>
              </a:spcAft>
              <a:defRPr/>
            </a:pPr>
            <a:r>
              <a:rPr lang="zh-CN" altLang="en-US" sz="1800" b="1" dirty="0">
                <a:latin typeface="+mn-lt"/>
                <a:ea typeface="楷体_GB2312" pitchFamily="49" charset="-122"/>
                <a:cs typeface="Times New Roman" pitchFamily="18" charset="0"/>
              </a:rPr>
              <a:t>中国封建社会的主要形式，最本质属性是物质生产的</a:t>
            </a:r>
            <a:r>
              <a:rPr lang="zh-CN" altLang="en-US" sz="1800" b="1" dirty="0">
                <a:solidFill>
                  <a:srgbClr val="FF0000"/>
                </a:solidFill>
                <a:latin typeface="+mn-lt"/>
                <a:ea typeface="楷体_GB2312" pitchFamily="49" charset="-122"/>
                <a:cs typeface="Times New Roman" pitchFamily="18" charset="0"/>
              </a:rPr>
              <a:t>自给自足</a:t>
            </a:r>
            <a:r>
              <a:rPr lang="zh-CN" altLang="en-US" sz="1800" b="1" dirty="0">
                <a:latin typeface="+mn-lt"/>
                <a:ea typeface="楷体_GB2312" pitchFamily="49" charset="-122"/>
                <a:cs typeface="Times New Roman" pitchFamily="18" charset="0"/>
              </a:rPr>
              <a:t>，和商品经济相对立</a:t>
            </a:r>
            <a:endPar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3"/>
          <p:cNvSpPr txBox="1">
            <a:spLocks/>
          </p:cNvSpPr>
          <p:nvPr/>
        </p:nvSpPr>
        <p:spPr>
          <a:xfrm>
            <a:off x="4414838" y="3186113"/>
            <a:ext cx="4333875" cy="331787"/>
          </a:xfrm>
          <a:prstGeom prst="rect">
            <a:avLst/>
          </a:prstGeom>
        </p:spPr>
        <p:txBody>
          <a:bodyPr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lnSpc>
                <a:spcPct val="120000"/>
              </a:lnSpc>
              <a:spcBef>
                <a:spcPts val="0"/>
              </a:spcBef>
              <a:spcAft>
                <a:spcPts val="0"/>
              </a:spcAft>
              <a:defRPr/>
            </a:pPr>
            <a:r>
              <a:rPr lang="zh-CN" altLang="en-US" sz="1800" b="1" dirty="0" smtClean="0">
                <a:latin typeface="+mn-lt"/>
                <a:ea typeface="楷体_GB2312" pitchFamily="49" charset="-122"/>
                <a:cs typeface="Times New Roman" pitchFamily="18" charset="0"/>
              </a:rPr>
              <a:t>在封建社会等于小农经济。</a:t>
            </a:r>
            <a:endParaRPr lang="en-US" altLang="zh-CN" sz="1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 Placeholder 3"/>
          <p:cNvSpPr txBox="1">
            <a:spLocks/>
          </p:cNvSpPr>
          <p:nvPr/>
        </p:nvSpPr>
        <p:spPr>
          <a:xfrm>
            <a:off x="4414838" y="4071938"/>
            <a:ext cx="3498850" cy="287337"/>
          </a:xfrm>
          <a:prstGeom prst="rect">
            <a:avLst/>
          </a:prstGeom>
        </p:spPr>
        <p:txBody>
          <a:bodyPr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lnSpc>
                <a:spcPct val="120000"/>
              </a:lnSpc>
              <a:spcBef>
                <a:spcPts val="0"/>
              </a:spcBef>
              <a:spcAft>
                <a:spcPts val="0"/>
              </a:spcAft>
              <a:defRPr/>
            </a:pPr>
            <a:r>
              <a:rPr lang="zh-CN" altLang="en-US" sz="1800" b="1" dirty="0" smtClean="0">
                <a:solidFill>
                  <a:schemeClr val="tx1"/>
                </a:solidFill>
                <a:latin typeface="+mn-ea"/>
                <a:ea typeface="+mn-ea"/>
                <a:cs typeface="+mn-ea"/>
                <a:sym typeface="Arial" panose="020B0604020202020204" pitchFamily="34" charset="0"/>
              </a:rPr>
              <a:t>传统棉纺织业衰败并和农业相分离</a:t>
            </a:r>
            <a:endParaRPr lang="en-US" altLang="zh-CN" sz="1800" b="1" dirty="0">
              <a:solidFill>
                <a:schemeClr val="tx1"/>
              </a:solidFill>
              <a:latin typeface="+mn-ea"/>
              <a:ea typeface="+mn-ea"/>
              <a:cs typeface="+mn-ea"/>
              <a:sym typeface="Arial" panose="020B0604020202020204" pitchFamily="34" charset="0"/>
            </a:endParaRPr>
          </a:p>
        </p:txBody>
      </p:sp>
      <p:sp>
        <p:nvSpPr>
          <p:cNvPr id="49" name="Text Placeholder 3"/>
          <p:cNvSpPr txBox="1">
            <a:spLocks/>
          </p:cNvSpPr>
          <p:nvPr/>
        </p:nvSpPr>
        <p:spPr>
          <a:xfrm>
            <a:off x="4090988" y="4568825"/>
            <a:ext cx="4333875" cy="665163"/>
          </a:xfrm>
          <a:prstGeom prst="rect">
            <a:avLst/>
          </a:prstGeom>
        </p:spPr>
        <p:txBody>
          <a:bodyPr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fontAlgn="auto">
              <a:lnSpc>
                <a:spcPct val="120000"/>
              </a:lnSpc>
              <a:spcBef>
                <a:spcPts val="0"/>
              </a:spcBef>
              <a:spcAft>
                <a:spcPts val="0"/>
              </a:spcAft>
              <a:defRPr/>
            </a:pPr>
            <a:r>
              <a:rPr lang="zh-CN" altLang="en-US" sz="1800" b="1" dirty="0" smtClean="0">
                <a:solidFill>
                  <a:schemeClr val="tx1"/>
                </a:solidFill>
                <a:latin typeface="+mj-ea"/>
                <a:ea typeface="+mj-ea"/>
                <a:cs typeface="+mn-ea"/>
                <a:sym typeface="Arial" panose="020B0604020202020204" pitchFamily="34" charset="0"/>
              </a:rPr>
              <a:t>耕织分离、纺织分离、农产品商品化程度提高</a:t>
            </a:r>
            <a:endParaRPr lang="en-US" altLang="zh-CN" sz="1800" b="1" dirty="0">
              <a:solidFill>
                <a:schemeClr val="tx1"/>
              </a:solidFill>
              <a:latin typeface="+mj-ea"/>
              <a:ea typeface="+mj-ea"/>
              <a:cs typeface="+mn-ea"/>
              <a:sym typeface="Arial" panose="020B0604020202020204" pitchFamily="34" charset="0"/>
            </a:endParaRPr>
          </a:p>
        </p:txBody>
      </p:sp>
      <p:sp>
        <p:nvSpPr>
          <p:cNvPr id="52" name="Freeform 45"/>
          <p:cNvSpPr>
            <a:spLocks noEditPoints="1"/>
          </p:cNvSpPr>
          <p:nvPr/>
        </p:nvSpPr>
        <p:spPr bwMode="auto">
          <a:xfrm>
            <a:off x="4073525" y="2260600"/>
            <a:ext cx="268288" cy="3587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lIns="88663" tIns="44332" rIns="88663" bIns="44332"/>
          <a:lstStyle/>
          <a:p>
            <a:pPr fontAlgn="auto">
              <a:lnSpc>
                <a:spcPct val="120000"/>
              </a:lnSpc>
              <a:spcBef>
                <a:spcPts val="0"/>
              </a:spcBef>
              <a:spcAft>
                <a:spcPts val="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45"/>
          <p:cNvSpPr>
            <a:spLocks noEditPoints="1"/>
          </p:cNvSpPr>
          <p:nvPr/>
        </p:nvSpPr>
        <p:spPr bwMode="auto">
          <a:xfrm>
            <a:off x="4073525" y="3211513"/>
            <a:ext cx="268288" cy="36036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lIns="88663" tIns="44332" rIns="88663" bIns="44332"/>
          <a:lstStyle/>
          <a:p>
            <a:pPr fontAlgn="auto">
              <a:lnSpc>
                <a:spcPct val="120000"/>
              </a:lnSpc>
              <a:spcBef>
                <a:spcPts val="0"/>
              </a:spcBef>
              <a:spcAft>
                <a:spcPts val="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45"/>
          <p:cNvSpPr>
            <a:spLocks noEditPoints="1"/>
          </p:cNvSpPr>
          <p:nvPr/>
        </p:nvSpPr>
        <p:spPr bwMode="auto">
          <a:xfrm>
            <a:off x="4073525" y="4097338"/>
            <a:ext cx="268288" cy="3587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lIns="88663" tIns="44332" rIns="88663" bIns="44332"/>
          <a:lstStyle/>
          <a:p>
            <a:pPr fontAlgn="auto">
              <a:lnSpc>
                <a:spcPct val="120000"/>
              </a:lnSpc>
              <a:spcBef>
                <a:spcPts val="0"/>
              </a:spcBef>
              <a:spcAft>
                <a:spcPts val="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87"/>
          <p:cNvSpPr>
            <a:spLocks noEditPoints="1"/>
          </p:cNvSpPr>
          <p:nvPr/>
        </p:nvSpPr>
        <p:spPr bwMode="auto">
          <a:xfrm>
            <a:off x="1816100" y="2160588"/>
            <a:ext cx="460375" cy="39687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p:spPr>
        <p:txBody>
          <a:bodyPr lIns="88663" tIns="44332" rIns="88663" bIns="44332"/>
          <a:lstStyle/>
          <a:p>
            <a:pPr fontAlgn="auto">
              <a:lnSpc>
                <a:spcPct val="120000"/>
              </a:lnSpc>
              <a:spcBef>
                <a:spcPts val="0"/>
              </a:spcBef>
              <a:spcAft>
                <a:spcPts val="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2"/>
          <p:cNvSpPr>
            <a:spLocks noEditPoints="1"/>
          </p:cNvSpPr>
          <p:nvPr/>
        </p:nvSpPr>
        <p:spPr bwMode="auto">
          <a:xfrm>
            <a:off x="1836738" y="3230563"/>
            <a:ext cx="419100" cy="5588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p:spPr>
        <p:txBody>
          <a:bodyPr lIns="88663" tIns="44332" rIns="88663" bIns="44332"/>
          <a:lstStyle/>
          <a:p>
            <a:pPr fontAlgn="auto">
              <a:lnSpc>
                <a:spcPct val="120000"/>
              </a:lnSpc>
              <a:spcBef>
                <a:spcPts val="0"/>
              </a:spcBef>
              <a:spcAft>
                <a:spcPts val="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6"/>
          <p:cNvSpPr>
            <a:spLocks noEditPoints="1"/>
          </p:cNvSpPr>
          <p:nvPr/>
        </p:nvSpPr>
        <p:spPr bwMode="auto">
          <a:xfrm>
            <a:off x="1846263" y="4405313"/>
            <a:ext cx="401637" cy="536575"/>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p:spPr>
        <p:txBody>
          <a:bodyPr lIns="88663" tIns="44332" rIns="88663" bIns="44332"/>
          <a:lstStyle/>
          <a:p>
            <a:pPr fontAlgn="auto">
              <a:lnSpc>
                <a:spcPct val="120000"/>
              </a:lnSpc>
              <a:spcBef>
                <a:spcPts val="0"/>
              </a:spcBef>
              <a:spcAft>
                <a:spcPts val="0"/>
              </a:spcAft>
              <a:defRPr/>
            </a:pPr>
            <a:endParaRPr lang="en-US" sz="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7358" name="Group 63"/>
          <p:cNvGrpSpPr>
            <a:grpSpLocks/>
          </p:cNvGrpSpPr>
          <p:nvPr/>
        </p:nvGrpSpPr>
        <p:grpSpPr bwMode="auto">
          <a:xfrm>
            <a:off x="2613025" y="2060575"/>
            <a:ext cx="1273175" cy="677863"/>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9526" tIns="20874" rIns="357777" bIns="20874" spcCol="1270" anchor="ctr"/>
            <a:lstStyle/>
            <a:p>
              <a:pPr algn="ctr" defTabSz="1163607" fontAlgn="auto">
                <a:lnSpc>
                  <a:spcPct val="120000"/>
                </a:lnSpc>
                <a:spcBef>
                  <a:spcPts val="0"/>
                </a:spcBef>
                <a:spcAft>
                  <a:spcPct val="35000"/>
                </a:spcAft>
                <a:defRPr/>
              </a:pPr>
              <a:endParaRPr lang="en-US" sz="13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3"/>
            <p:cNvSpPr txBox="1">
              <a:spLocks/>
            </p:cNvSpPr>
            <p:nvPr/>
          </p:nvSpPr>
          <p:spPr>
            <a:xfrm>
              <a:off x="2621484" y="1584551"/>
              <a:ext cx="771286" cy="191318"/>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86558" fontAlgn="auto">
                <a:lnSpc>
                  <a:spcPct val="120000"/>
                </a:lnSpc>
                <a:spcBef>
                  <a:spcPct val="20000"/>
                </a:spcBef>
                <a:spcAft>
                  <a:spcPts val="0"/>
                </a:spcAft>
                <a:defRPr/>
              </a:pPr>
              <a:r>
                <a:rPr lang="zh-CN" altLang="en-US" sz="1300"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自然经济</a:t>
              </a:r>
              <a:endParaRPr lang="en-US" sz="13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359" name="Group 64"/>
          <p:cNvGrpSpPr>
            <a:grpSpLocks/>
          </p:cNvGrpSpPr>
          <p:nvPr/>
        </p:nvGrpSpPr>
        <p:grpSpPr bwMode="auto">
          <a:xfrm>
            <a:off x="2613025" y="3182938"/>
            <a:ext cx="1273175" cy="677862"/>
            <a:chOff x="2310038" y="2193576"/>
            <a:chExt cx="1469290" cy="587716"/>
          </a:xfrm>
        </p:grpSpPr>
        <p:sp>
          <p:nvSpPr>
            <p:cNvPr id="36" name="Freeform 35"/>
            <p:cNvSpPr/>
            <p:nvPr/>
          </p:nvSpPr>
          <p:spPr>
            <a:xfrm>
              <a:off x="2310038" y="2193576"/>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9526" tIns="20874" rIns="357777" bIns="20874" spcCol="1270" anchor="ctr"/>
            <a:lstStyle/>
            <a:p>
              <a:pPr algn="ctr" defTabSz="1163607" fontAlgn="auto">
                <a:lnSpc>
                  <a:spcPct val="120000"/>
                </a:lnSpc>
                <a:spcBef>
                  <a:spcPts val="0"/>
                </a:spcBef>
                <a:spcAft>
                  <a:spcPct val="35000"/>
                </a:spcAft>
                <a:defRPr/>
              </a:pPr>
              <a:endParaRPr lang="en-US" sz="13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 Placeholder 3"/>
            <p:cNvSpPr txBox="1">
              <a:spLocks/>
            </p:cNvSpPr>
            <p:nvPr/>
          </p:nvSpPr>
          <p:spPr>
            <a:xfrm>
              <a:off x="2683773" y="2391775"/>
              <a:ext cx="769454" cy="191317"/>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86558" fontAlgn="auto">
                <a:lnSpc>
                  <a:spcPct val="120000"/>
                </a:lnSpc>
                <a:spcBef>
                  <a:spcPct val="20000"/>
                </a:spcBef>
                <a:spcAft>
                  <a:spcPts val="0"/>
                </a:spcAft>
                <a:defRPr/>
              </a:pPr>
              <a:r>
                <a:rPr lang="zh-CN" altLang="en-US" sz="1300"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自然经济</a:t>
              </a:r>
              <a:endParaRPr lang="en-US" sz="13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360" name="Group 65"/>
          <p:cNvGrpSpPr>
            <a:grpSpLocks/>
          </p:cNvGrpSpPr>
          <p:nvPr/>
        </p:nvGrpSpPr>
        <p:grpSpPr bwMode="auto">
          <a:xfrm>
            <a:off x="2613025" y="4406900"/>
            <a:ext cx="1273175" cy="677863"/>
            <a:chOff x="2310038" y="3000800"/>
            <a:chExt cx="1469290" cy="587716"/>
          </a:xfrm>
        </p:grpSpPr>
        <p:sp>
          <p:nvSpPr>
            <p:cNvPr id="40" name="Freeform 39"/>
            <p:cNvSpPr/>
            <p:nvPr/>
          </p:nvSpPr>
          <p:spPr>
            <a:xfrm>
              <a:off x="2310038" y="3000800"/>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99526" tIns="20874" rIns="357777" bIns="20874" spcCol="1270" anchor="ctr"/>
            <a:lstStyle/>
            <a:p>
              <a:pPr algn="ctr" defTabSz="1163607" fontAlgn="auto">
                <a:lnSpc>
                  <a:spcPct val="120000"/>
                </a:lnSpc>
                <a:spcBef>
                  <a:spcPts val="0"/>
                </a:spcBef>
                <a:spcAft>
                  <a:spcPct val="35000"/>
                </a:spcAft>
                <a:defRPr/>
              </a:pPr>
              <a:endParaRPr lang="en-US" sz="13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 Placeholder 3"/>
            <p:cNvSpPr txBox="1">
              <a:spLocks/>
            </p:cNvSpPr>
            <p:nvPr/>
          </p:nvSpPr>
          <p:spPr>
            <a:xfrm>
              <a:off x="2403472" y="3198999"/>
              <a:ext cx="1154180" cy="191318"/>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86558" fontAlgn="auto">
                <a:lnSpc>
                  <a:spcPct val="120000"/>
                </a:lnSpc>
                <a:spcBef>
                  <a:spcPct val="20000"/>
                </a:spcBef>
                <a:spcAft>
                  <a:spcPts val="0"/>
                </a:spcAft>
                <a:defRPr/>
              </a:pPr>
              <a:r>
                <a:rPr lang="zh-CN" altLang="en-US" sz="1300" dirty="0" smtClean="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自然经济解体</a:t>
              </a:r>
              <a:endParaRPr lang="en-US" sz="13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361" name="组合 1"/>
          <p:cNvGrpSpPr>
            <a:grpSpLocks/>
          </p:cNvGrpSpPr>
          <p:nvPr/>
        </p:nvGrpSpPr>
        <p:grpSpPr bwMode="auto">
          <a:xfrm>
            <a:off x="1588" y="161925"/>
            <a:ext cx="9140825" cy="566738"/>
            <a:chOff x="1005" y="162046"/>
            <a:chExt cx="9141994" cy="566327"/>
          </a:xfrm>
        </p:grpSpPr>
        <p:sp>
          <p:nvSpPr>
            <p:cNvPr id="30" name="矩形 29"/>
            <p:cNvSpPr/>
            <p:nvPr/>
          </p:nvSpPr>
          <p:spPr>
            <a:xfrm>
              <a:off x="2473058" y="162046"/>
              <a:ext cx="6669941" cy="5663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1005" y="162046"/>
              <a:ext cx="180998" cy="5663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矩形 33"/>
          <p:cNvSpPr/>
          <p:nvPr/>
        </p:nvSpPr>
        <p:spPr>
          <a:xfrm>
            <a:off x="204788" y="161925"/>
            <a:ext cx="49212"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1588" y="6635750"/>
            <a:ext cx="9140825" cy="85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8" name="文本框 37"/>
          <p:cNvSpPr txBox="1"/>
          <p:nvPr/>
        </p:nvSpPr>
        <p:spPr>
          <a:xfrm>
            <a:off x="990600" y="981075"/>
            <a:ext cx="787400"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概念</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文本框 99"/>
          <p:cNvSpPr txBox="1">
            <a:spLocks noChangeArrowheads="1"/>
          </p:cNvSpPr>
          <p:nvPr/>
        </p:nvSpPr>
        <p:spPr bwMode="auto">
          <a:xfrm>
            <a:off x="179388" y="893763"/>
            <a:ext cx="8785225" cy="522287"/>
          </a:xfrm>
          <a:prstGeom prst="rect">
            <a:avLst/>
          </a:prstGeom>
          <a:noFill/>
          <a:ln w="9525">
            <a:noFill/>
            <a:miter lim="800000"/>
            <a:headEnd/>
            <a:tailEnd/>
          </a:ln>
        </p:spPr>
        <p:txBody>
          <a:bodyPr>
            <a:spAutoFit/>
          </a:bodyPr>
          <a:lstStyle/>
          <a:p>
            <a:r>
              <a:rPr lang="zh-CN" altLang="en-US" sz="2800" b="1"/>
              <a:t>图表展示</a:t>
            </a:r>
          </a:p>
        </p:txBody>
      </p:sp>
      <p:pic>
        <p:nvPicPr>
          <p:cNvPr id="59394" name="图片 3"/>
          <p:cNvPicPr>
            <a:picLocks noChangeArrowheads="1"/>
          </p:cNvPicPr>
          <p:nvPr/>
        </p:nvPicPr>
        <p:blipFill>
          <a:blip r:embed="rId2"/>
          <a:srcRect/>
          <a:stretch>
            <a:fillRect/>
          </a:stretch>
        </p:blipFill>
        <p:spPr bwMode="auto">
          <a:xfrm>
            <a:off x="1116013" y="1557338"/>
            <a:ext cx="7127875" cy="4751387"/>
          </a:xfrm>
          <a:prstGeom prst="rect">
            <a:avLst/>
          </a:prstGeom>
          <a:noFill/>
          <a:ln w="9525">
            <a:noFill/>
            <a:miter lim="800000"/>
            <a:headEnd/>
            <a:tailEnd/>
          </a:ln>
        </p:spPr>
      </p:pic>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0975" y="1600200"/>
            <a:ext cx="8712200" cy="3124200"/>
          </a:xfrm>
        </p:spPr>
        <p:txBody>
          <a:bodyPr rtlCol="0">
            <a:normAutofit fontScale="92500"/>
          </a:bodyPr>
          <a:lstStyle/>
          <a:p>
            <a:pPr marL="0" indent="0" fontAlgn="auto">
              <a:spcAft>
                <a:spcPts val="0"/>
              </a:spcAft>
              <a:buFont typeface="Arial" pitchFamily="34" charset="0"/>
              <a:buNone/>
              <a:defRPr/>
            </a:pPr>
            <a:r>
              <a:rPr lang="en-US" altLang="zh-CN" b="1" dirty="0" smtClean="0">
                <a:latin typeface="楷体" pitchFamily="49" charset="-122"/>
                <a:ea typeface="楷体" pitchFamily="49" charset="-122"/>
              </a:rPr>
              <a:t>    1845</a:t>
            </a:r>
            <a:r>
              <a:rPr lang="zh-CN" altLang="en-US" b="1" dirty="0" smtClean="0">
                <a:latin typeface="楷体" pitchFamily="49" charset="-122"/>
                <a:ea typeface="楷体" pitchFamily="49" charset="-122"/>
              </a:rPr>
              <a:t>年，福州官员奏称</a:t>
            </a:r>
            <a:r>
              <a:rPr lang="zh-CN" altLang="en-US" b="1" dirty="0">
                <a:latin typeface="楷体" pitchFamily="49" charset="-122"/>
                <a:ea typeface="楷体" pitchFamily="49" charset="-122"/>
              </a:rPr>
              <a:t>：洋货“充积于厦口”。洋布、洋货“其质既美，其价复廉，民间之买洋布、洋棉者，十室而九”。因此，“江浙之棉布不复畅销”“闽产之土布土棉，不能出口”“松太布市，削减大半，丝、茶出口日盛</a:t>
            </a:r>
            <a:r>
              <a:rPr lang="zh-CN" altLang="en-US" b="1" dirty="0" smtClean="0">
                <a:latin typeface="楷体" pitchFamily="49" charset="-122"/>
                <a:ea typeface="楷体" pitchFamily="49" charset="-122"/>
              </a:rPr>
              <a:t>”。</a:t>
            </a:r>
            <a:endParaRPr lang="en-US" altLang="zh-CN" b="1" dirty="0" smtClean="0">
              <a:latin typeface="楷体" pitchFamily="49" charset="-122"/>
              <a:ea typeface="楷体" pitchFamily="49" charset="-122"/>
            </a:endParaRPr>
          </a:p>
          <a:p>
            <a:pPr marL="0" indent="0" fontAlgn="auto">
              <a:spcAft>
                <a:spcPts val="0"/>
              </a:spcAft>
              <a:buFont typeface="Arial" pitchFamily="34" charset="0"/>
              <a:buNone/>
              <a:defRPr/>
            </a:pPr>
            <a:r>
              <a:rPr lang="en-US" altLang="zh-CN" b="1" dirty="0" smtClean="0"/>
              <a:t>                                                            ——</a:t>
            </a:r>
            <a:r>
              <a:rPr lang="zh-CN" altLang="en-US" b="1" dirty="0" smtClean="0"/>
              <a:t>人教版教材</a:t>
            </a:r>
            <a:endParaRPr lang="zh-CN" altLang="en-US" b="1" dirty="0"/>
          </a:p>
        </p:txBody>
      </p:sp>
      <p:sp>
        <p:nvSpPr>
          <p:cNvPr id="4" name="矩形 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37"/>
          <p:cNvSpPr txBox="1"/>
          <p:nvPr/>
        </p:nvSpPr>
        <p:spPr>
          <a:xfrm>
            <a:off x="827088" y="836613"/>
            <a:ext cx="788987" cy="458787"/>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原因</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421" name="TextBox 7"/>
          <p:cNvSpPr txBox="1">
            <a:spLocks noChangeArrowheads="1"/>
          </p:cNvSpPr>
          <p:nvPr/>
        </p:nvSpPr>
        <p:spPr bwMode="auto">
          <a:xfrm>
            <a:off x="180975" y="4800600"/>
            <a:ext cx="4752975" cy="369888"/>
          </a:xfrm>
          <a:prstGeom prst="rect">
            <a:avLst/>
          </a:prstGeom>
          <a:noFill/>
          <a:ln w="9525">
            <a:noFill/>
            <a:miter lim="800000"/>
            <a:headEnd/>
            <a:tailEnd/>
          </a:ln>
        </p:spPr>
        <p:txBody>
          <a:bodyPr>
            <a:spAutoFit/>
          </a:bodyPr>
          <a:lstStyle/>
          <a:p>
            <a:r>
              <a:rPr lang="zh-CN" altLang="en-US" b="1">
                <a:latin typeface="Calibri" pitchFamily="34" charset="0"/>
              </a:rPr>
              <a:t>问题一：如果没有外国资本主义入侵呢？</a:t>
            </a:r>
          </a:p>
        </p:txBody>
      </p:sp>
      <p:sp>
        <p:nvSpPr>
          <p:cNvPr id="60422" name="TextBox 8"/>
          <p:cNvSpPr txBox="1">
            <a:spLocks noChangeArrowheads="1"/>
          </p:cNvSpPr>
          <p:nvPr/>
        </p:nvSpPr>
        <p:spPr bwMode="auto">
          <a:xfrm>
            <a:off x="180975" y="5499100"/>
            <a:ext cx="8034338" cy="369888"/>
          </a:xfrm>
          <a:prstGeom prst="rect">
            <a:avLst/>
          </a:prstGeom>
          <a:noFill/>
          <a:ln w="9525">
            <a:noFill/>
            <a:miter lim="800000"/>
            <a:headEnd/>
            <a:tailEnd/>
          </a:ln>
        </p:spPr>
        <p:txBody>
          <a:bodyPr wrap="none">
            <a:spAutoFit/>
          </a:bodyPr>
          <a:lstStyle/>
          <a:p>
            <a:r>
              <a:rPr lang="zh-CN" altLang="en-US" b="1">
                <a:latin typeface="Calibri" pitchFamily="34" charset="0"/>
              </a:rPr>
              <a:t>问题二：鸦片战争之后，是不是自然经济就快速解体了？如果不是，原因呢？</a:t>
            </a:r>
          </a:p>
        </p:txBody>
      </p:sp>
      <p:sp>
        <p:nvSpPr>
          <p:cNvPr id="10"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1" descr="2"/>
          <p:cNvPicPr>
            <a:picLocks noChangeAspect="1" noChangeArrowheads="1"/>
          </p:cNvPicPr>
          <p:nvPr/>
        </p:nvPicPr>
        <p:blipFill>
          <a:blip r:embed="rId2"/>
          <a:srcRect/>
          <a:stretch>
            <a:fillRect/>
          </a:stretch>
        </p:blipFill>
        <p:spPr bwMode="auto">
          <a:xfrm>
            <a:off x="481013" y="1727200"/>
            <a:ext cx="8175625" cy="4941888"/>
          </a:xfrm>
          <a:prstGeom prst="rect">
            <a:avLst/>
          </a:prstGeom>
          <a:noFill/>
          <a:ln w="9525">
            <a:noFill/>
            <a:miter lim="800000"/>
            <a:headEnd/>
            <a:tailEnd/>
          </a:ln>
        </p:spPr>
      </p:pic>
      <p:sp>
        <p:nvSpPr>
          <p:cNvPr id="3" name="标题 2"/>
          <p:cNvSpPr>
            <a:spLocks noGrp="1"/>
          </p:cNvSpPr>
          <p:nvPr>
            <p:ph type="title"/>
          </p:nvPr>
        </p:nvSpPr>
        <p:spPr>
          <a:xfrm>
            <a:off x="468313" y="549275"/>
            <a:ext cx="8229600" cy="1223963"/>
          </a:xfrm>
        </p:spPr>
        <p:txBody>
          <a:bodyPr rtlCol="0">
            <a:noAutofit/>
          </a:bodyPr>
          <a:lstStyle/>
          <a:p>
            <a:pPr algn="l" fontAlgn="auto">
              <a:spcBef>
                <a:spcPts val="0"/>
              </a:spcBef>
              <a:spcAft>
                <a:spcPts val="0"/>
              </a:spcAft>
              <a:defRPr/>
            </a:pPr>
            <a:r>
              <a:rPr lang="zh-CN" altLang="en-US" b="1" dirty="0">
                <a:solidFill>
                  <a:prstClr val="black"/>
                </a:solidFill>
                <a:latin typeface="华文行楷" panose="02010800040101010101" charset="-122"/>
                <a:ea typeface="华文行楷" panose="02010800040101010101" charset="-122"/>
                <a:cs typeface="+mn-cs"/>
              </a:rPr>
              <a:t/>
            </a:r>
            <a:br>
              <a:rPr lang="zh-CN" altLang="en-US" b="1" dirty="0">
                <a:solidFill>
                  <a:prstClr val="black"/>
                </a:solidFill>
                <a:latin typeface="华文行楷" panose="02010800040101010101" charset="-122"/>
                <a:ea typeface="华文行楷" panose="02010800040101010101" charset="-122"/>
                <a:cs typeface="+mn-cs"/>
              </a:rPr>
            </a:br>
            <a:endParaRPr lang="zh-CN" altLang="en-US" dirty="0"/>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14" name="TextBox 7"/>
          <p:cNvSpPr txBox="1">
            <a:spLocks noChangeArrowheads="1"/>
          </p:cNvSpPr>
          <p:nvPr/>
        </p:nvSpPr>
        <p:spPr bwMode="auto">
          <a:xfrm>
            <a:off x="661988" y="908050"/>
            <a:ext cx="1533525" cy="461963"/>
          </a:xfrm>
          <a:prstGeom prst="rect">
            <a:avLst/>
          </a:prstGeom>
          <a:noFill/>
          <a:ln w="9525">
            <a:noFill/>
            <a:miter lim="800000"/>
            <a:headEnd/>
            <a:tailEnd/>
          </a:ln>
        </p:spPr>
        <p:txBody>
          <a:bodyPr>
            <a:spAutoFit/>
          </a:bodyPr>
          <a:lstStyle/>
          <a:p>
            <a:r>
              <a:rPr lang="zh-CN" altLang="en-US" sz="2400" b="1">
                <a:latin typeface="Calibri" pitchFamily="34" charset="0"/>
              </a:rPr>
              <a:t>研究考纲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3"/>
          <p:cNvSpPr>
            <a:spLocks noChangeArrowheads="1"/>
          </p:cNvSpPr>
          <p:nvPr/>
        </p:nvSpPr>
        <p:spPr bwMode="auto">
          <a:xfrm>
            <a:off x="179388" y="1341438"/>
            <a:ext cx="8785225" cy="1630362"/>
          </a:xfrm>
          <a:prstGeom prst="rect">
            <a:avLst/>
          </a:prstGeom>
          <a:noFill/>
          <a:ln w="9525">
            <a:noFill/>
            <a:miter lim="800000"/>
            <a:headEnd/>
            <a:tailEnd/>
          </a:ln>
        </p:spPr>
        <p:txBody>
          <a:bodyPr>
            <a:spAutoFit/>
          </a:bodyPr>
          <a:lstStyle/>
          <a:p>
            <a:r>
              <a:rPr lang="zh-CN" altLang="zh-CN" sz="2000" b="1">
                <a:solidFill>
                  <a:srgbClr val="FF0000"/>
                </a:solidFill>
                <a:latin typeface="Calibri" pitchFamily="34" charset="0"/>
              </a:rPr>
              <a:t>（</a:t>
            </a:r>
            <a:r>
              <a:rPr lang="en-US" altLang="zh-CN" sz="2000" b="1">
                <a:solidFill>
                  <a:srgbClr val="FF0000"/>
                </a:solidFill>
                <a:latin typeface="Calibri" pitchFamily="34" charset="0"/>
              </a:rPr>
              <a:t>2015</a:t>
            </a:r>
            <a:r>
              <a:rPr lang="zh-CN" altLang="zh-CN" sz="2000" b="1">
                <a:solidFill>
                  <a:srgbClr val="FF0000"/>
                </a:solidFill>
                <a:latin typeface="Calibri" pitchFamily="34" charset="0"/>
              </a:rPr>
              <a:t>·新课标全国Ⅰ卷高考·</a:t>
            </a:r>
            <a:r>
              <a:rPr lang="en-US" altLang="zh-CN" sz="2000" b="1">
                <a:solidFill>
                  <a:srgbClr val="FF0000"/>
                </a:solidFill>
                <a:latin typeface="Calibri" pitchFamily="34" charset="0"/>
              </a:rPr>
              <a:t>28</a:t>
            </a:r>
            <a:r>
              <a:rPr lang="zh-CN" altLang="zh-CN" sz="2000" b="1">
                <a:solidFill>
                  <a:srgbClr val="FF0000"/>
                </a:solidFill>
                <a:latin typeface="Calibri" pitchFamily="34" charset="0"/>
              </a:rPr>
              <a:t>）</a:t>
            </a:r>
            <a:r>
              <a:rPr lang="en-US" altLang="zh-CN" sz="2000" b="1">
                <a:solidFill>
                  <a:srgbClr val="000000"/>
                </a:solidFill>
                <a:latin typeface="Calibri" pitchFamily="34" charset="0"/>
              </a:rPr>
              <a:t>1852</a:t>
            </a:r>
            <a:r>
              <a:rPr lang="zh-CN" altLang="zh-CN" sz="2000" b="1">
                <a:solidFill>
                  <a:srgbClr val="000000"/>
                </a:solidFill>
                <a:latin typeface="Calibri" pitchFamily="34" charset="0"/>
              </a:rPr>
              <a:t>年，一位在华英国人在报告中称，英国商人运往伦敦的中国生丝是以“无用的”曼彻斯特上等棉布包装的。而在此之前，用于包装的主要是中国产的土布。包装布的这种变化反映了当时</a:t>
            </a:r>
            <a:endParaRPr lang="zh-CN" altLang="zh-CN" sz="2000">
              <a:solidFill>
                <a:srgbClr val="000000"/>
              </a:solidFill>
              <a:latin typeface="Calibri" pitchFamily="34" charset="0"/>
            </a:endParaRPr>
          </a:p>
          <a:p>
            <a:r>
              <a:rPr lang="en-US" altLang="zh-CN" sz="2000" b="1">
                <a:solidFill>
                  <a:srgbClr val="000000"/>
                </a:solidFill>
                <a:latin typeface="Calibri" pitchFamily="34" charset="0"/>
              </a:rPr>
              <a:t>A</a:t>
            </a:r>
            <a:r>
              <a:rPr lang="zh-CN" altLang="zh-CN" sz="2000" b="1">
                <a:solidFill>
                  <a:srgbClr val="000000"/>
                </a:solidFill>
                <a:latin typeface="Calibri" pitchFamily="34" charset="0"/>
              </a:rPr>
              <a:t>．中国的土布质量粗糙</a:t>
            </a:r>
            <a:r>
              <a:rPr lang="en-US" altLang="zh-CN" sz="2000" b="1">
                <a:solidFill>
                  <a:srgbClr val="000000"/>
                </a:solidFill>
                <a:latin typeface="Calibri" pitchFamily="34" charset="0"/>
              </a:rPr>
              <a:t>      	B</a:t>
            </a:r>
            <a:r>
              <a:rPr lang="zh-CN" altLang="zh-CN" sz="2000" b="1">
                <a:solidFill>
                  <a:srgbClr val="000000"/>
                </a:solidFill>
                <a:latin typeface="Calibri" pitchFamily="34" charset="0"/>
              </a:rPr>
              <a:t>．英国棉布价格更具优势</a:t>
            </a:r>
            <a:endParaRPr lang="zh-CN" altLang="zh-CN" sz="2000">
              <a:solidFill>
                <a:srgbClr val="000000"/>
              </a:solidFill>
              <a:latin typeface="Calibri" pitchFamily="34" charset="0"/>
            </a:endParaRPr>
          </a:p>
          <a:p>
            <a:r>
              <a:rPr lang="en-US" altLang="zh-CN" sz="2000" b="1">
                <a:solidFill>
                  <a:srgbClr val="000000"/>
                </a:solidFill>
                <a:latin typeface="Calibri" pitchFamily="34" charset="0"/>
              </a:rPr>
              <a:t>C</a:t>
            </a:r>
            <a:r>
              <a:rPr lang="zh-CN" altLang="zh-CN" sz="2000" b="1">
                <a:solidFill>
                  <a:srgbClr val="000000"/>
                </a:solidFill>
                <a:latin typeface="Calibri" pitchFamily="34" charset="0"/>
              </a:rPr>
              <a:t>．中国生丝在英国畅销</a:t>
            </a:r>
            <a:r>
              <a:rPr lang="en-US" altLang="zh-CN" sz="2000" b="1">
                <a:solidFill>
                  <a:srgbClr val="000000"/>
                </a:solidFill>
                <a:latin typeface="Calibri" pitchFamily="34" charset="0"/>
              </a:rPr>
              <a:t>    	D</a:t>
            </a:r>
            <a:r>
              <a:rPr lang="zh-CN" altLang="zh-CN" sz="2000" b="1">
                <a:solidFill>
                  <a:srgbClr val="000000"/>
                </a:solidFill>
                <a:latin typeface="Calibri" pitchFamily="34" charset="0"/>
              </a:rPr>
              <a:t>．英国棉布在中国滞销</a:t>
            </a:r>
            <a:endParaRPr lang="zh-CN" altLang="en-US" sz="2000">
              <a:latin typeface="Calibri" pitchFamily="34" charset="0"/>
            </a:endParaRPr>
          </a:p>
        </p:txBody>
      </p:sp>
      <p:sp>
        <p:nvSpPr>
          <p:cNvPr id="61442" name="TextBox 4"/>
          <p:cNvSpPr txBox="1">
            <a:spLocks noChangeArrowheads="1"/>
          </p:cNvSpPr>
          <p:nvPr/>
        </p:nvSpPr>
        <p:spPr bwMode="auto">
          <a:xfrm>
            <a:off x="395288" y="3573463"/>
            <a:ext cx="2698750" cy="368300"/>
          </a:xfrm>
          <a:prstGeom prst="rect">
            <a:avLst/>
          </a:prstGeom>
          <a:noFill/>
          <a:ln w="9525">
            <a:noFill/>
            <a:miter lim="800000"/>
            <a:headEnd/>
            <a:tailEnd/>
          </a:ln>
        </p:spPr>
        <p:txBody>
          <a:bodyPr>
            <a:spAutoFit/>
          </a:bodyPr>
          <a:lstStyle/>
          <a:p>
            <a:r>
              <a:rPr lang="zh-CN" altLang="en-US" b="1">
                <a:latin typeface="Calibri" pitchFamily="34" charset="0"/>
              </a:rPr>
              <a:t>滞销的原因是什么？</a:t>
            </a:r>
          </a:p>
        </p:txBody>
      </p:sp>
      <p:sp>
        <p:nvSpPr>
          <p:cNvPr id="61443" name="TextBox 5"/>
          <p:cNvSpPr txBox="1">
            <a:spLocks noChangeArrowheads="1"/>
          </p:cNvSpPr>
          <p:nvPr/>
        </p:nvSpPr>
        <p:spPr bwMode="auto">
          <a:xfrm>
            <a:off x="-55563" y="4525963"/>
            <a:ext cx="3259138" cy="1200150"/>
          </a:xfrm>
          <a:prstGeom prst="rect">
            <a:avLst/>
          </a:prstGeom>
          <a:noFill/>
          <a:ln w="9525">
            <a:noFill/>
            <a:miter lim="800000"/>
            <a:headEnd/>
            <a:tailEnd/>
          </a:ln>
        </p:spPr>
        <p:txBody>
          <a:bodyPr>
            <a:spAutoFit/>
          </a:bodyPr>
          <a:lstStyle/>
          <a:p>
            <a:r>
              <a:rPr lang="en-US" altLang="zh-CN" b="1">
                <a:latin typeface="Calibri" pitchFamily="34" charset="0"/>
              </a:rPr>
              <a:t>1</a:t>
            </a:r>
            <a:r>
              <a:rPr lang="zh-CN" altLang="en-US" b="1">
                <a:latin typeface="Calibri" pitchFamily="34" charset="0"/>
              </a:rPr>
              <a:t>、短时间内大量商品的输入</a:t>
            </a:r>
            <a:endParaRPr lang="en-US" altLang="zh-CN" b="1">
              <a:latin typeface="Calibri" pitchFamily="34" charset="0"/>
            </a:endParaRPr>
          </a:p>
          <a:p>
            <a:r>
              <a:rPr lang="en-US" altLang="zh-CN" b="1">
                <a:latin typeface="Calibri" pitchFamily="34" charset="0"/>
              </a:rPr>
              <a:t>2</a:t>
            </a:r>
            <a:r>
              <a:rPr lang="zh-CN" altLang="en-US" b="1">
                <a:latin typeface="Calibri" pitchFamily="34" charset="0"/>
              </a:rPr>
              <a:t>、自然经济的顽强抵制（本身顽强性；外来帮助）</a:t>
            </a:r>
            <a:endParaRPr lang="en-US" altLang="zh-CN" b="1">
              <a:latin typeface="Calibri" pitchFamily="34" charset="0"/>
            </a:endParaRPr>
          </a:p>
          <a:p>
            <a:endParaRPr lang="en-US" altLang="zh-CN" b="1">
              <a:latin typeface="Calibri" pitchFamily="34" charset="0"/>
            </a:endParaRPr>
          </a:p>
        </p:txBody>
      </p:sp>
      <p:sp>
        <p:nvSpPr>
          <p:cNvPr id="61444" name="TextBox 6"/>
          <p:cNvSpPr txBox="1">
            <a:spLocks noChangeArrowheads="1"/>
          </p:cNvSpPr>
          <p:nvPr/>
        </p:nvSpPr>
        <p:spPr bwMode="auto">
          <a:xfrm>
            <a:off x="3094038" y="4652963"/>
            <a:ext cx="5729287" cy="2032000"/>
          </a:xfrm>
          <a:prstGeom prst="rect">
            <a:avLst/>
          </a:prstGeom>
          <a:noFill/>
          <a:ln w="9525">
            <a:noFill/>
            <a:miter lim="800000"/>
            <a:headEnd/>
            <a:tailEnd/>
          </a:ln>
        </p:spPr>
        <p:txBody>
          <a:bodyPr>
            <a:spAutoFit/>
          </a:bodyPr>
          <a:lstStyle/>
          <a:p>
            <a:r>
              <a:rPr lang="zh-CN" altLang="en-US" b="1">
                <a:latin typeface="Calibri" pitchFamily="34" charset="0"/>
              </a:rPr>
              <a:t>随着手工纺纱衰落的同时发生的是手工织布的勃兴新式织布机为手织机提供了许多改良的启示，结果手工织布的生产率有了显著的提高。尽管有洋布与国产机织布的强烈竞争，手工织布始终未丧失为最有利的农村副业的资格”</a:t>
            </a:r>
            <a:endParaRPr lang="en-US" altLang="zh-CN" b="1">
              <a:latin typeface="Calibri" pitchFamily="34" charset="0"/>
            </a:endParaRPr>
          </a:p>
          <a:p>
            <a:r>
              <a:rPr lang="en-US" altLang="zh-CN" b="1">
                <a:latin typeface="Calibri" pitchFamily="34" charset="0"/>
              </a:rPr>
              <a:t>                                        ——</a:t>
            </a:r>
            <a:r>
              <a:rPr lang="zh-CN" altLang="en-US" b="1">
                <a:latin typeface="Calibri" pitchFamily="34" charset="0"/>
              </a:rPr>
              <a:t>赵冈、陈钟毅</a:t>
            </a:r>
            <a:r>
              <a:rPr lang="en-US" altLang="zh-CN" b="1">
                <a:latin typeface="Calibri" pitchFamily="34" charset="0"/>
              </a:rPr>
              <a:t>《</a:t>
            </a:r>
            <a:r>
              <a:rPr lang="zh-CN" altLang="en-US" b="1">
                <a:latin typeface="Calibri" pitchFamily="34" charset="0"/>
              </a:rPr>
              <a:t>中国棉纺织史</a:t>
            </a:r>
            <a:r>
              <a:rPr lang="en-US" altLang="zh-CN" b="1">
                <a:latin typeface="Calibri" pitchFamily="34" charset="0"/>
              </a:rPr>
              <a:t>》</a:t>
            </a:r>
          </a:p>
          <a:p>
            <a:endParaRPr lang="zh-CN" altLang="en-US">
              <a:latin typeface="Calibri" pitchFamily="34" charset="0"/>
            </a:endParaRPr>
          </a:p>
        </p:txBody>
      </p:sp>
      <p:sp>
        <p:nvSpPr>
          <p:cNvPr id="10" name="TextBox 9"/>
          <p:cNvSpPr txBox="1"/>
          <p:nvPr/>
        </p:nvSpPr>
        <p:spPr>
          <a:xfrm>
            <a:off x="3232150" y="3441700"/>
            <a:ext cx="5724525" cy="923925"/>
          </a:xfrm>
          <a:prstGeom prst="rect">
            <a:avLst/>
          </a:prstGeom>
          <a:noFill/>
        </p:spPr>
        <p:txBody>
          <a:bodyPr>
            <a:spAutoFit/>
          </a:bodyPr>
          <a:lstStyle/>
          <a:p>
            <a:pPr fontAlgn="auto">
              <a:spcBef>
                <a:spcPts val="0"/>
              </a:spcBef>
              <a:spcAft>
                <a:spcPts val="0"/>
              </a:spcAft>
              <a:defRPr/>
            </a:pPr>
            <a:r>
              <a:rPr lang="zh-CN" altLang="en-US" b="1" dirty="0">
                <a:latin typeface="+mn-ea"/>
                <a:ea typeface="+mn-ea"/>
              </a:rPr>
              <a:t>第一次鸦片战争之后，英商对于中国市场抱着莫大的野心，运屯太多，造成呆滞，终于不得不亏本推销。</a:t>
            </a:r>
            <a:endParaRPr lang="en-US" altLang="zh-CN" b="1" dirty="0">
              <a:latin typeface="+mn-ea"/>
              <a:ea typeface="+mn-ea"/>
            </a:endParaRPr>
          </a:p>
          <a:p>
            <a:pPr fontAlgn="auto">
              <a:spcBef>
                <a:spcPts val="0"/>
              </a:spcBef>
              <a:spcAft>
                <a:spcPts val="0"/>
              </a:spcAft>
              <a:defRPr/>
            </a:pPr>
            <a:r>
              <a:rPr lang="en-US" altLang="zh-CN" b="1" dirty="0">
                <a:latin typeface="+mn-ea"/>
                <a:ea typeface="+mn-ea"/>
              </a:rPr>
              <a:t>                 ——</a:t>
            </a:r>
            <a:r>
              <a:rPr lang="zh-CN" altLang="en-US" b="1" dirty="0">
                <a:latin typeface="+mn-ea"/>
                <a:ea typeface="+mn-ea"/>
              </a:rPr>
              <a:t>严中平</a:t>
            </a:r>
            <a:r>
              <a:rPr lang="en-US" altLang="zh-CN" b="1" dirty="0">
                <a:latin typeface="+mn-ea"/>
                <a:ea typeface="+mn-ea"/>
              </a:rPr>
              <a:t>《</a:t>
            </a:r>
            <a:r>
              <a:rPr lang="zh-CN" altLang="en-US" b="1" dirty="0">
                <a:latin typeface="+mn-ea"/>
                <a:ea typeface="+mn-ea"/>
              </a:rPr>
              <a:t>中国棉纺织史稿</a:t>
            </a:r>
            <a:r>
              <a:rPr lang="en-US" altLang="zh-CN" b="1" dirty="0">
                <a:latin typeface="+mn-ea"/>
                <a:ea typeface="+mn-ea"/>
              </a:rPr>
              <a:t>》</a:t>
            </a:r>
            <a:endParaRPr lang="zh-CN" altLang="en-US" b="1" dirty="0">
              <a:latin typeface="+mn-lt"/>
              <a:ea typeface="+mn-ea"/>
            </a:endParaRPr>
          </a:p>
        </p:txBody>
      </p:sp>
      <p:sp>
        <p:nvSpPr>
          <p:cNvPr id="11" name="矩形 10"/>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37"/>
          <p:cNvSpPr txBox="1"/>
          <p:nvPr/>
        </p:nvSpPr>
        <p:spPr>
          <a:xfrm>
            <a:off x="968375" y="811213"/>
            <a:ext cx="788988"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原因</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D:\Users\lszhb\Desktop\微信图片_20190228223441.jpg"/>
          <p:cNvPicPr>
            <a:picLocks noChangeAspect="1" noChangeArrowheads="1"/>
          </p:cNvPicPr>
          <p:nvPr/>
        </p:nvPicPr>
        <p:blipFill>
          <a:blip r:embed="rId2"/>
          <a:srcRect/>
          <a:stretch>
            <a:fillRect/>
          </a:stretch>
        </p:blipFill>
        <p:spPr bwMode="auto">
          <a:xfrm>
            <a:off x="1619250" y="1228725"/>
            <a:ext cx="6829425" cy="5121275"/>
          </a:xfrm>
          <a:prstGeom prst="rect">
            <a:avLst/>
          </a:prstGeom>
          <a:noFill/>
          <a:ln w="9525">
            <a:noFill/>
            <a:miter lim="800000"/>
            <a:headEnd/>
            <a:tailEnd/>
          </a:ln>
        </p:spPr>
      </p:pic>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40"/>
          <p:cNvSpPr txBox="1"/>
          <p:nvPr/>
        </p:nvSpPr>
        <p:spPr>
          <a:xfrm>
            <a:off x="379413" y="908050"/>
            <a:ext cx="2070100" cy="458788"/>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学生归纳总结</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右箭头 7"/>
          <p:cNvSpPr/>
          <p:nvPr/>
        </p:nvSpPr>
        <p:spPr>
          <a:xfrm>
            <a:off x="368300" y="4900613"/>
            <a:ext cx="2808288"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rPr>
              <a:t>鸦片战争之前部分分解</a:t>
            </a:r>
            <a:endParaRPr lang="zh-CN" altLang="en-US" b="1" dirty="0">
              <a:solidFill>
                <a:schemeClr val="tx1"/>
              </a:solidFill>
            </a:endParaRPr>
          </a:p>
        </p:txBody>
      </p:sp>
      <p:sp>
        <p:nvSpPr>
          <p:cNvPr id="10" name="右箭头 9"/>
          <p:cNvSpPr/>
          <p:nvPr/>
        </p:nvSpPr>
        <p:spPr>
          <a:xfrm>
            <a:off x="1195388" y="3500438"/>
            <a:ext cx="3455987"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solidFill>
                  <a:schemeClr val="tx1"/>
                </a:solidFill>
              </a:rPr>
              <a:t>1854</a:t>
            </a:r>
            <a:r>
              <a:rPr lang="zh-CN" altLang="en-US" b="1" dirty="0">
                <a:solidFill>
                  <a:schemeClr val="tx1"/>
                </a:solidFill>
              </a:rPr>
              <a:t>年前后达到高峰后下降</a:t>
            </a:r>
            <a:endParaRPr lang="zh-CN" altLang="en-US" b="1" dirty="0">
              <a:solidFill>
                <a:schemeClr val="tx1"/>
              </a:solidFill>
            </a:endParaRPr>
          </a:p>
        </p:txBody>
      </p:sp>
      <p:sp>
        <p:nvSpPr>
          <p:cNvPr id="9" name="左箭头 8"/>
          <p:cNvSpPr/>
          <p:nvPr/>
        </p:nvSpPr>
        <p:spPr>
          <a:xfrm>
            <a:off x="6372225" y="4324350"/>
            <a:ext cx="1871663" cy="576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rPr>
              <a:t>二鸦后加快</a:t>
            </a:r>
            <a:endParaRPr lang="zh-CN" altLang="en-US" b="1" dirty="0">
              <a:solidFill>
                <a:schemeClr val="tx1"/>
              </a:solidFill>
            </a:endParaRPr>
          </a:p>
        </p:txBody>
      </p:sp>
      <p:sp>
        <p:nvSpPr>
          <p:cNvPr id="11"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6"/>
          <p:cNvSpPr txBox="1">
            <a:spLocks noChangeArrowheads="1"/>
          </p:cNvSpPr>
          <p:nvPr/>
        </p:nvSpPr>
        <p:spPr bwMode="auto">
          <a:xfrm>
            <a:off x="34925" y="1196975"/>
            <a:ext cx="8991600" cy="1200150"/>
          </a:xfrm>
          <a:prstGeom prst="rect">
            <a:avLst/>
          </a:prstGeom>
          <a:noFill/>
          <a:ln w="9525">
            <a:noFill/>
            <a:miter lim="800000"/>
            <a:headEnd/>
            <a:tailEnd/>
          </a:ln>
        </p:spPr>
        <p:txBody>
          <a:bodyPr>
            <a:spAutoFit/>
          </a:bodyPr>
          <a:lstStyle/>
          <a:p>
            <a:r>
              <a:rPr lang="zh-CN" altLang="en-US" sz="2400" b="1">
                <a:latin typeface="楷体" pitchFamily="49" charset="-122"/>
                <a:ea typeface="楷体" pitchFamily="49" charset="-122"/>
              </a:rPr>
              <a:t>    （</a:t>
            </a:r>
            <a:r>
              <a:rPr lang="en-US" altLang="zh-CN" sz="2400" b="1">
                <a:latin typeface="楷体" pitchFamily="49" charset="-122"/>
                <a:ea typeface="楷体" pitchFamily="49" charset="-122"/>
              </a:rPr>
              <a:t>1844</a:t>
            </a:r>
            <a:r>
              <a:rPr lang="zh-CN" altLang="en-US" sz="2400" b="1">
                <a:latin typeface="楷体" pitchFamily="49" charset="-122"/>
                <a:ea typeface="楷体" pitchFamily="49" charset="-122"/>
              </a:rPr>
              <a:t>年）为什么世界上最先进的工厂制度生产出的产品，售价竟不能比最原始的织机上用手工织出的布更低廉呢？ </a:t>
            </a:r>
            <a:r>
              <a:rPr lang="zh-CN" altLang="en-US" sz="2400" b="1">
                <a:latin typeface="Calibri" pitchFamily="34" charset="0"/>
              </a:rPr>
              <a:t/>
            </a:r>
            <a:br>
              <a:rPr lang="zh-CN" altLang="en-US" sz="2400" b="1">
                <a:latin typeface="Calibri" pitchFamily="34" charset="0"/>
              </a:rPr>
            </a:br>
            <a:r>
              <a:rPr lang="zh-CN" altLang="en-US" sz="2400" b="1">
                <a:latin typeface="Calibri" pitchFamily="34" charset="0"/>
              </a:rPr>
              <a:t>                                                  </a:t>
            </a:r>
            <a:r>
              <a:rPr lang="en-US" altLang="zh-CN" sz="2400" b="1">
                <a:latin typeface="Calibri" pitchFamily="34" charset="0"/>
              </a:rPr>
              <a:t>——《</a:t>
            </a:r>
            <a:r>
              <a:rPr lang="zh-CN" altLang="en-US" sz="2400" b="1">
                <a:latin typeface="Calibri" pitchFamily="34" charset="0"/>
              </a:rPr>
              <a:t>马克思恩格斯选集：第一卷</a:t>
            </a:r>
            <a:r>
              <a:rPr lang="en-US" altLang="zh-CN" sz="2400" b="1">
                <a:latin typeface="Calibri" pitchFamily="34" charset="0"/>
              </a:rPr>
              <a:t>》</a:t>
            </a:r>
            <a:endParaRPr lang="zh-CN" altLang="en-US" sz="2400" b="1">
              <a:latin typeface="Calibri" pitchFamily="34" charset="0"/>
            </a:endParaRPr>
          </a:p>
        </p:txBody>
      </p:sp>
      <p:sp>
        <p:nvSpPr>
          <p:cNvPr id="63490" name="TextBox 7"/>
          <p:cNvSpPr txBox="1">
            <a:spLocks noChangeArrowheads="1"/>
          </p:cNvSpPr>
          <p:nvPr/>
        </p:nvSpPr>
        <p:spPr bwMode="auto">
          <a:xfrm>
            <a:off x="34925" y="2997200"/>
            <a:ext cx="9109075" cy="922338"/>
          </a:xfrm>
          <a:prstGeom prst="rect">
            <a:avLst/>
          </a:prstGeom>
          <a:noFill/>
          <a:ln w="9525">
            <a:noFill/>
            <a:miter lim="800000"/>
            <a:headEnd/>
            <a:tailEnd/>
          </a:ln>
        </p:spPr>
        <p:txBody>
          <a:bodyPr>
            <a:spAutoFit/>
          </a:bodyPr>
          <a:lstStyle/>
          <a:p>
            <a:r>
              <a:rPr lang="zh-CN" altLang="en-US">
                <a:latin typeface="Calibri" pitchFamily="34" charset="0"/>
              </a:rPr>
              <a:t/>
            </a:r>
            <a:br>
              <a:rPr lang="zh-CN" altLang="en-US">
                <a:latin typeface="Calibri" pitchFamily="34" charset="0"/>
              </a:rPr>
            </a:br>
            <a:r>
              <a:rPr lang="zh-CN" altLang="en-US">
                <a:latin typeface="Calibri" pitchFamily="34" charset="0"/>
              </a:rPr>
              <a:t> </a:t>
            </a:r>
            <a:br>
              <a:rPr lang="zh-CN" altLang="en-US">
                <a:latin typeface="Calibri" pitchFamily="34" charset="0"/>
              </a:rPr>
            </a:br>
            <a:endParaRPr lang="zh-CN" altLang="en-US">
              <a:latin typeface="Calibri" pitchFamily="34" charset="0"/>
            </a:endParaRPr>
          </a:p>
        </p:txBody>
      </p:sp>
      <p:sp>
        <p:nvSpPr>
          <p:cNvPr id="63491" name="TextBox 8"/>
          <p:cNvSpPr txBox="1">
            <a:spLocks noChangeArrowheads="1"/>
          </p:cNvSpPr>
          <p:nvPr/>
        </p:nvSpPr>
        <p:spPr bwMode="auto">
          <a:xfrm>
            <a:off x="3175" y="3322638"/>
            <a:ext cx="8920163" cy="2676525"/>
          </a:xfrm>
          <a:prstGeom prst="rect">
            <a:avLst/>
          </a:prstGeom>
          <a:noFill/>
          <a:ln w="9525">
            <a:noFill/>
            <a:miter lim="800000"/>
            <a:headEnd/>
            <a:tailEnd/>
          </a:ln>
        </p:spPr>
        <p:txBody>
          <a:bodyPr>
            <a:spAutoFit/>
          </a:bodyPr>
          <a:lstStyle/>
          <a:p>
            <a:r>
              <a:rPr lang="zh-CN" altLang="en-US" sz="2400" b="1">
                <a:latin typeface="楷体" pitchFamily="49" charset="-122"/>
                <a:ea typeface="楷体" pitchFamily="49" charset="-122"/>
              </a:rPr>
              <a:t>    中国的农民可以把所有不能从事田间劳动的时间和劳动投入到手工业劳动当中去，他们的手工业产品除了原料以外，几乎无成本可言。而英国工业品在华销售，除去原料和生产加工的成本，还要加上关税、运费、保险费等一系列费用，扣除利润，在与中国手工产品的竞争上就处于明显的劣势。</a:t>
            </a:r>
            <a:endParaRPr lang="en-US" altLang="zh-CN" sz="2400" b="1">
              <a:latin typeface="楷体" pitchFamily="49" charset="-122"/>
              <a:ea typeface="楷体" pitchFamily="49" charset="-122"/>
            </a:endParaRPr>
          </a:p>
          <a:p>
            <a:r>
              <a:rPr lang="en-US" altLang="zh-CN" sz="2400" b="1">
                <a:latin typeface="Calibri" pitchFamily="34" charset="0"/>
              </a:rPr>
              <a:t>                                                  ——</a:t>
            </a:r>
            <a:r>
              <a:rPr lang="zh-CN" altLang="en-US" sz="2400" b="1">
                <a:latin typeface="Calibri" pitchFamily="34" charset="0"/>
              </a:rPr>
              <a:t>霍建山</a:t>
            </a:r>
            <a:r>
              <a:rPr lang="en-US" altLang="zh-CN" sz="2400" b="1">
                <a:latin typeface="Calibri" pitchFamily="34" charset="0"/>
              </a:rPr>
              <a:t>《</a:t>
            </a:r>
            <a:r>
              <a:rPr lang="zh-CN" altLang="en-US" sz="2400" b="1">
                <a:latin typeface="Calibri" pitchFamily="34" charset="0"/>
              </a:rPr>
              <a:t>厘金</a:t>
            </a:r>
            <a:r>
              <a:rPr lang="en-US" altLang="zh-CN" sz="2400" b="1">
                <a:latin typeface="Calibri" pitchFamily="34" charset="0"/>
              </a:rPr>
              <a:t>——</a:t>
            </a:r>
            <a:r>
              <a:rPr lang="zh-CN" altLang="en-US" sz="2400" b="1">
                <a:latin typeface="Calibri" pitchFamily="34" charset="0"/>
              </a:rPr>
              <a:t>解体自然经济</a:t>
            </a:r>
            <a:r>
              <a:rPr lang="en-US" altLang="zh-CN" sz="2400" b="1">
                <a:latin typeface="Calibri" pitchFamily="34" charset="0"/>
              </a:rPr>
              <a:t>》</a:t>
            </a:r>
            <a:r>
              <a:rPr lang="zh-CN" altLang="en-US" sz="2400" b="1">
                <a:latin typeface="Calibri" pitchFamily="34" charset="0"/>
              </a:rPr>
              <a:t/>
            </a:r>
            <a:br>
              <a:rPr lang="zh-CN" altLang="en-US" sz="2400" b="1">
                <a:latin typeface="Calibri" pitchFamily="34" charset="0"/>
              </a:rPr>
            </a:br>
            <a:endParaRPr lang="zh-CN" altLang="en-US" sz="2400" b="1">
              <a:latin typeface="Calibri" pitchFamily="34" charset="0"/>
            </a:endParaRPr>
          </a:p>
        </p:txBody>
      </p:sp>
      <p:sp>
        <p:nvSpPr>
          <p:cNvPr id="10" name="矩形 9"/>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40"/>
          <p:cNvSpPr txBox="1"/>
          <p:nvPr/>
        </p:nvSpPr>
        <p:spPr>
          <a:xfrm>
            <a:off x="636588" y="746125"/>
            <a:ext cx="1428750"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深层原因</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435975" cy="4852988"/>
          </a:xfrm>
        </p:spPr>
        <p:txBody>
          <a:bodyPr rtlCol="0">
            <a:normAutofit fontScale="70000" lnSpcReduction="20000"/>
          </a:bodyPr>
          <a:lstStyle/>
          <a:p>
            <a:pPr marL="0" indent="0" fontAlgn="auto">
              <a:spcAft>
                <a:spcPts val="0"/>
              </a:spcAft>
              <a:buFont typeface="Arial" pitchFamily="34" charset="0"/>
              <a:buNone/>
              <a:defRPr/>
            </a:pPr>
            <a:r>
              <a:rPr lang="zh-CN" altLang="en-US" b="1" dirty="0" smtClean="0">
                <a:latin typeface="楷体" pitchFamily="49" charset="-122"/>
                <a:ea typeface="楷体" pitchFamily="49" charset="-122"/>
              </a:rPr>
              <a:t>    西</a:t>
            </a:r>
            <a:r>
              <a:rPr lang="zh-CN" altLang="en-US" b="1" dirty="0">
                <a:latin typeface="楷体" pitchFamily="49" charset="-122"/>
                <a:ea typeface="楷体" pitchFamily="49" charset="-122"/>
              </a:rPr>
              <a:t>方打开中国市场的前提应该是中国自然经济的逐步解体，外国商品的输入对中国这一牢固经济结构虽有触动，但地域（主要是通商口岸地区）和程度都非常有限，远没有达到质变程度。这样，只征华商、不征洋商，只征国货、不征洋货，而且越征越多的厘金制度使国货价格越来越高，洋货价格越来越低，洋货对国货的价</a:t>
            </a:r>
            <a:r>
              <a:rPr lang="zh-CN" altLang="en-US" b="1" dirty="0" smtClean="0">
                <a:latin typeface="楷体" pitchFamily="49" charset="-122"/>
                <a:ea typeface="楷体" pitchFamily="49" charset="-122"/>
              </a:rPr>
              <a:t>格优</a:t>
            </a:r>
            <a:r>
              <a:rPr lang="zh-CN" altLang="en-US" b="1" dirty="0">
                <a:latin typeface="楷体" pitchFamily="49" charset="-122"/>
                <a:ea typeface="楷体" pitchFamily="49" charset="-122"/>
              </a:rPr>
              <a:t>势进一步凸显，提高了外国商品的竞争力。以洋布为例，</a:t>
            </a:r>
            <a:r>
              <a:rPr lang="en-US" altLang="zh-CN" b="1" dirty="0">
                <a:latin typeface="楷体" pitchFamily="49" charset="-122"/>
                <a:ea typeface="楷体" pitchFamily="49" charset="-122"/>
              </a:rPr>
              <a:t>1867 </a:t>
            </a:r>
            <a:r>
              <a:rPr lang="zh-CN" altLang="en-US" b="1" dirty="0">
                <a:latin typeface="楷体" pitchFamily="49" charset="-122"/>
                <a:ea typeface="楷体" pitchFamily="49" charset="-122"/>
              </a:rPr>
              <a:t>年到 </a:t>
            </a:r>
            <a:r>
              <a:rPr lang="en-US" altLang="zh-CN" b="1" dirty="0">
                <a:latin typeface="楷体" pitchFamily="49" charset="-122"/>
                <a:ea typeface="楷体" pitchFamily="49" charset="-122"/>
              </a:rPr>
              <a:t>1871 </a:t>
            </a:r>
            <a:r>
              <a:rPr lang="zh-CN" altLang="en-US" b="1" dirty="0">
                <a:latin typeface="楷体" pitchFamily="49" charset="-122"/>
                <a:ea typeface="楷体" pitchFamily="49" charset="-122"/>
              </a:rPr>
              <a:t>年，销量增加接近三倍</a:t>
            </a:r>
            <a:r>
              <a:rPr lang="zh-CN" altLang="en-US" b="1" dirty="0" smtClean="0">
                <a:latin typeface="楷体" pitchFamily="49" charset="-122"/>
                <a:ea typeface="楷体" pitchFamily="49" charset="-122"/>
              </a:rPr>
              <a:t>。</a:t>
            </a:r>
            <a:endParaRPr lang="en-US" altLang="zh-CN" b="1" dirty="0" smtClean="0">
              <a:latin typeface="楷体" pitchFamily="49" charset="-122"/>
              <a:ea typeface="楷体" pitchFamily="49" charset="-122"/>
            </a:endParaRPr>
          </a:p>
          <a:p>
            <a:pPr marL="0" indent="0" fontAlgn="auto">
              <a:spcAft>
                <a:spcPts val="0"/>
              </a:spcAft>
              <a:buFont typeface="Arial" pitchFamily="34" charset="0"/>
              <a:buNone/>
              <a:defRPr/>
            </a:pPr>
            <a:r>
              <a:rPr lang="zh-CN" altLang="en-US" b="1" dirty="0" smtClean="0">
                <a:latin typeface="楷体" pitchFamily="49" charset="-122"/>
                <a:ea typeface="楷体" pitchFamily="49" charset="-122"/>
              </a:rPr>
              <a:t>    至</a:t>
            </a:r>
            <a:r>
              <a:rPr lang="zh-CN" altLang="en-US" b="1" dirty="0">
                <a:latin typeface="楷体" pitchFamily="49" charset="-122"/>
                <a:ea typeface="楷体" pitchFamily="49" charset="-122"/>
              </a:rPr>
              <a:t>此，近代中国经济结构变动的另外一条线索浮现出来：太平天国起义爆发</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开征厘金</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解体自然经济</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中国市场对西方开放。这条线索</a:t>
            </a:r>
            <a:r>
              <a:rPr lang="zh-CN" altLang="en-US" b="1" dirty="0" smtClean="0">
                <a:latin typeface="楷体" pitchFamily="49" charset="-122"/>
                <a:ea typeface="楷体" pitchFamily="49" charset="-122"/>
              </a:rPr>
              <a:t>与另一条线</a:t>
            </a:r>
            <a:r>
              <a:rPr lang="zh-CN" altLang="en-US" b="1" dirty="0">
                <a:latin typeface="楷体" pitchFamily="49" charset="-122"/>
                <a:ea typeface="楷体" pitchFamily="49" charset="-122"/>
              </a:rPr>
              <a:t>索：侵华战争</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签订不平等条约（协定关税、通商口岸等）</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打开中国市场</a:t>
            </a:r>
            <a:r>
              <a:rPr lang="en-US" altLang="zh-CN" b="1" dirty="0">
                <a:latin typeface="楷体" pitchFamily="49" charset="-122"/>
                <a:ea typeface="楷体" pitchFamily="49" charset="-122"/>
              </a:rPr>
              <a:t>——</a:t>
            </a:r>
            <a:r>
              <a:rPr lang="zh-CN" altLang="en-US" b="1" dirty="0">
                <a:latin typeface="楷体" pitchFamily="49" charset="-122"/>
                <a:ea typeface="楷体" pitchFamily="49" charset="-122"/>
              </a:rPr>
              <a:t>中国自然经济解体，一内一外，主动与被动，彼此交错，相互促进，一步步将中国经济引入半殖民地的深渊。这其中，关键的交错点和转折点就在于厘金这项病商扰民的恶税的开</a:t>
            </a:r>
            <a:r>
              <a:rPr lang="zh-CN" altLang="en-US" b="1" dirty="0" smtClean="0">
                <a:latin typeface="楷体" pitchFamily="49" charset="-122"/>
                <a:ea typeface="楷体" pitchFamily="49" charset="-122"/>
              </a:rPr>
              <a:t>征。</a:t>
            </a:r>
            <a:endParaRPr lang="en-US" altLang="zh-CN" b="1" dirty="0" smtClean="0">
              <a:latin typeface="楷体" pitchFamily="49" charset="-122"/>
              <a:ea typeface="楷体" pitchFamily="49" charset="-122"/>
            </a:endParaRPr>
          </a:p>
          <a:p>
            <a:pPr marL="0" indent="0" fontAlgn="auto">
              <a:spcAft>
                <a:spcPts val="0"/>
              </a:spcAft>
              <a:buFont typeface="Arial" pitchFamily="34" charset="0"/>
              <a:buNone/>
              <a:defRPr/>
            </a:pPr>
            <a:r>
              <a:rPr lang="en-US" altLang="zh-CN" b="1" dirty="0" smtClean="0"/>
              <a:t>                                             ——</a:t>
            </a:r>
            <a:r>
              <a:rPr lang="zh-CN" altLang="en-US" b="1" dirty="0"/>
              <a:t>霍建山</a:t>
            </a:r>
            <a:r>
              <a:rPr lang="en-US" altLang="zh-CN" b="1" dirty="0"/>
              <a:t>《</a:t>
            </a:r>
            <a:r>
              <a:rPr lang="zh-CN" altLang="en-US" b="1" dirty="0"/>
              <a:t>厘金</a:t>
            </a:r>
            <a:r>
              <a:rPr lang="en-US" altLang="zh-CN" b="1" dirty="0"/>
              <a:t>——</a:t>
            </a:r>
            <a:r>
              <a:rPr lang="zh-CN" altLang="en-US" b="1" dirty="0"/>
              <a:t>解体自然经济</a:t>
            </a:r>
            <a:r>
              <a:rPr lang="en-US" altLang="zh-CN" b="1" dirty="0"/>
              <a:t>》</a:t>
            </a:r>
            <a:r>
              <a:rPr lang="zh-CN" altLang="en-US" b="1" dirty="0"/>
              <a:t/>
            </a:r>
            <a:br>
              <a:rPr lang="zh-CN" altLang="en-US" b="1" dirty="0"/>
            </a:br>
            <a:endParaRPr lang="zh-CN" altLang="en-US" b="1" dirty="0"/>
          </a:p>
        </p:txBody>
      </p:sp>
      <p:sp>
        <p:nvSpPr>
          <p:cNvPr id="4" name="矩形 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40"/>
          <p:cNvSpPr txBox="1"/>
          <p:nvPr/>
        </p:nvSpPr>
        <p:spPr>
          <a:xfrm>
            <a:off x="6350" y="981075"/>
            <a:ext cx="4349750"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为什么是</a:t>
            </a:r>
            <a:r>
              <a:rPr lang="en-US" altLang="zh-CN" sz="2500" b="1" dirty="0">
                <a:latin typeface="Arial" panose="020B0604020202020204" pitchFamily="34" charset="0"/>
                <a:ea typeface="微软雅黑" panose="020B0503020204020204" pitchFamily="34" charset="-122"/>
                <a:cs typeface="+mn-ea"/>
                <a:sym typeface="Arial" panose="020B0604020202020204" pitchFamily="34" charset="0"/>
              </a:rPr>
              <a:t>19</a:t>
            </a: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世纪六七十年代？</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内容占位符 2"/>
          <p:cNvSpPr>
            <a:spLocks noGrp="1"/>
          </p:cNvSpPr>
          <p:nvPr>
            <p:ph idx="1"/>
          </p:nvPr>
        </p:nvSpPr>
        <p:spPr>
          <a:xfrm>
            <a:off x="92075" y="2420938"/>
            <a:ext cx="9050338" cy="3367087"/>
          </a:xfrm>
        </p:spPr>
        <p:txBody>
          <a:bodyPr/>
          <a:lstStyle/>
          <a:p>
            <a:pPr marL="0" indent="0">
              <a:buFont typeface="Arial" charset="0"/>
              <a:buNone/>
            </a:pPr>
            <a:r>
              <a:rPr lang="zh-CN" altLang="en-US" sz="2000" b="1" smtClean="0">
                <a:latin typeface="楷体" pitchFamily="49" charset="-122"/>
                <a:ea typeface="楷体" pitchFamily="49" charset="-122"/>
              </a:rPr>
              <a:t>    以</a:t>
            </a:r>
            <a:r>
              <a:rPr lang="en-US" altLang="zh-CN" sz="2000" b="1" smtClean="0">
                <a:latin typeface="楷体" pitchFamily="49" charset="-122"/>
                <a:ea typeface="楷体" pitchFamily="49" charset="-122"/>
              </a:rPr>
              <a:t>1887</a:t>
            </a:r>
            <a:r>
              <a:rPr lang="zh-CN" altLang="en-US" sz="2000" b="1" smtClean="0">
                <a:latin typeface="楷体" pitchFamily="49" charset="-122"/>
                <a:ea typeface="楷体" pitchFamily="49" charset="-122"/>
              </a:rPr>
              <a:t>年的市场价格为例，一包重</a:t>
            </a:r>
            <a:r>
              <a:rPr lang="en-US" altLang="zh-CN" sz="2000" b="1" smtClean="0">
                <a:latin typeface="楷体" pitchFamily="49" charset="-122"/>
                <a:ea typeface="楷体" pitchFamily="49" charset="-122"/>
              </a:rPr>
              <a:t>300</a:t>
            </a:r>
            <a:r>
              <a:rPr lang="zh-CN" altLang="en-US" sz="2000" b="1" smtClean="0">
                <a:latin typeface="楷体" pitchFamily="49" charset="-122"/>
                <a:ea typeface="楷体" pitchFamily="49" charset="-122"/>
              </a:rPr>
              <a:t>斤的一度棉纱售</a:t>
            </a:r>
            <a:r>
              <a:rPr lang="en-US" altLang="zh-CN" sz="2000" b="1" smtClean="0">
                <a:latin typeface="楷体" pitchFamily="49" charset="-122"/>
                <a:ea typeface="楷体" pitchFamily="49" charset="-122"/>
              </a:rPr>
              <a:t>57</a:t>
            </a:r>
            <a:r>
              <a:rPr lang="zh-CN" altLang="en-US" sz="2000" b="1" smtClean="0">
                <a:latin typeface="楷体" pitchFamily="49" charset="-122"/>
                <a:ea typeface="楷体" pitchFamily="49" charset="-122"/>
              </a:rPr>
              <a:t>“海关两”，而同样重量的土纺纱却售</a:t>
            </a:r>
            <a:r>
              <a:rPr lang="en-US" altLang="zh-CN" sz="2000" b="1" smtClean="0">
                <a:latin typeface="楷体" pitchFamily="49" charset="-122"/>
                <a:ea typeface="楷体" pitchFamily="49" charset="-122"/>
              </a:rPr>
              <a:t>87</a:t>
            </a:r>
            <a:r>
              <a:rPr lang="zh-CN" altLang="en-US" sz="2000" b="1" smtClean="0">
                <a:latin typeface="楷体" pitchFamily="49" charset="-122"/>
                <a:ea typeface="楷体" pitchFamily="49" charset="-122"/>
              </a:rPr>
              <a:t>“海关两”。</a:t>
            </a:r>
            <a:endParaRPr lang="en-US" altLang="zh-CN" sz="2000" b="1" smtClean="0">
              <a:latin typeface="楷体" pitchFamily="49" charset="-122"/>
              <a:ea typeface="楷体" pitchFamily="49" charset="-122"/>
            </a:endParaRPr>
          </a:p>
          <a:p>
            <a:pPr marL="0" indent="0">
              <a:buFont typeface="Arial" charset="0"/>
              <a:buNone/>
            </a:pPr>
            <a:r>
              <a:rPr lang="en-US" altLang="zh-CN" sz="2000" b="1" smtClean="0"/>
              <a:t>  ——</a:t>
            </a:r>
            <a:r>
              <a:rPr lang="zh-CN" altLang="en-US" sz="2000" b="1" smtClean="0"/>
              <a:t>连浩鋈：</a:t>
            </a:r>
            <a:r>
              <a:rPr lang="en-US" altLang="zh-CN" sz="2000" b="1" smtClean="0"/>
              <a:t>《</a:t>
            </a:r>
            <a:r>
              <a:rPr lang="zh-CN" altLang="en-US" sz="2000" b="1" smtClean="0"/>
              <a:t>晚清时期广东的对外贸易及其对农村社会经济 的影响 </a:t>
            </a:r>
            <a:r>
              <a:rPr lang="en-US" altLang="zh-CN" sz="2000" b="1" smtClean="0"/>
              <a:t>》</a:t>
            </a:r>
          </a:p>
          <a:p>
            <a:pPr marL="0" indent="0">
              <a:buFont typeface="Arial" charset="0"/>
              <a:buNone/>
            </a:pPr>
            <a:r>
              <a:rPr lang="zh-CN" altLang="en-US" sz="2000" b="1" smtClean="0">
                <a:latin typeface="楷体" pitchFamily="49" charset="-122"/>
                <a:ea typeface="楷体" pitchFamily="49" charset="-122"/>
              </a:rPr>
              <a:t> （十九世纪）一个机纺工人的出纱能力约相当于一个手纺工人的出纱能力的</a:t>
            </a:r>
            <a:r>
              <a:rPr lang="en-US" altLang="zh-CN" sz="2000" b="1" smtClean="0">
                <a:latin typeface="楷体" pitchFamily="49" charset="-122"/>
                <a:ea typeface="楷体" pitchFamily="49" charset="-122"/>
              </a:rPr>
              <a:t>80</a:t>
            </a:r>
            <a:r>
              <a:rPr lang="zh-CN" altLang="en-US" sz="2000" b="1" smtClean="0">
                <a:latin typeface="楷体" pitchFamily="49" charset="-122"/>
                <a:ea typeface="楷体" pitchFamily="49" charset="-122"/>
              </a:rPr>
              <a:t>倍，而一个机织工人的出布能力只相当于一个手织工人的出布能力的</a:t>
            </a:r>
            <a:r>
              <a:rPr lang="en-US" altLang="zh-CN" sz="2000" b="1" smtClean="0">
                <a:latin typeface="楷体" pitchFamily="49" charset="-122"/>
                <a:ea typeface="楷体" pitchFamily="49" charset="-122"/>
              </a:rPr>
              <a:t>4</a:t>
            </a:r>
            <a:r>
              <a:rPr lang="zh-CN" altLang="en-US" sz="2000" b="1" smtClean="0">
                <a:latin typeface="楷体" pitchFamily="49" charset="-122"/>
                <a:ea typeface="楷体" pitchFamily="49" charset="-122"/>
              </a:rPr>
              <a:t>倍 。</a:t>
            </a:r>
            <a:endParaRPr lang="en-US" altLang="zh-CN" sz="2000" b="1" smtClean="0">
              <a:latin typeface="楷体" pitchFamily="49" charset="-122"/>
              <a:ea typeface="楷体" pitchFamily="49" charset="-122"/>
            </a:endParaRPr>
          </a:p>
          <a:p>
            <a:pPr marL="0" indent="0">
              <a:buFont typeface="Arial" charset="0"/>
              <a:buNone/>
            </a:pPr>
            <a:r>
              <a:rPr lang="en-US" altLang="zh-CN" sz="2000" b="1" smtClean="0"/>
              <a:t>                                                                       ——</a:t>
            </a:r>
            <a:r>
              <a:rPr lang="zh-CN" altLang="en-US" sz="2000" b="1" smtClean="0"/>
              <a:t>严中平</a:t>
            </a:r>
            <a:r>
              <a:rPr lang="en-US" altLang="zh-CN" sz="2000" b="1" smtClean="0"/>
              <a:t>《</a:t>
            </a:r>
            <a:r>
              <a:rPr lang="zh-CN" altLang="en-US" sz="2000" b="1" smtClean="0"/>
              <a:t>中国棉纺织史稿</a:t>
            </a:r>
            <a:r>
              <a:rPr lang="en-US" altLang="zh-CN" sz="2000" b="1" smtClean="0"/>
              <a:t>》</a:t>
            </a:r>
            <a:r>
              <a:rPr lang="zh-CN" altLang="en-US" sz="2000" b="1" smtClean="0">
                <a:latin typeface="楷体" pitchFamily="49" charset="-122"/>
                <a:ea typeface="楷体" pitchFamily="49" charset="-122"/>
              </a:rPr>
              <a:t>在民国二   十年（</a:t>
            </a:r>
            <a:r>
              <a:rPr lang="en-US" altLang="zh-CN" sz="2000" b="1" smtClean="0">
                <a:latin typeface="楷体" pitchFamily="49" charset="-122"/>
                <a:ea typeface="楷体" pitchFamily="49" charset="-122"/>
              </a:rPr>
              <a:t>1931</a:t>
            </a:r>
            <a:r>
              <a:rPr lang="zh-CN" altLang="en-US" sz="2000" b="1" smtClean="0">
                <a:latin typeface="楷体" pitchFamily="49" charset="-122"/>
                <a:ea typeface="楷体" pitchFamily="49" charset="-122"/>
              </a:rPr>
              <a:t>年）以前，冀南市场上洋布货色虽美，而价格太高，那时每匹即售洋十元，而土布每匹价格只有</a:t>
            </a:r>
            <a:r>
              <a:rPr lang="en-US" altLang="zh-CN" sz="2000" b="1" smtClean="0">
                <a:latin typeface="楷体" pitchFamily="49" charset="-122"/>
                <a:ea typeface="楷体" pitchFamily="49" charset="-122"/>
              </a:rPr>
              <a:t>1.3</a:t>
            </a:r>
            <a:r>
              <a:rPr lang="zh-CN" altLang="en-US" sz="2000" b="1" smtClean="0">
                <a:latin typeface="楷体" pitchFamily="49" charset="-122"/>
                <a:ea typeface="楷体" pitchFamily="49" charset="-122"/>
              </a:rPr>
              <a:t>元</a:t>
            </a:r>
            <a:r>
              <a:rPr lang="en-US" altLang="zh-CN" sz="2000" b="1" smtClean="0">
                <a:latin typeface="楷体" pitchFamily="49" charset="-122"/>
                <a:ea typeface="楷体" pitchFamily="49" charset="-122"/>
              </a:rPr>
              <a:t>···</a:t>
            </a:r>
            <a:r>
              <a:rPr lang="zh-CN" altLang="en-US" sz="2000" b="1" smtClean="0">
                <a:latin typeface="楷体" pitchFamily="49" charset="-122"/>
                <a:ea typeface="楷体" pitchFamily="49" charset="-122"/>
              </a:rPr>
              <a:t>这对于一向习上简朴的城乡平民是不愿意如此浪费的。</a:t>
            </a:r>
            <a:endParaRPr lang="en-US" altLang="zh-CN" sz="2000" b="1" smtClean="0">
              <a:latin typeface="楷体" pitchFamily="49" charset="-122"/>
              <a:ea typeface="楷体" pitchFamily="49" charset="-122"/>
            </a:endParaRPr>
          </a:p>
          <a:p>
            <a:pPr marL="0" indent="0">
              <a:buFont typeface="Arial" charset="0"/>
              <a:buNone/>
            </a:pPr>
            <a:r>
              <a:rPr lang="en-US" altLang="zh-CN" sz="2000" b="1" smtClean="0"/>
              <a:t>                                                                    ——</a:t>
            </a:r>
            <a:r>
              <a:rPr lang="zh-CN" altLang="en-US" sz="2000" b="1" smtClean="0"/>
              <a:t>王翔</a:t>
            </a:r>
            <a:r>
              <a:rPr lang="en-US" altLang="zh-CN" sz="2000" b="1" smtClean="0"/>
              <a:t>《</a:t>
            </a:r>
            <a:r>
              <a:rPr lang="zh-CN" altLang="en-US" sz="2000" b="1" smtClean="0"/>
              <a:t>中国近代手工业史稿</a:t>
            </a:r>
            <a:r>
              <a:rPr lang="en-US" altLang="zh-CN" sz="2000" b="1" smtClean="0"/>
              <a:t>》</a:t>
            </a:r>
          </a:p>
          <a:p>
            <a:pPr marL="0" indent="0">
              <a:buFont typeface="Arial" charset="0"/>
              <a:buNone/>
            </a:pPr>
            <a:r>
              <a:rPr lang="zh-CN" altLang="en-US" sz="2000" b="1" smtClean="0"/>
              <a:t> </a:t>
            </a:r>
            <a:br>
              <a:rPr lang="zh-CN" altLang="en-US" sz="2000" b="1" smtClean="0"/>
            </a:br>
            <a:r>
              <a:rPr lang="en-US" altLang="zh-CN" sz="2000" b="1" smtClean="0"/>
              <a:t> </a:t>
            </a:r>
            <a:r>
              <a:rPr lang="zh-CN" altLang="en-US" sz="2000" b="1" smtClean="0"/>
              <a:t> </a:t>
            </a:r>
            <a:br>
              <a:rPr lang="zh-CN" altLang="en-US" sz="2000" b="1" smtClean="0"/>
            </a:br>
            <a:endParaRPr lang="zh-CN" altLang="en-US" sz="2000" b="1" smtClean="0"/>
          </a:p>
        </p:txBody>
      </p:sp>
      <p:sp>
        <p:nvSpPr>
          <p:cNvPr id="65538" name="TextBox 3"/>
          <p:cNvSpPr txBox="1">
            <a:spLocks noChangeArrowheads="1"/>
          </p:cNvSpPr>
          <p:nvPr/>
        </p:nvSpPr>
        <p:spPr bwMode="auto">
          <a:xfrm>
            <a:off x="92075" y="5930900"/>
            <a:ext cx="8943975" cy="831850"/>
          </a:xfrm>
          <a:prstGeom prst="rect">
            <a:avLst/>
          </a:prstGeom>
          <a:noFill/>
          <a:ln w="9525">
            <a:noFill/>
            <a:miter lim="800000"/>
            <a:headEnd/>
            <a:tailEnd/>
          </a:ln>
        </p:spPr>
        <p:txBody>
          <a:bodyPr>
            <a:spAutoFit/>
          </a:bodyPr>
          <a:lstStyle/>
          <a:p>
            <a:r>
              <a:rPr lang="zh-CN" altLang="en-US" sz="2400" b="1">
                <a:latin typeface="Calibri" pitchFamily="34" charset="0"/>
              </a:rPr>
              <a:t>转变：土纱土布</a:t>
            </a:r>
            <a:r>
              <a:rPr lang="en-US" altLang="zh-CN" sz="2400" b="1">
                <a:latin typeface="Calibri" pitchFamily="34" charset="0"/>
              </a:rPr>
              <a:t>——</a:t>
            </a:r>
            <a:r>
              <a:rPr lang="zh-CN" altLang="en-US" sz="2400" b="1">
                <a:latin typeface="Calibri" pitchFamily="34" charset="0"/>
              </a:rPr>
              <a:t>洋纱土布（纺织分离）</a:t>
            </a:r>
            <a:r>
              <a:rPr lang="en-US" altLang="zh-CN" sz="2400" b="1">
                <a:latin typeface="Calibri" pitchFamily="34" charset="0"/>
              </a:rPr>
              <a:t>——</a:t>
            </a:r>
            <a:r>
              <a:rPr lang="zh-CN" altLang="en-US" sz="2400" b="1">
                <a:latin typeface="Calibri" pitchFamily="34" charset="0"/>
              </a:rPr>
              <a:t>洋布（耕织分离）</a:t>
            </a:r>
            <a:endParaRPr lang="en-US" altLang="zh-CN" sz="2400" b="1">
              <a:latin typeface="Calibri" pitchFamily="34" charset="0"/>
            </a:endParaRPr>
          </a:p>
          <a:p>
            <a:r>
              <a:rPr lang="zh-CN" altLang="en-US" sz="2400" b="1">
                <a:latin typeface="Calibri" pitchFamily="34" charset="0"/>
              </a:rPr>
              <a:t>价格的背后因素是什么？</a:t>
            </a: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40"/>
          <p:cNvSpPr txBox="1"/>
          <p:nvPr/>
        </p:nvSpPr>
        <p:spPr>
          <a:xfrm>
            <a:off x="1476375" y="1498600"/>
            <a:ext cx="787400"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特点</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542" name="TextBox 7"/>
          <p:cNvSpPr txBox="1">
            <a:spLocks noChangeArrowheads="1"/>
          </p:cNvSpPr>
          <p:nvPr/>
        </p:nvSpPr>
        <p:spPr bwMode="auto">
          <a:xfrm>
            <a:off x="2452688" y="908050"/>
            <a:ext cx="5688012" cy="1570038"/>
          </a:xfrm>
          <a:prstGeom prst="rect">
            <a:avLst/>
          </a:prstGeom>
          <a:noFill/>
          <a:ln w="9525">
            <a:noFill/>
            <a:miter lim="800000"/>
            <a:headEnd/>
            <a:tailEnd/>
          </a:ln>
        </p:spPr>
        <p:txBody>
          <a:bodyPr>
            <a:spAutoFit/>
          </a:bodyPr>
          <a:lstStyle/>
          <a:p>
            <a:r>
              <a:rPr lang="zh-CN" altLang="en-US" sz="2400" b="1">
                <a:latin typeface="Calibri" pitchFamily="34" charset="0"/>
              </a:rPr>
              <a:t>动力上：外来推动</a:t>
            </a:r>
            <a:endParaRPr lang="en-US" altLang="zh-CN" sz="2400" b="1">
              <a:latin typeface="Calibri" pitchFamily="34" charset="0"/>
            </a:endParaRPr>
          </a:p>
          <a:p>
            <a:r>
              <a:rPr lang="zh-CN" altLang="en-US" sz="2400" b="1">
                <a:latin typeface="Calibri" pitchFamily="34" charset="0"/>
              </a:rPr>
              <a:t>结果上：不正常解体</a:t>
            </a:r>
            <a:endParaRPr lang="en-US" altLang="zh-CN" sz="2400" b="1">
              <a:latin typeface="Calibri" pitchFamily="34" charset="0"/>
            </a:endParaRPr>
          </a:p>
          <a:p>
            <a:r>
              <a:rPr lang="zh-CN" altLang="en-US" sz="2400" b="1">
                <a:latin typeface="Calibri" pitchFamily="34" charset="0"/>
              </a:rPr>
              <a:t>程度上：未完全解体</a:t>
            </a:r>
            <a:endParaRPr lang="en-US" altLang="zh-CN" sz="2400" b="1">
              <a:latin typeface="Calibri" pitchFamily="34" charset="0"/>
            </a:endParaRPr>
          </a:p>
          <a:p>
            <a:r>
              <a:rPr lang="zh-CN" altLang="en-US" sz="2400" b="1">
                <a:latin typeface="Calibri" pitchFamily="34" charset="0"/>
              </a:rPr>
              <a:t>速度上：不平衡性（地区，行业？）</a:t>
            </a:r>
            <a:endParaRPr lang="en-US" altLang="zh-CN" sz="2400" b="1">
              <a:latin typeface="Calibri" pitchFamily="34" charset="0"/>
            </a:endParaRPr>
          </a:p>
        </p:txBody>
      </p:sp>
      <p:sp>
        <p:nvSpPr>
          <p:cNvPr id="9"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内容占位符 2"/>
          <p:cNvSpPr>
            <a:spLocks noGrp="1"/>
          </p:cNvSpPr>
          <p:nvPr>
            <p:ph idx="1"/>
          </p:nvPr>
        </p:nvSpPr>
        <p:spPr/>
        <p:txBody>
          <a:bodyPr/>
          <a:lstStyle/>
          <a:p>
            <a:pPr marL="0" indent="0">
              <a:buFont typeface="Arial" charset="0"/>
              <a:buNone/>
            </a:pPr>
            <a:r>
              <a:rPr lang="zh-CN" altLang="en-US" b="1" smtClean="0"/>
              <a:t>光绪年间“印度棉纱和（中国东部诸省来的）棉花的零售价格相差无几，所以买进棉花来纺纱，反而比直接用洋纱更贵。”从近代化角度理解材料现象的本质是</a:t>
            </a:r>
            <a:endParaRPr lang="en-US" altLang="zh-CN" b="1" smtClean="0"/>
          </a:p>
          <a:p>
            <a:pPr marL="0" indent="0">
              <a:buFont typeface="Arial" charset="0"/>
              <a:buNone/>
            </a:pPr>
            <a:r>
              <a:rPr lang="en-US" altLang="zh-CN" b="1" smtClean="0"/>
              <a:t>A.</a:t>
            </a:r>
            <a:r>
              <a:rPr lang="zh-CN" altLang="en-US" b="1" smtClean="0"/>
              <a:t>印度纺纱业工人工资成本低</a:t>
            </a:r>
            <a:endParaRPr lang="en-US" altLang="zh-CN" b="1" smtClean="0"/>
          </a:p>
          <a:p>
            <a:pPr marL="0" indent="0">
              <a:buFont typeface="Arial" charset="0"/>
              <a:buNone/>
            </a:pPr>
            <a:r>
              <a:rPr lang="en-US" altLang="zh-CN" b="1" smtClean="0"/>
              <a:t>B.</a:t>
            </a:r>
            <a:r>
              <a:rPr lang="zh-CN" altLang="en-US" b="1" smtClean="0"/>
              <a:t>关税偏低导致进口棉纱价格低</a:t>
            </a:r>
            <a:endParaRPr lang="en-US" altLang="zh-CN" b="1" smtClean="0"/>
          </a:p>
          <a:p>
            <a:pPr marL="0" indent="0">
              <a:buFont typeface="Arial" charset="0"/>
              <a:buNone/>
            </a:pPr>
            <a:r>
              <a:rPr lang="en-US" altLang="zh-CN" b="1" smtClean="0">
                <a:solidFill>
                  <a:srgbClr val="FF0000"/>
                </a:solidFill>
              </a:rPr>
              <a:t>C.</a:t>
            </a:r>
            <a:r>
              <a:rPr lang="zh-CN" altLang="en-US" b="1" smtClean="0">
                <a:solidFill>
                  <a:srgbClr val="FF0000"/>
                </a:solidFill>
              </a:rPr>
              <a:t>科学技术使洋纱生产成本低</a:t>
            </a:r>
            <a:endParaRPr lang="en-US" altLang="zh-CN" b="1" smtClean="0">
              <a:solidFill>
                <a:srgbClr val="FF0000"/>
              </a:solidFill>
            </a:endParaRPr>
          </a:p>
          <a:p>
            <a:pPr marL="0" indent="0">
              <a:buFont typeface="Arial" charset="0"/>
              <a:buNone/>
            </a:pPr>
            <a:r>
              <a:rPr lang="en-US" altLang="zh-CN" b="1" smtClean="0"/>
              <a:t>D.</a:t>
            </a:r>
            <a:r>
              <a:rPr lang="zh-CN" altLang="en-US" b="1" smtClean="0"/>
              <a:t>中国传统纺纱业工艺落后水平低</a:t>
            </a: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40"/>
          <p:cNvSpPr txBox="1"/>
          <p:nvPr/>
        </p:nvSpPr>
        <p:spPr>
          <a:xfrm>
            <a:off x="446088" y="981075"/>
            <a:ext cx="1749425"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实质的较量</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3429000"/>
            <a:ext cx="8229600" cy="2697163"/>
          </a:xfrm>
        </p:spPr>
        <p:txBody>
          <a:bodyPr rtlCol="0">
            <a:normAutofit fontScale="85000" lnSpcReduction="20000"/>
          </a:bodyPr>
          <a:lstStyle/>
          <a:p>
            <a:pPr fontAlgn="auto">
              <a:spcAft>
                <a:spcPts val="0"/>
              </a:spcAft>
              <a:buFont typeface="Arial" pitchFamily="34" charset="0"/>
              <a:buChar char="•"/>
              <a:defRPr/>
            </a:pPr>
            <a:r>
              <a:rPr lang="zh-CN" altLang="en-US" b="1" dirty="0" smtClean="0"/>
              <a:t>在</a:t>
            </a:r>
            <a:r>
              <a:rPr lang="en-US" altLang="zh-CN" b="1" dirty="0" smtClean="0"/>
              <a:t>19</a:t>
            </a:r>
            <a:r>
              <a:rPr lang="zh-CN" altLang="en-US" b="1" dirty="0" smtClean="0"/>
              <a:t>世</a:t>
            </a:r>
            <a:r>
              <a:rPr lang="zh-CN" altLang="en-US" b="1" dirty="0"/>
              <a:t>纪机</a:t>
            </a:r>
            <a:r>
              <a:rPr lang="zh-CN" altLang="en-US" b="1" dirty="0" smtClean="0"/>
              <a:t>纺的效率要高于机织的</a:t>
            </a:r>
            <a:r>
              <a:rPr lang="zh-CN" altLang="en-US" b="1" dirty="0"/>
              <a:t>效 </a:t>
            </a:r>
            <a:r>
              <a:rPr lang="zh-CN" altLang="en-US" b="1" dirty="0" smtClean="0"/>
              <a:t>率，所以洋纱的价格大大低于土纱，真正</a:t>
            </a:r>
            <a:r>
              <a:rPr lang="zh-CN" altLang="en-US" b="1" dirty="0"/>
              <a:t>实现物</a:t>
            </a:r>
            <a:r>
              <a:rPr lang="zh-CN" altLang="en-US" b="1" dirty="0" smtClean="0"/>
              <a:t>美价廉的是洋纱而不是洋布。洋</a:t>
            </a:r>
            <a:r>
              <a:rPr lang="zh-CN" altLang="en-US" b="1" dirty="0"/>
              <a:t>纱和洋布对中国土货的竞争潜力是不</a:t>
            </a:r>
            <a:r>
              <a:rPr lang="zh-CN" altLang="en-US" b="1" dirty="0" smtClean="0"/>
              <a:t>同的。</a:t>
            </a:r>
            <a:endParaRPr lang="zh-CN" altLang="en-US" b="1" dirty="0"/>
          </a:p>
          <a:p>
            <a:pPr fontAlgn="auto">
              <a:spcAft>
                <a:spcPts val="0"/>
              </a:spcAft>
              <a:buFont typeface="Arial" pitchFamily="34" charset="0"/>
              <a:buChar char="•"/>
              <a:defRPr/>
            </a:pPr>
            <a:r>
              <a:rPr lang="zh-CN" altLang="en-US" b="1" dirty="0" smtClean="0"/>
              <a:t>中国传</a:t>
            </a:r>
            <a:r>
              <a:rPr lang="zh-CN" altLang="en-US" b="1" dirty="0"/>
              <a:t>统</a:t>
            </a:r>
            <a:r>
              <a:rPr lang="zh-CN" altLang="en-US" b="1" dirty="0" smtClean="0"/>
              <a:t>棉纺</a:t>
            </a:r>
            <a:r>
              <a:rPr lang="zh-CN" altLang="en-US" b="1" dirty="0"/>
              <a:t>织</a:t>
            </a:r>
            <a:r>
              <a:rPr lang="zh-CN" altLang="en-US" b="1" dirty="0" smtClean="0"/>
              <a:t>业中的土</a:t>
            </a:r>
            <a:r>
              <a:rPr lang="zh-CN" altLang="en-US" b="1" dirty="0"/>
              <a:t>纱</a:t>
            </a:r>
            <a:r>
              <a:rPr lang="zh-CN" altLang="en-US" b="1" dirty="0" smtClean="0"/>
              <a:t>业和土布业的解体程度也</a:t>
            </a:r>
            <a:r>
              <a:rPr lang="zh-CN" altLang="en-US" b="1" dirty="0"/>
              <a:t>会</a:t>
            </a:r>
            <a:r>
              <a:rPr lang="zh-CN" altLang="en-US" b="1" dirty="0" smtClean="0"/>
              <a:t>不相同，这也补充说明了洋布为何在中国滞销的原因</a:t>
            </a:r>
            <a:r>
              <a:rPr lang="zh-CN" altLang="en-US" b="1" dirty="0"/>
              <a:t>。</a:t>
            </a:r>
          </a:p>
        </p:txBody>
      </p:sp>
      <p:sp>
        <p:nvSpPr>
          <p:cNvPr id="67586" name="TextBox 3"/>
          <p:cNvSpPr txBox="1">
            <a:spLocks noChangeArrowheads="1"/>
          </p:cNvSpPr>
          <p:nvPr/>
        </p:nvSpPr>
        <p:spPr bwMode="auto">
          <a:xfrm>
            <a:off x="900113" y="1628775"/>
            <a:ext cx="7127875" cy="1570038"/>
          </a:xfrm>
          <a:prstGeom prst="rect">
            <a:avLst/>
          </a:prstGeom>
          <a:noFill/>
          <a:ln w="9525">
            <a:noFill/>
            <a:miter lim="800000"/>
            <a:headEnd/>
            <a:tailEnd/>
          </a:ln>
        </p:spPr>
        <p:txBody>
          <a:bodyPr>
            <a:spAutoFit/>
          </a:bodyPr>
          <a:lstStyle/>
          <a:p>
            <a:r>
              <a:rPr lang="zh-CN" altLang="en-US" sz="2400" b="1">
                <a:latin typeface="Calibri" pitchFamily="34" charset="0"/>
              </a:rPr>
              <a:t>动力上：外来推动</a:t>
            </a:r>
            <a:endParaRPr lang="en-US" altLang="zh-CN" sz="2400" b="1">
              <a:latin typeface="Calibri" pitchFamily="34" charset="0"/>
            </a:endParaRPr>
          </a:p>
          <a:p>
            <a:r>
              <a:rPr lang="zh-CN" altLang="en-US" sz="2400" b="1">
                <a:latin typeface="Calibri" pitchFamily="34" charset="0"/>
              </a:rPr>
              <a:t>结果上：不正常解体</a:t>
            </a:r>
            <a:endParaRPr lang="en-US" altLang="zh-CN" sz="2400" b="1">
              <a:latin typeface="Calibri" pitchFamily="34" charset="0"/>
            </a:endParaRPr>
          </a:p>
          <a:p>
            <a:r>
              <a:rPr lang="zh-CN" altLang="en-US" sz="2400" b="1">
                <a:latin typeface="Calibri" pitchFamily="34" charset="0"/>
              </a:rPr>
              <a:t>程度上：未完全解体</a:t>
            </a:r>
            <a:endParaRPr lang="en-US" altLang="zh-CN" sz="2400" b="1">
              <a:latin typeface="Calibri" pitchFamily="34" charset="0"/>
            </a:endParaRPr>
          </a:p>
          <a:p>
            <a:r>
              <a:rPr lang="zh-CN" altLang="en-US" sz="2400" b="1">
                <a:latin typeface="Calibri" pitchFamily="34" charset="0"/>
              </a:rPr>
              <a:t>速度上：不平衡性（地区，行业？）</a:t>
            </a:r>
            <a:endParaRPr lang="en-US" altLang="zh-CN" sz="2400" b="1">
              <a:latin typeface="Calibri" pitchFamily="34" charset="0"/>
            </a:endParaRP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40"/>
          <p:cNvSpPr txBox="1"/>
          <p:nvPr/>
        </p:nvSpPr>
        <p:spPr>
          <a:xfrm>
            <a:off x="957263" y="1052513"/>
            <a:ext cx="787400" cy="458787"/>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特点</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0825" y="1557338"/>
            <a:ext cx="8713788" cy="4248150"/>
          </a:xfrm>
        </p:spPr>
        <p:txBody>
          <a:bodyPr rtlCol="0">
            <a:normAutofit fontScale="92500" lnSpcReduction="10000"/>
          </a:bodyPr>
          <a:lstStyle/>
          <a:p>
            <a:pPr fontAlgn="auto">
              <a:spcAft>
                <a:spcPts val="0"/>
              </a:spcAft>
              <a:buFont typeface="Arial" pitchFamily="34" charset="0"/>
              <a:buChar char="•"/>
              <a:defRPr/>
            </a:pPr>
            <a:r>
              <a:rPr lang="zh-CN" altLang="en-US" b="1" dirty="0" smtClean="0"/>
              <a:t>自</a:t>
            </a:r>
            <a:r>
              <a:rPr lang="zh-CN" altLang="en-US" b="1" dirty="0"/>
              <a:t>然经济是封建统</a:t>
            </a:r>
            <a:r>
              <a:rPr lang="zh-CN" altLang="en-US" b="1" dirty="0" smtClean="0"/>
              <a:t>治的</a:t>
            </a:r>
            <a:r>
              <a:rPr lang="zh-CN" altLang="en-US" b="1" dirty="0"/>
              <a:t>经济</a:t>
            </a:r>
            <a:r>
              <a:rPr lang="zh-CN" altLang="en-US" b="1" dirty="0" smtClean="0"/>
              <a:t>基础，它的解体</a:t>
            </a:r>
            <a:r>
              <a:rPr lang="zh-CN" altLang="en-US" b="1" dirty="0"/>
              <a:t>必</a:t>
            </a:r>
            <a:r>
              <a:rPr lang="zh-CN" altLang="en-US" b="1" dirty="0" smtClean="0"/>
              <a:t>然冲</a:t>
            </a:r>
            <a:r>
              <a:rPr lang="zh-CN" altLang="en-US" b="1" dirty="0"/>
              <a:t>击封</a:t>
            </a:r>
            <a:r>
              <a:rPr lang="zh-CN" altLang="en-US" b="1" dirty="0" smtClean="0"/>
              <a:t>建制度，有利于</a:t>
            </a:r>
            <a:r>
              <a:rPr lang="zh-CN" altLang="en-US" b="1" dirty="0"/>
              <a:t>瓦解晚清政府和北洋军阀政府的反动</a:t>
            </a:r>
            <a:r>
              <a:rPr lang="zh-CN" altLang="en-US" b="1" dirty="0" smtClean="0"/>
              <a:t>统治。</a:t>
            </a:r>
            <a:endParaRPr lang="en-US" altLang="zh-CN" b="1" dirty="0" smtClean="0"/>
          </a:p>
          <a:p>
            <a:pPr fontAlgn="auto">
              <a:spcAft>
                <a:spcPts val="0"/>
              </a:spcAft>
              <a:buFont typeface="Arial" pitchFamily="34" charset="0"/>
              <a:buChar char="•"/>
              <a:defRPr/>
            </a:pPr>
            <a:r>
              <a:rPr lang="zh-CN" altLang="en-US" b="1" dirty="0" smtClean="0"/>
              <a:t>其次</a:t>
            </a:r>
            <a:r>
              <a:rPr lang="zh-CN" altLang="en-US" b="1" dirty="0"/>
              <a:t>，</a:t>
            </a:r>
            <a:r>
              <a:rPr lang="zh-CN" altLang="en-US" b="1" dirty="0" smtClean="0"/>
              <a:t>自</a:t>
            </a:r>
            <a:r>
              <a:rPr lang="zh-CN" altLang="en-US" b="1" dirty="0"/>
              <a:t>然经济的解</a:t>
            </a:r>
            <a:r>
              <a:rPr lang="zh-CN" altLang="en-US" b="1" dirty="0" smtClean="0"/>
              <a:t>体为中国</a:t>
            </a:r>
            <a:r>
              <a:rPr lang="zh-CN" altLang="en-US" b="1" dirty="0"/>
              <a:t>资本</a:t>
            </a:r>
            <a:r>
              <a:rPr lang="zh-CN" altLang="en-US" b="1" dirty="0" smtClean="0"/>
              <a:t>主义的</a:t>
            </a:r>
            <a:r>
              <a:rPr lang="zh-CN" altLang="en-US" b="1" dirty="0"/>
              <a:t>发展准备了商品市</a:t>
            </a:r>
            <a:r>
              <a:rPr lang="zh-CN" altLang="en-US" b="1" dirty="0" smtClean="0"/>
              <a:t>场、劳动力市场</a:t>
            </a:r>
            <a:r>
              <a:rPr lang="zh-CN" altLang="en-US" b="1" dirty="0"/>
              <a:t>，</a:t>
            </a:r>
            <a:r>
              <a:rPr lang="en-US" altLang="zh-CN" b="1" dirty="0" smtClean="0"/>
              <a:t> </a:t>
            </a:r>
            <a:r>
              <a:rPr lang="zh-CN" altLang="en-US" b="1" dirty="0" smtClean="0"/>
              <a:t>促进了中</a:t>
            </a:r>
            <a:r>
              <a:rPr lang="zh-CN" altLang="en-US" b="1" dirty="0"/>
              <a:t>国资本主</a:t>
            </a:r>
            <a:r>
              <a:rPr lang="zh-CN" altLang="en-US" b="1" dirty="0" smtClean="0"/>
              <a:t>义的</a:t>
            </a:r>
            <a:r>
              <a:rPr lang="zh-CN" altLang="en-US" b="1" dirty="0"/>
              <a:t>发展 </a:t>
            </a:r>
            <a:r>
              <a:rPr lang="zh-CN" altLang="en-US" b="1" dirty="0" smtClean="0"/>
              <a:t>。</a:t>
            </a:r>
            <a:endParaRPr lang="en-US" altLang="zh-CN" b="1" dirty="0" smtClean="0"/>
          </a:p>
          <a:p>
            <a:pPr fontAlgn="auto">
              <a:spcAft>
                <a:spcPts val="0"/>
              </a:spcAft>
              <a:buFont typeface="Arial" pitchFamily="34" charset="0"/>
              <a:buChar char="•"/>
              <a:defRPr/>
            </a:pPr>
            <a:r>
              <a:rPr lang="zh-CN" altLang="en-US" b="1" dirty="0" smtClean="0"/>
              <a:t>第三</a:t>
            </a:r>
            <a:r>
              <a:rPr lang="en-US" altLang="zh-CN" b="1" dirty="0" smtClean="0"/>
              <a:t>,</a:t>
            </a:r>
            <a:r>
              <a:rPr lang="zh-CN" altLang="en-US" b="1" dirty="0" smtClean="0"/>
              <a:t>自</a:t>
            </a:r>
            <a:r>
              <a:rPr lang="zh-CN" altLang="en-US" b="1" dirty="0"/>
              <a:t>然经济的</a:t>
            </a:r>
            <a:r>
              <a:rPr lang="zh-CN" altLang="en-US" b="1" dirty="0" smtClean="0"/>
              <a:t>解体</a:t>
            </a:r>
            <a:r>
              <a:rPr lang="zh-CN" altLang="en-US" b="1" dirty="0"/>
              <a:t>也使中国的社会</a:t>
            </a:r>
            <a:r>
              <a:rPr lang="zh-CN" altLang="en-US" b="1" dirty="0" smtClean="0"/>
              <a:t>生活、思</a:t>
            </a:r>
            <a:r>
              <a:rPr lang="zh-CN" altLang="en-US" b="1" dirty="0"/>
              <a:t>想文化发生</a:t>
            </a:r>
            <a:r>
              <a:rPr lang="zh-CN" altLang="en-US" b="1" dirty="0" smtClean="0"/>
              <a:t>巨大</a:t>
            </a:r>
            <a:r>
              <a:rPr lang="zh-CN" altLang="en-US" b="1" dirty="0"/>
              <a:t>变化 。 </a:t>
            </a:r>
            <a:br>
              <a:rPr lang="zh-CN" altLang="en-US" b="1" dirty="0"/>
            </a:br>
            <a:endParaRPr lang="zh-CN" altLang="en-US" b="1" dirty="0"/>
          </a:p>
        </p:txBody>
      </p:sp>
      <p:sp>
        <p:nvSpPr>
          <p:cNvPr id="4" name="矩形 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40"/>
          <p:cNvSpPr txBox="1"/>
          <p:nvPr/>
        </p:nvSpPr>
        <p:spPr>
          <a:xfrm>
            <a:off x="957263" y="981075"/>
            <a:ext cx="787400"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影响</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72"/>
          <p:cNvGrpSpPr>
            <a:grpSpLocks/>
          </p:cNvGrpSpPr>
          <p:nvPr/>
        </p:nvGrpSpPr>
        <p:grpSpPr bwMode="auto">
          <a:xfrm>
            <a:off x="1039813" y="2946400"/>
            <a:ext cx="962025" cy="1046163"/>
            <a:chOff x="5776018" y="1560346"/>
            <a:chExt cx="1112102" cy="905995"/>
          </a:xfrm>
        </p:grpSpPr>
        <p:sp>
          <p:nvSpPr>
            <p:cNvPr id="45" name="Text Placeholder 3"/>
            <p:cNvSpPr txBox="1">
              <a:spLocks/>
            </p:cNvSpPr>
            <p:nvPr/>
          </p:nvSpPr>
          <p:spPr>
            <a:xfrm>
              <a:off x="6332068" y="1560346"/>
              <a:ext cx="0" cy="203471"/>
            </a:xfrm>
            <a:prstGeom prst="rect">
              <a:avLst/>
            </a:prstGeom>
          </p:spPr>
          <p:txBody>
            <a:bodyPr wrap="none" lIns="0" tIns="0" rIns="0" bIns="0" anchor="ctr">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86558" fontAlgn="auto">
                <a:lnSpc>
                  <a:spcPct val="120000"/>
                </a:lnSpc>
                <a:spcBef>
                  <a:spcPct val="20000"/>
                </a:spcBef>
                <a:spcAft>
                  <a:spcPts val="0"/>
                </a:spcAft>
                <a:defRPr/>
              </a:pP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661" name="Text Placeholder 3"/>
            <p:cNvSpPr txBox="1">
              <a:spLocks/>
            </p:cNvSpPr>
            <p:nvPr/>
          </p:nvSpPr>
          <p:spPr bwMode="auto">
            <a:xfrm>
              <a:off x="5776018" y="1666533"/>
              <a:ext cx="1112102" cy="799808"/>
            </a:xfrm>
            <a:prstGeom prst="rect">
              <a:avLst/>
            </a:prstGeom>
            <a:noFill/>
            <a:ln w="9525">
              <a:noFill/>
              <a:miter lim="800000"/>
              <a:headEnd/>
              <a:tailEnd/>
            </a:ln>
          </p:spPr>
          <p:txBody>
            <a:bodyPr lIns="0" tIns="0" rIns="0" bIns="0">
              <a:spAutoFit/>
            </a:bodyPr>
            <a:lstStyle/>
            <a:p>
              <a:pPr algn="ctr"/>
              <a:r>
                <a:rPr lang="zh-CN" altLang="en-US" sz="2000" b="1">
                  <a:solidFill>
                    <a:srgbClr val="0D0D0D"/>
                  </a:solidFill>
                  <a:latin typeface="Calibri" pitchFamily="34" charset="0"/>
                </a:rPr>
                <a:t>乡村经济结构失衡</a:t>
              </a:r>
              <a:endParaRPr lang="en-US" altLang="zh-CN" sz="2000" b="1">
                <a:solidFill>
                  <a:srgbClr val="0D0D0D"/>
                </a:solidFill>
                <a:latin typeface="Calibri" pitchFamily="34" charset="0"/>
              </a:endParaRPr>
            </a:p>
          </p:txBody>
        </p:sp>
      </p:grpSp>
      <p:sp>
        <p:nvSpPr>
          <p:cNvPr id="69634" name="Text Placeholder 3"/>
          <p:cNvSpPr txBox="1">
            <a:spLocks/>
          </p:cNvSpPr>
          <p:nvPr/>
        </p:nvSpPr>
        <p:spPr bwMode="auto">
          <a:xfrm>
            <a:off x="4586288" y="3235325"/>
            <a:ext cx="998537" cy="614363"/>
          </a:xfrm>
          <a:prstGeom prst="rect">
            <a:avLst/>
          </a:prstGeom>
          <a:noFill/>
          <a:ln w="9525">
            <a:noFill/>
            <a:miter lim="800000"/>
            <a:headEnd/>
            <a:tailEnd/>
          </a:ln>
        </p:spPr>
        <p:txBody>
          <a:bodyPr lIns="0" tIns="0" rIns="0" bIns="0">
            <a:spAutoFit/>
          </a:bodyPr>
          <a:lstStyle/>
          <a:p>
            <a:pPr algn="ctr"/>
            <a:r>
              <a:rPr lang="zh-CN" altLang="en-US" sz="2000" b="1">
                <a:solidFill>
                  <a:srgbClr val="0D0D0D"/>
                </a:solidFill>
                <a:latin typeface="Calibri" pitchFamily="34" charset="0"/>
              </a:rPr>
              <a:t>城市发展壮大</a:t>
            </a:r>
            <a:endParaRPr lang="en-US" altLang="zh-CN" sz="2000" b="1">
              <a:solidFill>
                <a:srgbClr val="0D0D0D"/>
              </a:solidFill>
              <a:latin typeface="Calibri" pitchFamily="34" charset="0"/>
            </a:endParaRPr>
          </a:p>
        </p:txBody>
      </p:sp>
      <p:sp>
        <p:nvSpPr>
          <p:cNvPr id="69635" name="Text Placeholder 3"/>
          <p:cNvSpPr txBox="1">
            <a:spLocks/>
          </p:cNvSpPr>
          <p:nvPr/>
        </p:nvSpPr>
        <p:spPr bwMode="auto">
          <a:xfrm>
            <a:off x="6365875" y="3238500"/>
            <a:ext cx="1035050" cy="615950"/>
          </a:xfrm>
          <a:prstGeom prst="rect">
            <a:avLst/>
          </a:prstGeom>
          <a:noFill/>
          <a:ln w="9525">
            <a:noFill/>
            <a:miter lim="800000"/>
            <a:headEnd/>
            <a:tailEnd/>
          </a:ln>
        </p:spPr>
        <p:txBody>
          <a:bodyPr lIns="0" tIns="0" rIns="0" bIns="0">
            <a:spAutoFit/>
          </a:bodyPr>
          <a:lstStyle/>
          <a:p>
            <a:pPr algn="ctr"/>
            <a:r>
              <a:rPr lang="zh-CN" altLang="en-US" sz="2000" b="1">
                <a:solidFill>
                  <a:srgbClr val="0D0D0D"/>
                </a:solidFill>
                <a:latin typeface="Calibri" pitchFamily="34" charset="0"/>
              </a:rPr>
              <a:t>城乡的二元对立</a:t>
            </a:r>
            <a:endParaRPr lang="en-US" altLang="zh-CN" sz="2000" b="1">
              <a:solidFill>
                <a:srgbClr val="0D0D0D"/>
              </a:solidFill>
              <a:latin typeface="Calibri" pitchFamily="34" charset="0"/>
            </a:endParaRPr>
          </a:p>
        </p:txBody>
      </p:sp>
      <p:sp>
        <p:nvSpPr>
          <p:cNvPr id="43" name="Chevron 42"/>
          <p:cNvSpPr/>
          <p:nvPr/>
        </p:nvSpPr>
        <p:spPr>
          <a:xfrm>
            <a:off x="2130425" y="2717800"/>
            <a:ext cx="596900" cy="1728788"/>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lnSpc>
                <a:spcPct val="120000"/>
              </a:lnSpc>
              <a:spcBef>
                <a:spcPts val="0"/>
              </a:spcBef>
              <a:spcAft>
                <a:spcPts val="0"/>
              </a:spcAft>
              <a:defRPr/>
            </a:pPr>
            <a:endParaRPr lang="en-US" sz="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Chevron 63"/>
          <p:cNvSpPr/>
          <p:nvPr/>
        </p:nvSpPr>
        <p:spPr>
          <a:xfrm>
            <a:off x="3905250" y="2717800"/>
            <a:ext cx="596900" cy="172878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lnSpc>
                <a:spcPct val="120000"/>
              </a:lnSpc>
              <a:spcBef>
                <a:spcPts val="0"/>
              </a:spcBef>
              <a:spcAft>
                <a:spcPts val="0"/>
              </a:spcAft>
              <a:defRPr/>
            </a:pPr>
            <a:endParaRPr lang="en-US" sz="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hevron 67"/>
          <p:cNvSpPr/>
          <p:nvPr/>
        </p:nvSpPr>
        <p:spPr>
          <a:xfrm>
            <a:off x="5684838" y="2717800"/>
            <a:ext cx="596900" cy="172878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lnSpc>
                <a:spcPct val="120000"/>
              </a:lnSpc>
              <a:spcBef>
                <a:spcPts val="0"/>
              </a:spcBef>
              <a:spcAft>
                <a:spcPts val="0"/>
              </a:spcAft>
              <a:defRPr/>
            </a:pPr>
            <a:endParaRPr lang="en-US" sz="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Chevron 86"/>
          <p:cNvSpPr/>
          <p:nvPr/>
        </p:nvSpPr>
        <p:spPr>
          <a:xfrm>
            <a:off x="7485063" y="2717800"/>
            <a:ext cx="595312" cy="172878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lnSpc>
                <a:spcPct val="120000"/>
              </a:lnSpc>
              <a:spcBef>
                <a:spcPts val="0"/>
              </a:spcBef>
              <a:spcAft>
                <a:spcPts val="0"/>
              </a:spcAft>
              <a:defRPr/>
            </a:pPr>
            <a:endParaRPr lang="en-US" sz="60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9640" name="Group 134"/>
          <p:cNvGrpSpPr>
            <a:grpSpLocks/>
          </p:cNvGrpSpPr>
          <p:nvPr/>
        </p:nvGrpSpPr>
        <p:grpSpPr bwMode="auto">
          <a:xfrm>
            <a:off x="2043113" y="3206750"/>
            <a:ext cx="561975" cy="749300"/>
            <a:chOff x="3287425" y="1417883"/>
            <a:chExt cx="648499" cy="649042"/>
          </a:xfrm>
        </p:grpSpPr>
        <p:sp>
          <p:nvSpPr>
            <p:cNvPr id="42" name="Oval 41"/>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endPar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a:spLocks noChangeAspect="1"/>
            </p:cNvSpPr>
            <p:nvPr/>
          </p:nvSpPr>
          <p:spPr>
            <a:xfrm>
              <a:off x="3362533" y="1492138"/>
              <a:ext cx="498282" cy="50053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69641" name="Group 129"/>
          <p:cNvGrpSpPr>
            <a:grpSpLocks/>
          </p:cNvGrpSpPr>
          <p:nvPr/>
        </p:nvGrpSpPr>
        <p:grpSpPr bwMode="auto">
          <a:xfrm>
            <a:off x="3833813" y="3206750"/>
            <a:ext cx="561975" cy="749300"/>
            <a:chOff x="2779491" y="2517212"/>
            <a:chExt cx="648499" cy="649042"/>
          </a:xfrm>
        </p:grpSpPr>
        <p:sp>
          <p:nvSpPr>
            <p:cNvPr id="53" name="Oval 52"/>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endPar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Oval 53"/>
            <p:cNvSpPr>
              <a:spLocks noChangeAspect="1"/>
            </p:cNvSpPr>
            <p:nvPr/>
          </p:nvSpPr>
          <p:spPr>
            <a:xfrm>
              <a:off x="2854599" y="2591467"/>
              <a:ext cx="498282" cy="50053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9642" name="Group 130"/>
          <p:cNvGrpSpPr>
            <a:grpSpLocks/>
          </p:cNvGrpSpPr>
          <p:nvPr/>
        </p:nvGrpSpPr>
        <p:grpSpPr bwMode="auto">
          <a:xfrm>
            <a:off x="5614988" y="3206750"/>
            <a:ext cx="561975" cy="749300"/>
            <a:chOff x="3287425" y="3613920"/>
            <a:chExt cx="648499" cy="649042"/>
          </a:xfrm>
        </p:grpSpPr>
        <p:sp>
          <p:nvSpPr>
            <p:cNvPr id="57" name="Oval 56"/>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endPar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59"/>
            <p:cNvSpPr>
              <a:spLocks noChangeAspect="1"/>
            </p:cNvSpPr>
            <p:nvPr/>
          </p:nvSpPr>
          <p:spPr>
            <a:xfrm>
              <a:off x="3362533" y="3688175"/>
              <a:ext cx="498282" cy="50053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sz="1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9643" name="Group 133"/>
          <p:cNvGrpSpPr>
            <a:grpSpLocks/>
          </p:cNvGrpSpPr>
          <p:nvPr/>
        </p:nvGrpSpPr>
        <p:grpSpPr bwMode="auto">
          <a:xfrm>
            <a:off x="7400925" y="3206750"/>
            <a:ext cx="560388" cy="749300"/>
            <a:chOff x="5249342" y="1406453"/>
            <a:chExt cx="648499" cy="649042"/>
          </a:xfrm>
        </p:grpSpPr>
        <p:sp>
          <p:nvSpPr>
            <p:cNvPr id="69" name="Oval 68"/>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endPar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Oval 69"/>
            <p:cNvSpPr>
              <a:spLocks noChangeAspect="1"/>
            </p:cNvSpPr>
            <p:nvPr/>
          </p:nvSpPr>
          <p:spPr>
            <a:xfrm>
              <a:off x="5324664" y="1480708"/>
              <a:ext cx="497855" cy="50053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lnSpc>
                  <a:spcPct val="120000"/>
                </a:lnSpc>
                <a:spcBef>
                  <a:spcPts val="0"/>
                </a:spcBef>
                <a:spcAft>
                  <a:spcPts val="0"/>
                </a:spcAft>
                <a:defRPr/>
              </a:pPr>
              <a:r>
                <a:rPr lang="en-US" sz="19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endParaRPr lang="en-US" sz="1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矩形 3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204788" y="161925"/>
            <a:ext cx="49212"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1588" y="6635750"/>
            <a:ext cx="9140825" cy="85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41" name="文本框 40"/>
          <p:cNvSpPr txBox="1"/>
          <p:nvPr/>
        </p:nvSpPr>
        <p:spPr>
          <a:xfrm>
            <a:off x="317500" y="908050"/>
            <a:ext cx="2070100" cy="458788"/>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被忽视的</a:t>
            </a:r>
            <a:r>
              <a:rPr lang="zh-CN" altLang="en-US" sz="2500" b="1">
                <a:latin typeface="Arial" panose="020B0604020202020204" pitchFamily="34" charset="0"/>
                <a:ea typeface="微软雅黑" panose="020B0503020204020204" pitchFamily="34" charset="-122"/>
                <a:cs typeface="+mn-ea"/>
                <a:sym typeface="Arial" panose="020B0604020202020204" pitchFamily="34" charset="0"/>
              </a:rPr>
              <a:t>影响</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Placeholder 3"/>
          <p:cNvSpPr txBox="1">
            <a:spLocks/>
          </p:cNvSpPr>
          <p:nvPr/>
        </p:nvSpPr>
        <p:spPr>
          <a:xfrm>
            <a:off x="2727325" y="2997200"/>
            <a:ext cx="1171575" cy="1108075"/>
          </a:xfrm>
          <a:prstGeom prst="rect">
            <a:avLst/>
          </a:prstGeom>
        </p:spPr>
        <p:txBody>
          <a:bodyPr lIns="0" tIns="0" rIns="0" bIns="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defTabSz="1113207" fontAlgn="auto">
              <a:lnSpc>
                <a:spcPct val="120000"/>
              </a:lnSpc>
              <a:spcBef>
                <a:spcPct val="20000"/>
              </a:spcBef>
              <a:spcAft>
                <a:spcPts val="0"/>
              </a:spcAft>
              <a:defRPr/>
            </a:pPr>
            <a:r>
              <a:rPr lang="zh-CN" altLang="en-US" sz="2000" b="1" dirty="0">
                <a:latin typeface="+mn-lt"/>
                <a:ea typeface="+mn-ea"/>
              </a:rPr>
              <a:t>传统的乡村社会衰</a:t>
            </a:r>
            <a:r>
              <a:rPr lang="zh-CN" altLang="en-US" sz="2000" b="1" dirty="0" smtClean="0">
                <a:latin typeface="+mn-lt"/>
                <a:ea typeface="+mn-ea"/>
              </a:rPr>
              <a:t>落</a:t>
            </a:r>
            <a:endParaRPr lang="en-US" altLang="zh-CN" sz="2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650" name="TextBox 2"/>
          <p:cNvSpPr txBox="1">
            <a:spLocks noChangeArrowheads="1"/>
          </p:cNvSpPr>
          <p:nvPr/>
        </p:nvSpPr>
        <p:spPr bwMode="auto">
          <a:xfrm>
            <a:off x="1122363" y="5300663"/>
            <a:ext cx="6775450" cy="922337"/>
          </a:xfrm>
          <a:prstGeom prst="rect">
            <a:avLst/>
          </a:prstGeom>
          <a:noFill/>
          <a:ln w="9525">
            <a:noFill/>
            <a:miter lim="800000"/>
            <a:headEnd/>
            <a:tailEnd/>
          </a:ln>
        </p:spPr>
        <p:txBody>
          <a:bodyPr>
            <a:spAutoFit/>
          </a:bodyPr>
          <a:lstStyle/>
          <a:p>
            <a:r>
              <a:rPr lang="zh-CN" altLang="en-US" b="1">
                <a:latin typeface="Calibri" pitchFamily="34" charset="0"/>
              </a:rPr>
              <a:t>办法：</a:t>
            </a:r>
            <a:endParaRPr lang="en-US" altLang="zh-CN" b="1">
              <a:latin typeface="Calibri" pitchFamily="34" charset="0"/>
            </a:endParaRPr>
          </a:p>
          <a:p>
            <a:r>
              <a:rPr lang="en-US" altLang="zh-CN" b="1">
                <a:latin typeface="Calibri" pitchFamily="34" charset="0"/>
              </a:rPr>
              <a:t>1</a:t>
            </a:r>
            <a:r>
              <a:rPr lang="zh-CN" altLang="en-US" b="1">
                <a:latin typeface="Calibri" pitchFamily="34" charset="0"/>
              </a:rPr>
              <a:t>、城市发展</a:t>
            </a:r>
            <a:endParaRPr lang="en-US" altLang="zh-CN" b="1">
              <a:latin typeface="Calibri" pitchFamily="34" charset="0"/>
            </a:endParaRPr>
          </a:p>
          <a:p>
            <a:r>
              <a:rPr lang="en-US" altLang="zh-CN" b="1">
                <a:latin typeface="Calibri" pitchFamily="34" charset="0"/>
              </a:rPr>
              <a:t>2</a:t>
            </a:r>
            <a:r>
              <a:rPr lang="zh-CN" altLang="en-US" b="1">
                <a:latin typeface="Calibri" pitchFamily="34" charset="0"/>
              </a:rPr>
              <a:t>、乡村振兴</a:t>
            </a:r>
          </a:p>
        </p:txBody>
      </p:sp>
      <p:sp>
        <p:nvSpPr>
          <p:cNvPr id="30"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advTm="0">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92075" y="1628775"/>
            <a:ext cx="4264025" cy="3240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600" b="1" dirty="0">
                <a:solidFill>
                  <a:schemeClr val="tx1"/>
                </a:solidFill>
              </a:rPr>
              <a:t>以英</a:t>
            </a:r>
            <a:r>
              <a:rPr lang="zh-CN" altLang="en-US" sz="2600" b="1" dirty="0">
                <a:solidFill>
                  <a:schemeClr val="tx1"/>
                </a:solidFill>
              </a:rPr>
              <a:t>国为代表开展工业革命，凭借先进的生产力和坚船利炮大力拓展海外市场，客观上促进了世界商品的交往和流通，同时也促成世界市场的形成</a:t>
            </a:r>
            <a:endParaRPr lang="zh-CN" altLang="en-US" sz="2600" b="1" dirty="0">
              <a:solidFill>
                <a:schemeClr val="tx1"/>
              </a:solidFill>
            </a:endParaRPr>
          </a:p>
        </p:txBody>
      </p:sp>
      <p:sp>
        <p:nvSpPr>
          <p:cNvPr id="5" name="内容占位符 4"/>
          <p:cNvSpPr>
            <a:spLocks noGrp="1"/>
          </p:cNvSpPr>
          <p:nvPr>
            <p:ph idx="1"/>
          </p:nvPr>
        </p:nvSpPr>
        <p:spPr>
          <a:xfrm>
            <a:off x="4678363" y="1628775"/>
            <a:ext cx="4070350" cy="316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fontAlgn="auto">
              <a:spcAft>
                <a:spcPts val="0"/>
              </a:spcAft>
              <a:buFont typeface="Arial" pitchFamily="34" charset="0"/>
              <a:buNone/>
              <a:defRPr/>
            </a:pPr>
            <a:r>
              <a:rPr lang="zh-CN" altLang="en-US" sz="2600" b="1" dirty="0" smtClean="0">
                <a:solidFill>
                  <a:schemeClr val="tx1"/>
                </a:solidFill>
              </a:rPr>
              <a:t>鸦片战争之后的中国，不情愿的面对来势汹汹的列强，自然经济的解体在一定程度上促进了国内市场的发展，同时也加强了和世界的联系</a:t>
            </a:r>
            <a:endParaRPr lang="zh-CN" altLang="en-US" sz="2600" b="1" dirty="0">
              <a:solidFill>
                <a:schemeClr val="tx1"/>
              </a:solidFill>
            </a:endParaRPr>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40"/>
          <p:cNvSpPr txBox="1"/>
          <p:nvPr/>
        </p:nvSpPr>
        <p:spPr>
          <a:xfrm>
            <a:off x="315913" y="981075"/>
            <a:ext cx="2070100"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对话还在继续</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内容占位符 3" descr="3"/>
          <p:cNvPicPr>
            <a:picLocks noGrp="1" noChangeAspect="1" noChangeArrowheads="1"/>
          </p:cNvPicPr>
          <p:nvPr>
            <p:ph idx="1"/>
          </p:nvPr>
        </p:nvPicPr>
        <p:blipFill>
          <a:blip r:embed="rId2"/>
          <a:srcRect/>
          <a:stretch>
            <a:fillRect/>
          </a:stretch>
        </p:blipFill>
        <p:spPr>
          <a:xfrm>
            <a:off x="827088" y="1700213"/>
            <a:ext cx="7705725" cy="4524375"/>
          </a:xfrm>
        </p:spPr>
      </p:pic>
      <p:sp>
        <p:nvSpPr>
          <p:cNvPr id="8" name="矩形 7"/>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37" name="TextBox 1"/>
          <p:cNvSpPr txBox="1">
            <a:spLocks noChangeArrowheads="1"/>
          </p:cNvSpPr>
          <p:nvPr/>
        </p:nvSpPr>
        <p:spPr bwMode="auto">
          <a:xfrm>
            <a:off x="661988" y="908050"/>
            <a:ext cx="1533525" cy="461963"/>
          </a:xfrm>
          <a:prstGeom prst="rect">
            <a:avLst/>
          </a:prstGeom>
          <a:noFill/>
          <a:ln w="9525">
            <a:noFill/>
            <a:miter lim="800000"/>
            <a:headEnd/>
            <a:tailEnd/>
          </a:ln>
        </p:spPr>
        <p:txBody>
          <a:bodyPr>
            <a:spAutoFit/>
          </a:bodyPr>
          <a:lstStyle/>
          <a:p>
            <a:r>
              <a:rPr lang="zh-CN" altLang="en-US" sz="2400" b="1">
                <a:latin typeface="Calibri" pitchFamily="34" charset="0"/>
              </a:rPr>
              <a:t>研究考纲</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内容占位符 2"/>
          <p:cNvSpPr>
            <a:spLocks noGrp="1"/>
          </p:cNvSpPr>
          <p:nvPr>
            <p:ph idx="1"/>
          </p:nvPr>
        </p:nvSpPr>
        <p:spPr>
          <a:xfrm>
            <a:off x="4994275" y="1600200"/>
            <a:ext cx="3898900" cy="4852988"/>
          </a:xfrm>
        </p:spPr>
        <p:txBody>
          <a:bodyPr/>
          <a:lstStyle/>
          <a:p>
            <a:pPr marL="0" indent="0">
              <a:buFont typeface="Arial" charset="0"/>
              <a:buNone/>
            </a:pPr>
            <a:r>
              <a:rPr lang="en-US" altLang="zh-CN" b="1" smtClean="0"/>
              <a:t>2018</a:t>
            </a:r>
            <a:r>
              <a:rPr lang="zh-CN" altLang="en-US" b="1" smtClean="0"/>
              <a:t>年</a:t>
            </a:r>
            <a:r>
              <a:rPr lang="en-US" altLang="zh-CN" b="1" smtClean="0"/>
              <a:t>4</a:t>
            </a:r>
            <a:r>
              <a:rPr lang="zh-CN" altLang="en-US" b="1" smtClean="0"/>
              <a:t>月</a:t>
            </a:r>
            <a:r>
              <a:rPr lang="en-US" altLang="zh-CN" b="1" smtClean="0"/>
              <a:t>10</a:t>
            </a:r>
            <a:r>
              <a:rPr lang="zh-CN" altLang="en-US" b="1" smtClean="0"/>
              <a:t>日，国家主席习近平在海南博鳌亚洲论坛年会开幕式上发表题为</a:t>
            </a:r>
            <a:r>
              <a:rPr lang="en-US" altLang="zh-CN" b="1" smtClean="0"/>
              <a:t>《</a:t>
            </a:r>
            <a:r>
              <a:rPr lang="zh-CN" altLang="en-US" b="1" smtClean="0"/>
              <a:t>开放共创繁荣  创新引领未来</a:t>
            </a:r>
            <a:r>
              <a:rPr lang="en-US" altLang="zh-CN" b="1" smtClean="0"/>
              <a:t>》</a:t>
            </a:r>
            <a:r>
              <a:rPr lang="zh-CN" altLang="en-US" b="1" smtClean="0"/>
              <a:t>的主旨演讲，进一步表达了中国坚定开放道路，携手合作发展的意愿</a:t>
            </a:r>
          </a:p>
        </p:txBody>
      </p:sp>
      <p:pic>
        <p:nvPicPr>
          <p:cNvPr id="72706" name="Picture 2"/>
          <p:cNvPicPr>
            <a:picLocks noChangeAspect="1" noChangeArrowheads="1"/>
          </p:cNvPicPr>
          <p:nvPr/>
        </p:nvPicPr>
        <p:blipFill>
          <a:blip r:embed="rId2"/>
          <a:srcRect/>
          <a:stretch>
            <a:fillRect/>
          </a:stretch>
        </p:blipFill>
        <p:spPr bwMode="auto">
          <a:xfrm>
            <a:off x="-36513" y="1773238"/>
            <a:ext cx="4838701" cy="4157662"/>
          </a:xfrm>
          <a:prstGeom prst="rect">
            <a:avLst/>
          </a:prstGeom>
          <a:noFill/>
          <a:ln w="9525">
            <a:noFill/>
            <a:miter lim="800000"/>
            <a:headEnd/>
            <a:tailEnd/>
          </a:ln>
        </p:spPr>
      </p:pic>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文本框 40"/>
          <p:cNvSpPr txBox="1"/>
          <p:nvPr/>
        </p:nvSpPr>
        <p:spPr>
          <a:xfrm>
            <a:off x="315913" y="981075"/>
            <a:ext cx="2070100"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对话还在继续</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内容占位符 1"/>
          <p:cNvSpPr>
            <a:spLocks noGrp="1"/>
          </p:cNvSpPr>
          <p:nvPr>
            <p:ph idx="1"/>
          </p:nvPr>
        </p:nvSpPr>
        <p:spPr>
          <a:xfrm>
            <a:off x="250825" y="2420938"/>
            <a:ext cx="8642350" cy="4176712"/>
          </a:xfrm>
        </p:spPr>
        <p:txBody>
          <a:bodyPr/>
          <a:lstStyle/>
          <a:p>
            <a:r>
              <a:rPr lang="en-US" altLang="zh-CN" b="1" smtClean="0"/>
              <a:t>1</a:t>
            </a:r>
            <a:r>
              <a:rPr lang="zh-CN" altLang="en-US" b="1" smtClean="0"/>
              <a:t>、二轮知识梳理课不是简单的重复一轮的内容，而是大跨度，重联系、成体系。</a:t>
            </a:r>
            <a:endParaRPr lang="en-US" altLang="zh-CN" b="1" smtClean="0"/>
          </a:p>
          <a:p>
            <a:r>
              <a:rPr lang="en-US" altLang="zh-CN" b="1" smtClean="0"/>
              <a:t>2</a:t>
            </a:r>
            <a:r>
              <a:rPr lang="zh-CN" altLang="en-US" b="1" smtClean="0"/>
              <a:t>、围绕高考考察的重难点多方面呈现，使学生形成自己的历史解释。</a:t>
            </a:r>
            <a:endParaRPr lang="en-US" altLang="zh-CN" b="1" smtClean="0"/>
          </a:p>
          <a:p>
            <a:r>
              <a:rPr lang="en-US" altLang="zh-CN" b="1" smtClean="0"/>
              <a:t>3</a:t>
            </a:r>
            <a:r>
              <a:rPr lang="zh-CN" altLang="en-US" b="1" smtClean="0"/>
              <a:t>、拓展知识的深度和宽度，提供认知的角度，最终形成二轮的高度。</a:t>
            </a:r>
          </a:p>
        </p:txBody>
      </p:sp>
      <p:sp>
        <p:nvSpPr>
          <p:cNvPr id="4" name="矩形 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40"/>
          <p:cNvSpPr txBox="1"/>
          <p:nvPr/>
        </p:nvSpPr>
        <p:spPr>
          <a:xfrm>
            <a:off x="100013" y="981075"/>
            <a:ext cx="3032125"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二轮基础提升课感悟</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文本框 33"/>
          <p:cNvSpPr txBox="1"/>
          <p:nvPr/>
        </p:nvSpPr>
        <p:spPr>
          <a:xfrm>
            <a:off x="465138" y="188913"/>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Freeform 4"/>
          <p:cNvSpPr/>
          <p:nvPr/>
        </p:nvSpPr>
        <p:spPr>
          <a:xfrm flipH="1" flipV="1">
            <a:off x="722313" y="3578225"/>
            <a:ext cx="7607300" cy="1944688"/>
          </a:xfrm>
          <a:custGeom>
            <a:avLst/>
            <a:gdLst/>
            <a:ahLst/>
            <a:cxnLst>
              <a:cxn ang="0">
                <a:pos x="7463010" y="686360"/>
              </a:cxn>
              <a:cxn ang="0">
                <a:pos x="2697425" y="691127"/>
              </a:cxn>
              <a:cxn ang="0">
                <a:pos x="2497022" y="614865"/>
              </a:cxn>
              <a:cxn ang="0">
                <a:pos x="2136297" y="188272"/>
              </a:cxn>
              <a:cxn ang="0">
                <a:pos x="1849720" y="9533"/>
              </a:cxn>
              <a:cxn ang="0">
                <a:pos x="206415" y="9533"/>
              </a:cxn>
              <a:cxn ang="0">
                <a:pos x="4008" y="209721"/>
              </a:cxn>
              <a:cxn ang="0">
                <a:pos x="4008" y="1737350"/>
              </a:cxn>
              <a:cxn ang="0">
                <a:pos x="206415" y="1916090"/>
              </a:cxn>
              <a:cxn ang="0">
                <a:pos x="7390865" y="1916090"/>
              </a:cxn>
              <a:cxn ang="0">
                <a:pos x="7595276" y="1706368"/>
              </a:cxn>
              <a:cxn ang="0">
                <a:pos x="7595276" y="848418"/>
              </a:cxn>
              <a:cxn ang="0">
                <a:pos x="7463010" y="686360"/>
              </a:cxn>
            </a:cxnLst>
            <a:rect l="0" t="0" r="0" b="0"/>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rgbClr val="B6D74D"/>
              </a:gs>
              <a:gs pos="100000">
                <a:srgbClr val="546324"/>
              </a:gs>
            </a:gsLst>
            <a:lin ang="5400000" scaled="1"/>
            <a:tileRect/>
          </a:gradFill>
          <a:ln w="9525">
            <a:noFill/>
          </a:ln>
          <a:effectLst>
            <a:outerShdw dist="35921" dir="2699999" algn="ctr" rotWithShape="0">
              <a:schemeClr val="bg2"/>
            </a:outerShdw>
          </a:effectLst>
        </p:spPr>
        <p:txBody>
          <a:bodyPr/>
          <a:lstStyle/>
          <a:p>
            <a:pPr fontAlgn="auto">
              <a:spcBef>
                <a:spcPts val="0"/>
              </a:spcBef>
              <a:spcAft>
                <a:spcPts val="0"/>
              </a:spcAft>
              <a:defRPr/>
            </a:pPr>
            <a:endParaRPr lang="zh-CN" altLang="en-US">
              <a:latin typeface="+mn-lt"/>
              <a:ea typeface="+mn-ea"/>
            </a:endParaRPr>
          </a:p>
        </p:txBody>
      </p:sp>
      <p:sp>
        <p:nvSpPr>
          <p:cNvPr id="191490" name="Freeform 5"/>
          <p:cNvSpPr/>
          <p:nvPr/>
        </p:nvSpPr>
        <p:spPr>
          <a:xfrm>
            <a:off x="708025" y="1524000"/>
            <a:ext cx="7607300" cy="2117725"/>
          </a:xfrm>
          <a:custGeom>
            <a:avLst/>
            <a:gdLst/>
            <a:ahLst/>
            <a:cxnLst>
              <a:cxn ang="0">
                <a:pos x="7463010" y="747432"/>
              </a:cxn>
              <a:cxn ang="0">
                <a:pos x="2697425" y="752623"/>
              </a:cxn>
              <a:cxn ang="0">
                <a:pos x="2497022" y="669575"/>
              </a:cxn>
              <a:cxn ang="0">
                <a:pos x="2136297" y="205025"/>
              </a:cxn>
              <a:cxn ang="0">
                <a:pos x="1849720" y="10381"/>
              </a:cxn>
              <a:cxn ang="0">
                <a:pos x="206415" y="10381"/>
              </a:cxn>
              <a:cxn ang="0">
                <a:pos x="4008" y="228382"/>
              </a:cxn>
              <a:cxn ang="0">
                <a:pos x="4008" y="1891938"/>
              </a:cxn>
              <a:cxn ang="0">
                <a:pos x="206415" y="2086582"/>
              </a:cxn>
              <a:cxn ang="0">
                <a:pos x="7390865" y="2086582"/>
              </a:cxn>
              <a:cxn ang="0">
                <a:pos x="7595276" y="1858200"/>
              </a:cxn>
              <a:cxn ang="0">
                <a:pos x="7595276" y="923909"/>
              </a:cxn>
              <a:cxn ang="0">
                <a:pos x="7463010" y="747432"/>
              </a:cxn>
            </a:cxnLst>
            <a:rect l="0" t="0" r="0" b="0"/>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rgbClr val="F77A1D"/>
              </a:gs>
              <a:gs pos="100000">
                <a:srgbClr val="72380D"/>
              </a:gs>
            </a:gsLst>
            <a:lin ang="5400000" scaled="1"/>
            <a:tileRect/>
          </a:gradFill>
          <a:ln w="9525">
            <a:noFill/>
          </a:ln>
          <a:effectLst>
            <a:outerShdw dist="35921" dir="2699999" algn="ctr" rotWithShape="0">
              <a:schemeClr val="bg2"/>
            </a:outerShdw>
          </a:effectLst>
        </p:spPr>
        <p:txBody>
          <a:bodyPr/>
          <a:lstStyle/>
          <a:p>
            <a:pPr fontAlgn="auto">
              <a:spcBef>
                <a:spcPts val="0"/>
              </a:spcBef>
              <a:spcAft>
                <a:spcPts val="0"/>
              </a:spcAft>
              <a:defRPr/>
            </a:pPr>
            <a:endParaRPr lang="zh-CN" altLang="en-US">
              <a:latin typeface="+mn-lt"/>
              <a:ea typeface="+mn-ea"/>
            </a:endParaRPr>
          </a:p>
        </p:txBody>
      </p:sp>
      <p:sp>
        <p:nvSpPr>
          <p:cNvPr id="191491" name="Rectangle 6"/>
          <p:cNvSpPr/>
          <p:nvPr/>
        </p:nvSpPr>
        <p:spPr>
          <a:xfrm>
            <a:off x="928688" y="2803525"/>
            <a:ext cx="1643062"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pPr fontAlgn="auto">
              <a:spcBef>
                <a:spcPts val="0"/>
              </a:spcBef>
              <a:spcAft>
                <a:spcPts val="0"/>
              </a:spcAft>
              <a:defRPr/>
            </a:pPr>
            <a:endParaRPr lang="zh-CN" altLang="en-US" dirty="0">
              <a:latin typeface="Arial" panose="020B0604020202020204" pitchFamily="34" charset="0"/>
              <a:ea typeface="宋体" panose="02010600030101010101" pitchFamily="2" charset="-122"/>
            </a:endParaRPr>
          </a:p>
        </p:txBody>
      </p:sp>
      <p:sp>
        <p:nvSpPr>
          <p:cNvPr id="191492" name="Rectangle 7"/>
          <p:cNvSpPr/>
          <p:nvPr/>
        </p:nvSpPr>
        <p:spPr>
          <a:xfrm>
            <a:off x="2770188" y="2803525"/>
            <a:ext cx="1643062"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pPr fontAlgn="auto">
              <a:spcBef>
                <a:spcPts val="0"/>
              </a:spcBef>
              <a:spcAft>
                <a:spcPts val="0"/>
              </a:spcAft>
              <a:defRPr/>
            </a:pPr>
            <a:endParaRPr lang="zh-CN" altLang="en-US" dirty="0">
              <a:latin typeface="Arial" panose="020B0604020202020204" pitchFamily="34" charset="0"/>
              <a:ea typeface="宋体" panose="02010600030101010101" pitchFamily="2" charset="-122"/>
            </a:endParaRPr>
          </a:p>
        </p:txBody>
      </p:sp>
      <p:sp>
        <p:nvSpPr>
          <p:cNvPr id="191493" name="Rectangle 8"/>
          <p:cNvSpPr/>
          <p:nvPr/>
        </p:nvSpPr>
        <p:spPr>
          <a:xfrm>
            <a:off x="4600575" y="2803525"/>
            <a:ext cx="1643063"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pPr fontAlgn="auto">
              <a:spcBef>
                <a:spcPts val="0"/>
              </a:spcBef>
              <a:spcAft>
                <a:spcPts val="0"/>
              </a:spcAft>
              <a:defRPr/>
            </a:pPr>
            <a:endParaRPr lang="zh-CN" altLang="en-US" dirty="0">
              <a:latin typeface="Arial" panose="020B0604020202020204" pitchFamily="34" charset="0"/>
              <a:ea typeface="宋体" panose="02010600030101010101" pitchFamily="2" charset="-122"/>
            </a:endParaRPr>
          </a:p>
        </p:txBody>
      </p:sp>
      <p:sp>
        <p:nvSpPr>
          <p:cNvPr id="191494" name="Rectangle 9"/>
          <p:cNvSpPr/>
          <p:nvPr/>
        </p:nvSpPr>
        <p:spPr>
          <a:xfrm>
            <a:off x="6442075" y="2803525"/>
            <a:ext cx="1643063"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pPr fontAlgn="auto">
              <a:spcBef>
                <a:spcPts val="0"/>
              </a:spcBef>
              <a:spcAft>
                <a:spcPts val="0"/>
              </a:spcAft>
              <a:defRPr/>
            </a:pPr>
            <a:endParaRPr lang="zh-CN" altLang="en-US" dirty="0">
              <a:latin typeface="Arial" panose="020B0604020202020204" pitchFamily="34" charset="0"/>
              <a:ea typeface="宋体" panose="02010600030101010101" pitchFamily="2" charset="-122"/>
            </a:endParaRPr>
          </a:p>
        </p:txBody>
      </p:sp>
      <p:sp>
        <p:nvSpPr>
          <p:cNvPr id="74759" name="Rectangle 10"/>
          <p:cNvSpPr>
            <a:spLocks noChangeArrowheads="1"/>
          </p:cNvSpPr>
          <p:nvPr/>
        </p:nvSpPr>
        <p:spPr bwMode="auto">
          <a:xfrm>
            <a:off x="1166813" y="2997200"/>
            <a:ext cx="1244600" cy="1076325"/>
          </a:xfrm>
          <a:prstGeom prst="rect">
            <a:avLst/>
          </a:prstGeom>
          <a:noFill/>
          <a:ln w="9525">
            <a:noFill/>
            <a:miter lim="800000"/>
            <a:headEnd/>
            <a:tailEnd/>
          </a:ln>
        </p:spPr>
        <p:txBody>
          <a:bodyPr>
            <a:spAutoFit/>
          </a:bodyPr>
          <a:lstStyle/>
          <a:p>
            <a:pPr algn="ctr">
              <a:spcBef>
                <a:spcPct val="50000"/>
              </a:spcBef>
            </a:pPr>
            <a:r>
              <a:rPr lang="zh-CN" altLang="en-US" sz="3200" b="1">
                <a:solidFill>
                  <a:srgbClr val="080808"/>
                </a:solidFill>
                <a:ea typeface="黑体" pitchFamily="49" charset="-122"/>
              </a:rPr>
              <a:t>讲评原则</a:t>
            </a:r>
          </a:p>
        </p:txBody>
      </p:sp>
      <p:cxnSp>
        <p:nvCxnSpPr>
          <p:cNvPr id="74760" name="AutoShape 11"/>
          <p:cNvCxnSpPr>
            <a:cxnSpLocks noChangeShapeType="1"/>
          </p:cNvCxnSpPr>
          <p:nvPr/>
        </p:nvCxnSpPr>
        <p:spPr bwMode="auto">
          <a:xfrm rot="-5400000">
            <a:off x="2304257" y="1948656"/>
            <a:ext cx="285750" cy="1370013"/>
          </a:xfrm>
          <a:prstGeom prst="bentConnector2">
            <a:avLst/>
          </a:prstGeom>
          <a:noFill/>
          <a:ln w="9525">
            <a:solidFill>
              <a:srgbClr val="EAEAEA"/>
            </a:solidFill>
            <a:miter lim="800000"/>
            <a:headEnd/>
            <a:tailEnd type="triangle" w="med" len="med"/>
          </a:ln>
        </p:spPr>
      </p:cxnSp>
      <p:cxnSp>
        <p:nvCxnSpPr>
          <p:cNvPr id="74761" name="AutoShape 12"/>
          <p:cNvCxnSpPr>
            <a:cxnSpLocks noChangeShapeType="1"/>
            <a:stCxn id="191494" idx="0"/>
          </p:cNvCxnSpPr>
          <p:nvPr/>
        </p:nvCxnSpPr>
        <p:spPr bwMode="auto">
          <a:xfrm rot="5400000" flipH="1">
            <a:off x="6345238" y="1884362"/>
            <a:ext cx="285750" cy="1552575"/>
          </a:xfrm>
          <a:prstGeom prst="bentConnector2">
            <a:avLst/>
          </a:prstGeom>
          <a:noFill/>
          <a:ln w="9525">
            <a:solidFill>
              <a:srgbClr val="EAEAEA"/>
            </a:solidFill>
            <a:miter lim="800000"/>
            <a:headEnd/>
            <a:tailEnd type="triangle" w="med" len="med"/>
          </a:ln>
        </p:spPr>
      </p:cxnSp>
      <p:cxnSp>
        <p:nvCxnSpPr>
          <p:cNvPr id="74762" name="AutoShape 13"/>
          <p:cNvCxnSpPr>
            <a:cxnSpLocks noChangeShapeType="1"/>
            <a:stCxn id="191491" idx="2"/>
            <a:endCxn id="191492" idx="2"/>
          </p:cNvCxnSpPr>
          <p:nvPr/>
        </p:nvCxnSpPr>
        <p:spPr bwMode="auto">
          <a:xfrm rot="16200000" flipH="1">
            <a:off x="2670969" y="3523457"/>
            <a:ext cx="1587" cy="1841500"/>
          </a:xfrm>
          <a:prstGeom prst="bentConnector3">
            <a:avLst>
              <a:gd name="adj1" fmla="val 14300005"/>
            </a:avLst>
          </a:prstGeom>
          <a:noFill/>
          <a:ln w="9525">
            <a:solidFill>
              <a:srgbClr val="EAEAEA"/>
            </a:solidFill>
            <a:miter lim="800000"/>
            <a:headEnd type="triangle" w="med" len="med"/>
            <a:tailEnd type="triangle" w="med" len="med"/>
          </a:ln>
        </p:spPr>
      </p:cxnSp>
      <p:cxnSp>
        <p:nvCxnSpPr>
          <p:cNvPr id="74763" name="AutoShape 14"/>
          <p:cNvCxnSpPr>
            <a:cxnSpLocks noChangeShapeType="1"/>
            <a:stCxn id="191493" idx="2"/>
            <a:endCxn id="191494" idx="2"/>
          </p:cNvCxnSpPr>
          <p:nvPr/>
        </p:nvCxnSpPr>
        <p:spPr bwMode="auto">
          <a:xfrm rot="16200000" flipH="1">
            <a:off x="6342063" y="3522663"/>
            <a:ext cx="0" cy="1841500"/>
          </a:xfrm>
          <a:prstGeom prst="bentConnector3">
            <a:avLst>
              <a:gd name="adj1" fmla="val 14300005"/>
            </a:avLst>
          </a:prstGeom>
          <a:noFill/>
          <a:ln w="9525">
            <a:solidFill>
              <a:srgbClr val="EAEAEA"/>
            </a:solidFill>
            <a:miter lim="800000"/>
            <a:headEnd type="triangle" w="med" len="med"/>
            <a:tailEnd type="triangle" w="med" len="med"/>
          </a:ln>
        </p:spPr>
      </p:cxnSp>
      <p:sp>
        <p:nvSpPr>
          <p:cNvPr id="159757" name="AutoShape 15"/>
          <p:cNvSpPr/>
          <p:nvPr/>
        </p:nvSpPr>
        <p:spPr>
          <a:xfrm rot="5400000">
            <a:off x="1643063" y="409257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lstStyle/>
          <a:p>
            <a:pPr algn="ctr">
              <a:spcBef>
                <a:spcPts val="0"/>
              </a:spcBef>
              <a:spcAft>
                <a:spcPts val="0"/>
              </a:spcAft>
              <a:defRPr/>
            </a:pPr>
            <a:endParaRPr lang="en-US" altLang="zh-CN"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59758" name="AutoShape 16"/>
          <p:cNvSpPr/>
          <p:nvPr/>
        </p:nvSpPr>
        <p:spPr>
          <a:xfrm rot="5400000">
            <a:off x="3460750" y="409257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lstStyle/>
          <a:p>
            <a:pPr algn="ctr">
              <a:spcBef>
                <a:spcPts val="0"/>
              </a:spcBef>
              <a:spcAft>
                <a:spcPts val="0"/>
              </a:spcAft>
              <a:defRPr/>
            </a:pPr>
            <a:endParaRPr lang="en-US" altLang="zh-CN"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59759" name="AutoShape 17"/>
          <p:cNvSpPr/>
          <p:nvPr/>
        </p:nvSpPr>
        <p:spPr>
          <a:xfrm rot="5400000">
            <a:off x="5365750" y="409257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lstStyle/>
          <a:p>
            <a:pPr algn="ctr">
              <a:spcBef>
                <a:spcPts val="0"/>
              </a:spcBef>
              <a:spcAft>
                <a:spcPts val="0"/>
              </a:spcAft>
              <a:defRPr/>
            </a:pPr>
            <a:endParaRPr lang="en-US" altLang="zh-CN"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59760" name="Rectangle 18"/>
          <p:cNvSpPr/>
          <p:nvPr/>
        </p:nvSpPr>
        <p:spPr>
          <a:xfrm rot="5400000">
            <a:off x="7170738" y="4092575"/>
            <a:ext cx="177800" cy="152400"/>
          </a:xfrm>
          <a:prstGeom prst="rect">
            <a:avLst/>
          </a:prstGeom>
          <a:solidFill>
            <a:srgbClr val="FF3300"/>
          </a:solidFill>
          <a:ln w="9525">
            <a:noFill/>
          </a:ln>
          <a:effectLst>
            <a:outerShdw dist="35921" dir="2699999" algn="ctr" rotWithShape="0">
              <a:schemeClr val="bg2"/>
            </a:outerShdw>
          </a:effectLst>
        </p:spPr>
        <p:txBody>
          <a:bodyPr rot="10800000" vert="eaVert" wrap="none" anchor="ctr"/>
          <a:lstStyle/>
          <a:p>
            <a:pPr algn="ctr">
              <a:spcBef>
                <a:spcPts val="0"/>
              </a:spcBef>
              <a:spcAft>
                <a:spcPts val="0"/>
              </a:spcAft>
              <a:defRPr/>
            </a:pPr>
            <a:endParaRPr lang="en-US" altLang="zh-CN"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74768" name="Rectangle 19"/>
          <p:cNvSpPr>
            <a:spLocks noChangeArrowheads="1"/>
          </p:cNvSpPr>
          <p:nvPr/>
        </p:nvSpPr>
        <p:spPr bwMode="auto">
          <a:xfrm>
            <a:off x="2987675" y="2997200"/>
            <a:ext cx="1244600" cy="1066800"/>
          </a:xfrm>
          <a:prstGeom prst="rect">
            <a:avLst/>
          </a:prstGeom>
          <a:noFill/>
          <a:ln w="9525">
            <a:noFill/>
            <a:miter lim="800000"/>
            <a:headEnd/>
            <a:tailEnd/>
          </a:ln>
        </p:spPr>
        <p:txBody>
          <a:bodyPr>
            <a:spAutoFit/>
          </a:bodyPr>
          <a:lstStyle/>
          <a:p>
            <a:pPr algn="ctr">
              <a:spcBef>
                <a:spcPct val="50000"/>
              </a:spcBef>
            </a:pPr>
            <a:r>
              <a:rPr lang="zh-CN" altLang="en-US" sz="3200" b="1">
                <a:solidFill>
                  <a:srgbClr val="080808"/>
                </a:solidFill>
                <a:ea typeface="黑体" pitchFamily="49" charset="-122"/>
              </a:rPr>
              <a:t>讲评准备</a:t>
            </a:r>
          </a:p>
        </p:txBody>
      </p:sp>
      <p:sp>
        <p:nvSpPr>
          <p:cNvPr id="74769" name="Rectangle 20"/>
          <p:cNvSpPr>
            <a:spLocks noChangeArrowheads="1"/>
          </p:cNvSpPr>
          <p:nvPr/>
        </p:nvSpPr>
        <p:spPr bwMode="auto">
          <a:xfrm>
            <a:off x="4840288" y="3009900"/>
            <a:ext cx="1244600" cy="1066800"/>
          </a:xfrm>
          <a:prstGeom prst="rect">
            <a:avLst/>
          </a:prstGeom>
          <a:noFill/>
          <a:ln w="9525">
            <a:noFill/>
            <a:miter lim="800000"/>
            <a:headEnd/>
            <a:tailEnd/>
          </a:ln>
        </p:spPr>
        <p:txBody>
          <a:bodyPr>
            <a:spAutoFit/>
          </a:bodyPr>
          <a:lstStyle/>
          <a:p>
            <a:pPr algn="ctr">
              <a:spcBef>
                <a:spcPct val="50000"/>
              </a:spcBef>
            </a:pPr>
            <a:r>
              <a:rPr lang="zh-CN" altLang="en-US" sz="3200" b="1">
                <a:solidFill>
                  <a:srgbClr val="080808"/>
                </a:solidFill>
                <a:ea typeface="黑体" pitchFamily="49" charset="-122"/>
              </a:rPr>
              <a:t>讲评环节</a:t>
            </a:r>
          </a:p>
        </p:txBody>
      </p:sp>
      <p:sp>
        <p:nvSpPr>
          <p:cNvPr id="74770" name="Rectangle 21"/>
          <p:cNvSpPr>
            <a:spLocks noChangeArrowheads="1"/>
          </p:cNvSpPr>
          <p:nvPr/>
        </p:nvSpPr>
        <p:spPr bwMode="auto">
          <a:xfrm>
            <a:off x="6640513" y="2997200"/>
            <a:ext cx="1244600" cy="1077913"/>
          </a:xfrm>
          <a:prstGeom prst="rect">
            <a:avLst/>
          </a:prstGeom>
          <a:noFill/>
          <a:ln w="9525">
            <a:noFill/>
            <a:miter lim="800000"/>
            <a:headEnd/>
            <a:tailEnd/>
          </a:ln>
        </p:spPr>
        <p:txBody>
          <a:bodyPr>
            <a:spAutoFit/>
          </a:bodyPr>
          <a:lstStyle/>
          <a:p>
            <a:pPr algn="ctr">
              <a:spcBef>
                <a:spcPct val="50000"/>
              </a:spcBef>
            </a:pPr>
            <a:r>
              <a:rPr lang="zh-CN" altLang="en-US" sz="3200" b="1">
                <a:solidFill>
                  <a:srgbClr val="080808"/>
                </a:solidFill>
                <a:ea typeface="黑体" pitchFamily="49" charset="-122"/>
              </a:rPr>
              <a:t>讲评重点</a:t>
            </a:r>
          </a:p>
        </p:txBody>
      </p:sp>
      <p:sp>
        <p:nvSpPr>
          <p:cNvPr id="21" name="标题 2"/>
          <p:cNvSpPr txBox="1">
            <a:spLocks/>
          </p:cNvSpPr>
          <p:nvPr/>
        </p:nvSpPr>
        <p:spPr>
          <a:xfrm>
            <a:off x="26988" y="990600"/>
            <a:ext cx="9001125" cy="4222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j-ea"/>
              </a:rPr>
              <a:t>高效课堂</a:t>
            </a:r>
            <a:r>
              <a:rPr lang="en-US" altLang="zh-CN" sz="2800" b="1" dirty="0" smtClean="0">
                <a:solidFill>
                  <a:prstClr val="black"/>
                </a:solidFill>
                <a:latin typeface="+mj-ea"/>
              </a:rPr>
              <a:t>—</a:t>
            </a:r>
            <a:r>
              <a:rPr lang="zh-CN" altLang="en-US" sz="2800" b="1" dirty="0" smtClean="0">
                <a:solidFill>
                  <a:prstClr val="black"/>
                </a:solidFill>
                <a:latin typeface="+mj-ea"/>
              </a:rPr>
              <a:t>习题讲评课</a:t>
            </a:r>
            <a:endParaRPr lang="zh-CN" altLang="en-US" sz="2800" b="1" dirty="0">
              <a:solidFill>
                <a:prstClr val="black"/>
              </a:solidFill>
              <a:latin typeface="+mj-ea"/>
            </a:endParaRPr>
          </a:p>
        </p:txBody>
      </p:sp>
      <p:sp>
        <p:nvSpPr>
          <p:cNvPr id="22" name="矩形 21"/>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ChangeArrowheads="1"/>
          </p:cNvSpPr>
          <p:nvPr/>
        </p:nvSpPr>
        <p:spPr bwMode="auto">
          <a:xfrm>
            <a:off x="636588" y="2636838"/>
            <a:ext cx="3652837" cy="1503362"/>
          </a:xfrm>
          <a:prstGeom prst="rect">
            <a:avLst/>
          </a:prstGeom>
          <a:gradFill rotWithShape="1">
            <a:gsLst>
              <a:gs pos="0">
                <a:srgbClr val="8F038F"/>
              </a:gs>
              <a:gs pos="100000">
                <a:srgbClr val="420142"/>
              </a:gs>
            </a:gsLst>
            <a:lin ang="5400000" scaled="1"/>
          </a:gradFill>
          <a:ln w="9525">
            <a:miter lim="800000"/>
            <a:headEnd/>
            <a:tailEnd/>
          </a:ln>
          <a:scene3d>
            <a:camera prst="legacyPerspectiveBottomRight"/>
            <a:lightRig rig="legacyFlat3" dir="b"/>
          </a:scene3d>
          <a:sp3d extrusionH="430200" prstMaterial="legacyMatte">
            <a:bevelT w="13500" h="13500" prst="angle"/>
            <a:bevelB w="13500" h="13500" prst="angle"/>
            <a:extrusionClr>
              <a:srgbClr val="8F038F"/>
            </a:extrusionClr>
          </a:sp3d>
        </p:spPr>
        <p:txBody>
          <a:bodyPr wrap="none" anchor="ctr">
            <a:flatTx/>
          </a:bodyPr>
          <a:lstStyle/>
          <a:p>
            <a:endParaRPr lang="zh-CN" altLang="en-US"/>
          </a:p>
        </p:txBody>
      </p:sp>
      <p:sp>
        <p:nvSpPr>
          <p:cNvPr id="75778" name="Rectangle 4"/>
          <p:cNvSpPr>
            <a:spLocks noChangeArrowheads="1"/>
          </p:cNvSpPr>
          <p:nvPr/>
        </p:nvSpPr>
        <p:spPr bwMode="auto">
          <a:xfrm>
            <a:off x="4643438" y="2652713"/>
            <a:ext cx="3786187" cy="1503362"/>
          </a:xfrm>
          <a:prstGeom prst="rect">
            <a:avLst/>
          </a:prstGeom>
          <a:gradFill rotWithShape="1">
            <a:gsLst>
              <a:gs pos="0">
                <a:srgbClr val="5BBE4E"/>
              </a:gs>
              <a:gs pos="100000">
                <a:srgbClr val="2A5824"/>
              </a:gs>
            </a:gsLst>
            <a:lin ang="5400000" scaled="1"/>
          </a:gradFill>
          <a:ln w="9525">
            <a:miter lim="800000"/>
            <a:headEnd/>
            <a:tailEnd/>
          </a:ln>
          <a:scene3d>
            <a:camera prst="legacyPerspectiveBottomLeft"/>
            <a:lightRig rig="legacyFlat3" dir="b"/>
          </a:scene3d>
          <a:sp3d extrusionH="430200" prstMaterial="legacyMatte">
            <a:bevelT w="13500" h="13500" prst="angle"/>
            <a:bevelB w="13500" h="13500" prst="angle"/>
            <a:extrusionClr>
              <a:srgbClr val="5BBE4E"/>
            </a:extrusionClr>
          </a:sp3d>
        </p:spPr>
        <p:txBody>
          <a:bodyPr wrap="none" anchor="ctr">
            <a:flatTx/>
          </a:bodyPr>
          <a:lstStyle/>
          <a:p>
            <a:endParaRPr lang="zh-CN" altLang="en-US"/>
          </a:p>
        </p:txBody>
      </p:sp>
      <p:sp>
        <p:nvSpPr>
          <p:cNvPr id="75779" name="Rectangle 5"/>
          <p:cNvSpPr>
            <a:spLocks noChangeArrowheads="1"/>
          </p:cNvSpPr>
          <p:nvPr/>
        </p:nvSpPr>
        <p:spPr bwMode="auto">
          <a:xfrm>
            <a:off x="635000" y="4446588"/>
            <a:ext cx="3652838" cy="1503362"/>
          </a:xfrm>
          <a:prstGeom prst="rect">
            <a:avLst/>
          </a:prstGeom>
          <a:gradFill rotWithShape="1">
            <a:gsLst>
              <a:gs pos="0">
                <a:srgbClr val="22526A"/>
              </a:gs>
              <a:gs pos="100000">
                <a:srgbClr val="4AB1E4"/>
              </a:gs>
            </a:gsLst>
            <a:lin ang="5400000" scaled="1"/>
          </a:gradFill>
          <a:ln w="9525">
            <a:miter lim="800000"/>
            <a:headEnd/>
            <a:tailEnd/>
          </a:ln>
          <a:scene3d>
            <a:camera prst="legacyPerspectiveTopRight"/>
            <a:lightRig rig="legacyFlat3" dir="b"/>
          </a:scene3d>
          <a:sp3d extrusionH="430200" prstMaterial="legacyMatte">
            <a:bevelT w="13500" h="13500" prst="angle"/>
            <a:bevelB w="13500" h="13500" prst="angle"/>
            <a:extrusionClr>
              <a:srgbClr val="4AB1E4"/>
            </a:extrusionClr>
          </a:sp3d>
        </p:spPr>
        <p:txBody>
          <a:bodyPr wrap="none" anchor="ctr">
            <a:flatTx/>
          </a:bodyPr>
          <a:lstStyle/>
          <a:p>
            <a:endParaRPr lang="zh-CN" altLang="en-US"/>
          </a:p>
        </p:txBody>
      </p:sp>
      <p:sp>
        <p:nvSpPr>
          <p:cNvPr id="75780" name="Rectangle 6"/>
          <p:cNvSpPr>
            <a:spLocks noChangeArrowheads="1"/>
          </p:cNvSpPr>
          <p:nvPr/>
        </p:nvSpPr>
        <p:spPr bwMode="auto">
          <a:xfrm>
            <a:off x="4676775" y="4508500"/>
            <a:ext cx="3790950" cy="1493838"/>
          </a:xfrm>
          <a:prstGeom prst="rect">
            <a:avLst/>
          </a:prstGeom>
          <a:gradFill rotWithShape="1">
            <a:gsLst>
              <a:gs pos="0">
                <a:srgbClr val="72380D"/>
              </a:gs>
              <a:gs pos="100000">
                <a:srgbClr val="F77A1D"/>
              </a:gs>
            </a:gsLst>
            <a:lin ang="5400000" scaled="1"/>
          </a:gradFill>
          <a:ln w="9525">
            <a:miter lim="800000"/>
            <a:headEnd/>
            <a:tailEnd/>
          </a:ln>
          <a:scene3d>
            <a:camera prst="legacyPerspectiveTopLeft"/>
            <a:lightRig rig="legacyFlat3" dir="b"/>
          </a:scene3d>
          <a:sp3d extrusionH="430200" prstMaterial="legacyMatte">
            <a:bevelT w="13500" h="13500" prst="angle"/>
            <a:bevelB w="13500" h="13500" prst="angle"/>
            <a:extrusionClr>
              <a:srgbClr val="F77A1D"/>
            </a:extrusionClr>
          </a:sp3d>
        </p:spPr>
        <p:txBody>
          <a:bodyPr wrap="none" anchor="ctr">
            <a:flatTx/>
          </a:bodyPr>
          <a:lstStyle/>
          <a:p>
            <a:endParaRPr lang="zh-CN" altLang="en-US"/>
          </a:p>
        </p:txBody>
      </p:sp>
      <p:grpSp>
        <p:nvGrpSpPr>
          <p:cNvPr id="75781" name="Group 7"/>
          <p:cNvGrpSpPr>
            <a:grpSpLocks/>
          </p:cNvGrpSpPr>
          <p:nvPr/>
        </p:nvGrpSpPr>
        <p:grpSpPr bwMode="auto">
          <a:xfrm>
            <a:off x="3608388" y="3471863"/>
            <a:ext cx="1660525" cy="1612900"/>
            <a:chOff x="2457" y="2000"/>
            <a:chExt cx="901" cy="888"/>
          </a:xfrm>
        </p:grpSpPr>
        <p:pic>
          <p:nvPicPr>
            <p:cNvPr id="75792" name="Picture 8" descr="circuler_1"/>
            <p:cNvPicPr>
              <a:picLocks noChangeAspect="1"/>
            </p:cNvPicPr>
            <p:nvPr/>
          </p:nvPicPr>
          <p:blipFill>
            <a:blip r:embed="rId2"/>
            <a:srcRect/>
            <a:stretch>
              <a:fillRect/>
            </a:stretch>
          </p:blipFill>
          <p:spPr bwMode="auto">
            <a:xfrm>
              <a:off x="2457" y="2000"/>
              <a:ext cx="901" cy="886"/>
            </a:xfrm>
            <a:prstGeom prst="rect">
              <a:avLst/>
            </a:prstGeom>
            <a:noFill/>
            <a:ln w="9525">
              <a:noFill/>
              <a:miter lim="800000"/>
              <a:headEnd/>
              <a:tailEnd/>
            </a:ln>
          </p:spPr>
        </p:pic>
        <p:sp>
          <p:nvSpPr>
            <p:cNvPr id="416777" name="Oval 9"/>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ln>
            <a:effectLst/>
            <a:extLst>
              <a:ext uri="{AF507438-7753-43E0-B8FC-AC1667EBCBE1}"/>
            </a:extLst>
          </p:spPr>
          <p:txBody>
            <a:bodyPr wrap="none" anchor="ctr"/>
            <a:lstStyle/>
            <a:p>
              <a:pPr>
                <a:defRPr/>
              </a:pPr>
              <a:endParaRPr lang="zh-CN" altLang="en-US" sz="900">
                <a:latin typeface="Arial" panose="020B0604020202020204" pitchFamily="34" charset="0"/>
                <a:ea typeface="+mn-ea"/>
              </a:endParaRPr>
            </a:p>
          </p:txBody>
        </p:sp>
        <p:sp>
          <p:nvSpPr>
            <p:cNvPr id="75796" name="Freeform 10"/>
            <p:cNvSpPr>
              <a:spLocks/>
            </p:cNvSpPr>
            <p:nvPr/>
          </p:nvSpPr>
          <p:spPr bwMode="auto">
            <a:xfrm>
              <a:off x="2550" y="2018"/>
              <a:ext cx="703" cy="308"/>
            </a:xfrm>
            <a:custGeom>
              <a:avLst/>
              <a:gdLst>
                <a:gd name="T0" fmla="*/ 692 w 1321"/>
                <a:gd name="T1" fmla="*/ 173 h 712"/>
                <a:gd name="T2" fmla="*/ 701 w 1321"/>
                <a:gd name="T3" fmla="*/ 191 h 712"/>
                <a:gd name="T4" fmla="*/ 703 w 1321"/>
                <a:gd name="T5" fmla="*/ 208 h 712"/>
                <a:gd name="T6" fmla="*/ 700 w 1321"/>
                <a:gd name="T7" fmla="*/ 223 h 712"/>
                <a:gd name="T8" fmla="*/ 691 w 1321"/>
                <a:gd name="T9" fmla="*/ 238 h 712"/>
                <a:gd name="T10" fmla="*/ 677 w 1321"/>
                <a:gd name="T11" fmla="*/ 250 h 712"/>
                <a:gd name="T12" fmla="*/ 659 w 1321"/>
                <a:gd name="T13" fmla="*/ 261 h 712"/>
                <a:gd name="T14" fmla="*/ 636 w 1321"/>
                <a:gd name="T15" fmla="*/ 272 h 712"/>
                <a:gd name="T16" fmla="*/ 610 w 1321"/>
                <a:gd name="T17" fmla="*/ 281 h 712"/>
                <a:gd name="T18" fmla="*/ 581 w 1321"/>
                <a:gd name="T19" fmla="*/ 289 h 712"/>
                <a:gd name="T20" fmla="*/ 549 w 1321"/>
                <a:gd name="T21" fmla="*/ 295 h 712"/>
                <a:gd name="T22" fmla="*/ 515 w 1321"/>
                <a:gd name="T23" fmla="*/ 300 h 712"/>
                <a:gd name="T24" fmla="*/ 477 w 1321"/>
                <a:gd name="T25" fmla="*/ 305 h 712"/>
                <a:gd name="T26" fmla="*/ 439 w 1321"/>
                <a:gd name="T27" fmla="*/ 307 h 712"/>
                <a:gd name="T28" fmla="*/ 423 w 1321"/>
                <a:gd name="T29" fmla="*/ 308 h 712"/>
                <a:gd name="T30" fmla="*/ 253 w 1321"/>
                <a:gd name="T31" fmla="*/ 308 h 712"/>
                <a:gd name="T32" fmla="*/ 251 w 1321"/>
                <a:gd name="T33" fmla="*/ 308 h 712"/>
                <a:gd name="T34" fmla="*/ 218 w 1321"/>
                <a:gd name="T35" fmla="*/ 306 h 712"/>
                <a:gd name="T36" fmla="*/ 185 w 1321"/>
                <a:gd name="T37" fmla="*/ 305 h 712"/>
                <a:gd name="T38" fmla="*/ 154 w 1321"/>
                <a:gd name="T39" fmla="*/ 301 h 712"/>
                <a:gd name="T40" fmla="*/ 125 w 1321"/>
                <a:gd name="T41" fmla="*/ 298 h 712"/>
                <a:gd name="T42" fmla="*/ 99 w 1321"/>
                <a:gd name="T43" fmla="*/ 293 h 712"/>
                <a:gd name="T44" fmla="*/ 75 w 1321"/>
                <a:gd name="T45" fmla="*/ 287 h 712"/>
                <a:gd name="T46" fmla="*/ 54 w 1321"/>
                <a:gd name="T47" fmla="*/ 280 h 712"/>
                <a:gd name="T48" fmla="*/ 36 w 1321"/>
                <a:gd name="T49" fmla="*/ 273 h 712"/>
                <a:gd name="T50" fmla="*/ 21 w 1321"/>
                <a:gd name="T51" fmla="*/ 263 h 712"/>
                <a:gd name="T52" fmla="*/ 10 w 1321"/>
                <a:gd name="T53" fmla="*/ 252 h 712"/>
                <a:gd name="T54" fmla="*/ 3 w 1321"/>
                <a:gd name="T55" fmla="*/ 240 h 712"/>
                <a:gd name="T56" fmla="*/ 0 w 1321"/>
                <a:gd name="T57" fmla="*/ 227 h 712"/>
                <a:gd name="T58" fmla="*/ 0 w 1321"/>
                <a:gd name="T59" fmla="*/ 225 h 712"/>
                <a:gd name="T60" fmla="*/ 2 w 1321"/>
                <a:gd name="T61" fmla="*/ 211 h 712"/>
                <a:gd name="T62" fmla="*/ 9 w 1321"/>
                <a:gd name="T63" fmla="*/ 193 h 712"/>
                <a:gd name="T64" fmla="*/ 27 w 1321"/>
                <a:gd name="T65" fmla="*/ 160 h 712"/>
                <a:gd name="T66" fmla="*/ 50 w 1321"/>
                <a:gd name="T67" fmla="*/ 129 h 712"/>
                <a:gd name="T68" fmla="*/ 78 w 1321"/>
                <a:gd name="T69" fmla="*/ 102 h 712"/>
                <a:gd name="T70" fmla="*/ 109 w 1321"/>
                <a:gd name="T71" fmla="*/ 76 h 712"/>
                <a:gd name="T72" fmla="*/ 144 w 1321"/>
                <a:gd name="T73" fmla="*/ 54 h 712"/>
                <a:gd name="T74" fmla="*/ 181 w 1321"/>
                <a:gd name="T75" fmla="*/ 35 h 712"/>
                <a:gd name="T76" fmla="*/ 221 w 1321"/>
                <a:gd name="T77" fmla="*/ 20 h 712"/>
                <a:gd name="T78" fmla="*/ 264 w 1321"/>
                <a:gd name="T79" fmla="*/ 9 h 712"/>
                <a:gd name="T80" fmla="*/ 309 w 1321"/>
                <a:gd name="T81" fmla="*/ 3 h 712"/>
                <a:gd name="T82" fmla="*/ 355 w 1321"/>
                <a:gd name="T83" fmla="*/ 0 h 712"/>
                <a:gd name="T84" fmla="*/ 355 w 1321"/>
                <a:gd name="T85" fmla="*/ 0 h 712"/>
                <a:gd name="T86" fmla="*/ 404 w 1321"/>
                <a:gd name="T87" fmla="*/ 3 h 712"/>
                <a:gd name="T88" fmla="*/ 451 w 1321"/>
                <a:gd name="T89" fmla="*/ 10 h 712"/>
                <a:gd name="T90" fmla="*/ 496 w 1321"/>
                <a:gd name="T91" fmla="*/ 23 h 712"/>
                <a:gd name="T92" fmla="*/ 537 w 1321"/>
                <a:gd name="T93" fmla="*/ 39 h 712"/>
                <a:gd name="T94" fmla="*/ 576 w 1321"/>
                <a:gd name="T95" fmla="*/ 59 h 712"/>
                <a:gd name="T96" fmla="*/ 611 w 1321"/>
                <a:gd name="T97" fmla="*/ 84 h 712"/>
                <a:gd name="T98" fmla="*/ 643 w 1321"/>
                <a:gd name="T99" fmla="*/ 111 h 712"/>
                <a:gd name="T100" fmla="*/ 669 w 1321"/>
                <a:gd name="T101" fmla="*/ 141 h 712"/>
                <a:gd name="T102" fmla="*/ 692 w 1321"/>
                <a:gd name="T103" fmla="*/ 173 h 712"/>
                <a:gd name="T104" fmla="*/ 692 w 1321"/>
                <a:gd name="T105" fmla="*/ 17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E2E1B7"/>
                </a:gs>
              </a:gsLst>
              <a:lin ang="5400000" scaled="1"/>
            </a:gradFill>
            <a:ln w="0">
              <a:noFill/>
              <a:round/>
              <a:headEnd/>
              <a:tailEnd/>
            </a:ln>
          </p:spPr>
          <p:txBody>
            <a:bodyPr/>
            <a:lstStyle/>
            <a:p>
              <a:endParaRPr lang="zh-CN" altLang="en-US"/>
            </a:p>
          </p:txBody>
        </p:sp>
        <p:grpSp>
          <p:nvGrpSpPr>
            <p:cNvPr id="75797" name="Group 11"/>
            <p:cNvGrpSpPr>
              <a:grpSpLocks/>
            </p:cNvGrpSpPr>
            <p:nvPr/>
          </p:nvGrpSpPr>
          <p:grpSpPr bwMode="auto">
            <a:xfrm rot="-1297425" flipH="1" flipV="1">
              <a:off x="2525" y="2693"/>
              <a:ext cx="781" cy="188"/>
              <a:chOff x="2532" y="1051"/>
              <a:chExt cx="893" cy="246"/>
            </a:xfrm>
          </p:grpSpPr>
          <p:grpSp>
            <p:nvGrpSpPr>
              <p:cNvPr id="75798" name="Group 12"/>
              <p:cNvGrpSpPr>
                <a:grpSpLocks/>
              </p:cNvGrpSpPr>
              <p:nvPr/>
            </p:nvGrpSpPr>
            <p:grpSpPr bwMode="auto">
              <a:xfrm>
                <a:off x="2532" y="1051"/>
                <a:ext cx="743" cy="185"/>
                <a:chOff x="1565" y="2568"/>
                <a:chExt cx="1118" cy="279"/>
              </a:xfrm>
            </p:grpSpPr>
            <p:sp>
              <p:nvSpPr>
                <p:cNvPr id="75804" name="AutoShape 13"/>
                <p:cNvSpPr>
                  <a:spLocks noChangeArrowheads="1"/>
                </p:cNvSpPr>
                <p:nvPr/>
              </p:nvSpPr>
              <p:spPr bwMode="auto">
                <a:xfrm rot="5263130">
                  <a:off x="1825" y="2239"/>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75805" name="AutoShape 14"/>
                <p:cNvSpPr>
                  <a:spLocks noChangeArrowheads="1"/>
                </p:cNvSpPr>
                <p:nvPr/>
              </p:nvSpPr>
              <p:spPr bwMode="auto">
                <a:xfrm rot="6078281">
                  <a:off x="1961" y="2239"/>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75806" name="AutoShape 15"/>
                <p:cNvSpPr>
                  <a:spLocks noChangeArrowheads="1"/>
                </p:cNvSpPr>
                <p:nvPr/>
              </p:nvSpPr>
              <p:spPr bwMode="auto">
                <a:xfrm rot="6373927">
                  <a:off x="2037" y="2261"/>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75807" name="AutoShape 16"/>
                <p:cNvSpPr>
                  <a:spLocks noChangeArrowheads="1"/>
                </p:cNvSpPr>
                <p:nvPr/>
              </p:nvSpPr>
              <p:spPr bwMode="auto">
                <a:xfrm rot="6906312">
                  <a:off x="2127" y="2291"/>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grpSp>
          <p:grpSp>
            <p:nvGrpSpPr>
              <p:cNvPr id="75799" name="Group 17"/>
              <p:cNvGrpSpPr>
                <a:grpSpLocks/>
              </p:cNvGrpSpPr>
              <p:nvPr/>
            </p:nvGrpSpPr>
            <p:grpSpPr bwMode="auto">
              <a:xfrm rot="1353540">
                <a:off x="2682" y="1111"/>
                <a:ext cx="743" cy="186"/>
                <a:chOff x="1565" y="2568"/>
                <a:chExt cx="1118" cy="279"/>
              </a:xfrm>
            </p:grpSpPr>
            <p:sp>
              <p:nvSpPr>
                <p:cNvPr id="75800" name="AutoShape 18"/>
                <p:cNvSpPr>
                  <a:spLocks noChangeArrowheads="1"/>
                </p:cNvSpPr>
                <p:nvPr/>
              </p:nvSpPr>
              <p:spPr bwMode="auto">
                <a:xfrm rot="5263130">
                  <a:off x="1825" y="2239"/>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75801" name="AutoShape 19"/>
                <p:cNvSpPr>
                  <a:spLocks noChangeArrowheads="1"/>
                </p:cNvSpPr>
                <p:nvPr/>
              </p:nvSpPr>
              <p:spPr bwMode="auto">
                <a:xfrm rot="6078281">
                  <a:off x="1961" y="2239"/>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75802" name="AutoShape 20"/>
                <p:cNvSpPr>
                  <a:spLocks noChangeArrowheads="1"/>
                </p:cNvSpPr>
                <p:nvPr/>
              </p:nvSpPr>
              <p:spPr bwMode="auto">
                <a:xfrm rot="6373927">
                  <a:off x="2037" y="2261"/>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sp>
              <p:nvSpPr>
                <p:cNvPr id="75803" name="AutoShape 21"/>
                <p:cNvSpPr>
                  <a:spLocks noChangeArrowheads="1"/>
                </p:cNvSpPr>
                <p:nvPr/>
              </p:nvSpPr>
              <p:spPr bwMode="auto">
                <a:xfrm rot="6906312">
                  <a:off x="2127" y="2291"/>
                  <a:ext cx="227" cy="816"/>
                </a:xfrm>
                <a:prstGeom prst="moon">
                  <a:avLst>
                    <a:gd name="adj" fmla="val 49773"/>
                  </a:avLst>
                </a:prstGeom>
                <a:solidFill>
                  <a:srgbClr val="F8F8F8">
                    <a:alpha val="3922"/>
                  </a:srgbClr>
                </a:solidFill>
                <a:ln w="9525">
                  <a:noFill/>
                  <a:miter lim="800000"/>
                  <a:headEnd/>
                  <a:tailEnd/>
                </a:ln>
              </p:spPr>
              <p:txBody>
                <a:bodyPr wrap="none" anchor="ctr"/>
                <a:lstStyle/>
                <a:p>
                  <a:endParaRPr lang="zh-CN" altLang="en-US"/>
                </a:p>
              </p:txBody>
            </p:sp>
          </p:grpSp>
        </p:grpSp>
      </p:grpSp>
      <p:sp>
        <p:nvSpPr>
          <p:cNvPr id="75782" name="Text Box 22"/>
          <p:cNvSpPr txBox="1">
            <a:spLocks noChangeArrowheads="1"/>
          </p:cNvSpPr>
          <p:nvPr/>
        </p:nvSpPr>
        <p:spPr bwMode="auto">
          <a:xfrm>
            <a:off x="3787775" y="3876675"/>
            <a:ext cx="1289050" cy="1066800"/>
          </a:xfrm>
          <a:prstGeom prst="rect">
            <a:avLst/>
          </a:prstGeom>
          <a:noFill/>
          <a:ln w="9525">
            <a:noFill/>
            <a:miter lim="800000"/>
            <a:headEnd/>
            <a:tailEnd/>
          </a:ln>
        </p:spPr>
        <p:txBody>
          <a:bodyPr>
            <a:spAutoFit/>
          </a:bodyPr>
          <a:lstStyle/>
          <a:p>
            <a:pPr algn="ctr" eaLnBrk="0" hangingPunct="0"/>
            <a:r>
              <a:rPr lang="zh-CN" altLang="en-US" sz="3200" b="1">
                <a:solidFill>
                  <a:srgbClr val="080808"/>
                </a:solidFill>
                <a:ea typeface="黑体" pitchFamily="49" charset="-122"/>
              </a:rPr>
              <a:t>讲评原则</a:t>
            </a:r>
          </a:p>
        </p:txBody>
      </p:sp>
      <p:sp>
        <p:nvSpPr>
          <p:cNvPr id="75783" name="Rectangle 23"/>
          <p:cNvSpPr>
            <a:spLocks noChangeArrowheads="1"/>
          </p:cNvSpPr>
          <p:nvPr/>
        </p:nvSpPr>
        <p:spPr bwMode="auto">
          <a:xfrm>
            <a:off x="900113" y="2914650"/>
            <a:ext cx="2808287" cy="946150"/>
          </a:xfrm>
          <a:prstGeom prst="rect">
            <a:avLst/>
          </a:prstGeom>
          <a:noFill/>
          <a:ln w="9525">
            <a:noFill/>
            <a:miter lim="800000"/>
            <a:headEnd/>
            <a:tailEnd/>
          </a:ln>
        </p:spPr>
        <p:txBody>
          <a:bodyPr>
            <a:spAutoFit/>
          </a:bodyPr>
          <a:lstStyle/>
          <a:p>
            <a:pPr algn="ctr"/>
            <a:r>
              <a:rPr lang="zh-CN" altLang="en-US" sz="2800" b="1">
                <a:solidFill>
                  <a:srgbClr val="FFFF99"/>
                </a:solidFill>
                <a:ea typeface="黑体" pitchFamily="49" charset="-122"/>
              </a:rPr>
              <a:t>讲出效果</a:t>
            </a:r>
          </a:p>
          <a:p>
            <a:pPr algn="ctr"/>
            <a:r>
              <a:rPr lang="zh-CN" altLang="en-US" sz="2800" b="1">
                <a:solidFill>
                  <a:srgbClr val="FFFF99"/>
                </a:solidFill>
                <a:ea typeface="黑体" pitchFamily="49" charset="-122"/>
              </a:rPr>
              <a:t>评中要害</a:t>
            </a:r>
          </a:p>
        </p:txBody>
      </p:sp>
      <p:sp>
        <p:nvSpPr>
          <p:cNvPr id="75784" name="Rectangle 24"/>
          <p:cNvSpPr>
            <a:spLocks noChangeArrowheads="1"/>
          </p:cNvSpPr>
          <p:nvPr/>
        </p:nvSpPr>
        <p:spPr bwMode="auto">
          <a:xfrm>
            <a:off x="4716463" y="2914650"/>
            <a:ext cx="3671887" cy="946150"/>
          </a:xfrm>
          <a:prstGeom prst="rect">
            <a:avLst/>
          </a:prstGeom>
          <a:noFill/>
          <a:ln w="9525">
            <a:noFill/>
            <a:miter lim="800000"/>
            <a:headEnd/>
            <a:tailEnd/>
          </a:ln>
        </p:spPr>
        <p:txBody>
          <a:bodyPr>
            <a:spAutoFit/>
          </a:bodyPr>
          <a:lstStyle/>
          <a:p>
            <a:pPr algn="ctr"/>
            <a:r>
              <a:rPr lang="zh-CN" altLang="en-US" sz="2800" b="1">
                <a:solidFill>
                  <a:srgbClr val="FFFF99"/>
                </a:solidFill>
                <a:latin typeface="黑体" pitchFamily="49" charset="-122"/>
                <a:ea typeface="黑体" pitchFamily="49" charset="-122"/>
              </a:rPr>
              <a:t>讲出规律</a:t>
            </a:r>
          </a:p>
          <a:p>
            <a:pPr algn="ctr"/>
            <a:r>
              <a:rPr lang="zh-CN" altLang="en-US" sz="2800" b="1">
                <a:solidFill>
                  <a:srgbClr val="FFFF99"/>
                </a:solidFill>
                <a:latin typeface="黑体" pitchFamily="49" charset="-122"/>
                <a:ea typeface="黑体" pitchFamily="49" charset="-122"/>
              </a:rPr>
              <a:t>举三反一</a:t>
            </a:r>
          </a:p>
        </p:txBody>
      </p:sp>
      <p:sp>
        <p:nvSpPr>
          <p:cNvPr id="75785" name="Rectangle 25"/>
          <p:cNvSpPr>
            <a:spLocks noChangeArrowheads="1"/>
          </p:cNvSpPr>
          <p:nvPr/>
        </p:nvSpPr>
        <p:spPr bwMode="auto">
          <a:xfrm>
            <a:off x="1123950" y="4432300"/>
            <a:ext cx="1971675" cy="1373188"/>
          </a:xfrm>
          <a:prstGeom prst="rect">
            <a:avLst/>
          </a:prstGeom>
          <a:noFill/>
          <a:ln w="9525">
            <a:noFill/>
            <a:miter lim="800000"/>
            <a:headEnd/>
            <a:tailEnd/>
          </a:ln>
        </p:spPr>
        <p:txBody>
          <a:bodyPr wrap="none">
            <a:spAutoFit/>
          </a:bodyPr>
          <a:lstStyle/>
          <a:p>
            <a:pPr algn="ctr"/>
            <a:endParaRPr lang="en-US" altLang="zh-CN" sz="2800" b="1">
              <a:solidFill>
                <a:srgbClr val="FFFF99"/>
              </a:solidFill>
              <a:latin typeface="黑体" pitchFamily="49" charset="-122"/>
              <a:ea typeface="黑体" pitchFamily="49" charset="-122"/>
            </a:endParaRPr>
          </a:p>
          <a:p>
            <a:pPr algn="ctr"/>
            <a:r>
              <a:rPr lang="en-US" altLang="zh-CN" sz="2800" b="1">
                <a:solidFill>
                  <a:srgbClr val="FFFF99"/>
                </a:solidFill>
                <a:latin typeface="黑体" pitchFamily="49" charset="-122"/>
                <a:ea typeface="黑体" pitchFamily="49" charset="-122"/>
              </a:rPr>
              <a:t>  </a:t>
            </a:r>
            <a:r>
              <a:rPr lang="zh-CN" altLang="en-US" sz="2800" b="1">
                <a:solidFill>
                  <a:srgbClr val="FFFF99"/>
                </a:solidFill>
                <a:latin typeface="黑体" pitchFamily="49" charset="-122"/>
                <a:ea typeface="黑体" pitchFamily="49" charset="-122"/>
              </a:rPr>
              <a:t>讲出背景</a:t>
            </a:r>
          </a:p>
          <a:p>
            <a:pPr algn="ctr"/>
            <a:r>
              <a:rPr lang="zh-CN" altLang="en-US" sz="2800" b="1">
                <a:solidFill>
                  <a:srgbClr val="FFFF99"/>
                </a:solidFill>
                <a:latin typeface="黑体" pitchFamily="49" charset="-122"/>
                <a:ea typeface="黑体" pitchFamily="49" charset="-122"/>
              </a:rPr>
              <a:t>  拓展纵深</a:t>
            </a:r>
          </a:p>
        </p:txBody>
      </p:sp>
      <p:sp>
        <p:nvSpPr>
          <p:cNvPr id="75786" name="Rectangle 26"/>
          <p:cNvSpPr>
            <a:spLocks noChangeArrowheads="1"/>
          </p:cNvSpPr>
          <p:nvPr/>
        </p:nvSpPr>
        <p:spPr bwMode="auto">
          <a:xfrm>
            <a:off x="4716463" y="4854575"/>
            <a:ext cx="3671887" cy="946150"/>
          </a:xfrm>
          <a:prstGeom prst="rect">
            <a:avLst/>
          </a:prstGeom>
          <a:noFill/>
          <a:ln w="9525">
            <a:noFill/>
            <a:miter lim="800000"/>
            <a:headEnd/>
            <a:tailEnd/>
          </a:ln>
        </p:spPr>
        <p:txBody>
          <a:bodyPr>
            <a:spAutoFit/>
          </a:bodyPr>
          <a:lstStyle/>
          <a:p>
            <a:r>
              <a:rPr lang="en-US" altLang="zh-CN" sz="2400" b="1">
                <a:solidFill>
                  <a:srgbClr val="FFFF99"/>
                </a:solidFill>
                <a:ea typeface="黑体" pitchFamily="49" charset="-122"/>
              </a:rPr>
              <a:t>             </a:t>
            </a:r>
            <a:r>
              <a:rPr lang="zh-CN" altLang="en-US" sz="2800" b="1">
                <a:solidFill>
                  <a:srgbClr val="FFFF99"/>
                </a:solidFill>
                <a:ea typeface="黑体" pitchFamily="49" charset="-122"/>
              </a:rPr>
              <a:t>讲出思路</a:t>
            </a:r>
          </a:p>
          <a:p>
            <a:r>
              <a:rPr lang="zh-CN" altLang="en-US" sz="2800" b="1">
                <a:solidFill>
                  <a:srgbClr val="FFFF99"/>
                </a:solidFill>
                <a:ea typeface="黑体" pitchFamily="49" charset="-122"/>
              </a:rPr>
              <a:t>           注意总结</a:t>
            </a:r>
          </a:p>
        </p:txBody>
      </p:sp>
      <p:sp>
        <p:nvSpPr>
          <p:cNvPr id="75787" name="Rectangle 19"/>
          <p:cNvSpPr>
            <a:spLocks noChangeArrowheads="1"/>
          </p:cNvSpPr>
          <p:nvPr/>
        </p:nvSpPr>
        <p:spPr bwMode="auto">
          <a:xfrm>
            <a:off x="179388" y="1958975"/>
            <a:ext cx="3429000" cy="461963"/>
          </a:xfrm>
          <a:prstGeom prst="rect">
            <a:avLst/>
          </a:prstGeom>
          <a:noFill/>
          <a:ln w="9525">
            <a:noFill/>
            <a:miter lim="800000"/>
            <a:headEnd/>
            <a:tailEnd/>
          </a:ln>
        </p:spPr>
        <p:txBody>
          <a:bodyPr>
            <a:spAutoFit/>
          </a:bodyPr>
          <a:lstStyle/>
          <a:p>
            <a:pPr eaLnBrk="0" hangingPunct="0"/>
            <a:r>
              <a:rPr lang="en-US" altLang="zh-CN" sz="2400" b="1">
                <a:solidFill>
                  <a:srgbClr val="D60093"/>
                </a:solidFill>
                <a:ea typeface="黑体" pitchFamily="49" charset="-122"/>
              </a:rPr>
              <a:t>1.</a:t>
            </a:r>
            <a:r>
              <a:rPr lang="zh-CN" altLang="en-US" sz="2400" b="1">
                <a:solidFill>
                  <a:srgbClr val="D60093"/>
                </a:solidFill>
                <a:ea typeface="黑体" pitchFamily="49" charset="-122"/>
              </a:rPr>
              <a:t>讲评原则</a:t>
            </a:r>
          </a:p>
        </p:txBody>
      </p:sp>
      <p:sp>
        <p:nvSpPr>
          <p:cNvPr id="29" name="标题 2"/>
          <p:cNvSpPr txBox="1">
            <a:spLocks/>
          </p:cNvSpPr>
          <p:nvPr/>
        </p:nvSpPr>
        <p:spPr>
          <a:xfrm>
            <a:off x="26988" y="1125538"/>
            <a:ext cx="9001125" cy="7905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28" name="矩形 27"/>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9"/>
          <p:cNvSpPr>
            <a:spLocks noChangeArrowheads="1"/>
          </p:cNvSpPr>
          <p:nvPr/>
        </p:nvSpPr>
        <p:spPr bwMode="auto">
          <a:xfrm>
            <a:off x="179388" y="1527175"/>
            <a:ext cx="3429000" cy="461963"/>
          </a:xfrm>
          <a:prstGeom prst="rect">
            <a:avLst/>
          </a:prstGeom>
          <a:noFill/>
          <a:ln w="9525">
            <a:noFill/>
            <a:miter lim="800000"/>
            <a:headEnd/>
            <a:tailEnd/>
          </a:ln>
        </p:spPr>
        <p:txBody>
          <a:bodyPr>
            <a:spAutoFit/>
          </a:bodyPr>
          <a:lstStyle/>
          <a:p>
            <a:pPr eaLnBrk="0" hangingPunct="0"/>
            <a:r>
              <a:rPr lang="en-US" altLang="zh-CN" sz="2400" b="1">
                <a:solidFill>
                  <a:srgbClr val="D60093"/>
                </a:solidFill>
                <a:ea typeface="黑体" pitchFamily="49" charset="-122"/>
              </a:rPr>
              <a:t>2.</a:t>
            </a:r>
            <a:r>
              <a:rPr lang="zh-CN" altLang="en-US" sz="2400" b="1">
                <a:solidFill>
                  <a:srgbClr val="D60093"/>
                </a:solidFill>
                <a:ea typeface="黑体" pitchFamily="49" charset="-122"/>
              </a:rPr>
              <a:t>讲评</a:t>
            </a:r>
            <a:r>
              <a:rPr lang="zh-CN" altLang="en-US" sz="2400" b="1">
                <a:solidFill>
                  <a:srgbClr val="D60093"/>
                </a:solidFill>
                <a:latin typeface="Calibri" pitchFamily="34" charset="0"/>
                <a:ea typeface="黑体" pitchFamily="49" charset="-122"/>
              </a:rPr>
              <a:t>准备</a:t>
            </a:r>
            <a:endParaRPr lang="zh-CN" altLang="en-US" sz="2400" b="1">
              <a:solidFill>
                <a:srgbClr val="D60093"/>
              </a:solidFill>
              <a:ea typeface="黑体" pitchFamily="49" charset="-122"/>
            </a:endParaRPr>
          </a:p>
        </p:txBody>
      </p:sp>
      <p:sp>
        <p:nvSpPr>
          <p:cNvPr id="31" name="圆角矩形_1"/>
          <p:cNvSpPr/>
          <p:nvPr/>
        </p:nvSpPr>
        <p:spPr>
          <a:xfrm>
            <a:off x="4087813" y="2492375"/>
            <a:ext cx="1087437" cy="3189288"/>
          </a:xfrm>
          <a:prstGeom prst="roundRect">
            <a:avLst>
              <a:gd name="adj" fmla="val 25667"/>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42" name="椭圆"/>
          <p:cNvSpPr/>
          <p:nvPr/>
        </p:nvSpPr>
        <p:spPr>
          <a:xfrm>
            <a:off x="4022725" y="4143375"/>
            <a:ext cx="1152525" cy="522288"/>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55" name="缺角三角形_4"/>
          <p:cNvSpPr/>
          <p:nvPr>
            <p:custDataLst>
              <p:tags r:id="rId1"/>
            </p:custDataLst>
          </p:nvPr>
        </p:nvSpPr>
        <p:spPr>
          <a:xfrm flipV="1">
            <a:off x="4903788" y="4117975"/>
            <a:ext cx="1211262" cy="61595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grpSp>
        <p:nvGrpSpPr>
          <p:cNvPr id="76805" name="组合 2"/>
          <p:cNvGrpSpPr>
            <a:grpSpLocks/>
          </p:cNvGrpSpPr>
          <p:nvPr/>
        </p:nvGrpSpPr>
        <p:grpSpPr bwMode="auto">
          <a:xfrm>
            <a:off x="-107950" y="2085975"/>
            <a:ext cx="9083675" cy="3754438"/>
            <a:chOff x="26670" y="1052736"/>
            <a:chExt cx="9084945" cy="3754120"/>
          </a:xfrm>
        </p:grpSpPr>
        <p:sp>
          <p:nvSpPr>
            <p:cNvPr id="41" name="弧形_4"/>
            <p:cNvSpPr/>
            <p:nvPr>
              <p:custDataLst>
                <p:tags r:id="rId2"/>
              </p:custDataLst>
            </p:nvPr>
          </p:nvSpPr>
          <p:spPr>
            <a:xfrm rot="17110046" flipH="1">
              <a:off x="3499063" y="4313119"/>
              <a:ext cx="401604" cy="585869"/>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5268A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45" name="弧形_6"/>
            <p:cNvSpPr/>
            <p:nvPr>
              <p:custDataLst>
                <p:tags r:id="rId3"/>
              </p:custDataLst>
            </p:nvPr>
          </p:nvSpPr>
          <p:spPr>
            <a:xfrm rot="18315541" flipH="1">
              <a:off x="3555427" y="2226527"/>
              <a:ext cx="401604" cy="587457"/>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4276AA"/>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solidFill>
                  <a:srgbClr val="4276AA"/>
                </a:solidFill>
                <a:ea typeface="微软雅黑" panose="020B0503020204020204" charset="-122"/>
              </a:endParaRPr>
            </a:p>
          </p:txBody>
        </p:sp>
        <p:sp>
          <p:nvSpPr>
            <p:cNvPr id="47" name="弧形_5"/>
            <p:cNvSpPr/>
            <p:nvPr>
              <p:custDataLst>
                <p:tags r:id="rId4"/>
              </p:custDataLst>
            </p:nvPr>
          </p:nvSpPr>
          <p:spPr>
            <a:xfrm rot="18236510" flipH="1">
              <a:off x="3556221" y="2928936"/>
              <a:ext cx="400016" cy="587457"/>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178AA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49" name="弧形_4"/>
            <p:cNvSpPr/>
            <p:nvPr>
              <p:custDataLst>
                <p:tags r:id="rId5"/>
              </p:custDataLst>
            </p:nvPr>
          </p:nvSpPr>
          <p:spPr>
            <a:xfrm rot="18065440" flipH="1">
              <a:off x="3556221" y="3641664"/>
              <a:ext cx="401603" cy="585869"/>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5268A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57" name="弧形_3"/>
            <p:cNvSpPr/>
            <p:nvPr>
              <p:custDataLst>
                <p:tags r:id="rId6"/>
              </p:custDataLst>
            </p:nvPr>
          </p:nvSpPr>
          <p:spPr>
            <a:xfrm rot="2503140">
              <a:off x="5199468" y="3616332"/>
              <a:ext cx="346123" cy="539704"/>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58" name="弧形_2"/>
            <p:cNvSpPr/>
            <p:nvPr>
              <p:custDataLst>
                <p:tags r:id="rId7"/>
              </p:custDataLst>
            </p:nvPr>
          </p:nvSpPr>
          <p:spPr>
            <a:xfrm rot="2503140">
              <a:off x="5199468" y="2917891"/>
              <a:ext cx="346123" cy="539704"/>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grpSp>
          <p:nvGrpSpPr>
            <p:cNvPr id="76816" name="组合 1"/>
            <p:cNvGrpSpPr>
              <a:grpSpLocks/>
            </p:cNvGrpSpPr>
            <p:nvPr/>
          </p:nvGrpSpPr>
          <p:grpSpPr bwMode="auto">
            <a:xfrm>
              <a:off x="26670" y="1052736"/>
              <a:ext cx="9084945" cy="3754120"/>
              <a:chOff x="26670" y="1168400"/>
              <a:chExt cx="9084945" cy="3754120"/>
            </a:xfrm>
          </p:grpSpPr>
          <p:sp>
            <p:nvSpPr>
              <p:cNvPr id="76817" name="文本框 49"/>
              <p:cNvSpPr txBox="1">
                <a:spLocks noChangeArrowheads="1"/>
              </p:cNvSpPr>
              <p:nvPr/>
            </p:nvSpPr>
            <p:spPr bwMode="auto">
              <a:xfrm>
                <a:off x="26670" y="1857693"/>
                <a:ext cx="3112770" cy="2871470"/>
              </a:xfrm>
              <a:prstGeom prst="rect">
                <a:avLst/>
              </a:prstGeom>
              <a:noFill/>
              <a:ln w="9525">
                <a:noFill/>
                <a:miter lim="800000"/>
                <a:headEnd/>
                <a:tailEnd/>
              </a:ln>
            </p:spPr>
            <p:txBody>
              <a:bodyPr wrap="none">
                <a:spAutoFit/>
              </a:bodyPr>
              <a:lstStyle/>
              <a:p>
                <a:pPr defTabSz="911225">
                  <a:lnSpc>
                    <a:spcPct val="160000"/>
                  </a:lnSpc>
                  <a:spcBef>
                    <a:spcPct val="10000"/>
                  </a:spcBef>
                </a:pPr>
                <a:r>
                  <a:rPr lang="zh-CN" altLang="en-US" sz="2700" b="1">
                    <a:latin typeface="Times New Roman" pitchFamily="18" charset="0"/>
                  </a:rPr>
                  <a:t>（</a:t>
                </a:r>
                <a:r>
                  <a:rPr lang="en-US" altLang="zh-CN" sz="2700" b="1">
                    <a:latin typeface="Times New Roman" pitchFamily="18" charset="0"/>
                  </a:rPr>
                  <a:t>1</a:t>
                </a:r>
                <a:r>
                  <a:rPr lang="zh-CN" altLang="en-US" sz="2700" b="1">
                    <a:latin typeface="Times New Roman" pitchFamily="18" charset="0"/>
                  </a:rPr>
                  <a:t>）作业考查知识</a:t>
                </a:r>
              </a:p>
              <a:p>
                <a:pPr defTabSz="911225">
                  <a:lnSpc>
                    <a:spcPct val="160000"/>
                  </a:lnSpc>
                  <a:spcBef>
                    <a:spcPct val="10000"/>
                  </a:spcBef>
                </a:pPr>
                <a:r>
                  <a:rPr lang="zh-CN" altLang="en-US" sz="2700" b="1">
                    <a:latin typeface="Times New Roman" pitchFamily="18" charset="0"/>
                  </a:rPr>
                  <a:t>（</a:t>
                </a:r>
                <a:r>
                  <a:rPr lang="en-US" altLang="zh-CN" sz="2700" b="1">
                    <a:latin typeface="Times New Roman" pitchFamily="18" charset="0"/>
                  </a:rPr>
                  <a:t>2</a:t>
                </a:r>
                <a:r>
                  <a:rPr lang="zh-CN" altLang="en-US" sz="2700" b="1">
                    <a:latin typeface="Times New Roman" pitchFamily="18" charset="0"/>
                  </a:rPr>
                  <a:t>）学生答案分布</a:t>
                </a:r>
              </a:p>
              <a:p>
                <a:pPr defTabSz="911225">
                  <a:lnSpc>
                    <a:spcPct val="160000"/>
                  </a:lnSpc>
                  <a:spcBef>
                    <a:spcPct val="10000"/>
                  </a:spcBef>
                </a:pPr>
                <a:r>
                  <a:rPr lang="zh-CN" altLang="en-US" sz="2700" b="1">
                    <a:latin typeface="Times New Roman" pitchFamily="18" charset="0"/>
                  </a:rPr>
                  <a:t>（</a:t>
                </a:r>
                <a:r>
                  <a:rPr lang="en-US" altLang="zh-CN" sz="2700" b="1">
                    <a:latin typeface="Times New Roman" pitchFamily="18" charset="0"/>
                  </a:rPr>
                  <a:t>3</a:t>
                </a:r>
                <a:r>
                  <a:rPr lang="zh-CN" altLang="en-US" sz="2700" b="1">
                    <a:latin typeface="Times New Roman" pitchFamily="18" charset="0"/>
                  </a:rPr>
                  <a:t>）易错点和盲点</a:t>
                </a:r>
              </a:p>
              <a:p>
                <a:pPr defTabSz="911225">
                  <a:lnSpc>
                    <a:spcPct val="160000"/>
                  </a:lnSpc>
                  <a:spcBef>
                    <a:spcPct val="10000"/>
                  </a:spcBef>
                </a:pPr>
                <a:r>
                  <a:rPr lang="zh-CN" altLang="en-US" sz="2700" b="1">
                    <a:latin typeface="Times New Roman" pitchFamily="18" charset="0"/>
                  </a:rPr>
                  <a:t>（</a:t>
                </a:r>
                <a:r>
                  <a:rPr lang="en-US" altLang="zh-CN" sz="2700" b="1">
                    <a:latin typeface="Times New Roman" pitchFamily="18" charset="0"/>
                  </a:rPr>
                  <a:t>4</a:t>
                </a:r>
                <a:r>
                  <a:rPr lang="zh-CN" altLang="en-US" sz="2700" b="1">
                    <a:latin typeface="Times New Roman" pitchFamily="18" charset="0"/>
                  </a:rPr>
                  <a:t>）学生思维误区</a:t>
                </a:r>
              </a:p>
            </p:txBody>
          </p:sp>
          <p:sp>
            <p:nvSpPr>
              <p:cNvPr id="76818" name="文本框 48"/>
              <p:cNvSpPr txBox="1">
                <a:spLocks noChangeArrowheads="1"/>
              </p:cNvSpPr>
              <p:nvPr/>
            </p:nvSpPr>
            <p:spPr bwMode="auto">
              <a:xfrm>
                <a:off x="2767013" y="1168400"/>
                <a:ext cx="3857625" cy="584200"/>
              </a:xfrm>
              <a:prstGeom prst="rect">
                <a:avLst/>
              </a:prstGeom>
              <a:noFill/>
              <a:ln w="9525">
                <a:noFill/>
                <a:miter lim="800000"/>
                <a:headEnd/>
                <a:tailEnd/>
              </a:ln>
            </p:spPr>
            <p:txBody>
              <a:bodyPr wrap="none">
                <a:spAutoFit/>
              </a:bodyPr>
              <a:lstStyle/>
              <a:p>
                <a:pPr defTabSz="911225"/>
                <a:r>
                  <a:rPr lang="zh-CN" altLang="en-US" sz="3200" b="1">
                    <a:solidFill>
                      <a:srgbClr val="0000FF"/>
                    </a:solidFill>
                    <a:latin typeface="Times New Roman" pitchFamily="18" charset="0"/>
                    <a:ea typeface="楷体" pitchFamily="49" charset="-122"/>
                  </a:rPr>
                  <a:t>落实</a:t>
                </a:r>
                <a:r>
                  <a:rPr lang="zh-CN" altLang="en-US" sz="3200" b="1">
                    <a:solidFill>
                      <a:srgbClr val="0000FF"/>
                    </a:solidFill>
                    <a:latin typeface="楷体" pitchFamily="49" charset="-122"/>
                    <a:ea typeface="楷体" pitchFamily="49" charset="-122"/>
                  </a:rPr>
                  <a:t>“</a:t>
                </a:r>
                <a:r>
                  <a:rPr lang="zh-CN" altLang="en-US" sz="3200" b="1">
                    <a:solidFill>
                      <a:srgbClr val="0000FF"/>
                    </a:solidFill>
                    <a:latin typeface="Times New Roman" pitchFamily="18" charset="0"/>
                    <a:ea typeface="楷体" pitchFamily="49" charset="-122"/>
                  </a:rPr>
                  <a:t>八备课</a:t>
                </a:r>
                <a:r>
                  <a:rPr lang="zh-CN" altLang="en-US" sz="3200" b="1">
                    <a:solidFill>
                      <a:srgbClr val="0000FF"/>
                    </a:solidFill>
                    <a:latin typeface="楷体" pitchFamily="49" charset="-122"/>
                    <a:ea typeface="楷体" pitchFamily="49" charset="-122"/>
                  </a:rPr>
                  <a:t>”</a:t>
                </a:r>
                <a:r>
                  <a:rPr lang="zh-CN" altLang="en-US" sz="3200" b="1">
                    <a:solidFill>
                      <a:srgbClr val="0000FF"/>
                    </a:solidFill>
                    <a:latin typeface="Times New Roman" pitchFamily="18" charset="0"/>
                    <a:ea typeface="楷体" pitchFamily="49" charset="-122"/>
                  </a:rPr>
                  <a:t>原则</a:t>
                </a:r>
              </a:p>
            </p:txBody>
          </p:sp>
          <p:grpSp>
            <p:nvGrpSpPr>
              <p:cNvPr id="76819" name="组合 3"/>
              <p:cNvGrpSpPr>
                <a:grpSpLocks/>
              </p:cNvGrpSpPr>
              <p:nvPr/>
            </p:nvGrpSpPr>
            <p:grpSpPr bwMode="auto">
              <a:xfrm>
                <a:off x="4035425" y="2030095"/>
                <a:ext cx="1152525" cy="522605"/>
                <a:chOff x="5758123" y="1548955"/>
                <a:chExt cx="711200" cy="711200"/>
              </a:xfrm>
            </p:grpSpPr>
            <p:sp>
              <p:nvSpPr>
                <p:cNvPr id="33" name="椭圆"/>
                <p:cNvSpPr/>
                <p:nvPr>
                  <p:custDataLst>
                    <p:tags r:id="rId17"/>
                  </p:custDataLst>
                </p:nvPr>
              </p:nvSpPr>
              <p:spPr>
                <a:xfrm>
                  <a:off x="5758273" y="1549288"/>
                  <a:ext cx="711299" cy="710707"/>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34" name="图标"/>
                <p:cNvSpPr/>
                <p:nvPr/>
              </p:nvSpPr>
              <p:spPr>
                <a:xfrm>
                  <a:off x="5976757" y="1674580"/>
                  <a:ext cx="368386" cy="460123"/>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grpSp>
          <p:grpSp>
            <p:nvGrpSpPr>
              <p:cNvPr id="76820" name="组合 4"/>
              <p:cNvGrpSpPr>
                <a:grpSpLocks/>
              </p:cNvGrpSpPr>
              <p:nvPr/>
            </p:nvGrpSpPr>
            <p:grpSpPr bwMode="auto">
              <a:xfrm>
                <a:off x="4035425" y="2760345"/>
                <a:ext cx="1152525" cy="522605"/>
                <a:chOff x="5758123" y="2522622"/>
                <a:chExt cx="711200" cy="711200"/>
              </a:xfrm>
            </p:grpSpPr>
            <p:sp>
              <p:nvSpPr>
                <p:cNvPr id="36" name="椭圆"/>
                <p:cNvSpPr/>
                <p:nvPr/>
              </p:nvSpPr>
              <p:spPr>
                <a:xfrm>
                  <a:off x="5758273" y="2522871"/>
                  <a:ext cx="711299" cy="710707"/>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37" name="图标"/>
                <p:cNvSpPr/>
                <p:nvPr/>
              </p:nvSpPr>
              <p:spPr>
                <a:xfrm>
                  <a:off x="5976757" y="2648163"/>
                  <a:ext cx="368386" cy="460123"/>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grpSp>
          <p:grpSp>
            <p:nvGrpSpPr>
              <p:cNvPr id="76821" name="组合 2"/>
              <p:cNvGrpSpPr>
                <a:grpSpLocks/>
              </p:cNvGrpSpPr>
              <p:nvPr/>
            </p:nvGrpSpPr>
            <p:grpSpPr bwMode="auto">
              <a:xfrm>
                <a:off x="4035425" y="3433445"/>
                <a:ext cx="1152525" cy="522605"/>
                <a:chOff x="5758123" y="3496289"/>
                <a:chExt cx="711200" cy="711200"/>
              </a:xfrm>
            </p:grpSpPr>
            <p:sp>
              <p:nvSpPr>
                <p:cNvPr id="39" name="椭圆"/>
                <p:cNvSpPr/>
                <p:nvPr/>
              </p:nvSpPr>
              <p:spPr>
                <a:xfrm>
                  <a:off x="5758273" y="3496460"/>
                  <a:ext cx="711299" cy="710707"/>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40" name="图标"/>
                <p:cNvSpPr/>
                <p:nvPr/>
              </p:nvSpPr>
              <p:spPr>
                <a:xfrm>
                  <a:off x="5976757" y="3621752"/>
                  <a:ext cx="368386" cy="460123"/>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grpSp>
          <p:sp>
            <p:nvSpPr>
              <p:cNvPr id="43" name="图标"/>
              <p:cNvSpPr/>
              <p:nvPr/>
            </p:nvSpPr>
            <p:spPr>
              <a:xfrm>
                <a:off x="4186502" y="4235190"/>
                <a:ext cx="596983" cy="338109"/>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46" name="缺角三角形_1"/>
              <p:cNvSpPr/>
              <p:nvPr>
                <p:custDataLst>
                  <p:tags r:id="rId8"/>
                </p:custDataLst>
              </p:nvPr>
            </p:nvSpPr>
            <p:spPr>
              <a:xfrm flipH="1" flipV="1">
                <a:off x="3130667" y="2046214"/>
                <a:ext cx="1211431" cy="61431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48" name="缺角三角形_2"/>
              <p:cNvSpPr/>
              <p:nvPr>
                <p:custDataLst>
                  <p:tags r:id="rId9"/>
                </p:custDataLst>
              </p:nvPr>
            </p:nvSpPr>
            <p:spPr>
              <a:xfrm flipH="1" flipV="1">
                <a:off x="3130667" y="2731956"/>
                <a:ext cx="1211431" cy="61431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50" name="缺角三角形_3"/>
              <p:cNvSpPr/>
              <p:nvPr>
                <p:custDataLst>
                  <p:tags r:id="rId10"/>
                </p:custDataLst>
              </p:nvPr>
            </p:nvSpPr>
            <p:spPr>
              <a:xfrm flipH="1" flipV="1">
                <a:off x="3130667" y="3427222"/>
                <a:ext cx="1211431" cy="61431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51" name="缺角三角形_3"/>
              <p:cNvSpPr/>
              <p:nvPr>
                <p:custDataLst>
                  <p:tags r:id="rId11"/>
                </p:custDataLst>
              </p:nvPr>
            </p:nvSpPr>
            <p:spPr>
              <a:xfrm flipH="1" flipV="1">
                <a:off x="3130667" y="4114550"/>
                <a:ext cx="1211431" cy="614311"/>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52" name="缺角三角形_6"/>
              <p:cNvSpPr/>
              <p:nvPr>
                <p:custDataLst>
                  <p:tags r:id="rId12"/>
                </p:custDataLst>
              </p:nvPr>
            </p:nvSpPr>
            <p:spPr>
              <a:xfrm flipV="1">
                <a:off x="4926380" y="2031927"/>
                <a:ext cx="1211432" cy="614311"/>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53" name="缺角三角形_5"/>
              <p:cNvSpPr/>
              <p:nvPr>
                <p:custDataLst>
                  <p:tags r:id="rId13"/>
                </p:custDataLst>
              </p:nvPr>
            </p:nvSpPr>
            <p:spPr>
              <a:xfrm flipV="1">
                <a:off x="4926380" y="2730368"/>
                <a:ext cx="1211432" cy="614311"/>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54" name="缺角三角形_4"/>
              <p:cNvSpPr/>
              <p:nvPr>
                <p:custDataLst>
                  <p:tags r:id="rId14"/>
                </p:custDataLst>
              </p:nvPr>
            </p:nvSpPr>
            <p:spPr>
              <a:xfrm flipV="1">
                <a:off x="4926380" y="3428809"/>
                <a:ext cx="1211432" cy="615898"/>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56" name="弧形_2"/>
              <p:cNvSpPr/>
              <p:nvPr>
                <p:custDataLst>
                  <p:tags r:id="rId15"/>
                </p:custDataLst>
              </p:nvPr>
            </p:nvSpPr>
            <p:spPr>
              <a:xfrm rot="2503140">
                <a:off x="5129608" y="4382816"/>
                <a:ext cx="346123" cy="539704"/>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ea typeface="微软雅黑" panose="020B0503020204020204" charset="-122"/>
                </a:endParaRPr>
              </a:p>
            </p:txBody>
          </p:sp>
          <p:sp>
            <p:nvSpPr>
              <p:cNvPr id="59" name="弧形_1"/>
              <p:cNvSpPr/>
              <p:nvPr>
                <p:custDataLst>
                  <p:tags r:id="rId16"/>
                </p:custDataLst>
              </p:nvPr>
            </p:nvSpPr>
            <p:spPr>
              <a:xfrm rot="2503140">
                <a:off x="5201056" y="2217649"/>
                <a:ext cx="346123" cy="541291"/>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sz="1015" noProof="1">
                  <a:solidFill>
                    <a:srgbClr val="4276AA"/>
                  </a:solidFill>
                  <a:ea typeface="微软雅黑" panose="020B0503020204020204" charset="-122"/>
                </a:endParaRPr>
              </a:p>
            </p:txBody>
          </p:sp>
          <p:sp>
            <p:nvSpPr>
              <p:cNvPr id="76832" name="矩形 250883"/>
              <p:cNvSpPr>
                <a:spLocks noChangeArrowheads="1"/>
              </p:cNvSpPr>
              <p:nvPr/>
            </p:nvSpPr>
            <p:spPr bwMode="auto">
              <a:xfrm>
                <a:off x="5707380" y="1859280"/>
                <a:ext cx="3404235" cy="2870200"/>
              </a:xfrm>
              <a:prstGeom prst="rect">
                <a:avLst/>
              </a:prstGeom>
              <a:noFill/>
              <a:ln w="9525">
                <a:noFill/>
                <a:miter lim="800000"/>
                <a:headEnd/>
                <a:tailEnd/>
              </a:ln>
            </p:spPr>
            <p:txBody>
              <a:bodyPr lIns="91368" tIns="45685" rIns="91368" bIns="45685" anchor="ctr">
                <a:spAutoFit/>
              </a:bodyPr>
              <a:lstStyle/>
              <a:p>
                <a:pPr defTabSz="911225">
                  <a:lnSpc>
                    <a:spcPct val="160000"/>
                  </a:lnSpc>
                  <a:spcBef>
                    <a:spcPct val="10000"/>
                  </a:spcBef>
                </a:pPr>
                <a:r>
                  <a:rPr lang="zh-CN" altLang="en-US" sz="2700" b="1">
                    <a:latin typeface="Times New Roman" pitchFamily="18" charset="0"/>
                  </a:rPr>
                  <a:t>（</a:t>
                </a:r>
                <a:r>
                  <a:rPr lang="en-US" altLang="zh-CN" sz="2700" b="1">
                    <a:latin typeface="Times New Roman" pitchFamily="18" charset="0"/>
                  </a:rPr>
                  <a:t>5</a:t>
                </a:r>
                <a:r>
                  <a:rPr lang="zh-CN" altLang="en-US" sz="2700" b="1">
                    <a:latin typeface="Times New Roman" pitchFamily="18" charset="0"/>
                  </a:rPr>
                  <a:t>）班级差距原因</a:t>
                </a:r>
              </a:p>
              <a:p>
                <a:pPr defTabSz="911225">
                  <a:lnSpc>
                    <a:spcPct val="160000"/>
                  </a:lnSpc>
                  <a:spcBef>
                    <a:spcPct val="10000"/>
                  </a:spcBef>
                </a:pPr>
                <a:r>
                  <a:rPr lang="zh-CN" altLang="en-US" sz="2700" b="1">
                    <a:latin typeface="Times New Roman" pitchFamily="18" charset="0"/>
                  </a:rPr>
                  <a:t>（</a:t>
                </a:r>
                <a:r>
                  <a:rPr lang="en-US" altLang="zh-CN" sz="2700" b="1">
                    <a:latin typeface="Times New Roman" pitchFamily="18" charset="0"/>
                  </a:rPr>
                  <a:t>6</a:t>
                </a:r>
                <a:r>
                  <a:rPr lang="zh-CN" altLang="en-US" sz="2700" b="1">
                    <a:latin typeface="Times New Roman" pitchFamily="18" charset="0"/>
                  </a:rPr>
                  <a:t>）知识呈现方式</a:t>
                </a:r>
              </a:p>
              <a:p>
                <a:pPr defTabSz="911225">
                  <a:lnSpc>
                    <a:spcPct val="160000"/>
                  </a:lnSpc>
                  <a:spcBef>
                    <a:spcPct val="10000"/>
                  </a:spcBef>
                </a:pPr>
                <a:r>
                  <a:rPr lang="zh-CN" altLang="en-US" sz="2700" b="1">
                    <a:latin typeface="Times New Roman" pitchFamily="18" charset="0"/>
                  </a:rPr>
                  <a:t>（</a:t>
                </a:r>
                <a:r>
                  <a:rPr lang="en-US" altLang="zh-CN" sz="2700" b="1">
                    <a:latin typeface="Times New Roman" pitchFamily="18" charset="0"/>
                  </a:rPr>
                  <a:t>7</a:t>
                </a:r>
                <a:r>
                  <a:rPr lang="zh-CN" altLang="en-US" sz="2700" b="1">
                    <a:latin typeface="Times New Roman" pitchFamily="18" charset="0"/>
                  </a:rPr>
                  <a:t>）如何变换练习</a:t>
                </a:r>
              </a:p>
              <a:p>
                <a:pPr defTabSz="911225">
                  <a:lnSpc>
                    <a:spcPct val="160000"/>
                  </a:lnSpc>
                  <a:spcBef>
                    <a:spcPct val="10000"/>
                  </a:spcBef>
                </a:pPr>
                <a:r>
                  <a:rPr lang="zh-CN" altLang="en-US" sz="2700" b="1">
                    <a:latin typeface="Times New Roman" pitchFamily="18" charset="0"/>
                  </a:rPr>
                  <a:t>（</a:t>
                </a:r>
                <a:r>
                  <a:rPr lang="en-US" altLang="zh-CN" sz="2700" b="1">
                    <a:latin typeface="Times New Roman" pitchFamily="18" charset="0"/>
                  </a:rPr>
                  <a:t>8</a:t>
                </a:r>
                <a:r>
                  <a:rPr lang="zh-CN" altLang="en-US" sz="2700" b="1">
                    <a:latin typeface="Times New Roman" pitchFamily="18" charset="0"/>
                  </a:rPr>
                  <a:t>）课下巩固反思</a:t>
                </a:r>
              </a:p>
            </p:txBody>
          </p:sp>
        </p:grpSp>
      </p:grpSp>
      <p:sp>
        <p:nvSpPr>
          <p:cNvPr id="44" name="标题 2"/>
          <p:cNvSpPr txBox="1">
            <a:spLocks/>
          </p:cNvSpPr>
          <p:nvPr/>
        </p:nvSpPr>
        <p:spPr>
          <a:xfrm>
            <a:off x="26988" y="765175"/>
            <a:ext cx="9001125" cy="5715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61" name="矩形 60"/>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右箭头 3"/>
          <p:cNvSpPr>
            <a:spLocks noChangeArrowheads="1"/>
          </p:cNvSpPr>
          <p:nvPr/>
        </p:nvSpPr>
        <p:spPr bwMode="auto">
          <a:xfrm>
            <a:off x="341313" y="3367088"/>
            <a:ext cx="8315325" cy="500062"/>
          </a:xfrm>
          <a:prstGeom prst="rightArrow">
            <a:avLst>
              <a:gd name="adj1" fmla="val 50000"/>
              <a:gd name="adj2" fmla="val 47345"/>
            </a:avLst>
          </a:prstGeom>
          <a:gradFill rotWithShape="1">
            <a:gsLst>
              <a:gs pos="0">
                <a:srgbClr val="E9E9E9"/>
              </a:gs>
              <a:gs pos="50000">
                <a:srgbClr val="F0F0F0"/>
              </a:gs>
              <a:gs pos="100000">
                <a:srgbClr val="F7F7F7"/>
              </a:gs>
            </a:gsLst>
            <a:lin ang="5400000" scaled="1"/>
          </a:gradFill>
          <a:ln w="12700">
            <a:solidFill>
              <a:srgbClr val="DDDDDD"/>
            </a:solidFill>
            <a:miter lim="800000"/>
            <a:headEnd/>
            <a:tailEnd/>
          </a:ln>
        </p:spPr>
        <p:txBody>
          <a:bodyPr anchor="ctr"/>
          <a:lstStyle/>
          <a:p>
            <a:pPr algn="ctr"/>
            <a:endParaRPr lang="zh-CN" altLang="zh-CN">
              <a:solidFill>
                <a:srgbClr val="FFFFFF"/>
              </a:solidFill>
              <a:latin typeface="Calibri" pitchFamily="34" charset="0"/>
            </a:endParaRPr>
          </a:p>
        </p:txBody>
      </p:sp>
      <p:sp>
        <p:nvSpPr>
          <p:cNvPr id="77826" name="Line 58"/>
          <p:cNvSpPr>
            <a:spLocks noChangeShapeType="1"/>
          </p:cNvSpPr>
          <p:nvPr/>
        </p:nvSpPr>
        <p:spPr bwMode="auto">
          <a:xfrm>
            <a:off x="1152525" y="4149725"/>
            <a:ext cx="0" cy="334963"/>
          </a:xfrm>
          <a:prstGeom prst="line">
            <a:avLst/>
          </a:prstGeom>
          <a:noFill/>
          <a:ln w="19050">
            <a:solidFill>
              <a:srgbClr val="080808"/>
            </a:solidFill>
            <a:round/>
            <a:headEnd/>
            <a:tailEnd/>
          </a:ln>
        </p:spPr>
        <p:txBody>
          <a:bodyPr/>
          <a:lstStyle/>
          <a:p>
            <a:endParaRPr lang="zh-CN" altLang="en-US"/>
          </a:p>
        </p:txBody>
      </p:sp>
      <p:sp>
        <p:nvSpPr>
          <p:cNvPr id="77827" name="Line 59"/>
          <p:cNvSpPr>
            <a:spLocks noChangeShapeType="1"/>
          </p:cNvSpPr>
          <p:nvPr/>
        </p:nvSpPr>
        <p:spPr bwMode="auto">
          <a:xfrm flipH="1">
            <a:off x="433388" y="4508500"/>
            <a:ext cx="1495425" cy="0"/>
          </a:xfrm>
          <a:prstGeom prst="line">
            <a:avLst/>
          </a:prstGeom>
          <a:noFill/>
          <a:ln w="19050">
            <a:solidFill>
              <a:srgbClr val="080808"/>
            </a:solidFill>
            <a:prstDash val="sysDot"/>
            <a:round/>
            <a:headEnd/>
            <a:tailEnd/>
          </a:ln>
        </p:spPr>
        <p:txBody>
          <a:bodyPr/>
          <a:lstStyle/>
          <a:p>
            <a:endParaRPr lang="zh-CN" altLang="en-US"/>
          </a:p>
        </p:txBody>
      </p:sp>
      <p:sp>
        <p:nvSpPr>
          <p:cNvPr id="77828" name="Line 65"/>
          <p:cNvSpPr>
            <a:spLocks noChangeShapeType="1"/>
          </p:cNvSpPr>
          <p:nvPr/>
        </p:nvSpPr>
        <p:spPr bwMode="auto">
          <a:xfrm>
            <a:off x="6121400" y="2636838"/>
            <a:ext cx="0" cy="334962"/>
          </a:xfrm>
          <a:prstGeom prst="line">
            <a:avLst/>
          </a:prstGeom>
          <a:noFill/>
          <a:ln w="19050">
            <a:solidFill>
              <a:srgbClr val="080808"/>
            </a:solidFill>
            <a:round/>
            <a:headEnd/>
            <a:tailEnd/>
          </a:ln>
        </p:spPr>
        <p:txBody>
          <a:bodyPr/>
          <a:lstStyle/>
          <a:p>
            <a:endParaRPr lang="zh-CN" altLang="en-US"/>
          </a:p>
        </p:txBody>
      </p:sp>
      <p:sp>
        <p:nvSpPr>
          <p:cNvPr id="77829" name="Line 66"/>
          <p:cNvSpPr>
            <a:spLocks noChangeShapeType="1"/>
          </p:cNvSpPr>
          <p:nvPr/>
        </p:nvSpPr>
        <p:spPr bwMode="auto">
          <a:xfrm flipH="1">
            <a:off x="5184775" y="2565400"/>
            <a:ext cx="1631950" cy="0"/>
          </a:xfrm>
          <a:prstGeom prst="line">
            <a:avLst/>
          </a:prstGeom>
          <a:noFill/>
          <a:ln w="19050">
            <a:solidFill>
              <a:srgbClr val="080808"/>
            </a:solidFill>
            <a:prstDash val="sysDot"/>
            <a:round/>
            <a:headEnd/>
            <a:tailEnd/>
          </a:ln>
        </p:spPr>
        <p:txBody>
          <a:bodyPr/>
          <a:lstStyle/>
          <a:p>
            <a:endParaRPr lang="zh-CN" altLang="en-US"/>
          </a:p>
        </p:txBody>
      </p:sp>
      <p:sp>
        <p:nvSpPr>
          <p:cNvPr id="77830" name="Line 68"/>
          <p:cNvSpPr>
            <a:spLocks noChangeShapeType="1"/>
          </p:cNvSpPr>
          <p:nvPr/>
        </p:nvSpPr>
        <p:spPr bwMode="auto">
          <a:xfrm>
            <a:off x="2736850" y="2636838"/>
            <a:ext cx="0" cy="334962"/>
          </a:xfrm>
          <a:prstGeom prst="line">
            <a:avLst/>
          </a:prstGeom>
          <a:noFill/>
          <a:ln w="19050">
            <a:solidFill>
              <a:srgbClr val="080808"/>
            </a:solidFill>
            <a:round/>
            <a:headEnd/>
            <a:tailEnd/>
          </a:ln>
        </p:spPr>
        <p:txBody>
          <a:bodyPr/>
          <a:lstStyle/>
          <a:p>
            <a:endParaRPr lang="zh-CN" altLang="en-US"/>
          </a:p>
        </p:txBody>
      </p:sp>
      <p:sp>
        <p:nvSpPr>
          <p:cNvPr id="77831" name="Line 69"/>
          <p:cNvSpPr>
            <a:spLocks noChangeShapeType="1"/>
          </p:cNvSpPr>
          <p:nvPr/>
        </p:nvSpPr>
        <p:spPr bwMode="auto">
          <a:xfrm flipH="1">
            <a:off x="1873250" y="2636838"/>
            <a:ext cx="1771650" cy="0"/>
          </a:xfrm>
          <a:prstGeom prst="line">
            <a:avLst/>
          </a:prstGeom>
          <a:noFill/>
          <a:ln w="19050">
            <a:solidFill>
              <a:srgbClr val="080808"/>
            </a:solidFill>
            <a:prstDash val="sysDot"/>
            <a:round/>
            <a:headEnd/>
            <a:tailEnd/>
          </a:ln>
        </p:spPr>
        <p:txBody>
          <a:bodyPr/>
          <a:lstStyle/>
          <a:p>
            <a:endParaRPr lang="zh-CN" altLang="en-US"/>
          </a:p>
        </p:txBody>
      </p:sp>
      <p:sp>
        <p:nvSpPr>
          <p:cNvPr id="77832" name="Line 71"/>
          <p:cNvSpPr>
            <a:spLocks noChangeShapeType="1"/>
          </p:cNvSpPr>
          <p:nvPr/>
        </p:nvSpPr>
        <p:spPr bwMode="auto">
          <a:xfrm>
            <a:off x="4465638" y="4076700"/>
            <a:ext cx="0" cy="334963"/>
          </a:xfrm>
          <a:prstGeom prst="line">
            <a:avLst/>
          </a:prstGeom>
          <a:noFill/>
          <a:ln w="19050">
            <a:solidFill>
              <a:srgbClr val="080808"/>
            </a:solidFill>
            <a:round/>
            <a:headEnd/>
            <a:tailEnd/>
          </a:ln>
        </p:spPr>
        <p:txBody>
          <a:bodyPr/>
          <a:lstStyle/>
          <a:p>
            <a:endParaRPr lang="zh-CN" altLang="en-US"/>
          </a:p>
        </p:txBody>
      </p:sp>
      <p:sp>
        <p:nvSpPr>
          <p:cNvPr id="77833" name="Line 72"/>
          <p:cNvSpPr>
            <a:spLocks noChangeShapeType="1"/>
          </p:cNvSpPr>
          <p:nvPr/>
        </p:nvSpPr>
        <p:spPr bwMode="auto">
          <a:xfrm flipH="1">
            <a:off x="3673475" y="4437063"/>
            <a:ext cx="1587500" cy="0"/>
          </a:xfrm>
          <a:prstGeom prst="line">
            <a:avLst/>
          </a:prstGeom>
          <a:noFill/>
          <a:ln w="19050">
            <a:solidFill>
              <a:srgbClr val="080808"/>
            </a:solidFill>
            <a:prstDash val="sysDot"/>
            <a:round/>
            <a:headEnd/>
            <a:tailEnd/>
          </a:ln>
        </p:spPr>
        <p:txBody>
          <a:bodyPr/>
          <a:lstStyle/>
          <a:p>
            <a:endParaRPr lang="zh-CN" altLang="en-US"/>
          </a:p>
        </p:txBody>
      </p:sp>
      <p:grpSp>
        <p:nvGrpSpPr>
          <p:cNvPr id="77834" name="Group 12"/>
          <p:cNvGrpSpPr>
            <a:grpSpLocks/>
          </p:cNvGrpSpPr>
          <p:nvPr/>
        </p:nvGrpSpPr>
        <p:grpSpPr bwMode="auto">
          <a:xfrm>
            <a:off x="576263" y="2924175"/>
            <a:ext cx="1155700" cy="1181100"/>
            <a:chOff x="0" y="0"/>
            <a:chExt cx="812" cy="830"/>
          </a:xfrm>
        </p:grpSpPr>
        <p:sp>
          <p:nvSpPr>
            <p:cNvPr id="77864" name="Oval 11"/>
            <p:cNvSpPr>
              <a:spLocks noChangeArrowheads="1"/>
            </p:cNvSpPr>
            <p:nvPr/>
          </p:nvSpPr>
          <p:spPr bwMode="auto">
            <a:xfrm>
              <a:off x="0" y="28"/>
              <a:ext cx="812" cy="802"/>
            </a:xfrm>
            <a:prstGeom prst="ellipse">
              <a:avLst/>
            </a:prstGeom>
            <a:solidFill>
              <a:srgbClr val="4AB1E4"/>
            </a:solidFill>
            <a:ln w="57150">
              <a:solidFill>
                <a:srgbClr val="F8F8F8">
                  <a:alpha val="70195"/>
                </a:srgbClr>
              </a:solidFill>
              <a:round/>
              <a:headEnd/>
              <a:tailEnd/>
            </a:ln>
          </p:spPr>
          <p:txBody>
            <a:bodyPr wrap="none" anchor="ctr"/>
            <a:lstStyle/>
            <a:p>
              <a:endParaRPr lang="zh-CN" altLang="zh-CN">
                <a:latin typeface="Calibri" pitchFamily="34" charset="0"/>
              </a:endParaRPr>
            </a:p>
          </p:txBody>
        </p:sp>
        <p:pic>
          <p:nvPicPr>
            <p:cNvPr id="77865" name="Picture 12" descr="cir_lighteffect0"/>
            <p:cNvPicPr>
              <a:picLocks noChangeAspect="1"/>
            </p:cNvPicPr>
            <p:nvPr/>
          </p:nvPicPr>
          <p:blipFill>
            <a:blip r:embed="rId2">
              <a:lum bright="16000" contrast="-12000"/>
            </a:blip>
            <a:srcRect/>
            <a:stretch>
              <a:fillRect/>
            </a:stretch>
          </p:blipFill>
          <p:spPr bwMode="auto">
            <a:xfrm>
              <a:off x="69" y="0"/>
              <a:ext cx="670" cy="670"/>
            </a:xfrm>
            <a:prstGeom prst="rect">
              <a:avLst/>
            </a:prstGeom>
            <a:noFill/>
            <a:ln w="9525">
              <a:noFill/>
              <a:miter lim="800000"/>
              <a:headEnd/>
              <a:tailEnd/>
            </a:ln>
          </p:spPr>
        </p:pic>
      </p:grpSp>
      <p:grpSp>
        <p:nvGrpSpPr>
          <p:cNvPr id="77835" name="Group 15"/>
          <p:cNvGrpSpPr>
            <a:grpSpLocks/>
          </p:cNvGrpSpPr>
          <p:nvPr/>
        </p:nvGrpSpPr>
        <p:grpSpPr bwMode="auto">
          <a:xfrm>
            <a:off x="2160588" y="2968625"/>
            <a:ext cx="1155700" cy="1181100"/>
            <a:chOff x="0" y="0"/>
            <a:chExt cx="812" cy="830"/>
          </a:xfrm>
        </p:grpSpPr>
        <p:sp>
          <p:nvSpPr>
            <p:cNvPr id="77862" name="Oval 16"/>
            <p:cNvSpPr>
              <a:spLocks noChangeArrowheads="1"/>
            </p:cNvSpPr>
            <p:nvPr/>
          </p:nvSpPr>
          <p:spPr bwMode="auto">
            <a:xfrm>
              <a:off x="0" y="28"/>
              <a:ext cx="812" cy="802"/>
            </a:xfrm>
            <a:prstGeom prst="ellipse">
              <a:avLst/>
            </a:prstGeom>
            <a:solidFill>
              <a:srgbClr val="8F038F"/>
            </a:solidFill>
            <a:ln w="57150">
              <a:solidFill>
                <a:srgbClr val="F8F8F8">
                  <a:alpha val="70195"/>
                </a:srgbClr>
              </a:solidFill>
              <a:round/>
              <a:headEnd/>
              <a:tailEnd/>
            </a:ln>
          </p:spPr>
          <p:txBody>
            <a:bodyPr wrap="none" anchor="ctr"/>
            <a:lstStyle/>
            <a:p>
              <a:endParaRPr lang="zh-CN" altLang="zh-CN">
                <a:latin typeface="Calibri" pitchFamily="34" charset="0"/>
              </a:endParaRPr>
            </a:p>
          </p:txBody>
        </p:sp>
        <p:pic>
          <p:nvPicPr>
            <p:cNvPr id="77863" name="Picture 17" descr="cir_lighteffect0"/>
            <p:cNvPicPr>
              <a:picLocks noChangeAspect="1"/>
            </p:cNvPicPr>
            <p:nvPr/>
          </p:nvPicPr>
          <p:blipFill>
            <a:blip r:embed="rId2">
              <a:lum bright="16000" contrast="-12000"/>
            </a:blip>
            <a:srcRect/>
            <a:stretch>
              <a:fillRect/>
            </a:stretch>
          </p:blipFill>
          <p:spPr bwMode="auto">
            <a:xfrm>
              <a:off x="69" y="0"/>
              <a:ext cx="670" cy="670"/>
            </a:xfrm>
            <a:prstGeom prst="rect">
              <a:avLst/>
            </a:prstGeom>
            <a:noFill/>
            <a:ln w="9525">
              <a:noFill/>
              <a:miter lim="800000"/>
              <a:headEnd/>
              <a:tailEnd/>
            </a:ln>
          </p:spPr>
        </p:pic>
      </p:grpSp>
      <p:grpSp>
        <p:nvGrpSpPr>
          <p:cNvPr id="77836" name="Group 18"/>
          <p:cNvGrpSpPr>
            <a:grpSpLocks/>
          </p:cNvGrpSpPr>
          <p:nvPr/>
        </p:nvGrpSpPr>
        <p:grpSpPr bwMode="auto">
          <a:xfrm>
            <a:off x="3889375" y="2924175"/>
            <a:ext cx="1154113" cy="1181100"/>
            <a:chOff x="0" y="0"/>
            <a:chExt cx="812" cy="830"/>
          </a:xfrm>
        </p:grpSpPr>
        <p:sp>
          <p:nvSpPr>
            <p:cNvPr id="77860" name="Oval 21"/>
            <p:cNvSpPr>
              <a:spLocks noChangeArrowheads="1"/>
            </p:cNvSpPr>
            <p:nvPr/>
          </p:nvSpPr>
          <p:spPr bwMode="auto">
            <a:xfrm>
              <a:off x="0" y="28"/>
              <a:ext cx="812" cy="802"/>
            </a:xfrm>
            <a:prstGeom prst="ellipse">
              <a:avLst/>
            </a:prstGeom>
            <a:solidFill>
              <a:srgbClr val="F77A1D"/>
            </a:solidFill>
            <a:ln w="57150">
              <a:solidFill>
                <a:srgbClr val="F8F8F8">
                  <a:alpha val="70195"/>
                </a:srgbClr>
              </a:solidFill>
              <a:round/>
              <a:headEnd/>
              <a:tailEnd/>
            </a:ln>
          </p:spPr>
          <p:txBody>
            <a:bodyPr wrap="none" anchor="ctr"/>
            <a:lstStyle/>
            <a:p>
              <a:endParaRPr lang="zh-CN" altLang="zh-CN">
                <a:latin typeface="Calibri" pitchFamily="34" charset="0"/>
              </a:endParaRPr>
            </a:p>
          </p:txBody>
        </p:sp>
        <p:pic>
          <p:nvPicPr>
            <p:cNvPr id="77861" name="Picture 22" descr="cir_lighteffect0"/>
            <p:cNvPicPr>
              <a:picLocks noChangeAspect="1"/>
            </p:cNvPicPr>
            <p:nvPr/>
          </p:nvPicPr>
          <p:blipFill>
            <a:blip r:embed="rId2">
              <a:lum bright="16000" contrast="-12000"/>
            </a:blip>
            <a:srcRect/>
            <a:stretch>
              <a:fillRect/>
            </a:stretch>
          </p:blipFill>
          <p:spPr bwMode="auto">
            <a:xfrm>
              <a:off x="69" y="0"/>
              <a:ext cx="670" cy="670"/>
            </a:xfrm>
            <a:prstGeom prst="rect">
              <a:avLst/>
            </a:prstGeom>
            <a:noFill/>
            <a:ln w="9525">
              <a:noFill/>
              <a:miter lim="800000"/>
              <a:headEnd/>
              <a:tailEnd/>
            </a:ln>
          </p:spPr>
        </p:pic>
      </p:grpSp>
      <p:grpSp>
        <p:nvGrpSpPr>
          <p:cNvPr id="77837" name="Group 21"/>
          <p:cNvGrpSpPr>
            <a:grpSpLocks/>
          </p:cNvGrpSpPr>
          <p:nvPr/>
        </p:nvGrpSpPr>
        <p:grpSpPr bwMode="auto">
          <a:xfrm>
            <a:off x="7273925" y="2924175"/>
            <a:ext cx="1155700" cy="1181100"/>
            <a:chOff x="0" y="0"/>
            <a:chExt cx="812" cy="830"/>
          </a:xfrm>
        </p:grpSpPr>
        <p:sp>
          <p:nvSpPr>
            <p:cNvPr id="77858" name="Oval 11"/>
            <p:cNvSpPr>
              <a:spLocks noChangeArrowheads="1"/>
            </p:cNvSpPr>
            <p:nvPr/>
          </p:nvSpPr>
          <p:spPr bwMode="auto">
            <a:xfrm>
              <a:off x="0" y="28"/>
              <a:ext cx="812" cy="802"/>
            </a:xfrm>
            <a:prstGeom prst="ellipse">
              <a:avLst/>
            </a:prstGeom>
            <a:solidFill>
              <a:srgbClr val="A59A55"/>
            </a:solidFill>
            <a:ln w="57150">
              <a:solidFill>
                <a:srgbClr val="F8F8F8">
                  <a:alpha val="70195"/>
                </a:srgbClr>
              </a:solidFill>
              <a:round/>
              <a:headEnd/>
              <a:tailEnd/>
            </a:ln>
          </p:spPr>
          <p:txBody>
            <a:bodyPr wrap="none" anchor="ctr"/>
            <a:lstStyle/>
            <a:p>
              <a:endParaRPr lang="zh-CN" altLang="zh-CN">
                <a:latin typeface="Calibri" pitchFamily="34" charset="0"/>
              </a:endParaRPr>
            </a:p>
          </p:txBody>
        </p:sp>
        <p:pic>
          <p:nvPicPr>
            <p:cNvPr id="77859" name="Picture 12" descr="cir_lighteffect0"/>
            <p:cNvPicPr>
              <a:picLocks noChangeAspect="1"/>
            </p:cNvPicPr>
            <p:nvPr/>
          </p:nvPicPr>
          <p:blipFill>
            <a:blip r:embed="rId2">
              <a:lum bright="16000" contrast="-12000"/>
            </a:blip>
            <a:srcRect/>
            <a:stretch>
              <a:fillRect/>
            </a:stretch>
          </p:blipFill>
          <p:spPr bwMode="auto">
            <a:xfrm>
              <a:off x="69" y="0"/>
              <a:ext cx="670" cy="670"/>
            </a:xfrm>
            <a:prstGeom prst="rect">
              <a:avLst/>
            </a:prstGeom>
            <a:noFill/>
            <a:ln w="9525">
              <a:noFill/>
              <a:miter lim="800000"/>
              <a:headEnd/>
              <a:tailEnd/>
            </a:ln>
          </p:spPr>
        </p:pic>
      </p:grpSp>
      <p:sp>
        <p:nvSpPr>
          <p:cNvPr id="77838" name="TextBox 35"/>
          <p:cNvSpPr txBox="1">
            <a:spLocks noChangeArrowheads="1"/>
          </p:cNvSpPr>
          <p:nvPr/>
        </p:nvSpPr>
        <p:spPr bwMode="auto">
          <a:xfrm>
            <a:off x="0" y="4652963"/>
            <a:ext cx="2357438" cy="822325"/>
          </a:xfrm>
          <a:prstGeom prst="rect">
            <a:avLst/>
          </a:prstGeom>
          <a:noFill/>
          <a:ln w="9525">
            <a:noFill/>
            <a:miter lim="800000"/>
            <a:headEnd/>
            <a:tailEnd/>
          </a:ln>
        </p:spPr>
        <p:txBody>
          <a:bodyPr>
            <a:spAutoFit/>
          </a:bodyPr>
          <a:lstStyle/>
          <a:p>
            <a:pPr algn="ctr"/>
            <a:r>
              <a:rPr lang="zh-CN" altLang="en-US" sz="2400" b="1">
                <a:solidFill>
                  <a:srgbClr val="080808"/>
                </a:solidFill>
                <a:latin typeface="黑体" pitchFamily="49" charset="-122"/>
                <a:ea typeface="黑体" pitchFamily="49" charset="-122"/>
              </a:rPr>
              <a:t>通过精准定位</a:t>
            </a:r>
          </a:p>
          <a:p>
            <a:pPr algn="ctr"/>
            <a:r>
              <a:rPr lang="zh-CN" altLang="en-US" sz="2400" b="1">
                <a:solidFill>
                  <a:srgbClr val="080808"/>
                </a:solidFill>
                <a:latin typeface="黑体" pitchFamily="49" charset="-122"/>
                <a:ea typeface="黑体" pitchFamily="49" charset="-122"/>
              </a:rPr>
              <a:t>做到心中有数</a:t>
            </a:r>
          </a:p>
        </p:txBody>
      </p:sp>
      <p:sp>
        <p:nvSpPr>
          <p:cNvPr id="77839" name="Text Box 39"/>
          <p:cNvSpPr txBox="1">
            <a:spLocks noChangeArrowheads="1"/>
          </p:cNvSpPr>
          <p:nvPr/>
        </p:nvSpPr>
        <p:spPr bwMode="auto">
          <a:xfrm>
            <a:off x="657225" y="3068638"/>
            <a:ext cx="1000125" cy="822325"/>
          </a:xfrm>
          <a:prstGeom prst="rect">
            <a:avLst/>
          </a:prstGeom>
          <a:noFill/>
          <a:ln w="9525">
            <a:noFill/>
            <a:miter lim="800000"/>
            <a:headEnd/>
            <a:tailEnd/>
          </a:ln>
        </p:spPr>
        <p:txBody>
          <a:bodyPr>
            <a:spAutoFit/>
          </a:bodyPr>
          <a:lstStyle/>
          <a:p>
            <a:pPr algn="ctr"/>
            <a:r>
              <a:rPr lang="zh-CN" altLang="en-US" sz="2400" b="1">
                <a:solidFill>
                  <a:srgbClr val="FF00FF"/>
                </a:solidFill>
                <a:latin typeface="黑体" pitchFamily="49" charset="-122"/>
                <a:ea typeface="黑体" pitchFamily="49" charset="-122"/>
              </a:rPr>
              <a:t>试题分析</a:t>
            </a:r>
          </a:p>
        </p:txBody>
      </p:sp>
      <p:grpSp>
        <p:nvGrpSpPr>
          <p:cNvPr id="77840" name="Group 26"/>
          <p:cNvGrpSpPr>
            <a:grpSpLocks/>
          </p:cNvGrpSpPr>
          <p:nvPr/>
        </p:nvGrpSpPr>
        <p:grpSpPr bwMode="auto">
          <a:xfrm>
            <a:off x="5541963" y="2924175"/>
            <a:ext cx="1155700" cy="1181100"/>
            <a:chOff x="0" y="0"/>
            <a:chExt cx="812" cy="830"/>
          </a:xfrm>
        </p:grpSpPr>
        <p:sp>
          <p:nvSpPr>
            <p:cNvPr id="77856" name="Oval 11"/>
            <p:cNvSpPr>
              <a:spLocks noChangeArrowheads="1"/>
            </p:cNvSpPr>
            <p:nvPr/>
          </p:nvSpPr>
          <p:spPr bwMode="auto">
            <a:xfrm>
              <a:off x="0" y="28"/>
              <a:ext cx="812" cy="802"/>
            </a:xfrm>
            <a:prstGeom prst="ellipse">
              <a:avLst/>
            </a:prstGeom>
            <a:solidFill>
              <a:srgbClr val="4AB1E4"/>
            </a:solidFill>
            <a:ln w="57150">
              <a:solidFill>
                <a:srgbClr val="F8F8F8">
                  <a:alpha val="70195"/>
                </a:srgbClr>
              </a:solidFill>
              <a:round/>
              <a:headEnd/>
              <a:tailEnd/>
            </a:ln>
          </p:spPr>
          <p:txBody>
            <a:bodyPr wrap="none" anchor="ctr"/>
            <a:lstStyle/>
            <a:p>
              <a:endParaRPr lang="zh-CN" altLang="zh-CN">
                <a:latin typeface="Calibri" pitchFamily="34" charset="0"/>
              </a:endParaRPr>
            </a:p>
          </p:txBody>
        </p:sp>
        <p:pic>
          <p:nvPicPr>
            <p:cNvPr id="77857" name="Picture 12" descr="cir_lighteffect0"/>
            <p:cNvPicPr>
              <a:picLocks noChangeAspect="1"/>
            </p:cNvPicPr>
            <p:nvPr/>
          </p:nvPicPr>
          <p:blipFill>
            <a:blip r:embed="rId2">
              <a:lum bright="16000" contrast="-12000"/>
            </a:blip>
            <a:srcRect/>
            <a:stretch>
              <a:fillRect/>
            </a:stretch>
          </p:blipFill>
          <p:spPr bwMode="auto">
            <a:xfrm>
              <a:off x="69" y="0"/>
              <a:ext cx="670" cy="670"/>
            </a:xfrm>
            <a:prstGeom prst="rect">
              <a:avLst/>
            </a:prstGeom>
            <a:noFill/>
            <a:ln w="9525">
              <a:noFill/>
              <a:miter lim="800000"/>
              <a:headEnd/>
              <a:tailEnd/>
            </a:ln>
          </p:spPr>
        </p:pic>
      </p:grpSp>
      <p:sp>
        <p:nvSpPr>
          <p:cNvPr id="77841" name="Line 71"/>
          <p:cNvSpPr>
            <a:spLocks noChangeShapeType="1"/>
          </p:cNvSpPr>
          <p:nvPr/>
        </p:nvSpPr>
        <p:spPr bwMode="auto">
          <a:xfrm>
            <a:off x="7921625" y="4030663"/>
            <a:ext cx="0" cy="334962"/>
          </a:xfrm>
          <a:prstGeom prst="line">
            <a:avLst/>
          </a:prstGeom>
          <a:noFill/>
          <a:ln w="19050">
            <a:solidFill>
              <a:srgbClr val="080808"/>
            </a:solidFill>
            <a:round/>
            <a:headEnd/>
            <a:tailEnd/>
          </a:ln>
        </p:spPr>
        <p:txBody>
          <a:bodyPr/>
          <a:lstStyle/>
          <a:p>
            <a:endParaRPr lang="zh-CN" altLang="en-US"/>
          </a:p>
        </p:txBody>
      </p:sp>
      <p:sp>
        <p:nvSpPr>
          <p:cNvPr id="77842" name="Line 72"/>
          <p:cNvSpPr>
            <a:spLocks noChangeShapeType="1"/>
          </p:cNvSpPr>
          <p:nvPr/>
        </p:nvSpPr>
        <p:spPr bwMode="auto">
          <a:xfrm flipH="1">
            <a:off x="7126288" y="4365625"/>
            <a:ext cx="1587500" cy="0"/>
          </a:xfrm>
          <a:prstGeom prst="line">
            <a:avLst/>
          </a:prstGeom>
          <a:noFill/>
          <a:ln w="19050">
            <a:solidFill>
              <a:srgbClr val="080808"/>
            </a:solidFill>
            <a:prstDash val="sysDot"/>
            <a:round/>
            <a:headEnd/>
            <a:tailEnd/>
          </a:ln>
        </p:spPr>
        <p:txBody>
          <a:bodyPr/>
          <a:lstStyle/>
          <a:p>
            <a:endParaRPr lang="zh-CN" altLang="en-US"/>
          </a:p>
        </p:txBody>
      </p:sp>
      <p:sp>
        <p:nvSpPr>
          <p:cNvPr id="77843" name="Text Box 39"/>
          <p:cNvSpPr txBox="1">
            <a:spLocks noChangeArrowheads="1"/>
          </p:cNvSpPr>
          <p:nvPr/>
        </p:nvSpPr>
        <p:spPr bwMode="auto">
          <a:xfrm>
            <a:off x="4003675" y="3068638"/>
            <a:ext cx="1000125" cy="830262"/>
          </a:xfrm>
          <a:prstGeom prst="rect">
            <a:avLst/>
          </a:prstGeom>
          <a:noFill/>
          <a:ln w="9525">
            <a:noFill/>
            <a:miter lim="800000"/>
            <a:headEnd/>
            <a:tailEnd/>
          </a:ln>
        </p:spPr>
        <p:txBody>
          <a:bodyPr>
            <a:spAutoFit/>
          </a:bodyPr>
          <a:lstStyle/>
          <a:p>
            <a:pPr algn="ctr"/>
            <a:r>
              <a:rPr lang="zh-CN" altLang="en-US" sz="2400" b="1">
                <a:solidFill>
                  <a:srgbClr val="0000FF"/>
                </a:solidFill>
                <a:latin typeface="黑体" pitchFamily="49" charset="-122"/>
                <a:ea typeface="黑体" pitchFamily="49" charset="-122"/>
              </a:rPr>
              <a:t>分类讲解</a:t>
            </a:r>
          </a:p>
        </p:txBody>
      </p:sp>
      <p:sp>
        <p:nvSpPr>
          <p:cNvPr id="77844" name="Text Box 39"/>
          <p:cNvSpPr txBox="1">
            <a:spLocks noChangeArrowheads="1"/>
          </p:cNvSpPr>
          <p:nvPr/>
        </p:nvSpPr>
        <p:spPr bwMode="auto">
          <a:xfrm>
            <a:off x="2268538" y="3141663"/>
            <a:ext cx="1000125" cy="822325"/>
          </a:xfrm>
          <a:prstGeom prst="rect">
            <a:avLst/>
          </a:prstGeom>
          <a:noFill/>
          <a:ln w="9525">
            <a:noFill/>
            <a:miter lim="800000"/>
            <a:headEnd/>
            <a:tailEnd/>
          </a:ln>
        </p:spPr>
        <p:txBody>
          <a:bodyPr>
            <a:spAutoFit/>
          </a:bodyPr>
          <a:lstStyle/>
          <a:p>
            <a:pPr algn="ctr"/>
            <a:r>
              <a:rPr lang="zh-CN" altLang="en-US" sz="2400" b="1">
                <a:solidFill>
                  <a:srgbClr val="FFFF99"/>
                </a:solidFill>
                <a:latin typeface="黑体" pitchFamily="49" charset="-122"/>
                <a:ea typeface="黑体" pitchFamily="49" charset="-122"/>
              </a:rPr>
              <a:t>问题汇总</a:t>
            </a:r>
          </a:p>
        </p:txBody>
      </p:sp>
      <p:sp>
        <p:nvSpPr>
          <p:cNvPr id="77845" name="Text Box 39"/>
          <p:cNvSpPr txBox="1">
            <a:spLocks noChangeArrowheads="1"/>
          </p:cNvSpPr>
          <p:nvPr/>
        </p:nvSpPr>
        <p:spPr bwMode="auto">
          <a:xfrm>
            <a:off x="5616575" y="3068638"/>
            <a:ext cx="1000125" cy="822325"/>
          </a:xfrm>
          <a:prstGeom prst="rect">
            <a:avLst/>
          </a:prstGeom>
          <a:noFill/>
          <a:ln w="9525">
            <a:noFill/>
            <a:miter lim="800000"/>
            <a:headEnd/>
            <a:tailEnd/>
          </a:ln>
        </p:spPr>
        <p:txBody>
          <a:bodyPr>
            <a:spAutoFit/>
          </a:bodyPr>
          <a:lstStyle/>
          <a:p>
            <a:pPr algn="ctr"/>
            <a:r>
              <a:rPr lang="zh-CN" altLang="en-US" sz="2400" b="1">
                <a:solidFill>
                  <a:srgbClr val="FF00FF"/>
                </a:solidFill>
                <a:latin typeface="黑体" pitchFamily="49" charset="-122"/>
                <a:ea typeface="黑体" pitchFamily="49" charset="-122"/>
              </a:rPr>
              <a:t>举三反一</a:t>
            </a:r>
          </a:p>
        </p:txBody>
      </p:sp>
      <p:sp>
        <p:nvSpPr>
          <p:cNvPr id="77846" name="Text Box 39"/>
          <p:cNvSpPr txBox="1">
            <a:spLocks noChangeArrowheads="1"/>
          </p:cNvSpPr>
          <p:nvPr/>
        </p:nvSpPr>
        <p:spPr bwMode="auto">
          <a:xfrm>
            <a:off x="7345363" y="3068638"/>
            <a:ext cx="1000125" cy="822325"/>
          </a:xfrm>
          <a:prstGeom prst="rect">
            <a:avLst/>
          </a:prstGeom>
          <a:noFill/>
          <a:ln w="9525">
            <a:noFill/>
            <a:miter lim="800000"/>
            <a:headEnd/>
            <a:tailEnd/>
          </a:ln>
        </p:spPr>
        <p:txBody>
          <a:bodyPr>
            <a:spAutoFit/>
          </a:bodyPr>
          <a:lstStyle/>
          <a:p>
            <a:pPr algn="ctr"/>
            <a:r>
              <a:rPr lang="zh-CN" altLang="en-US" sz="2400" b="1">
                <a:solidFill>
                  <a:srgbClr val="0000FF"/>
                </a:solidFill>
                <a:latin typeface="黑体" pitchFamily="49" charset="-122"/>
                <a:ea typeface="黑体" pitchFamily="49" charset="-122"/>
              </a:rPr>
              <a:t>举一反三</a:t>
            </a:r>
          </a:p>
        </p:txBody>
      </p:sp>
      <p:sp>
        <p:nvSpPr>
          <p:cNvPr id="77847" name="TextBox 35"/>
          <p:cNvSpPr txBox="1">
            <a:spLocks noChangeArrowheads="1"/>
          </p:cNvSpPr>
          <p:nvPr/>
        </p:nvSpPr>
        <p:spPr bwMode="auto">
          <a:xfrm>
            <a:off x="3276600" y="4581525"/>
            <a:ext cx="2357438" cy="822325"/>
          </a:xfrm>
          <a:prstGeom prst="rect">
            <a:avLst/>
          </a:prstGeom>
          <a:noFill/>
          <a:ln w="9525">
            <a:noFill/>
            <a:miter lim="800000"/>
            <a:headEnd/>
            <a:tailEnd/>
          </a:ln>
        </p:spPr>
        <p:txBody>
          <a:bodyPr>
            <a:spAutoFit/>
          </a:bodyPr>
          <a:lstStyle/>
          <a:p>
            <a:pPr algn="ctr"/>
            <a:r>
              <a:rPr lang="zh-CN" altLang="en-US" sz="2400" b="1">
                <a:solidFill>
                  <a:srgbClr val="080808"/>
                </a:solidFill>
                <a:latin typeface="黑体" pitchFamily="49" charset="-122"/>
                <a:ea typeface="黑体" pitchFamily="49" charset="-122"/>
              </a:rPr>
              <a:t>强化基础知识</a:t>
            </a:r>
          </a:p>
          <a:p>
            <a:pPr algn="ctr"/>
            <a:r>
              <a:rPr lang="zh-CN" altLang="en-US" sz="2400" b="1">
                <a:solidFill>
                  <a:srgbClr val="080808"/>
                </a:solidFill>
                <a:latin typeface="黑体" pitchFamily="49" charset="-122"/>
                <a:ea typeface="黑体" pitchFamily="49" charset="-122"/>
              </a:rPr>
              <a:t>再现思维过程</a:t>
            </a:r>
          </a:p>
        </p:txBody>
      </p:sp>
      <p:sp>
        <p:nvSpPr>
          <p:cNvPr id="77848" name="TextBox 35"/>
          <p:cNvSpPr txBox="1">
            <a:spLocks noChangeArrowheads="1"/>
          </p:cNvSpPr>
          <p:nvPr/>
        </p:nvSpPr>
        <p:spPr bwMode="auto">
          <a:xfrm>
            <a:off x="1619250" y="1700213"/>
            <a:ext cx="2357438" cy="822325"/>
          </a:xfrm>
          <a:prstGeom prst="rect">
            <a:avLst/>
          </a:prstGeom>
          <a:noFill/>
          <a:ln w="9525">
            <a:noFill/>
            <a:miter lim="800000"/>
            <a:headEnd/>
            <a:tailEnd/>
          </a:ln>
        </p:spPr>
        <p:txBody>
          <a:bodyPr>
            <a:spAutoFit/>
          </a:bodyPr>
          <a:lstStyle/>
          <a:p>
            <a:pPr algn="ctr"/>
            <a:r>
              <a:rPr lang="zh-CN" altLang="en-US" sz="2400" b="1">
                <a:solidFill>
                  <a:srgbClr val="080808"/>
                </a:solidFill>
                <a:latin typeface="黑体" pitchFamily="49" charset="-122"/>
                <a:ea typeface="黑体" pitchFamily="49" charset="-122"/>
              </a:rPr>
              <a:t>帮助找准错因</a:t>
            </a:r>
          </a:p>
          <a:p>
            <a:pPr algn="ctr"/>
            <a:r>
              <a:rPr lang="zh-CN" altLang="en-US" sz="2400" b="1">
                <a:solidFill>
                  <a:srgbClr val="080808"/>
                </a:solidFill>
                <a:latin typeface="黑体" pitchFamily="49" charset="-122"/>
                <a:ea typeface="黑体" pitchFamily="49" charset="-122"/>
              </a:rPr>
              <a:t>以便对症下药</a:t>
            </a:r>
          </a:p>
        </p:txBody>
      </p:sp>
      <p:sp>
        <p:nvSpPr>
          <p:cNvPr id="77849" name="TextBox 35"/>
          <p:cNvSpPr txBox="1">
            <a:spLocks noChangeArrowheads="1"/>
          </p:cNvSpPr>
          <p:nvPr/>
        </p:nvSpPr>
        <p:spPr bwMode="auto">
          <a:xfrm>
            <a:off x="4843463" y="1598613"/>
            <a:ext cx="2357437" cy="822325"/>
          </a:xfrm>
          <a:prstGeom prst="rect">
            <a:avLst/>
          </a:prstGeom>
          <a:noFill/>
          <a:ln w="9525">
            <a:noFill/>
            <a:miter lim="800000"/>
            <a:headEnd/>
            <a:tailEnd/>
          </a:ln>
        </p:spPr>
        <p:txBody>
          <a:bodyPr>
            <a:spAutoFit/>
          </a:bodyPr>
          <a:lstStyle/>
          <a:p>
            <a:pPr algn="ctr"/>
            <a:r>
              <a:rPr lang="zh-CN" altLang="en-US" sz="2400" b="1">
                <a:solidFill>
                  <a:srgbClr val="080808"/>
                </a:solidFill>
                <a:latin typeface="黑体" pitchFamily="49" charset="-122"/>
                <a:ea typeface="黑体" pitchFamily="49" charset="-122"/>
              </a:rPr>
              <a:t>习题归纳总结</a:t>
            </a:r>
          </a:p>
          <a:p>
            <a:pPr algn="ctr"/>
            <a:r>
              <a:rPr lang="zh-CN" altLang="en-US" sz="2400" b="1">
                <a:solidFill>
                  <a:srgbClr val="080808"/>
                </a:solidFill>
                <a:latin typeface="黑体" pitchFamily="49" charset="-122"/>
                <a:ea typeface="黑体" pitchFamily="49" charset="-122"/>
              </a:rPr>
              <a:t>摸清基本方法 </a:t>
            </a:r>
          </a:p>
        </p:txBody>
      </p:sp>
      <p:sp>
        <p:nvSpPr>
          <p:cNvPr id="77850" name="TextBox 35"/>
          <p:cNvSpPr txBox="1">
            <a:spLocks noChangeArrowheads="1"/>
          </p:cNvSpPr>
          <p:nvPr/>
        </p:nvSpPr>
        <p:spPr bwMode="auto">
          <a:xfrm>
            <a:off x="6716713" y="4508500"/>
            <a:ext cx="2357437" cy="822325"/>
          </a:xfrm>
          <a:prstGeom prst="rect">
            <a:avLst/>
          </a:prstGeom>
          <a:noFill/>
          <a:ln w="9525">
            <a:noFill/>
            <a:miter lim="800000"/>
            <a:headEnd/>
            <a:tailEnd/>
          </a:ln>
        </p:spPr>
        <p:txBody>
          <a:bodyPr>
            <a:spAutoFit/>
          </a:bodyPr>
          <a:lstStyle/>
          <a:p>
            <a:pPr algn="ctr"/>
            <a:r>
              <a:rPr lang="zh-CN" altLang="en-US" sz="2400" b="1">
                <a:solidFill>
                  <a:srgbClr val="080808"/>
                </a:solidFill>
                <a:latin typeface="黑体" pitchFamily="49" charset="-122"/>
                <a:ea typeface="黑体" pitchFamily="49" charset="-122"/>
              </a:rPr>
              <a:t>设计题型转换</a:t>
            </a:r>
          </a:p>
          <a:p>
            <a:pPr algn="ctr"/>
            <a:r>
              <a:rPr lang="zh-CN" altLang="en-US" sz="2400" b="1">
                <a:solidFill>
                  <a:srgbClr val="080808"/>
                </a:solidFill>
                <a:latin typeface="黑体" pitchFamily="49" charset="-122"/>
                <a:ea typeface="黑体" pitchFamily="49" charset="-122"/>
              </a:rPr>
              <a:t>培养学科素养</a:t>
            </a:r>
          </a:p>
        </p:txBody>
      </p:sp>
      <p:sp>
        <p:nvSpPr>
          <p:cNvPr id="77851" name="Rectangle 39"/>
          <p:cNvSpPr>
            <a:spLocks noChangeArrowheads="1"/>
          </p:cNvSpPr>
          <p:nvPr/>
        </p:nvSpPr>
        <p:spPr bwMode="auto">
          <a:xfrm>
            <a:off x="346075" y="1239838"/>
            <a:ext cx="3657600" cy="460375"/>
          </a:xfrm>
          <a:prstGeom prst="rect">
            <a:avLst/>
          </a:prstGeom>
          <a:noFill/>
          <a:ln w="9525">
            <a:noFill/>
            <a:miter lim="800000"/>
            <a:headEnd/>
            <a:tailEnd/>
          </a:ln>
        </p:spPr>
        <p:txBody>
          <a:bodyPr>
            <a:spAutoFit/>
          </a:bodyPr>
          <a:lstStyle/>
          <a:p>
            <a:pPr eaLnBrk="0" hangingPunct="0"/>
            <a:r>
              <a:rPr lang="en-US" altLang="zh-CN" sz="2400" b="1">
                <a:solidFill>
                  <a:srgbClr val="D60093"/>
                </a:solidFill>
                <a:ea typeface="黑体" pitchFamily="49" charset="-122"/>
              </a:rPr>
              <a:t>3.</a:t>
            </a:r>
            <a:r>
              <a:rPr lang="zh-CN" altLang="en-US" sz="2400" b="1">
                <a:solidFill>
                  <a:srgbClr val="D60093"/>
                </a:solidFill>
                <a:ea typeface="黑体" pitchFamily="49" charset="-122"/>
              </a:rPr>
              <a:t>讲评环节</a:t>
            </a:r>
          </a:p>
        </p:txBody>
      </p:sp>
      <p:sp>
        <p:nvSpPr>
          <p:cNvPr id="41" name="标题 2"/>
          <p:cNvSpPr txBox="1">
            <a:spLocks/>
          </p:cNvSpPr>
          <p:nvPr/>
        </p:nvSpPr>
        <p:spPr>
          <a:xfrm>
            <a:off x="26988" y="692150"/>
            <a:ext cx="9001125" cy="42386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40" name="矩形 39"/>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87350" y="1711325"/>
            <a:ext cx="8229600" cy="4525963"/>
          </a:xfrm>
        </p:spPr>
        <p:txBody>
          <a:bodyPr rtlCol="0">
            <a:normAutofit/>
          </a:bodyPr>
          <a:lstStyle/>
          <a:p>
            <a:pPr marL="0" indent="0" fontAlgn="auto">
              <a:spcAft>
                <a:spcPts val="0"/>
              </a:spcAft>
              <a:buFont typeface="Arial" pitchFamily="34" charset="0"/>
              <a:buNone/>
              <a:defRPr/>
            </a:pPr>
            <a:r>
              <a:rPr lang="en-US" sz="2400" b="1" dirty="0" smtClean="0">
                <a:solidFill>
                  <a:srgbClr val="CC0099"/>
                </a:solidFill>
                <a:latin typeface="黑体" panose="02010609060101010101" pitchFamily="49" charset="-122"/>
                <a:ea typeface="黑体" panose="02010609060101010101" pitchFamily="49" charset="-122"/>
              </a:rPr>
              <a:t>4.</a:t>
            </a:r>
            <a:r>
              <a:rPr lang="zh-CN" altLang="en-US" sz="2400" b="1" dirty="0" smtClean="0">
                <a:solidFill>
                  <a:srgbClr val="CC0099"/>
                </a:solidFill>
                <a:latin typeface="黑体" panose="02010609060101010101" pitchFamily="49" charset="-122"/>
                <a:ea typeface="黑体" panose="02010609060101010101" pitchFamily="49" charset="-122"/>
              </a:rPr>
              <a:t>讲评重点</a:t>
            </a:r>
            <a:endParaRPr lang="en-US" altLang="zh-CN" sz="2400" b="1" dirty="0" smtClean="0">
              <a:solidFill>
                <a:srgbClr val="CC0099"/>
              </a:solidFill>
              <a:latin typeface="黑体" panose="02010609060101010101" pitchFamily="49" charset="-122"/>
              <a:ea typeface="黑体" panose="02010609060101010101" pitchFamily="49" charset="-122"/>
            </a:endParaRPr>
          </a:p>
          <a:p>
            <a:pPr marL="0" indent="0" fontAlgn="auto">
              <a:spcAft>
                <a:spcPts val="0"/>
              </a:spcAft>
              <a:buFont typeface="Arial" pitchFamily="34" charset="0"/>
              <a:buNone/>
              <a:defRPr/>
            </a:pPr>
            <a:r>
              <a:rPr lang="zh-CN" altLang="en-US" sz="2400" b="1" dirty="0" smtClean="0"/>
              <a:t>重视</a:t>
            </a:r>
            <a:r>
              <a:rPr lang="zh-CN" altLang="en-US" sz="2400" b="1" dirty="0" smtClean="0">
                <a:solidFill>
                  <a:srgbClr val="2F2BEF"/>
                </a:solidFill>
              </a:rPr>
              <a:t>解题思维过程</a:t>
            </a:r>
            <a:r>
              <a:rPr lang="zh-CN" altLang="en-US" sz="2400" b="1" dirty="0" smtClean="0"/>
              <a:t>的剖析</a:t>
            </a:r>
            <a:endParaRPr lang="en-US" altLang="zh-CN" sz="2400" b="1" dirty="0" smtClean="0"/>
          </a:p>
          <a:p>
            <a:pPr marL="0" indent="0" fontAlgn="auto">
              <a:spcAft>
                <a:spcPts val="0"/>
              </a:spcAft>
              <a:buFont typeface="Arial" pitchFamily="34" charset="0"/>
              <a:buNone/>
              <a:defRPr/>
            </a:pPr>
            <a:endParaRPr lang="en-US" altLang="zh-CN" sz="2400" b="1" dirty="0" smtClean="0"/>
          </a:p>
          <a:p>
            <a:pPr marL="0" indent="0" fontAlgn="auto">
              <a:spcAft>
                <a:spcPts val="0"/>
              </a:spcAft>
              <a:buFont typeface="Arial" pitchFamily="34" charset="0"/>
              <a:buNone/>
              <a:defRPr/>
            </a:pPr>
            <a:r>
              <a:rPr lang="zh-CN" altLang="en-US" sz="2400" b="1" dirty="0" smtClean="0"/>
              <a:t>大量做题，重量不重质，积累反思浅显，总结提升不足</a:t>
            </a:r>
            <a:endParaRPr lang="en-US" altLang="zh-CN" sz="2400" b="1" dirty="0" smtClean="0"/>
          </a:p>
          <a:p>
            <a:pPr fontAlgn="auto">
              <a:spcAft>
                <a:spcPts val="0"/>
              </a:spcAft>
              <a:buFont typeface="Arial" pitchFamily="34" charset="0"/>
              <a:buChar char="•"/>
              <a:defRPr/>
            </a:pPr>
            <a:endParaRPr lang="en-US" altLang="zh-CN" sz="2400" b="1" dirty="0"/>
          </a:p>
          <a:p>
            <a:pPr marL="0" indent="0" fontAlgn="auto">
              <a:spcAft>
                <a:spcPts val="0"/>
              </a:spcAft>
              <a:buFont typeface="Arial" pitchFamily="34" charset="0"/>
              <a:buNone/>
              <a:defRPr/>
            </a:pPr>
            <a:r>
              <a:rPr lang="zh-CN" altLang="en-US" sz="2400" b="1" dirty="0" smtClean="0"/>
              <a:t>提升审题能力，获取有效信息能力，知识迁移能力！</a:t>
            </a:r>
            <a:endParaRPr lang="en-US" altLang="zh-CN" sz="2400" b="1" dirty="0" smtClean="0"/>
          </a:p>
        </p:txBody>
      </p:sp>
      <p:sp>
        <p:nvSpPr>
          <p:cNvPr id="6" name="标题 2"/>
          <p:cNvSpPr txBox="1">
            <a:spLocks/>
          </p:cNvSpPr>
          <p:nvPr/>
        </p:nvSpPr>
        <p:spPr>
          <a:xfrm>
            <a:off x="26988" y="1133475"/>
            <a:ext cx="9001125" cy="42386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j-ea"/>
              </a:rPr>
              <a:t>高效课堂</a:t>
            </a:r>
            <a:r>
              <a:rPr lang="en-US" altLang="zh-CN" sz="2800" b="1" dirty="0" smtClean="0">
                <a:solidFill>
                  <a:prstClr val="black"/>
                </a:solidFill>
                <a:latin typeface="+mj-ea"/>
              </a:rPr>
              <a:t>—</a:t>
            </a:r>
            <a:r>
              <a:rPr lang="zh-CN" altLang="en-US" sz="2800" b="1" dirty="0" smtClean="0">
                <a:solidFill>
                  <a:prstClr val="black"/>
                </a:solidFill>
                <a:latin typeface="+mj-ea"/>
              </a:rPr>
              <a:t>习题讲评课</a:t>
            </a:r>
            <a:endParaRPr lang="zh-CN" altLang="en-US" sz="2800" b="1" dirty="0">
              <a:solidFill>
                <a:prstClr val="black"/>
              </a:solidFill>
              <a:latin typeface="+mj-ea"/>
            </a:endParaRP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133350" y="2544763"/>
          <a:ext cx="8664575" cy="3476625"/>
        </p:xfrm>
        <a:graphic>
          <a:graphicData uri="http://schemas.openxmlformats.org/drawingml/2006/table">
            <a:tbl>
              <a:tblPr firstRow="1" bandRow="1">
                <a:tableStyleId>{5940675A-B579-460E-94D1-54222C63F5DA}</a:tableStyleId>
              </a:tblPr>
              <a:tblGrid>
                <a:gridCol w="936104"/>
                <a:gridCol w="1584176"/>
                <a:gridCol w="6144834"/>
              </a:tblGrid>
              <a:tr h="367453">
                <a:tc>
                  <a:txBody>
                    <a:bodyPr/>
                    <a:lstStyle/>
                    <a:p>
                      <a:endParaRPr lang="zh-CN" altLang="en-US" b="1" dirty="0"/>
                    </a:p>
                  </a:txBody>
                  <a:tcPr/>
                </a:tc>
                <a:tc>
                  <a:txBody>
                    <a:bodyPr/>
                    <a:lstStyle/>
                    <a:p>
                      <a:r>
                        <a:rPr lang="zh-CN" altLang="en-US" b="1" dirty="0" smtClean="0"/>
                        <a:t>       类型</a:t>
                      </a:r>
                      <a:endParaRPr lang="zh-CN" altLang="en-US" b="1" dirty="0"/>
                    </a:p>
                  </a:txBody>
                  <a:tcPr/>
                </a:tc>
                <a:tc>
                  <a:txBody>
                    <a:bodyPr/>
                    <a:lstStyle/>
                    <a:p>
                      <a:r>
                        <a:rPr lang="zh-CN" altLang="en-US" b="1" dirty="0" smtClean="0"/>
                        <a:t>                                               示例</a:t>
                      </a:r>
                      <a:endParaRPr lang="zh-CN" altLang="en-US" b="1" dirty="0"/>
                    </a:p>
                  </a:txBody>
                  <a:tcPr/>
                </a:tc>
              </a:tr>
              <a:tr h="367453">
                <a:tc rowSpan="2">
                  <a:txBody>
                    <a:bodyPr/>
                    <a:lstStyle/>
                    <a:p>
                      <a:r>
                        <a:rPr lang="zh-CN" altLang="en-US" b="1" dirty="0" smtClean="0"/>
                        <a:t>常规</a:t>
                      </a:r>
                      <a:endParaRPr lang="en-US" altLang="zh-CN" b="1" dirty="0" smtClean="0"/>
                    </a:p>
                    <a:p>
                      <a:r>
                        <a:rPr lang="zh-CN" altLang="en-US" b="1" dirty="0" smtClean="0"/>
                        <a:t>主观</a:t>
                      </a:r>
                      <a:endParaRPr lang="en-US" altLang="zh-CN" b="1" dirty="0" smtClean="0"/>
                    </a:p>
                    <a:p>
                      <a:r>
                        <a:rPr lang="zh-CN" altLang="en-US" b="1" dirty="0" smtClean="0"/>
                        <a:t>题思路</a:t>
                      </a:r>
                      <a:endParaRPr lang="zh-CN" altLang="en-US" b="1" dirty="0"/>
                    </a:p>
                  </a:txBody>
                  <a:tcPr/>
                </a:tc>
                <a:tc>
                  <a:txBody>
                    <a:bodyPr/>
                    <a:lstStyle/>
                    <a:p>
                      <a:r>
                        <a:rPr lang="zh-CN" altLang="en-US" b="1" dirty="0" smtClean="0">
                          <a:latin typeface="+mj-ea"/>
                          <a:ea typeface="+mj-ea"/>
                        </a:rPr>
                        <a:t>不同的主体</a:t>
                      </a:r>
                      <a:endParaRPr lang="zh-CN" altLang="en-US" b="1" dirty="0"/>
                    </a:p>
                  </a:txBody>
                  <a:tcPr/>
                </a:tc>
                <a:tc>
                  <a:txBody>
                    <a:bodyPr/>
                    <a:lstStyle/>
                    <a:p>
                      <a:r>
                        <a:rPr lang="zh-CN" altLang="en-US" b="1" dirty="0" smtClean="0">
                          <a:latin typeface="+mj-ea"/>
                          <a:ea typeface="+mj-ea"/>
                        </a:rPr>
                        <a:t>政治、经济、思想；欧洲、亚非拉、世界；南方、北方等</a:t>
                      </a:r>
                      <a:endParaRPr lang="zh-CN" altLang="en-US" b="1" dirty="0"/>
                    </a:p>
                  </a:txBody>
                  <a:tcPr/>
                </a:tc>
              </a:tr>
              <a:tr h="424635">
                <a:tc vMerge="1">
                  <a:txBody>
                    <a:bodyPr/>
                    <a:lstStyle/>
                    <a:p>
                      <a:endParaRPr lang="zh-CN"/>
                    </a:p>
                  </a:txBody>
                  <a:tcPr/>
                </a:tc>
                <a:tc>
                  <a:txBody>
                    <a:bodyPr/>
                    <a:lstStyle/>
                    <a:p>
                      <a:r>
                        <a:rPr lang="zh-CN" altLang="en-US" b="1" dirty="0" smtClean="0">
                          <a:latin typeface="+mj-ea"/>
                          <a:ea typeface="+mj-ea"/>
                        </a:rPr>
                        <a:t>因果的推导</a:t>
                      </a:r>
                      <a:endParaRPr lang="en-US" altLang="zh-CN" b="1" dirty="0" smtClean="0">
                        <a:latin typeface="+mj-ea"/>
                        <a:ea typeface="+mj-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1" dirty="0" smtClean="0">
                          <a:latin typeface="+mj-ea"/>
                          <a:ea typeface="+mj-ea"/>
                        </a:rPr>
                        <a:t>缓和矛盾</a:t>
                      </a:r>
                      <a:r>
                        <a:rPr lang="en-US" altLang="zh-CN" b="1" dirty="0" smtClean="0">
                          <a:latin typeface="+mj-ea"/>
                          <a:ea typeface="+mj-ea"/>
                        </a:rPr>
                        <a:t>→</a:t>
                      </a:r>
                      <a:r>
                        <a:rPr lang="zh-CN" altLang="en-US" b="1" dirty="0" smtClean="0">
                          <a:latin typeface="+mj-ea"/>
                          <a:ea typeface="+mj-ea"/>
                        </a:rPr>
                        <a:t>巩固统治</a:t>
                      </a:r>
                      <a:endParaRPr lang="en-US" altLang="zh-CN" b="1" dirty="0" smtClean="0">
                        <a:latin typeface="+mj-ea"/>
                        <a:ea typeface="+mj-ea"/>
                      </a:endParaRPr>
                    </a:p>
                  </a:txBody>
                  <a:tcPr/>
                </a:tc>
              </a:tr>
              <a:tr h="370840">
                <a:tc rowSpan="3">
                  <a:txBody>
                    <a:bodyPr/>
                    <a:lstStyle/>
                    <a:p>
                      <a:endParaRPr lang="en-US" altLang="zh-CN" b="1" dirty="0" smtClean="0">
                        <a:solidFill>
                          <a:srgbClr val="FF0000"/>
                        </a:solidFill>
                      </a:endParaRPr>
                    </a:p>
                    <a:p>
                      <a:endParaRPr lang="en-US" altLang="zh-CN" b="1" dirty="0" smtClean="0">
                        <a:solidFill>
                          <a:srgbClr val="FF0000"/>
                        </a:solidFill>
                      </a:endParaRPr>
                    </a:p>
                    <a:p>
                      <a:r>
                        <a:rPr lang="zh-CN" altLang="en-US" b="1" dirty="0" smtClean="0">
                          <a:solidFill>
                            <a:srgbClr val="FF0000"/>
                          </a:solidFill>
                        </a:rPr>
                        <a:t>非常规的高难度主观设问方式</a:t>
                      </a:r>
                      <a:endParaRPr lang="zh-CN" altLang="en-US" b="1" dirty="0">
                        <a:solidFill>
                          <a:srgbClr val="FF0000"/>
                        </a:solidFill>
                      </a:endParaRPr>
                    </a:p>
                  </a:txBody>
                  <a:tcPr/>
                </a:tc>
                <a:tc>
                  <a:txBody>
                    <a:bodyPr/>
                    <a:lstStyle/>
                    <a:p>
                      <a:r>
                        <a:rPr lang="zh-CN" altLang="en-US" b="1" dirty="0" smtClean="0">
                          <a:solidFill>
                            <a:srgbClr val="FF0000"/>
                          </a:solidFill>
                        </a:rPr>
                        <a:t>较强思维障碍</a:t>
                      </a:r>
                    </a:p>
                  </a:txBody>
                  <a:tcPr/>
                </a:tc>
                <a:tc>
                  <a:txBody>
                    <a:bodyPr/>
                    <a:lstStyle/>
                    <a:p>
                      <a:r>
                        <a:rPr lang="zh-CN" altLang="en-US" b="1" dirty="0" smtClean="0">
                          <a:solidFill>
                            <a:srgbClr val="FF0000"/>
                          </a:solidFill>
                        </a:rPr>
                        <a:t>（</a:t>
                      </a:r>
                      <a:r>
                        <a:rPr lang="en-US" altLang="zh-CN" b="1" dirty="0" smtClean="0">
                          <a:solidFill>
                            <a:srgbClr val="FF0000"/>
                          </a:solidFill>
                        </a:rPr>
                        <a:t>2017</a:t>
                      </a:r>
                      <a:r>
                        <a:rPr lang="zh-CN" altLang="en-US" b="1" dirty="0" smtClean="0">
                          <a:solidFill>
                            <a:srgbClr val="FF0000"/>
                          </a:solidFill>
                        </a:rPr>
                        <a:t>全国</a:t>
                      </a:r>
                      <a:r>
                        <a:rPr lang="en-US" altLang="zh-CN" b="1" dirty="0" smtClean="0">
                          <a:solidFill>
                            <a:srgbClr val="FF0000"/>
                          </a:solidFill>
                        </a:rPr>
                        <a:t>1</a:t>
                      </a:r>
                      <a:r>
                        <a:rPr lang="zh-CN" altLang="en-US" b="1" dirty="0" smtClean="0">
                          <a:solidFill>
                            <a:srgbClr val="FF0000"/>
                          </a:solidFill>
                        </a:rPr>
                        <a:t>卷）根据材料一并结合所学知识，说明法国大革命对近代民族主义形成的促进作用。</a:t>
                      </a:r>
                      <a:endParaRPr lang="zh-CN" altLang="en-US" b="1" dirty="0">
                        <a:solidFill>
                          <a:srgbClr val="FF0000"/>
                        </a:solidFill>
                      </a:endParaRPr>
                    </a:p>
                  </a:txBody>
                  <a:tcPr/>
                </a:tc>
              </a:tr>
              <a:tr h="327000">
                <a:tc vMerge="1">
                  <a:txBody>
                    <a:bodyPr/>
                    <a:lstStyle/>
                    <a:p>
                      <a:endParaRPr lang="zh-CN"/>
                    </a:p>
                  </a:txBody>
                  <a:tcPr/>
                </a:tc>
                <a:tc>
                  <a:txBody>
                    <a:bodyPr/>
                    <a:lstStyle/>
                    <a:p>
                      <a:r>
                        <a:rPr lang="zh-CN" altLang="en-US" b="1" dirty="0" smtClean="0">
                          <a:solidFill>
                            <a:srgbClr val="FF0000"/>
                          </a:solidFill>
                        </a:rPr>
                        <a:t>纯知识逻辑</a:t>
                      </a:r>
                      <a:endParaRPr lang="zh-CN" altLang="en-US" b="1" dirty="0">
                        <a:solidFill>
                          <a:srgbClr val="FF0000"/>
                        </a:solidFill>
                      </a:endParaRPr>
                    </a:p>
                  </a:txBody>
                  <a:tcPr/>
                </a:tc>
                <a:tc>
                  <a:txBody>
                    <a:bodyPr/>
                    <a:lstStyle/>
                    <a:p>
                      <a:r>
                        <a:rPr lang="zh-CN" altLang="en-US" b="1" dirty="0" smtClean="0">
                          <a:solidFill>
                            <a:srgbClr val="FF0000"/>
                          </a:solidFill>
                        </a:rPr>
                        <a:t>（</a:t>
                      </a:r>
                      <a:r>
                        <a:rPr lang="en-US" altLang="zh-CN" b="1" dirty="0" smtClean="0">
                          <a:solidFill>
                            <a:srgbClr val="FF0000"/>
                          </a:solidFill>
                        </a:rPr>
                        <a:t>2015</a:t>
                      </a:r>
                      <a:r>
                        <a:rPr lang="zh-CN" altLang="en-US" b="1" dirty="0" smtClean="0">
                          <a:solidFill>
                            <a:srgbClr val="FF0000"/>
                          </a:solidFill>
                        </a:rPr>
                        <a:t>全国</a:t>
                      </a:r>
                      <a:r>
                        <a:rPr lang="en-US" altLang="zh-CN" b="1" dirty="0" smtClean="0">
                          <a:solidFill>
                            <a:srgbClr val="FF0000"/>
                          </a:solidFill>
                        </a:rPr>
                        <a:t>1</a:t>
                      </a:r>
                      <a:r>
                        <a:rPr lang="zh-CN" altLang="en-US" b="1" dirty="0" smtClean="0">
                          <a:solidFill>
                            <a:srgbClr val="FF0000"/>
                          </a:solidFill>
                        </a:rPr>
                        <a:t>卷）指出汉代儒学与孔孟儒学的不同之处，并概括宋代理学在哪些方面对儒学有所发展。</a:t>
                      </a:r>
                      <a:endParaRPr lang="zh-CN" altLang="en-US" b="1" dirty="0">
                        <a:solidFill>
                          <a:srgbClr val="FF0000"/>
                        </a:solidFill>
                      </a:endParaRPr>
                    </a:p>
                  </a:txBody>
                  <a:tcPr/>
                </a:tc>
              </a:tr>
              <a:tr h="327000">
                <a:tc vMerge="1">
                  <a:txBody>
                    <a:bodyPr/>
                    <a:lstStyle/>
                    <a:p>
                      <a:endParaRPr lang="zh-CN"/>
                    </a:p>
                  </a:txBody>
                  <a:tcPr/>
                </a:tc>
                <a:tc>
                  <a:txBody>
                    <a:bodyPr/>
                    <a:lstStyle/>
                    <a:p>
                      <a:r>
                        <a:rPr lang="zh-CN" altLang="en-US" b="1" dirty="0" smtClean="0">
                          <a:solidFill>
                            <a:srgbClr val="FF0000"/>
                          </a:solidFill>
                        </a:rPr>
                        <a:t>自己发现问题解决问题</a:t>
                      </a:r>
                      <a:endParaRPr lang="zh-CN" altLang="en-US" b="1" dirty="0">
                        <a:solidFill>
                          <a:srgbClr val="FF0000"/>
                        </a:solidFill>
                      </a:endParaRPr>
                    </a:p>
                  </a:txBody>
                  <a:tcPr/>
                </a:tc>
                <a:tc>
                  <a:txBody>
                    <a:bodyPr/>
                    <a:lstStyle/>
                    <a:p>
                      <a:r>
                        <a:rPr lang="zh-CN" altLang="en-US" b="1" dirty="0" smtClean="0">
                          <a:solidFill>
                            <a:srgbClr val="FF0000"/>
                          </a:solidFill>
                        </a:rPr>
                        <a:t>（</a:t>
                      </a:r>
                      <a:r>
                        <a:rPr lang="en-US" altLang="zh-CN" b="1" dirty="0" smtClean="0">
                          <a:solidFill>
                            <a:srgbClr val="FF0000"/>
                          </a:solidFill>
                        </a:rPr>
                        <a:t>2017</a:t>
                      </a:r>
                      <a:r>
                        <a:rPr lang="zh-CN" altLang="en-US" b="1" dirty="0" smtClean="0">
                          <a:solidFill>
                            <a:srgbClr val="FF0000"/>
                          </a:solidFill>
                        </a:rPr>
                        <a:t>全国</a:t>
                      </a:r>
                      <a:r>
                        <a:rPr lang="en-US" altLang="zh-CN" b="1" dirty="0" smtClean="0">
                          <a:solidFill>
                            <a:srgbClr val="FF0000"/>
                          </a:solidFill>
                        </a:rPr>
                        <a:t>1</a:t>
                      </a:r>
                      <a:r>
                        <a:rPr lang="zh-CN" altLang="en-US" b="1" dirty="0" smtClean="0">
                          <a:solidFill>
                            <a:srgbClr val="FF0000"/>
                          </a:solidFill>
                        </a:rPr>
                        <a:t>卷）表</a:t>
                      </a:r>
                      <a:r>
                        <a:rPr lang="en-US" altLang="zh-CN" b="1" dirty="0" smtClean="0">
                          <a:solidFill>
                            <a:srgbClr val="FF0000"/>
                          </a:solidFill>
                        </a:rPr>
                        <a:t>4</a:t>
                      </a:r>
                      <a:r>
                        <a:rPr lang="zh-CN" altLang="en-US" b="1" dirty="0" smtClean="0">
                          <a:solidFill>
                            <a:srgbClr val="FF0000"/>
                          </a:solidFill>
                        </a:rPr>
                        <a:t>为</a:t>
                      </a:r>
                      <a:r>
                        <a:rPr lang="en-US" altLang="zh-CN" b="1" dirty="0" smtClean="0">
                          <a:solidFill>
                            <a:srgbClr val="FF0000"/>
                          </a:solidFill>
                        </a:rPr>
                        <a:t>14</a:t>
                      </a:r>
                      <a:r>
                        <a:rPr lang="zh-CN" altLang="en-US" b="1" dirty="0" smtClean="0">
                          <a:solidFill>
                            <a:srgbClr val="FF0000"/>
                          </a:solidFill>
                        </a:rPr>
                        <a:t>～</a:t>
                      </a:r>
                      <a:r>
                        <a:rPr lang="en-US" altLang="zh-CN" b="1" dirty="0" smtClean="0">
                          <a:solidFill>
                            <a:srgbClr val="FF0000"/>
                          </a:solidFill>
                        </a:rPr>
                        <a:t>17</a:t>
                      </a:r>
                      <a:r>
                        <a:rPr lang="zh-CN" altLang="en-US" b="1" dirty="0" smtClean="0">
                          <a:solidFill>
                            <a:srgbClr val="FF0000"/>
                          </a:solidFill>
                        </a:rPr>
                        <a:t>世纪中外历史事件简表。从表中提取相互关联的中外历史信息，自拟论题，并结合所学知识予以阐述。</a:t>
                      </a:r>
                      <a:endParaRPr lang="zh-CN" altLang="en-US" b="1" dirty="0">
                        <a:solidFill>
                          <a:srgbClr val="FF0000"/>
                        </a:solidFill>
                      </a:endParaRPr>
                    </a:p>
                  </a:txBody>
                  <a:tcPr/>
                </a:tc>
              </a:tr>
            </a:tbl>
          </a:graphicData>
        </a:graphic>
      </p:graphicFrame>
      <p:sp>
        <p:nvSpPr>
          <p:cNvPr id="79900" name="TextBox 11"/>
          <p:cNvSpPr txBox="1">
            <a:spLocks noChangeArrowheads="1"/>
          </p:cNvSpPr>
          <p:nvPr/>
        </p:nvSpPr>
        <p:spPr bwMode="auto">
          <a:xfrm>
            <a:off x="133350" y="1887538"/>
            <a:ext cx="4222750" cy="461962"/>
          </a:xfrm>
          <a:prstGeom prst="rect">
            <a:avLst/>
          </a:prstGeom>
          <a:noFill/>
          <a:ln w="9525">
            <a:noFill/>
            <a:miter lim="800000"/>
            <a:headEnd/>
            <a:tailEnd/>
          </a:ln>
        </p:spPr>
        <p:txBody>
          <a:bodyPr>
            <a:spAutoFit/>
          </a:bodyPr>
          <a:lstStyle/>
          <a:p>
            <a:r>
              <a:rPr lang="zh-CN" altLang="en-US" sz="2400" b="1">
                <a:solidFill>
                  <a:srgbClr val="0D79CA"/>
                </a:solidFill>
                <a:latin typeface="微软雅黑" pitchFamily="34" charset="-122"/>
                <a:ea typeface="微软雅黑" pitchFamily="34" charset="-122"/>
              </a:rPr>
              <a:t>常规思路和非常规思路的对比</a:t>
            </a:r>
            <a:endParaRPr lang="en-US" altLang="zh-CN" sz="2400" b="1">
              <a:solidFill>
                <a:srgbClr val="0D79CA"/>
              </a:solidFill>
              <a:latin typeface="微软雅黑" pitchFamily="34" charset="-122"/>
              <a:ea typeface="微软雅黑" pitchFamily="34" charset="-122"/>
            </a:endParaRPr>
          </a:p>
        </p:txBody>
      </p:sp>
      <p:sp>
        <p:nvSpPr>
          <p:cNvPr id="5" name="标题 2"/>
          <p:cNvSpPr txBox="1">
            <a:spLocks/>
          </p:cNvSpPr>
          <p:nvPr/>
        </p:nvSpPr>
        <p:spPr>
          <a:xfrm>
            <a:off x="26988" y="1057275"/>
            <a:ext cx="9001125" cy="5715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2"/>
          <p:cNvSpPr txBox="1">
            <a:spLocks noChangeArrowheads="1"/>
          </p:cNvSpPr>
          <p:nvPr/>
        </p:nvSpPr>
        <p:spPr bwMode="auto">
          <a:xfrm>
            <a:off x="133350" y="1382713"/>
            <a:ext cx="6310313" cy="461962"/>
          </a:xfrm>
          <a:prstGeom prst="rect">
            <a:avLst/>
          </a:prstGeom>
          <a:noFill/>
          <a:ln w="9525">
            <a:noFill/>
            <a:miter lim="800000"/>
            <a:headEnd/>
            <a:tailEnd/>
          </a:ln>
        </p:spPr>
        <p:txBody>
          <a:bodyPr>
            <a:spAutoFit/>
          </a:bodyPr>
          <a:lstStyle/>
          <a:p>
            <a:r>
              <a:rPr lang="zh-CN" altLang="en-US" sz="2400" b="1">
                <a:solidFill>
                  <a:srgbClr val="0D79CA"/>
                </a:solidFill>
                <a:latin typeface="微软雅黑" pitchFamily="34" charset="-122"/>
                <a:ea typeface="微软雅黑" pitchFamily="34" charset="-122"/>
              </a:rPr>
              <a:t>如何解决主观题中高难度试题？</a:t>
            </a:r>
            <a:endParaRPr lang="en-US" altLang="zh-CN" sz="2400" b="1">
              <a:solidFill>
                <a:srgbClr val="0D79CA"/>
              </a:solidFill>
              <a:latin typeface="微软雅黑" pitchFamily="34" charset="-122"/>
              <a:ea typeface="微软雅黑" pitchFamily="34" charset="-122"/>
            </a:endParaRPr>
          </a:p>
        </p:txBody>
      </p:sp>
      <p:sp>
        <p:nvSpPr>
          <p:cNvPr id="81922" name="矩形 3"/>
          <p:cNvSpPr>
            <a:spLocks noChangeArrowheads="1"/>
          </p:cNvSpPr>
          <p:nvPr/>
        </p:nvSpPr>
        <p:spPr bwMode="auto">
          <a:xfrm>
            <a:off x="1331913" y="1993900"/>
            <a:ext cx="5421312" cy="1939925"/>
          </a:xfrm>
          <a:prstGeom prst="rect">
            <a:avLst/>
          </a:prstGeom>
          <a:noFill/>
          <a:ln w="9525">
            <a:solidFill>
              <a:schemeClr val="tx1"/>
            </a:solidFill>
            <a:miter lim="800000"/>
            <a:headEnd/>
            <a:tailEnd/>
          </a:ln>
        </p:spPr>
        <p:txBody>
          <a:bodyPr>
            <a:spAutoFit/>
          </a:bodyPr>
          <a:lstStyle/>
          <a:p>
            <a:r>
              <a:rPr lang="zh-CN" altLang="en-US" sz="2400" b="1">
                <a:latin typeface="Calibri" pitchFamily="34" charset="0"/>
              </a:rPr>
              <a:t>解决措施：</a:t>
            </a:r>
            <a:endParaRPr lang="en-US" altLang="zh-CN" sz="2400" b="1">
              <a:latin typeface="Calibri" pitchFamily="34" charset="0"/>
            </a:endParaRPr>
          </a:p>
          <a:p>
            <a:r>
              <a:rPr lang="en-US" altLang="zh-CN" sz="2400" b="1">
                <a:latin typeface="Calibri" pitchFamily="34" charset="0"/>
              </a:rPr>
              <a:t>1</a:t>
            </a:r>
            <a:r>
              <a:rPr lang="zh-CN" altLang="en-US" sz="2400" b="1">
                <a:latin typeface="Calibri" pitchFamily="34" charset="0"/>
              </a:rPr>
              <a:t>、多研究典型高考主观试题答案逻辑</a:t>
            </a:r>
            <a:endParaRPr lang="en-US" altLang="zh-CN" sz="2400" b="1">
              <a:latin typeface="Calibri" pitchFamily="34" charset="0"/>
            </a:endParaRPr>
          </a:p>
          <a:p>
            <a:r>
              <a:rPr lang="en-US" altLang="zh-CN" sz="2400" b="1">
                <a:latin typeface="Calibri" pitchFamily="34" charset="0"/>
              </a:rPr>
              <a:t>2</a:t>
            </a:r>
            <a:r>
              <a:rPr lang="zh-CN" altLang="en-US" sz="2400" b="1">
                <a:latin typeface="Calibri" pitchFamily="34" charset="0"/>
              </a:rPr>
              <a:t>、试题训练主观题设问类型要多样化</a:t>
            </a:r>
            <a:endParaRPr lang="en-US" altLang="zh-CN" sz="2400" b="1">
              <a:latin typeface="Calibri" pitchFamily="34" charset="0"/>
            </a:endParaRPr>
          </a:p>
          <a:p>
            <a:r>
              <a:rPr lang="en-US" altLang="zh-CN" sz="2400" b="1">
                <a:latin typeface="Calibri" pitchFamily="34" charset="0"/>
              </a:rPr>
              <a:t>3</a:t>
            </a:r>
            <a:r>
              <a:rPr lang="zh-CN" altLang="en-US" sz="2400" b="1">
                <a:latin typeface="Calibri" pitchFamily="34" charset="0"/>
              </a:rPr>
              <a:t>、老师分析引导，呈现试题思维过程</a:t>
            </a:r>
            <a:endParaRPr lang="en-US" altLang="zh-CN" sz="2400" b="1">
              <a:latin typeface="Calibri" pitchFamily="34" charset="0"/>
            </a:endParaRPr>
          </a:p>
          <a:p>
            <a:r>
              <a:rPr lang="en-US" altLang="zh-CN" sz="2400" b="1">
                <a:latin typeface="Calibri" pitchFamily="34" charset="0"/>
              </a:rPr>
              <a:t>4</a:t>
            </a:r>
            <a:r>
              <a:rPr lang="zh-CN" altLang="en-US" sz="2400" b="1">
                <a:latin typeface="Calibri" pitchFamily="34" charset="0"/>
              </a:rPr>
              <a:t>、学生在改错本上专项积累、勤体会</a:t>
            </a:r>
          </a:p>
        </p:txBody>
      </p:sp>
      <p:sp>
        <p:nvSpPr>
          <p:cNvPr id="81923" name="TextBox 4"/>
          <p:cNvSpPr txBox="1">
            <a:spLocks noChangeArrowheads="1"/>
          </p:cNvSpPr>
          <p:nvPr/>
        </p:nvSpPr>
        <p:spPr bwMode="auto">
          <a:xfrm>
            <a:off x="1306513" y="3986213"/>
            <a:ext cx="5446712" cy="2678112"/>
          </a:xfrm>
          <a:prstGeom prst="rect">
            <a:avLst/>
          </a:prstGeom>
          <a:noFill/>
          <a:ln w="9525">
            <a:solidFill>
              <a:schemeClr val="tx1"/>
            </a:solidFill>
            <a:miter lim="800000"/>
            <a:headEnd/>
            <a:tailEnd/>
          </a:ln>
        </p:spPr>
        <p:txBody>
          <a:bodyPr>
            <a:spAutoFit/>
          </a:bodyPr>
          <a:lstStyle/>
          <a:p>
            <a:r>
              <a:rPr lang="zh-CN" altLang="en-US" sz="2400" b="1">
                <a:latin typeface="Calibri" pitchFamily="34" charset="0"/>
              </a:rPr>
              <a:t>开放性试题：</a:t>
            </a:r>
            <a:endParaRPr lang="en-US" altLang="zh-CN" sz="2400" b="1">
              <a:latin typeface="Calibri" pitchFamily="34" charset="0"/>
            </a:endParaRPr>
          </a:p>
          <a:p>
            <a:r>
              <a:rPr lang="en-US" altLang="zh-CN" sz="2400" b="1">
                <a:latin typeface="Calibri" pitchFamily="34" charset="0"/>
              </a:rPr>
              <a:t>1</a:t>
            </a:r>
            <a:r>
              <a:rPr lang="zh-CN" altLang="en-US" sz="2400" b="1">
                <a:latin typeface="Calibri" pitchFamily="34" charset="0"/>
              </a:rPr>
              <a:t>、先破除心理上的障碍</a:t>
            </a:r>
            <a:endParaRPr lang="en-US" altLang="zh-CN" sz="2400" b="1">
              <a:latin typeface="Calibri" pitchFamily="34" charset="0"/>
            </a:endParaRPr>
          </a:p>
          <a:p>
            <a:r>
              <a:rPr lang="en-US" altLang="zh-CN" sz="2400" b="1">
                <a:latin typeface="Calibri" pitchFamily="34" charset="0"/>
              </a:rPr>
              <a:t>2</a:t>
            </a:r>
            <a:r>
              <a:rPr lang="zh-CN" altLang="en-US" sz="2400" b="1">
                <a:latin typeface="Calibri" pitchFamily="34" charset="0"/>
              </a:rPr>
              <a:t>、明确详细细则与标准</a:t>
            </a:r>
            <a:endParaRPr lang="en-US" altLang="zh-CN" sz="2400" b="1">
              <a:latin typeface="Calibri" pitchFamily="34" charset="0"/>
            </a:endParaRPr>
          </a:p>
          <a:p>
            <a:r>
              <a:rPr lang="en-US" altLang="zh-CN" sz="2400" b="1">
                <a:latin typeface="Calibri" pitchFamily="34" charset="0"/>
              </a:rPr>
              <a:t>3</a:t>
            </a:r>
            <a:r>
              <a:rPr lang="zh-CN" altLang="en-US" sz="2400" b="1">
                <a:latin typeface="Calibri" pitchFamily="34" charset="0"/>
              </a:rPr>
              <a:t>、评析学生的典型试卷</a:t>
            </a:r>
            <a:endParaRPr lang="en-US" altLang="zh-CN" sz="2400" b="1">
              <a:latin typeface="Calibri" pitchFamily="34" charset="0"/>
            </a:endParaRPr>
          </a:p>
          <a:p>
            <a:r>
              <a:rPr lang="en-US" altLang="zh-CN" sz="2400" b="1">
                <a:latin typeface="Calibri" pitchFamily="34" charset="0"/>
              </a:rPr>
              <a:t>4</a:t>
            </a:r>
            <a:r>
              <a:rPr lang="zh-CN" altLang="en-US" sz="2400" b="1">
                <a:latin typeface="Calibri" pitchFamily="34" charset="0"/>
              </a:rPr>
              <a:t>、比较不同示例的优劣</a:t>
            </a:r>
            <a:endParaRPr lang="en-US" altLang="zh-CN" sz="2400" b="1">
              <a:latin typeface="Calibri" pitchFamily="34" charset="0"/>
            </a:endParaRPr>
          </a:p>
          <a:p>
            <a:r>
              <a:rPr lang="en-US" altLang="zh-CN" sz="2400" b="1">
                <a:latin typeface="Calibri" pitchFamily="34" charset="0"/>
              </a:rPr>
              <a:t>5</a:t>
            </a:r>
            <a:r>
              <a:rPr lang="zh-CN" altLang="en-US" sz="2400" b="1">
                <a:latin typeface="Calibri" pitchFamily="34" charset="0"/>
              </a:rPr>
              <a:t>、对比不同试题的异同</a:t>
            </a:r>
            <a:endParaRPr lang="en-US" altLang="zh-CN" sz="2400" b="1">
              <a:latin typeface="Calibri" pitchFamily="34" charset="0"/>
            </a:endParaRPr>
          </a:p>
          <a:p>
            <a:r>
              <a:rPr lang="en-US" altLang="zh-CN" sz="2400" b="1">
                <a:latin typeface="Calibri" pitchFamily="34" charset="0"/>
              </a:rPr>
              <a:t>6</a:t>
            </a:r>
            <a:r>
              <a:rPr lang="zh-CN" altLang="en-US" sz="2400" b="1">
                <a:latin typeface="Calibri" pitchFamily="34" charset="0"/>
              </a:rPr>
              <a:t>、开放性试题改在一起</a:t>
            </a:r>
            <a:endParaRPr lang="en-US" altLang="zh-CN" sz="2400" b="1">
              <a:latin typeface="Calibri" pitchFamily="34" charset="0"/>
            </a:endParaRPr>
          </a:p>
        </p:txBody>
      </p:sp>
      <p:sp>
        <p:nvSpPr>
          <p:cNvPr id="6" name="标题 2"/>
          <p:cNvSpPr txBox="1">
            <a:spLocks/>
          </p:cNvSpPr>
          <p:nvPr/>
        </p:nvSpPr>
        <p:spPr>
          <a:xfrm>
            <a:off x="26988" y="769938"/>
            <a:ext cx="9001125" cy="5715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7" name="矩形 6"/>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9913" y="5281613"/>
            <a:ext cx="5289550" cy="523875"/>
          </a:xfrm>
          <a:prstGeom prst="rect">
            <a:avLst/>
          </a:prstGeom>
          <a:noFill/>
        </p:spPr>
        <p:txBody>
          <a:bodyPr>
            <a:spAutoFit/>
          </a:bodyPr>
          <a:lstStyle/>
          <a:p>
            <a:pPr fontAlgn="auto">
              <a:spcBef>
                <a:spcPts val="0"/>
              </a:spcBef>
              <a:spcAft>
                <a:spcPts val="0"/>
              </a:spcAft>
              <a:defRPr/>
            </a:pPr>
            <a:r>
              <a:rPr lang="en-US" altLang="zh-CN" sz="2800" b="1" dirty="0">
                <a:latin typeface="+mj-ea"/>
                <a:ea typeface="+mj-ea"/>
              </a:rPr>
              <a:t>5</a:t>
            </a:r>
            <a:r>
              <a:rPr lang="zh-CN" altLang="en-US" sz="2800" b="1" dirty="0">
                <a:latin typeface="+mj-ea"/>
                <a:ea typeface="+mj-ea"/>
              </a:rPr>
              <a:t>、常规思路与高难思路相结合</a:t>
            </a:r>
            <a:endParaRPr lang="en-US" altLang="zh-CN" sz="2800" b="1" dirty="0">
              <a:latin typeface="+mj-ea"/>
              <a:ea typeface="+mj-ea"/>
            </a:endParaRPr>
          </a:p>
        </p:txBody>
      </p:sp>
      <p:sp>
        <p:nvSpPr>
          <p:cNvPr id="6" name="TextBox 5"/>
          <p:cNvSpPr txBox="1"/>
          <p:nvPr/>
        </p:nvSpPr>
        <p:spPr>
          <a:xfrm>
            <a:off x="514350" y="2257425"/>
            <a:ext cx="5214938" cy="523875"/>
          </a:xfrm>
          <a:prstGeom prst="rect">
            <a:avLst/>
          </a:prstGeom>
          <a:noFill/>
        </p:spPr>
        <p:txBody>
          <a:bodyPr>
            <a:spAutoFit/>
          </a:bodyPr>
          <a:lstStyle/>
          <a:p>
            <a:pPr fontAlgn="auto">
              <a:spcBef>
                <a:spcPts val="0"/>
              </a:spcBef>
              <a:spcAft>
                <a:spcPts val="0"/>
              </a:spcAft>
              <a:defRPr/>
            </a:pPr>
            <a:r>
              <a:rPr lang="en-US" altLang="zh-CN" sz="2800" b="1" dirty="0">
                <a:latin typeface="+mj-ea"/>
                <a:ea typeface="+mj-ea"/>
              </a:rPr>
              <a:t>1</a:t>
            </a:r>
            <a:r>
              <a:rPr lang="zh-CN" altLang="en-US" sz="2800" b="1" dirty="0">
                <a:latin typeface="+mj-ea"/>
                <a:ea typeface="+mj-ea"/>
              </a:rPr>
              <a:t>、习</a:t>
            </a:r>
            <a:r>
              <a:rPr lang="zh-CN" altLang="en-US" sz="2800" b="1" dirty="0">
                <a:latin typeface="+mj-ea"/>
                <a:ea typeface="+mj-ea"/>
              </a:rPr>
              <a:t>题讲评与知识复习相结合</a:t>
            </a:r>
            <a:endParaRPr lang="en-US" altLang="zh-CN" sz="2800" b="1" dirty="0">
              <a:latin typeface="+mj-ea"/>
              <a:ea typeface="+mj-ea"/>
            </a:endParaRPr>
          </a:p>
        </p:txBody>
      </p:sp>
      <p:sp>
        <p:nvSpPr>
          <p:cNvPr id="7" name="TextBox 6"/>
          <p:cNvSpPr txBox="1"/>
          <p:nvPr/>
        </p:nvSpPr>
        <p:spPr>
          <a:xfrm>
            <a:off x="539750" y="4562475"/>
            <a:ext cx="5351463" cy="522288"/>
          </a:xfrm>
          <a:prstGeom prst="rect">
            <a:avLst/>
          </a:prstGeom>
          <a:noFill/>
        </p:spPr>
        <p:txBody>
          <a:bodyPr>
            <a:spAutoFit/>
          </a:bodyPr>
          <a:lstStyle/>
          <a:p>
            <a:pPr fontAlgn="auto">
              <a:spcBef>
                <a:spcPts val="0"/>
              </a:spcBef>
              <a:spcAft>
                <a:spcPts val="0"/>
              </a:spcAft>
              <a:defRPr/>
            </a:pPr>
            <a:r>
              <a:rPr lang="en-US" altLang="zh-CN" sz="2800" b="1" dirty="0">
                <a:latin typeface="+mj-ea"/>
                <a:ea typeface="+mj-ea"/>
              </a:rPr>
              <a:t>4</a:t>
            </a:r>
            <a:r>
              <a:rPr lang="zh-CN" altLang="en-US" sz="2800" b="1" dirty="0">
                <a:latin typeface="+mj-ea"/>
                <a:ea typeface="+mj-ea"/>
              </a:rPr>
              <a:t>、老</a:t>
            </a:r>
            <a:r>
              <a:rPr lang="zh-CN" altLang="en-US" sz="2800" b="1" dirty="0">
                <a:latin typeface="+mj-ea"/>
                <a:ea typeface="+mj-ea"/>
              </a:rPr>
              <a:t>师讲解与学</a:t>
            </a:r>
            <a:r>
              <a:rPr lang="zh-CN" altLang="en-US" sz="2800" b="1" dirty="0">
                <a:latin typeface="+mj-ea"/>
                <a:ea typeface="+mj-ea"/>
              </a:rPr>
              <a:t>生讲解相</a:t>
            </a:r>
            <a:r>
              <a:rPr lang="zh-CN" altLang="en-US" sz="2800" b="1" dirty="0">
                <a:latin typeface="+mj-ea"/>
                <a:ea typeface="+mj-ea"/>
              </a:rPr>
              <a:t>结合</a:t>
            </a:r>
            <a:endParaRPr lang="en-US" altLang="zh-CN" sz="2800" b="1" dirty="0">
              <a:latin typeface="+mj-ea"/>
              <a:ea typeface="+mj-ea"/>
            </a:endParaRPr>
          </a:p>
        </p:txBody>
      </p:sp>
      <p:sp>
        <p:nvSpPr>
          <p:cNvPr id="8" name="TextBox 7"/>
          <p:cNvSpPr txBox="1"/>
          <p:nvPr/>
        </p:nvSpPr>
        <p:spPr>
          <a:xfrm>
            <a:off x="511175" y="2905125"/>
            <a:ext cx="5883275" cy="523875"/>
          </a:xfrm>
          <a:prstGeom prst="rect">
            <a:avLst/>
          </a:prstGeom>
          <a:noFill/>
        </p:spPr>
        <p:txBody>
          <a:bodyPr>
            <a:spAutoFit/>
          </a:bodyPr>
          <a:lstStyle/>
          <a:p>
            <a:pPr fontAlgn="auto">
              <a:spcBef>
                <a:spcPts val="0"/>
              </a:spcBef>
              <a:spcAft>
                <a:spcPts val="0"/>
              </a:spcAft>
              <a:defRPr/>
            </a:pPr>
            <a:r>
              <a:rPr lang="en-US" altLang="zh-CN" sz="2800" b="1" dirty="0">
                <a:latin typeface="+mj-ea"/>
                <a:ea typeface="+mj-ea"/>
              </a:rPr>
              <a:t>2</a:t>
            </a:r>
            <a:r>
              <a:rPr lang="zh-CN" altLang="en-US" sz="2800" b="1" dirty="0">
                <a:latin typeface="+mj-ea"/>
                <a:ea typeface="+mj-ea"/>
              </a:rPr>
              <a:t>、习题讲评与</a:t>
            </a:r>
            <a:r>
              <a:rPr lang="zh-CN" altLang="en-US" sz="2800" b="1" dirty="0">
                <a:latin typeface="+mj-ea"/>
                <a:ea typeface="+mj-ea"/>
              </a:rPr>
              <a:t>方法总结</a:t>
            </a:r>
            <a:r>
              <a:rPr lang="zh-CN" altLang="en-US" sz="2800" b="1" dirty="0">
                <a:latin typeface="+mj-ea"/>
                <a:ea typeface="+mj-ea"/>
              </a:rPr>
              <a:t>相</a:t>
            </a:r>
            <a:r>
              <a:rPr lang="zh-CN" altLang="en-US" sz="2800" b="1" dirty="0">
                <a:latin typeface="+mj-ea"/>
                <a:ea typeface="+mj-ea"/>
              </a:rPr>
              <a:t>结合</a:t>
            </a:r>
            <a:endParaRPr lang="en-US" altLang="zh-CN" sz="2800" b="1" dirty="0">
              <a:latin typeface="+mj-ea"/>
              <a:ea typeface="+mj-ea"/>
            </a:endParaRPr>
          </a:p>
        </p:txBody>
      </p:sp>
      <p:sp>
        <p:nvSpPr>
          <p:cNvPr id="10" name="TextBox 9"/>
          <p:cNvSpPr txBox="1"/>
          <p:nvPr/>
        </p:nvSpPr>
        <p:spPr>
          <a:xfrm>
            <a:off x="539750" y="3697288"/>
            <a:ext cx="5883275" cy="523875"/>
          </a:xfrm>
          <a:prstGeom prst="rect">
            <a:avLst/>
          </a:prstGeom>
          <a:noFill/>
        </p:spPr>
        <p:txBody>
          <a:bodyPr>
            <a:spAutoFit/>
          </a:bodyPr>
          <a:lstStyle/>
          <a:p>
            <a:pPr fontAlgn="auto">
              <a:spcBef>
                <a:spcPts val="0"/>
              </a:spcBef>
              <a:spcAft>
                <a:spcPts val="0"/>
              </a:spcAft>
              <a:defRPr/>
            </a:pPr>
            <a:r>
              <a:rPr lang="en-US" altLang="zh-CN" sz="2800" b="1" dirty="0">
                <a:latin typeface="+mj-ea"/>
                <a:ea typeface="+mj-ea"/>
              </a:rPr>
              <a:t>3</a:t>
            </a:r>
            <a:r>
              <a:rPr lang="zh-CN" altLang="en-US" sz="2800" b="1" dirty="0">
                <a:latin typeface="+mj-ea"/>
                <a:ea typeface="+mj-ea"/>
              </a:rPr>
              <a:t>、每</a:t>
            </a:r>
            <a:r>
              <a:rPr lang="zh-CN" altLang="en-US" sz="2800" b="1" dirty="0">
                <a:latin typeface="+mj-ea"/>
                <a:ea typeface="+mj-ea"/>
              </a:rPr>
              <a:t>日讲评与每周汇总相结合</a:t>
            </a:r>
            <a:endParaRPr lang="en-US" altLang="zh-CN" sz="2800" b="1" dirty="0">
              <a:latin typeface="+mj-ea"/>
              <a:ea typeface="+mj-ea"/>
            </a:endParaRPr>
          </a:p>
        </p:txBody>
      </p:sp>
      <p:sp>
        <p:nvSpPr>
          <p:cNvPr id="9" name="标题 2"/>
          <p:cNvSpPr txBox="1">
            <a:spLocks/>
          </p:cNvSpPr>
          <p:nvPr/>
        </p:nvSpPr>
        <p:spPr>
          <a:xfrm>
            <a:off x="26988" y="1133475"/>
            <a:ext cx="9001125" cy="4953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82951" name="TextBox 1"/>
          <p:cNvSpPr txBox="1">
            <a:spLocks noChangeArrowheads="1"/>
          </p:cNvSpPr>
          <p:nvPr/>
        </p:nvSpPr>
        <p:spPr bwMode="auto">
          <a:xfrm>
            <a:off x="395288" y="1763713"/>
            <a:ext cx="2447925" cy="522287"/>
          </a:xfrm>
          <a:prstGeom prst="rect">
            <a:avLst/>
          </a:prstGeom>
          <a:noFill/>
          <a:ln w="9525">
            <a:noFill/>
            <a:miter lim="800000"/>
            <a:headEnd/>
            <a:tailEnd/>
          </a:ln>
        </p:spPr>
        <p:txBody>
          <a:bodyPr>
            <a:spAutoFit/>
          </a:bodyPr>
          <a:lstStyle/>
          <a:p>
            <a:r>
              <a:rPr lang="zh-CN" altLang="en-US" sz="2800" b="1">
                <a:latin typeface="Calibri" pitchFamily="34" charset="0"/>
              </a:rPr>
              <a:t>具体做法</a:t>
            </a:r>
          </a:p>
        </p:txBody>
      </p:sp>
      <p:sp>
        <p:nvSpPr>
          <p:cNvPr id="11" name="矩形 10"/>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内容占位符 1"/>
          <p:cNvSpPr>
            <a:spLocks noGrp="1"/>
          </p:cNvSpPr>
          <p:nvPr>
            <p:ph idx="1"/>
          </p:nvPr>
        </p:nvSpPr>
        <p:spPr>
          <a:xfrm>
            <a:off x="34925" y="1773238"/>
            <a:ext cx="8785225" cy="4352925"/>
          </a:xfrm>
        </p:spPr>
        <p:txBody>
          <a:bodyPr/>
          <a:lstStyle/>
          <a:p>
            <a:r>
              <a:rPr lang="zh-CN" altLang="zh-CN" sz="3600" b="1" smtClean="0"/>
              <a:t>基本</a:t>
            </a:r>
            <a:r>
              <a:rPr lang="zh-CN" altLang="zh-CN" sz="3600" b="1" smtClean="0">
                <a:solidFill>
                  <a:srgbClr val="FF0000"/>
                </a:solidFill>
              </a:rPr>
              <a:t>历史知识</a:t>
            </a:r>
            <a:r>
              <a:rPr lang="zh-CN" altLang="zh-CN" sz="3600" b="1" smtClean="0"/>
              <a:t>的掌握程度</a:t>
            </a:r>
            <a:endParaRPr lang="en-US" altLang="zh-CN" sz="3600" b="1" smtClean="0"/>
          </a:p>
          <a:p>
            <a:r>
              <a:rPr lang="zh-CN" altLang="zh-CN" sz="3600" b="1" smtClean="0"/>
              <a:t>考查</a:t>
            </a:r>
            <a:r>
              <a:rPr lang="zh-CN" altLang="zh-CN" sz="3600" b="1" smtClean="0">
                <a:solidFill>
                  <a:srgbClr val="FF0000"/>
                </a:solidFill>
              </a:rPr>
              <a:t>学科素养</a:t>
            </a:r>
            <a:r>
              <a:rPr lang="zh-CN" altLang="zh-CN" sz="3600" b="1" smtClean="0"/>
              <a:t>和学习潜力</a:t>
            </a:r>
            <a:endParaRPr lang="en-US" altLang="zh-CN" sz="3600" b="1" smtClean="0"/>
          </a:p>
          <a:p>
            <a:r>
              <a:rPr lang="zh-CN" altLang="zh-CN" sz="3600" b="1" smtClean="0"/>
              <a:t>注重考查在</a:t>
            </a:r>
            <a:r>
              <a:rPr lang="zh-CN" altLang="zh-CN" sz="3600" b="1" smtClean="0">
                <a:solidFill>
                  <a:srgbClr val="FF0000"/>
                </a:solidFill>
              </a:rPr>
              <a:t>唯物史观</a:t>
            </a:r>
            <a:r>
              <a:rPr lang="zh-CN" altLang="zh-CN" sz="3600" b="1" smtClean="0"/>
              <a:t>指导下运用学科思维和学科方法</a:t>
            </a:r>
            <a:r>
              <a:rPr lang="zh-CN" altLang="zh-CN" sz="3600" b="1" smtClean="0">
                <a:solidFill>
                  <a:srgbClr val="FF0000"/>
                </a:solidFill>
              </a:rPr>
              <a:t>发现问题</a:t>
            </a:r>
            <a:r>
              <a:rPr lang="zh-CN" altLang="zh-CN" sz="3600" b="1" smtClean="0"/>
              <a:t>、</a:t>
            </a:r>
            <a:r>
              <a:rPr lang="zh-CN" altLang="zh-CN" sz="3600" b="1" smtClean="0">
                <a:solidFill>
                  <a:srgbClr val="FF0000"/>
                </a:solidFill>
              </a:rPr>
              <a:t>分析问题</a:t>
            </a:r>
            <a:r>
              <a:rPr lang="zh-CN" altLang="zh-CN" sz="3600" b="1" smtClean="0"/>
              <a:t>、</a:t>
            </a:r>
            <a:r>
              <a:rPr lang="zh-CN" altLang="zh-CN" sz="3600" b="1" smtClean="0">
                <a:solidFill>
                  <a:srgbClr val="FF0000"/>
                </a:solidFill>
              </a:rPr>
              <a:t>解决问题</a:t>
            </a:r>
            <a:r>
              <a:rPr lang="zh-CN" altLang="zh-CN" sz="3600" b="1" smtClean="0"/>
              <a:t>的能力</a:t>
            </a:r>
          </a:p>
          <a:p>
            <a:endParaRPr lang="zh-CN" altLang="en-US" sz="3600" b="1" smtClean="0"/>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61" name="TextBox 7"/>
          <p:cNvSpPr txBox="1">
            <a:spLocks noChangeArrowheads="1"/>
          </p:cNvSpPr>
          <p:nvPr/>
        </p:nvSpPr>
        <p:spPr bwMode="auto">
          <a:xfrm>
            <a:off x="661988" y="908050"/>
            <a:ext cx="1533525" cy="461963"/>
          </a:xfrm>
          <a:prstGeom prst="rect">
            <a:avLst/>
          </a:prstGeom>
          <a:noFill/>
          <a:ln w="9525">
            <a:noFill/>
            <a:miter lim="800000"/>
            <a:headEnd/>
            <a:tailEnd/>
          </a:ln>
        </p:spPr>
        <p:txBody>
          <a:bodyPr>
            <a:spAutoFit/>
          </a:bodyPr>
          <a:lstStyle/>
          <a:p>
            <a:r>
              <a:rPr lang="zh-CN" altLang="en-US" sz="2400" b="1">
                <a:latin typeface="Calibri" pitchFamily="34" charset="0"/>
              </a:rPr>
              <a:t>研究考纲</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288" y="1773238"/>
            <a:ext cx="7885112" cy="360362"/>
          </a:xfrm>
        </p:spPr>
        <p:txBody>
          <a:bodyPr rtlCol="0">
            <a:normAutofit fontScale="70000" lnSpcReduction="20000"/>
          </a:bodyPr>
          <a:lstStyle/>
          <a:p>
            <a:pPr fontAlgn="auto">
              <a:spcAft>
                <a:spcPts val="0"/>
              </a:spcAft>
              <a:buFont typeface="Arial" pitchFamily="34" charset="0"/>
              <a:buChar char="•"/>
              <a:defRPr/>
            </a:pPr>
            <a:r>
              <a:rPr lang="zh-CN" altLang="en-US" b="1" dirty="0"/>
              <a:t>微专</a:t>
            </a:r>
            <a:r>
              <a:rPr lang="zh-CN" altLang="en-US" b="1" dirty="0" smtClean="0"/>
              <a:t>题</a:t>
            </a:r>
            <a:r>
              <a:rPr lang="en-US" altLang="zh-CN" b="1" dirty="0" smtClean="0"/>
              <a:t>1</a:t>
            </a:r>
            <a:r>
              <a:rPr lang="zh-CN" altLang="en-US" b="1" dirty="0" smtClean="0"/>
              <a:t>：</a:t>
            </a:r>
            <a:r>
              <a:rPr lang="zh-CN" altLang="en-US" b="1" dirty="0"/>
              <a:t>增强地理空间意</a:t>
            </a:r>
            <a:r>
              <a:rPr lang="zh-CN" altLang="en-US" b="1" dirty="0" smtClean="0"/>
              <a:t>识</a:t>
            </a:r>
            <a:r>
              <a:rPr lang="en-US" altLang="zh-CN" b="1" dirty="0" smtClean="0"/>
              <a:t>——</a:t>
            </a:r>
            <a:r>
              <a:rPr lang="zh-CN" altLang="en-US" b="1" dirty="0" smtClean="0"/>
              <a:t>老师整理</a:t>
            </a:r>
            <a:endParaRPr lang="zh-CN" altLang="en-US" b="1" dirty="0"/>
          </a:p>
          <a:p>
            <a:pPr fontAlgn="auto">
              <a:spcAft>
                <a:spcPts val="0"/>
              </a:spcAft>
              <a:buFont typeface="Arial" pitchFamily="34" charset="0"/>
              <a:buChar char="•"/>
              <a:defRPr/>
            </a:pPr>
            <a:endParaRPr lang="zh-CN" altLang="en-US" dirty="0"/>
          </a:p>
        </p:txBody>
      </p:sp>
      <p:pic>
        <p:nvPicPr>
          <p:cNvPr id="84994" name="Picture 3"/>
          <p:cNvPicPr>
            <a:picLocks noChangeAspect="1" noChangeArrowheads="1"/>
          </p:cNvPicPr>
          <p:nvPr/>
        </p:nvPicPr>
        <p:blipFill>
          <a:blip r:embed="rId2"/>
          <a:srcRect/>
          <a:stretch>
            <a:fillRect/>
          </a:stretch>
        </p:blipFill>
        <p:spPr bwMode="auto">
          <a:xfrm>
            <a:off x="468313" y="2349500"/>
            <a:ext cx="8540750" cy="4346575"/>
          </a:xfrm>
          <a:prstGeom prst="rect">
            <a:avLst/>
          </a:prstGeom>
          <a:noFill/>
          <a:ln w="9525">
            <a:noFill/>
            <a:miter lim="800000"/>
            <a:headEnd/>
            <a:tailEnd/>
          </a:ln>
        </p:spPr>
      </p:pic>
      <p:sp>
        <p:nvSpPr>
          <p:cNvPr id="5" name="标题 2"/>
          <p:cNvSpPr txBox="1">
            <a:spLocks/>
          </p:cNvSpPr>
          <p:nvPr/>
        </p:nvSpPr>
        <p:spPr>
          <a:xfrm>
            <a:off x="26988" y="846138"/>
            <a:ext cx="9001125" cy="4222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84996" name="TextBox 6"/>
          <p:cNvSpPr txBox="1">
            <a:spLocks noChangeArrowheads="1"/>
          </p:cNvSpPr>
          <p:nvPr/>
        </p:nvSpPr>
        <p:spPr bwMode="auto">
          <a:xfrm>
            <a:off x="395288" y="1331913"/>
            <a:ext cx="2305050" cy="368300"/>
          </a:xfrm>
          <a:prstGeom prst="rect">
            <a:avLst/>
          </a:prstGeom>
          <a:noFill/>
          <a:ln w="9525">
            <a:noFill/>
            <a:miter lim="800000"/>
            <a:headEnd/>
            <a:tailEnd/>
          </a:ln>
        </p:spPr>
        <p:txBody>
          <a:bodyPr>
            <a:spAutoFit/>
          </a:bodyPr>
          <a:lstStyle/>
          <a:p>
            <a:r>
              <a:rPr lang="zh-CN" altLang="en-US" b="1">
                <a:latin typeface="Calibri" pitchFamily="34" charset="0"/>
              </a:rPr>
              <a:t>课例展示</a:t>
            </a:r>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组合 22"/>
          <p:cNvGrpSpPr>
            <a:grpSpLocks/>
          </p:cNvGrpSpPr>
          <p:nvPr/>
        </p:nvGrpSpPr>
        <p:grpSpPr bwMode="auto">
          <a:xfrm>
            <a:off x="4913313" y="2830513"/>
            <a:ext cx="366712" cy="487362"/>
            <a:chOff x="0" y="0"/>
            <a:chExt cx="488316" cy="488319"/>
          </a:xfrm>
        </p:grpSpPr>
        <p:sp>
          <p:nvSpPr>
            <p:cNvPr id="86030" name="AutoShape 81"/>
            <p:cNvSpPr>
              <a:spLocks/>
            </p:cNvSpPr>
            <p:nvPr/>
          </p:nvSpPr>
          <p:spPr bwMode="auto">
            <a:xfrm>
              <a:off x="0" y="0"/>
              <a:ext cx="488316" cy="48831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0 h 21600"/>
                <a:gd name="T48" fmla="*/ 2147483647 w 21600"/>
                <a:gd name="T49" fmla="*/ 2147483647 h 21600"/>
                <a:gd name="T50" fmla="*/ 2147483647 w 21600"/>
                <a:gd name="T51" fmla="*/ 2147483647 h 21600"/>
                <a:gd name="T52" fmla="*/ 2147483647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w="9525">
              <a:noFill/>
              <a:round/>
              <a:headEnd/>
              <a:tailEnd/>
            </a:ln>
          </p:spPr>
          <p:txBody>
            <a:bodyPr lIns="50701" tIns="50701" rIns="50701" bIns="50701" anchor="ctr"/>
            <a:lstStyle/>
            <a:p>
              <a:endParaRPr lang="zh-CN" altLang="en-US"/>
            </a:p>
          </p:txBody>
        </p:sp>
        <p:sp>
          <p:nvSpPr>
            <p:cNvPr id="86031" name="AutoShape 82"/>
            <p:cNvSpPr>
              <a:spLocks/>
            </p:cNvSpPr>
            <p:nvPr/>
          </p:nvSpPr>
          <p:spPr bwMode="auto">
            <a:xfrm>
              <a:off x="45977" y="396063"/>
              <a:ext cx="45978" cy="46128"/>
            </a:xfrm>
            <a:custGeom>
              <a:avLst/>
              <a:gdLst>
                <a:gd name="T0" fmla="*/ 901309337 w 21600"/>
                <a:gd name="T1" fmla="*/ 1261904720 h 21600"/>
                <a:gd name="T2" fmla="*/ 600866988 w 21600"/>
                <a:gd name="T3" fmla="*/ 946419656 h 21600"/>
                <a:gd name="T4" fmla="*/ 901309337 w 21600"/>
                <a:gd name="T5" fmla="*/ 630946346 h 21600"/>
                <a:gd name="T6" fmla="*/ 1201725257 w 21600"/>
                <a:gd name="T7" fmla="*/ 946419656 h 21600"/>
                <a:gd name="T8" fmla="*/ 901309337 w 21600"/>
                <a:gd name="T9" fmla="*/ 1261904720 h 21600"/>
                <a:gd name="T10" fmla="*/ 901309337 w 21600"/>
                <a:gd name="T11" fmla="*/ 0 h 21600"/>
                <a:gd name="T12" fmla="*/ 0 w 21600"/>
                <a:gd name="T13" fmla="*/ 946419656 h 21600"/>
                <a:gd name="T14" fmla="*/ 901309337 w 21600"/>
                <a:gd name="T15" fmla="*/ 1892778082 h 21600"/>
                <a:gd name="T16" fmla="*/ 1802591428 w 21600"/>
                <a:gd name="T17" fmla="*/ 946419656 h 21600"/>
                <a:gd name="T18" fmla="*/ 90130933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w="9525">
              <a:noFill/>
              <a:round/>
              <a:headEnd/>
              <a:tailEnd/>
            </a:ln>
          </p:spPr>
          <p:txBody>
            <a:bodyPr lIns="50701" tIns="50701" rIns="50701" bIns="50701" anchor="ctr"/>
            <a:lstStyle/>
            <a:p>
              <a:endParaRPr lang="zh-CN" altLang="en-US"/>
            </a:p>
          </p:txBody>
        </p:sp>
      </p:grpSp>
      <p:sp>
        <p:nvSpPr>
          <p:cNvPr id="86018" name="Freeform 153"/>
          <p:cNvSpPr>
            <a:spLocks noEditPoints="1"/>
          </p:cNvSpPr>
          <p:nvPr/>
        </p:nvSpPr>
        <p:spPr bwMode="auto">
          <a:xfrm>
            <a:off x="3875088" y="2857500"/>
            <a:ext cx="242887" cy="368300"/>
          </a:xfrm>
          <a:custGeom>
            <a:avLst/>
            <a:gdLst>
              <a:gd name="T0" fmla="*/ 0 w 143"/>
              <a:gd name="T1" fmla="*/ 2147483647 h 163"/>
              <a:gd name="T2" fmla="*/ 2147483647 w 143"/>
              <a:gd name="T3" fmla="*/ 0 h 163"/>
              <a:gd name="T4" fmla="*/ 2147483647 w 143"/>
              <a:gd name="T5" fmla="*/ 2147483647 h 163"/>
              <a:gd name="T6" fmla="*/ 2147483647 w 143"/>
              <a:gd name="T7" fmla="*/ 2147483647 h 163"/>
              <a:gd name="T8" fmla="*/ 2147483647 w 143"/>
              <a:gd name="T9" fmla="*/ 2147483647 h 163"/>
              <a:gd name="T10" fmla="*/ 2147483647 w 143"/>
              <a:gd name="T11" fmla="*/ 2147483647 h 163"/>
              <a:gd name="T12" fmla="*/ 2147483647 w 143"/>
              <a:gd name="T13" fmla="*/ 2147483647 h 163"/>
              <a:gd name="T14" fmla="*/ 2147483647 w 143"/>
              <a:gd name="T15" fmla="*/ 2147483647 h 163"/>
              <a:gd name="T16" fmla="*/ 2147483647 w 143"/>
              <a:gd name="T17" fmla="*/ 2147483647 h 163"/>
              <a:gd name="T18" fmla="*/ 2147483647 w 143"/>
              <a:gd name="T19" fmla="*/ 2147483647 h 163"/>
              <a:gd name="T20" fmla="*/ 2147483647 w 143"/>
              <a:gd name="T21" fmla="*/ 2147483647 h 163"/>
              <a:gd name="T22" fmla="*/ 2147483647 w 143"/>
              <a:gd name="T23" fmla="*/ 2147483647 h 163"/>
              <a:gd name="T24" fmla="*/ 2147483647 w 143"/>
              <a:gd name="T25" fmla="*/ 2147483647 h 163"/>
              <a:gd name="T26" fmla="*/ 2147483647 w 143"/>
              <a:gd name="T27" fmla="*/ 2147483647 h 163"/>
              <a:gd name="T28" fmla="*/ 2147483647 w 143"/>
              <a:gd name="T29" fmla="*/ 2147483647 h 163"/>
              <a:gd name="T30" fmla="*/ 2147483647 w 143"/>
              <a:gd name="T31" fmla="*/ 2147483647 h 163"/>
              <a:gd name="T32" fmla="*/ 2147483647 w 143"/>
              <a:gd name="T33" fmla="*/ 2147483647 h 163"/>
              <a:gd name="T34" fmla="*/ 2147483647 w 143"/>
              <a:gd name="T35" fmla="*/ 2147483647 h 163"/>
              <a:gd name="T36" fmla="*/ 2147483647 w 143"/>
              <a:gd name="T37" fmla="*/ 2147483647 h 163"/>
              <a:gd name="T38" fmla="*/ 2147483647 w 143"/>
              <a:gd name="T39" fmla="*/ 2147483647 h 163"/>
              <a:gd name="T40" fmla="*/ 2147483647 w 143"/>
              <a:gd name="T41" fmla="*/ 2147483647 h 163"/>
              <a:gd name="T42" fmla="*/ 2147483647 w 143"/>
              <a:gd name="T43" fmla="*/ 2147483647 h 163"/>
              <a:gd name="T44" fmla="*/ 2147483647 w 143"/>
              <a:gd name="T45" fmla="*/ 2147483647 h 163"/>
              <a:gd name="T46" fmla="*/ 2147483647 w 143"/>
              <a:gd name="T47" fmla="*/ 2147483647 h 163"/>
              <a:gd name="T48" fmla="*/ 2147483647 w 143"/>
              <a:gd name="T49" fmla="*/ 2147483647 h 163"/>
              <a:gd name="T50" fmla="*/ 2147483647 w 143"/>
              <a:gd name="T51" fmla="*/ 2147483647 h 163"/>
              <a:gd name="T52" fmla="*/ 2147483647 w 143"/>
              <a:gd name="T53" fmla="*/ 2147483647 h 163"/>
              <a:gd name="T54" fmla="*/ 2147483647 w 143"/>
              <a:gd name="T55" fmla="*/ 2147483647 h 163"/>
              <a:gd name="T56" fmla="*/ 2147483647 w 143"/>
              <a:gd name="T57" fmla="*/ 2147483647 h 163"/>
              <a:gd name="T58" fmla="*/ 2147483647 w 143"/>
              <a:gd name="T59" fmla="*/ 2147483647 h 163"/>
              <a:gd name="T60" fmla="*/ 2147483647 w 143"/>
              <a:gd name="T61" fmla="*/ 2147483647 h 163"/>
              <a:gd name="T62" fmla="*/ 2147483647 w 143"/>
              <a:gd name="T63" fmla="*/ 2147483647 h 163"/>
              <a:gd name="T64" fmla="*/ 2147483647 w 143"/>
              <a:gd name="T65" fmla="*/ 2147483647 h 163"/>
              <a:gd name="T66" fmla="*/ 2147483647 w 143"/>
              <a:gd name="T67" fmla="*/ 2147483647 h 163"/>
              <a:gd name="T68" fmla="*/ 2147483647 w 143"/>
              <a:gd name="T69" fmla="*/ 2147483647 h 163"/>
              <a:gd name="T70" fmla="*/ 2147483647 w 143"/>
              <a:gd name="T71" fmla="*/ 2147483647 h 163"/>
              <a:gd name="T72" fmla="*/ 2147483647 w 143"/>
              <a:gd name="T73" fmla="*/ 2147483647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3"/>
              <a:gd name="T112" fmla="*/ 0 h 163"/>
              <a:gd name="T113" fmla="*/ 143 w 143"/>
              <a:gd name="T114" fmla="*/ 163 h 1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3" h="163">
                <a:moveTo>
                  <a:pt x="0" y="0"/>
                </a:moveTo>
                <a:lnTo>
                  <a:pt x="0" y="163"/>
                </a:lnTo>
                <a:lnTo>
                  <a:pt x="143" y="163"/>
                </a:lnTo>
                <a:lnTo>
                  <a:pt x="143" y="0"/>
                </a:lnTo>
                <a:lnTo>
                  <a:pt x="0" y="0"/>
                </a:lnTo>
                <a:close/>
                <a:moveTo>
                  <a:pt x="22" y="151"/>
                </a:moveTo>
                <a:lnTo>
                  <a:pt x="8" y="151"/>
                </a:lnTo>
                <a:lnTo>
                  <a:pt x="8" y="137"/>
                </a:lnTo>
                <a:lnTo>
                  <a:pt x="22" y="137"/>
                </a:lnTo>
                <a:lnTo>
                  <a:pt x="22" y="151"/>
                </a:lnTo>
                <a:close/>
                <a:moveTo>
                  <a:pt x="22" y="126"/>
                </a:moveTo>
                <a:lnTo>
                  <a:pt x="8" y="126"/>
                </a:lnTo>
                <a:lnTo>
                  <a:pt x="8" y="112"/>
                </a:lnTo>
                <a:lnTo>
                  <a:pt x="22" y="112"/>
                </a:lnTo>
                <a:lnTo>
                  <a:pt x="22" y="126"/>
                </a:lnTo>
                <a:close/>
                <a:moveTo>
                  <a:pt x="22" y="101"/>
                </a:moveTo>
                <a:lnTo>
                  <a:pt x="8" y="101"/>
                </a:lnTo>
                <a:lnTo>
                  <a:pt x="8" y="87"/>
                </a:lnTo>
                <a:lnTo>
                  <a:pt x="22" y="87"/>
                </a:lnTo>
                <a:lnTo>
                  <a:pt x="22" y="101"/>
                </a:lnTo>
                <a:close/>
                <a:moveTo>
                  <a:pt x="22" y="77"/>
                </a:moveTo>
                <a:lnTo>
                  <a:pt x="8" y="77"/>
                </a:lnTo>
                <a:lnTo>
                  <a:pt x="8" y="62"/>
                </a:lnTo>
                <a:lnTo>
                  <a:pt x="22" y="62"/>
                </a:lnTo>
                <a:lnTo>
                  <a:pt x="22" y="77"/>
                </a:lnTo>
                <a:close/>
                <a:moveTo>
                  <a:pt x="22" y="52"/>
                </a:moveTo>
                <a:lnTo>
                  <a:pt x="8" y="52"/>
                </a:lnTo>
                <a:lnTo>
                  <a:pt x="8" y="37"/>
                </a:lnTo>
                <a:lnTo>
                  <a:pt x="22" y="37"/>
                </a:lnTo>
                <a:lnTo>
                  <a:pt x="22" y="52"/>
                </a:lnTo>
                <a:close/>
                <a:moveTo>
                  <a:pt x="22" y="27"/>
                </a:moveTo>
                <a:lnTo>
                  <a:pt x="8" y="27"/>
                </a:lnTo>
                <a:lnTo>
                  <a:pt x="8" y="12"/>
                </a:lnTo>
                <a:lnTo>
                  <a:pt x="22" y="12"/>
                </a:lnTo>
                <a:lnTo>
                  <a:pt x="22" y="27"/>
                </a:lnTo>
                <a:close/>
                <a:moveTo>
                  <a:pt x="112" y="143"/>
                </a:moveTo>
                <a:lnTo>
                  <a:pt x="30" y="143"/>
                </a:lnTo>
                <a:lnTo>
                  <a:pt x="30" y="91"/>
                </a:lnTo>
                <a:lnTo>
                  <a:pt x="112" y="91"/>
                </a:lnTo>
                <a:lnTo>
                  <a:pt x="112" y="143"/>
                </a:lnTo>
                <a:close/>
                <a:moveTo>
                  <a:pt x="112" y="71"/>
                </a:moveTo>
                <a:lnTo>
                  <a:pt x="30" y="71"/>
                </a:lnTo>
                <a:lnTo>
                  <a:pt x="30" y="20"/>
                </a:lnTo>
                <a:lnTo>
                  <a:pt x="112" y="20"/>
                </a:lnTo>
                <a:lnTo>
                  <a:pt x="112" y="71"/>
                </a:lnTo>
                <a:close/>
                <a:moveTo>
                  <a:pt x="135" y="151"/>
                </a:moveTo>
                <a:lnTo>
                  <a:pt x="121" y="151"/>
                </a:lnTo>
                <a:lnTo>
                  <a:pt x="121" y="137"/>
                </a:lnTo>
                <a:lnTo>
                  <a:pt x="135" y="137"/>
                </a:lnTo>
                <a:lnTo>
                  <a:pt x="135" y="151"/>
                </a:lnTo>
                <a:close/>
                <a:moveTo>
                  <a:pt x="135" y="126"/>
                </a:moveTo>
                <a:lnTo>
                  <a:pt x="121" y="126"/>
                </a:lnTo>
                <a:lnTo>
                  <a:pt x="121" y="112"/>
                </a:lnTo>
                <a:lnTo>
                  <a:pt x="135" y="112"/>
                </a:lnTo>
                <a:lnTo>
                  <a:pt x="135" y="126"/>
                </a:lnTo>
                <a:close/>
                <a:moveTo>
                  <a:pt x="135" y="101"/>
                </a:moveTo>
                <a:lnTo>
                  <a:pt x="121" y="101"/>
                </a:lnTo>
                <a:lnTo>
                  <a:pt x="121" y="87"/>
                </a:lnTo>
                <a:lnTo>
                  <a:pt x="135" y="87"/>
                </a:lnTo>
                <a:lnTo>
                  <a:pt x="135" y="101"/>
                </a:lnTo>
                <a:close/>
                <a:moveTo>
                  <a:pt x="135" y="77"/>
                </a:moveTo>
                <a:lnTo>
                  <a:pt x="121" y="77"/>
                </a:lnTo>
                <a:lnTo>
                  <a:pt x="121" y="62"/>
                </a:lnTo>
                <a:lnTo>
                  <a:pt x="135" y="62"/>
                </a:lnTo>
                <a:lnTo>
                  <a:pt x="135" y="77"/>
                </a:lnTo>
                <a:close/>
                <a:moveTo>
                  <a:pt x="135" y="52"/>
                </a:moveTo>
                <a:lnTo>
                  <a:pt x="121" y="52"/>
                </a:lnTo>
                <a:lnTo>
                  <a:pt x="121" y="37"/>
                </a:lnTo>
                <a:lnTo>
                  <a:pt x="135" y="37"/>
                </a:lnTo>
                <a:lnTo>
                  <a:pt x="135" y="52"/>
                </a:lnTo>
                <a:close/>
                <a:moveTo>
                  <a:pt x="135" y="27"/>
                </a:moveTo>
                <a:lnTo>
                  <a:pt x="121" y="27"/>
                </a:lnTo>
                <a:lnTo>
                  <a:pt x="121" y="12"/>
                </a:lnTo>
                <a:lnTo>
                  <a:pt x="135" y="12"/>
                </a:lnTo>
                <a:lnTo>
                  <a:pt x="135" y="27"/>
                </a:lnTo>
                <a:close/>
              </a:path>
            </a:pathLst>
          </a:custGeom>
          <a:solidFill>
            <a:schemeClr val="bg1"/>
          </a:solidFill>
          <a:ln w="9525">
            <a:noFill/>
            <a:round/>
            <a:headEnd/>
            <a:tailEnd/>
          </a:ln>
        </p:spPr>
        <p:txBody>
          <a:bodyPr lIns="72751" tIns="36375" rIns="72751" bIns="36375"/>
          <a:lstStyle/>
          <a:p>
            <a:endParaRPr lang="zh-CN" altLang="en-US"/>
          </a:p>
        </p:txBody>
      </p:sp>
      <p:pic>
        <p:nvPicPr>
          <p:cNvPr id="86019" name="组合 53"/>
          <p:cNvPicPr>
            <a:picLocks noChangeArrowheads="1"/>
          </p:cNvPicPr>
          <p:nvPr/>
        </p:nvPicPr>
        <p:blipFill>
          <a:blip r:embed="rId2"/>
          <a:srcRect/>
          <a:stretch>
            <a:fillRect/>
          </a:stretch>
        </p:blipFill>
        <p:spPr bwMode="auto">
          <a:xfrm>
            <a:off x="4965700" y="4376738"/>
            <a:ext cx="301625" cy="403225"/>
          </a:xfrm>
          <a:prstGeom prst="rect">
            <a:avLst/>
          </a:prstGeom>
          <a:noFill/>
          <a:ln w="9525">
            <a:noFill/>
            <a:miter lim="800000"/>
            <a:headEnd/>
            <a:tailEnd/>
          </a:ln>
        </p:spPr>
      </p:pic>
      <p:pic>
        <p:nvPicPr>
          <p:cNvPr id="86020" name="组合 58"/>
          <p:cNvPicPr>
            <a:picLocks noChangeArrowheads="1"/>
          </p:cNvPicPr>
          <p:nvPr/>
        </p:nvPicPr>
        <p:blipFill>
          <a:blip r:embed="rId3"/>
          <a:srcRect/>
          <a:stretch>
            <a:fillRect/>
          </a:stretch>
        </p:blipFill>
        <p:spPr bwMode="auto">
          <a:xfrm>
            <a:off x="3876675" y="4359275"/>
            <a:ext cx="298450" cy="401638"/>
          </a:xfrm>
          <a:prstGeom prst="rect">
            <a:avLst/>
          </a:prstGeom>
          <a:noFill/>
          <a:ln w="9525">
            <a:noFill/>
            <a:miter lim="800000"/>
            <a:headEnd/>
            <a:tailEnd/>
          </a:ln>
        </p:spPr>
      </p:pic>
      <p:sp>
        <p:nvSpPr>
          <p:cNvPr id="86021" name="矩形 1"/>
          <p:cNvSpPr>
            <a:spLocks noChangeArrowheads="1"/>
          </p:cNvSpPr>
          <p:nvPr/>
        </p:nvSpPr>
        <p:spPr bwMode="auto">
          <a:xfrm>
            <a:off x="90488" y="1714500"/>
            <a:ext cx="3170237" cy="1570038"/>
          </a:xfrm>
          <a:prstGeom prst="rect">
            <a:avLst/>
          </a:prstGeom>
          <a:noFill/>
          <a:ln w="9525">
            <a:noFill/>
            <a:miter lim="800000"/>
            <a:headEnd/>
            <a:tailEnd/>
          </a:ln>
        </p:spPr>
        <p:txBody>
          <a:bodyPr>
            <a:spAutoFit/>
          </a:bodyPr>
          <a:lstStyle/>
          <a:p>
            <a:r>
              <a:rPr lang="zh-CN" altLang="en-US" sz="3200" b="1">
                <a:latin typeface="楷体" pitchFamily="49" charset="-122"/>
                <a:ea typeface="楷体" pitchFamily="49" charset="-122"/>
              </a:rPr>
              <a:t>下图是一位欧洲名人的航行路线。这次航行</a:t>
            </a:r>
          </a:p>
        </p:txBody>
      </p:sp>
      <p:sp>
        <p:nvSpPr>
          <p:cNvPr id="86022" name="矩形 2"/>
          <p:cNvSpPr>
            <a:spLocks noChangeArrowheads="1"/>
          </p:cNvSpPr>
          <p:nvPr/>
        </p:nvSpPr>
        <p:spPr bwMode="auto">
          <a:xfrm>
            <a:off x="-39688" y="5716588"/>
            <a:ext cx="9123363" cy="952500"/>
          </a:xfrm>
          <a:prstGeom prst="rect">
            <a:avLst/>
          </a:prstGeom>
          <a:noFill/>
          <a:ln w="9525">
            <a:noFill/>
            <a:miter lim="800000"/>
            <a:headEnd/>
            <a:tailEnd/>
          </a:ln>
        </p:spPr>
        <p:txBody>
          <a:bodyPr>
            <a:spAutoFit/>
          </a:bodyPr>
          <a:lstStyle/>
          <a:p>
            <a:r>
              <a:rPr lang="en-US" altLang="zh-CN" sz="2800" b="1">
                <a:latin typeface="楷体" pitchFamily="49" charset="-122"/>
                <a:ea typeface="楷体" pitchFamily="49" charset="-122"/>
              </a:rPr>
              <a:t>A.</a:t>
            </a:r>
            <a:r>
              <a:rPr lang="zh-CN" altLang="en-US" sz="2800" b="1">
                <a:latin typeface="楷体" pitchFamily="49" charset="-122"/>
                <a:ea typeface="楷体" pitchFamily="49" charset="-122"/>
              </a:rPr>
              <a:t>首次完成了世界环球航行 </a:t>
            </a:r>
            <a:r>
              <a:rPr lang="en-US" altLang="zh-CN" sz="2800" b="1">
                <a:latin typeface="楷体" pitchFamily="49" charset="-122"/>
                <a:ea typeface="楷体" pitchFamily="49" charset="-122"/>
              </a:rPr>
              <a:t>B.</a:t>
            </a:r>
            <a:r>
              <a:rPr lang="zh-CN" altLang="en-US" sz="2800" b="1">
                <a:latin typeface="楷体" pitchFamily="49" charset="-122"/>
                <a:ea typeface="楷体" pitchFamily="49" charset="-122"/>
              </a:rPr>
              <a:t>引发了近代自然科学革命</a:t>
            </a:r>
          </a:p>
          <a:p>
            <a:r>
              <a:rPr lang="en-US" altLang="zh-CN" sz="2800" b="1">
                <a:latin typeface="楷体" pitchFamily="49" charset="-122"/>
                <a:ea typeface="楷体" pitchFamily="49" charset="-122"/>
              </a:rPr>
              <a:t>C.</a:t>
            </a:r>
            <a:r>
              <a:rPr lang="zh-CN" altLang="en-US" sz="2800" b="1">
                <a:latin typeface="楷体" pitchFamily="49" charset="-122"/>
                <a:ea typeface="楷体" pitchFamily="49" charset="-122"/>
              </a:rPr>
              <a:t>开辟了通往美洲的新航路 </a:t>
            </a:r>
            <a:r>
              <a:rPr lang="en-US" altLang="zh-CN" sz="2800" b="1">
                <a:latin typeface="楷体" pitchFamily="49" charset="-122"/>
                <a:ea typeface="楷体" pitchFamily="49" charset="-122"/>
              </a:rPr>
              <a:t>D.</a:t>
            </a:r>
            <a:r>
              <a:rPr lang="zh-CN" altLang="en-US" sz="2800" b="1">
                <a:latin typeface="楷体" pitchFamily="49" charset="-122"/>
                <a:ea typeface="楷体" pitchFamily="49" charset="-122"/>
              </a:rPr>
              <a:t>为进化论产生创造了条件 </a:t>
            </a:r>
          </a:p>
        </p:txBody>
      </p:sp>
      <p:pic>
        <p:nvPicPr>
          <p:cNvPr id="86023" name="图片 18" descr="http://www.bioon.com/z/darwen200/images/map.jpg"/>
          <p:cNvPicPr>
            <a:picLocks noChangeAspect="1" noChangeArrowheads="1"/>
          </p:cNvPicPr>
          <p:nvPr/>
        </p:nvPicPr>
        <p:blipFill>
          <a:blip r:embed="rId4"/>
          <a:srcRect/>
          <a:stretch>
            <a:fillRect/>
          </a:stretch>
        </p:blipFill>
        <p:spPr bwMode="auto">
          <a:xfrm>
            <a:off x="3359150" y="930275"/>
            <a:ext cx="5526088" cy="4146550"/>
          </a:xfrm>
          <a:prstGeom prst="rect">
            <a:avLst/>
          </a:prstGeom>
          <a:noFill/>
          <a:ln w="9525">
            <a:noFill/>
            <a:miter lim="800000"/>
            <a:headEnd/>
            <a:tailEnd/>
          </a:ln>
        </p:spPr>
      </p:pic>
      <p:sp>
        <p:nvSpPr>
          <p:cNvPr id="86024" name="矩形 18"/>
          <p:cNvSpPr>
            <a:spLocks noChangeArrowheads="1"/>
          </p:cNvSpPr>
          <p:nvPr/>
        </p:nvSpPr>
        <p:spPr bwMode="auto">
          <a:xfrm>
            <a:off x="90488" y="3343275"/>
            <a:ext cx="8993187" cy="2246313"/>
          </a:xfrm>
          <a:prstGeom prst="rect">
            <a:avLst/>
          </a:prstGeom>
          <a:noFill/>
          <a:ln w="9525">
            <a:noFill/>
            <a:miter lim="800000"/>
            <a:headEnd/>
            <a:tailEnd/>
          </a:ln>
        </p:spPr>
        <p:txBody>
          <a:bodyPr>
            <a:spAutoFit/>
          </a:bodyPr>
          <a:lstStyle/>
          <a:p>
            <a:r>
              <a:rPr lang="zh-CN" altLang="en-US" sz="4400" b="1">
                <a:solidFill>
                  <a:srgbClr val="FF0000"/>
                </a:solidFill>
                <a:latin typeface="Calibri" pitchFamily="34" charset="0"/>
              </a:rPr>
              <a:t>学生问题：</a:t>
            </a:r>
            <a:endParaRPr lang="en-US" altLang="zh-CN" sz="4400" b="1">
              <a:solidFill>
                <a:srgbClr val="FF0000"/>
              </a:solidFill>
              <a:latin typeface="Calibri" pitchFamily="34" charset="0"/>
            </a:endParaRPr>
          </a:p>
          <a:p>
            <a:r>
              <a:rPr lang="zh-CN" altLang="en-US" sz="3200" b="1">
                <a:latin typeface="Calibri" pitchFamily="34" charset="0"/>
              </a:rPr>
              <a:t>思维定势</a:t>
            </a:r>
            <a:endParaRPr lang="en-US" altLang="zh-CN" sz="3200" b="1">
              <a:latin typeface="Calibri" pitchFamily="34" charset="0"/>
            </a:endParaRPr>
          </a:p>
          <a:p>
            <a:r>
              <a:rPr lang="zh-CN" altLang="en-US" sz="3200" b="1">
                <a:latin typeface="Calibri" pitchFamily="34" charset="0"/>
              </a:rPr>
              <a:t>知识漏洞</a:t>
            </a:r>
            <a:endParaRPr lang="en-US" altLang="zh-CN" sz="3200" b="1">
              <a:latin typeface="Calibri" pitchFamily="34" charset="0"/>
            </a:endParaRPr>
          </a:p>
          <a:p>
            <a:r>
              <a:rPr lang="zh-CN" altLang="en-US" sz="3200" b="1">
                <a:latin typeface="Calibri" pitchFamily="34" charset="0"/>
              </a:rPr>
              <a:t>空间意识差</a:t>
            </a:r>
            <a:endParaRPr lang="en-US" altLang="zh-CN" sz="3200" b="1">
              <a:latin typeface="Calibri" pitchFamily="34" charset="0"/>
            </a:endParaRPr>
          </a:p>
        </p:txBody>
      </p:sp>
      <p:sp>
        <p:nvSpPr>
          <p:cNvPr id="21" name="内容占位符 1"/>
          <p:cNvSpPr txBox="1">
            <a:spLocks/>
          </p:cNvSpPr>
          <p:nvPr/>
        </p:nvSpPr>
        <p:spPr>
          <a:xfrm>
            <a:off x="-36513" y="1412875"/>
            <a:ext cx="4033838" cy="360363"/>
          </a:xfrm>
          <a:prstGeom prst="rect">
            <a:avLst/>
          </a:prstGeom>
        </p:spPr>
        <p:txBody>
          <a:bodyPr>
            <a:normAutofit fontScale="92500" lnSpcReduction="20000"/>
          </a:bodyPr>
          <a:lst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a:lstStyle>
          <a:p>
            <a:pPr fontAlgn="auto">
              <a:spcAft>
                <a:spcPts val="0"/>
              </a:spcAft>
              <a:defRPr/>
            </a:pPr>
            <a:r>
              <a:rPr lang="zh-CN" altLang="en-US" b="1" dirty="0" smtClean="0"/>
              <a:t>微专题</a:t>
            </a:r>
            <a:r>
              <a:rPr lang="en-US" altLang="zh-CN" b="1" dirty="0" smtClean="0"/>
              <a:t>1</a:t>
            </a:r>
            <a:r>
              <a:rPr lang="zh-CN" altLang="en-US" b="1" dirty="0" smtClean="0"/>
              <a:t>：增强地理空间意识</a:t>
            </a:r>
          </a:p>
          <a:p>
            <a:pPr fontAlgn="auto">
              <a:spcAft>
                <a:spcPts val="0"/>
              </a:spcAft>
              <a:defRPr/>
            </a:pPr>
            <a:endParaRPr lang="zh-CN" altLang="en-US" dirty="0"/>
          </a:p>
        </p:txBody>
      </p:sp>
      <p:sp>
        <p:nvSpPr>
          <p:cNvPr id="16" name="标题 2"/>
          <p:cNvSpPr txBox="1">
            <a:spLocks/>
          </p:cNvSpPr>
          <p:nvPr/>
        </p:nvSpPr>
        <p:spPr>
          <a:xfrm>
            <a:off x="26988" y="846138"/>
            <a:ext cx="9001125" cy="4953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14" name="矩形 1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a:spLocks/>
          </p:cNvSpPr>
          <p:nvPr/>
        </p:nvSpPr>
        <p:spPr>
          <a:xfrm>
            <a:off x="-36513" y="1341438"/>
            <a:ext cx="4033838" cy="358775"/>
          </a:xfrm>
          <a:prstGeom prst="rect">
            <a:avLst/>
          </a:prstGeom>
        </p:spPr>
        <p:txBody>
          <a:bodyPr>
            <a:normAutofit fontScale="92500" lnSpcReduction="20000"/>
          </a:bodyPr>
          <a:lstStyle>
            <a:lvl1pPr marL="274320" indent="-274320" algn="l" defTabSz="914400" rtl="0" eaLnBrk="1" latinLnBrk="0" hangingPunct="1">
              <a:spcBef>
                <a:spcPct val="20000"/>
              </a:spcBef>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4320" algn="l" defTabSz="914400" rtl="0" eaLnBrk="1" latinLnBrk="0" hangingPunct="1">
              <a:spcBef>
                <a:spcPct val="20000"/>
              </a:spcBef>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defTabSz="914400" rtl="0" eaLnBrk="1" latinLnBrk="0" hangingPunct="1">
              <a:spcBef>
                <a:spcPct val="20000"/>
              </a:spcBef>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anose="05050102010706020507"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a:lstStyle>
          <a:p>
            <a:pPr fontAlgn="auto">
              <a:spcAft>
                <a:spcPts val="0"/>
              </a:spcAft>
              <a:defRPr/>
            </a:pPr>
            <a:r>
              <a:rPr lang="zh-CN" altLang="en-US" b="1" dirty="0" smtClean="0"/>
              <a:t>微专题</a:t>
            </a:r>
            <a:r>
              <a:rPr lang="en-US" altLang="zh-CN" b="1" dirty="0" smtClean="0"/>
              <a:t>1</a:t>
            </a:r>
            <a:r>
              <a:rPr lang="zh-CN" altLang="en-US" b="1" dirty="0" smtClean="0"/>
              <a:t>：增强地理空间意识</a:t>
            </a:r>
          </a:p>
          <a:p>
            <a:pPr fontAlgn="auto">
              <a:spcAft>
                <a:spcPts val="0"/>
              </a:spcAft>
              <a:defRPr/>
            </a:pPr>
            <a:endParaRPr lang="zh-CN" altLang="en-US" dirty="0"/>
          </a:p>
        </p:txBody>
      </p:sp>
      <p:sp>
        <p:nvSpPr>
          <p:cNvPr id="87042" name="Rectangle 2"/>
          <p:cNvSpPr>
            <a:spLocks noChangeArrowheads="1"/>
          </p:cNvSpPr>
          <p:nvPr/>
        </p:nvSpPr>
        <p:spPr bwMode="auto">
          <a:xfrm>
            <a:off x="95250" y="1784350"/>
            <a:ext cx="8951913" cy="1844675"/>
          </a:xfrm>
          <a:prstGeom prst="rect">
            <a:avLst/>
          </a:prstGeom>
          <a:noFill/>
          <a:ln w="9525">
            <a:noFill/>
            <a:miter lim="800000"/>
            <a:headEnd/>
            <a:tailEnd/>
          </a:ln>
        </p:spPr>
        <p:txBody>
          <a:bodyPr anchor="ctr">
            <a:spAutoFit/>
          </a:bodyPr>
          <a:lstStyle/>
          <a:p>
            <a:r>
              <a:rPr lang="zh-CN" sz="2400" b="1">
                <a:latin typeface="宋体" charset="-122"/>
                <a:cs typeface="Times New Roman" pitchFamily="18" charset="0"/>
              </a:rPr>
              <a:t>（</a:t>
            </a:r>
            <a:r>
              <a:rPr lang="en-US" altLang="zh-CN" sz="2400" b="1">
                <a:latin typeface="宋体" charset="-122"/>
                <a:cs typeface="Times New Roman" pitchFamily="18" charset="0"/>
              </a:rPr>
              <a:t>2016</a:t>
            </a:r>
            <a:r>
              <a:rPr lang="zh-CN" altLang="en-US" sz="2400" b="1">
                <a:latin typeface="宋体" charset="-122"/>
                <a:cs typeface="Times New Roman" pitchFamily="18" charset="0"/>
              </a:rPr>
              <a:t>新课标全国</a:t>
            </a:r>
            <a:r>
              <a:rPr lang="en-US" altLang="zh-CN" sz="2400" b="1">
                <a:latin typeface="宋体" charset="-122"/>
                <a:cs typeface="Times New Roman" pitchFamily="18" charset="0"/>
              </a:rPr>
              <a:t>Ⅲ</a:t>
            </a:r>
            <a:r>
              <a:rPr lang="zh-CN" altLang="en-US" sz="2400" b="1">
                <a:latin typeface="宋体" charset="-122"/>
                <a:cs typeface="Times New Roman" pitchFamily="18" charset="0"/>
              </a:rPr>
              <a:t>卷）阅读图文材料，完成下列要求。（</a:t>
            </a:r>
            <a:r>
              <a:rPr lang="en-US" altLang="zh-CN" sz="2400" b="1">
                <a:latin typeface="宋体" charset="-122"/>
                <a:cs typeface="Times New Roman" pitchFamily="18" charset="0"/>
              </a:rPr>
              <a:t>12</a:t>
            </a:r>
            <a:r>
              <a:rPr lang="zh-CN" altLang="en-US" sz="2400" b="1">
                <a:latin typeface="宋体" charset="-122"/>
                <a:cs typeface="Times New Roman" pitchFamily="18" charset="0"/>
              </a:rPr>
              <a:t>分）</a:t>
            </a:r>
          </a:p>
          <a:p>
            <a:r>
              <a:rPr lang="zh-CN" altLang="en-US" sz="2400" b="1">
                <a:latin typeface="宋体" charset="-122"/>
                <a:cs typeface="Times New Roman" pitchFamily="18" charset="0"/>
              </a:rPr>
              <a:t>材料  近代以来，在列强的压力下，中国被迫开放了一系列通商口岸。</a:t>
            </a:r>
            <a:endParaRPr lang="en-US" altLang="zh-CN" sz="2400" b="1">
              <a:latin typeface="宋体" charset="-122"/>
              <a:cs typeface="Times New Roman" pitchFamily="18" charset="0"/>
            </a:endParaRPr>
          </a:p>
          <a:p>
            <a:r>
              <a:rPr lang="zh-CN" altLang="en-US" sz="2400" b="1">
                <a:latin typeface="宋体" charset="-122"/>
                <a:cs typeface="Times New Roman" pitchFamily="18" charset="0"/>
              </a:rPr>
              <a:t>自</a:t>
            </a:r>
            <a:r>
              <a:rPr lang="en-US" altLang="zh-CN" sz="2400" b="1">
                <a:latin typeface="宋体" charset="-122"/>
                <a:cs typeface="Times New Roman" pitchFamily="18" charset="0"/>
              </a:rPr>
              <a:t>1898</a:t>
            </a:r>
            <a:r>
              <a:rPr lang="zh-CN" altLang="en-US" sz="2400" b="1">
                <a:latin typeface="宋体" charset="-122"/>
                <a:cs typeface="Times New Roman" pitchFamily="18" charset="0"/>
              </a:rPr>
              <a:t>年至</a:t>
            </a:r>
            <a:r>
              <a:rPr lang="en-US" altLang="zh-CN" sz="2400" b="1">
                <a:latin typeface="宋体" charset="-122"/>
                <a:cs typeface="Times New Roman" pitchFamily="18" charset="0"/>
              </a:rPr>
              <a:t>1910</a:t>
            </a:r>
            <a:r>
              <a:rPr lang="zh-CN" altLang="en-US" sz="2400" b="1">
                <a:latin typeface="宋体" charset="-122"/>
                <a:cs typeface="Times New Roman" pitchFamily="18" charset="0"/>
              </a:rPr>
              <a:t>年，清政府又主动开设了</a:t>
            </a:r>
            <a:r>
              <a:rPr lang="en-US" altLang="zh-CN" sz="2400" b="1">
                <a:latin typeface="宋体" charset="-122"/>
                <a:cs typeface="Times New Roman" pitchFamily="18" charset="0"/>
              </a:rPr>
              <a:t>30</a:t>
            </a:r>
            <a:r>
              <a:rPr lang="zh-CN" altLang="en-US" sz="2400" b="1">
                <a:latin typeface="宋体" charset="-122"/>
                <a:cs typeface="Times New Roman" pitchFamily="18" charset="0"/>
              </a:rPr>
              <a:t>余个商埠。</a:t>
            </a:r>
          </a:p>
          <a:p>
            <a:endParaRPr lang="zh-CN" altLang="en-US">
              <a:latin typeface="Calibri" pitchFamily="34" charset="0"/>
            </a:endParaRPr>
          </a:p>
        </p:txBody>
      </p:sp>
      <p:pic>
        <p:nvPicPr>
          <p:cNvPr id="87043" name="Picture 1" descr="C:\Users\Administrator\AppData\Roaming\Tencent\Users\247529061\QQ\WinTemp\RichOle\YN}H@R@{YFG]95$3XSH$(FX.png"/>
          <p:cNvPicPr>
            <a:picLocks noChangeAspect="1" noChangeArrowheads="1"/>
          </p:cNvPicPr>
          <p:nvPr/>
        </p:nvPicPr>
        <p:blipFill>
          <a:blip r:embed="rId2" r:link="rId3"/>
          <a:srcRect/>
          <a:stretch>
            <a:fillRect/>
          </a:stretch>
        </p:blipFill>
        <p:spPr bwMode="auto">
          <a:xfrm>
            <a:off x="179388" y="3294063"/>
            <a:ext cx="2592387" cy="3519487"/>
          </a:xfrm>
          <a:prstGeom prst="rect">
            <a:avLst/>
          </a:prstGeom>
          <a:noFill/>
          <a:ln w="9525">
            <a:noFill/>
            <a:miter lim="800000"/>
            <a:headEnd/>
            <a:tailEnd/>
          </a:ln>
        </p:spPr>
      </p:pic>
      <p:sp>
        <p:nvSpPr>
          <p:cNvPr id="87044" name="Rectangle 3"/>
          <p:cNvSpPr>
            <a:spLocks noChangeArrowheads="1"/>
          </p:cNvSpPr>
          <p:nvPr/>
        </p:nvSpPr>
        <p:spPr bwMode="auto">
          <a:xfrm>
            <a:off x="2771775" y="4116388"/>
            <a:ext cx="6372225" cy="1568450"/>
          </a:xfrm>
          <a:prstGeom prst="rect">
            <a:avLst/>
          </a:prstGeom>
          <a:noFill/>
          <a:ln w="9525">
            <a:noFill/>
            <a:miter lim="800000"/>
            <a:headEnd/>
            <a:tailEnd/>
          </a:ln>
        </p:spPr>
        <p:txBody>
          <a:bodyPr anchor="ctr">
            <a:spAutoFit/>
          </a:bodyPr>
          <a:lstStyle/>
          <a:p>
            <a:pPr indent="268288"/>
            <a:r>
              <a:rPr lang="en-US" altLang="zh-CN" sz="2400" b="1">
                <a:latin typeface="宋体" charset="-122"/>
                <a:cs typeface="Times New Roman" pitchFamily="18" charset="0"/>
              </a:rPr>
              <a:t>——</a:t>
            </a:r>
            <a:r>
              <a:rPr lang="zh-CN" altLang="en-US" sz="2400" b="1">
                <a:latin typeface="宋体" charset="-122"/>
                <a:cs typeface="Times New Roman" pitchFamily="18" charset="0"/>
              </a:rPr>
              <a:t>据严中平等编</a:t>
            </a:r>
            <a:r>
              <a:rPr lang="en-US" altLang="zh-CN" sz="2400" b="1">
                <a:latin typeface="宋体" charset="-122"/>
                <a:cs typeface="Times New Roman" pitchFamily="18" charset="0"/>
              </a:rPr>
              <a:t>《</a:t>
            </a:r>
            <a:r>
              <a:rPr lang="zh-CN" altLang="en-US" sz="2400" b="1">
                <a:latin typeface="宋体" charset="-122"/>
                <a:cs typeface="Times New Roman" pitchFamily="18" charset="0"/>
              </a:rPr>
              <a:t>中国近代经济史统计资料选辑</a:t>
            </a:r>
            <a:r>
              <a:rPr lang="en-US" altLang="zh-CN" sz="2400" b="1">
                <a:latin typeface="宋体" charset="-122"/>
                <a:cs typeface="Times New Roman" pitchFamily="18" charset="0"/>
              </a:rPr>
              <a:t>》</a:t>
            </a:r>
            <a:r>
              <a:rPr lang="zh-CN" altLang="en-US" sz="2400" b="1">
                <a:latin typeface="宋体" charset="-122"/>
                <a:cs typeface="Times New Roman" pitchFamily="18" charset="0"/>
              </a:rPr>
              <a:t>等</a:t>
            </a:r>
          </a:p>
          <a:p>
            <a:pPr indent="268288"/>
            <a:r>
              <a:rPr lang="zh-CN" altLang="en-US" sz="2400" b="1">
                <a:latin typeface="宋体" charset="-122"/>
                <a:cs typeface="Times New Roman" pitchFamily="18" charset="0"/>
              </a:rPr>
              <a:t>从材料中提取一个有关自开商埠的信息，并加以简要分析。</a:t>
            </a:r>
          </a:p>
        </p:txBody>
      </p:sp>
      <p:sp>
        <p:nvSpPr>
          <p:cNvPr id="8" name="标题 2"/>
          <p:cNvSpPr txBox="1">
            <a:spLocks/>
          </p:cNvSpPr>
          <p:nvPr/>
        </p:nvSpPr>
        <p:spPr>
          <a:xfrm>
            <a:off x="26988" y="836613"/>
            <a:ext cx="9001125" cy="50482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9" name="矩形 8"/>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2049"/>
          <p:cNvSpPr>
            <a:spLocks noGrp="1"/>
          </p:cNvSpPr>
          <p:nvPr>
            <p:ph type="ctrTitle"/>
          </p:nvPr>
        </p:nvSpPr>
        <p:spPr>
          <a:xfrm>
            <a:off x="34925" y="1452563"/>
            <a:ext cx="7632700" cy="608012"/>
          </a:xfrm>
        </p:spPr>
        <p:txBody>
          <a:bodyPr rtlCol="0">
            <a:noAutofit/>
          </a:bodyPr>
          <a:lstStyle/>
          <a:p>
            <a:pPr fontAlgn="auto">
              <a:spcAft>
                <a:spcPts val="0"/>
              </a:spcAft>
              <a:buSzPct val="100000"/>
              <a:defRPr/>
            </a:pPr>
            <a:r>
              <a:rPr lang="zh-CN" altLang="en-US" sz="2800" b="1" dirty="0" smtClean="0">
                <a:latin typeface="+mn-ea"/>
                <a:ea typeface="+mn-ea"/>
              </a:rPr>
              <a:t>微专题</a:t>
            </a:r>
            <a:r>
              <a:rPr lang="en-US" altLang="zh-CN" sz="2800" b="1" dirty="0" smtClean="0">
                <a:latin typeface="+mn-ea"/>
                <a:ea typeface="+mn-ea"/>
              </a:rPr>
              <a:t>2</a:t>
            </a:r>
            <a:r>
              <a:rPr lang="zh-CN" altLang="en-US" sz="2800" b="1" dirty="0" smtClean="0">
                <a:latin typeface="+mn-ea"/>
                <a:ea typeface="+mn-ea"/>
              </a:rPr>
              <a:t>：</a:t>
            </a:r>
            <a:r>
              <a:rPr sz="2800" b="1" dirty="0" err="1" smtClean="0">
                <a:latin typeface="+mn-ea"/>
                <a:ea typeface="+mn-ea"/>
              </a:rPr>
              <a:t>城市化问题汇总</a:t>
            </a:r>
            <a:r>
              <a:rPr lang="en-US" altLang="zh-CN" sz="2800" b="1" dirty="0" smtClean="0">
                <a:latin typeface="+mn-ea"/>
                <a:ea typeface="+mn-ea"/>
              </a:rPr>
              <a:t>——</a:t>
            </a:r>
            <a:r>
              <a:rPr lang="zh-CN" altLang="en-US" sz="2800" b="1" dirty="0" smtClean="0">
                <a:solidFill>
                  <a:srgbClr val="FF0000"/>
                </a:solidFill>
                <a:latin typeface="+mn-ea"/>
                <a:ea typeface="+mn-ea"/>
              </a:rPr>
              <a:t>学生成果展示</a:t>
            </a:r>
            <a:endParaRPr sz="2800" b="1" dirty="0">
              <a:solidFill>
                <a:srgbClr val="FF0000"/>
              </a:solidFill>
              <a:latin typeface="+mn-ea"/>
              <a:ea typeface="+mn-ea"/>
            </a:endParaRPr>
          </a:p>
        </p:txBody>
      </p:sp>
      <p:sp>
        <p:nvSpPr>
          <p:cNvPr id="2051" name="副标题 2050"/>
          <p:cNvSpPr>
            <a:spLocks noGrp="1"/>
          </p:cNvSpPr>
          <p:nvPr>
            <p:ph type="subTitle" idx="1"/>
          </p:nvPr>
        </p:nvSpPr>
        <p:spPr>
          <a:xfrm>
            <a:off x="122238" y="2205038"/>
            <a:ext cx="8697912" cy="4392612"/>
          </a:xfrm>
        </p:spPr>
        <p:txBody>
          <a:bodyPr rtlCol="0">
            <a:normAutofit fontScale="70000" lnSpcReduction="20000"/>
          </a:bodyPr>
          <a:lstStyle/>
          <a:p>
            <a:pPr algn="l" fontAlgn="auto">
              <a:spcAft>
                <a:spcPts val="0"/>
              </a:spcAft>
              <a:buFont typeface="Arial" pitchFamily="34" charset="0"/>
              <a:buNone/>
              <a:defRPr/>
            </a:pPr>
            <a:r>
              <a:rPr lang="zh-CN" altLang="en-US" b="1" dirty="0">
                <a:solidFill>
                  <a:schemeClr val="tx1"/>
                </a:solidFill>
                <a:latin typeface="Arial" panose="020B0604020202020204" pitchFamily="34" charset="0"/>
              </a:rPr>
              <a:t>考查形式：横向上，中西对</a:t>
            </a:r>
            <a:r>
              <a:rPr lang="zh-CN" altLang="en-US" b="1" dirty="0" smtClean="0">
                <a:solidFill>
                  <a:schemeClr val="tx1"/>
                </a:solidFill>
                <a:latin typeface="Arial" panose="020B0604020202020204" pitchFamily="34" charset="0"/>
              </a:rPr>
              <a:t>比；纵</a:t>
            </a:r>
            <a:r>
              <a:rPr lang="zh-CN" altLang="en-US" b="1" dirty="0">
                <a:solidFill>
                  <a:schemeClr val="tx1"/>
                </a:solidFill>
                <a:latin typeface="Arial" panose="020B0604020202020204" pitchFamily="34" charset="0"/>
              </a:rPr>
              <a:t>向上，不同的发展时期</a:t>
            </a:r>
          </a:p>
          <a:p>
            <a:pPr algn="l" fontAlgn="auto">
              <a:spcAft>
                <a:spcPts val="0"/>
              </a:spcAft>
              <a:buFont typeface="Arial" pitchFamily="34" charset="0"/>
              <a:buNone/>
              <a:defRPr/>
            </a:pPr>
            <a:r>
              <a:rPr lang="zh-CN" altLang="en-US" b="1" dirty="0">
                <a:solidFill>
                  <a:schemeClr val="tx1"/>
                </a:solidFill>
                <a:latin typeface="Arial" panose="020B0604020202020204" pitchFamily="34" charset="0"/>
              </a:rPr>
              <a:t>考点梳理：中</a:t>
            </a:r>
            <a:r>
              <a:rPr lang="zh-CN" altLang="en-US" b="1" dirty="0" smtClean="0">
                <a:solidFill>
                  <a:schemeClr val="tx1"/>
                </a:solidFill>
                <a:latin typeface="Arial" panose="020B0604020202020204" pitchFamily="34" charset="0"/>
              </a:rPr>
              <a:t>国</a:t>
            </a:r>
            <a:endParaRPr lang="en-US" altLang="zh-CN" b="1" dirty="0" smtClean="0">
              <a:solidFill>
                <a:schemeClr val="tx1"/>
              </a:solidFill>
              <a:latin typeface="Arial" panose="020B0604020202020204" pitchFamily="34" charset="0"/>
            </a:endParaRPr>
          </a:p>
          <a:p>
            <a:pPr algn="l" fontAlgn="auto">
              <a:spcAft>
                <a:spcPts val="0"/>
              </a:spcAft>
              <a:buFont typeface="Arial" pitchFamily="34" charset="0"/>
              <a:buNone/>
              <a:defRPr/>
            </a:pPr>
            <a:r>
              <a:rPr lang="en-US" altLang="zh-CN" b="1" dirty="0">
                <a:solidFill>
                  <a:schemeClr val="tx1"/>
                </a:solidFill>
                <a:latin typeface="Arial" panose="020B0604020202020204" pitchFamily="34" charset="0"/>
              </a:rPr>
              <a:t> </a:t>
            </a:r>
            <a:r>
              <a:rPr lang="en-US" altLang="zh-CN" b="1" dirty="0" smtClean="0">
                <a:solidFill>
                  <a:schemeClr val="tx1"/>
                </a:solidFill>
                <a:latin typeface="Arial" panose="020B0604020202020204" pitchFamily="34" charset="0"/>
              </a:rPr>
              <a:t>                  </a:t>
            </a:r>
            <a:r>
              <a:rPr lang="zh-CN" altLang="en-US" b="1" dirty="0" smtClean="0">
                <a:solidFill>
                  <a:schemeClr val="tx1"/>
                </a:solidFill>
                <a:latin typeface="Arial" panose="020B0604020202020204" pitchFamily="34" charset="0"/>
              </a:rPr>
              <a:t>古代都</a:t>
            </a:r>
            <a:r>
              <a:rPr lang="zh-CN" altLang="en-US" b="1" dirty="0">
                <a:solidFill>
                  <a:schemeClr val="tx1"/>
                </a:solidFill>
                <a:latin typeface="Arial" panose="020B0604020202020204" pitchFamily="34" charset="0"/>
              </a:rPr>
              <a:t>城，工商业市镇（自然经济的发展）</a:t>
            </a:r>
          </a:p>
          <a:p>
            <a:pPr algn="l" fontAlgn="auto">
              <a:spcAft>
                <a:spcPts val="0"/>
              </a:spcAft>
              <a:buFont typeface="Arial" pitchFamily="34" charset="0"/>
              <a:buNone/>
              <a:defRPr/>
            </a:pPr>
            <a:r>
              <a:rPr lang="zh-CN" altLang="en-US" b="1" dirty="0">
                <a:solidFill>
                  <a:schemeClr val="tx1"/>
                </a:solidFill>
                <a:latin typeface="Arial" panose="020B0604020202020204" pitchFamily="34" charset="0"/>
              </a:rPr>
              <a:t>                </a:t>
            </a:r>
            <a:r>
              <a:rPr lang="zh-CN" altLang="en-US" b="1" dirty="0" smtClean="0">
                <a:solidFill>
                  <a:schemeClr val="tx1"/>
                </a:solidFill>
                <a:latin typeface="Arial" panose="020B0604020202020204" pitchFamily="34" charset="0"/>
              </a:rPr>
              <a:t>   近</a:t>
            </a:r>
            <a:r>
              <a:rPr lang="zh-CN" altLang="en-US" b="1" dirty="0">
                <a:solidFill>
                  <a:schemeClr val="tx1"/>
                </a:solidFill>
                <a:latin typeface="Arial" panose="020B0604020202020204" pitchFamily="34" charset="0"/>
              </a:rPr>
              <a:t>代沿海通商口岸的新兴城市（两面性）（畸形）</a:t>
            </a:r>
          </a:p>
          <a:p>
            <a:pPr algn="l" fontAlgn="auto">
              <a:spcAft>
                <a:spcPts val="0"/>
              </a:spcAft>
              <a:buFont typeface="Arial" pitchFamily="34" charset="0"/>
              <a:buNone/>
              <a:defRPr/>
            </a:pPr>
            <a:r>
              <a:rPr lang="zh-CN" altLang="en-US" b="1" dirty="0">
                <a:solidFill>
                  <a:schemeClr val="tx1"/>
                </a:solidFill>
                <a:latin typeface="Arial" panose="020B0604020202020204" pitchFamily="34" charset="0"/>
              </a:rPr>
              <a:t>               </a:t>
            </a:r>
            <a:r>
              <a:rPr lang="zh-CN" altLang="en-US" b="1" dirty="0" smtClean="0">
                <a:solidFill>
                  <a:schemeClr val="tx1"/>
                </a:solidFill>
                <a:latin typeface="Arial" panose="020B0604020202020204" pitchFamily="34" charset="0"/>
              </a:rPr>
              <a:t>    建</a:t>
            </a:r>
            <a:r>
              <a:rPr lang="zh-CN" altLang="en-US" b="1" dirty="0">
                <a:solidFill>
                  <a:schemeClr val="tx1"/>
                </a:solidFill>
                <a:latin typeface="Arial" panose="020B0604020202020204" pitchFamily="34" charset="0"/>
              </a:rPr>
              <a:t>国后曲折的城市化进程（侧重阶段性）</a:t>
            </a:r>
          </a:p>
          <a:p>
            <a:pPr algn="l" fontAlgn="auto">
              <a:spcAft>
                <a:spcPts val="0"/>
              </a:spcAft>
              <a:buFont typeface="Arial" pitchFamily="34" charset="0"/>
              <a:buNone/>
              <a:defRPr/>
            </a:pPr>
            <a:r>
              <a:rPr lang="zh-CN" altLang="en-US" b="1" dirty="0">
                <a:solidFill>
                  <a:schemeClr val="tx1"/>
                </a:solidFill>
                <a:latin typeface="Arial" panose="020B0604020202020204" pitchFamily="34" charset="0"/>
              </a:rPr>
              <a:t>         </a:t>
            </a:r>
            <a:r>
              <a:rPr lang="zh-CN" altLang="en-US" b="1" dirty="0" smtClean="0">
                <a:solidFill>
                  <a:schemeClr val="tx1"/>
                </a:solidFill>
                <a:latin typeface="Arial" panose="020B0604020202020204" pitchFamily="34" charset="0"/>
              </a:rPr>
              <a:t>          西方</a:t>
            </a:r>
            <a:endParaRPr lang="en-US" altLang="zh-CN" b="1" dirty="0" smtClean="0">
              <a:solidFill>
                <a:schemeClr val="tx1"/>
              </a:solidFill>
              <a:latin typeface="Arial" panose="020B0604020202020204" pitchFamily="34" charset="0"/>
            </a:endParaRPr>
          </a:p>
          <a:p>
            <a:pPr algn="l" fontAlgn="auto">
              <a:spcAft>
                <a:spcPts val="0"/>
              </a:spcAft>
              <a:buFont typeface="Arial" pitchFamily="34" charset="0"/>
              <a:buNone/>
              <a:defRPr/>
            </a:pPr>
            <a:r>
              <a:rPr lang="zh-CN" altLang="en-US" b="1" dirty="0" smtClean="0">
                <a:solidFill>
                  <a:schemeClr val="tx1"/>
                </a:solidFill>
                <a:latin typeface="Arial" panose="020B0604020202020204" pitchFamily="34" charset="0"/>
              </a:rPr>
              <a:t>                   古</a:t>
            </a:r>
            <a:r>
              <a:rPr lang="zh-CN" altLang="en-US" b="1" dirty="0">
                <a:solidFill>
                  <a:schemeClr val="tx1"/>
                </a:solidFill>
                <a:latin typeface="Arial" panose="020B0604020202020204" pitchFamily="34" charset="0"/>
              </a:rPr>
              <a:t>代 希腊雅典城邦</a:t>
            </a:r>
          </a:p>
          <a:p>
            <a:pPr algn="l" fontAlgn="auto">
              <a:spcAft>
                <a:spcPts val="0"/>
              </a:spcAft>
              <a:buFont typeface="Arial" pitchFamily="34" charset="0"/>
              <a:buNone/>
              <a:defRPr/>
            </a:pPr>
            <a:r>
              <a:rPr lang="zh-CN" altLang="en-US" b="1" dirty="0">
                <a:solidFill>
                  <a:schemeClr val="tx1"/>
                </a:solidFill>
                <a:latin typeface="Arial" panose="020B0604020202020204" pitchFamily="34" charset="0"/>
              </a:rPr>
              <a:t>                </a:t>
            </a:r>
            <a:r>
              <a:rPr lang="zh-CN" altLang="en-US" b="1" dirty="0" smtClean="0">
                <a:solidFill>
                  <a:schemeClr val="tx1"/>
                </a:solidFill>
                <a:latin typeface="Arial" panose="020B0604020202020204" pitchFamily="34" charset="0"/>
              </a:rPr>
              <a:t>   近</a:t>
            </a:r>
            <a:r>
              <a:rPr lang="zh-CN" altLang="en-US" b="1" dirty="0">
                <a:solidFill>
                  <a:schemeClr val="tx1"/>
                </a:solidFill>
                <a:latin typeface="Arial" panose="020B0604020202020204" pitchFamily="34" charset="0"/>
              </a:rPr>
              <a:t>现代早期资萌的城市化（威尼斯，弗罗伦萨）</a:t>
            </a:r>
          </a:p>
          <a:p>
            <a:pPr algn="l" fontAlgn="auto">
              <a:spcAft>
                <a:spcPts val="0"/>
              </a:spcAft>
              <a:buFont typeface="Arial" pitchFamily="34" charset="0"/>
              <a:buNone/>
              <a:defRPr/>
            </a:pPr>
            <a:r>
              <a:rPr lang="zh-CN" altLang="en-US" b="1" dirty="0" smtClean="0">
                <a:solidFill>
                  <a:schemeClr val="tx1"/>
                </a:solidFill>
                <a:latin typeface="Arial" panose="020B0604020202020204" pitchFamily="34" charset="0"/>
              </a:rPr>
              <a:t>                   手</a:t>
            </a:r>
            <a:r>
              <a:rPr lang="zh-CN" altLang="en-US" b="1" dirty="0">
                <a:solidFill>
                  <a:schemeClr val="tx1"/>
                </a:solidFill>
                <a:latin typeface="Arial" panose="020B0604020202020204" pitchFamily="34" charset="0"/>
              </a:rPr>
              <a:t>工工场时期（圈地运动）</a:t>
            </a:r>
          </a:p>
          <a:p>
            <a:pPr algn="l" fontAlgn="auto">
              <a:spcAft>
                <a:spcPts val="0"/>
              </a:spcAft>
              <a:buFont typeface="Arial" pitchFamily="34" charset="0"/>
              <a:buNone/>
              <a:defRPr/>
            </a:pPr>
            <a:r>
              <a:rPr lang="zh-CN" altLang="en-US" b="1" dirty="0" smtClean="0">
                <a:solidFill>
                  <a:schemeClr val="tx1"/>
                </a:solidFill>
                <a:latin typeface="Arial" panose="020B0604020202020204" pitchFamily="34" charset="0"/>
              </a:rPr>
              <a:t>                   新</a:t>
            </a:r>
            <a:r>
              <a:rPr lang="zh-CN" altLang="en-US" b="1" dirty="0">
                <a:solidFill>
                  <a:schemeClr val="tx1"/>
                </a:solidFill>
                <a:latin typeface="Arial" panose="020B0604020202020204" pitchFamily="34" charset="0"/>
              </a:rPr>
              <a:t>航路开辟后的商路贸易中心转移（大西洋沿岸）</a:t>
            </a:r>
          </a:p>
          <a:p>
            <a:pPr algn="l" fontAlgn="auto">
              <a:spcAft>
                <a:spcPts val="0"/>
              </a:spcAft>
              <a:buFont typeface="Arial" pitchFamily="34" charset="0"/>
              <a:buNone/>
              <a:defRPr/>
            </a:pPr>
            <a:r>
              <a:rPr lang="zh-CN" altLang="en-US" b="1" dirty="0">
                <a:solidFill>
                  <a:schemeClr val="tx1"/>
                </a:solidFill>
                <a:latin typeface="Arial" panose="020B0604020202020204" pitchFamily="34" charset="0"/>
              </a:rPr>
              <a:t>                 </a:t>
            </a:r>
            <a:r>
              <a:rPr lang="zh-CN" altLang="en-US" b="1" dirty="0" smtClean="0">
                <a:solidFill>
                  <a:schemeClr val="tx1"/>
                </a:solidFill>
                <a:latin typeface="Arial" panose="020B0604020202020204" pitchFamily="34" charset="0"/>
              </a:rPr>
              <a:t>  工</a:t>
            </a:r>
            <a:r>
              <a:rPr lang="zh-CN" altLang="en-US" b="1" dirty="0">
                <a:solidFill>
                  <a:schemeClr val="tx1"/>
                </a:solidFill>
                <a:latin typeface="Arial" panose="020B0604020202020204" pitchFamily="34" charset="0"/>
              </a:rPr>
              <a:t>业革命后的城市化（侧重发展问题城市规划）</a:t>
            </a:r>
          </a:p>
          <a:p>
            <a:pPr algn="l" fontAlgn="auto">
              <a:spcAft>
                <a:spcPts val="0"/>
              </a:spcAft>
              <a:buFont typeface="Arial" pitchFamily="34" charset="0"/>
              <a:buNone/>
              <a:defRPr/>
            </a:pPr>
            <a:r>
              <a:rPr lang="zh-CN" altLang="en-US" b="1" dirty="0">
                <a:solidFill>
                  <a:schemeClr val="tx1"/>
                </a:solidFill>
                <a:latin typeface="Arial" panose="020B0604020202020204" pitchFamily="34" charset="0"/>
              </a:rPr>
              <a:t>                 </a:t>
            </a:r>
            <a:r>
              <a:rPr lang="zh-CN" altLang="en-US" b="1" dirty="0" smtClean="0">
                <a:solidFill>
                  <a:schemeClr val="tx1"/>
                </a:solidFill>
                <a:latin typeface="Arial" panose="020B0604020202020204" pitchFamily="34" charset="0"/>
              </a:rPr>
              <a:t>  二</a:t>
            </a:r>
            <a:r>
              <a:rPr lang="zh-CN" altLang="en-US" b="1" dirty="0">
                <a:solidFill>
                  <a:schemeClr val="tx1"/>
                </a:solidFill>
                <a:latin typeface="Arial" panose="020B0604020202020204" pitchFamily="34" charset="0"/>
              </a:rPr>
              <a:t>战后的城市化（科技革命，第三产业，社会结构）</a:t>
            </a:r>
          </a:p>
          <a:p>
            <a:pPr algn="l" fontAlgn="auto">
              <a:spcAft>
                <a:spcPts val="0"/>
              </a:spcAft>
              <a:buSzPct val="100000"/>
              <a:buFont typeface="Arial" pitchFamily="34" charset="0"/>
              <a:buNone/>
              <a:defRPr/>
            </a:pPr>
            <a:endParaRPr sz="2000" b="1" dirty="0">
              <a:solidFill>
                <a:schemeClr val="tx1"/>
              </a:solidFill>
              <a:latin typeface="Arial" panose="020B0604020202020204" pitchFamily="34" charset="0"/>
            </a:endParaRPr>
          </a:p>
        </p:txBody>
      </p:sp>
      <p:sp>
        <p:nvSpPr>
          <p:cNvPr id="4" name="标题 2"/>
          <p:cNvSpPr txBox="1">
            <a:spLocks/>
          </p:cNvSpPr>
          <p:nvPr/>
        </p:nvSpPr>
        <p:spPr>
          <a:xfrm>
            <a:off x="26988" y="765175"/>
            <a:ext cx="9001125" cy="71913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j-ea"/>
              </a:rPr>
              <a:t>高效课堂</a:t>
            </a:r>
            <a:r>
              <a:rPr lang="en-US" altLang="zh-CN" sz="2800" b="1" dirty="0" smtClean="0">
                <a:solidFill>
                  <a:prstClr val="black"/>
                </a:solidFill>
                <a:latin typeface="+mj-ea"/>
              </a:rPr>
              <a:t>—</a:t>
            </a:r>
            <a:r>
              <a:rPr lang="zh-CN" altLang="en-US" sz="2800" b="1" dirty="0" smtClean="0">
                <a:solidFill>
                  <a:prstClr val="black"/>
                </a:solidFill>
                <a:latin typeface="+mj-ea"/>
              </a:rPr>
              <a:t>习题讲评课</a:t>
            </a:r>
            <a:endParaRPr lang="zh-CN" altLang="en-US" sz="2800" b="1" dirty="0">
              <a:solidFill>
                <a:prstClr val="black"/>
              </a:solidFill>
              <a:latin typeface="+mj-ea"/>
            </a:endParaRP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标题 4097"/>
          <p:cNvSpPr>
            <a:spLocks noGrp="1"/>
          </p:cNvSpPr>
          <p:nvPr>
            <p:ph type="title"/>
          </p:nvPr>
        </p:nvSpPr>
        <p:spPr>
          <a:xfrm>
            <a:off x="611188" y="1484313"/>
            <a:ext cx="8229600" cy="936625"/>
          </a:xfrm>
        </p:spPr>
        <p:txBody>
          <a:bodyPr/>
          <a:lstStyle/>
          <a:p>
            <a:r>
              <a:rPr lang="zh-CN" sz="2800" b="1" smtClean="0"/>
              <a:t>一、中国城市化，古代城市化</a:t>
            </a:r>
          </a:p>
        </p:txBody>
      </p:sp>
      <p:sp>
        <p:nvSpPr>
          <p:cNvPr id="4099" name="文本占位符 4098"/>
          <p:cNvSpPr>
            <a:spLocks noGrp="1"/>
          </p:cNvSpPr>
          <p:nvPr>
            <p:ph idx="1"/>
          </p:nvPr>
        </p:nvSpPr>
        <p:spPr>
          <a:xfrm>
            <a:off x="107504" y="2420888"/>
            <a:ext cx="9000999" cy="4392487"/>
          </a:xfrm>
        </p:spPr>
        <p:txBody>
          <a:bodyPr rtlCol="0">
            <a:normAutofit/>
          </a:bodyPr>
          <a:lstStyle/>
          <a:p>
            <a:pPr fontAlgn="auto">
              <a:spcAft>
                <a:spcPts val="0"/>
              </a:spcAft>
              <a:buFont typeface="Arial" pitchFamily="34" charset="0"/>
              <a:buChar char="•"/>
              <a:defRPr/>
            </a:pPr>
            <a:r>
              <a:rPr sz="2000" dirty="0" err="1">
                <a:ln w="22225">
                  <a:solidFill>
                    <a:schemeClr val="accent2"/>
                  </a:solidFill>
                  <a:prstDash val="solid"/>
                </a:ln>
                <a:solidFill>
                  <a:schemeClr val="accent1">
                    <a:lumMod val="60000"/>
                    <a:lumOff val="40000"/>
                  </a:schemeClr>
                </a:solidFill>
              </a:rPr>
              <a:t>春秋战国时期，城市发展第一个高峰</a:t>
            </a:r>
            <a:endParaRPr sz="2000" dirty="0">
              <a:solidFill>
                <a:schemeClr val="accent1">
                  <a:lumMod val="60000"/>
                  <a:lumOff val="40000"/>
                </a:schemeClr>
              </a:solidFill>
            </a:endParaRPr>
          </a:p>
          <a:p>
            <a:pPr fontAlgn="auto">
              <a:spcAft>
                <a:spcPts val="0"/>
              </a:spcAft>
              <a:buFont typeface="Arial" pitchFamily="34" charset="0"/>
              <a:buChar char="•"/>
              <a:defRPr/>
            </a:pPr>
            <a:r>
              <a:rPr sz="2000" dirty="0" err="1"/>
              <a:t>原因：商业，手工业，农业的发展带动了城市发展。战争不断使统治者加强了城市建设</a:t>
            </a:r>
            <a:r>
              <a:rPr sz="2000" dirty="0"/>
              <a:t>。</a:t>
            </a:r>
          </a:p>
          <a:p>
            <a:pPr fontAlgn="auto">
              <a:spcAft>
                <a:spcPts val="0"/>
              </a:spcAft>
              <a:buFont typeface="Arial" pitchFamily="34" charset="0"/>
              <a:buChar char="•"/>
              <a:defRPr/>
            </a:pPr>
            <a:r>
              <a:rPr sz="2000" dirty="0" err="1">
                <a:ln w="22225">
                  <a:solidFill>
                    <a:schemeClr val="accent2"/>
                  </a:solidFill>
                  <a:prstDash val="solid"/>
                </a:ln>
                <a:solidFill>
                  <a:schemeClr val="accent2">
                    <a:lumMod val="40000"/>
                    <a:lumOff val="60000"/>
                  </a:schemeClr>
                </a:solidFill>
              </a:rPr>
              <a:t>宋元时期，城市化突破发展</a:t>
            </a:r>
            <a:endParaRPr sz="2000" dirty="0">
              <a:ln w="22225">
                <a:solidFill>
                  <a:schemeClr val="accent2"/>
                </a:solidFill>
                <a:prstDash val="solid"/>
              </a:ln>
              <a:solidFill>
                <a:schemeClr val="accent2">
                  <a:lumMod val="40000"/>
                  <a:lumOff val="60000"/>
                </a:schemeClr>
              </a:solidFill>
            </a:endParaRPr>
          </a:p>
          <a:p>
            <a:pPr fontAlgn="auto">
              <a:spcAft>
                <a:spcPts val="0"/>
              </a:spcAft>
              <a:buFont typeface="Arial" pitchFamily="34" charset="0"/>
              <a:buChar char="•"/>
              <a:defRPr/>
            </a:pPr>
            <a:r>
              <a:rPr sz="2000" dirty="0" err="1"/>
              <a:t>原因：商品经济发展，市民阶层壮大。重农抑商政策有所松动</a:t>
            </a:r>
            <a:r>
              <a:rPr sz="2000" dirty="0"/>
              <a:t>。</a:t>
            </a:r>
          </a:p>
          <a:p>
            <a:pPr fontAlgn="auto">
              <a:spcAft>
                <a:spcPts val="0"/>
              </a:spcAft>
              <a:buFont typeface="Arial" pitchFamily="34" charset="0"/>
              <a:buChar char="•"/>
              <a:defRPr/>
            </a:pPr>
            <a:r>
              <a:rPr sz="2000" dirty="0"/>
              <a:t>市坊制度被打破，城市经济功能增强，工商业市镇兴起。P81古代史学案</a:t>
            </a:r>
          </a:p>
          <a:p>
            <a:pPr fontAlgn="auto">
              <a:spcAft>
                <a:spcPts val="0"/>
              </a:spcAft>
              <a:buFont typeface="Arial" pitchFamily="34" charset="0"/>
              <a:buChar char="•"/>
              <a:defRPr/>
            </a:pPr>
            <a:r>
              <a:rPr sz="2000" dirty="0" err="1">
                <a:ln w="22225">
                  <a:solidFill>
                    <a:schemeClr val="accent2"/>
                  </a:solidFill>
                  <a:prstDash val="solid"/>
                </a:ln>
                <a:solidFill>
                  <a:schemeClr val="accent2">
                    <a:lumMod val="40000"/>
                    <a:lumOff val="60000"/>
                  </a:schemeClr>
                </a:solidFill>
              </a:rPr>
              <a:t>明清时期，城市化大大加强</a:t>
            </a:r>
            <a:endParaRPr sz="2000" dirty="0">
              <a:ln w="22225">
                <a:solidFill>
                  <a:schemeClr val="accent2"/>
                </a:solidFill>
                <a:prstDash val="solid"/>
              </a:ln>
              <a:solidFill>
                <a:schemeClr val="accent2">
                  <a:lumMod val="40000"/>
                  <a:lumOff val="60000"/>
                </a:schemeClr>
              </a:solidFill>
            </a:endParaRPr>
          </a:p>
          <a:p>
            <a:pPr fontAlgn="auto">
              <a:spcAft>
                <a:spcPts val="0"/>
              </a:spcAft>
              <a:buFont typeface="Arial" pitchFamily="34" charset="0"/>
              <a:buChar char="•"/>
              <a:defRPr/>
            </a:pPr>
            <a:r>
              <a:rPr sz="2000" dirty="0" err="1"/>
              <a:t>原因：商品经济发展，资萌出现，工商业市镇大量涌现</a:t>
            </a:r>
            <a:r>
              <a:rPr sz="2000" dirty="0"/>
              <a:t> P100古代史学案</a:t>
            </a:r>
          </a:p>
          <a:p>
            <a:pPr fontAlgn="auto">
              <a:spcAft>
                <a:spcPts val="0"/>
              </a:spcAft>
              <a:buFont typeface="Arial" pitchFamily="34" charset="0"/>
              <a:buChar char="•"/>
              <a:defRPr/>
            </a:pPr>
            <a:r>
              <a:rPr sz="2000" dirty="0"/>
              <a:t>古代城市化的影响：阶层上，市民阶层壮大。思想上，明清时期出现了早期的反封建民主思想。文化上，市民文化的普及，经济上，商业发展，资本主义萌芽</a:t>
            </a:r>
          </a:p>
        </p:txBody>
      </p:sp>
      <p:sp>
        <p:nvSpPr>
          <p:cNvPr id="5" name="标题 2049"/>
          <p:cNvSpPr txBox="1">
            <a:spLocks/>
          </p:cNvSpPr>
          <p:nvPr/>
        </p:nvSpPr>
        <p:spPr>
          <a:xfrm>
            <a:off x="107950" y="1308100"/>
            <a:ext cx="3709988" cy="608013"/>
          </a:xfrm>
          <a:prstGeom prst="rect">
            <a:avLst/>
          </a:prstGeom>
        </p:spPr>
        <p:txBody>
          <a:bodyPr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buSzPct val="100000"/>
              <a:defRPr/>
            </a:pPr>
            <a:r>
              <a:rPr lang="zh-CN" altLang="en-US" sz="2200" b="1" dirty="0" smtClean="0">
                <a:solidFill>
                  <a:schemeClr val="tx1"/>
                </a:solidFill>
                <a:latin typeface="+mn-ea"/>
                <a:ea typeface="+mn-ea"/>
              </a:rPr>
              <a:t>微专题</a:t>
            </a:r>
            <a:r>
              <a:rPr lang="en-US" altLang="zh-CN" sz="2200" b="1" dirty="0" smtClean="0">
                <a:solidFill>
                  <a:schemeClr val="tx1"/>
                </a:solidFill>
                <a:latin typeface="+mn-ea"/>
                <a:ea typeface="+mn-ea"/>
              </a:rPr>
              <a:t>2</a:t>
            </a:r>
            <a:r>
              <a:rPr lang="zh-CN" altLang="en-US" sz="2200" b="1" dirty="0" smtClean="0">
                <a:solidFill>
                  <a:schemeClr val="tx1"/>
                </a:solidFill>
                <a:latin typeface="+mn-ea"/>
                <a:ea typeface="+mn-ea"/>
              </a:rPr>
              <a:t>：城市化问题汇总</a:t>
            </a:r>
            <a:endParaRPr lang="zh-CN" altLang="en-US" sz="2200" b="1" dirty="0">
              <a:solidFill>
                <a:schemeClr val="tx1"/>
              </a:solidFill>
              <a:latin typeface="+mn-ea"/>
              <a:ea typeface="+mn-ea"/>
            </a:endParaRPr>
          </a:p>
        </p:txBody>
      </p:sp>
      <p:sp>
        <p:nvSpPr>
          <p:cNvPr id="6" name="标题 2"/>
          <p:cNvSpPr txBox="1">
            <a:spLocks/>
          </p:cNvSpPr>
          <p:nvPr/>
        </p:nvSpPr>
        <p:spPr>
          <a:xfrm>
            <a:off x="26988" y="841375"/>
            <a:ext cx="9001125" cy="5715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7" name="矩形 6"/>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512" y="1559892"/>
            <a:ext cx="9053830" cy="5397500"/>
          </a:xfrm>
        </p:spPr>
        <p:txBody>
          <a:bodyPr rtlCol="0">
            <a:normAutofit fontScale="77500" lnSpcReduction="20000"/>
          </a:bodyPr>
          <a:lstStyle/>
          <a:p>
            <a:pPr fontAlgn="auto">
              <a:spcAft>
                <a:spcPts val="0"/>
              </a:spcAft>
              <a:buFont typeface="Arial" pitchFamily="34" charset="0"/>
              <a:buChar char="•"/>
              <a:defRPr/>
            </a:pPr>
            <a:r>
              <a:rPr lang="zh-CN" altLang="en-US" b="1" dirty="0">
                <a:latin typeface="楷体" pitchFamily="49" charset="-122"/>
                <a:ea typeface="楷体" pitchFamily="49" charset="-122"/>
              </a:rPr>
              <a:t>明清时，唐宋以来被称做“草市”的</a:t>
            </a:r>
            <a:r>
              <a:rPr lang="zh-CN" altLang="en-US" b="1" dirty="0">
                <a:ln w="9525" cmpd="sng">
                  <a:solidFill>
                    <a:schemeClr val="accent1"/>
                  </a:solidFill>
                  <a:prstDash val="solid"/>
                </a:ln>
                <a:solidFill>
                  <a:srgbClr val="70AD47">
                    <a:tint val="1000"/>
                  </a:srgbClr>
                </a:solidFill>
                <a:effectLst>
                  <a:glow rad="38100">
                    <a:schemeClr val="accent1">
                      <a:alpha val="40000"/>
                    </a:schemeClr>
                  </a:glow>
                </a:effectLst>
                <a:latin typeface="楷体" pitchFamily="49" charset="-122"/>
                <a:ea typeface="楷体" pitchFamily="49" charset="-122"/>
              </a:rPr>
              <a:t>新型市镇</a:t>
            </a:r>
            <a:r>
              <a:rPr lang="zh-CN" altLang="en-US" b="1" dirty="0">
                <a:latin typeface="楷体" pitchFamily="49" charset="-122"/>
                <a:ea typeface="楷体" pitchFamily="49" charset="-122"/>
              </a:rPr>
              <a:t>得到充分发展。据统计，宋代江浙地区在行政中心之外，出现了71个市镇，明代达316个，清代增至479个。</a:t>
            </a:r>
            <a:r>
              <a:rPr lang="zh-CN" altLang="en-US" b="1" dirty="0">
                <a:ln w="9525" cmpd="sng">
                  <a:solidFill>
                    <a:schemeClr val="accent1"/>
                  </a:solidFill>
                  <a:prstDash val="solid"/>
                </a:ln>
                <a:solidFill>
                  <a:srgbClr val="70AD47">
                    <a:tint val="1000"/>
                  </a:srgbClr>
                </a:solidFill>
                <a:effectLst>
                  <a:glow rad="38100">
                    <a:schemeClr val="accent1">
                      <a:alpha val="40000"/>
                    </a:schemeClr>
                  </a:glow>
                </a:effectLst>
                <a:latin typeface="楷体" pitchFamily="49" charset="-122"/>
                <a:ea typeface="楷体" pitchFamily="49" charset="-122"/>
              </a:rPr>
              <a:t>市镇之间的直线距离不过数十里</a:t>
            </a:r>
            <a:r>
              <a:rPr lang="zh-CN" altLang="en-US" b="1" dirty="0">
                <a:solidFill>
                  <a:srgbClr val="021F80"/>
                </a:solidFill>
                <a:latin typeface="楷体" pitchFamily="49" charset="-122"/>
                <a:ea typeface="楷体" pitchFamily="49" charset="-122"/>
              </a:rPr>
              <a:t>。</a:t>
            </a:r>
            <a:r>
              <a:rPr lang="zh-CN" altLang="en-US" b="1" dirty="0">
                <a:latin typeface="楷体" pitchFamily="49" charset="-122"/>
                <a:ea typeface="楷体" pitchFamily="49" charset="-122"/>
              </a:rPr>
              <a:t>一些市镇的</a:t>
            </a:r>
            <a:r>
              <a:rPr lang="zh-CN" altLang="en-US" b="1" dirty="0">
                <a:ln w="9525" cmpd="sng">
                  <a:solidFill>
                    <a:schemeClr val="accent1"/>
                  </a:solidFill>
                  <a:prstDash val="solid"/>
                </a:ln>
                <a:solidFill>
                  <a:srgbClr val="70AD47">
                    <a:tint val="1000"/>
                  </a:srgbClr>
                </a:solidFill>
                <a:effectLst>
                  <a:glow rad="38100">
                    <a:schemeClr val="accent1">
                      <a:alpha val="40000"/>
                    </a:schemeClr>
                  </a:glow>
                </a:effectLst>
                <a:latin typeface="楷体" pitchFamily="49" charset="-122"/>
                <a:ea typeface="楷体" pitchFamily="49" charset="-122"/>
              </a:rPr>
              <a:t>规模与居住人口</a:t>
            </a:r>
            <a:r>
              <a:rPr lang="zh-CN" altLang="en-US" b="1" dirty="0">
                <a:latin typeface="楷体" pitchFamily="49" charset="-122"/>
                <a:ea typeface="楷体" pitchFamily="49" charset="-122"/>
              </a:rPr>
              <a:t>都超过府县治所，这些市镇充斥着牙行、布庄与手工作坊，</a:t>
            </a:r>
            <a:r>
              <a:rPr lang="zh-CN" altLang="en-US" b="1" dirty="0">
                <a:ln w="9525" cmpd="sng">
                  <a:solidFill>
                    <a:schemeClr val="accent1"/>
                  </a:solidFill>
                  <a:prstDash val="solid"/>
                </a:ln>
                <a:solidFill>
                  <a:srgbClr val="70AD47">
                    <a:tint val="1000"/>
                  </a:srgbClr>
                </a:solidFill>
                <a:effectLst>
                  <a:glow rad="38100">
                    <a:schemeClr val="accent1">
                      <a:alpha val="40000"/>
                    </a:schemeClr>
                  </a:glow>
                </a:effectLst>
                <a:latin typeface="楷体" pitchFamily="49" charset="-122"/>
                <a:ea typeface="楷体" pitchFamily="49" charset="-122"/>
              </a:rPr>
              <a:t>收纳周边个体民户产品</a:t>
            </a:r>
            <a:r>
              <a:rPr lang="zh-CN" altLang="en-US" b="1" dirty="0">
                <a:latin typeface="楷体" pitchFamily="49" charset="-122"/>
                <a:ea typeface="楷体" pitchFamily="49" charset="-122"/>
              </a:rPr>
              <a:t>，进行深加工，</a:t>
            </a:r>
            <a:r>
              <a:rPr lang="zh-CN" altLang="en-US" b="1" dirty="0">
                <a:ln w="9525" cmpd="sng">
                  <a:solidFill>
                    <a:schemeClr val="accent1"/>
                  </a:solidFill>
                  <a:prstDash val="solid"/>
                </a:ln>
                <a:solidFill>
                  <a:srgbClr val="70AD47">
                    <a:tint val="1000"/>
                  </a:srgbClr>
                </a:solidFill>
                <a:effectLst>
                  <a:glow rad="38100">
                    <a:schemeClr val="accent1">
                      <a:alpha val="40000"/>
                    </a:schemeClr>
                  </a:glow>
                </a:effectLst>
                <a:latin typeface="楷体" pitchFamily="49" charset="-122"/>
                <a:ea typeface="楷体" pitchFamily="49" charset="-122"/>
              </a:rPr>
              <a:t>吸引外地客商，行销远方市场</a:t>
            </a:r>
            <a:r>
              <a:rPr lang="zh-CN" altLang="en-US" b="1" dirty="0">
                <a:latin typeface="楷体" pitchFamily="49" charset="-122"/>
                <a:ea typeface="楷体" pitchFamily="49" charset="-122"/>
              </a:rPr>
              <a:t>。</a:t>
            </a:r>
          </a:p>
          <a:p>
            <a:pPr fontAlgn="auto">
              <a:spcAft>
                <a:spcPts val="0"/>
              </a:spcAft>
              <a:buFont typeface="Arial" pitchFamily="34" charset="0"/>
              <a:buChar char="•"/>
              <a:defRPr/>
            </a:pPr>
            <a:r>
              <a:rPr lang="zh-CN" altLang="en-US" b="1" dirty="0" smtClean="0"/>
              <a:t>                              ——</a:t>
            </a:r>
            <a:r>
              <a:rPr lang="zh-CN" altLang="en-US" b="1" dirty="0"/>
              <a:t>摘编自赵冈《中国城市发展史论集》</a:t>
            </a:r>
          </a:p>
          <a:p>
            <a:pPr fontAlgn="auto">
              <a:spcAft>
                <a:spcPts val="0"/>
              </a:spcAft>
              <a:buFont typeface="Arial" pitchFamily="34" charset="0"/>
              <a:buChar char="•"/>
              <a:defRPr/>
            </a:pPr>
            <a:r>
              <a:rPr lang="zh-CN" altLang="en-US" b="1" dirty="0"/>
              <a:t>概括指出明清江南市镇的</a:t>
            </a:r>
            <a:r>
              <a:rPr lang="zh-CN" altLang="en-US" b="1" dirty="0">
                <a:solidFill>
                  <a:srgbClr val="FF0000"/>
                </a:solidFill>
              </a:rPr>
              <a:t>特点</a:t>
            </a:r>
            <a:r>
              <a:rPr lang="zh-CN" altLang="en-US" b="1" dirty="0"/>
              <a:t>及兴起的</a:t>
            </a:r>
            <a:r>
              <a:rPr lang="zh-CN" altLang="en-US" b="1" dirty="0">
                <a:solidFill>
                  <a:srgbClr val="FF0000"/>
                </a:solidFill>
              </a:rPr>
              <a:t>背景</a:t>
            </a:r>
            <a:r>
              <a:rPr lang="zh-CN" altLang="en-US" b="1" dirty="0"/>
              <a:t>。</a:t>
            </a:r>
          </a:p>
          <a:p>
            <a:pPr fontAlgn="auto">
              <a:spcAft>
                <a:spcPts val="0"/>
              </a:spcAft>
              <a:buFont typeface="Arial" pitchFamily="34" charset="0"/>
              <a:buChar char="•"/>
              <a:defRPr/>
            </a:pPr>
            <a:r>
              <a:rPr lang="zh-CN" altLang="en-US" b="1" dirty="0">
                <a:solidFill>
                  <a:srgbClr val="FF0000"/>
                </a:solidFill>
              </a:rPr>
              <a:t>特点</a:t>
            </a:r>
            <a:r>
              <a:rPr lang="zh-CN" altLang="en-US" b="1" dirty="0"/>
              <a:t>：以工商活动为主要功能，辐射范围广，分布密集，</a:t>
            </a:r>
          </a:p>
          <a:p>
            <a:pPr fontAlgn="auto">
              <a:spcAft>
                <a:spcPts val="0"/>
              </a:spcAft>
              <a:buFont typeface="Arial" pitchFamily="34" charset="0"/>
              <a:buChar char="•"/>
              <a:defRPr/>
            </a:pPr>
            <a:r>
              <a:rPr lang="zh-CN" altLang="en-US" b="1" dirty="0"/>
              <a:t>商业活动与周边农村联系密切。</a:t>
            </a:r>
          </a:p>
          <a:p>
            <a:pPr fontAlgn="auto">
              <a:spcAft>
                <a:spcPts val="0"/>
              </a:spcAft>
              <a:buFont typeface="Arial" pitchFamily="34" charset="0"/>
              <a:buChar char="•"/>
              <a:defRPr/>
            </a:pPr>
            <a:r>
              <a:rPr lang="zh-CN" altLang="en-US" b="1" dirty="0">
                <a:solidFill>
                  <a:srgbClr val="FF0000"/>
                </a:solidFill>
              </a:rPr>
              <a:t>背景</a:t>
            </a:r>
            <a:r>
              <a:rPr lang="zh-CN" altLang="en-US" b="1" dirty="0"/>
              <a:t>：江南地区农副业迅速发展，手工业技术进步，区域性分工与商业活动加强。   </a:t>
            </a:r>
            <a:r>
              <a:rPr lang="zh-CN" altLang="en-US" b="1" dirty="0">
                <a:solidFill>
                  <a:srgbClr val="0070C0"/>
                </a:solidFill>
              </a:rPr>
              <a:t> 拓宽思路：发展因素一般有农业，手工业的基础。商品经济的繁荣。区域分工水平的提升。长途贩运贸易，交通运输的改善。统一市场的形成</a:t>
            </a:r>
            <a:r>
              <a:rPr lang="en-US" altLang="zh-CN" b="1" dirty="0">
                <a:solidFill>
                  <a:srgbClr val="0070C0"/>
                </a:solidFill>
              </a:rPr>
              <a:t>,</a:t>
            </a:r>
            <a:r>
              <a:rPr lang="zh-CN" altLang="en-US" b="1" dirty="0">
                <a:solidFill>
                  <a:srgbClr val="0070C0"/>
                </a:solidFill>
              </a:rPr>
              <a:t>人口的集中。</a:t>
            </a:r>
          </a:p>
        </p:txBody>
      </p:sp>
      <p:sp>
        <p:nvSpPr>
          <p:cNvPr id="4" name="标题 2"/>
          <p:cNvSpPr txBox="1">
            <a:spLocks/>
          </p:cNvSpPr>
          <p:nvPr/>
        </p:nvSpPr>
        <p:spPr>
          <a:xfrm>
            <a:off x="26988" y="990600"/>
            <a:ext cx="9001125" cy="4222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2132856"/>
            <a:ext cx="8280919" cy="4392488"/>
          </a:xfrm>
        </p:spPr>
        <p:txBody>
          <a:bodyPr rtlCol="0">
            <a:normAutofit/>
          </a:bodyPr>
          <a:lstStyle/>
          <a:p>
            <a:pPr fontAlgn="auto">
              <a:spcAft>
                <a:spcPts val="0"/>
              </a:spcAft>
              <a:buFont typeface="Arial" pitchFamily="34" charset="0"/>
              <a:buChar char="•"/>
              <a:defRPr/>
            </a:pPr>
            <a:r>
              <a:rPr lang="zh-CN" altLang="en-US" sz="2800" b="1" dirty="0"/>
              <a:t>在宋代我国城市中大多数是贵族官员，军兵及其家眷仆从。</a:t>
            </a:r>
            <a:r>
              <a:rPr lang="zh-CN" altLang="en-US" sz="2800" b="1" dirty="0">
                <a:ln w="9525" cmpd="sng">
                  <a:solidFill>
                    <a:schemeClr val="accent1"/>
                  </a:solidFill>
                  <a:prstDash val="solid"/>
                </a:ln>
                <a:solidFill>
                  <a:srgbClr val="70AD47">
                    <a:tint val="1000"/>
                  </a:srgbClr>
                </a:solidFill>
                <a:effectLst>
                  <a:glow rad="38100">
                    <a:schemeClr val="accent1">
                      <a:alpha val="40000"/>
                    </a:schemeClr>
                  </a:glow>
                </a:effectLst>
              </a:rPr>
              <a:t>他们都是市民，但却不是工商业者</a:t>
            </a:r>
            <a:r>
              <a:rPr lang="zh-CN" altLang="en-US" sz="2800" b="1" dirty="0"/>
              <a:t>。而同一时期，西方的许多城市则是工商业者的聚集地。这反映出宋</a:t>
            </a:r>
            <a:r>
              <a:rPr lang="zh-CN" altLang="en-US" sz="2800" b="1" dirty="0" smtClean="0"/>
              <a:t>代               （</a:t>
            </a:r>
            <a:r>
              <a:rPr lang="zh-CN" altLang="en-US" sz="2800" b="1" dirty="0"/>
              <a:t>A）</a:t>
            </a:r>
          </a:p>
          <a:p>
            <a:pPr fontAlgn="auto">
              <a:spcAft>
                <a:spcPts val="0"/>
              </a:spcAft>
              <a:buFont typeface="Arial" pitchFamily="34" charset="0"/>
              <a:buChar char="•"/>
              <a:defRPr/>
            </a:pPr>
            <a:r>
              <a:rPr lang="zh-CN" altLang="en-US" sz="2800" b="1" dirty="0"/>
              <a:t>A大城市商业化水平较低       </a:t>
            </a:r>
            <a:endParaRPr lang="en-US" altLang="zh-CN" sz="2800" b="1" dirty="0"/>
          </a:p>
          <a:p>
            <a:pPr fontAlgn="auto">
              <a:spcAft>
                <a:spcPts val="0"/>
              </a:spcAft>
              <a:buFont typeface="Arial" pitchFamily="34" charset="0"/>
              <a:buChar char="•"/>
              <a:defRPr/>
            </a:pPr>
            <a:r>
              <a:rPr lang="zh-CN" altLang="en-US" sz="2800" b="1" dirty="0" smtClean="0"/>
              <a:t>B</a:t>
            </a:r>
            <a:r>
              <a:rPr lang="zh-CN" altLang="en-US" sz="2800" b="1" dirty="0"/>
              <a:t>抑商传统限制了工商业发展</a:t>
            </a:r>
          </a:p>
          <a:p>
            <a:pPr fontAlgn="auto">
              <a:spcAft>
                <a:spcPts val="0"/>
              </a:spcAft>
              <a:buFont typeface="Arial" pitchFamily="34" charset="0"/>
              <a:buChar char="•"/>
              <a:defRPr/>
            </a:pPr>
            <a:r>
              <a:rPr lang="zh-CN" altLang="en-US" sz="2800" b="1" dirty="0"/>
              <a:t>C城市的政治功能加强         </a:t>
            </a:r>
            <a:endParaRPr lang="en-US" altLang="zh-CN" sz="2800" b="1" dirty="0"/>
          </a:p>
          <a:p>
            <a:pPr fontAlgn="auto">
              <a:spcAft>
                <a:spcPts val="0"/>
              </a:spcAft>
              <a:buFont typeface="Arial" pitchFamily="34" charset="0"/>
              <a:buChar char="•"/>
              <a:defRPr/>
            </a:pPr>
            <a:r>
              <a:rPr lang="zh-CN" altLang="en-US" sz="2800" b="1" dirty="0" smtClean="0"/>
              <a:t>D</a:t>
            </a:r>
            <a:r>
              <a:rPr lang="zh-CN" altLang="en-US" sz="2800" b="1" dirty="0"/>
              <a:t>新生产关系的萌芽受到阻碍</a:t>
            </a:r>
          </a:p>
        </p:txBody>
      </p:sp>
      <p:sp>
        <p:nvSpPr>
          <p:cNvPr id="4" name="标题 2"/>
          <p:cNvSpPr txBox="1">
            <a:spLocks/>
          </p:cNvSpPr>
          <p:nvPr/>
        </p:nvSpPr>
        <p:spPr>
          <a:xfrm>
            <a:off x="26988" y="1133475"/>
            <a:ext cx="9001125" cy="42386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1"/>
          <p:cNvSpPr>
            <a:spLocks noGrp="1"/>
          </p:cNvSpPr>
          <p:nvPr>
            <p:ph type="title"/>
          </p:nvPr>
        </p:nvSpPr>
        <p:spPr>
          <a:xfrm>
            <a:off x="250825" y="1116013"/>
            <a:ext cx="5051425" cy="719137"/>
          </a:xfrm>
        </p:spPr>
        <p:txBody>
          <a:bodyPr/>
          <a:lstStyle/>
          <a:p>
            <a:r>
              <a:rPr lang="zh-CN" altLang="en-US" sz="2400" b="1" smtClean="0"/>
              <a:t>二、中国城市化，近代城市化</a:t>
            </a:r>
          </a:p>
        </p:txBody>
      </p:sp>
      <p:sp>
        <p:nvSpPr>
          <p:cNvPr id="3" name="内容占位符 2"/>
          <p:cNvSpPr>
            <a:spLocks noGrp="1"/>
          </p:cNvSpPr>
          <p:nvPr>
            <p:ph idx="1"/>
          </p:nvPr>
        </p:nvSpPr>
        <p:spPr>
          <a:xfrm>
            <a:off x="179512" y="1586309"/>
            <a:ext cx="8640959" cy="5299075"/>
          </a:xfrm>
        </p:spPr>
        <p:txBody>
          <a:bodyPr rtlCol="0">
            <a:normAutofit fontScale="77500" lnSpcReduction="20000"/>
          </a:bodyPr>
          <a:lstStyle/>
          <a:p>
            <a:pPr marL="0" indent="0" fontAlgn="auto">
              <a:spcAft>
                <a:spcPts val="0"/>
              </a:spcAft>
              <a:buFont typeface="Arial" pitchFamily="34" charset="0"/>
              <a:buNone/>
              <a:defRPr/>
            </a:pPr>
            <a:endParaRPr lang="zh-CN" altLang="en-US" sz="1600" dirty="0"/>
          </a:p>
          <a:p>
            <a:pPr fontAlgn="auto">
              <a:spcAft>
                <a:spcPts val="0"/>
              </a:spcAft>
              <a:buFont typeface="Arial" pitchFamily="34" charset="0"/>
              <a:buChar char="•"/>
              <a:defRPr/>
            </a:pPr>
            <a:r>
              <a:rPr lang="zh-CN" altLang="en-US" b="1" dirty="0">
                <a:ln w="12700">
                  <a:solidFill>
                    <a:schemeClr val="accent5"/>
                  </a:solidFill>
                  <a:prstDash val="solid"/>
                </a:ln>
                <a:solidFill>
                  <a:srgbClr val="FF0000"/>
                </a:solidFill>
              </a:rPr>
              <a:t>发展因素</a:t>
            </a:r>
            <a:r>
              <a:rPr lang="zh-CN" altLang="en-US" b="1" dirty="0"/>
              <a:t>：列强经济侵略。 西方工业文明影响。洋务民资外资。铁路等新式交通的影响。自然经济的不断解体，大量劳动力进入城市。政府的政策引导。</a:t>
            </a:r>
          </a:p>
          <a:p>
            <a:pPr fontAlgn="auto">
              <a:spcAft>
                <a:spcPts val="0"/>
              </a:spcAft>
              <a:buFont typeface="Arial" pitchFamily="34" charset="0"/>
              <a:buChar char="•"/>
              <a:defRPr/>
            </a:pPr>
            <a:r>
              <a:rPr lang="zh-CN" altLang="en-US" b="1" dirty="0"/>
              <a:t>近代工业的发展（一方面推动人口进城，一方面发展缓慢农民难以转化为产业工人）</a:t>
            </a:r>
          </a:p>
          <a:p>
            <a:pPr fontAlgn="auto">
              <a:spcAft>
                <a:spcPts val="0"/>
              </a:spcAft>
              <a:buFont typeface="Arial" pitchFamily="34" charset="0"/>
              <a:buChar char="•"/>
              <a:defRPr/>
            </a:pPr>
            <a:r>
              <a:rPr lang="zh-CN" altLang="en-US" b="1" dirty="0">
                <a:ln w="12700">
                  <a:solidFill>
                    <a:schemeClr val="accent5"/>
                  </a:solidFill>
                  <a:prstDash val="solid"/>
                </a:ln>
                <a:solidFill>
                  <a:srgbClr val="FF0000"/>
                </a:solidFill>
              </a:rPr>
              <a:t>发展特点</a:t>
            </a:r>
            <a:r>
              <a:rPr lang="zh-CN" altLang="en-US" b="1" dirty="0"/>
              <a:t>：带有浓厚的半殖民地半封建色彩。呈现出地域不平衡性。程度低。</a:t>
            </a:r>
          </a:p>
          <a:p>
            <a:pPr fontAlgn="auto">
              <a:spcAft>
                <a:spcPts val="0"/>
              </a:spcAft>
              <a:buFont typeface="Arial" pitchFamily="34" charset="0"/>
              <a:buChar char="•"/>
              <a:defRPr/>
            </a:pPr>
            <a:r>
              <a:rPr lang="zh-CN" altLang="en-US" b="1" dirty="0">
                <a:ln w="12700">
                  <a:solidFill>
                    <a:schemeClr val="accent5"/>
                  </a:solidFill>
                  <a:prstDash val="solid"/>
                </a:ln>
                <a:solidFill>
                  <a:srgbClr val="FF0000"/>
                </a:solidFill>
              </a:rPr>
              <a:t>影响</a:t>
            </a:r>
            <a:r>
              <a:rPr lang="zh-CN" altLang="en-US" b="1" dirty="0"/>
              <a:t>：（积极）政治上，城市中产生了民族资产阶级和无产阶级，为革命提供了阶级基础。    经济上，加速了自然经济的解体，促进了经济的近代化。</a:t>
            </a:r>
          </a:p>
          <a:p>
            <a:pPr fontAlgn="auto">
              <a:spcAft>
                <a:spcPts val="0"/>
              </a:spcAft>
              <a:buFont typeface="Arial" pitchFamily="34" charset="0"/>
              <a:buChar char="•"/>
              <a:defRPr/>
            </a:pPr>
            <a:r>
              <a:rPr lang="zh-CN" altLang="en-US" b="1" dirty="0"/>
              <a:t>思想上，推动了近代思想解放运动，社会生活上，引起生活方式和思想观念的转变，</a:t>
            </a:r>
            <a:r>
              <a:rPr lang="zh-CN" altLang="en-US" b="1" dirty="0">
                <a:sym typeface="+mn-ea"/>
              </a:rPr>
              <a:t>改变城市布局。</a:t>
            </a:r>
            <a:endParaRPr lang="zh-CN" altLang="en-US" b="1" dirty="0"/>
          </a:p>
          <a:p>
            <a:pPr fontAlgn="auto">
              <a:spcAft>
                <a:spcPts val="0"/>
              </a:spcAft>
              <a:buFont typeface="Arial" pitchFamily="34" charset="0"/>
              <a:buChar char="•"/>
              <a:defRPr/>
            </a:pPr>
            <a:r>
              <a:rPr lang="zh-CN" altLang="en-US" b="1" dirty="0"/>
              <a:t>          （消极）成为列强商品资本输出的基地，增加了城市的人口压力，带来一系列问题</a:t>
            </a:r>
          </a:p>
          <a:p>
            <a:pPr fontAlgn="auto">
              <a:spcAft>
                <a:spcPts val="0"/>
              </a:spcAft>
              <a:buFont typeface="Arial" pitchFamily="34" charset="0"/>
              <a:buChar char="•"/>
              <a:defRPr/>
            </a:pPr>
            <a:endParaRPr lang="zh-CN" altLang="en-US" sz="1600" dirty="0"/>
          </a:p>
        </p:txBody>
      </p:sp>
      <p:sp>
        <p:nvSpPr>
          <p:cNvPr id="4" name="标题 2"/>
          <p:cNvSpPr txBox="1">
            <a:spLocks/>
          </p:cNvSpPr>
          <p:nvPr/>
        </p:nvSpPr>
        <p:spPr>
          <a:xfrm>
            <a:off x="26988" y="846138"/>
            <a:ext cx="9001125" cy="4222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高效课堂</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习题讲评课</a:t>
            </a:r>
            <a:endParaRPr lang="zh-CN" altLang="en-US" sz="2800" b="1" dirty="0">
              <a:solidFill>
                <a:prstClr val="black"/>
              </a:solidFill>
              <a:latin typeface="+mn-ea"/>
              <a:ea typeface="+mn-ea"/>
            </a:endParaRP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标题 1"/>
          <p:cNvSpPr>
            <a:spLocks noGrp="1"/>
          </p:cNvSpPr>
          <p:nvPr>
            <p:ph type="title"/>
          </p:nvPr>
        </p:nvSpPr>
        <p:spPr>
          <a:xfrm>
            <a:off x="179388" y="1196975"/>
            <a:ext cx="8640762" cy="992188"/>
          </a:xfrm>
        </p:spPr>
        <p:txBody>
          <a:bodyPr/>
          <a:lstStyle/>
          <a:p>
            <a:r>
              <a:rPr lang="zh-CN" altLang="en-US" sz="3600" smtClean="0">
                <a:solidFill>
                  <a:srgbClr val="FF0000"/>
                </a:solidFill>
              </a:rPr>
              <a:t>分析中国近代新兴城市的特点和影响。</a:t>
            </a:r>
          </a:p>
        </p:txBody>
      </p:sp>
      <p:sp>
        <p:nvSpPr>
          <p:cNvPr id="93186" name="内容占位符 2"/>
          <p:cNvSpPr>
            <a:spLocks noGrp="1"/>
          </p:cNvSpPr>
          <p:nvPr>
            <p:ph idx="1"/>
          </p:nvPr>
        </p:nvSpPr>
        <p:spPr>
          <a:xfrm>
            <a:off x="101600" y="5072063"/>
            <a:ext cx="9007475" cy="1741487"/>
          </a:xfrm>
        </p:spPr>
        <p:txBody>
          <a:bodyPr/>
          <a:lstStyle/>
          <a:p>
            <a:r>
              <a:rPr lang="zh-CN" altLang="en-US" sz="2000" b="1" smtClean="0"/>
              <a:t>特点：主要集中中东部地区，近代工商业的推动，铁路等新式交通的影响，带有殖民地、半殖民地色彩。</a:t>
            </a:r>
          </a:p>
          <a:p>
            <a:r>
              <a:rPr lang="zh-CN" altLang="en-US" sz="2000" b="1" smtClean="0"/>
              <a:t>影响：改变城市布局，成为列强商品，资本输出的基地，加速自然经济的解体，引起生活方式和思想观念的转变。</a:t>
            </a:r>
          </a:p>
        </p:txBody>
      </p:sp>
      <p:sp>
        <p:nvSpPr>
          <p:cNvPr id="4" name="文本框 3"/>
          <p:cNvSpPr txBox="1"/>
          <p:nvPr/>
        </p:nvSpPr>
        <p:spPr>
          <a:xfrm>
            <a:off x="251520" y="2132856"/>
            <a:ext cx="8640960" cy="2585323"/>
          </a:xfrm>
          <a:prstGeom prst="rect">
            <a:avLst/>
          </a:prstGeom>
          <a:noFill/>
        </p:spPr>
        <p:txBody>
          <a:bodyPr>
            <a:spAutoFit/>
          </a:bodyPr>
          <a:lstStyle/>
          <a:p>
            <a:pPr fontAlgn="auto">
              <a:spcBef>
                <a:spcPts val="0"/>
              </a:spcBef>
              <a:spcAft>
                <a:spcPts val="0"/>
              </a:spcAft>
              <a:defRPr/>
            </a:pPr>
            <a:r>
              <a:rPr lang="zh-CN" altLang="en-US" b="1" dirty="0">
                <a:latin typeface="+mn-lt"/>
                <a:ea typeface="+mn-ea"/>
                <a:sym typeface="+mn-ea"/>
              </a:rPr>
              <a:t>近代中国出现的新兴城市</a:t>
            </a:r>
            <a:r>
              <a:rPr lang="zh-CN" altLang="en-US" b="1" dirty="0">
                <a:ln w="22225">
                  <a:solidFill>
                    <a:schemeClr val="accent2"/>
                  </a:solidFill>
                  <a:prstDash val="solid"/>
                </a:ln>
                <a:solidFill>
                  <a:schemeClr val="accent2">
                    <a:lumMod val="40000"/>
                    <a:lumOff val="60000"/>
                  </a:schemeClr>
                </a:solidFill>
                <a:latin typeface="+mn-lt"/>
                <a:ea typeface="+mn-ea"/>
                <a:sym typeface="+mn-ea"/>
              </a:rPr>
              <a:t>主要集中在东部地区</a:t>
            </a:r>
            <a:r>
              <a:rPr lang="zh-CN" altLang="en-US" b="1" dirty="0">
                <a:latin typeface="+mn-lt"/>
                <a:ea typeface="+mn-ea"/>
                <a:sym typeface="+mn-ea"/>
              </a:rPr>
              <a:t>。其中，香港、青岛等长期为列强占据；上海、天津、汉口等被辟为</a:t>
            </a:r>
            <a:r>
              <a:rPr lang="zh-CN" altLang="en-US" b="1" dirty="0">
                <a:ln w="22225">
                  <a:solidFill>
                    <a:schemeClr val="accent2"/>
                  </a:solidFill>
                  <a:prstDash val="solid"/>
                </a:ln>
                <a:solidFill>
                  <a:schemeClr val="accent2">
                    <a:lumMod val="40000"/>
                    <a:lumOff val="60000"/>
                  </a:schemeClr>
                </a:solidFill>
                <a:latin typeface="+mn-lt"/>
                <a:ea typeface="+mn-ea"/>
                <a:sym typeface="+mn-ea"/>
              </a:rPr>
              <a:t>通商口岸，出现了畸形繁荣的商业区</a:t>
            </a:r>
            <a:r>
              <a:rPr lang="zh-CN" altLang="en-US" b="1" dirty="0">
                <a:latin typeface="+mn-lt"/>
                <a:ea typeface="+mn-ea"/>
                <a:sym typeface="+mn-ea"/>
              </a:rPr>
              <a:t>；</a:t>
            </a:r>
            <a:r>
              <a:rPr lang="zh-CN" altLang="en-US" b="1" dirty="0">
                <a:ln w="22225">
                  <a:solidFill>
                    <a:schemeClr val="accent2"/>
                  </a:solidFill>
                  <a:prstDash val="solid"/>
                </a:ln>
                <a:solidFill>
                  <a:schemeClr val="accent2">
                    <a:lumMod val="40000"/>
                    <a:lumOff val="60000"/>
                  </a:schemeClr>
                </a:solidFill>
                <a:latin typeface="+mn-lt"/>
                <a:ea typeface="+mn-ea"/>
                <a:sym typeface="+mn-ea"/>
              </a:rPr>
              <a:t>近代工矿企业、商业的发展</a:t>
            </a:r>
            <a:r>
              <a:rPr lang="zh-CN" altLang="en-US" b="1" dirty="0">
                <a:latin typeface="+mn-lt"/>
                <a:ea typeface="+mn-ea"/>
                <a:sym typeface="+mn-ea"/>
              </a:rPr>
              <a:t>，推动了唐山、无锡等城市的兴起；郑州、石家庄等因</a:t>
            </a:r>
            <a:r>
              <a:rPr lang="zh-CN" altLang="en-US" b="1" dirty="0">
                <a:ln w="22225">
                  <a:solidFill>
                    <a:schemeClr val="accent2"/>
                  </a:solidFill>
                  <a:prstDash val="solid"/>
                </a:ln>
                <a:solidFill>
                  <a:schemeClr val="accent2">
                    <a:lumMod val="40000"/>
                    <a:lumOff val="60000"/>
                  </a:schemeClr>
                </a:solidFill>
                <a:latin typeface="+mn-lt"/>
                <a:ea typeface="+mn-ea"/>
                <a:sym typeface="+mn-ea"/>
              </a:rPr>
              <a:t>地处铁路枢纽</a:t>
            </a:r>
            <a:r>
              <a:rPr lang="zh-CN" altLang="en-US" b="1" dirty="0">
                <a:latin typeface="+mn-lt"/>
                <a:ea typeface="+mn-ea"/>
                <a:sym typeface="+mn-ea"/>
              </a:rPr>
              <a:t>得到较大的发展。</a:t>
            </a:r>
            <a:endParaRPr lang="zh-CN" altLang="en-US" b="1" dirty="0">
              <a:latin typeface="+mn-lt"/>
              <a:ea typeface="+mn-ea"/>
            </a:endParaRPr>
          </a:p>
          <a:p>
            <a:pPr fontAlgn="auto">
              <a:spcBef>
                <a:spcPts val="0"/>
              </a:spcBef>
              <a:spcAft>
                <a:spcPts val="0"/>
              </a:spcAft>
              <a:defRPr/>
            </a:pPr>
            <a:r>
              <a:rPr lang="zh-CN" altLang="en-US" b="1" dirty="0">
                <a:latin typeface="+mn-lt"/>
                <a:ea typeface="+mn-ea"/>
                <a:sym typeface="+mn-ea"/>
              </a:rPr>
              <a:t>      </a:t>
            </a:r>
            <a:r>
              <a:rPr lang="zh-CN" altLang="en-US" b="1" dirty="0">
                <a:ln w="22225">
                  <a:solidFill>
                    <a:schemeClr val="accent2"/>
                  </a:solidFill>
                  <a:prstDash val="solid"/>
                </a:ln>
                <a:solidFill>
                  <a:schemeClr val="accent2">
                    <a:lumMod val="40000"/>
                    <a:lumOff val="60000"/>
                  </a:schemeClr>
                </a:solidFill>
                <a:latin typeface="+mn-lt"/>
                <a:ea typeface="+mn-ea"/>
                <a:sym typeface="+mn-ea"/>
              </a:rPr>
              <a:t>帝国主义的侵入把大批商品送进来，只能使人失业，不能使人得业</a:t>
            </a:r>
            <a:r>
              <a:rPr lang="zh-CN" altLang="en-US" b="1" dirty="0">
                <a:latin typeface="+mn-lt"/>
                <a:ea typeface="+mn-ea"/>
                <a:sym typeface="+mn-ea"/>
              </a:rPr>
              <a:t>。帝国主义的商品冲击了农村手工业，制造了众多的游民无产者，而新式工厂发展滞后，无力吸引多数游民无产者。“外国商品来得愈多，制造游民无产者的功用便愈大；</a:t>
            </a:r>
            <a:r>
              <a:rPr lang="zh-CN" altLang="en-US" b="1" dirty="0">
                <a:ln w="22225">
                  <a:solidFill>
                    <a:schemeClr val="accent2"/>
                  </a:solidFill>
                  <a:prstDash val="solid"/>
                </a:ln>
                <a:solidFill>
                  <a:schemeClr val="accent2">
                    <a:lumMod val="40000"/>
                    <a:lumOff val="60000"/>
                  </a:schemeClr>
                </a:solidFill>
                <a:latin typeface="+mn-lt"/>
                <a:ea typeface="+mn-ea"/>
                <a:sym typeface="+mn-ea"/>
              </a:rPr>
              <a:t>中国工业发达愈慢，吸收游民无产者的能力愈小</a:t>
            </a:r>
            <a:r>
              <a:rPr lang="zh-CN" altLang="en-US" b="1" dirty="0">
                <a:latin typeface="+mn-lt"/>
                <a:ea typeface="+mn-ea"/>
                <a:sym typeface="+mn-ea"/>
              </a:rPr>
              <a:t>”。</a:t>
            </a:r>
            <a:endParaRPr lang="en-US" altLang="zh-CN" b="1" dirty="0">
              <a:latin typeface="+mn-lt"/>
              <a:ea typeface="+mn-ea"/>
              <a:sym typeface="+mn-ea"/>
            </a:endParaRPr>
          </a:p>
          <a:p>
            <a:pPr fontAlgn="auto">
              <a:spcBef>
                <a:spcPts val="0"/>
              </a:spcBef>
              <a:spcAft>
                <a:spcPts val="0"/>
              </a:spcAft>
              <a:defRPr/>
            </a:pPr>
            <a:r>
              <a:rPr lang="en-US" altLang="zh-CN" b="1" dirty="0">
                <a:latin typeface="+mn-lt"/>
                <a:ea typeface="+mn-ea"/>
                <a:sym typeface="+mn-ea"/>
              </a:rPr>
              <a:t> </a:t>
            </a:r>
            <a:r>
              <a:rPr lang="en-US" altLang="zh-CN" b="1" dirty="0">
                <a:latin typeface="+mn-lt"/>
                <a:ea typeface="+mn-ea"/>
                <a:sym typeface="+mn-ea"/>
              </a:rPr>
              <a:t>                                                           </a:t>
            </a:r>
            <a:r>
              <a:rPr lang="zh-CN" altLang="en-US" b="1" dirty="0">
                <a:latin typeface="+mn-lt"/>
                <a:ea typeface="+mn-ea"/>
                <a:sym typeface="+mn-ea"/>
              </a:rPr>
              <a:t>——</a:t>
            </a:r>
            <a:r>
              <a:rPr lang="zh-CN" altLang="en-US" b="1" dirty="0">
                <a:latin typeface="+mn-lt"/>
                <a:ea typeface="+mn-ea"/>
                <a:sym typeface="+mn-ea"/>
              </a:rPr>
              <a:t>摘编自周谷城《现代中国社会变迁概论》</a:t>
            </a:r>
            <a:endParaRPr lang="zh-CN" altLang="en-US" b="1" dirty="0">
              <a:latin typeface="+mn-lt"/>
              <a:ea typeface="+mn-ea"/>
            </a:endParaRPr>
          </a:p>
        </p:txBody>
      </p:sp>
      <p:sp>
        <p:nvSpPr>
          <p:cNvPr id="5" name="标题 2"/>
          <p:cNvSpPr txBox="1">
            <a:spLocks/>
          </p:cNvSpPr>
          <p:nvPr/>
        </p:nvSpPr>
        <p:spPr>
          <a:xfrm>
            <a:off x="26988" y="846138"/>
            <a:ext cx="9001125" cy="422275"/>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j-ea"/>
              </a:rPr>
              <a:t>高效课堂</a:t>
            </a:r>
            <a:r>
              <a:rPr lang="en-US" altLang="zh-CN" sz="2800" b="1" dirty="0" smtClean="0">
                <a:solidFill>
                  <a:prstClr val="black"/>
                </a:solidFill>
                <a:latin typeface="+mj-ea"/>
              </a:rPr>
              <a:t>—</a:t>
            </a:r>
            <a:r>
              <a:rPr lang="zh-CN" altLang="en-US" sz="2800" b="1" dirty="0" smtClean="0">
                <a:solidFill>
                  <a:prstClr val="black"/>
                </a:solidFill>
                <a:latin typeface="+mj-ea"/>
              </a:rPr>
              <a:t>习题讲评课</a:t>
            </a:r>
            <a:endParaRPr lang="zh-CN" altLang="en-US" sz="2800" b="1" dirty="0">
              <a:solidFill>
                <a:prstClr val="black"/>
              </a:solidFill>
              <a:latin typeface="+mj-ea"/>
            </a:endParaRPr>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1"/>
          <p:cNvSpPr>
            <a:spLocks noGrp="1"/>
          </p:cNvSpPr>
          <p:nvPr>
            <p:ph type="title"/>
          </p:nvPr>
        </p:nvSpPr>
        <p:spPr>
          <a:xfrm>
            <a:off x="-107950" y="692150"/>
            <a:ext cx="8567738" cy="820738"/>
          </a:xfrm>
        </p:spPr>
        <p:txBody>
          <a:bodyPr/>
          <a:lstStyle/>
          <a:p>
            <a:r>
              <a:rPr lang="zh-CN" altLang="en-US" sz="2400" b="1" smtClean="0"/>
              <a:t>三、中国城市化，建国后的城市化  P155近代史学案</a:t>
            </a:r>
          </a:p>
        </p:txBody>
      </p:sp>
      <p:pic>
        <p:nvPicPr>
          <p:cNvPr id="94210" name="图片 1" descr="IMG20190206230152"/>
          <p:cNvPicPr>
            <a:picLocks noGrp="1" noChangeAspect="1"/>
          </p:cNvPicPr>
          <p:nvPr>
            <p:ph idx="1"/>
          </p:nvPr>
        </p:nvPicPr>
        <p:blipFill>
          <a:blip r:embed="rId3"/>
          <a:srcRect/>
          <a:stretch>
            <a:fillRect/>
          </a:stretch>
        </p:blipFill>
        <p:spPr>
          <a:xfrm>
            <a:off x="6327775" y="2133600"/>
            <a:ext cx="2786063" cy="2879725"/>
          </a:xfrm>
        </p:spPr>
      </p:pic>
      <p:sp>
        <p:nvSpPr>
          <p:cNvPr id="94211" name="文本框 99"/>
          <p:cNvSpPr txBox="1">
            <a:spLocks noChangeArrowheads="1"/>
          </p:cNvSpPr>
          <p:nvPr/>
        </p:nvSpPr>
        <p:spPr bwMode="auto">
          <a:xfrm>
            <a:off x="0" y="1376363"/>
            <a:ext cx="6156325" cy="5508625"/>
          </a:xfrm>
          <a:prstGeom prst="rect">
            <a:avLst/>
          </a:prstGeom>
          <a:noFill/>
          <a:ln w="9525">
            <a:noFill/>
            <a:miter lim="800000"/>
            <a:headEnd/>
            <a:tailEnd/>
          </a:ln>
        </p:spPr>
        <p:txBody>
          <a:bodyPr>
            <a:spAutoFit/>
          </a:bodyPr>
          <a:lstStyle/>
          <a:p>
            <a:r>
              <a:rPr lang="zh-CN" sz="1600" b="1">
                <a:solidFill>
                  <a:srgbClr val="333333"/>
                </a:solidFill>
                <a:latin typeface="Calibri" pitchFamily="34" charset="0"/>
              </a:rPr>
              <a:t>第一</a:t>
            </a:r>
            <a:r>
              <a:rPr lang="zh-CN" altLang="en-US" sz="1600" b="1">
                <a:solidFill>
                  <a:srgbClr val="333333"/>
                </a:solidFill>
                <a:latin typeface="Calibri" pitchFamily="34" charset="0"/>
              </a:rPr>
              <a:t>阶段</a:t>
            </a:r>
            <a:r>
              <a:rPr lang="zh-CN" altLang="zh-CN" sz="1600" b="1">
                <a:solidFill>
                  <a:srgbClr val="333333"/>
                </a:solidFill>
                <a:latin typeface="Calibri" pitchFamily="34" charset="0"/>
              </a:rPr>
              <a:t>的优先发展，“一五”计划，大量农民进入城镇和工矿</a:t>
            </a:r>
            <a:r>
              <a:rPr lang="zh-CN" sz="1600" b="1">
                <a:solidFill>
                  <a:srgbClr val="333333"/>
                </a:solidFill>
                <a:latin typeface="Calibri" pitchFamily="34" charset="0"/>
              </a:rPr>
              <a:t>段（１９５０年</a:t>
            </a:r>
            <a:r>
              <a:rPr lang="zh-CN" altLang="zh-CN" sz="1600" b="1">
                <a:solidFill>
                  <a:srgbClr val="333333"/>
                </a:solidFill>
                <a:latin typeface="Calibri" pitchFamily="34" charset="0"/>
              </a:rPr>
              <a:t>—</a:t>
            </a:r>
            <a:r>
              <a:rPr lang="zh-CN" sz="1600" b="1">
                <a:solidFill>
                  <a:srgbClr val="333333"/>
                </a:solidFill>
                <a:latin typeface="Calibri" pitchFamily="34" charset="0"/>
              </a:rPr>
              <a:t>１９５７年）为工业化起步时的正常发展时期。</a:t>
            </a:r>
          </a:p>
          <a:p>
            <a:r>
              <a:rPr lang="zh-CN" sz="1600" b="1">
                <a:solidFill>
                  <a:srgbClr val="333333"/>
                </a:solidFill>
                <a:latin typeface="Calibri" pitchFamily="34" charset="0"/>
              </a:rPr>
              <a:t>伴随着工就业，初步推动了我国的城市化进程。</a:t>
            </a:r>
          </a:p>
          <a:p>
            <a:r>
              <a:rPr lang="zh-CN" sz="1600" b="1">
                <a:solidFill>
                  <a:srgbClr val="333333"/>
                </a:solidFill>
                <a:latin typeface="Calibri" pitchFamily="34" charset="0"/>
              </a:rPr>
              <a:t>第二阶段（１９５８年</a:t>
            </a:r>
            <a:r>
              <a:rPr lang="zh-CN" altLang="zh-CN" sz="1600" b="1">
                <a:solidFill>
                  <a:srgbClr val="333333"/>
                </a:solidFill>
                <a:latin typeface="Calibri" pitchFamily="34" charset="0"/>
              </a:rPr>
              <a:t>—</a:t>
            </a:r>
            <a:r>
              <a:rPr lang="zh-CN" sz="1600" b="1">
                <a:solidFill>
                  <a:srgbClr val="333333"/>
                </a:solidFill>
                <a:latin typeface="Calibri" pitchFamily="34" charset="0"/>
              </a:rPr>
              <a:t>１９６０年）“大跃进”所引进的高速城镇化时期。由于大跃进的发动、全民大办工业，以钢为纲，大量农村劳动力流向城镇，使我国工业化和城市化在脱离农业的基础上超常规发展，带来了大量不利因素，导致后来的逆城市化现象出现。</a:t>
            </a:r>
          </a:p>
          <a:p>
            <a:r>
              <a:rPr lang="zh-CN" sz="1600" b="1">
                <a:solidFill>
                  <a:srgbClr val="333333"/>
                </a:solidFill>
                <a:latin typeface="Calibri" pitchFamily="34" charset="0"/>
              </a:rPr>
              <a:t>第三阶段（</a:t>
            </a:r>
            <a:r>
              <a:rPr lang="zh-CN" altLang="zh-CN" sz="1600" b="1">
                <a:solidFill>
                  <a:srgbClr val="333333"/>
                </a:solidFill>
                <a:latin typeface="Calibri" pitchFamily="34" charset="0"/>
              </a:rPr>
              <a:t>1</a:t>
            </a:r>
            <a:r>
              <a:rPr lang="zh-CN" sz="1600" b="1">
                <a:solidFill>
                  <a:srgbClr val="333333"/>
                </a:solidFill>
                <a:latin typeface="Calibri" pitchFamily="34" charset="0"/>
              </a:rPr>
              <a:t>９６１年</a:t>
            </a:r>
            <a:r>
              <a:rPr lang="zh-CN" altLang="zh-CN" sz="1600" b="1">
                <a:solidFill>
                  <a:srgbClr val="333333"/>
                </a:solidFill>
                <a:latin typeface="Calibri" pitchFamily="34" charset="0"/>
              </a:rPr>
              <a:t>—</a:t>
            </a:r>
            <a:r>
              <a:rPr lang="zh-CN" sz="1600" b="1">
                <a:solidFill>
                  <a:srgbClr val="333333"/>
                </a:solidFill>
                <a:latin typeface="Calibri" pitchFamily="34" charset="0"/>
              </a:rPr>
              <a:t>１９６５年）国民经济调整时期的逆城市化时期。</a:t>
            </a:r>
          </a:p>
          <a:p>
            <a:r>
              <a:rPr lang="zh-CN" sz="1600" b="1">
                <a:solidFill>
                  <a:srgbClr val="333333"/>
                </a:solidFill>
                <a:latin typeface="Calibri" pitchFamily="34" charset="0"/>
              </a:rPr>
              <a:t>三年经济困难，八字方针调整，精简工业和城市人口，下放回乡。</a:t>
            </a:r>
          </a:p>
          <a:p>
            <a:r>
              <a:rPr lang="zh-CN" sz="1600" b="1">
                <a:solidFill>
                  <a:srgbClr val="333333"/>
                </a:solidFill>
                <a:latin typeface="Calibri" pitchFamily="34" charset="0"/>
              </a:rPr>
              <a:t>第四阶段（１９６６年</a:t>
            </a:r>
            <a:r>
              <a:rPr lang="zh-CN" altLang="zh-CN" sz="1600" b="1">
                <a:solidFill>
                  <a:srgbClr val="333333"/>
                </a:solidFill>
                <a:latin typeface="Calibri" pitchFamily="34" charset="0"/>
              </a:rPr>
              <a:t>—</a:t>
            </a:r>
            <a:r>
              <a:rPr lang="zh-CN" sz="1600" b="1">
                <a:solidFill>
                  <a:srgbClr val="333333"/>
                </a:solidFill>
                <a:latin typeface="Calibri" pitchFamily="34" charset="0"/>
              </a:rPr>
              <a:t>１９７７年）工业化停滞时期的城市化停滞阶段。由于 “文化大革命”及其经济工作指导思想的失误，国民经济濒临崩溃，大批干部和知识青年上山下乡，城镇人口增长缓慢，城市化进程停滞。</a:t>
            </a:r>
          </a:p>
          <a:p>
            <a:r>
              <a:rPr lang="zh-CN" sz="1600" b="1">
                <a:solidFill>
                  <a:srgbClr val="333333"/>
                </a:solidFill>
                <a:latin typeface="Calibri" pitchFamily="34" charset="0"/>
              </a:rPr>
              <a:t>第五阶段（１９７８年</a:t>
            </a:r>
            <a:r>
              <a:rPr lang="zh-CN" altLang="zh-CN" sz="1600" b="1">
                <a:solidFill>
                  <a:srgbClr val="333333"/>
                </a:solidFill>
                <a:latin typeface="Calibri" pitchFamily="34" charset="0"/>
              </a:rPr>
              <a:t>—</a:t>
            </a:r>
            <a:r>
              <a:rPr lang="zh-CN" sz="1600" b="1">
                <a:solidFill>
                  <a:srgbClr val="333333"/>
                </a:solidFill>
                <a:latin typeface="Calibri" pitchFamily="34" charset="0"/>
              </a:rPr>
              <a:t>１９８</a:t>
            </a:r>
            <a:r>
              <a:rPr lang="zh-CN" altLang="zh-CN" sz="1600" b="1">
                <a:solidFill>
                  <a:srgbClr val="333333"/>
                </a:solidFill>
                <a:latin typeface="Calibri" pitchFamily="34" charset="0"/>
              </a:rPr>
              <a:t>4</a:t>
            </a:r>
            <a:r>
              <a:rPr lang="zh-CN" sz="1600" b="1">
                <a:solidFill>
                  <a:srgbClr val="333333"/>
                </a:solidFill>
                <a:latin typeface="Calibri" pitchFamily="34" charset="0"/>
              </a:rPr>
              <a:t>年）农村体制改革初期的高速城市化阶段。农村体制改革，乡镇企业的兴起和非农产业比重的不断提高，城市经济体制改革，在小城镇的繁荣的基础上诞生了众多的新城市。</a:t>
            </a:r>
          </a:p>
          <a:p>
            <a:r>
              <a:rPr lang="zh-CN" sz="1600" b="1">
                <a:solidFill>
                  <a:srgbClr val="333333"/>
                </a:solidFill>
                <a:latin typeface="Calibri" pitchFamily="34" charset="0"/>
              </a:rPr>
              <a:t>第六阶段（１９８</a:t>
            </a:r>
            <a:r>
              <a:rPr lang="zh-CN" altLang="zh-CN" sz="1600" b="1">
                <a:solidFill>
                  <a:srgbClr val="333333"/>
                </a:solidFill>
                <a:latin typeface="Calibri" pitchFamily="34" charset="0"/>
              </a:rPr>
              <a:t>5</a:t>
            </a:r>
            <a:r>
              <a:rPr lang="zh-CN" sz="1600" b="1">
                <a:solidFill>
                  <a:srgbClr val="333333"/>
                </a:solidFill>
                <a:latin typeface="Calibri" pitchFamily="34" charset="0"/>
              </a:rPr>
              <a:t>年至今）城市化稳步发展阶段。</a:t>
            </a:r>
          </a:p>
          <a:p>
            <a:r>
              <a:rPr lang="zh-CN" sz="1600" b="1">
                <a:solidFill>
                  <a:srgbClr val="333333"/>
                </a:solidFill>
                <a:latin typeface="Calibri" pitchFamily="34" charset="0"/>
              </a:rPr>
              <a:t>１９８</a:t>
            </a:r>
            <a:r>
              <a:rPr lang="zh-CN" altLang="zh-CN" sz="1600" b="1">
                <a:solidFill>
                  <a:srgbClr val="333333"/>
                </a:solidFill>
                <a:latin typeface="Calibri" pitchFamily="34" charset="0"/>
              </a:rPr>
              <a:t>5</a:t>
            </a:r>
            <a:r>
              <a:rPr lang="zh-CN" sz="1600" b="1">
                <a:solidFill>
                  <a:srgbClr val="333333"/>
                </a:solidFill>
                <a:latin typeface="Calibri" pitchFamily="34" charset="0"/>
              </a:rPr>
              <a:t>年城市经济体制改革逐步推进及对外开放政策，城市经济活力进一步增长，顺应第三次科技革命，发展第三产业形成了城市化的强大拉力。</a:t>
            </a:r>
            <a:endParaRPr lang="zh-CN" altLang="en-US" sz="1600" b="1">
              <a:latin typeface="Calibri" pitchFamily="34" charset="0"/>
            </a:endParaRPr>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0825" y="1557338"/>
            <a:ext cx="8642350" cy="5184775"/>
          </a:xfrm>
          <a:ln w="0">
            <a:solidFill>
              <a:schemeClr val="tx1">
                <a:lumMod val="65000"/>
                <a:lumOff val="35000"/>
              </a:schemeClr>
            </a:solidFill>
          </a:ln>
        </p:spPr>
        <p:txBody>
          <a:bodyPr rtlCol="0">
            <a:normAutofit fontScale="77500" lnSpcReduction="20000"/>
          </a:bodyPr>
          <a:lstStyle/>
          <a:p>
            <a:pPr fontAlgn="auto" latinLnBrk="1">
              <a:spcAft>
                <a:spcPts val="0"/>
              </a:spcAft>
              <a:buFont typeface="Arial" pitchFamily="34" charset="0"/>
              <a:buChar char="•"/>
              <a:defRPr/>
            </a:pPr>
            <a:r>
              <a:rPr lang="zh-CN" altLang="zh-CN" b="1" dirty="0"/>
              <a:t>历史学科</a:t>
            </a:r>
            <a:r>
              <a:rPr lang="zh-CN" altLang="zh-CN" b="1" dirty="0" smtClean="0"/>
              <a:t>的</a:t>
            </a:r>
            <a:r>
              <a:rPr lang="zh-CN" altLang="en-US" b="1" dirty="0" smtClean="0"/>
              <a:t>基础</a:t>
            </a:r>
            <a:r>
              <a:rPr lang="zh-CN" altLang="zh-CN" b="1" dirty="0" smtClean="0"/>
              <a:t>知</a:t>
            </a:r>
            <a:r>
              <a:rPr lang="zh-CN" altLang="zh-CN" b="1" dirty="0"/>
              <a:t>识具体包括以下主要内容：</a:t>
            </a:r>
          </a:p>
          <a:p>
            <a:pPr fontAlgn="auto" latinLnBrk="1">
              <a:spcAft>
                <a:spcPts val="0"/>
              </a:spcAft>
              <a:buFont typeface="Arial" pitchFamily="34" charset="0"/>
              <a:buChar char="•"/>
              <a:defRPr/>
            </a:pPr>
            <a:r>
              <a:rPr lang="en-US" altLang="zh-CN" b="1" dirty="0"/>
              <a:t>1.</a:t>
            </a:r>
            <a:r>
              <a:rPr lang="zh-CN" altLang="zh-CN" b="1" u="sng" dirty="0"/>
              <a:t>重要的历史概念</a:t>
            </a:r>
            <a:r>
              <a:rPr lang="zh-CN" altLang="zh-CN" b="1" dirty="0"/>
              <a:t>：历史概念是史实本质属性的反映，历史概念是经过分析史实之间的联系、对史实的表象抽象概括而形成的，包括历史人物、事件、文献、法律、制度、著作、会议、党派、思想、学说</a:t>
            </a:r>
            <a:r>
              <a:rPr lang="zh-CN" altLang="zh-CN" b="1" dirty="0" smtClean="0"/>
              <a:t>、主义等</a:t>
            </a:r>
            <a:r>
              <a:rPr lang="zh-CN" altLang="zh-CN" b="1" dirty="0"/>
              <a:t>等。</a:t>
            </a:r>
          </a:p>
          <a:p>
            <a:pPr fontAlgn="auto" latinLnBrk="1">
              <a:spcAft>
                <a:spcPts val="0"/>
              </a:spcAft>
              <a:buFont typeface="Arial" pitchFamily="34" charset="0"/>
              <a:buChar char="•"/>
              <a:defRPr/>
            </a:pPr>
            <a:r>
              <a:rPr lang="en-US" altLang="zh-CN" b="1" dirty="0"/>
              <a:t>2.</a:t>
            </a:r>
            <a:r>
              <a:rPr lang="zh-CN" altLang="zh-CN" b="1" u="sng" dirty="0"/>
              <a:t>主要的历史事实</a:t>
            </a:r>
            <a:r>
              <a:rPr lang="zh-CN" altLang="zh-CN" b="1" dirty="0"/>
              <a:t>：历史事实是在历史的点、线、面、体中不可缺少的史实，在任何时候都起决定性作用，主要是客观存在的历史现</a:t>
            </a:r>
            <a:r>
              <a:rPr lang="zh-CN" altLang="zh-CN" b="1" dirty="0" smtClean="0"/>
              <a:t>象。</a:t>
            </a:r>
            <a:endParaRPr lang="zh-CN" altLang="zh-CN" b="1" dirty="0"/>
          </a:p>
          <a:p>
            <a:pPr fontAlgn="auto" latinLnBrk="1">
              <a:spcAft>
                <a:spcPts val="0"/>
              </a:spcAft>
              <a:buFont typeface="Arial" pitchFamily="34" charset="0"/>
              <a:buChar char="•"/>
              <a:defRPr/>
            </a:pPr>
            <a:r>
              <a:rPr lang="en-US" altLang="zh-CN" b="1" dirty="0"/>
              <a:t>3</a:t>
            </a:r>
            <a:r>
              <a:rPr lang="en-US" altLang="zh-CN" b="1" dirty="0" smtClean="0"/>
              <a:t>.</a:t>
            </a:r>
            <a:r>
              <a:rPr lang="zh-CN" altLang="zh-CN" b="1" u="sng" dirty="0"/>
              <a:t>主要的阶段特</a:t>
            </a:r>
            <a:r>
              <a:rPr lang="zh-CN" altLang="zh-CN" b="1" dirty="0"/>
              <a:t>征：历史阶段特征是指加强历史横向联系的过程，也就是帮助学生掌握分析、归纳、概括等逻辑思维方法的过程</a:t>
            </a:r>
            <a:r>
              <a:rPr lang="zh-CN" altLang="zh-CN" b="1" dirty="0" smtClean="0"/>
              <a:t>。</a:t>
            </a:r>
            <a:endParaRPr lang="zh-CN" altLang="zh-CN" b="1" dirty="0"/>
          </a:p>
          <a:p>
            <a:pPr fontAlgn="auto" latinLnBrk="1">
              <a:spcAft>
                <a:spcPts val="0"/>
              </a:spcAft>
              <a:buFont typeface="Arial" pitchFamily="34" charset="0"/>
              <a:buChar char="•"/>
              <a:defRPr/>
            </a:pPr>
            <a:r>
              <a:rPr lang="en-US" altLang="zh-CN" b="1" dirty="0"/>
              <a:t>4</a:t>
            </a:r>
            <a:r>
              <a:rPr lang="en-US" altLang="zh-CN" b="1" dirty="0" smtClean="0"/>
              <a:t>.</a:t>
            </a:r>
            <a:r>
              <a:rPr lang="zh-CN" altLang="zh-CN" b="1" u="sng" dirty="0"/>
              <a:t>重要的历史发展线索</a:t>
            </a:r>
            <a:r>
              <a:rPr lang="zh-CN" altLang="zh-CN" b="1" dirty="0"/>
              <a:t>：如古代专制主义中央集权制度的建立、发展、衰亡过程等等。</a:t>
            </a:r>
          </a:p>
          <a:p>
            <a:pPr fontAlgn="auto" latinLnBrk="1">
              <a:spcAft>
                <a:spcPts val="0"/>
              </a:spcAft>
              <a:buFont typeface="Arial" pitchFamily="34" charset="0"/>
              <a:buChar char="•"/>
              <a:defRPr/>
            </a:pPr>
            <a:r>
              <a:rPr lang="en-US" altLang="zh-CN" b="1" dirty="0"/>
              <a:t>5</a:t>
            </a:r>
            <a:r>
              <a:rPr lang="en-US" altLang="zh-CN" b="1" dirty="0" smtClean="0"/>
              <a:t>.</a:t>
            </a:r>
            <a:r>
              <a:rPr lang="zh-CN" altLang="zh-CN" b="1" u="sng" dirty="0"/>
              <a:t>重要的历史结论</a:t>
            </a:r>
            <a:r>
              <a:rPr lang="zh-CN" altLang="zh-CN" b="1" dirty="0"/>
              <a:t>（包括对历史现象的性质、意义、地位，所作的总结等）</a:t>
            </a:r>
          </a:p>
          <a:p>
            <a:pPr fontAlgn="auto">
              <a:spcAft>
                <a:spcPts val="0"/>
              </a:spcAft>
              <a:buFont typeface="Arial" pitchFamily="34" charset="0"/>
              <a:buChar char="•"/>
              <a:defRPr/>
            </a:pPr>
            <a:endParaRPr lang="zh-CN" altLang="en-US" b="1" dirty="0"/>
          </a:p>
        </p:txBody>
      </p:sp>
      <p:sp>
        <p:nvSpPr>
          <p:cNvPr id="4" name="矩形 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485" name="TextBox 6"/>
          <p:cNvSpPr txBox="1">
            <a:spLocks noChangeArrowheads="1"/>
          </p:cNvSpPr>
          <p:nvPr/>
        </p:nvSpPr>
        <p:spPr bwMode="auto">
          <a:xfrm>
            <a:off x="661988" y="908050"/>
            <a:ext cx="1533525" cy="461963"/>
          </a:xfrm>
          <a:prstGeom prst="rect">
            <a:avLst/>
          </a:prstGeom>
          <a:noFill/>
          <a:ln w="9525">
            <a:noFill/>
            <a:miter lim="800000"/>
            <a:headEnd/>
            <a:tailEnd/>
          </a:ln>
        </p:spPr>
        <p:txBody>
          <a:bodyPr>
            <a:spAutoFit/>
          </a:bodyPr>
          <a:lstStyle/>
          <a:p>
            <a:r>
              <a:rPr lang="zh-CN" altLang="en-US" sz="2400" b="1">
                <a:latin typeface="Calibri" pitchFamily="34" charset="0"/>
              </a:rPr>
              <a:t>研究考纲</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51" y="737320"/>
            <a:ext cx="9146050" cy="6120680"/>
          </a:xfrm>
        </p:spPr>
        <p:txBody>
          <a:bodyPr rtlCol="0">
            <a:noAutofit/>
          </a:bodyPr>
          <a:lstStyle/>
          <a:p>
            <a:pPr marL="0" indent="0" fontAlgn="auto">
              <a:spcAft>
                <a:spcPts val="0"/>
              </a:spcAft>
              <a:buFont typeface="Arial" pitchFamily="34" charset="0"/>
              <a:buNone/>
              <a:defRPr/>
            </a:pPr>
            <a:r>
              <a:rPr lang="zh-CN" altLang="en-US" sz="1600" b="1" dirty="0" smtClean="0">
                <a:sym typeface="+mn-ea"/>
              </a:rPr>
              <a:t>材</a:t>
            </a:r>
            <a:r>
              <a:rPr lang="zh-CN" altLang="en-US" sz="1600" b="1" dirty="0">
                <a:sym typeface="+mn-ea"/>
              </a:rPr>
              <a:t>料</a:t>
            </a:r>
            <a:r>
              <a:rPr lang="zh-CN" altLang="en-US" sz="1600" b="1" dirty="0" smtClean="0">
                <a:sym typeface="+mn-ea"/>
              </a:rPr>
              <a:t>一    </a:t>
            </a:r>
            <a:r>
              <a:rPr lang="zh-CN" altLang="en-US" sz="1600" b="1" dirty="0" smtClean="0"/>
              <a:t>二</a:t>
            </a:r>
            <a:r>
              <a:rPr lang="zh-CN" altLang="en-US" sz="1600" b="1" dirty="0"/>
              <a:t>战后，法国的城市化进程快速推进。资料显示，法国的城市化率由1946年的53.2%迅速增长到1975年的72.9%。同时，该时期也是</a:t>
            </a:r>
            <a:r>
              <a:rPr lang="zh-CN" altLang="en-US" sz="1600" b="1" dirty="0">
                <a:ln w="22225">
                  <a:solidFill>
                    <a:schemeClr val="accent2"/>
                  </a:solidFill>
                  <a:prstDash val="solid"/>
                </a:ln>
                <a:solidFill>
                  <a:schemeClr val="accent2">
                    <a:lumMod val="40000"/>
                    <a:lumOff val="60000"/>
                  </a:schemeClr>
                </a:solidFill>
              </a:rPr>
              <a:t>法国乡村建设与发展的黄金时期</a:t>
            </a:r>
            <a:r>
              <a:rPr lang="zh-CN" altLang="en-US" sz="1600" b="1" dirty="0"/>
              <a:t>：农业现代化得以实现，乡村设施大为改善，</a:t>
            </a:r>
            <a:r>
              <a:rPr lang="zh-CN" altLang="en-US" sz="1600" b="1" dirty="0">
                <a:ln w="9525" cmpd="sng">
                  <a:solidFill>
                    <a:schemeClr val="accent1"/>
                  </a:solidFill>
                  <a:prstDash val="solid"/>
                </a:ln>
                <a:solidFill>
                  <a:srgbClr val="70AD47">
                    <a:tint val="1000"/>
                  </a:srgbClr>
                </a:solidFill>
                <a:effectLst>
                  <a:glow rad="38100">
                    <a:schemeClr val="accent1">
                      <a:alpha val="40000"/>
                    </a:schemeClr>
                  </a:glow>
                </a:effectLst>
              </a:rPr>
              <a:t>城乡差距显著缩小</a:t>
            </a:r>
            <a:r>
              <a:rPr lang="zh-CN" altLang="en-US" sz="1600" b="1" dirty="0"/>
              <a:t>，乡村多元化功能更加显现。</a:t>
            </a:r>
            <a:r>
              <a:rPr lang="zh-CN" altLang="en-US" sz="1600" b="1" dirty="0">
                <a:ln w="22225">
                  <a:solidFill>
                    <a:schemeClr val="accent2"/>
                  </a:solidFill>
                  <a:prstDash val="solid"/>
                </a:ln>
                <a:solidFill>
                  <a:schemeClr val="accent2">
                    <a:lumMod val="40000"/>
                    <a:lumOff val="60000"/>
                  </a:schemeClr>
                </a:solidFill>
              </a:rPr>
              <a:t>乡村的发展对推动法国产业结构调整、城市化进程和乡村功能拓展均起到了积极作用</a:t>
            </a:r>
            <a:r>
              <a:rPr lang="zh-CN" altLang="en-US"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r>
              <a:rPr lang="zh-CN" altLang="en-US" sz="1600" b="1" dirty="0"/>
              <a:t>——节选自《法国快速城市化时期的乡村政策演变与乡村功能拓展》</a:t>
            </a:r>
          </a:p>
          <a:p>
            <a:pPr marL="0" indent="0" fontAlgn="auto">
              <a:spcAft>
                <a:spcPts val="0"/>
              </a:spcAft>
              <a:buFont typeface="Arial" pitchFamily="34" charset="0"/>
              <a:buNone/>
              <a:defRPr/>
            </a:pPr>
            <a:r>
              <a:rPr lang="zh-CN" altLang="en-US" sz="1600" b="1" dirty="0"/>
              <a:t>材料</a:t>
            </a:r>
            <a:r>
              <a:rPr lang="zh-CN" altLang="en-US" sz="1600" b="1" dirty="0" smtClean="0"/>
              <a:t>二    1949</a:t>
            </a:r>
            <a:r>
              <a:rPr lang="zh-CN" altLang="en-US" sz="1600" b="1" dirty="0"/>
              <a:t>年新中国成立至1957年，为中国人口城市化的正常发展时期。1953年，随着国家实施第一个五年计划，</a:t>
            </a:r>
            <a:r>
              <a:rPr lang="zh-CN" altLang="en-US" sz="1600" b="1" dirty="0">
                <a:ln w="9525" cmpd="sng">
                  <a:solidFill>
                    <a:schemeClr val="accent1"/>
                  </a:solidFill>
                  <a:prstDash val="solid"/>
                </a:ln>
                <a:solidFill>
                  <a:srgbClr val="70AD47">
                    <a:tint val="1000"/>
                  </a:srgbClr>
                </a:solidFill>
                <a:effectLst>
                  <a:glow rad="38100">
                    <a:schemeClr val="accent1">
                      <a:alpha val="40000"/>
                    </a:schemeClr>
                  </a:glow>
                </a:effectLst>
              </a:rPr>
              <a:t>国家开始大规模的经济建设，工业化的启动带动了人口城市化的发展。</a:t>
            </a:r>
            <a:r>
              <a:rPr lang="zh-CN" altLang="en-US" sz="1600" b="1" dirty="0"/>
              <a:t>1957年底，中国非农业人口达9949万人，其中农村迁入城市的人口达1500万人，人口城市化水平达到15.4%。</a:t>
            </a:r>
          </a:p>
          <a:p>
            <a:pPr marL="0" indent="0" fontAlgn="auto">
              <a:spcAft>
                <a:spcPts val="0"/>
              </a:spcAft>
              <a:buFont typeface="Arial" pitchFamily="34" charset="0"/>
              <a:buNone/>
              <a:defRPr/>
            </a:pPr>
            <a:r>
              <a:rPr lang="zh-CN" altLang="en-US" sz="1600" b="1" dirty="0"/>
              <a:t>                                                           </a:t>
            </a:r>
            <a:r>
              <a:rPr lang="zh-CN" altLang="en-US" sz="1600" b="1" dirty="0" smtClean="0"/>
              <a:t>                                </a:t>
            </a:r>
            <a:r>
              <a:rPr lang="zh-CN" altLang="en-US" sz="1600" b="1" dirty="0"/>
              <a:t>——《20世纪50年代以来中国人口城市化进程分析》</a:t>
            </a:r>
          </a:p>
          <a:p>
            <a:pPr marL="0" indent="0" fontAlgn="auto">
              <a:spcAft>
                <a:spcPts val="0"/>
              </a:spcAft>
              <a:buFont typeface="Arial" pitchFamily="34" charset="0"/>
              <a:buNone/>
              <a:defRPr/>
            </a:pPr>
            <a:r>
              <a:rPr lang="zh-CN" altLang="en-US" sz="1600" b="1" dirty="0"/>
              <a:t>1957年，中国农民入城风气达到高潮。当时</a:t>
            </a:r>
            <a:r>
              <a:rPr lang="zh-CN" altLang="en-US" sz="1600" b="1" dirty="0">
                <a:ln w="9525" cmpd="sng">
                  <a:solidFill>
                    <a:schemeClr val="accent1"/>
                  </a:solidFill>
                  <a:prstDash val="solid"/>
                </a:ln>
                <a:solidFill>
                  <a:srgbClr val="70AD47">
                    <a:tint val="1000"/>
                  </a:srgbClr>
                </a:solidFill>
                <a:effectLst>
                  <a:glow rad="38100">
                    <a:schemeClr val="accent1">
                      <a:alpha val="40000"/>
                    </a:schemeClr>
                  </a:glow>
                </a:effectLst>
              </a:rPr>
              <a:t>正值农业集体化运动</a:t>
            </a:r>
            <a:r>
              <a:rPr lang="zh-CN" altLang="en-US" sz="1600" b="1" dirty="0"/>
              <a:t>的关键时期，</a:t>
            </a:r>
            <a:r>
              <a:rPr lang="zh-CN" altLang="en-US" sz="1600" b="1" dirty="0">
                <a:ln w="22225">
                  <a:solidFill>
                    <a:schemeClr val="accent2"/>
                  </a:solidFill>
                  <a:prstDash val="solid"/>
                </a:ln>
                <a:solidFill>
                  <a:schemeClr val="accent2">
                    <a:lumMod val="40000"/>
                    <a:lumOff val="60000"/>
                  </a:schemeClr>
                </a:solidFill>
              </a:rPr>
              <a:t>阻止农民流入城市</a:t>
            </a:r>
            <a:r>
              <a:rPr lang="zh-CN" altLang="en-US" sz="1600" b="1" dirty="0"/>
              <a:t>成为全国上下非常重要的工作，中共中央、国务院联合发出</a:t>
            </a:r>
            <a:r>
              <a:rPr lang="zh-CN" altLang="en-US" sz="1600" b="1" dirty="0">
                <a:ln w="22225">
                  <a:solidFill>
                    <a:schemeClr val="accent2"/>
                  </a:solidFill>
                  <a:prstDash val="solid"/>
                </a:ln>
                <a:solidFill>
                  <a:schemeClr val="accent2">
                    <a:lumMod val="40000"/>
                    <a:lumOff val="60000"/>
                  </a:schemeClr>
                </a:solidFill>
              </a:rPr>
              <a:t>《关于制止农村人口盲目外流的指示》</a:t>
            </a:r>
            <a:r>
              <a:rPr lang="zh-CN" altLang="en-US" sz="1600" b="1" dirty="0"/>
              <a:t>，严厉要求各地采取有效措施制止农村人口迁往城市。——摘编自《现代中国户口迁移制度变迁的经济因素》</a:t>
            </a:r>
          </a:p>
          <a:p>
            <a:pPr marL="0" indent="0" fontAlgn="auto">
              <a:spcAft>
                <a:spcPts val="0"/>
              </a:spcAft>
              <a:buFont typeface="Arial" pitchFamily="34" charset="0"/>
              <a:buNone/>
              <a:defRPr/>
            </a:pPr>
            <a:r>
              <a:rPr lang="zh-CN" altLang="en-US" sz="1600" b="1" dirty="0"/>
              <a:t>（1）根据材料一和所学知识，分析二战后法国城市化快速发展的原因。（9分）</a:t>
            </a:r>
          </a:p>
          <a:p>
            <a:pPr marL="0" indent="0" fontAlgn="auto">
              <a:spcAft>
                <a:spcPts val="0"/>
              </a:spcAft>
              <a:buFont typeface="Arial" pitchFamily="34" charset="0"/>
              <a:buNone/>
              <a:defRPr/>
            </a:pPr>
            <a:r>
              <a:rPr lang="zh-CN" altLang="en-US" sz="1600" b="1" dirty="0"/>
              <a:t>（2）根据材料一、二并结合所学知识，说明20世纪50年代中国城市化与二战后法国城市化的不同，并说明原因。（16分）</a:t>
            </a:r>
          </a:p>
          <a:p>
            <a:pPr marL="0" indent="0" fontAlgn="auto">
              <a:spcAft>
                <a:spcPts val="0"/>
              </a:spcAft>
              <a:buFont typeface="Arial" pitchFamily="34" charset="0"/>
              <a:buNone/>
              <a:defRPr/>
            </a:pPr>
            <a:r>
              <a:rPr lang="zh-CN" altLang="en-US" sz="1600" b="1" dirty="0"/>
              <a:t>（1）原因：二战后，法国经济的快速发展；乡村建设运动的推动； 科技革命以及第三产业的发展。（9分）</a:t>
            </a:r>
          </a:p>
          <a:p>
            <a:pPr marL="0" indent="0" fontAlgn="auto">
              <a:spcAft>
                <a:spcPts val="0"/>
              </a:spcAft>
              <a:buFont typeface="Arial" pitchFamily="34" charset="0"/>
              <a:buNone/>
              <a:defRPr/>
            </a:pPr>
            <a:r>
              <a:rPr lang="zh-CN" altLang="en-US" sz="1600" b="1" dirty="0"/>
              <a:t>（2）不同：中国城市化由行政主导，法国是市场主导；中国形成城乡二元结构（城乡差距拉大），法国城市与乡村发展同步；中国出现逆城市化趋势，总体水平较低，法国城市化起步早，水平高。（9分）</a:t>
            </a:r>
          </a:p>
          <a:p>
            <a:pPr marL="0" indent="0" fontAlgn="auto">
              <a:spcAft>
                <a:spcPts val="0"/>
              </a:spcAft>
              <a:buFont typeface="Arial" pitchFamily="34" charset="0"/>
              <a:buNone/>
              <a:defRPr/>
            </a:pPr>
            <a:r>
              <a:rPr lang="zh-CN" altLang="en-US" sz="1600" b="1" dirty="0"/>
              <a:t>原因：国情不同尤其是经济体制的差别；两国的工业化程度不同；中国城市化起步晚，缺乏建设经验。</a:t>
            </a: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388" y="1412875"/>
            <a:ext cx="3898900" cy="1252538"/>
          </a:xfrm>
        </p:spPr>
        <p:txBody>
          <a:bodyPr rtlCol="0">
            <a:normAutofit fontScale="90000"/>
          </a:bodyPr>
          <a:lstStyle/>
          <a:p>
            <a:pPr fontAlgn="auto">
              <a:spcAft>
                <a:spcPts val="0"/>
              </a:spcAft>
              <a:defRPr/>
            </a:pPr>
            <a:r>
              <a:rPr lang="zh-CN" altLang="en-US" dirty="0"/>
              <a:t>四、西方城市化</a:t>
            </a:r>
          </a:p>
        </p:txBody>
      </p:sp>
      <p:sp>
        <p:nvSpPr>
          <p:cNvPr id="3" name="内容占位符 2"/>
          <p:cNvSpPr>
            <a:spLocks noGrp="1"/>
          </p:cNvSpPr>
          <p:nvPr>
            <p:ph idx="1"/>
          </p:nvPr>
        </p:nvSpPr>
        <p:spPr>
          <a:xfrm>
            <a:off x="179388" y="2205038"/>
            <a:ext cx="8785225" cy="4103687"/>
          </a:xfrm>
        </p:spPr>
        <p:txBody>
          <a:bodyPr rtlCol="0">
            <a:normAutofit fontScale="92500" lnSpcReduction="20000"/>
          </a:bodyPr>
          <a:lstStyle/>
          <a:p>
            <a:pPr fontAlgn="auto">
              <a:spcAft>
                <a:spcPts val="0"/>
              </a:spcAft>
              <a:buFont typeface="Arial" pitchFamily="34" charset="0"/>
              <a:buChar char="•"/>
              <a:defRPr/>
            </a:pPr>
            <a:r>
              <a:rPr lang="zh-CN" altLang="en-US" b="1" dirty="0">
                <a:latin typeface="楷体" pitchFamily="49" charset="-122"/>
                <a:ea typeface="楷体" pitchFamily="49" charset="-122"/>
              </a:rPr>
              <a:t>英国是世界上第一个城市化国家。从18世纪后期到19世纪中期，城市人口占全国总人口的比例从20%上升至51%。约克郡的城镇数量由1801年的15人增长到1891年的63个。从1820年到1830年，曼彻斯特、伯明翰等主要工业城市的人口增长达40%以上，是增长最快的10年。</a:t>
            </a:r>
          </a:p>
          <a:p>
            <a:pPr marL="0" indent="0" fontAlgn="auto">
              <a:spcAft>
                <a:spcPts val="0"/>
              </a:spcAft>
              <a:buFont typeface="Arial" pitchFamily="34" charset="0"/>
              <a:buNone/>
              <a:defRPr/>
            </a:pPr>
            <a:r>
              <a:rPr lang="zh-CN" altLang="en-US" dirty="0"/>
              <a:t>                 </a:t>
            </a:r>
            <a:r>
              <a:rPr lang="zh-CN" altLang="en-US" dirty="0" smtClean="0"/>
              <a:t>           </a:t>
            </a:r>
            <a:r>
              <a:rPr lang="zh-CN" altLang="en-US" dirty="0"/>
              <a:t>——摘编自阿萨·勃里格斯《英国社会史》等</a:t>
            </a:r>
          </a:p>
          <a:p>
            <a:pPr fontAlgn="auto">
              <a:spcAft>
                <a:spcPts val="0"/>
              </a:spcAft>
              <a:buFont typeface="Arial" pitchFamily="34" charset="0"/>
              <a:buChar char="•"/>
              <a:defRPr/>
            </a:pPr>
            <a:r>
              <a:rPr lang="zh-CN" altLang="en-US" dirty="0">
                <a:solidFill>
                  <a:srgbClr val="FF0000"/>
                </a:solidFill>
              </a:rPr>
              <a:t>发展因素</a:t>
            </a:r>
            <a:r>
              <a:rPr lang="zh-CN" altLang="en-US" dirty="0"/>
              <a:t>：</a:t>
            </a:r>
            <a:r>
              <a:rPr lang="zh-CN" altLang="en-US" b="1" dirty="0"/>
              <a:t>资本主义经济的发展，工业革命的开展，社会经济重心由农村转移到城市。</a:t>
            </a: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7945" y="980728"/>
            <a:ext cx="9055735" cy="5877272"/>
          </a:xfrm>
        </p:spPr>
        <p:txBody>
          <a:bodyPr rtlCol="0">
            <a:normAutofit/>
          </a:bodyPr>
          <a:lstStyle/>
          <a:p>
            <a:pPr marL="0" indent="0" fontAlgn="auto">
              <a:spcAft>
                <a:spcPts val="0"/>
              </a:spcAft>
              <a:buFont typeface="Arial" pitchFamily="34" charset="0"/>
              <a:buNone/>
              <a:defRPr/>
            </a:pPr>
            <a:r>
              <a:rPr lang="zh-CN" altLang="en-US" sz="1400" b="1" dirty="0"/>
              <a:t>材料</a:t>
            </a:r>
            <a:r>
              <a:rPr lang="zh-CN" altLang="en-US" sz="1400" b="1" dirty="0" smtClean="0"/>
              <a:t>一</a:t>
            </a:r>
            <a:r>
              <a:rPr lang="zh-CN" altLang="en-US" sz="1400" b="1" dirty="0"/>
              <a:t>       莱比锡</a:t>
            </a:r>
            <a:r>
              <a:rPr lang="zh-CN" altLang="en-US" sz="1400" b="1" dirty="0">
                <a:effectLst>
                  <a:glow rad="228600">
                    <a:schemeClr val="accent1">
                      <a:satMod val="175000"/>
                      <a:alpha val="40000"/>
                    </a:schemeClr>
                  </a:glow>
                </a:effectLst>
              </a:rPr>
              <a:t>位于欧洲东西向与南北向的商业要道上</a:t>
            </a:r>
            <a:r>
              <a:rPr lang="zh-CN" altLang="en-US" sz="1400" b="1" dirty="0"/>
              <a:t>，中世纪时期已是德国的</a:t>
            </a:r>
            <a:r>
              <a:rPr lang="zh-CN" altLang="en-US" sz="1400" b="1" dirty="0">
                <a:effectLst>
                  <a:glow rad="228600">
                    <a:schemeClr val="accent1">
                      <a:satMod val="175000"/>
                      <a:alpha val="40000"/>
                    </a:schemeClr>
                  </a:glow>
                </a:effectLst>
              </a:rPr>
              <a:t>商业中心</a:t>
            </a:r>
            <a:r>
              <a:rPr lang="zh-CN" altLang="en-US" sz="1400" b="1" dirty="0"/>
              <a:t>；19世纪以来，一直是德国乃至欧洲中部重要的</a:t>
            </a:r>
            <a:r>
              <a:rPr lang="zh-CN" altLang="en-US" sz="1400" b="1" dirty="0">
                <a:effectLst>
                  <a:glow rad="228600">
                    <a:schemeClr val="accent1">
                      <a:satMod val="175000"/>
                      <a:alpha val="40000"/>
                    </a:schemeClr>
                  </a:glow>
                </a:effectLst>
              </a:rPr>
              <a:t>工业与贸易城市</a:t>
            </a:r>
            <a:r>
              <a:rPr lang="zh-CN" altLang="en-US" sz="1400" b="1" dirty="0"/>
              <a:t>。1915年正式运营的莱比锡</a:t>
            </a:r>
            <a:r>
              <a:rPr lang="zh-CN" altLang="en-US" sz="1400" b="1" dirty="0">
                <a:effectLst>
                  <a:glow rad="228600">
                    <a:schemeClr val="accent1">
                      <a:satMod val="175000"/>
                      <a:alpha val="40000"/>
                    </a:schemeClr>
                  </a:glow>
                </a:effectLst>
              </a:rPr>
              <a:t>中央车站</a:t>
            </a:r>
            <a:r>
              <a:rPr lang="zh-CN" altLang="en-US" sz="1400" b="1" dirty="0"/>
              <a:t>连接了德国乃至欧洲的大部分城市。1933年，莱比锡的</a:t>
            </a:r>
            <a:r>
              <a:rPr lang="zh-CN" altLang="en-US" sz="1400" b="1" dirty="0">
                <a:effectLst>
                  <a:glow rad="228600">
                    <a:schemeClr val="accent1">
                      <a:satMod val="175000"/>
                      <a:alpha val="40000"/>
                    </a:schemeClr>
                  </a:glow>
                </a:effectLst>
              </a:rPr>
              <a:t>居民人口达71.3万人，成为德国第四大都市</a:t>
            </a:r>
            <a:r>
              <a:rPr lang="zh-CN" altLang="en-US" sz="1400" b="1" dirty="0"/>
              <a:t>。然而，从20世纪60年代开始，莱比锡经历了漫长的城市收缩过程。1989年以来，</a:t>
            </a:r>
            <a:r>
              <a:rPr lang="zh-CN" altLang="en-US" sz="1400" b="1" dirty="0">
                <a:solidFill>
                  <a:srgbClr val="7030A0"/>
                </a:solidFill>
              </a:rPr>
              <a:t>大量人口迁往西德</a:t>
            </a:r>
            <a:r>
              <a:rPr lang="zh-CN" altLang="en-US" sz="1400" b="1" dirty="0"/>
              <a:t>加速了莱比锡人口的快速流失；此外，</a:t>
            </a:r>
            <a:r>
              <a:rPr lang="zh-CN" altLang="en-US" sz="1400" b="1" dirty="0">
                <a:solidFill>
                  <a:srgbClr val="7030A0"/>
                </a:solidFill>
              </a:rPr>
              <a:t>煤炭等传统产业的衰退</a:t>
            </a:r>
            <a:r>
              <a:rPr lang="zh-CN" altLang="en-US" sz="1400" b="1" dirty="0"/>
              <a:t>也加速了莱比锡工业人口的外流，从1989年到1998年，莱比锡</a:t>
            </a:r>
            <a:r>
              <a:rPr lang="zh-CN" altLang="en-US" sz="1400" b="1" dirty="0">
                <a:solidFill>
                  <a:srgbClr val="7030A0"/>
                </a:solidFill>
              </a:rPr>
              <a:t>人口减少总计10万人</a:t>
            </a:r>
            <a:r>
              <a:rPr lang="zh-CN" altLang="en-US" sz="1400" b="1" dirty="0"/>
              <a:t>。20世纪90年代，莱比锡政府通过大规模投资、城市外围住房扩建以及城市郊区一体化等治理措施的实施，试图恢复莱比锡昔日的城市功能与政治经济地位。——据徐博《莱比锡和利物浦城市收缩问题研究》</a:t>
            </a:r>
          </a:p>
          <a:p>
            <a:pPr marL="0" indent="0" fontAlgn="auto">
              <a:spcAft>
                <a:spcPts val="0"/>
              </a:spcAft>
              <a:buFont typeface="Arial" pitchFamily="34" charset="0"/>
              <a:buNone/>
              <a:defRPr/>
            </a:pPr>
            <a:r>
              <a:rPr lang="zh-CN" altLang="en-US" sz="1400" b="1" dirty="0"/>
              <a:t>材料</a:t>
            </a:r>
            <a:r>
              <a:rPr lang="zh-CN" altLang="en-US" sz="1400" b="1" dirty="0" smtClean="0"/>
              <a:t>二</a:t>
            </a:r>
            <a:r>
              <a:rPr lang="zh-CN" altLang="en-US" sz="1400" b="1" dirty="0"/>
              <a:t>       利物浦位于英格兰西北部的默西河口，</a:t>
            </a:r>
            <a:r>
              <a:rPr lang="zh-CN" altLang="en-US" sz="1400" b="1" dirty="0">
                <a:effectLst>
                  <a:glow rad="228600">
                    <a:schemeClr val="accent1">
                      <a:satMod val="175000"/>
                      <a:alpha val="40000"/>
                    </a:schemeClr>
                  </a:glow>
                </a:effectLst>
              </a:rPr>
              <a:t>优越的地理位置使它成为天然良港。</a:t>
            </a:r>
            <a:r>
              <a:rPr lang="zh-CN" altLang="en-US" sz="1400" b="1" dirty="0"/>
              <a:t>17世纪后，</a:t>
            </a:r>
            <a:r>
              <a:rPr lang="zh-CN" altLang="en-US" sz="1400" b="1" dirty="0">
                <a:effectLst>
                  <a:glow rad="228600">
                    <a:schemeClr val="accent1">
                      <a:satMod val="175000"/>
                      <a:alpha val="40000"/>
                    </a:schemeClr>
                  </a:glow>
                </a:effectLst>
              </a:rPr>
              <a:t>奴隶贸易与殖民经济</a:t>
            </a:r>
            <a:r>
              <a:rPr lang="zh-CN" altLang="en-US" sz="1400" b="1" dirty="0"/>
              <a:t>让利物浦城市经济与</a:t>
            </a:r>
            <a:r>
              <a:rPr lang="zh-CN" altLang="en-US" sz="1400" b="1" dirty="0">
                <a:effectLst>
                  <a:glow rad="228600">
                    <a:schemeClr val="accent1">
                      <a:satMod val="175000"/>
                      <a:alpha val="40000"/>
                    </a:schemeClr>
                  </a:glow>
                </a:effectLst>
              </a:rPr>
              <a:t>人口飞速增长</a:t>
            </a:r>
            <a:r>
              <a:rPr lang="zh-CN" altLang="en-US" sz="1400" b="1" dirty="0"/>
              <a:t>。1830年，伴随着世界第一条</a:t>
            </a:r>
            <a:r>
              <a:rPr lang="zh-CN" altLang="en-US" sz="1400" b="1" dirty="0">
                <a:effectLst>
                  <a:glow rad="228600">
                    <a:schemeClr val="accent1">
                      <a:satMod val="175000"/>
                      <a:alpha val="40000"/>
                    </a:schemeClr>
                  </a:glow>
                </a:effectLst>
              </a:rPr>
              <a:t>客运铁路</a:t>
            </a:r>
            <a:r>
              <a:rPr lang="zh-CN" altLang="en-US" sz="1400" b="1" dirty="0"/>
              <a:t>的开通（利物浦—曼彻斯特），利物浦成为英国第二大都市。1931年，利物浦的人口达到85.6万人。然而20世纪中期以后，</a:t>
            </a:r>
            <a:r>
              <a:rPr lang="zh-CN" altLang="en-US" sz="1400" b="1" dirty="0">
                <a:solidFill>
                  <a:srgbClr val="7030A0"/>
                </a:solidFill>
              </a:rPr>
              <a:t>去工业化引起了利物浦的城市收缩</a:t>
            </a:r>
            <a:r>
              <a:rPr lang="zh-CN" altLang="en-US" sz="1400" b="1" dirty="0"/>
              <a:t>。20世纪70年代</a:t>
            </a:r>
            <a:r>
              <a:rPr lang="zh-CN" altLang="en-US" sz="1400" b="1" dirty="0">
                <a:solidFill>
                  <a:srgbClr val="7030A0"/>
                </a:solidFill>
              </a:rPr>
              <a:t>“集装箱革命”</a:t>
            </a:r>
            <a:r>
              <a:rPr lang="zh-CN" altLang="en-US" sz="1400" b="1" dirty="0"/>
              <a:t>有效地缩短了港口上下货时间，造成大量工人下岗。随后，</a:t>
            </a:r>
            <a:r>
              <a:rPr lang="zh-CN" altLang="en-US" sz="1400" b="1" dirty="0">
                <a:solidFill>
                  <a:srgbClr val="7030A0"/>
                </a:solidFill>
              </a:rPr>
              <a:t>利物浦政府提出了清除贫民窟的计划，使成千上万的家庭从中心城区迁到郊区“新城”，造成城市厂房及仓库被大量空置</a:t>
            </a:r>
            <a:r>
              <a:rPr lang="zh-CN" altLang="en-US" sz="1400" b="1" dirty="0"/>
              <a:t>。20世纪80年代后，利物浦开始致力于城市复苏，并转向发展以服务业为主导的经济，旨在通过文化和旅游产业扭转城市收缩的不利局面。——据黄玮婷《英国城市收缩现象的经验及启示》</a:t>
            </a:r>
          </a:p>
          <a:p>
            <a:pPr marL="0" indent="0" fontAlgn="auto">
              <a:spcAft>
                <a:spcPts val="0"/>
              </a:spcAft>
              <a:buFont typeface="Arial" pitchFamily="34" charset="0"/>
              <a:buNone/>
              <a:defRPr/>
            </a:pPr>
            <a:r>
              <a:rPr lang="zh-CN" altLang="en-US" sz="1400" b="1" dirty="0"/>
              <a:t>（1）根据材料一、二并结合所学知识，分析19世纪到20世纪前期莱比锡和利物浦城市化进程加快的共同原因。（12分）</a:t>
            </a:r>
          </a:p>
          <a:p>
            <a:pPr marL="0" indent="0" fontAlgn="auto">
              <a:spcAft>
                <a:spcPts val="0"/>
              </a:spcAft>
              <a:buFont typeface="Arial" pitchFamily="34" charset="0"/>
              <a:buNone/>
              <a:defRPr/>
            </a:pPr>
            <a:r>
              <a:rPr lang="zh-CN" altLang="en-US" sz="1400" b="1" dirty="0"/>
              <a:t>（2）根据材料一、二并结合所学知识，指出20世纪中期以后，莱比锡和利物浦城市收缩原因的异同，并谈谈德、英两国的应对措施带给中国城市化建设的启示。（13分）</a:t>
            </a:r>
          </a:p>
          <a:p>
            <a:pPr marL="0" indent="0" fontAlgn="auto">
              <a:spcAft>
                <a:spcPts val="0"/>
              </a:spcAft>
              <a:buFont typeface="Arial" pitchFamily="34" charset="0"/>
              <a:buNone/>
              <a:defRPr/>
            </a:pPr>
            <a:r>
              <a:rPr lang="zh-CN" altLang="en-US" sz="1400" b="1" dirty="0"/>
              <a:t>答案</a:t>
            </a:r>
          </a:p>
          <a:p>
            <a:pPr marL="0" indent="0" fontAlgn="auto">
              <a:spcAft>
                <a:spcPts val="0"/>
              </a:spcAft>
              <a:buFont typeface="Arial" pitchFamily="34" charset="0"/>
              <a:buNone/>
              <a:defRPr/>
            </a:pPr>
            <a:r>
              <a:rPr lang="zh-CN" altLang="en-US" sz="1400" b="1" dirty="0"/>
              <a:t>（1）优越的地理位置；贸易的发展；工业革命的推动；交通运输业的发展；人口的快速增长。（12分）</a:t>
            </a:r>
          </a:p>
          <a:p>
            <a:pPr marL="0" indent="0" fontAlgn="auto">
              <a:spcAft>
                <a:spcPts val="0"/>
              </a:spcAft>
              <a:buFont typeface="Arial" pitchFamily="34" charset="0"/>
              <a:buNone/>
              <a:defRPr/>
            </a:pPr>
            <a:r>
              <a:rPr lang="zh-CN" altLang="en-US" sz="1400" b="1" dirty="0"/>
              <a:t>（2）同：第三次科技革命的影响；产业结构的调整（传统产业的衰败）；人口的快速消减。（4分）</a:t>
            </a:r>
          </a:p>
          <a:p>
            <a:pPr marL="0" indent="0" fontAlgn="auto">
              <a:spcAft>
                <a:spcPts val="0"/>
              </a:spcAft>
              <a:buFont typeface="Arial" pitchFamily="34" charset="0"/>
              <a:buNone/>
              <a:defRPr/>
            </a:pPr>
            <a:r>
              <a:rPr lang="zh-CN" altLang="en-US" sz="1400" b="1" dirty="0"/>
              <a:t>异：莱比锡因德国重新统一造成人口大量外迁；利物浦因政府城市规划造成中心城市收缩。（4分）</a:t>
            </a:r>
          </a:p>
          <a:p>
            <a:pPr marL="0" indent="0" fontAlgn="auto">
              <a:spcAft>
                <a:spcPts val="0"/>
              </a:spcAft>
              <a:buFont typeface="Arial" pitchFamily="34" charset="0"/>
              <a:buNone/>
              <a:defRPr/>
            </a:pPr>
            <a:r>
              <a:rPr lang="zh-CN" altLang="en-US" sz="1400" b="1" dirty="0"/>
              <a:t>启示：</a:t>
            </a:r>
            <a:r>
              <a:rPr lang="zh-CN" altLang="en-US" sz="1400" b="1" dirty="0">
                <a:solidFill>
                  <a:srgbClr val="7030A0"/>
                </a:solidFill>
              </a:rPr>
              <a:t>政府对城市发展要有长远规划；走一条可持续发展道路；大力发展第三产业；防止片面发展大都市区，推动新型城市化。（5分）</a:t>
            </a:r>
          </a:p>
        </p:txBody>
      </p:sp>
      <p:sp>
        <p:nvSpPr>
          <p:cNvPr id="8" name="矩形 7"/>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1"/>
    </p:custData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标题 1"/>
          <p:cNvSpPr>
            <a:spLocks noGrp="1"/>
          </p:cNvSpPr>
          <p:nvPr>
            <p:ph type="title"/>
          </p:nvPr>
        </p:nvSpPr>
        <p:spPr>
          <a:xfrm>
            <a:off x="547688" y="990600"/>
            <a:ext cx="8229600" cy="1143000"/>
          </a:xfrm>
        </p:spPr>
        <p:txBody>
          <a:bodyPr/>
          <a:lstStyle/>
          <a:p>
            <a:r>
              <a:rPr lang="zh-CN" altLang="en-US" sz="2400" b="1" smtClean="0"/>
              <a:t>对比五三210页</a:t>
            </a:r>
          </a:p>
        </p:txBody>
      </p:sp>
      <p:pic>
        <p:nvPicPr>
          <p:cNvPr id="98306" name="图片 4" descr="165ec17f874e444"/>
          <p:cNvPicPr>
            <a:picLocks noGrp="1" noChangeAspect="1"/>
          </p:cNvPicPr>
          <p:nvPr>
            <p:ph idx="1"/>
          </p:nvPr>
        </p:nvPicPr>
        <p:blipFill>
          <a:blip r:embed="rId2"/>
          <a:srcRect/>
          <a:stretch>
            <a:fillRect/>
          </a:stretch>
        </p:blipFill>
        <p:spPr>
          <a:xfrm>
            <a:off x="5283200" y="2049463"/>
            <a:ext cx="3416300" cy="2459037"/>
          </a:xfrm>
        </p:spPr>
      </p:pic>
      <p:sp>
        <p:nvSpPr>
          <p:cNvPr id="98307" name="文本框 4"/>
          <p:cNvSpPr txBox="1">
            <a:spLocks noChangeArrowheads="1"/>
          </p:cNvSpPr>
          <p:nvPr/>
        </p:nvSpPr>
        <p:spPr bwMode="auto">
          <a:xfrm>
            <a:off x="547688" y="1781175"/>
            <a:ext cx="4527550" cy="2800350"/>
          </a:xfrm>
          <a:prstGeom prst="rect">
            <a:avLst/>
          </a:prstGeom>
          <a:noFill/>
          <a:ln w="9525">
            <a:noFill/>
            <a:miter lim="800000"/>
            <a:headEnd/>
            <a:tailEnd/>
          </a:ln>
        </p:spPr>
        <p:txBody>
          <a:bodyPr>
            <a:spAutoFit/>
          </a:bodyPr>
          <a:lstStyle/>
          <a:p>
            <a:r>
              <a:rPr lang="zh-CN" altLang="en-US" sz="1600" b="1">
                <a:latin typeface="Calibri" pitchFamily="34" charset="0"/>
              </a:rPr>
              <a:t>其它例题</a:t>
            </a:r>
          </a:p>
          <a:p>
            <a:r>
              <a:rPr lang="zh-CN" altLang="en-US" sz="1600" b="1">
                <a:latin typeface="Calibri" pitchFamily="34" charset="0"/>
              </a:rPr>
              <a:t>五三210页</a:t>
            </a:r>
          </a:p>
          <a:p>
            <a:r>
              <a:rPr lang="zh-CN" altLang="en-US" sz="1600" b="1">
                <a:latin typeface="Calibri" pitchFamily="34" charset="0"/>
              </a:rPr>
              <a:t>材料一  18世纪中期至19世纪中期，随着纺织工业和采煤冶铁等工业的发展，英格兰西北部的许多村镇发展为大城市，如曼彻斯特、伯明翰和利兹等，村镇及周围农村地区的大量农民转化成了工业劳动力。</a:t>
            </a:r>
          </a:p>
          <a:p>
            <a:r>
              <a:rPr lang="zh-CN" altLang="en-US" sz="1600" b="1">
                <a:latin typeface="Calibri" pitchFamily="34" charset="0"/>
              </a:rPr>
              <a:t>                       --《新华文摘》2015年第18期</a:t>
            </a:r>
          </a:p>
          <a:p>
            <a:r>
              <a:rPr lang="zh-CN" altLang="en-US" sz="1600" b="1">
                <a:latin typeface="Calibri" pitchFamily="34" charset="0"/>
              </a:rPr>
              <a:t>(1)依据材料一，指出英格兰西北部大城市兴起的动力，并结合时代背景，分析这一现象对农村的影响。(6分)</a:t>
            </a:r>
          </a:p>
        </p:txBody>
      </p:sp>
      <p:sp>
        <p:nvSpPr>
          <p:cNvPr id="98308" name="文本框 5"/>
          <p:cNvSpPr txBox="1">
            <a:spLocks noChangeArrowheads="1"/>
          </p:cNvSpPr>
          <p:nvPr/>
        </p:nvSpPr>
        <p:spPr bwMode="auto">
          <a:xfrm>
            <a:off x="617538" y="4638675"/>
            <a:ext cx="7856537" cy="1814513"/>
          </a:xfrm>
          <a:prstGeom prst="rect">
            <a:avLst/>
          </a:prstGeom>
          <a:noFill/>
          <a:ln w="9525">
            <a:noFill/>
            <a:miter lim="800000"/>
            <a:headEnd/>
            <a:tailEnd/>
          </a:ln>
        </p:spPr>
        <p:txBody>
          <a:bodyPr>
            <a:spAutoFit/>
          </a:bodyPr>
          <a:lstStyle/>
          <a:p>
            <a:r>
              <a:rPr lang="zh-CN" altLang="en-US" sz="1600" b="1">
                <a:latin typeface="Calibri" pitchFamily="34" charset="0"/>
              </a:rPr>
              <a:t>材料二  近代中国大城市主要兴起于沿海和条约口岸。这些地方外资集中，进出口贸易繁忙，政府又开展了自强运动，使得更多的中国商人移居那里，同时，失去生计的农民也来到城市寻找工作。这样，越来越多的沿海和条约口岸成为中国金融、工商业和人口集中之地，如上海、南京、广州、汉口、天津都发展成为相当规模和拥有一定财富的中心城市。</a:t>
            </a:r>
          </a:p>
          <a:p>
            <a:r>
              <a:rPr lang="zh-CN" altLang="en-US" sz="1600" b="1">
                <a:latin typeface="Calibri" pitchFamily="34" charset="0"/>
              </a:rPr>
              <a:t>    --摘编自徐中约《中国近代史》</a:t>
            </a:r>
          </a:p>
          <a:p>
            <a:r>
              <a:rPr lang="zh-CN" altLang="en-US" sz="1600" b="1">
                <a:latin typeface="Calibri" pitchFamily="34" charset="0"/>
              </a:rPr>
              <a:t>(2)依据材料二，概括近代中国大城市发展的原因，并指出其时代背景。(6分)</a:t>
            </a:r>
          </a:p>
        </p:txBody>
      </p:sp>
      <p:sp>
        <p:nvSpPr>
          <p:cNvPr id="8" name="矩形 7"/>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450" y="908050"/>
            <a:ext cx="9099550" cy="5834063"/>
          </a:xfrm>
        </p:spPr>
        <p:txBody>
          <a:bodyPr rtlCol="0">
            <a:normAutofit/>
          </a:bodyPr>
          <a:lstStyle/>
          <a:p>
            <a:pPr marL="0" indent="0" fontAlgn="auto">
              <a:spcAft>
                <a:spcPts val="0"/>
              </a:spcAft>
              <a:buFont typeface="Arial" pitchFamily="34" charset="0"/>
              <a:buNone/>
              <a:defRPr/>
            </a:pPr>
            <a:r>
              <a:rPr lang="zh-CN" altLang="en-US" sz="1800" b="1" dirty="0"/>
              <a:t>材料三  下图是农村城镇化的两种成功模</a:t>
            </a:r>
            <a:r>
              <a:rPr lang="zh-CN" altLang="en-US" sz="1800" b="1" dirty="0" smtClean="0"/>
              <a:t>式  </a:t>
            </a:r>
            <a:endParaRPr lang="en-US" altLang="zh-CN" sz="1800" b="1" dirty="0"/>
          </a:p>
          <a:p>
            <a:pPr fontAlgn="auto">
              <a:spcAft>
                <a:spcPts val="0"/>
              </a:spcAft>
              <a:buFont typeface="Arial" pitchFamily="34" charset="0"/>
              <a:buChar char="•"/>
              <a:defRPr/>
            </a:pPr>
            <a:endParaRPr lang="en-US" altLang="zh-CN" sz="1800" b="1" dirty="0" smtClean="0"/>
          </a:p>
          <a:p>
            <a:pPr fontAlgn="auto">
              <a:spcAft>
                <a:spcPts val="0"/>
              </a:spcAft>
              <a:buFont typeface="Arial" pitchFamily="34" charset="0"/>
              <a:buChar char="•"/>
              <a:defRPr/>
            </a:pPr>
            <a:endParaRPr lang="en-US" altLang="zh-CN" sz="1800" b="1" dirty="0"/>
          </a:p>
          <a:p>
            <a:pPr fontAlgn="auto">
              <a:spcAft>
                <a:spcPts val="0"/>
              </a:spcAft>
              <a:buFont typeface="Arial" pitchFamily="34" charset="0"/>
              <a:buChar char="•"/>
              <a:defRPr/>
            </a:pPr>
            <a:endParaRPr lang="en-US" altLang="zh-CN" sz="1800" b="1" dirty="0" smtClean="0"/>
          </a:p>
          <a:p>
            <a:pPr fontAlgn="auto">
              <a:spcAft>
                <a:spcPts val="0"/>
              </a:spcAft>
              <a:buFont typeface="Arial" pitchFamily="34" charset="0"/>
              <a:buChar char="•"/>
              <a:defRPr/>
            </a:pPr>
            <a:endParaRPr lang="en-US" altLang="zh-CN" sz="1800" b="1" dirty="0"/>
          </a:p>
          <a:p>
            <a:pPr fontAlgn="auto">
              <a:spcAft>
                <a:spcPts val="0"/>
              </a:spcAft>
              <a:buFont typeface="Arial" pitchFamily="34" charset="0"/>
              <a:buChar char="•"/>
              <a:defRPr/>
            </a:pPr>
            <a:endParaRPr lang="en-US" altLang="zh-CN" sz="1800" b="1" dirty="0" smtClean="0"/>
          </a:p>
          <a:p>
            <a:pPr marL="0" indent="0" fontAlgn="auto">
              <a:spcAft>
                <a:spcPts val="0"/>
              </a:spcAft>
              <a:buFont typeface="Arial" pitchFamily="34" charset="0"/>
              <a:buNone/>
              <a:defRPr/>
            </a:pPr>
            <a:r>
              <a:rPr lang="zh-CN" altLang="en-US" sz="1800" b="1" dirty="0" smtClean="0"/>
              <a:t>         天津华明镇                            瑞士小村镇</a:t>
            </a:r>
          </a:p>
          <a:p>
            <a:pPr marL="0" indent="0" fontAlgn="auto">
              <a:spcAft>
                <a:spcPts val="0"/>
              </a:spcAft>
              <a:buFont typeface="Arial" pitchFamily="34" charset="0"/>
              <a:buNone/>
              <a:defRPr/>
            </a:pPr>
            <a:r>
              <a:rPr lang="zh-CN" altLang="en-US" sz="1800" b="1" dirty="0" smtClean="0"/>
              <a:t>(</a:t>
            </a:r>
            <a:r>
              <a:rPr lang="zh-CN" altLang="en-US" sz="1800" b="1" dirty="0"/>
              <a:t>3)结合图中场景，分别指出农村城镇化两种建设模式的特点及制度因素。(6分)</a:t>
            </a:r>
          </a:p>
          <a:p>
            <a:pPr marL="0" indent="0" fontAlgn="auto">
              <a:spcAft>
                <a:spcPts val="0"/>
              </a:spcAft>
              <a:buFont typeface="Arial" pitchFamily="34" charset="0"/>
              <a:buNone/>
              <a:defRPr/>
            </a:pPr>
            <a:r>
              <a:rPr lang="zh-CN" altLang="en-US" sz="1800" b="1" dirty="0"/>
              <a:t>(4)综上，谈谈你对城市化的认识。(4分)</a:t>
            </a:r>
          </a:p>
          <a:p>
            <a:pPr marL="0" indent="0" fontAlgn="auto">
              <a:spcAft>
                <a:spcPts val="0"/>
              </a:spcAft>
              <a:buFont typeface="Arial" pitchFamily="34" charset="0"/>
              <a:buNone/>
              <a:defRPr/>
            </a:pPr>
            <a:r>
              <a:rPr lang="zh-CN" altLang="en-US" sz="1800" b="1" dirty="0"/>
              <a:t>(1)动力:工业的发展。(2分)</a:t>
            </a:r>
          </a:p>
          <a:p>
            <a:pPr marL="0" indent="0" fontAlgn="auto">
              <a:spcAft>
                <a:spcPts val="0"/>
              </a:spcAft>
              <a:buFont typeface="Arial" pitchFamily="34" charset="0"/>
              <a:buNone/>
              <a:defRPr/>
            </a:pPr>
            <a:r>
              <a:rPr lang="zh-CN" altLang="en-US" sz="1800" b="1" dirty="0"/>
              <a:t>     分析:工业革命中，工业化城市兴起，大量农村人口转化为城市人口。(4分)</a:t>
            </a:r>
          </a:p>
          <a:p>
            <a:pPr marL="0" indent="0" fontAlgn="auto">
              <a:spcAft>
                <a:spcPts val="0"/>
              </a:spcAft>
              <a:buFont typeface="Arial" pitchFamily="34" charset="0"/>
              <a:buNone/>
              <a:defRPr/>
            </a:pPr>
            <a:r>
              <a:rPr lang="zh-CN" altLang="en-US" sz="1800" b="1" dirty="0"/>
              <a:t>(2)原因:沿海和条约口岸贸易繁忙;政府的自强运动(洋务运动)。(4分)</a:t>
            </a:r>
          </a:p>
          <a:p>
            <a:pPr marL="0" indent="0" fontAlgn="auto">
              <a:spcAft>
                <a:spcPts val="0"/>
              </a:spcAft>
              <a:buFont typeface="Arial" pitchFamily="34" charset="0"/>
              <a:buNone/>
              <a:defRPr/>
            </a:pPr>
            <a:r>
              <a:rPr lang="zh-CN" altLang="en-US" sz="1800" b="1" dirty="0"/>
              <a:t>     时代背景:西方势力侵入，中国开始近代化进程。(2分)</a:t>
            </a:r>
          </a:p>
          <a:p>
            <a:pPr marL="0" indent="0" fontAlgn="auto">
              <a:spcAft>
                <a:spcPts val="0"/>
              </a:spcAft>
              <a:buFont typeface="Arial" pitchFamily="34" charset="0"/>
              <a:buNone/>
              <a:defRPr/>
            </a:pPr>
            <a:r>
              <a:rPr lang="zh-CN" altLang="en-US" sz="1800" b="1" dirty="0"/>
              <a:t>(3)天津华明镇模式:集中建设，政府主导;土地公有。(3分)</a:t>
            </a:r>
          </a:p>
          <a:p>
            <a:pPr marL="0" indent="0" fontAlgn="auto">
              <a:spcAft>
                <a:spcPts val="0"/>
              </a:spcAft>
              <a:buFont typeface="Arial" pitchFamily="34" charset="0"/>
              <a:buNone/>
              <a:defRPr/>
            </a:pPr>
            <a:r>
              <a:rPr lang="zh-CN" altLang="en-US" sz="1800" b="1" dirty="0"/>
              <a:t>     瑞士小村镇模式:相对分散，个性化;土地私有。(3分)</a:t>
            </a:r>
          </a:p>
          <a:p>
            <a:pPr marL="0" indent="0" fontAlgn="auto">
              <a:spcAft>
                <a:spcPts val="0"/>
              </a:spcAft>
              <a:buFont typeface="Arial" pitchFamily="34" charset="0"/>
              <a:buNone/>
              <a:defRPr/>
            </a:pPr>
            <a:r>
              <a:rPr lang="zh-CN" altLang="en-US" sz="1800" b="1" dirty="0"/>
              <a:t>(4)认识:城市化是个过程，有阶段性;工商业发展推动城市化进程;城市化建设道路是多样化的。(4分)</a:t>
            </a:r>
          </a:p>
        </p:txBody>
      </p:sp>
      <p:sp>
        <p:nvSpPr>
          <p:cNvPr id="4" name="文本框 3"/>
          <p:cNvSpPr txBox="1"/>
          <p:nvPr/>
        </p:nvSpPr>
        <p:spPr>
          <a:xfrm>
            <a:off x="5436097" y="1897380"/>
            <a:ext cx="2880320" cy="521970"/>
          </a:xfrm>
          <a:prstGeom prst="rect">
            <a:avLst/>
          </a:prstGeom>
          <a:noFill/>
        </p:spPr>
        <p:txBody>
          <a:bodyPr>
            <a:spAutoFit/>
          </a:bodyPr>
          <a:lstStyle/>
          <a:p>
            <a:pPr fontAlgn="auto">
              <a:spcBef>
                <a:spcPts val="0"/>
              </a:spcBef>
              <a:spcAft>
                <a:spcPts val="0"/>
              </a:spcAft>
              <a:defRPr/>
            </a:pPr>
            <a:r>
              <a:rPr lang="zh-CN" altLang="en-US" sz="2800" b="1" dirty="0">
                <a:ln w="9525" cmpd="sng">
                  <a:solidFill>
                    <a:schemeClr val="accent1"/>
                  </a:solidFill>
                  <a:prstDash val="solid"/>
                </a:ln>
                <a:effectLst>
                  <a:glow rad="38100">
                    <a:schemeClr val="accent1">
                      <a:alpha val="40000"/>
                    </a:schemeClr>
                  </a:glow>
                </a:effectLst>
                <a:latin typeface="+mn-lt"/>
                <a:ea typeface="+mn-ea"/>
              </a:rPr>
              <a:t>城市化模式</a:t>
            </a:r>
          </a:p>
        </p:txBody>
      </p:sp>
      <p:pic>
        <p:nvPicPr>
          <p:cNvPr id="99331" name="Picture 2"/>
          <p:cNvPicPr>
            <a:picLocks noChangeAspect="1" noChangeArrowheads="1"/>
          </p:cNvPicPr>
          <p:nvPr/>
        </p:nvPicPr>
        <p:blipFill>
          <a:blip r:embed="rId2"/>
          <a:srcRect/>
          <a:stretch>
            <a:fillRect/>
          </a:stretch>
        </p:blipFill>
        <p:spPr bwMode="auto">
          <a:xfrm>
            <a:off x="755650" y="1406525"/>
            <a:ext cx="4591050" cy="1504950"/>
          </a:xfrm>
          <a:prstGeom prst="rect">
            <a:avLst/>
          </a:prstGeom>
          <a:noFill/>
          <a:ln w="9525">
            <a:noFill/>
            <a:miter lim="800000"/>
            <a:headEnd/>
            <a:tailEnd/>
          </a:ln>
        </p:spPr>
      </p:pic>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内容占位符 1"/>
          <p:cNvSpPr>
            <a:spLocks noGrp="1"/>
          </p:cNvSpPr>
          <p:nvPr>
            <p:ph idx="1"/>
          </p:nvPr>
        </p:nvSpPr>
        <p:spPr/>
        <p:txBody>
          <a:bodyPr/>
          <a:lstStyle/>
          <a:p>
            <a:endParaRPr lang="zh-CN" altLang="en-US" smtClean="0"/>
          </a:p>
        </p:txBody>
      </p:sp>
      <p:grpSp>
        <p:nvGrpSpPr>
          <p:cNvPr id="100354" name="Group 73"/>
          <p:cNvGrpSpPr>
            <a:grpSpLocks/>
          </p:cNvGrpSpPr>
          <p:nvPr/>
        </p:nvGrpSpPr>
        <p:grpSpPr bwMode="auto">
          <a:xfrm>
            <a:off x="1120775" y="3113088"/>
            <a:ext cx="3381375" cy="3124200"/>
            <a:chOff x="672" y="1344"/>
            <a:chExt cx="2130" cy="1968"/>
          </a:xfrm>
        </p:grpSpPr>
        <p:sp>
          <p:nvSpPr>
            <p:cNvPr id="5" name="AutoShape 74"/>
            <p:cNvSpPr>
              <a:spLocks noChangeArrowheads="1"/>
            </p:cNvSpPr>
            <p:nvPr/>
          </p:nvSpPr>
          <p:spPr bwMode="gray">
            <a:xfrm>
              <a:off x="672" y="1872"/>
              <a:ext cx="2112" cy="1440"/>
            </a:xfrm>
            <a:prstGeom prst="roundRect">
              <a:avLst>
                <a:gd name="adj" fmla="val 10347"/>
              </a:avLst>
            </a:prstGeom>
            <a:gradFill rotWithShape="1">
              <a:gsLst>
                <a:gs pos="0">
                  <a:srgbClr val="CCECFF"/>
                </a:gs>
                <a:gs pos="100000">
                  <a:srgbClr val="FFFFFF"/>
                </a:gs>
              </a:gsLst>
              <a:lin ang="18900000" scaled="1"/>
            </a:gradFill>
            <a:ln w="50800">
              <a:solidFill>
                <a:srgbClr val="7099E2"/>
              </a:solidFill>
              <a:round/>
            </a:ln>
            <a:effectLst>
              <a:outerShdw dist="107763" dir="2700000" algn="ctr" rotWithShape="0">
                <a:srgbClr val="C0C0C0">
                  <a:alpha val="50000"/>
                </a:srgbClr>
              </a:outerShdw>
            </a:effectLst>
          </p:spPr>
          <p:txBody>
            <a:bodyPr wrap="none" anchor="ctr"/>
            <a:lstStyle/>
            <a:p>
              <a:pPr fontAlgn="auto">
                <a:spcBef>
                  <a:spcPts val="0"/>
                </a:spcBef>
                <a:spcAft>
                  <a:spcPts val="0"/>
                </a:spcAft>
                <a:defRPr/>
              </a:pPr>
              <a:endParaRPr lang="zh-CN" altLang="en-US">
                <a:latin typeface="Arial" panose="020B0604020202020204" pitchFamily="34" charset="0"/>
                <a:ea typeface="+mn-ea"/>
              </a:endParaRPr>
            </a:p>
          </p:txBody>
        </p:sp>
        <p:grpSp>
          <p:nvGrpSpPr>
            <p:cNvPr id="100367" name="Group 75"/>
            <p:cNvGrpSpPr>
              <a:grpSpLocks/>
            </p:cNvGrpSpPr>
            <p:nvPr/>
          </p:nvGrpSpPr>
          <p:grpSpPr bwMode="auto">
            <a:xfrm>
              <a:off x="2304" y="1344"/>
              <a:ext cx="498" cy="1245"/>
              <a:chOff x="2304" y="1344"/>
              <a:chExt cx="498" cy="1245"/>
            </a:xfrm>
          </p:grpSpPr>
          <p:sp>
            <p:nvSpPr>
              <p:cNvPr id="7" name="Freeform 76"/>
              <p:cNvSpPr/>
              <p:nvPr/>
            </p:nvSpPr>
            <p:spPr bwMode="gray">
              <a:xfrm>
                <a:off x="2425" y="1344"/>
                <a:ext cx="233" cy="254"/>
              </a:xfrm>
              <a:custGeom>
                <a:avLst/>
                <a:gdLst>
                  <a:gd name="T0" fmla="*/ 101 w 267"/>
                  <a:gd name="T1" fmla="*/ 0 h 292"/>
                  <a:gd name="T2" fmla="*/ 122 w 267"/>
                  <a:gd name="T3" fmla="*/ 3 h 292"/>
                  <a:gd name="T4" fmla="*/ 141 w 267"/>
                  <a:gd name="T5" fmla="*/ 9 h 292"/>
                  <a:gd name="T6" fmla="*/ 159 w 267"/>
                  <a:gd name="T7" fmla="*/ 19 h 292"/>
                  <a:gd name="T8" fmla="*/ 174 w 267"/>
                  <a:gd name="T9" fmla="*/ 32 h 292"/>
                  <a:gd name="T10" fmla="*/ 187 w 267"/>
                  <a:gd name="T11" fmla="*/ 49 h 292"/>
                  <a:gd name="T12" fmla="*/ 195 w 267"/>
                  <a:gd name="T13" fmla="*/ 67 h 292"/>
                  <a:gd name="T14" fmla="*/ 202 w 267"/>
                  <a:gd name="T15" fmla="*/ 88 h 292"/>
                  <a:gd name="T16" fmla="*/ 203 w 267"/>
                  <a:gd name="T17" fmla="*/ 110 h 292"/>
                  <a:gd name="T18" fmla="*/ 202 w 267"/>
                  <a:gd name="T19" fmla="*/ 132 h 292"/>
                  <a:gd name="T20" fmla="*/ 195 w 267"/>
                  <a:gd name="T21" fmla="*/ 154 h 292"/>
                  <a:gd name="T22" fmla="*/ 187 w 267"/>
                  <a:gd name="T23" fmla="*/ 171 h 292"/>
                  <a:gd name="T24" fmla="*/ 174 w 267"/>
                  <a:gd name="T25" fmla="*/ 189 h 292"/>
                  <a:gd name="T26" fmla="*/ 159 w 267"/>
                  <a:gd name="T27" fmla="*/ 202 h 292"/>
                  <a:gd name="T28" fmla="*/ 141 w 267"/>
                  <a:gd name="T29" fmla="*/ 212 h 292"/>
                  <a:gd name="T30" fmla="*/ 122 w 267"/>
                  <a:gd name="T31" fmla="*/ 218 h 292"/>
                  <a:gd name="T32" fmla="*/ 101 w 267"/>
                  <a:gd name="T33" fmla="*/ 221 h 292"/>
                  <a:gd name="T34" fmla="*/ 79 w 267"/>
                  <a:gd name="T35" fmla="*/ 218 h 292"/>
                  <a:gd name="T36" fmla="*/ 57 w 267"/>
                  <a:gd name="T37" fmla="*/ 210 h 292"/>
                  <a:gd name="T38" fmla="*/ 39 w 267"/>
                  <a:gd name="T39" fmla="*/ 197 h 292"/>
                  <a:gd name="T40" fmla="*/ 22 w 267"/>
                  <a:gd name="T41" fmla="*/ 179 h 292"/>
                  <a:gd name="T42" fmla="*/ 10 w 267"/>
                  <a:gd name="T43" fmla="*/ 159 h 292"/>
                  <a:gd name="T44" fmla="*/ 3 w 267"/>
                  <a:gd name="T45" fmla="*/ 135 h 292"/>
                  <a:gd name="T46" fmla="*/ 0 w 267"/>
                  <a:gd name="T47" fmla="*/ 110 h 292"/>
                  <a:gd name="T48" fmla="*/ 3 w 267"/>
                  <a:gd name="T49" fmla="*/ 85 h 292"/>
                  <a:gd name="T50" fmla="*/ 10 w 267"/>
                  <a:gd name="T51" fmla="*/ 61 h 292"/>
                  <a:gd name="T52" fmla="*/ 22 w 267"/>
                  <a:gd name="T53" fmla="*/ 41 h 292"/>
                  <a:gd name="T54" fmla="*/ 39 w 267"/>
                  <a:gd name="T55" fmla="*/ 24 h 292"/>
                  <a:gd name="T56" fmla="*/ 57 w 267"/>
                  <a:gd name="T57" fmla="*/ 10 h 292"/>
                  <a:gd name="T58" fmla="*/ 79 w 267"/>
                  <a:gd name="T59" fmla="*/ 3 h 292"/>
                  <a:gd name="T60" fmla="*/ 101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w="0">
                <a:noFill/>
                <a:prstDash val="solid"/>
                <a:round/>
              </a:ln>
              <a:effectLst>
                <a:outerShdw dist="91581" dir="3378596" algn="ctr" rotWithShape="0">
                  <a:srgbClr val="C0C0C0">
                    <a:alpha val="50000"/>
                  </a:srgbClr>
                </a:outerShdw>
              </a:effectLst>
            </p:spPr>
            <p:txBody>
              <a:bodyPr/>
              <a:lstStyle/>
              <a:p>
                <a:pPr fontAlgn="auto">
                  <a:spcBef>
                    <a:spcPts val="0"/>
                  </a:spcBef>
                  <a:spcAft>
                    <a:spcPts val="0"/>
                  </a:spcAft>
                  <a:defRPr/>
                </a:pPr>
                <a:endParaRPr lang="zh-CN" altLang="en-US">
                  <a:latin typeface="Arial" panose="020B0604020202020204" pitchFamily="34" charset="0"/>
                  <a:ea typeface="+mn-ea"/>
                </a:endParaRPr>
              </a:p>
            </p:txBody>
          </p:sp>
          <p:sp>
            <p:nvSpPr>
              <p:cNvPr id="8" name="Freeform 77"/>
              <p:cNvSpPr/>
              <p:nvPr/>
            </p:nvSpPr>
            <p:spPr bwMode="gray">
              <a:xfrm>
                <a:off x="2304" y="1625"/>
                <a:ext cx="498" cy="964"/>
              </a:xfrm>
              <a:custGeom>
                <a:avLst/>
                <a:gdLst>
                  <a:gd name="T0" fmla="*/ 55 w 573"/>
                  <a:gd name="T1" fmla="*/ 3 h 1111"/>
                  <a:gd name="T2" fmla="*/ 23 w 573"/>
                  <a:gd name="T3" fmla="*/ 24 h 1111"/>
                  <a:gd name="T4" fmla="*/ 3 w 573"/>
                  <a:gd name="T5" fmla="*/ 56 h 1111"/>
                  <a:gd name="T6" fmla="*/ 0 w 573"/>
                  <a:gd name="T7" fmla="*/ 384 h 1111"/>
                  <a:gd name="T8" fmla="*/ 1 w 573"/>
                  <a:gd name="T9" fmla="*/ 389 h 1111"/>
                  <a:gd name="T10" fmla="*/ 7 w 573"/>
                  <a:gd name="T11" fmla="*/ 401 h 1111"/>
                  <a:gd name="T12" fmla="*/ 20 w 573"/>
                  <a:gd name="T13" fmla="*/ 414 h 1111"/>
                  <a:gd name="T14" fmla="*/ 43 w 573"/>
                  <a:gd name="T15" fmla="*/ 419 h 1111"/>
                  <a:gd name="T16" fmla="*/ 63 w 573"/>
                  <a:gd name="T17" fmla="*/ 415 h 1111"/>
                  <a:gd name="T18" fmla="*/ 76 w 573"/>
                  <a:gd name="T19" fmla="*/ 402 h 1111"/>
                  <a:gd name="T20" fmla="*/ 80 w 573"/>
                  <a:gd name="T21" fmla="*/ 389 h 1111"/>
                  <a:gd name="T22" fmla="*/ 82 w 573"/>
                  <a:gd name="T23" fmla="*/ 378 h 1111"/>
                  <a:gd name="T24" fmla="*/ 82 w 573"/>
                  <a:gd name="T25" fmla="*/ 125 h 1111"/>
                  <a:gd name="T26" fmla="*/ 102 w 573"/>
                  <a:gd name="T27" fmla="*/ 803 h 1111"/>
                  <a:gd name="T28" fmla="*/ 104 w 573"/>
                  <a:gd name="T29" fmla="*/ 808 h 1111"/>
                  <a:gd name="T30" fmla="*/ 114 w 573"/>
                  <a:gd name="T31" fmla="*/ 820 h 1111"/>
                  <a:gd name="T32" fmla="*/ 131 w 573"/>
                  <a:gd name="T33" fmla="*/ 832 h 1111"/>
                  <a:gd name="T34" fmla="*/ 150 w 573"/>
                  <a:gd name="T35" fmla="*/ 836 h 1111"/>
                  <a:gd name="T36" fmla="*/ 171 w 573"/>
                  <a:gd name="T37" fmla="*/ 836 h 1111"/>
                  <a:gd name="T38" fmla="*/ 193 w 573"/>
                  <a:gd name="T39" fmla="*/ 826 h 1111"/>
                  <a:gd name="T40" fmla="*/ 205 w 573"/>
                  <a:gd name="T41" fmla="*/ 813 h 1111"/>
                  <a:gd name="T42" fmla="*/ 210 w 573"/>
                  <a:gd name="T43" fmla="*/ 804 h 1111"/>
                  <a:gd name="T44" fmla="*/ 210 w 573"/>
                  <a:gd name="T45" fmla="*/ 376 h 1111"/>
                  <a:gd name="T46" fmla="*/ 228 w 573"/>
                  <a:gd name="T47" fmla="*/ 378 h 1111"/>
                  <a:gd name="T48" fmla="*/ 228 w 573"/>
                  <a:gd name="T49" fmla="*/ 402 h 1111"/>
                  <a:gd name="T50" fmla="*/ 229 w 573"/>
                  <a:gd name="T51" fmla="*/ 444 h 1111"/>
                  <a:gd name="T52" fmla="*/ 229 w 573"/>
                  <a:gd name="T53" fmla="*/ 500 h 1111"/>
                  <a:gd name="T54" fmla="*/ 229 w 573"/>
                  <a:gd name="T55" fmla="*/ 565 h 1111"/>
                  <a:gd name="T56" fmla="*/ 229 w 573"/>
                  <a:gd name="T57" fmla="*/ 631 h 1111"/>
                  <a:gd name="T58" fmla="*/ 230 w 573"/>
                  <a:gd name="T59" fmla="*/ 697 h 1111"/>
                  <a:gd name="T60" fmla="*/ 230 w 573"/>
                  <a:gd name="T61" fmla="*/ 756 h 1111"/>
                  <a:gd name="T62" fmla="*/ 230 w 573"/>
                  <a:gd name="T63" fmla="*/ 803 h 1111"/>
                  <a:gd name="T64" fmla="*/ 231 w 573"/>
                  <a:gd name="T65" fmla="*/ 808 h 1111"/>
                  <a:gd name="T66" fmla="*/ 238 w 573"/>
                  <a:gd name="T67" fmla="*/ 819 h 1111"/>
                  <a:gd name="T68" fmla="*/ 253 w 573"/>
                  <a:gd name="T69" fmla="*/ 830 h 1111"/>
                  <a:gd name="T70" fmla="*/ 281 w 573"/>
                  <a:gd name="T71" fmla="*/ 836 h 1111"/>
                  <a:gd name="T72" fmla="*/ 309 w 573"/>
                  <a:gd name="T73" fmla="*/ 830 h 1111"/>
                  <a:gd name="T74" fmla="*/ 324 w 573"/>
                  <a:gd name="T75" fmla="*/ 820 h 1111"/>
                  <a:gd name="T76" fmla="*/ 330 w 573"/>
                  <a:gd name="T77" fmla="*/ 808 h 1111"/>
                  <a:gd name="T78" fmla="*/ 331 w 573"/>
                  <a:gd name="T79" fmla="*/ 803 h 1111"/>
                  <a:gd name="T80" fmla="*/ 352 w 573"/>
                  <a:gd name="T81" fmla="*/ 125 h 1111"/>
                  <a:gd name="T82" fmla="*/ 354 w 573"/>
                  <a:gd name="T83" fmla="*/ 378 h 1111"/>
                  <a:gd name="T84" fmla="*/ 356 w 573"/>
                  <a:gd name="T85" fmla="*/ 390 h 1111"/>
                  <a:gd name="T86" fmla="*/ 365 w 573"/>
                  <a:gd name="T87" fmla="*/ 404 h 1111"/>
                  <a:gd name="T88" fmla="*/ 382 w 573"/>
                  <a:gd name="T89" fmla="*/ 415 h 1111"/>
                  <a:gd name="T90" fmla="*/ 405 w 573"/>
                  <a:gd name="T91" fmla="*/ 415 h 1111"/>
                  <a:gd name="T92" fmla="*/ 421 w 573"/>
                  <a:gd name="T93" fmla="*/ 404 h 1111"/>
                  <a:gd name="T94" fmla="*/ 430 w 573"/>
                  <a:gd name="T95" fmla="*/ 390 h 1111"/>
                  <a:gd name="T96" fmla="*/ 433 w 573"/>
                  <a:gd name="T97" fmla="*/ 383 h 1111"/>
                  <a:gd name="T98" fmla="*/ 432 w 573"/>
                  <a:gd name="T99" fmla="*/ 51 h 1111"/>
                  <a:gd name="T100" fmla="*/ 413 w 573"/>
                  <a:gd name="T101" fmla="*/ 21 h 1111"/>
                  <a:gd name="T102" fmla="*/ 382 w 573"/>
                  <a:gd name="T103" fmla="*/ 3 h 1111"/>
                  <a:gd name="T104" fmla="*/ 71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7099E2"/>
              </a:solidFill>
              <a:ln w="0">
                <a:noFill/>
                <a:prstDash val="solid"/>
                <a:round/>
              </a:ln>
              <a:effectLst>
                <a:outerShdw dist="91581" dir="3378596" algn="ctr" rotWithShape="0">
                  <a:srgbClr val="C0C0C0">
                    <a:alpha val="50000"/>
                  </a:srgbClr>
                </a:outerShdw>
              </a:effectLst>
            </p:spPr>
            <p:txBody>
              <a:bodyPr/>
              <a:lstStyle/>
              <a:p>
                <a:pPr fontAlgn="auto">
                  <a:spcBef>
                    <a:spcPts val="0"/>
                  </a:spcBef>
                  <a:spcAft>
                    <a:spcPts val="0"/>
                  </a:spcAft>
                  <a:defRPr/>
                </a:pPr>
                <a:endParaRPr lang="zh-CN" altLang="en-US">
                  <a:latin typeface="Arial" panose="020B0604020202020204" pitchFamily="34" charset="0"/>
                  <a:ea typeface="+mn-ea"/>
                </a:endParaRPr>
              </a:p>
            </p:txBody>
          </p:sp>
        </p:grpSp>
      </p:grpSp>
      <p:sp>
        <p:nvSpPr>
          <p:cNvPr id="100355" name="Text Box 78"/>
          <p:cNvSpPr txBox="1">
            <a:spLocks noChangeArrowheads="1"/>
          </p:cNvSpPr>
          <p:nvPr/>
        </p:nvSpPr>
        <p:spPr bwMode="auto">
          <a:xfrm>
            <a:off x="1939925" y="4432300"/>
            <a:ext cx="1285875" cy="1323975"/>
          </a:xfrm>
          <a:prstGeom prst="rect">
            <a:avLst/>
          </a:prstGeom>
          <a:noFill/>
          <a:ln w="9525">
            <a:noFill/>
            <a:miter lim="800000"/>
            <a:headEnd/>
            <a:tailEnd/>
          </a:ln>
        </p:spPr>
        <p:txBody>
          <a:bodyPr>
            <a:spAutoFit/>
          </a:bodyPr>
          <a:lstStyle/>
          <a:p>
            <a:r>
              <a:rPr lang="zh-CN" altLang="en-US" sz="4000" b="1">
                <a:solidFill>
                  <a:srgbClr val="FF0000"/>
                </a:solidFill>
                <a:latin typeface="黑体" pitchFamily="49" charset="-122"/>
                <a:ea typeface="黑体" pitchFamily="49" charset="-122"/>
              </a:rPr>
              <a:t>教师管理</a:t>
            </a:r>
          </a:p>
        </p:txBody>
      </p:sp>
      <p:grpSp>
        <p:nvGrpSpPr>
          <p:cNvPr id="100356" name="Group 79"/>
          <p:cNvGrpSpPr>
            <a:grpSpLocks/>
          </p:cNvGrpSpPr>
          <p:nvPr/>
        </p:nvGrpSpPr>
        <p:grpSpPr bwMode="auto">
          <a:xfrm>
            <a:off x="4519613" y="3101975"/>
            <a:ext cx="3375025" cy="3124200"/>
            <a:chOff x="2880" y="1344"/>
            <a:chExt cx="2126" cy="1968"/>
          </a:xfrm>
        </p:grpSpPr>
        <p:sp>
          <p:nvSpPr>
            <p:cNvPr id="11" name="AutoShape 80"/>
            <p:cNvSpPr>
              <a:spLocks noChangeArrowheads="1"/>
            </p:cNvSpPr>
            <p:nvPr/>
          </p:nvSpPr>
          <p:spPr bwMode="gray">
            <a:xfrm>
              <a:off x="2894" y="1872"/>
              <a:ext cx="2112" cy="1440"/>
            </a:xfrm>
            <a:prstGeom prst="roundRect">
              <a:avLst>
                <a:gd name="adj" fmla="val 10347"/>
              </a:avLst>
            </a:prstGeom>
            <a:gradFill rotWithShape="1">
              <a:gsLst>
                <a:gs pos="0">
                  <a:srgbClr val="FFFFFF"/>
                </a:gs>
                <a:gs pos="100000">
                  <a:srgbClr val="D8F4BE"/>
                </a:gs>
              </a:gsLst>
              <a:lin ang="2700000" scaled="1"/>
            </a:gradFill>
            <a:ln w="50800">
              <a:solidFill>
                <a:srgbClr val="44988C"/>
              </a:solidFill>
              <a:round/>
            </a:ln>
            <a:effectLst>
              <a:outerShdw dist="107763" dir="2700000" algn="ctr" rotWithShape="0">
                <a:srgbClr val="C0C0C0">
                  <a:alpha val="50000"/>
                </a:srgbClr>
              </a:outerShdw>
            </a:effectLst>
          </p:spPr>
          <p:txBody>
            <a:bodyPr wrap="none" anchor="ctr"/>
            <a:lstStyle/>
            <a:p>
              <a:pPr fontAlgn="auto">
                <a:spcBef>
                  <a:spcPts val="0"/>
                </a:spcBef>
                <a:spcAft>
                  <a:spcPts val="0"/>
                </a:spcAft>
                <a:defRPr/>
              </a:pPr>
              <a:endParaRPr lang="zh-CN" altLang="en-US">
                <a:latin typeface="Arial" panose="020B0604020202020204" pitchFamily="34" charset="0"/>
                <a:ea typeface="+mn-ea"/>
              </a:endParaRPr>
            </a:p>
          </p:txBody>
        </p:sp>
        <p:grpSp>
          <p:nvGrpSpPr>
            <p:cNvPr id="100363" name="Group 82"/>
            <p:cNvGrpSpPr>
              <a:grpSpLocks/>
            </p:cNvGrpSpPr>
            <p:nvPr/>
          </p:nvGrpSpPr>
          <p:grpSpPr bwMode="auto">
            <a:xfrm>
              <a:off x="2880" y="1344"/>
              <a:ext cx="498" cy="1245"/>
              <a:chOff x="2880" y="1344"/>
              <a:chExt cx="498" cy="1245"/>
            </a:xfrm>
          </p:grpSpPr>
          <p:sp>
            <p:nvSpPr>
              <p:cNvPr id="13" name="Freeform 83"/>
              <p:cNvSpPr/>
              <p:nvPr/>
            </p:nvSpPr>
            <p:spPr bwMode="gray">
              <a:xfrm>
                <a:off x="3001" y="1344"/>
                <a:ext cx="233" cy="254"/>
              </a:xfrm>
              <a:custGeom>
                <a:avLst/>
                <a:gdLst>
                  <a:gd name="T0" fmla="*/ 101 w 267"/>
                  <a:gd name="T1" fmla="*/ 0 h 292"/>
                  <a:gd name="T2" fmla="*/ 122 w 267"/>
                  <a:gd name="T3" fmla="*/ 3 h 292"/>
                  <a:gd name="T4" fmla="*/ 141 w 267"/>
                  <a:gd name="T5" fmla="*/ 9 h 292"/>
                  <a:gd name="T6" fmla="*/ 159 w 267"/>
                  <a:gd name="T7" fmla="*/ 19 h 292"/>
                  <a:gd name="T8" fmla="*/ 174 w 267"/>
                  <a:gd name="T9" fmla="*/ 32 h 292"/>
                  <a:gd name="T10" fmla="*/ 187 w 267"/>
                  <a:gd name="T11" fmla="*/ 49 h 292"/>
                  <a:gd name="T12" fmla="*/ 195 w 267"/>
                  <a:gd name="T13" fmla="*/ 67 h 292"/>
                  <a:gd name="T14" fmla="*/ 202 w 267"/>
                  <a:gd name="T15" fmla="*/ 88 h 292"/>
                  <a:gd name="T16" fmla="*/ 203 w 267"/>
                  <a:gd name="T17" fmla="*/ 110 h 292"/>
                  <a:gd name="T18" fmla="*/ 202 w 267"/>
                  <a:gd name="T19" fmla="*/ 132 h 292"/>
                  <a:gd name="T20" fmla="*/ 195 w 267"/>
                  <a:gd name="T21" fmla="*/ 154 h 292"/>
                  <a:gd name="T22" fmla="*/ 187 w 267"/>
                  <a:gd name="T23" fmla="*/ 171 h 292"/>
                  <a:gd name="T24" fmla="*/ 174 w 267"/>
                  <a:gd name="T25" fmla="*/ 189 h 292"/>
                  <a:gd name="T26" fmla="*/ 159 w 267"/>
                  <a:gd name="T27" fmla="*/ 202 h 292"/>
                  <a:gd name="T28" fmla="*/ 141 w 267"/>
                  <a:gd name="T29" fmla="*/ 212 h 292"/>
                  <a:gd name="T30" fmla="*/ 122 w 267"/>
                  <a:gd name="T31" fmla="*/ 218 h 292"/>
                  <a:gd name="T32" fmla="*/ 101 w 267"/>
                  <a:gd name="T33" fmla="*/ 221 h 292"/>
                  <a:gd name="T34" fmla="*/ 79 w 267"/>
                  <a:gd name="T35" fmla="*/ 218 h 292"/>
                  <a:gd name="T36" fmla="*/ 57 w 267"/>
                  <a:gd name="T37" fmla="*/ 210 h 292"/>
                  <a:gd name="T38" fmla="*/ 39 w 267"/>
                  <a:gd name="T39" fmla="*/ 197 h 292"/>
                  <a:gd name="T40" fmla="*/ 22 w 267"/>
                  <a:gd name="T41" fmla="*/ 179 h 292"/>
                  <a:gd name="T42" fmla="*/ 10 w 267"/>
                  <a:gd name="T43" fmla="*/ 159 h 292"/>
                  <a:gd name="T44" fmla="*/ 3 w 267"/>
                  <a:gd name="T45" fmla="*/ 135 h 292"/>
                  <a:gd name="T46" fmla="*/ 0 w 267"/>
                  <a:gd name="T47" fmla="*/ 110 h 292"/>
                  <a:gd name="T48" fmla="*/ 3 w 267"/>
                  <a:gd name="T49" fmla="*/ 85 h 292"/>
                  <a:gd name="T50" fmla="*/ 10 w 267"/>
                  <a:gd name="T51" fmla="*/ 61 h 292"/>
                  <a:gd name="T52" fmla="*/ 22 w 267"/>
                  <a:gd name="T53" fmla="*/ 41 h 292"/>
                  <a:gd name="T54" fmla="*/ 39 w 267"/>
                  <a:gd name="T55" fmla="*/ 24 h 292"/>
                  <a:gd name="T56" fmla="*/ 57 w 267"/>
                  <a:gd name="T57" fmla="*/ 10 h 292"/>
                  <a:gd name="T58" fmla="*/ 79 w 267"/>
                  <a:gd name="T59" fmla="*/ 3 h 292"/>
                  <a:gd name="T60" fmla="*/ 101 w 267"/>
                  <a:gd name="T61" fmla="*/ 0 h 2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w="0">
                <a:noFill/>
                <a:prstDash val="solid"/>
                <a:round/>
              </a:ln>
              <a:effectLst>
                <a:outerShdw dist="91581" dir="3378596" algn="ctr" rotWithShape="0">
                  <a:srgbClr val="C0C0C0">
                    <a:alpha val="50000"/>
                  </a:srgbClr>
                </a:outerShdw>
              </a:effectLst>
            </p:spPr>
            <p:txBody>
              <a:bodyPr/>
              <a:lstStyle/>
              <a:p>
                <a:pPr fontAlgn="auto">
                  <a:spcBef>
                    <a:spcPts val="0"/>
                  </a:spcBef>
                  <a:spcAft>
                    <a:spcPts val="0"/>
                  </a:spcAft>
                  <a:defRPr/>
                </a:pPr>
                <a:endParaRPr lang="zh-CN" altLang="en-US">
                  <a:latin typeface="Arial" panose="020B0604020202020204" pitchFamily="34" charset="0"/>
                  <a:ea typeface="+mn-ea"/>
                </a:endParaRPr>
              </a:p>
            </p:txBody>
          </p:sp>
          <p:sp>
            <p:nvSpPr>
              <p:cNvPr id="14" name="Freeform 84"/>
              <p:cNvSpPr/>
              <p:nvPr/>
            </p:nvSpPr>
            <p:spPr bwMode="gray">
              <a:xfrm>
                <a:off x="2880" y="1625"/>
                <a:ext cx="498" cy="964"/>
              </a:xfrm>
              <a:custGeom>
                <a:avLst/>
                <a:gdLst>
                  <a:gd name="T0" fmla="*/ 55 w 573"/>
                  <a:gd name="T1" fmla="*/ 3 h 1111"/>
                  <a:gd name="T2" fmla="*/ 23 w 573"/>
                  <a:gd name="T3" fmla="*/ 24 h 1111"/>
                  <a:gd name="T4" fmla="*/ 3 w 573"/>
                  <a:gd name="T5" fmla="*/ 56 h 1111"/>
                  <a:gd name="T6" fmla="*/ 0 w 573"/>
                  <a:gd name="T7" fmla="*/ 384 h 1111"/>
                  <a:gd name="T8" fmla="*/ 1 w 573"/>
                  <a:gd name="T9" fmla="*/ 389 h 1111"/>
                  <a:gd name="T10" fmla="*/ 7 w 573"/>
                  <a:gd name="T11" fmla="*/ 401 h 1111"/>
                  <a:gd name="T12" fmla="*/ 20 w 573"/>
                  <a:gd name="T13" fmla="*/ 414 h 1111"/>
                  <a:gd name="T14" fmla="*/ 43 w 573"/>
                  <a:gd name="T15" fmla="*/ 419 h 1111"/>
                  <a:gd name="T16" fmla="*/ 63 w 573"/>
                  <a:gd name="T17" fmla="*/ 415 h 1111"/>
                  <a:gd name="T18" fmla="*/ 76 w 573"/>
                  <a:gd name="T19" fmla="*/ 402 h 1111"/>
                  <a:gd name="T20" fmla="*/ 80 w 573"/>
                  <a:gd name="T21" fmla="*/ 389 h 1111"/>
                  <a:gd name="T22" fmla="*/ 82 w 573"/>
                  <a:gd name="T23" fmla="*/ 378 h 1111"/>
                  <a:gd name="T24" fmla="*/ 82 w 573"/>
                  <a:gd name="T25" fmla="*/ 125 h 1111"/>
                  <a:gd name="T26" fmla="*/ 102 w 573"/>
                  <a:gd name="T27" fmla="*/ 803 h 1111"/>
                  <a:gd name="T28" fmla="*/ 104 w 573"/>
                  <a:gd name="T29" fmla="*/ 808 h 1111"/>
                  <a:gd name="T30" fmla="*/ 114 w 573"/>
                  <a:gd name="T31" fmla="*/ 820 h 1111"/>
                  <a:gd name="T32" fmla="*/ 131 w 573"/>
                  <a:gd name="T33" fmla="*/ 832 h 1111"/>
                  <a:gd name="T34" fmla="*/ 150 w 573"/>
                  <a:gd name="T35" fmla="*/ 836 h 1111"/>
                  <a:gd name="T36" fmla="*/ 171 w 573"/>
                  <a:gd name="T37" fmla="*/ 836 h 1111"/>
                  <a:gd name="T38" fmla="*/ 193 w 573"/>
                  <a:gd name="T39" fmla="*/ 826 h 1111"/>
                  <a:gd name="T40" fmla="*/ 205 w 573"/>
                  <a:gd name="T41" fmla="*/ 813 h 1111"/>
                  <a:gd name="T42" fmla="*/ 210 w 573"/>
                  <a:gd name="T43" fmla="*/ 804 h 1111"/>
                  <a:gd name="T44" fmla="*/ 210 w 573"/>
                  <a:gd name="T45" fmla="*/ 376 h 1111"/>
                  <a:gd name="T46" fmla="*/ 228 w 573"/>
                  <a:gd name="T47" fmla="*/ 378 h 1111"/>
                  <a:gd name="T48" fmla="*/ 228 w 573"/>
                  <a:gd name="T49" fmla="*/ 402 h 1111"/>
                  <a:gd name="T50" fmla="*/ 229 w 573"/>
                  <a:gd name="T51" fmla="*/ 444 h 1111"/>
                  <a:gd name="T52" fmla="*/ 229 w 573"/>
                  <a:gd name="T53" fmla="*/ 500 h 1111"/>
                  <a:gd name="T54" fmla="*/ 229 w 573"/>
                  <a:gd name="T55" fmla="*/ 565 h 1111"/>
                  <a:gd name="T56" fmla="*/ 229 w 573"/>
                  <a:gd name="T57" fmla="*/ 631 h 1111"/>
                  <a:gd name="T58" fmla="*/ 230 w 573"/>
                  <a:gd name="T59" fmla="*/ 697 h 1111"/>
                  <a:gd name="T60" fmla="*/ 230 w 573"/>
                  <a:gd name="T61" fmla="*/ 756 h 1111"/>
                  <a:gd name="T62" fmla="*/ 230 w 573"/>
                  <a:gd name="T63" fmla="*/ 803 h 1111"/>
                  <a:gd name="T64" fmla="*/ 231 w 573"/>
                  <a:gd name="T65" fmla="*/ 808 h 1111"/>
                  <a:gd name="T66" fmla="*/ 238 w 573"/>
                  <a:gd name="T67" fmla="*/ 819 h 1111"/>
                  <a:gd name="T68" fmla="*/ 253 w 573"/>
                  <a:gd name="T69" fmla="*/ 830 h 1111"/>
                  <a:gd name="T70" fmla="*/ 281 w 573"/>
                  <a:gd name="T71" fmla="*/ 836 h 1111"/>
                  <a:gd name="T72" fmla="*/ 309 w 573"/>
                  <a:gd name="T73" fmla="*/ 830 h 1111"/>
                  <a:gd name="T74" fmla="*/ 324 w 573"/>
                  <a:gd name="T75" fmla="*/ 820 h 1111"/>
                  <a:gd name="T76" fmla="*/ 330 w 573"/>
                  <a:gd name="T77" fmla="*/ 808 h 1111"/>
                  <a:gd name="T78" fmla="*/ 331 w 573"/>
                  <a:gd name="T79" fmla="*/ 803 h 1111"/>
                  <a:gd name="T80" fmla="*/ 352 w 573"/>
                  <a:gd name="T81" fmla="*/ 125 h 1111"/>
                  <a:gd name="T82" fmla="*/ 354 w 573"/>
                  <a:gd name="T83" fmla="*/ 378 h 1111"/>
                  <a:gd name="T84" fmla="*/ 356 w 573"/>
                  <a:gd name="T85" fmla="*/ 390 h 1111"/>
                  <a:gd name="T86" fmla="*/ 365 w 573"/>
                  <a:gd name="T87" fmla="*/ 404 h 1111"/>
                  <a:gd name="T88" fmla="*/ 382 w 573"/>
                  <a:gd name="T89" fmla="*/ 415 h 1111"/>
                  <a:gd name="T90" fmla="*/ 405 w 573"/>
                  <a:gd name="T91" fmla="*/ 415 h 1111"/>
                  <a:gd name="T92" fmla="*/ 421 w 573"/>
                  <a:gd name="T93" fmla="*/ 404 h 1111"/>
                  <a:gd name="T94" fmla="*/ 430 w 573"/>
                  <a:gd name="T95" fmla="*/ 390 h 1111"/>
                  <a:gd name="T96" fmla="*/ 433 w 573"/>
                  <a:gd name="T97" fmla="*/ 383 h 1111"/>
                  <a:gd name="T98" fmla="*/ 432 w 573"/>
                  <a:gd name="T99" fmla="*/ 51 h 1111"/>
                  <a:gd name="T100" fmla="*/ 413 w 573"/>
                  <a:gd name="T101" fmla="*/ 21 h 1111"/>
                  <a:gd name="T102" fmla="*/ 382 w 573"/>
                  <a:gd name="T103" fmla="*/ 3 h 1111"/>
                  <a:gd name="T104" fmla="*/ 71 w 573"/>
                  <a:gd name="T105" fmla="*/ 0 h 11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rgbClr val="44988C"/>
              </a:solidFill>
              <a:ln w="0">
                <a:noFill/>
                <a:prstDash val="solid"/>
                <a:round/>
              </a:ln>
              <a:effectLst>
                <a:outerShdw dist="91581" dir="3378596" algn="ctr" rotWithShape="0">
                  <a:srgbClr val="C0C0C0">
                    <a:alpha val="50000"/>
                  </a:srgbClr>
                </a:outerShdw>
              </a:effectLst>
            </p:spPr>
            <p:txBody>
              <a:bodyPr/>
              <a:lstStyle/>
              <a:p>
                <a:pPr fontAlgn="auto">
                  <a:spcBef>
                    <a:spcPts val="0"/>
                  </a:spcBef>
                  <a:spcAft>
                    <a:spcPts val="0"/>
                  </a:spcAft>
                  <a:defRPr/>
                </a:pPr>
                <a:endParaRPr lang="zh-CN" altLang="en-US">
                  <a:latin typeface="Arial" panose="020B0604020202020204" pitchFamily="34" charset="0"/>
                  <a:ea typeface="+mn-ea"/>
                </a:endParaRPr>
              </a:p>
            </p:txBody>
          </p:sp>
        </p:grpSp>
      </p:grpSp>
      <p:sp>
        <p:nvSpPr>
          <p:cNvPr id="100357" name="矩形 1"/>
          <p:cNvSpPr>
            <a:spLocks noChangeArrowheads="1"/>
          </p:cNvSpPr>
          <p:nvPr/>
        </p:nvSpPr>
        <p:spPr bwMode="auto">
          <a:xfrm>
            <a:off x="5780088" y="4451350"/>
            <a:ext cx="1349375" cy="1322388"/>
          </a:xfrm>
          <a:prstGeom prst="rect">
            <a:avLst/>
          </a:prstGeom>
          <a:noFill/>
          <a:ln w="9525">
            <a:noFill/>
            <a:miter lim="800000"/>
            <a:headEnd/>
            <a:tailEnd/>
          </a:ln>
        </p:spPr>
        <p:txBody>
          <a:bodyPr lIns="91328" tIns="45665" rIns="91328" bIns="45665">
            <a:spAutoFit/>
          </a:bodyPr>
          <a:lstStyle/>
          <a:p>
            <a:pPr defTabSz="771525"/>
            <a:r>
              <a:rPr lang="zh-CN" altLang="en-US" sz="4000" b="1">
                <a:solidFill>
                  <a:srgbClr val="FF0000"/>
                </a:solidFill>
                <a:latin typeface="黑体" pitchFamily="49" charset="-122"/>
                <a:ea typeface="黑体" pitchFamily="49" charset="-122"/>
              </a:rPr>
              <a:t>学生管理</a:t>
            </a:r>
          </a:p>
        </p:txBody>
      </p:sp>
      <p:sp>
        <p:nvSpPr>
          <p:cNvPr id="17" name="标题 2"/>
          <p:cNvSpPr txBox="1">
            <a:spLocks/>
          </p:cNvSpPr>
          <p:nvPr/>
        </p:nvSpPr>
        <p:spPr>
          <a:xfrm>
            <a:off x="1588" y="1052513"/>
            <a:ext cx="9001125" cy="350837"/>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精细管理</a:t>
            </a:r>
            <a:endParaRPr lang="zh-CN" altLang="en-US" sz="2800" b="1" dirty="0">
              <a:solidFill>
                <a:prstClr val="black"/>
              </a:solidFill>
              <a:latin typeface="+mn-ea"/>
              <a:ea typeface="+mn-ea"/>
            </a:endParaRPr>
          </a:p>
        </p:txBody>
      </p:sp>
      <p:sp>
        <p:nvSpPr>
          <p:cNvPr id="16" name="矩形 1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6913" y="1876425"/>
            <a:ext cx="3016250" cy="493713"/>
          </a:xfrm>
          <a:prstGeom prst="rect">
            <a:avLst/>
          </a:prstGeom>
          <a:noFill/>
        </p:spPr>
        <p:txBody>
          <a:bodyPr wrap="none" lIns="121917" tIns="60958" rIns="121917" bIns="60958">
            <a:spAutoFit/>
          </a:bodyPr>
          <a:lstStyle/>
          <a:p>
            <a:pPr algn="just" eaLnBrk="0" fontAlgn="auto" hangingPunct="0">
              <a:spcBef>
                <a:spcPts val="0"/>
              </a:spcBef>
              <a:spcAft>
                <a:spcPts val="0"/>
              </a:spcAft>
              <a:defRPr/>
            </a:pPr>
            <a:r>
              <a:rPr lang="zh-CN" altLang="en-US" sz="2400" b="1" kern="100" dirty="0">
                <a:latin typeface="微软雅黑" panose="020B0503020204020204" charset="-122"/>
                <a:ea typeface="微软雅黑" panose="020B0503020204020204" charset="-122"/>
                <a:cs typeface="Times New Roman" panose="02020603050405020304" pitchFamily="18" charset="0"/>
              </a:rPr>
              <a:t>集体教研，统一思想</a:t>
            </a:r>
          </a:p>
        </p:txBody>
      </p:sp>
      <p:sp>
        <p:nvSpPr>
          <p:cNvPr id="101378" name="矩形 2"/>
          <p:cNvSpPr>
            <a:spLocks noChangeArrowheads="1"/>
          </p:cNvSpPr>
          <p:nvPr/>
        </p:nvSpPr>
        <p:spPr bwMode="auto">
          <a:xfrm>
            <a:off x="347663" y="2533650"/>
            <a:ext cx="3246437" cy="460375"/>
          </a:xfrm>
          <a:prstGeom prst="rect">
            <a:avLst/>
          </a:prstGeom>
          <a:noFill/>
          <a:ln w="9525">
            <a:solidFill>
              <a:schemeClr val="tx1"/>
            </a:solidFill>
            <a:miter lim="800000"/>
            <a:headEnd/>
            <a:tailEnd/>
          </a:ln>
        </p:spPr>
        <p:txBody>
          <a:bodyPr lIns="121917" tIns="60958" rIns="121917" bIns="60958">
            <a:spAutoFit/>
          </a:bodyPr>
          <a:lstStyle/>
          <a:p>
            <a:r>
              <a:rPr lang="zh-CN" altLang="en-US" sz="2200" b="1">
                <a:latin typeface="Calibri" pitchFamily="34" charset="0"/>
                <a:ea typeface="微软雅黑" pitchFamily="34" charset="-122"/>
              </a:rPr>
              <a:t>（</a:t>
            </a:r>
            <a:r>
              <a:rPr lang="en-US" altLang="zh-CN" sz="2200" b="1">
                <a:latin typeface="Calibri" pitchFamily="34" charset="0"/>
                <a:ea typeface="微软雅黑" pitchFamily="34" charset="-122"/>
              </a:rPr>
              <a:t>1</a:t>
            </a:r>
            <a:r>
              <a:rPr lang="zh-CN" altLang="en-US" sz="2200" b="1">
                <a:latin typeface="Calibri" pitchFamily="34" charset="0"/>
                <a:ea typeface="微软雅黑" pitchFamily="34" charset="-122"/>
              </a:rPr>
              <a:t>）组内教研</a:t>
            </a:r>
          </a:p>
        </p:txBody>
      </p:sp>
      <p:graphicFrame>
        <p:nvGraphicFramePr>
          <p:cNvPr id="5" name="表格 4"/>
          <p:cNvGraphicFramePr>
            <a:graphicFrameLocks noGrp="1"/>
          </p:cNvGraphicFramePr>
          <p:nvPr/>
        </p:nvGraphicFramePr>
        <p:xfrm>
          <a:off x="444500" y="3236913"/>
          <a:ext cx="4741863" cy="2827337"/>
        </p:xfrm>
        <a:graphic>
          <a:graphicData uri="http://schemas.openxmlformats.org/drawingml/2006/table">
            <a:tbl>
              <a:tblPr/>
              <a:tblGrid>
                <a:gridCol w="812800"/>
                <a:gridCol w="999067"/>
                <a:gridCol w="1811867"/>
                <a:gridCol w="1117600"/>
              </a:tblGrid>
              <a:tr h="471313">
                <a:tc>
                  <a:txBody>
                    <a:bodyPr/>
                    <a:lstStyle/>
                    <a:p>
                      <a:pPr algn="ctr" fontAlgn="ctr"/>
                      <a:r>
                        <a:rPr lang="zh-CN" altLang="en-US" sz="2000" b="1" i="0" u="none" strike="noStrike" dirty="0">
                          <a:effectLst/>
                          <a:latin typeface="宋体" panose="02010600030101010101" pitchFamily="2" charset="-122"/>
                          <a:ea typeface="宋体" panose="02010600030101010101" pitchFamily="2" charset="-122"/>
                        </a:rPr>
                        <a:t>时间</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1" i="0" u="none" strike="noStrike">
                          <a:effectLst/>
                          <a:latin typeface="宋体" panose="02010600030101010101" pitchFamily="2" charset="-122"/>
                          <a:ea typeface="宋体" panose="02010600030101010101" pitchFamily="2" charset="-122"/>
                        </a:rPr>
                        <a:t>节次</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1" i="0" u="none" strike="noStrike" dirty="0">
                          <a:effectLst/>
                          <a:latin typeface="宋体" panose="02010600030101010101" pitchFamily="2" charset="-122"/>
                          <a:ea typeface="宋体" panose="02010600030101010101" pitchFamily="2" charset="-122"/>
                        </a:rPr>
                        <a:t>地点</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1" i="0" u="none" strike="noStrike">
                          <a:effectLst/>
                          <a:latin typeface="宋体" panose="02010600030101010101" pitchFamily="2" charset="-122"/>
                          <a:ea typeface="宋体" panose="02010600030101010101" pitchFamily="2" charset="-122"/>
                        </a:rPr>
                        <a:t>主讲人</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313">
                <a:tc>
                  <a:txBody>
                    <a:bodyPr/>
                    <a:lstStyle/>
                    <a:p>
                      <a:pPr algn="ctr" fontAlgn="ctr"/>
                      <a:r>
                        <a:rPr lang="zh-CN" altLang="en-US" sz="2000" b="1" i="0" u="none" strike="noStrike" dirty="0">
                          <a:effectLst/>
                          <a:latin typeface="宋体" panose="02010600030101010101" pitchFamily="2" charset="-122"/>
                          <a:ea typeface="宋体" panose="02010600030101010101" pitchFamily="2" charset="-122"/>
                        </a:rPr>
                        <a:t>周一</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1" i="0" u="none" strike="noStrike" dirty="0" smtClean="0">
                          <a:effectLst/>
                          <a:latin typeface="宋体" panose="02010600030101010101" pitchFamily="2" charset="-122"/>
                          <a:ea typeface="宋体" panose="02010600030101010101" pitchFamily="2" charset="-122"/>
                        </a:rPr>
                        <a:t>第</a:t>
                      </a:r>
                      <a:r>
                        <a:rPr lang="en-US" altLang="zh-CN" sz="2000" b="1" i="0" u="none" strike="noStrike" dirty="0" smtClean="0">
                          <a:effectLst/>
                          <a:latin typeface="宋体" panose="02010600030101010101" pitchFamily="2" charset="-122"/>
                          <a:ea typeface="宋体" panose="02010600030101010101" pitchFamily="2" charset="-122"/>
                        </a:rPr>
                        <a:t>9</a:t>
                      </a:r>
                      <a:r>
                        <a:rPr lang="zh-CN" altLang="en-US" sz="2000" b="1" i="0" u="none" strike="noStrike" dirty="0" smtClean="0">
                          <a:effectLst/>
                          <a:latin typeface="宋体" panose="02010600030101010101" pitchFamily="2" charset="-122"/>
                          <a:ea typeface="宋体" panose="02010600030101010101" pitchFamily="2" charset="-122"/>
                        </a:rPr>
                        <a:t>节</a:t>
                      </a:r>
                      <a:endParaRPr lang="zh-CN" altLang="en-US" sz="2000" b="1" i="0" u="none" strike="noStrike" dirty="0">
                        <a:effectLst/>
                        <a:latin typeface="宋体" panose="02010600030101010101" pitchFamily="2" charset="-122"/>
                        <a:ea typeface="宋体" panose="02010600030101010101" pitchFamily="2" charset="-122"/>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2000" b="1" i="0" u="none" strike="noStrike" dirty="0" smtClean="0">
                          <a:effectLst/>
                          <a:latin typeface="宋体" panose="02010600030101010101" pitchFamily="2" charset="-122"/>
                          <a:ea typeface="宋体" panose="02010600030101010101" pitchFamily="2" charset="-122"/>
                        </a:rPr>
                        <a:t>五楼历史教研室</a:t>
                      </a:r>
                      <a:endParaRPr lang="zh-CN" altLang="en-US" sz="2000" b="1" i="0" u="none" strike="noStrike" dirty="0">
                        <a:effectLst/>
                        <a:latin typeface="宋体" panose="02010600030101010101" pitchFamily="2" charset="-122"/>
                        <a:ea typeface="宋体" panose="02010600030101010101" pitchFamily="2" charset="-122"/>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1" i="0" u="none" strike="noStrike" dirty="0" smtClean="0">
                          <a:effectLst/>
                          <a:latin typeface="宋体" panose="02010600030101010101" pitchFamily="2" charset="-122"/>
                          <a:ea typeface="宋体" panose="02010600030101010101" pitchFamily="2" charset="-122"/>
                        </a:rPr>
                        <a:t>裴冬梅</a:t>
                      </a:r>
                      <a:endParaRPr lang="zh-CN" altLang="en-US" sz="2000" b="1" i="0" u="none" strike="noStrike" dirty="0">
                        <a:effectLst/>
                        <a:latin typeface="宋体" panose="02010600030101010101" pitchFamily="2" charset="-122"/>
                        <a:ea typeface="宋体" panose="02010600030101010101" pitchFamily="2" charset="-122"/>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313">
                <a:tc>
                  <a:txBody>
                    <a:bodyPr/>
                    <a:lstStyle/>
                    <a:p>
                      <a:pPr algn="ctr" fontAlgn="ctr"/>
                      <a:r>
                        <a:rPr lang="zh-CN" altLang="en-US" sz="2000" b="1" i="0" u="none" strike="noStrike">
                          <a:effectLst/>
                          <a:latin typeface="宋体" panose="02010600030101010101" pitchFamily="2" charset="-122"/>
                          <a:ea typeface="宋体" panose="02010600030101010101" pitchFamily="2" charset="-122"/>
                        </a:rPr>
                        <a:t>周二</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1" i="0" u="none" strike="noStrike" dirty="0">
                          <a:effectLst/>
                          <a:latin typeface="宋体" panose="02010600030101010101" pitchFamily="2" charset="-122"/>
                          <a:ea typeface="宋体" panose="02010600030101010101" pitchFamily="2" charset="-122"/>
                        </a:rPr>
                        <a:t>第</a:t>
                      </a:r>
                      <a:r>
                        <a:rPr lang="en-US" altLang="zh-CN" sz="2000" b="1" i="0" u="none" strike="noStrike" dirty="0">
                          <a:effectLst/>
                          <a:latin typeface="宋体" panose="02010600030101010101" pitchFamily="2" charset="-122"/>
                          <a:ea typeface="宋体" panose="02010600030101010101" pitchFamily="2" charset="-122"/>
                        </a:rPr>
                        <a:t>8</a:t>
                      </a:r>
                      <a:r>
                        <a:rPr lang="zh-CN" altLang="en-US" sz="2000" b="1" i="0" u="none" strike="noStrike" dirty="0">
                          <a:effectLst/>
                          <a:latin typeface="宋体" panose="02010600030101010101" pitchFamily="2" charset="-122"/>
                          <a:ea typeface="宋体" panose="02010600030101010101" pitchFamily="2" charset="-122"/>
                        </a:rPr>
                        <a:t>节</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ctr" fontAlgn="ctr"/>
                      <a:r>
                        <a:rPr lang="zh-CN" altLang="en-US" sz="2000" b="1" i="0" u="none" strike="noStrike" dirty="0" smtClean="0">
                          <a:effectLst/>
                          <a:latin typeface="宋体" panose="02010600030101010101" pitchFamily="2" charset="-122"/>
                          <a:ea typeface="宋体" panose="02010600030101010101" pitchFamily="2" charset="-122"/>
                        </a:rPr>
                        <a:t>乔燕</a:t>
                      </a:r>
                      <a:endParaRPr lang="zh-CN" altLang="en-US" sz="2000" b="1" i="0" u="none" strike="noStrike" dirty="0">
                        <a:effectLst/>
                        <a:latin typeface="宋体" panose="02010600030101010101" pitchFamily="2" charset="-122"/>
                        <a:ea typeface="宋体" panose="02010600030101010101" pitchFamily="2" charset="-122"/>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313">
                <a:tc>
                  <a:txBody>
                    <a:bodyPr/>
                    <a:lstStyle/>
                    <a:p>
                      <a:pPr algn="ctr" fontAlgn="ctr"/>
                      <a:r>
                        <a:rPr lang="zh-CN" altLang="en-US" sz="2000" b="1" i="0" u="none" strike="noStrike">
                          <a:effectLst/>
                          <a:latin typeface="宋体" panose="02010600030101010101" pitchFamily="2" charset="-122"/>
                          <a:ea typeface="宋体" panose="02010600030101010101" pitchFamily="2" charset="-122"/>
                        </a:rPr>
                        <a:t>周三</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1" i="0" u="none" strike="noStrike" dirty="0" smtClean="0">
                          <a:effectLst/>
                          <a:latin typeface="宋体" panose="02010600030101010101" pitchFamily="2" charset="-122"/>
                          <a:ea typeface="宋体" panose="02010600030101010101" pitchFamily="2" charset="-122"/>
                        </a:rPr>
                        <a:t>第</a:t>
                      </a:r>
                      <a:r>
                        <a:rPr lang="en-US" altLang="zh-CN" sz="2000" b="1" i="0" u="none" strike="noStrike" dirty="0" smtClean="0">
                          <a:effectLst/>
                          <a:latin typeface="宋体" panose="02010600030101010101" pitchFamily="2" charset="-122"/>
                          <a:ea typeface="宋体" panose="02010600030101010101" pitchFamily="2" charset="-122"/>
                        </a:rPr>
                        <a:t>8</a:t>
                      </a:r>
                      <a:r>
                        <a:rPr lang="zh-CN" altLang="en-US" sz="2000" b="1" i="0" u="none" strike="noStrike" dirty="0" smtClean="0">
                          <a:effectLst/>
                          <a:latin typeface="宋体" panose="02010600030101010101" pitchFamily="2" charset="-122"/>
                          <a:ea typeface="宋体" panose="02010600030101010101" pitchFamily="2" charset="-122"/>
                        </a:rPr>
                        <a:t>节</a:t>
                      </a:r>
                      <a:endParaRPr lang="zh-CN" altLang="en-US" sz="2000" b="1" i="0" u="none" strike="noStrike" dirty="0">
                        <a:effectLst/>
                        <a:latin typeface="宋体" panose="02010600030101010101" pitchFamily="2" charset="-122"/>
                        <a:ea typeface="宋体" panose="02010600030101010101" pitchFamily="2" charset="-122"/>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ctr" fontAlgn="ctr"/>
                      <a:r>
                        <a:rPr lang="zh-CN" altLang="en-US" sz="2000" b="1" i="0" u="none" strike="noStrike" dirty="0" smtClean="0">
                          <a:effectLst/>
                          <a:latin typeface="宋体" panose="02010600030101010101" pitchFamily="2" charset="-122"/>
                          <a:ea typeface="宋体" panose="02010600030101010101" pitchFamily="2" charset="-122"/>
                        </a:rPr>
                        <a:t>周向杰</a:t>
                      </a:r>
                      <a:endParaRPr lang="zh-CN" altLang="en-US" sz="2000" b="1" i="0" u="none" strike="noStrike" dirty="0">
                        <a:effectLst/>
                        <a:latin typeface="宋体" panose="02010600030101010101" pitchFamily="2" charset="-122"/>
                        <a:ea typeface="宋体" panose="02010600030101010101" pitchFamily="2" charset="-122"/>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313">
                <a:tc>
                  <a:txBody>
                    <a:bodyPr/>
                    <a:lstStyle/>
                    <a:p>
                      <a:pPr algn="ctr" fontAlgn="ctr"/>
                      <a:r>
                        <a:rPr lang="zh-CN" altLang="en-US" sz="2000" b="1" i="0" u="none" strike="noStrike">
                          <a:effectLst/>
                          <a:latin typeface="宋体" panose="02010600030101010101" pitchFamily="2" charset="-122"/>
                          <a:ea typeface="宋体" panose="02010600030101010101" pitchFamily="2" charset="-122"/>
                        </a:rPr>
                        <a:t>周四</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1" i="0" u="none" strike="noStrike" dirty="0" smtClean="0">
                          <a:effectLst/>
                          <a:latin typeface="宋体" panose="02010600030101010101" pitchFamily="2" charset="-122"/>
                          <a:ea typeface="宋体" panose="02010600030101010101" pitchFamily="2" charset="-122"/>
                        </a:rPr>
                        <a:t>第</a:t>
                      </a:r>
                      <a:r>
                        <a:rPr lang="en-US" altLang="zh-CN" sz="2000" b="1" i="0" u="none" strike="noStrike" dirty="0" smtClean="0">
                          <a:effectLst/>
                          <a:latin typeface="宋体" panose="02010600030101010101" pitchFamily="2" charset="-122"/>
                          <a:ea typeface="宋体" panose="02010600030101010101" pitchFamily="2" charset="-122"/>
                        </a:rPr>
                        <a:t>8</a:t>
                      </a:r>
                      <a:r>
                        <a:rPr lang="zh-CN" altLang="en-US" sz="2000" b="1" i="0" u="none" strike="noStrike" dirty="0" smtClean="0">
                          <a:effectLst/>
                          <a:latin typeface="宋体" panose="02010600030101010101" pitchFamily="2" charset="-122"/>
                          <a:ea typeface="宋体" panose="02010600030101010101" pitchFamily="2" charset="-122"/>
                        </a:rPr>
                        <a:t>节</a:t>
                      </a:r>
                      <a:endParaRPr lang="zh-CN" altLang="en-US" sz="2000" b="1" i="0" u="none" strike="noStrike" dirty="0">
                        <a:effectLst/>
                        <a:latin typeface="宋体" panose="02010600030101010101" pitchFamily="2" charset="-122"/>
                        <a:ea typeface="宋体" panose="02010600030101010101" pitchFamily="2" charset="-122"/>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ctr" fontAlgn="ctr"/>
                      <a:r>
                        <a:rPr lang="zh-CN" altLang="en-US" sz="2000" b="1" i="0" u="none" strike="noStrike" dirty="0" smtClean="0">
                          <a:effectLst/>
                          <a:latin typeface="宋体" panose="02010600030101010101" pitchFamily="2" charset="-122"/>
                          <a:ea typeface="宋体" panose="02010600030101010101" pitchFamily="2" charset="-122"/>
                        </a:rPr>
                        <a:t>周海滨</a:t>
                      </a:r>
                      <a:endParaRPr lang="zh-CN" altLang="en-US" sz="2000" b="1" i="0" u="none" strike="noStrike" dirty="0">
                        <a:effectLst/>
                        <a:latin typeface="宋体" panose="02010600030101010101" pitchFamily="2" charset="-122"/>
                        <a:ea typeface="宋体" panose="02010600030101010101" pitchFamily="2" charset="-122"/>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1313">
                <a:tc>
                  <a:txBody>
                    <a:bodyPr/>
                    <a:lstStyle/>
                    <a:p>
                      <a:pPr algn="ctr" fontAlgn="ctr"/>
                      <a:r>
                        <a:rPr lang="zh-CN" altLang="en-US" sz="2000" b="1" i="0" u="none" strike="noStrike">
                          <a:effectLst/>
                          <a:latin typeface="宋体" panose="02010600030101010101" pitchFamily="2" charset="-122"/>
                          <a:ea typeface="宋体" panose="02010600030101010101" pitchFamily="2" charset="-122"/>
                        </a:rPr>
                        <a:t>周五</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2000" b="1" i="0" u="none" strike="noStrike" dirty="0" smtClean="0">
                          <a:effectLst/>
                          <a:latin typeface="宋体" panose="02010600030101010101" pitchFamily="2" charset="-122"/>
                          <a:ea typeface="宋体" panose="02010600030101010101" pitchFamily="2" charset="-122"/>
                        </a:rPr>
                        <a:t>第</a:t>
                      </a:r>
                      <a:r>
                        <a:rPr lang="en-US" altLang="zh-CN" sz="2000" b="1" i="0" u="none" strike="noStrike" dirty="0" smtClean="0">
                          <a:effectLst/>
                          <a:latin typeface="宋体" panose="02010600030101010101" pitchFamily="2" charset="-122"/>
                          <a:ea typeface="宋体" panose="02010600030101010101" pitchFamily="2" charset="-122"/>
                        </a:rPr>
                        <a:t>8</a:t>
                      </a:r>
                      <a:r>
                        <a:rPr lang="zh-CN" altLang="en-US" sz="2000" b="1" i="0" u="none" strike="noStrike" dirty="0" smtClean="0">
                          <a:effectLst/>
                          <a:latin typeface="宋体" panose="02010600030101010101" pitchFamily="2" charset="-122"/>
                          <a:ea typeface="宋体" panose="02010600030101010101" pitchFamily="2" charset="-122"/>
                        </a:rPr>
                        <a:t>节</a:t>
                      </a:r>
                      <a:endParaRPr lang="zh-CN" altLang="en-US" sz="2000" b="1" i="0" u="none" strike="noStrike" dirty="0">
                        <a:effectLst/>
                        <a:latin typeface="宋体" panose="02010600030101010101" pitchFamily="2" charset="-122"/>
                        <a:ea typeface="宋体" panose="02010600030101010101" pitchFamily="2" charset="-122"/>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a:tc>
                <a:tc>
                  <a:txBody>
                    <a:bodyPr/>
                    <a:lstStyle/>
                    <a:p>
                      <a:pPr algn="ctr" fontAlgn="ctr"/>
                      <a:r>
                        <a:rPr lang="zh-CN" altLang="en-US" sz="2000" b="1" i="0" u="none" strike="noStrike" dirty="0" smtClean="0">
                          <a:effectLst/>
                          <a:latin typeface="宋体" panose="02010600030101010101" pitchFamily="2" charset="-122"/>
                          <a:ea typeface="宋体" panose="02010600030101010101" pitchFamily="2" charset="-122"/>
                        </a:rPr>
                        <a:t>邢青松</a:t>
                      </a:r>
                      <a:endParaRPr lang="zh-CN" altLang="en-US" sz="2000" b="1" i="0" u="none" strike="noStrike" dirty="0">
                        <a:effectLst/>
                        <a:latin typeface="宋体" panose="02010600030101010101" pitchFamily="2" charset="-122"/>
                        <a:ea typeface="宋体" panose="02010600030101010101" pitchFamily="2" charset="-122"/>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1416" name="矩形 5"/>
          <p:cNvSpPr>
            <a:spLocks noChangeArrowheads="1"/>
          </p:cNvSpPr>
          <p:nvPr/>
        </p:nvSpPr>
        <p:spPr bwMode="auto">
          <a:xfrm>
            <a:off x="5281613" y="3213100"/>
            <a:ext cx="3708400" cy="1970088"/>
          </a:xfrm>
          <a:prstGeom prst="rect">
            <a:avLst/>
          </a:prstGeom>
          <a:noFill/>
          <a:ln w="9525">
            <a:solidFill>
              <a:schemeClr val="tx1"/>
            </a:solidFill>
            <a:miter lim="800000"/>
            <a:headEnd/>
            <a:tailEnd/>
          </a:ln>
        </p:spPr>
        <p:txBody>
          <a:bodyPr lIns="121917" tIns="60958" rIns="121917" bIns="60958">
            <a:spAutoFit/>
          </a:bodyPr>
          <a:lstStyle/>
          <a:p>
            <a:r>
              <a:rPr lang="zh-CN" altLang="en-US" sz="2000" b="1">
                <a:solidFill>
                  <a:srgbClr val="FF0000"/>
                </a:solidFill>
                <a:latin typeface="宋体" charset="-122"/>
                <a:ea typeface="微软雅黑" pitchFamily="34" charset="-122"/>
              </a:rPr>
              <a:t>教研主题：</a:t>
            </a:r>
            <a:endParaRPr lang="en-US" altLang="zh-CN" sz="2000" b="1">
              <a:solidFill>
                <a:srgbClr val="FF0000"/>
              </a:solidFill>
              <a:latin typeface="宋体" charset="-122"/>
              <a:ea typeface="微软雅黑" pitchFamily="34" charset="-122"/>
            </a:endParaRPr>
          </a:p>
          <a:p>
            <a:r>
              <a:rPr lang="zh-CN" altLang="en-US" sz="2000" b="1">
                <a:latin typeface="宋体" charset="-122"/>
                <a:ea typeface="微软雅黑" pitchFamily="34" charset="-122"/>
              </a:rPr>
              <a:t>①教与学，如何改进</a:t>
            </a:r>
            <a:endParaRPr lang="en-US" altLang="zh-CN" sz="2000" b="1">
              <a:latin typeface="宋体" charset="-122"/>
              <a:ea typeface="微软雅黑" pitchFamily="34" charset="-122"/>
            </a:endParaRPr>
          </a:p>
          <a:p>
            <a:r>
              <a:rPr lang="zh-CN" altLang="en-US" sz="2000" b="1">
                <a:latin typeface="宋体" charset="-122"/>
                <a:ea typeface="微软雅黑" pitchFamily="34" charset="-122"/>
              </a:rPr>
              <a:t>②复习课思路及重难点</a:t>
            </a:r>
            <a:endParaRPr lang="en-US" altLang="zh-CN" sz="2000" b="1">
              <a:latin typeface="宋体" charset="-122"/>
              <a:ea typeface="微软雅黑" pitchFamily="34" charset="-122"/>
            </a:endParaRPr>
          </a:p>
          <a:p>
            <a:r>
              <a:rPr lang="zh-CN" altLang="en-US" sz="2000" b="1">
                <a:latin typeface="宋体" charset="-122"/>
                <a:ea typeface="微软雅黑" pitchFamily="34" charset="-122"/>
              </a:rPr>
              <a:t>③成绩分析及对策</a:t>
            </a:r>
            <a:endParaRPr lang="en-US" altLang="zh-CN" sz="2000" b="1">
              <a:latin typeface="宋体" charset="-122"/>
              <a:ea typeface="微软雅黑" pitchFamily="34" charset="-122"/>
            </a:endParaRPr>
          </a:p>
          <a:p>
            <a:r>
              <a:rPr lang="zh-CN" altLang="en-US" sz="2000" b="1">
                <a:latin typeface="宋体" charset="-122"/>
                <a:ea typeface="微软雅黑" pitchFamily="34" charset="-122"/>
              </a:rPr>
              <a:t>④先进介绍经验</a:t>
            </a:r>
            <a:endParaRPr lang="en-US" altLang="zh-CN" sz="2000" b="1">
              <a:latin typeface="宋体" charset="-122"/>
              <a:ea typeface="微软雅黑" pitchFamily="34" charset="-122"/>
            </a:endParaRPr>
          </a:p>
          <a:p>
            <a:r>
              <a:rPr lang="zh-CN" altLang="en-US" sz="2000" b="1">
                <a:latin typeface="宋体" charset="-122"/>
                <a:ea typeface="微软雅黑" pitchFamily="34" charset="-122"/>
              </a:rPr>
              <a:t>⑤落后反思问题</a:t>
            </a:r>
          </a:p>
        </p:txBody>
      </p:sp>
      <p:sp>
        <p:nvSpPr>
          <p:cNvPr id="101417" name="矩形 11"/>
          <p:cNvSpPr>
            <a:spLocks noChangeArrowheads="1"/>
          </p:cNvSpPr>
          <p:nvPr/>
        </p:nvSpPr>
        <p:spPr bwMode="auto">
          <a:xfrm>
            <a:off x="200025" y="1412875"/>
            <a:ext cx="2386013" cy="431800"/>
          </a:xfrm>
          <a:prstGeom prst="rect">
            <a:avLst/>
          </a:prstGeom>
          <a:noFill/>
          <a:ln w="9525">
            <a:noFill/>
            <a:miter lim="800000"/>
            <a:headEnd/>
            <a:tailEnd/>
          </a:ln>
        </p:spPr>
        <p:txBody>
          <a:bodyPr wrap="none">
            <a:spAutoFit/>
          </a:bodyPr>
          <a:lstStyle/>
          <a:p>
            <a:pPr>
              <a:lnSpc>
                <a:spcPct val="80000"/>
              </a:lnSpc>
            </a:pPr>
            <a:r>
              <a:rPr lang="en-US" altLang="zh-CN" sz="2600" b="1">
                <a:latin typeface="华文行楷"/>
                <a:ea typeface="华文行楷"/>
                <a:cs typeface="华文行楷"/>
              </a:rPr>
              <a:t>1.</a:t>
            </a:r>
            <a:r>
              <a:rPr lang="zh-CN" altLang="en-US" sz="2600" b="1">
                <a:latin typeface="华文行楷"/>
                <a:ea typeface="华文行楷"/>
                <a:cs typeface="华文行楷"/>
              </a:rPr>
              <a:t>质量教研方面</a:t>
            </a:r>
          </a:p>
        </p:txBody>
      </p:sp>
      <p:sp>
        <p:nvSpPr>
          <p:cNvPr id="9" name="标题 2"/>
          <p:cNvSpPr txBox="1">
            <a:spLocks/>
          </p:cNvSpPr>
          <p:nvPr/>
        </p:nvSpPr>
        <p:spPr>
          <a:xfrm>
            <a:off x="4763" y="836613"/>
            <a:ext cx="9001125" cy="4953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zh-CN" altLang="en-US" sz="2800" b="1" dirty="0" smtClean="0">
                <a:solidFill>
                  <a:prstClr val="black"/>
                </a:solidFill>
                <a:latin typeface="+mn-ea"/>
                <a:ea typeface="+mn-ea"/>
              </a:rPr>
              <a:t>精细管理</a:t>
            </a:r>
            <a:r>
              <a:rPr lang="en-US" altLang="zh-CN" sz="2800" b="1" dirty="0" smtClean="0">
                <a:solidFill>
                  <a:prstClr val="black"/>
                </a:solidFill>
                <a:latin typeface="+mn-ea"/>
                <a:ea typeface="+mn-ea"/>
              </a:rPr>
              <a:t>—</a:t>
            </a:r>
            <a:r>
              <a:rPr lang="zh-CN" altLang="en-US" sz="2800" b="1" dirty="0" smtClean="0">
                <a:solidFill>
                  <a:prstClr val="black"/>
                </a:solidFill>
                <a:latin typeface="+mn-ea"/>
                <a:ea typeface="+mn-ea"/>
              </a:rPr>
              <a:t>教师管理</a:t>
            </a:r>
            <a:endParaRPr lang="zh-CN" altLang="en-US" sz="2800" b="1" dirty="0">
              <a:solidFill>
                <a:prstClr val="black"/>
              </a:solidFill>
              <a:latin typeface="+mn-ea"/>
              <a:ea typeface="+mn-ea"/>
            </a:endParaRPr>
          </a:p>
        </p:txBody>
      </p:sp>
      <p:sp>
        <p:nvSpPr>
          <p:cNvPr id="8" name="矩形 7"/>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1" name="Group 2"/>
          <p:cNvGrpSpPr>
            <a:grpSpLocks/>
          </p:cNvGrpSpPr>
          <p:nvPr/>
        </p:nvGrpSpPr>
        <p:grpSpPr bwMode="auto">
          <a:xfrm>
            <a:off x="323850" y="873125"/>
            <a:ext cx="8569325" cy="5437188"/>
            <a:chOff x="192" y="992"/>
            <a:chExt cx="5398" cy="3246"/>
          </a:xfrm>
        </p:grpSpPr>
        <p:sp>
          <p:nvSpPr>
            <p:cNvPr id="102406" name="Oval 3"/>
            <p:cNvSpPr>
              <a:spLocks noChangeArrowheads="1"/>
            </p:cNvSpPr>
            <p:nvPr/>
          </p:nvSpPr>
          <p:spPr bwMode="auto">
            <a:xfrm>
              <a:off x="467" y="1271"/>
              <a:ext cx="2114" cy="2114"/>
            </a:xfrm>
            <a:prstGeom prst="ellipse">
              <a:avLst/>
            </a:prstGeom>
            <a:noFill/>
            <a:ln w="6350">
              <a:solidFill>
                <a:srgbClr val="000000"/>
              </a:solidFill>
              <a:prstDash val="dash"/>
              <a:round/>
              <a:headEnd/>
              <a:tailEnd/>
            </a:ln>
          </p:spPr>
          <p:txBody>
            <a:bodyPr wrap="none" anchor="ctr"/>
            <a:lstStyle/>
            <a:p>
              <a:endParaRPr lang="zh-CN" altLang="en-US"/>
            </a:p>
          </p:txBody>
        </p:sp>
        <p:sp>
          <p:nvSpPr>
            <p:cNvPr id="102407" name="Oval 4"/>
            <p:cNvSpPr>
              <a:spLocks noChangeArrowheads="1"/>
            </p:cNvSpPr>
            <p:nvPr/>
          </p:nvSpPr>
          <p:spPr bwMode="auto">
            <a:xfrm>
              <a:off x="1267" y="1056"/>
              <a:ext cx="490" cy="490"/>
            </a:xfrm>
            <a:prstGeom prst="ellipse">
              <a:avLst/>
            </a:prstGeom>
            <a:solidFill>
              <a:srgbClr val="5BBE4E"/>
            </a:solidFill>
            <a:ln w="38100">
              <a:solidFill>
                <a:srgbClr val="D2E3E8"/>
              </a:solidFill>
              <a:round/>
              <a:headEnd/>
              <a:tailEnd/>
            </a:ln>
          </p:spPr>
          <p:txBody>
            <a:bodyPr wrap="none" anchor="ctr"/>
            <a:lstStyle/>
            <a:p>
              <a:endParaRPr lang="zh-CN" altLang="en-US"/>
            </a:p>
          </p:txBody>
        </p:sp>
        <p:sp>
          <p:nvSpPr>
            <p:cNvPr id="102408" name="Oval 5"/>
            <p:cNvSpPr>
              <a:spLocks noChangeArrowheads="1"/>
            </p:cNvSpPr>
            <p:nvPr/>
          </p:nvSpPr>
          <p:spPr bwMode="auto">
            <a:xfrm>
              <a:off x="2185" y="2550"/>
              <a:ext cx="490" cy="490"/>
            </a:xfrm>
            <a:prstGeom prst="ellipse">
              <a:avLst/>
            </a:prstGeom>
            <a:solidFill>
              <a:srgbClr val="5BBE4E"/>
            </a:solidFill>
            <a:ln w="38100">
              <a:solidFill>
                <a:srgbClr val="D2E3E8"/>
              </a:solidFill>
              <a:round/>
              <a:headEnd/>
              <a:tailEnd/>
            </a:ln>
          </p:spPr>
          <p:txBody>
            <a:bodyPr wrap="none" anchor="ctr"/>
            <a:lstStyle/>
            <a:p>
              <a:endParaRPr lang="zh-CN" altLang="en-US"/>
            </a:p>
          </p:txBody>
        </p:sp>
        <p:sp>
          <p:nvSpPr>
            <p:cNvPr id="102409" name="Oval 6"/>
            <p:cNvSpPr>
              <a:spLocks noChangeArrowheads="1"/>
            </p:cNvSpPr>
            <p:nvPr/>
          </p:nvSpPr>
          <p:spPr bwMode="auto">
            <a:xfrm>
              <a:off x="344" y="2574"/>
              <a:ext cx="490" cy="490"/>
            </a:xfrm>
            <a:prstGeom prst="ellipse">
              <a:avLst/>
            </a:prstGeom>
            <a:solidFill>
              <a:srgbClr val="5BBE4E"/>
            </a:solidFill>
            <a:ln w="38100">
              <a:solidFill>
                <a:srgbClr val="D2E3E8"/>
              </a:solidFill>
              <a:round/>
              <a:headEnd/>
              <a:tailEnd/>
            </a:ln>
          </p:spPr>
          <p:txBody>
            <a:bodyPr wrap="none" anchor="ctr"/>
            <a:lstStyle/>
            <a:p>
              <a:endParaRPr lang="zh-CN" altLang="en-US"/>
            </a:p>
          </p:txBody>
        </p:sp>
        <p:cxnSp>
          <p:nvCxnSpPr>
            <p:cNvPr id="102410" name="AutoShape 7"/>
            <p:cNvCxnSpPr>
              <a:cxnSpLocks noChangeShapeType="1"/>
            </p:cNvCxnSpPr>
            <p:nvPr/>
          </p:nvCxnSpPr>
          <p:spPr bwMode="auto">
            <a:xfrm flipH="1" flipV="1">
              <a:off x="1537" y="2713"/>
              <a:ext cx="6" cy="285"/>
            </a:xfrm>
            <a:prstGeom prst="straightConnector1">
              <a:avLst/>
            </a:prstGeom>
            <a:noFill/>
            <a:ln w="9525">
              <a:solidFill>
                <a:srgbClr val="080808"/>
              </a:solidFill>
              <a:round/>
              <a:headEnd/>
              <a:tailEnd/>
            </a:ln>
          </p:spPr>
        </p:cxnSp>
        <p:cxnSp>
          <p:nvCxnSpPr>
            <p:cNvPr id="102411" name="AutoShape 8"/>
            <p:cNvCxnSpPr>
              <a:cxnSpLocks noChangeShapeType="1"/>
            </p:cNvCxnSpPr>
            <p:nvPr/>
          </p:nvCxnSpPr>
          <p:spPr bwMode="auto">
            <a:xfrm flipH="1">
              <a:off x="1529" y="2054"/>
              <a:ext cx="607" cy="153"/>
            </a:xfrm>
            <a:prstGeom prst="straightConnector1">
              <a:avLst/>
            </a:prstGeom>
            <a:noFill/>
            <a:ln w="9525">
              <a:solidFill>
                <a:srgbClr val="080808"/>
              </a:solidFill>
              <a:round/>
              <a:headEnd/>
              <a:tailEnd/>
            </a:ln>
          </p:spPr>
        </p:cxnSp>
        <p:cxnSp>
          <p:nvCxnSpPr>
            <p:cNvPr id="102412" name="AutoShape 9"/>
            <p:cNvCxnSpPr>
              <a:cxnSpLocks noChangeShapeType="1"/>
            </p:cNvCxnSpPr>
            <p:nvPr/>
          </p:nvCxnSpPr>
          <p:spPr bwMode="auto">
            <a:xfrm>
              <a:off x="903" y="2044"/>
              <a:ext cx="312" cy="69"/>
            </a:xfrm>
            <a:prstGeom prst="straightConnector1">
              <a:avLst/>
            </a:prstGeom>
            <a:noFill/>
            <a:ln w="9525">
              <a:solidFill>
                <a:srgbClr val="080808"/>
              </a:solidFill>
              <a:round/>
              <a:headEnd/>
              <a:tailEnd/>
            </a:ln>
          </p:spPr>
        </p:cxnSp>
        <p:sp>
          <p:nvSpPr>
            <p:cNvPr id="102413" name="Text Box 10"/>
            <p:cNvSpPr txBox="1">
              <a:spLocks noChangeArrowheads="1"/>
            </p:cNvSpPr>
            <p:nvPr/>
          </p:nvSpPr>
          <p:spPr bwMode="auto">
            <a:xfrm>
              <a:off x="1242" y="1197"/>
              <a:ext cx="508" cy="184"/>
            </a:xfrm>
            <a:prstGeom prst="rect">
              <a:avLst/>
            </a:prstGeom>
            <a:noFill/>
            <a:ln w="9525">
              <a:noFill/>
              <a:miter lim="800000"/>
              <a:headEnd/>
              <a:tailEnd/>
            </a:ln>
          </p:spPr>
          <p:txBody>
            <a:bodyPr>
              <a:spAutoFit/>
            </a:bodyPr>
            <a:lstStyle/>
            <a:p>
              <a:pPr algn="ctr" eaLnBrk="0" hangingPunct="0">
                <a:spcBef>
                  <a:spcPct val="50000"/>
                </a:spcBef>
              </a:pPr>
              <a:endParaRPr lang="en-US" altLang="zh-CN" sz="1400" b="1">
                <a:solidFill>
                  <a:srgbClr val="003300"/>
                </a:solidFill>
              </a:endParaRPr>
            </a:p>
          </p:txBody>
        </p:sp>
        <p:sp>
          <p:nvSpPr>
            <p:cNvPr id="102414" name="Text Box 11"/>
            <p:cNvSpPr txBox="1">
              <a:spLocks noChangeArrowheads="1"/>
            </p:cNvSpPr>
            <p:nvPr/>
          </p:nvSpPr>
          <p:spPr bwMode="auto">
            <a:xfrm>
              <a:off x="324" y="2709"/>
              <a:ext cx="508" cy="184"/>
            </a:xfrm>
            <a:prstGeom prst="rect">
              <a:avLst/>
            </a:prstGeom>
            <a:noFill/>
            <a:ln w="9525">
              <a:noFill/>
              <a:miter lim="800000"/>
              <a:headEnd/>
              <a:tailEnd/>
            </a:ln>
          </p:spPr>
          <p:txBody>
            <a:bodyPr>
              <a:spAutoFit/>
            </a:bodyPr>
            <a:lstStyle/>
            <a:p>
              <a:pPr algn="ctr" eaLnBrk="0" hangingPunct="0">
                <a:spcBef>
                  <a:spcPct val="50000"/>
                </a:spcBef>
              </a:pPr>
              <a:endParaRPr lang="en-US" altLang="zh-CN" sz="1400" b="1">
                <a:solidFill>
                  <a:srgbClr val="003300"/>
                </a:solidFill>
              </a:endParaRPr>
            </a:p>
          </p:txBody>
        </p:sp>
        <p:sp>
          <p:nvSpPr>
            <p:cNvPr id="102415" name="Text Box 12"/>
            <p:cNvSpPr txBox="1">
              <a:spLocks noChangeArrowheads="1"/>
            </p:cNvSpPr>
            <p:nvPr/>
          </p:nvSpPr>
          <p:spPr bwMode="auto">
            <a:xfrm>
              <a:off x="2168" y="2709"/>
              <a:ext cx="508" cy="184"/>
            </a:xfrm>
            <a:prstGeom prst="rect">
              <a:avLst/>
            </a:prstGeom>
            <a:noFill/>
            <a:ln w="9525">
              <a:noFill/>
              <a:miter lim="800000"/>
              <a:headEnd/>
              <a:tailEnd/>
            </a:ln>
          </p:spPr>
          <p:txBody>
            <a:bodyPr>
              <a:spAutoFit/>
            </a:bodyPr>
            <a:lstStyle/>
            <a:p>
              <a:pPr algn="ctr" eaLnBrk="0" hangingPunct="0">
                <a:spcBef>
                  <a:spcPct val="50000"/>
                </a:spcBef>
              </a:pPr>
              <a:endParaRPr lang="en-US" altLang="zh-CN" sz="1400" b="1">
                <a:solidFill>
                  <a:srgbClr val="003300"/>
                </a:solidFill>
              </a:endParaRPr>
            </a:p>
          </p:txBody>
        </p:sp>
        <p:grpSp>
          <p:nvGrpSpPr>
            <p:cNvPr id="102416" name="Group 13"/>
            <p:cNvGrpSpPr>
              <a:grpSpLocks/>
            </p:cNvGrpSpPr>
            <p:nvPr/>
          </p:nvGrpSpPr>
          <p:grpSpPr bwMode="auto">
            <a:xfrm>
              <a:off x="192" y="1465"/>
              <a:ext cx="830" cy="1002"/>
              <a:chOff x="288" y="1536"/>
              <a:chExt cx="830" cy="1002"/>
            </a:xfrm>
          </p:grpSpPr>
          <p:sp>
            <p:nvSpPr>
              <p:cNvPr id="102481" name="Rectangle 14"/>
              <p:cNvSpPr>
                <a:spLocks noChangeArrowheads="1"/>
              </p:cNvSpPr>
              <p:nvPr/>
            </p:nvSpPr>
            <p:spPr bwMode="auto">
              <a:xfrm>
                <a:off x="415" y="1674"/>
                <a:ext cx="605" cy="404"/>
              </a:xfrm>
              <a:prstGeom prst="rect">
                <a:avLst/>
              </a:prstGeom>
              <a:noFill/>
              <a:ln w="9525">
                <a:noFill/>
                <a:miter lim="800000"/>
                <a:headEnd/>
                <a:tailEnd/>
              </a:ln>
            </p:spPr>
            <p:txBody>
              <a:bodyPr>
                <a:spAutoFit/>
              </a:bodyPr>
              <a:lstStyle/>
              <a:p>
                <a:pPr algn="ctr"/>
                <a:r>
                  <a:rPr lang="en-US" altLang="zh-CN">
                    <a:solidFill>
                      <a:srgbClr val="FFFFFF"/>
                    </a:solidFill>
                  </a:rPr>
                  <a:t>Title in here</a:t>
                </a:r>
              </a:p>
            </p:txBody>
          </p:sp>
          <p:sp>
            <p:nvSpPr>
              <p:cNvPr id="102482" name="Oval 15"/>
              <p:cNvSpPr>
                <a:spLocks noChangeArrowheads="1"/>
              </p:cNvSpPr>
              <p:nvPr/>
            </p:nvSpPr>
            <p:spPr bwMode="auto">
              <a:xfrm>
                <a:off x="288" y="1536"/>
                <a:ext cx="830" cy="836"/>
              </a:xfrm>
              <a:prstGeom prst="ellipse">
                <a:avLst/>
              </a:prstGeom>
              <a:solidFill>
                <a:srgbClr val="EAEAEA">
                  <a:alpha val="50195"/>
                </a:srgbClr>
              </a:solidFill>
              <a:ln w="9525">
                <a:noFill/>
                <a:round/>
                <a:headEnd/>
                <a:tailEnd/>
              </a:ln>
            </p:spPr>
            <p:txBody>
              <a:bodyPr wrap="none" anchor="ctr"/>
              <a:lstStyle/>
              <a:p>
                <a:endParaRPr lang="zh-CN" altLang="en-US"/>
              </a:p>
            </p:txBody>
          </p:sp>
          <p:grpSp>
            <p:nvGrpSpPr>
              <p:cNvPr id="102483" name="Group 16"/>
              <p:cNvGrpSpPr>
                <a:grpSpLocks/>
              </p:cNvGrpSpPr>
              <p:nvPr/>
            </p:nvGrpSpPr>
            <p:grpSpPr bwMode="auto">
              <a:xfrm>
                <a:off x="313" y="1562"/>
                <a:ext cx="782" cy="976"/>
                <a:chOff x="3975" y="1593"/>
                <a:chExt cx="931" cy="1163"/>
              </a:xfrm>
            </p:grpSpPr>
            <p:pic>
              <p:nvPicPr>
                <p:cNvPr id="102496" name="Picture 17" descr="circuler_1"/>
                <p:cNvPicPr>
                  <a:picLocks noChangeAspect="1"/>
                </p:cNvPicPr>
                <p:nvPr/>
              </p:nvPicPr>
              <p:blipFill>
                <a:blip r:embed="rId2"/>
                <a:srcRect/>
                <a:stretch>
                  <a:fillRect/>
                </a:stretch>
              </p:blipFill>
              <p:spPr bwMode="auto">
                <a:xfrm>
                  <a:off x="3975" y="1593"/>
                  <a:ext cx="925" cy="935"/>
                </a:xfrm>
                <a:prstGeom prst="rect">
                  <a:avLst/>
                </a:prstGeom>
                <a:noFill/>
                <a:ln w="9525">
                  <a:noFill/>
                  <a:miter lim="800000"/>
                  <a:headEnd/>
                  <a:tailEnd/>
                </a:ln>
              </p:spPr>
            </p:pic>
            <p:sp>
              <p:nvSpPr>
                <p:cNvPr id="102497" name="Oval 18"/>
                <p:cNvSpPr>
                  <a:spLocks noChangeArrowheads="1"/>
                </p:cNvSpPr>
                <p:nvPr/>
              </p:nvSpPr>
              <p:spPr bwMode="auto">
                <a:xfrm>
                  <a:off x="3975" y="1593"/>
                  <a:ext cx="931" cy="937"/>
                </a:xfrm>
                <a:prstGeom prst="ellipse">
                  <a:avLst/>
                </a:prstGeom>
                <a:solidFill>
                  <a:srgbClr val="F77A1D">
                    <a:alpha val="50195"/>
                  </a:srgbClr>
                </a:solidFill>
                <a:ln w="9525">
                  <a:noFill/>
                  <a:round/>
                  <a:headEnd/>
                  <a:tailEnd/>
                </a:ln>
              </p:spPr>
              <p:txBody>
                <a:bodyPr wrap="none" anchor="ctr"/>
                <a:lstStyle/>
                <a:p>
                  <a:endParaRPr lang="zh-CN" altLang="en-US"/>
                </a:p>
              </p:txBody>
            </p:sp>
            <p:pic>
              <p:nvPicPr>
                <p:cNvPr id="102498" name="Picture 19" descr="light_shadow1"/>
                <p:cNvPicPr>
                  <a:picLocks noChangeAspect="1"/>
                </p:cNvPicPr>
                <p:nvPr/>
              </p:nvPicPr>
              <p:blipFill>
                <a:blip r:embed="rId3"/>
                <a:srcRect t="14285"/>
                <a:stretch>
                  <a:fillRect/>
                </a:stretch>
              </p:blipFill>
              <p:spPr bwMode="auto">
                <a:xfrm>
                  <a:off x="3984" y="1632"/>
                  <a:ext cx="682" cy="585"/>
                </a:xfrm>
                <a:prstGeom prst="rect">
                  <a:avLst/>
                </a:prstGeom>
                <a:noFill/>
                <a:ln w="9525">
                  <a:noFill/>
                  <a:miter lim="800000"/>
                  <a:headEnd/>
                  <a:tailEnd/>
                </a:ln>
              </p:spPr>
            </p:pic>
            <p:grpSp>
              <p:nvGrpSpPr>
                <p:cNvPr id="102499" name="Group 20"/>
                <p:cNvGrpSpPr>
                  <a:grpSpLocks/>
                </p:cNvGrpSpPr>
                <p:nvPr/>
              </p:nvGrpSpPr>
              <p:grpSpPr bwMode="auto">
                <a:xfrm rot="-3733502" flipH="1" flipV="1">
                  <a:off x="4256" y="2247"/>
                  <a:ext cx="820" cy="198"/>
                  <a:chOff x="2532" y="1051"/>
                  <a:chExt cx="893" cy="246"/>
                </a:xfrm>
              </p:grpSpPr>
              <p:grpSp>
                <p:nvGrpSpPr>
                  <p:cNvPr id="102500" name="Group 21"/>
                  <p:cNvGrpSpPr>
                    <a:grpSpLocks/>
                  </p:cNvGrpSpPr>
                  <p:nvPr/>
                </p:nvGrpSpPr>
                <p:grpSpPr bwMode="auto">
                  <a:xfrm>
                    <a:off x="2532" y="1051"/>
                    <a:ext cx="743" cy="185"/>
                    <a:chOff x="1565" y="2568"/>
                    <a:chExt cx="1118" cy="279"/>
                  </a:xfrm>
                </p:grpSpPr>
                <p:sp>
                  <p:nvSpPr>
                    <p:cNvPr id="102506" name="AutoShape 22"/>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507" name="AutoShape 23"/>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508" name="AutoShape 24"/>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509" name="AutoShape 25"/>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102501" name="Group 26"/>
                  <p:cNvGrpSpPr>
                    <a:grpSpLocks/>
                  </p:cNvGrpSpPr>
                  <p:nvPr/>
                </p:nvGrpSpPr>
                <p:grpSpPr bwMode="auto">
                  <a:xfrm rot="1353540">
                    <a:off x="2682" y="1111"/>
                    <a:ext cx="743" cy="186"/>
                    <a:chOff x="1565" y="2568"/>
                    <a:chExt cx="1118" cy="279"/>
                  </a:xfrm>
                </p:grpSpPr>
                <p:sp>
                  <p:nvSpPr>
                    <p:cNvPr id="102502" name="AutoShape 27"/>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503" name="AutoShape 28"/>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504" name="AutoShape 29"/>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505" name="AutoShape 30"/>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grpSp>
          <p:grpSp>
            <p:nvGrpSpPr>
              <p:cNvPr id="102484" name="Group 31"/>
              <p:cNvGrpSpPr>
                <a:grpSpLocks/>
              </p:cNvGrpSpPr>
              <p:nvPr/>
            </p:nvGrpSpPr>
            <p:grpSpPr bwMode="auto">
              <a:xfrm rot="-3733502" flipH="1" flipV="1">
                <a:off x="597" y="2073"/>
                <a:ext cx="605" cy="146"/>
                <a:chOff x="2532" y="1051"/>
                <a:chExt cx="893" cy="246"/>
              </a:xfrm>
            </p:grpSpPr>
            <p:grpSp>
              <p:nvGrpSpPr>
                <p:cNvPr id="102486" name="Group 32"/>
                <p:cNvGrpSpPr>
                  <a:grpSpLocks/>
                </p:cNvGrpSpPr>
                <p:nvPr/>
              </p:nvGrpSpPr>
              <p:grpSpPr bwMode="auto">
                <a:xfrm>
                  <a:off x="2532" y="1051"/>
                  <a:ext cx="743" cy="185"/>
                  <a:chOff x="1565" y="2568"/>
                  <a:chExt cx="1118" cy="279"/>
                </a:xfrm>
              </p:grpSpPr>
              <p:sp>
                <p:nvSpPr>
                  <p:cNvPr id="102492" name="AutoShape 33"/>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93" name="AutoShape 34"/>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94" name="AutoShape 35"/>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95" name="AutoShape 36"/>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102487" name="Group 37"/>
                <p:cNvGrpSpPr>
                  <a:grpSpLocks/>
                </p:cNvGrpSpPr>
                <p:nvPr/>
              </p:nvGrpSpPr>
              <p:grpSpPr bwMode="auto">
                <a:xfrm rot="1353540">
                  <a:off x="2682" y="1111"/>
                  <a:ext cx="743" cy="186"/>
                  <a:chOff x="1565" y="2568"/>
                  <a:chExt cx="1118" cy="279"/>
                </a:xfrm>
              </p:grpSpPr>
              <p:sp>
                <p:nvSpPr>
                  <p:cNvPr id="102488" name="AutoShape 38"/>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89" name="AutoShape 39"/>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90" name="AutoShape 40"/>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91" name="AutoShape 41"/>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sp>
            <p:nvSpPr>
              <p:cNvPr id="102485" name="Rectangle 42"/>
              <p:cNvSpPr>
                <a:spLocks noChangeArrowheads="1"/>
              </p:cNvSpPr>
              <p:nvPr/>
            </p:nvSpPr>
            <p:spPr bwMode="auto">
              <a:xfrm>
                <a:off x="455" y="1718"/>
                <a:ext cx="502" cy="518"/>
              </a:xfrm>
              <a:prstGeom prst="rect">
                <a:avLst/>
              </a:prstGeom>
              <a:noFill/>
              <a:ln w="9525">
                <a:noFill/>
                <a:miter lim="800000"/>
                <a:headEnd/>
                <a:tailEnd/>
              </a:ln>
            </p:spPr>
            <p:txBody>
              <a:bodyPr wrap="none">
                <a:spAutoFit/>
              </a:bodyPr>
              <a:lstStyle/>
              <a:p>
                <a:pPr algn="ctr"/>
                <a:r>
                  <a:rPr lang="zh-CN" altLang="en-US" sz="2400" b="1">
                    <a:solidFill>
                      <a:srgbClr val="000000"/>
                    </a:solidFill>
                    <a:ea typeface="黑体" pitchFamily="49" charset="-122"/>
                  </a:rPr>
                  <a:t>交流</a:t>
                </a:r>
              </a:p>
              <a:p>
                <a:pPr algn="ctr"/>
                <a:r>
                  <a:rPr lang="zh-CN" altLang="en-US" sz="2400" b="1">
                    <a:solidFill>
                      <a:srgbClr val="000000"/>
                    </a:solidFill>
                    <a:ea typeface="黑体" pitchFamily="49" charset="-122"/>
                  </a:rPr>
                  <a:t>合作</a:t>
                </a:r>
              </a:p>
            </p:txBody>
          </p:sp>
        </p:grpSp>
        <p:sp>
          <p:nvSpPr>
            <p:cNvPr id="102417" name="Oval 43"/>
            <p:cNvSpPr>
              <a:spLocks noChangeArrowheads="1"/>
            </p:cNvSpPr>
            <p:nvPr/>
          </p:nvSpPr>
          <p:spPr bwMode="auto">
            <a:xfrm>
              <a:off x="1127" y="2924"/>
              <a:ext cx="818" cy="825"/>
            </a:xfrm>
            <a:prstGeom prst="ellipse">
              <a:avLst/>
            </a:prstGeom>
            <a:solidFill>
              <a:srgbClr val="EAEAEA">
                <a:alpha val="50195"/>
              </a:srgbClr>
            </a:solidFill>
            <a:ln w="9525">
              <a:noFill/>
              <a:round/>
              <a:headEnd/>
              <a:tailEnd/>
            </a:ln>
          </p:spPr>
          <p:txBody>
            <a:bodyPr wrap="none" anchor="ctr"/>
            <a:lstStyle/>
            <a:p>
              <a:endParaRPr lang="zh-CN" altLang="en-US"/>
            </a:p>
          </p:txBody>
        </p:sp>
        <p:grpSp>
          <p:nvGrpSpPr>
            <p:cNvPr id="102418" name="Group 44"/>
            <p:cNvGrpSpPr>
              <a:grpSpLocks/>
            </p:cNvGrpSpPr>
            <p:nvPr/>
          </p:nvGrpSpPr>
          <p:grpSpPr bwMode="auto">
            <a:xfrm>
              <a:off x="1156" y="2953"/>
              <a:ext cx="771" cy="963"/>
              <a:chOff x="1252" y="3024"/>
              <a:chExt cx="771" cy="963"/>
            </a:xfrm>
          </p:grpSpPr>
          <p:sp>
            <p:nvSpPr>
              <p:cNvPr id="102453" name="Rectangle 45"/>
              <p:cNvSpPr>
                <a:spLocks noChangeArrowheads="1"/>
              </p:cNvSpPr>
              <p:nvPr/>
            </p:nvSpPr>
            <p:spPr bwMode="auto">
              <a:xfrm>
                <a:off x="1322" y="3252"/>
                <a:ext cx="605" cy="404"/>
              </a:xfrm>
              <a:prstGeom prst="rect">
                <a:avLst/>
              </a:prstGeom>
              <a:noFill/>
              <a:ln w="9525">
                <a:noFill/>
                <a:miter lim="800000"/>
                <a:headEnd/>
                <a:tailEnd/>
              </a:ln>
            </p:spPr>
            <p:txBody>
              <a:bodyPr>
                <a:spAutoFit/>
              </a:bodyPr>
              <a:lstStyle/>
              <a:p>
                <a:pPr algn="ctr"/>
                <a:r>
                  <a:rPr lang="en-US" altLang="zh-CN">
                    <a:solidFill>
                      <a:srgbClr val="FFFFFF"/>
                    </a:solidFill>
                  </a:rPr>
                  <a:t>Title in here</a:t>
                </a:r>
              </a:p>
            </p:txBody>
          </p:sp>
          <p:grpSp>
            <p:nvGrpSpPr>
              <p:cNvPr id="102454" name="Group 46"/>
              <p:cNvGrpSpPr>
                <a:grpSpLocks/>
              </p:cNvGrpSpPr>
              <p:nvPr/>
            </p:nvGrpSpPr>
            <p:grpSpPr bwMode="auto">
              <a:xfrm>
                <a:off x="1252" y="3024"/>
                <a:ext cx="771" cy="963"/>
                <a:chOff x="3975" y="1593"/>
                <a:chExt cx="931" cy="1163"/>
              </a:xfrm>
            </p:grpSpPr>
            <p:pic>
              <p:nvPicPr>
                <p:cNvPr id="102467" name="Picture 47" descr="circuler_1"/>
                <p:cNvPicPr>
                  <a:picLocks noChangeAspect="1"/>
                </p:cNvPicPr>
                <p:nvPr/>
              </p:nvPicPr>
              <p:blipFill>
                <a:blip r:embed="rId4"/>
                <a:srcRect/>
                <a:stretch>
                  <a:fillRect/>
                </a:stretch>
              </p:blipFill>
              <p:spPr bwMode="auto">
                <a:xfrm>
                  <a:off x="3975" y="1593"/>
                  <a:ext cx="925" cy="935"/>
                </a:xfrm>
                <a:prstGeom prst="rect">
                  <a:avLst/>
                </a:prstGeom>
                <a:noFill/>
                <a:ln w="9525">
                  <a:noFill/>
                  <a:miter lim="800000"/>
                  <a:headEnd/>
                  <a:tailEnd/>
                </a:ln>
              </p:spPr>
            </p:pic>
            <p:sp>
              <p:nvSpPr>
                <p:cNvPr id="102468" name="Oval 48"/>
                <p:cNvSpPr>
                  <a:spLocks noChangeArrowheads="1"/>
                </p:cNvSpPr>
                <p:nvPr/>
              </p:nvSpPr>
              <p:spPr bwMode="auto">
                <a:xfrm>
                  <a:off x="3975" y="1593"/>
                  <a:ext cx="931" cy="937"/>
                </a:xfrm>
                <a:prstGeom prst="ellipse">
                  <a:avLst/>
                </a:prstGeom>
                <a:solidFill>
                  <a:srgbClr val="8F038F">
                    <a:alpha val="50195"/>
                  </a:srgbClr>
                </a:solidFill>
                <a:ln w="9525">
                  <a:noFill/>
                  <a:round/>
                  <a:headEnd/>
                  <a:tailEnd/>
                </a:ln>
              </p:spPr>
              <p:txBody>
                <a:bodyPr wrap="none" anchor="ctr"/>
                <a:lstStyle/>
                <a:p>
                  <a:endParaRPr lang="zh-CN" altLang="en-US"/>
                </a:p>
              </p:txBody>
            </p:sp>
            <p:pic>
              <p:nvPicPr>
                <p:cNvPr id="102469" name="Picture 49" descr="light_shadow1"/>
                <p:cNvPicPr>
                  <a:picLocks noChangeAspect="1"/>
                </p:cNvPicPr>
                <p:nvPr/>
              </p:nvPicPr>
              <p:blipFill>
                <a:blip r:embed="rId5"/>
                <a:srcRect t="14285"/>
                <a:stretch>
                  <a:fillRect/>
                </a:stretch>
              </p:blipFill>
              <p:spPr bwMode="auto">
                <a:xfrm>
                  <a:off x="3984" y="1632"/>
                  <a:ext cx="682" cy="585"/>
                </a:xfrm>
                <a:prstGeom prst="rect">
                  <a:avLst/>
                </a:prstGeom>
                <a:noFill/>
                <a:ln w="9525">
                  <a:noFill/>
                  <a:miter lim="800000"/>
                  <a:headEnd/>
                  <a:tailEnd/>
                </a:ln>
              </p:spPr>
            </p:pic>
            <p:grpSp>
              <p:nvGrpSpPr>
                <p:cNvPr id="102470" name="Group 50"/>
                <p:cNvGrpSpPr>
                  <a:grpSpLocks/>
                </p:cNvGrpSpPr>
                <p:nvPr/>
              </p:nvGrpSpPr>
              <p:grpSpPr bwMode="auto">
                <a:xfrm rot="-3733502" flipH="1" flipV="1">
                  <a:off x="4256" y="2247"/>
                  <a:ext cx="820" cy="198"/>
                  <a:chOff x="2532" y="1051"/>
                  <a:chExt cx="893" cy="246"/>
                </a:xfrm>
              </p:grpSpPr>
              <p:grpSp>
                <p:nvGrpSpPr>
                  <p:cNvPr id="102471" name="Group 51"/>
                  <p:cNvGrpSpPr>
                    <a:grpSpLocks/>
                  </p:cNvGrpSpPr>
                  <p:nvPr/>
                </p:nvGrpSpPr>
                <p:grpSpPr bwMode="auto">
                  <a:xfrm>
                    <a:off x="2532" y="1051"/>
                    <a:ext cx="743" cy="185"/>
                    <a:chOff x="1565" y="2568"/>
                    <a:chExt cx="1118" cy="279"/>
                  </a:xfrm>
                </p:grpSpPr>
                <p:sp>
                  <p:nvSpPr>
                    <p:cNvPr id="102477" name="AutoShape 52"/>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78" name="AutoShape 53"/>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79" name="AutoShape 54"/>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80" name="AutoShape 55"/>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102472" name="Group 56"/>
                  <p:cNvGrpSpPr>
                    <a:grpSpLocks/>
                  </p:cNvGrpSpPr>
                  <p:nvPr/>
                </p:nvGrpSpPr>
                <p:grpSpPr bwMode="auto">
                  <a:xfrm rot="1353540">
                    <a:off x="2682" y="1111"/>
                    <a:ext cx="743" cy="186"/>
                    <a:chOff x="1565" y="2568"/>
                    <a:chExt cx="1118" cy="279"/>
                  </a:xfrm>
                </p:grpSpPr>
                <p:sp>
                  <p:nvSpPr>
                    <p:cNvPr id="102473" name="AutoShape 57"/>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74" name="AutoShape 58"/>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75" name="AutoShape 59"/>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76" name="AutoShape 60"/>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grpSp>
          <p:grpSp>
            <p:nvGrpSpPr>
              <p:cNvPr id="102455" name="Group 61"/>
              <p:cNvGrpSpPr>
                <a:grpSpLocks/>
              </p:cNvGrpSpPr>
              <p:nvPr/>
            </p:nvGrpSpPr>
            <p:grpSpPr bwMode="auto">
              <a:xfrm rot="-3733502" flipH="1" flipV="1">
                <a:off x="1527" y="3529"/>
                <a:ext cx="597" cy="144"/>
                <a:chOff x="2532" y="1051"/>
                <a:chExt cx="893" cy="246"/>
              </a:xfrm>
            </p:grpSpPr>
            <p:grpSp>
              <p:nvGrpSpPr>
                <p:cNvPr id="102457" name="Group 62"/>
                <p:cNvGrpSpPr>
                  <a:grpSpLocks/>
                </p:cNvGrpSpPr>
                <p:nvPr/>
              </p:nvGrpSpPr>
              <p:grpSpPr bwMode="auto">
                <a:xfrm>
                  <a:off x="2532" y="1051"/>
                  <a:ext cx="743" cy="185"/>
                  <a:chOff x="1565" y="2568"/>
                  <a:chExt cx="1118" cy="279"/>
                </a:xfrm>
              </p:grpSpPr>
              <p:sp>
                <p:nvSpPr>
                  <p:cNvPr id="102463" name="AutoShape 63"/>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64" name="AutoShape 64"/>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65" name="AutoShape 65"/>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66" name="AutoShape 66"/>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102458" name="Group 67"/>
                <p:cNvGrpSpPr>
                  <a:grpSpLocks/>
                </p:cNvGrpSpPr>
                <p:nvPr/>
              </p:nvGrpSpPr>
              <p:grpSpPr bwMode="auto">
                <a:xfrm rot="1353540">
                  <a:off x="2682" y="1111"/>
                  <a:ext cx="743" cy="186"/>
                  <a:chOff x="1565" y="2568"/>
                  <a:chExt cx="1118" cy="279"/>
                </a:xfrm>
              </p:grpSpPr>
              <p:sp>
                <p:nvSpPr>
                  <p:cNvPr id="102459" name="AutoShape 68"/>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60" name="AutoShape 69"/>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61" name="AutoShape 70"/>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62" name="AutoShape 71"/>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sp>
            <p:nvSpPr>
              <p:cNvPr id="102456" name="Rectangle 72"/>
              <p:cNvSpPr>
                <a:spLocks noChangeArrowheads="1"/>
              </p:cNvSpPr>
              <p:nvPr/>
            </p:nvSpPr>
            <p:spPr bwMode="auto">
              <a:xfrm>
                <a:off x="1392" y="3186"/>
                <a:ext cx="502" cy="518"/>
              </a:xfrm>
              <a:prstGeom prst="rect">
                <a:avLst/>
              </a:prstGeom>
              <a:noFill/>
              <a:ln w="9525">
                <a:noFill/>
                <a:miter lim="800000"/>
                <a:headEnd/>
                <a:tailEnd/>
              </a:ln>
            </p:spPr>
            <p:txBody>
              <a:bodyPr wrap="none">
                <a:spAutoFit/>
              </a:bodyPr>
              <a:lstStyle/>
              <a:p>
                <a:pPr algn="ctr"/>
                <a:r>
                  <a:rPr lang="zh-CN" altLang="en-US" sz="2400" b="1">
                    <a:solidFill>
                      <a:srgbClr val="000000"/>
                    </a:solidFill>
                    <a:ea typeface="黑体" pitchFamily="49" charset="-122"/>
                  </a:rPr>
                  <a:t>榜样</a:t>
                </a:r>
              </a:p>
              <a:p>
                <a:pPr algn="ctr"/>
                <a:r>
                  <a:rPr lang="zh-CN" altLang="en-US" sz="2400" b="1">
                    <a:solidFill>
                      <a:srgbClr val="000000"/>
                    </a:solidFill>
                    <a:ea typeface="黑体" pitchFamily="49" charset="-122"/>
                  </a:rPr>
                  <a:t>示范</a:t>
                </a:r>
              </a:p>
            </p:txBody>
          </p:sp>
        </p:grpSp>
        <p:grpSp>
          <p:nvGrpSpPr>
            <p:cNvPr id="102419" name="Group 73"/>
            <p:cNvGrpSpPr>
              <a:grpSpLocks/>
            </p:cNvGrpSpPr>
            <p:nvPr/>
          </p:nvGrpSpPr>
          <p:grpSpPr bwMode="auto">
            <a:xfrm>
              <a:off x="2064" y="1417"/>
              <a:ext cx="820" cy="994"/>
              <a:chOff x="2160" y="1488"/>
              <a:chExt cx="820" cy="994"/>
            </a:xfrm>
          </p:grpSpPr>
          <p:sp>
            <p:nvSpPr>
              <p:cNvPr id="102424" name="Rectangle 74"/>
              <p:cNvSpPr>
                <a:spLocks noChangeArrowheads="1"/>
              </p:cNvSpPr>
              <p:nvPr/>
            </p:nvSpPr>
            <p:spPr bwMode="auto">
              <a:xfrm>
                <a:off x="2182" y="1672"/>
                <a:ext cx="605" cy="404"/>
              </a:xfrm>
              <a:prstGeom prst="rect">
                <a:avLst/>
              </a:prstGeom>
              <a:noFill/>
              <a:ln w="9525">
                <a:noFill/>
                <a:miter lim="800000"/>
                <a:headEnd/>
                <a:tailEnd/>
              </a:ln>
            </p:spPr>
            <p:txBody>
              <a:bodyPr>
                <a:spAutoFit/>
              </a:bodyPr>
              <a:lstStyle/>
              <a:p>
                <a:pPr algn="ctr"/>
                <a:r>
                  <a:rPr lang="en-US" altLang="zh-CN">
                    <a:solidFill>
                      <a:srgbClr val="FFFFFF"/>
                    </a:solidFill>
                  </a:rPr>
                  <a:t>Title in here</a:t>
                </a:r>
              </a:p>
            </p:txBody>
          </p:sp>
          <p:sp>
            <p:nvSpPr>
              <p:cNvPr id="102425" name="Oval 75"/>
              <p:cNvSpPr>
                <a:spLocks noChangeArrowheads="1"/>
              </p:cNvSpPr>
              <p:nvPr/>
            </p:nvSpPr>
            <p:spPr bwMode="auto">
              <a:xfrm>
                <a:off x="2160" y="1488"/>
                <a:ext cx="820" cy="827"/>
              </a:xfrm>
              <a:prstGeom prst="ellipse">
                <a:avLst/>
              </a:prstGeom>
              <a:solidFill>
                <a:srgbClr val="EAEAEA">
                  <a:alpha val="50195"/>
                </a:srgbClr>
              </a:solidFill>
              <a:ln w="9525">
                <a:noFill/>
                <a:round/>
                <a:headEnd/>
                <a:tailEnd/>
              </a:ln>
            </p:spPr>
            <p:txBody>
              <a:bodyPr wrap="none" anchor="ctr"/>
              <a:lstStyle/>
              <a:p>
                <a:endParaRPr lang="zh-CN" altLang="en-US"/>
              </a:p>
            </p:txBody>
          </p:sp>
          <p:grpSp>
            <p:nvGrpSpPr>
              <p:cNvPr id="102426" name="Group 76"/>
              <p:cNvGrpSpPr>
                <a:grpSpLocks/>
              </p:cNvGrpSpPr>
              <p:nvPr/>
            </p:nvGrpSpPr>
            <p:grpSpPr bwMode="auto">
              <a:xfrm>
                <a:off x="2189" y="1516"/>
                <a:ext cx="773" cy="966"/>
                <a:chOff x="3975" y="1593"/>
                <a:chExt cx="931" cy="1163"/>
              </a:xfrm>
            </p:grpSpPr>
            <p:pic>
              <p:nvPicPr>
                <p:cNvPr id="102439" name="Picture 77" descr="circuler_1"/>
                <p:cNvPicPr>
                  <a:picLocks noChangeAspect="1"/>
                </p:cNvPicPr>
                <p:nvPr/>
              </p:nvPicPr>
              <p:blipFill>
                <a:blip r:embed="rId6"/>
                <a:srcRect/>
                <a:stretch>
                  <a:fillRect/>
                </a:stretch>
              </p:blipFill>
              <p:spPr bwMode="auto">
                <a:xfrm>
                  <a:off x="3975" y="1593"/>
                  <a:ext cx="925" cy="935"/>
                </a:xfrm>
                <a:prstGeom prst="rect">
                  <a:avLst/>
                </a:prstGeom>
                <a:noFill/>
                <a:ln w="9525">
                  <a:noFill/>
                  <a:miter lim="800000"/>
                  <a:headEnd/>
                  <a:tailEnd/>
                </a:ln>
              </p:spPr>
            </p:pic>
            <p:sp>
              <p:nvSpPr>
                <p:cNvPr id="102440" name="Oval 78"/>
                <p:cNvSpPr>
                  <a:spLocks noChangeArrowheads="1"/>
                </p:cNvSpPr>
                <p:nvPr/>
              </p:nvSpPr>
              <p:spPr bwMode="auto">
                <a:xfrm>
                  <a:off x="3975" y="1593"/>
                  <a:ext cx="931" cy="937"/>
                </a:xfrm>
                <a:prstGeom prst="ellipse">
                  <a:avLst/>
                </a:prstGeom>
                <a:solidFill>
                  <a:srgbClr val="4AB1E4">
                    <a:alpha val="50195"/>
                  </a:srgbClr>
                </a:solidFill>
                <a:ln w="9525">
                  <a:noFill/>
                  <a:round/>
                  <a:headEnd/>
                  <a:tailEnd/>
                </a:ln>
              </p:spPr>
              <p:txBody>
                <a:bodyPr wrap="none" anchor="ctr"/>
                <a:lstStyle/>
                <a:p>
                  <a:endParaRPr lang="zh-CN" altLang="en-US"/>
                </a:p>
              </p:txBody>
            </p:sp>
            <p:pic>
              <p:nvPicPr>
                <p:cNvPr id="102441" name="Picture 79" descr="light_shadow1"/>
                <p:cNvPicPr>
                  <a:picLocks noChangeAspect="1"/>
                </p:cNvPicPr>
                <p:nvPr/>
              </p:nvPicPr>
              <p:blipFill>
                <a:blip r:embed="rId5"/>
                <a:srcRect t="14285"/>
                <a:stretch>
                  <a:fillRect/>
                </a:stretch>
              </p:blipFill>
              <p:spPr bwMode="auto">
                <a:xfrm>
                  <a:off x="3984" y="1632"/>
                  <a:ext cx="682" cy="585"/>
                </a:xfrm>
                <a:prstGeom prst="rect">
                  <a:avLst/>
                </a:prstGeom>
                <a:noFill/>
                <a:ln w="9525">
                  <a:noFill/>
                  <a:miter lim="800000"/>
                  <a:headEnd/>
                  <a:tailEnd/>
                </a:ln>
              </p:spPr>
            </p:pic>
            <p:grpSp>
              <p:nvGrpSpPr>
                <p:cNvPr id="102442" name="Group 80"/>
                <p:cNvGrpSpPr>
                  <a:grpSpLocks/>
                </p:cNvGrpSpPr>
                <p:nvPr/>
              </p:nvGrpSpPr>
              <p:grpSpPr bwMode="auto">
                <a:xfrm rot="-3733502" flipH="1" flipV="1">
                  <a:off x="4256" y="2247"/>
                  <a:ext cx="820" cy="198"/>
                  <a:chOff x="2532" y="1051"/>
                  <a:chExt cx="893" cy="246"/>
                </a:xfrm>
              </p:grpSpPr>
              <p:grpSp>
                <p:nvGrpSpPr>
                  <p:cNvPr id="102443" name="Group 81"/>
                  <p:cNvGrpSpPr>
                    <a:grpSpLocks/>
                  </p:cNvGrpSpPr>
                  <p:nvPr/>
                </p:nvGrpSpPr>
                <p:grpSpPr bwMode="auto">
                  <a:xfrm>
                    <a:off x="2532" y="1051"/>
                    <a:ext cx="743" cy="185"/>
                    <a:chOff x="1565" y="2568"/>
                    <a:chExt cx="1118" cy="279"/>
                  </a:xfrm>
                </p:grpSpPr>
                <p:sp>
                  <p:nvSpPr>
                    <p:cNvPr id="102449" name="AutoShape 82"/>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50" name="AutoShape 83"/>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51" name="AutoShape 84"/>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52" name="AutoShape 85"/>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102444" name="Group 86"/>
                  <p:cNvGrpSpPr>
                    <a:grpSpLocks/>
                  </p:cNvGrpSpPr>
                  <p:nvPr/>
                </p:nvGrpSpPr>
                <p:grpSpPr bwMode="auto">
                  <a:xfrm rot="1353540">
                    <a:off x="2682" y="1111"/>
                    <a:ext cx="743" cy="186"/>
                    <a:chOff x="1565" y="2568"/>
                    <a:chExt cx="1118" cy="279"/>
                  </a:xfrm>
                </p:grpSpPr>
                <p:sp>
                  <p:nvSpPr>
                    <p:cNvPr id="102445" name="AutoShape 87"/>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46" name="AutoShape 88"/>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47" name="AutoShape 89"/>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48" name="AutoShape 90"/>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grpSp>
          <p:grpSp>
            <p:nvGrpSpPr>
              <p:cNvPr id="102427" name="Group 91"/>
              <p:cNvGrpSpPr>
                <a:grpSpLocks/>
              </p:cNvGrpSpPr>
              <p:nvPr/>
            </p:nvGrpSpPr>
            <p:grpSpPr bwMode="auto">
              <a:xfrm rot="-3733502" flipH="1" flipV="1">
                <a:off x="2464" y="2023"/>
                <a:ext cx="599" cy="144"/>
                <a:chOff x="2532" y="1051"/>
                <a:chExt cx="893" cy="246"/>
              </a:xfrm>
            </p:grpSpPr>
            <p:grpSp>
              <p:nvGrpSpPr>
                <p:cNvPr id="102429" name="Group 92"/>
                <p:cNvGrpSpPr>
                  <a:grpSpLocks/>
                </p:cNvGrpSpPr>
                <p:nvPr/>
              </p:nvGrpSpPr>
              <p:grpSpPr bwMode="auto">
                <a:xfrm>
                  <a:off x="2532" y="1051"/>
                  <a:ext cx="743" cy="185"/>
                  <a:chOff x="1565" y="2568"/>
                  <a:chExt cx="1118" cy="279"/>
                </a:xfrm>
              </p:grpSpPr>
              <p:sp>
                <p:nvSpPr>
                  <p:cNvPr id="102435" name="AutoShape 93"/>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36" name="AutoShape 94"/>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37" name="AutoShape 95"/>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38" name="AutoShape 96"/>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nvGrpSpPr>
                <p:cNvPr id="102430" name="Group 97"/>
                <p:cNvGrpSpPr>
                  <a:grpSpLocks/>
                </p:cNvGrpSpPr>
                <p:nvPr/>
              </p:nvGrpSpPr>
              <p:grpSpPr bwMode="auto">
                <a:xfrm rot="1353540">
                  <a:off x="2682" y="1111"/>
                  <a:ext cx="743" cy="186"/>
                  <a:chOff x="1565" y="2568"/>
                  <a:chExt cx="1118" cy="279"/>
                </a:xfrm>
              </p:grpSpPr>
              <p:sp>
                <p:nvSpPr>
                  <p:cNvPr id="102431" name="AutoShape 98"/>
                  <p:cNvSpPr>
                    <a:spLocks noChangeArrowheads="1"/>
                  </p:cNvSpPr>
                  <p:nvPr/>
                </p:nvSpPr>
                <p:spPr bwMode="auto">
                  <a:xfrm rot="5263130">
                    <a:off x="1825"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32" name="AutoShape 99"/>
                  <p:cNvSpPr>
                    <a:spLocks noChangeArrowheads="1"/>
                  </p:cNvSpPr>
                  <p:nvPr/>
                </p:nvSpPr>
                <p:spPr bwMode="auto">
                  <a:xfrm rot="6078281">
                    <a:off x="1961" y="2239"/>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33" name="AutoShape 100"/>
                  <p:cNvSpPr>
                    <a:spLocks noChangeArrowheads="1"/>
                  </p:cNvSpPr>
                  <p:nvPr/>
                </p:nvSpPr>
                <p:spPr bwMode="auto">
                  <a:xfrm rot="6373927">
                    <a:off x="2037" y="226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sp>
                <p:nvSpPr>
                  <p:cNvPr id="102434" name="AutoShape 101"/>
                  <p:cNvSpPr>
                    <a:spLocks noChangeArrowheads="1"/>
                  </p:cNvSpPr>
                  <p:nvPr/>
                </p:nvSpPr>
                <p:spPr bwMode="auto">
                  <a:xfrm rot="6906312">
                    <a:off x="2127" y="2291"/>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en-US"/>
                  </a:p>
                </p:txBody>
              </p:sp>
            </p:grpSp>
          </p:grpSp>
          <p:sp>
            <p:nvSpPr>
              <p:cNvPr id="102428" name="Rectangle 102"/>
              <p:cNvSpPr>
                <a:spLocks noChangeArrowheads="1"/>
              </p:cNvSpPr>
              <p:nvPr/>
            </p:nvSpPr>
            <p:spPr bwMode="auto">
              <a:xfrm>
                <a:off x="2339" y="1698"/>
                <a:ext cx="502" cy="518"/>
              </a:xfrm>
              <a:prstGeom prst="rect">
                <a:avLst/>
              </a:prstGeom>
              <a:noFill/>
              <a:ln w="9525">
                <a:noFill/>
                <a:miter lim="800000"/>
                <a:headEnd/>
                <a:tailEnd/>
              </a:ln>
            </p:spPr>
            <p:txBody>
              <a:bodyPr wrap="none">
                <a:spAutoFit/>
              </a:bodyPr>
              <a:lstStyle/>
              <a:p>
                <a:pPr algn="ctr"/>
                <a:r>
                  <a:rPr lang="zh-CN" altLang="en-US" sz="2400" b="1">
                    <a:solidFill>
                      <a:srgbClr val="000000"/>
                    </a:solidFill>
                    <a:ea typeface="黑体" pitchFamily="49" charset="-122"/>
                  </a:rPr>
                  <a:t>日常</a:t>
                </a:r>
              </a:p>
              <a:p>
                <a:pPr algn="ctr"/>
                <a:r>
                  <a:rPr lang="zh-CN" altLang="en-US" sz="2400" b="1">
                    <a:solidFill>
                      <a:srgbClr val="000000"/>
                    </a:solidFill>
                    <a:ea typeface="黑体" pitchFamily="49" charset="-122"/>
                  </a:rPr>
                  <a:t>工作</a:t>
                </a:r>
              </a:p>
            </p:txBody>
          </p:sp>
        </p:grpSp>
        <p:sp>
          <p:nvSpPr>
            <p:cNvPr id="102420" name="AutoShape 103"/>
            <p:cNvSpPr>
              <a:spLocks noChangeArrowheads="1"/>
            </p:cNvSpPr>
            <p:nvPr/>
          </p:nvSpPr>
          <p:spPr bwMode="auto">
            <a:xfrm>
              <a:off x="2971" y="1364"/>
              <a:ext cx="2501" cy="2616"/>
            </a:xfrm>
            <a:prstGeom prst="roundRect">
              <a:avLst>
                <a:gd name="adj" fmla="val 2259"/>
              </a:avLst>
            </a:prstGeom>
            <a:gradFill rotWithShape="1">
              <a:gsLst>
                <a:gs pos="0">
                  <a:srgbClr val="5BBE4E"/>
                </a:gs>
                <a:gs pos="100000">
                  <a:srgbClr val="FFFFFF"/>
                </a:gs>
              </a:gsLst>
              <a:lin ang="5400000" scaled="1"/>
            </a:gradFill>
            <a:ln w="28575">
              <a:noFill/>
              <a:round/>
              <a:headEnd/>
              <a:tailEnd/>
            </a:ln>
          </p:spPr>
          <p:txBody>
            <a:bodyPr wrap="none" anchor="ctr"/>
            <a:lstStyle/>
            <a:p>
              <a:endParaRPr lang="zh-CN" altLang="en-US"/>
            </a:p>
          </p:txBody>
        </p:sp>
        <p:sp>
          <p:nvSpPr>
            <p:cNvPr id="102421" name="Rectangle 104"/>
            <p:cNvSpPr>
              <a:spLocks noChangeArrowheads="1"/>
            </p:cNvSpPr>
            <p:nvPr/>
          </p:nvSpPr>
          <p:spPr bwMode="auto">
            <a:xfrm>
              <a:off x="3044" y="1515"/>
              <a:ext cx="2546" cy="2723"/>
            </a:xfrm>
            <a:prstGeom prst="rect">
              <a:avLst/>
            </a:prstGeom>
            <a:noFill/>
            <a:ln w="9525">
              <a:noFill/>
              <a:miter lim="800000"/>
              <a:headEnd/>
              <a:tailEnd/>
            </a:ln>
          </p:spPr>
          <p:txBody>
            <a:bodyPr>
              <a:spAutoFit/>
            </a:bodyPr>
            <a:lstStyle/>
            <a:p>
              <a:pPr>
                <a:spcBef>
                  <a:spcPct val="50000"/>
                </a:spcBef>
              </a:pPr>
              <a:r>
                <a:rPr lang="zh-CN" altLang="en-US" sz="2200" b="1">
                  <a:solidFill>
                    <a:srgbClr val="D60093"/>
                  </a:solidFill>
                </a:rPr>
                <a:t>（</a:t>
              </a:r>
              <a:r>
                <a:rPr lang="en-US" altLang="zh-CN" sz="2200" b="1">
                  <a:solidFill>
                    <a:srgbClr val="D60093"/>
                  </a:solidFill>
                </a:rPr>
                <a:t>1</a:t>
              </a:r>
              <a:r>
                <a:rPr lang="zh-CN" altLang="en-US" sz="2200" b="1">
                  <a:solidFill>
                    <a:srgbClr val="D60093"/>
                  </a:solidFill>
                </a:rPr>
                <a:t>）研课主任在日常工作安排上充分考虑师徒共同发展； </a:t>
              </a:r>
            </a:p>
            <a:p>
              <a:pPr>
                <a:lnSpc>
                  <a:spcPct val="120000"/>
                </a:lnSpc>
              </a:pPr>
              <a:endParaRPr lang="zh-CN" altLang="en-US" sz="2200" b="1">
                <a:solidFill>
                  <a:srgbClr val="D60093"/>
                </a:solidFill>
              </a:endParaRPr>
            </a:p>
            <a:p>
              <a:r>
                <a:rPr lang="zh-CN" altLang="en-US" sz="2200" b="1">
                  <a:solidFill>
                    <a:srgbClr val="D60093"/>
                  </a:solidFill>
                </a:rPr>
                <a:t>（</a:t>
              </a:r>
              <a:r>
                <a:rPr lang="en-US" altLang="zh-CN" sz="2200" b="1">
                  <a:solidFill>
                    <a:srgbClr val="D60093"/>
                  </a:solidFill>
                </a:rPr>
                <a:t>2</a:t>
              </a:r>
              <a:r>
                <a:rPr lang="zh-CN" altLang="en-US" sz="2200" b="1">
                  <a:solidFill>
                    <a:srgbClr val="D60093"/>
                  </a:solidFill>
                </a:rPr>
                <a:t>）老教师们率先垂范，以身作则，对待青年教师坦诚相待、毫无保留；</a:t>
              </a:r>
              <a:endParaRPr lang="en-US" altLang="zh-CN" sz="2200" b="1">
                <a:solidFill>
                  <a:srgbClr val="D60093"/>
                </a:solidFill>
              </a:endParaRPr>
            </a:p>
            <a:p>
              <a:endParaRPr lang="en-US" altLang="zh-CN" sz="2200" b="1">
                <a:solidFill>
                  <a:srgbClr val="D60093"/>
                </a:solidFill>
              </a:endParaRPr>
            </a:p>
            <a:p>
              <a:r>
                <a:rPr lang="zh-CN" altLang="en-US" sz="2200" b="1">
                  <a:solidFill>
                    <a:srgbClr val="D60093"/>
                  </a:solidFill>
                </a:rPr>
                <a:t>（</a:t>
              </a:r>
              <a:r>
                <a:rPr lang="en-US" altLang="zh-CN" sz="2200" b="1">
                  <a:solidFill>
                    <a:srgbClr val="D60093"/>
                  </a:solidFill>
                </a:rPr>
                <a:t>3</a:t>
              </a:r>
              <a:r>
                <a:rPr lang="zh-CN" altLang="en-US" sz="2200" b="1">
                  <a:solidFill>
                    <a:srgbClr val="D60093"/>
                  </a:solidFill>
                </a:rPr>
                <a:t>）从听评课、教案书写、说课等环节加强对青年教师的指导。</a:t>
              </a:r>
            </a:p>
            <a:p>
              <a:endParaRPr lang="zh-CN" altLang="en-US" sz="2200" b="1">
                <a:solidFill>
                  <a:srgbClr val="D60093"/>
                </a:solidFill>
              </a:endParaRPr>
            </a:p>
            <a:p>
              <a:r>
                <a:rPr lang="zh-CN" altLang="en-US" sz="2200" b="1">
                  <a:solidFill>
                    <a:srgbClr val="D60093"/>
                  </a:solidFill>
                </a:rPr>
                <a:t>（</a:t>
              </a:r>
              <a:r>
                <a:rPr lang="en-US" altLang="zh-CN" sz="2200" b="1">
                  <a:solidFill>
                    <a:srgbClr val="D60093"/>
                  </a:solidFill>
                </a:rPr>
                <a:t>4</a:t>
              </a:r>
              <a:r>
                <a:rPr lang="zh-CN" altLang="en-US" sz="2200" b="1">
                  <a:solidFill>
                    <a:srgbClr val="D60093"/>
                  </a:solidFill>
                </a:rPr>
                <a:t>）青年教师主动担当，在实践中磨炼、在反思中成长</a:t>
              </a:r>
            </a:p>
          </p:txBody>
        </p:sp>
        <p:sp>
          <p:nvSpPr>
            <p:cNvPr id="241768" name="AutoShape 105"/>
            <p:cNvSpPr/>
            <p:nvPr/>
          </p:nvSpPr>
          <p:spPr>
            <a:xfrm>
              <a:off x="2922" y="992"/>
              <a:ext cx="2529" cy="408"/>
            </a:xfrm>
            <a:prstGeom prst="roundRect">
              <a:avLst>
                <a:gd name="adj" fmla="val 0"/>
              </a:avLst>
            </a:prstGeom>
            <a:solidFill>
              <a:schemeClr val="accent6">
                <a:lumMod val="40000"/>
                <a:lumOff val="60000"/>
              </a:schemeClr>
            </a:solidFill>
            <a:ln w="19050" cap="flat" cmpd="sng">
              <a:solidFill>
                <a:srgbClr val="DDDDDD"/>
              </a:solidFill>
              <a:prstDash val="solid"/>
              <a:round/>
              <a:headEnd type="none" w="med" len="med"/>
              <a:tailEnd type="none" w="med" len="med"/>
            </a:ln>
          </p:spPr>
          <p:txBody>
            <a:bodyPr wrap="none" anchor="ctr"/>
            <a:lstStyle/>
            <a:p>
              <a:pPr algn="ctr" fontAlgn="auto">
                <a:spcBef>
                  <a:spcPts val="0"/>
                </a:spcBef>
                <a:spcAft>
                  <a:spcPts val="0"/>
                </a:spcAft>
                <a:defRPr/>
              </a:pPr>
              <a:r>
                <a:rPr lang="en-US" sz="2400" b="1" dirty="0">
                  <a:latin typeface="Arial" panose="020B0604020202020204" pitchFamily="34" charset="0"/>
                  <a:ea typeface="黑体" panose="02010609060101010101" pitchFamily="49" charset="-122"/>
                </a:rPr>
                <a:t>2.</a:t>
              </a:r>
              <a:r>
                <a:rPr lang="zh-CN" altLang="en-US" sz="2400" b="1" dirty="0">
                  <a:latin typeface="Arial" panose="020B0604020202020204" pitchFamily="34" charset="0"/>
                  <a:ea typeface="黑体" panose="02010609060101010101" pitchFamily="49" charset="-122"/>
                </a:rPr>
                <a:t>青年</a:t>
              </a:r>
              <a:r>
                <a:rPr lang="zh-CN" altLang="en-US" sz="2400" b="1" dirty="0">
                  <a:latin typeface="Arial" panose="020B0604020202020204" pitchFamily="34" charset="0"/>
                  <a:ea typeface="黑体" panose="02010609060101010101" pitchFamily="49" charset="-122"/>
                </a:rPr>
                <a:t>教师培养</a:t>
              </a:r>
            </a:p>
          </p:txBody>
        </p:sp>
        <p:pic>
          <p:nvPicPr>
            <p:cNvPr id="102423" name="Picture 106" descr="232"/>
            <p:cNvPicPr>
              <a:picLocks noChangeAspect="1"/>
            </p:cNvPicPr>
            <p:nvPr/>
          </p:nvPicPr>
          <p:blipFill>
            <a:blip r:embed="rId7"/>
            <a:srcRect/>
            <a:stretch>
              <a:fillRect/>
            </a:stretch>
          </p:blipFill>
          <p:spPr bwMode="auto">
            <a:xfrm>
              <a:off x="1152" y="1920"/>
              <a:ext cx="960" cy="841"/>
            </a:xfrm>
            <a:prstGeom prst="rect">
              <a:avLst/>
            </a:prstGeom>
            <a:noFill/>
            <a:ln w="9525">
              <a:noFill/>
              <a:miter lim="800000"/>
              <a:headEnd/>
              <a:tailEnd/>
            </a:ln>
          </p:spPr>
        </p:pic>
      </p:grpSp>
      <p:sp>
        <p:nvSpPr>
          <p:cNvPr id="107" name="文本框 2"/>
          <p:cNvSpPr txBox="1"/>
          <p:nvPr/>
        </p:nvSpPr>
        <p:spPr>
          <a:xfrm>
            <a:off x="254000" y="673100"/>
            <a:ext cx="3416300" cy="523875"/>
          </a:xfrm>
          <a:prstGeom prst="rect">
            <a:avLst/>
          </a:prstGeom>
          <a:noFill/>
        </p:spPr>
        <p:txBody>
          <a:bodyPr wrap="none">
            <a:spAutoFit/>
          </a:bodyPr>
          <a:lstStyle/>
          <a:p>
            <a:pPr fontAlgn="auto">
              <a:spcBef>
                <a:spcPts val="0"/>
              </a:spcBef>
              <a:spcAft>
                <a:spcPts val="0"/>
              </a:spcAft>
              <a:defRPr/>
            </a:pPr>
            <a:r>
              <a:rPr lang="zh-CN" altLang="en-US" sz="2800" b="1" dirty="0">
                <a:solidFill>
                  <a:prstClr val="black"/>
                </a:solidFill>
                <a:latin typeface="+mj-ea"/>
                <a:ea typeface="+mj-ea"/>
              </a:rPr>
              <a:t>精</a:t>
            </a:r>
            <a:r>
              <a:rPr lang="zh-CN" altLang="en-US" sz="2800" b="1" dirty="0">
                <a:solidFill>
                  <a:prstClr val="black"/>
                </a:solidFill>
                <a:latin typeface="+mj-ea"/>
                <a:ea typeface="+mj-ea"/>
              </a:rPr>
              <a:t>细管理</a:t>
            </a:r>
            <a:r>
              <a:rPr lang="en-US" altLang="zh-CN" sz="2800" b="1" dirty="0">
                <a:solidFill>
                  <a:prstClr val="black"/>
                </a:solidFill>
                <a:latin typeface="+mj-ea"/>
                <a:ea typeface="+mj-ea"/>
              </a:rPr>
              <a:t>—</a:t>
            </a:r>
            <a:r>
              <a:rPr lang="zh-CN" altLang="en-US" sz="2800" b="1" dirty="0">
                <a:solidFill>
                  <a:prstClr val="black"/>
                </a:solidFill>
                <a:latin typeface="+mj-ea"/>
                <a:ea typeface="+mj-ea"/>
              </a:rPr>
              <a:t>教师管理</a:t>
            </a:r>
          </a:p>
        </p:txBody>
      </p:sp>
      <p:sp>
        <p:nvSpPr>
          <p:cNvPr id="108" name="矩形 107"/>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9" name="矩形 108"/>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0"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文本框 1"/>
          <p:cNvSpPr txBox="1">
            <a:spLocks noChangeArrowheads="1"/>
          </p:cNvSpPr>
          <p:nvPr/>
        </p:nvSpPr>
        <p:spPr bwMode="auto">
          <a:xfrm>
            <a:off x="228600" y="1844675"/>
            <a:ext cx="4679950" cy="584200"/>
          </a:xfrm>
          <a:prstGeom prst="rect">
            <a:avLst/>
          </a:prstGeom>
          <a:noFill/>
          <a:ln w="9525">
            <a:noFill/>
            <a:miter lim="800000"/>
            <a:headEnd/>
            <a:tailEnd/>
          </a:ln>
        </p:spPr>
        <p:txBody>
          <a:bodyPr>
            <a:spAutoFit/>
          </a:bodyPr>
          <a:lstStyle/>
          <a:p>
            <a:r>
              <a:rPr lang="en-US" altLang="zh-CN" sz="3200" b="1">
                <a:latin typeface="Calibri" pitchFamily="34" charset="0"/>
              </a:rPr>
              <a:t>3.</a:t>
            </a:r>
            <a:r>
              <a:rPr lang="zh-CN" altLang="en-US" sz="3200" b="1">
                <a:latin typeface="Calibri" pitchFamily="34" charset="0"/>
              </a:rPr>
              <a:t>资源互通共享</a:t>
            </a:r>
          </a:p>
        </p:txBody>
      </p:sp>
      <p:pic>
        <p:nvPicPr>
          <p:cNvPr id="103426" name="Picture 2"/>
          <p:cNvPicPr>
            <a:picLocks noChangeAspect="1" noChangeArrowheads="1"/>
          </p:cNvPicPr>
          <p:nvPr/>
        </p:nvPicPr>
        <p:blipFill>
          <a:blip r:embed="rId2"/>
          <a:srcRect/>
          <a:stretch>
            <a:fillRect/>
          </a:stretch>
        </p:blipFill>
        <p:spPr bwMode="auto">
          <a:xfrm>
            <a:off x="0" y="3101975"/>
            <a:ext cx="5440363" cy="3640138"/>
          </a:xfrm>
          <a:prstGeom prst="rect">
            <a:avLst/>
          </a:prstGeom>
          <a:noFill/>
          <a:ln w="9525">
            <a:noFill/>
            <a:miter lim="800000"/>
            <a:headEnd/>
            <a:tailEnd/>
          </a:ln>
        </p:spPr>
      </p:pic>
      <p:pic>
        <p:nvPicPr>
          <p:cNvPr id="103427" name="Picture 3"/>
          <p:cNvPicPr>
            <a:picLocks noChangeAspect="1" noChangeArrowheads="1"/>
          </p:cNvPicPr>
          <p:nvPr/>
        </p:nvPicPr>
        <p:blipFill>
          <a:blip r:embed="rId3"/>
          <a:srcRect/>
          <a:stretch>
            <a:fillRect/>
          </a:stretch>
        </p:blipFill>
        <p:spPr bwMode="auto">
          <a:xfrm>
            <a:off x="5440363" y="3101975"/>
            <a:ext cx="3349625" cy="3783013"/>
          </a:xfrm>
          <a:prstGeom prst="rect">
            <a:avLst/>
          </a:prstGeom>
          <a:noFill/>
          <a:ln w="9525">
            <a:noFill/>
            <a:miter lim="800000"/>
            <a:headEnd/>
            <a:tailEnd/>
          </a:ln>
        </p:spPr>
      </p:pic>
      <p:sp>
        <p:nvSpPr>
          <p:cNvPr id="6" name="文本框 2"/>
          <p:cNvSpPr txBox="1"/>
          <p:nvPr/>
        </p:nvSpPr>
        <p:spPr>
          <a:xfrm>
            <a:off x="254000" y="962025"/>
            <a:ext cx="3416300" cy="522288"/>
          </a:xfrm>
          <a:prstGeom prst="rect">
            <a:avLst/>
          </a:prstGeom>
          <a:noFill/>
        </p:spPr>
        <p:txBody>
          <a:bodyPr wrap="none">
            <a:spAutoFit/>
          </a:bodyPr>
          <a:lstStyle/>
          <a:p>
            <a:pPr fontAlgn="auto">
              <a:spcBef>
                <a:spcPts val="0"/>
              </a:spcBef>
              <a:spcAft>
                <a:spcPts val="0"/>
              </a:spcAft>
              <a:defRPr/>
            </a:pPr>
            <a:r>
              <a:rPr lang="zh-CN" altLang="en-US" sz="2800" b="1" dirty="0">
                <a:solidFill>
                  <a:prstClr val="black"/>
                </a:solidFill>
                <a:latin typeface="+mj-ea"/>
                <a:ea typeface="+mj-ea"/>
              </a:rPr>
              <a:t>精</a:t>
            </a:r>
            <a:r>
              <a:rPr lang="zh-CN" altLang="en-US" sz="2800" b="1" dirty="0">
                <a:solidFill>
                  <a:prstClr val="black"/>
                </a:solidFill>
                <a:latin typeface="+mj-ea"/>
                <a:ea typeface="+mj-ea"/>
              </a:rPr>
              <a:t>细管理</a:t>
            </a:r>
            <a:r>
              <a:rPr lang="en-US" altLang="zh-CN" sz="2800" b="1" dirty="0">
                <a:solidFill>
                  <a:prstClr val="black"/>
                </a:solidFill>
                <a:latin typeface="+mj-ea"/>
                <a:ea typeface="+mj-ea"/>
              </a:rPr>
              <a:t>—</a:t>
            </a:r>
            <a:r>
              <a:rPr lang="zh-CN" altLang="en-US" sz="2800" b="1" dirty="0">
                <a:solidFill>
                  <a:prstClr val="black"/>
                </a:solidFill>
                <a:latin typeface="+mj-ea"/>
                <a:ea typeface="+mj-ea"/>
              </a:rPr>
              <a:t>教师管理</a:t>
            </a:r>
          </a:p>
        </p:txBody>
      </p:sp>
      <p:sp>
        <p:nvSpPr>
          <p:cNvPr id="7" name="矩形 6"/>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矩形 4"/>
          <p:cNvSpPr>
            <a:spLocks noChangeArrowheads="1"/>
          </p:cNvSpPr>
          <p:nvPr/>
        </p:nvSpPr>
        <p:spPr bwMode="auto">
          <a:xfrm>
            <a:off x="323850" y="2319338"/>
            <a:ext cx="3240088" cy="4062412"/>
          </a:xfrm>
          <a:prstGeom prst="rect">
            <a:avLst/>
          </a:prstGeom>
          <a:noFill/>
          <a:ln w="9525">
            <a:solidFill>
              <a:schemeClr val="tx1"/>
            </a:solidFill>
            <a:miter lim="800000"/>
            <a:headEnd/>
            <a:tailEnd/>
          </a:ln>
        </p:spPr>
        <p:txBody>
          <a:bodyPr lIns="121917" tIns="60958" rIns="121917" bIns="60958">
            <a:spAutoFit/>
          </a:bodyPr>
          <a:lstStyle/>
          <a:p>
            <a:r>
              <a:rPr lang="zh-CN" altLang="en-US" sz="3200" b="1">
                <a:latin typeface="楷体" pitchFamily="49" charset="-122"/>
                <a:ea typeface="楷体" pitchFamily="49" charset="-122"/>
                <a:cs typeface="微软雅黑" pitchFamily="34" charset="-122"/>
              </a:rPr>
              <a:t>学习切磋推门课           </a:t>
            </a:r>
          </a:p>
          <a:p>
            <a:r>
              <a:rPr lang="zh-CN" altLang="en-US" sz="3200" b="1">
                <a:latin typeface="楷体" pitchFamily="49" charset="-122"/>
                <a:ea typeface="楷体" pitchFamily="49" charset="-122"/>
                <a:cs typeface="微软雅黑" pitchFamily="34" charset="-122"/>
              </a:rPr>
              <a:t>青年教师邀请课 </a:t>
            </a:r>
          </a:p>
          <a:p>
            <a:r>
              <a:rPr lang="zh-CN" altLang="en-US" sz="3200" b="1">
                <a:latin typeface="楷体" pitchFamily="49" charset="-122"/>
                <a:ea typeface="楷体" pitchFamily="49" charset="-122"/>
                <a:cs typeface="微软雅黑" pitchFamily="34" charset="-122"/>
              </a:rPr>
              <a:t>落后教师点课           </a:t>
            </a:r>
          </a:p>
          <a:p>
            <a:r>
              <a:rPr lang="zh-CN" altLang="en-US" sz="3200" b="1">
                <a:latin typeface="楷体" pitchFamily="49" charset="-122"/>
                <a:ea typeface="楷体" pitchFamily="49" charset="-122"/>
                <a:cs typeface="微软雅黑" pitchFamily="34" charset="-122"/>
              </a:rPr>
              <a:t>优秀教师宴请课 </a:t>
            </a:r>
          </a:p>
          <a:p>
            <a:r>
              <a:rPr lang="zh-CN" altLang="en-US" sz="3200" b="1">
                <a:latin typeface="楷体" pitchFamily="49" charset="-122"/>
                <a:ea typeface="楷体" pitchFamily="49" charset="-122"/>
                <a:cs typeface="微软雅黑" pitchFamily="34" charset="-122"/>
              </a:rPr>
              <a:t>自录反思提升课           </a:t>
            </a:r>
          </a:p>
          <a:p>
            <a:r>
              <a:rPr lang="zh-CN" altLang="en-US" sz="3200" b="1">
                <a:latin typeface="楷体" pitchFamily="49" charset="-122"/>
                <a:ea typeface="楷体" pitchFamily="49" charset="-122"/>
                <a:cs typeface="微软雅黑" pitchFamily="34" charset="-122"/>
              </a:rPr>
              <a:t>高级教师引领课</a:t>
            </a:r>
          </a:p>
          <a:p>
            <a:r>
              <a:rPr lang="zh-CN" altLang="en-US" sz="3200" b="1">
                <a:latin typeface="楷体" pitchFamily="49" charset="-122"/>
                <a:ea typeface="楷体" pitchFamily="49" charset="-122"/>
                <a:cs typeface="微软雅黑" pitchFamily="34" charset="-122"/>
              </a:rPr>
              <a:t>师徒互助对比课</a:t>
            </a:r>
          </a:p>
          <a:p>
            <a:r>
              <a:rPr lang="zh-CN" altLang="en-US" sz="3200" b="1">
                <a:latin typeface="楷体" pitchFamily="49" charset="-122"/>
                <a:ea typeface="楷体" pitchFamily="49" charset="-122"/>
                <a:cs typeface="微软雅黑" pitchFamily="34" charset="-122"/>
              </a:rPr>
              <a:t>友好学校交流课</a:t>
            </a:r>
          </a:p>
        </p:txBody>
      </p:sp>
      <p:sp>
        <p:nvSpPr>
          <p:cNvPr id="104450" name="文本框 1"/>
          <p:cNvSpPr txBox="1">
            <a:spLocks noChangeArrowheads="1"/>
          </p:cNvSpPr>
          <p:nvPr/>
        </p:nvSpPr>
        <p:spPr bwMode="auto">
          <a:xfrm>
            <a:off x="90488" y="1712913"/>
            <a:ext cx="5918200" cy="492125"/>
          </a:xfrm>
          <a:prstGeom prst="rect">
            <a:avLst/>
          </a:prstGeom>
          <a:noFill/>
          <a:ln w="9525">
            <a:noFill/>
            <a:miter lim="800000"/>
            <a:headEnd/>
            <a:tailEnd/>
          </a:ln>
        </p:spPr>
        <p:txBody>
          <a:bodyPr>
            <a:spAutoFit/>
          </a:bodyPr>
          <a:lstStyle/>
          <a:p>
            <a:r>
              <a:rPr lang="en-US" altLang="zh-CN" sz="2600" b="1">
                <a:latin typeface="Calibri" pitchFamily="34" charset="0"/>
              </a:rPr>
              <a:t>4.</a:t>
            </a:r>
            <a:r>
              <a:rPr lang="zh-CN" altLang="en-US" sz="2600" b="1">
                <a:latin typeface="Calibri" pitchFamily="34" charset="0"/>
              </a:rPr>
              <a:t>九课听评，互助进步</a:t>
            </a:r>
          </a:p>
        </p:txBody>
      </p:sp>
      <p:sp>
        <p:nvSpPr>
          <p:cNvPr id="5" name="文本框 2"/>
          <p:cNvSpPr txBox="1"/>
          <p:nvPr/>
        </p:nvSpPr>
        <p:spPr>
          <a:xfrm>
            <a:off x="254000" y="962025"/>
            <a:ext cx="3416300" cy="522288"/>
          </a:xfrm>
          <a:prstGeom prst="rect">
            <a:avLst/>
          </a:prstGeom>
          <a:noFill/>
        </p:spPr>
        <p:txBody>
          <a:bodyPr wrap="none">
            <a:spAutoFit/>
          </a:bodyPr>
          <a:lstStyle/>
          <a:p>
            <a:pPr fontAlgn="auto">
              <a:spcBef>
                <a:spcPts val="0"/>
              </a:spcBef>
              <a:spcAft>
                <a:spcPts val="0"/>
              </a:spcAft>
              <a:defRPr/>
            </a:pPr>
            <a:r>
              <a:rPr lang="zh-CN" altLang="en-US" sz="2800" b="1" dirty="0">
                <a:solidFill>
                  <a:prstClr val="black"/>
                </a:solidFill>
                <a:latin typeface="+mn-ea"/>
                <a:ea typeface="+mn-ea"/>
              </a:rPr>
              <a:t>精</a:t>
            </a:r>
            <a:r>
              <a:rPr lang="zh-CN" altLang="en-US" sz="2800" b="1" dirty="0">
                <a:solidFill>
                  <a:prstClr val="black"/>
                </a:solidFill>
                <a:latin typeface="+mn-ea"/>
                <a:ea typeface="+mn-ea"/>
              </a:rPr>
              <a:t>细管理</a:t>
            </a:r>
            <a:r>
              <a:rPr lang="en-US" altLang="zh-CN" sz="2800" b="1" dirty="0">
                <a:solidFill>
                  <a:prstClr val="black"/>
                </a:solidFill>
                <a:latin typeface="+mn-ea"/>
                <a:ea typeface="+mn-ea"/>
              </a:rPr>
              <a:t>—</a:t>
            </a:r>
            <a:r>
              <a:rPr lang="zh-CN" altLang="en-US" sz="2800" b="1" dirty="0">
                <a:solidFill>
                  <a:prstClr val="black"/>
                </a:solidFill>
                <a:latin typeface="+mn-ea"/>
                <a:ea typeface="+mn-ea"/>
              </a:rPr>
              <a:t>教师管理</a:t>
            </a:r>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455" name="TextBox 1"/>
          <p:cNvSpPr txBox="1">
            <a:spLocks noChangeArrowheads="1"/>
          </p:cNvSpPr>
          <p:nvPr/>
        </p:nvSpPr>
        <p:spPr bwMode="auto">
          <a:xfrm>
            <a:off x="6443663" y="2317750"/>
            <a:ext cx="1416050" cy="4032250"/>
          </a:xfrm>
          <a:prstGeom prst="rect">
            <a:avLst/>
          </a:prstGeom>
          <a:noFill/>
          <a:ln w="9525">
            <a:solidFill>
              <a:schemeClr val="tx1"/>
            </a:solidFill>
            <a:miter lim="800000"/>
            <a:headEnd/>
            <a:tailEnd/>
          </a:ln>
        </p:spPr>
        <p:txBody>
          <a:bodyPr wrap="none">
            <a:spAutoFit/>
          </a:bodyPr>
          <a:lstStyle/>
          <a:p>
            <a:r>
              <a:rPr lang="zh-CN" altLang="en-US" sz="3200" b="1">
                <a:latin typeface="楷体" pitchFamily="49" charset="-122"/>
                <a:ea typeface="楷体" pitchFamily="49" charset="-122"/>
              </a:rPr>
              <a:t>给压力</a:t>
            </a:r>
            <a:endParaRPr lang="en-US" altLang="zh-CN" sz="3200" b="1">
              <a:latin typeface="楷体" pitchFamily="49" charset="-122"/>
              <a:ea typeface="楷体" pitchFamily="49" charset="-122"/>
            </a:endParaRPr>
          </a:p>
          <a:p>
            <a:r>
              <a:rPr lang="zh-CN" altLang="en-US" sz="3200" b="1">
                <a:latin typeface="楷体" pitchFamily="49" charset="-122"/>
                <a:ea typeface="楷体" pitchFamily="49" charset="-122"/>
              </a:rPr>
              <a:t>求进步</a:t>
            </a:r>
            <a:endParaRPr lang="en-US" altLang="zh-CN" sz="3200" b="1">
              <a:latin typeface="楷体" pitchFamily="49" charset="-122"/>
              <a:ea typeface="楷体" pitchFamily="49" charset="-122"/>
            </a:endParaRPr>
          </a:p>
          <a:p>
            <a:r>
              <a:rPr lang="zh-CN" altLang="en-US" sz="3200" b="1">
                <a:latin typeface="楷体" pitchFamily="49" charset="-122"/>
                <a:ea typeface="楷体" pitchFamily="49" charset="-122"/>
              </a:rPr>
              <a:t>促进步</a:t>
            </a:r>
            <a:endParaRPr lang="en-US" altLang="zh-CN" sz="3200" b="1">
              <a:latin typeface="楷体" pitchFamily="49" charset="-122"/>
              <a:ea typeface="楷体" pitchFamily="49" charset="-122"/>
            </a:endParaRPr>
          </a:p>
          <a:p>
            <a:r>
              <a:rPr lang="zh-CN" altLang="en-US" sz="3200" b="1">
                <a:latin typeface="楷体" pitchFamily="49" charset="-122"/>
                <a:ea typeface="楷体" pitchFamily="49" charset="-122"/>
              </a:rPr>
              <a:t>不保留</a:t>
            </a:r>
            <a:endParaRPr lang="en-US" altLang="zh-CN" sz="3200" b="1">
              <a:latin typeface="楷体" pitchFamily="49" charset="-122"/>
              <a:ea typeface="楷体" pitchFamily="49" charset="-122"/>
            </a:endParaRPr>
          </a:p>
          <a:p>
            <a:r>
              <a:rPr lang="zh-CN" altLang="en-US" sz="3200" b="1">
                <a:latin typeface="楷体" pitchFamily="49" charset="-122"/>
                <a:ea typeface="楷体" pitchFamily="49" charset="-122"/>
              </a:rPr>
              <a:t>内在压</a:t>
            </a:r>
            <a:endParaRPr lang="en-US" altLang="zh-CN" sz="3200" b="1">
              <a:latin typeface="楷体" pitchFamily="49" charset="-122"/>
              <a:ea typeface="楷体" pitchFamily="49" charset="-122"/>
            </a:endParaRPr>
          </a:p>
          <a:p>
            <a:r>
              <a:rPr lang="zh-CN" altLang="en-US" sz="3200" b="1">
                <a:latin typeface="楷体" pitchFamily="49" charset="-122"/>
                <a:ea typeface="楷体" pitchFamily="49" charset="-122"/>
              </a:rPr>
              <a:t>做示范</a:t>
            </a:r>
            <a:endParaRPr lang="en-US" altLang="zh-CN" sz="3200" b="1">
              <a:latin typeface="楷体" pitchFamily="49" charset="-122"/>
              <a:ea typeface="楷体" pitchFamily="49" charset="-122"/>
            </a:endParaRPr>
          </a:p>
          <a:p>
            <a:r>
              <a:rPr lang="zh-CN" altLang="en-US" sz="3200" b="1">
                <a:latin typeface="楷体" pitchFamily="49" charset="-122"/>
                <a:ea typeface="楷体" pitchFamily="49" charset="-122"/>
              </a:rPr>
              <a:t>找差距</a:t>
            </a:r>
            <a:endParaRPr lang="en-US" altLang="zh-CN" sz="3200" b="1">
              <a:latin typeface="楷体" pitchFamily="49" charset="-122"/>
              <a:ea typeface="楷体" pitchFamily="49" charset="-122"/>
            </a:endParaRPr>
          </a:p>
          <a:p>
            <a:r>
              <a:rPr lang="zh-CN" altLang="en-US" sz="3200" b="1">
                <a:latin typeface="楷体" pitchFamily="49" charset="-122"/>
                <a:ea typeface="楷体" pitchFamily="49" charset="-122"/>
              </a:rPr>
              <a:t>共进步</a:t>
            </a:r>
          </a:p>
        </p:txBody>
      </p:sp>
      <p:sp>
        <p:nvSpPr>
          <p:cNvPr id="3" name="右箭头 2"/>
          <p:cNvSpPr/>
          <p:nvPr/>
        </p:nvSpPr>
        <p:spPr>
          <a:xfrm>
            <a:off x="3670300" y="3573463"/>
            <a:ext cx="2630488" cy="158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nvSpPr>
        <p:spPr bwMode="auto">
          <a:xfrm>
            <a:off x="-180975" y="1752600"/>
            <a:ext cx="4870450" cy="596900"/>
          </a:xfrm>
          <a:prstGeom prst="rect">
            <a:avLst/>
          </a:prstGeom>
          <a:noFill/>
          <a:ln w="9525">
            <a:noFill/>
            <a:miter lim="800000"/>
            <a:headEnd/>
            <a:tailEnd/>
          </a:ln>
        </p:spPr>
        <p:txBody>
          <a:bodyPr anchor="ctr"/>
          <a:lstStyle/>
          <a:p>
            <a:pPr algn="ctr" eaLnBrk="0" hangingPunct="0"/>
            <a:r>
              <a:rPr lang="zh-CN" altLang="en-US" sz="2800" b="1">
                <a:solidFill>
                  <a:srgbClr val="2F2BEF"/>
                </a:solidFill>
                <a:latin typeface="楷体" pitchFamily="49" charset="-122"/>
                <a:ea typeface="楷体" pitchFamily="49" charset="-122"/>
                <a:cs typeface="隶书"/>
                <a:sym typeface="+mn-ea"/>
              </a:rPr>
              <a:t>学科核心素养考察</a:t>
            </a:r>
          </a:p>
        </p:txBody>
      </p:sp>
      <p:sp>
        <p:nvSpPr>
          <p:cNvPr id="21506" name="文本框 1"/>
          <p:cNvSpPr txBox="1">
            <a:spLocks noChangeArrowheads="1"/>
          </p:cNvSpPr>
          <p:nvPr/>
        </p:nvSpPr>
        <p:spPr bwMode="auto">
          <a:xfrm>
            <a:off x="334963" y="4479925"/>
            <a:ext cx="8609012" cy="461963"/>
          </a:xfrm>
          <a:prstGeom prst="rect">
            <a:avLst/>
          </a:prstGeom>
          <a:noFill/>
          <a:ln w="9525">
            <a:noFill/>
            <a:miter lim="800000"/>
            <a:headEnd/>
            <a:tailEnd/>
          </a:ln>
        </p:spPr>
        <p:txBody>
          <a:bodyPr>
            <a:spAutoFit/>
          </a:bodyPr>
          <a:lstStyle/>
          <a:p>
            <a:r>
              <a:rPr lang="zh-CN" altLang="zh-CN" sz="2400" b="1">
                <a:solidFill>
                  <a:srgbClr val="C00000"/>
                </a:solidFill>
                <a:latin typeface="楷体" pitchFamily="49" charset="-122"/>
                <a:ea typeface="楷体" pitchFamily="49" charset="-122"/>
                <a:sym typeface="+mn-ea"/>
              </a:rPr>
              <a:t>历史学科核心素养</a:t>
            </a:r>
            <a:r>
              <a:rPr lang="zh-CN" altLang="zh-CN" sz="2400" b="1">
                <a:latin typeface="楷体" pitchFamily="49" charset="-122"/>
                <a:ea typeface="楷体" pitchFamily="49" charset="-122"/>
                <a:sym typeface="+mn-ea"/>
              </a:rPr>
              <a:t>主要包括</a:t>
            </a:r>
            <a:r>
              <a:rPr lang="zh-CN" altLang="en-US" sz="2400" b="1">
                <a:latin typeface="隶书"/>
                <a:ea typeface="隶书"/>
                <a:cs typeface="隶书"/>
                <a:sym typeface="+mn-ea"/>
              </a:rPr>
              <a:t>：</a:t>
            </a:r>
            <a:endParaRPr lang="zh-CN" altLang="en-US" sz="2400">
              <a:latin typeface="Calibri" pitchFamily="34" charset="0"/>
            </a:endParaRPr>
          </a:p>
        </p:txBody>
      </p:sp>
      <p:grpSp>
        <p:nvGrpSpPr>
          <p:cNvPr id="21507" name="组合 62"/>
          <p:cNvGrpSpPr>
            <a:grpSpLocks/>
          </p:cNvGrpSpPr>
          <p:nvPr/>
        </p:nvGrpSpPr>
        <p:grpSpPr bwMode="auto">
          <a:xfrm>
            <a:off x="203200" y="5365750"/>
            <a:ext cx="1730375" cy="942975"/>
            <a:chOff x="-1106238" y="2825659"/>
            <a:chExt cx="4278756" cy="942975"/>
          </a:xfrm>
        </p:grpSpPr>
        <p:sp>
          <p:nvSpPr>
            <p:cNvPr id="64" name="圆角矩形 63"/>
            <p:cNvSpPr/>
            <p:nvPr/>
          </p:nvSpPr>
          <p:spPr>
            <a:xfrm>
              <a:off x="-1106238" y="2825659"/>
              <a:ext cx="4192396" cy="942975"/>
            </a:xfrm>
            <a:prstGeom prst="roundRect">
              <a:avLst/>
            </a:prstGeom>
            <a:ln>
              <a:noFill/>
            </a:ln>
            <a:effectLst>
              <a:outerShdw dist="635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28" name="文本框 8"/>
            <p:cNvSpPr txBox="1">
              <a:spLocks noChangeArrowheads="1"/>
            </p:cNvSpPr>
            <p:nvPr/>
          </p:nvSpPr>
          <p:spPr bwMode="auto">
            <a:xfrm>
              <a:off x="-834808" y="3045659"/>
              <a:ext cx="4007326" cy="523220"/>
            </a:xfrm>
            <a:prstGeom prst="rect">
              <a:avLst/>
            </a:prstGeom>
            <a:noFill/>
            <a:ln w="9525">
              <a:noFill/>
              <a:miter lim="800000"/>
              <a:headEnd/>
              <a:tailEnd/>
            </a:ln>
          </p:spPr>
          <p:txBody>
            <a:bodyPr wrap="none">
              <a:spAutoFit/>
            </a:bodyPr>
            <a:lstStyle/>
            <a:p>
              <a:pPr algn="ctr"/>
              <a:r>
                <a:rPr lang="zh-CN" altLang="en-US" sz="2800" b="1">
                  <a:solidFill>
                    <a:schemeClr val="bg1"/>
                  </a:solidFill>
                  <a:latin typeface="微软雅黑" pitchFamily="34" charset="-122"/>
                  <a:ea typeface="微软雅黑" pitchFamily="34" charset="-122"/>
                </a:rPr>
                <a:t>唯物史观</a:t>
              </a:r>
            </a:p>
          </p:txBody>
        </p:sp>
      </p:grpSp>
      <p:grpSp>
        <p:nvGrpSpPr>
          <p:cNvPr id="21508" name="组合 65"/>
          <p:cNvGrpSpPr>
            <a:grpSpLocks/>
          </p:cNvGrpSpPr>
          <p:nvPr/>
        </p:nvGrpSpPr>
        <p:grpSpPr bwMode="auto">
          <a:xfrm>
            <a:off x="2079625" y="5365750"/>
            <a:ext cx="1651000" cy="942975"/>
            <a:chOff x="1646804" y="3030447"/>
            <a:chExt cx="4082100" cy="942975"/>
          </a:xfrm>
        </p:grpSpPr>
        <p:sp>
          <p:nvSpPr>
            <p:cNvPr id="67" name="圆角矩形 66"/>
            <p:cNvSpPr/>
            <p:nvPr/>
          </p:nvSpPr>
          <p:spPr>
            <a:xfrm>
              <a:off x="1646804" y="3030447"/>
              <a:ext cx="4082100" cy="942975"/>
            </a:xfrm>
            <a:prstGeom prst="roundRect">
              <a:avLst/>
            </a:prstGeom>
            <a:solidFill>
              <a:schemeClr val="accent2"/>
            </a:solidFill>
            <a:ln>
              <a:noFill/>
            </a:ln>
            <a:effectLst>
              <a:outerShdw dist="635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26" name="文本框 11"/>
            <p:cNvSpPr txBox="1">
              <a:spLocks noChangeArrowheads="1"/>
            </p:cNvSpPr>
            <p:nvPr/>
          </p:nvSpPr>
          <p:spPr bwMode="auto">
            <a:xfrm>
              <a:off x="1684191" y="3240324"/>
              <a:ext cx="4007326" cy="523220"/>
            </a:xfrm>
            <a:prstGeom prst="rect">
              <a:avLst/>
            </a:prstGeom>
            <a:noFill/>
            <a:ln w="9525">
              <a:noFill/>
              <a:miter lim="800000"/>
              <a:headEnd/>
              <a:tailEnd/>
            </a:ln>
          </p:spPr>
          <p:txBody>
            <a:bodyPr wrap="none">
              <a:spAutoFit/>
            </a:bodyPr>
            <a:lstStyle/>
            <a:p>
              <a:pPr algn="ctr"/>
              <a:r>
                <a:rPr lang="zh-CN" altLang="en-US" sz="2800" b="1">
                  <a:solidFill>
                    <a:schemeClr val="bg1"/>
                  </a:solidFill>
                  <a:latin typeface="微软雅黑" pitchFamily="34" charset="-122"/>
                  <a:ea typeface="微软雅黑" pitchFamily="34" charset="-122"/>
                </a:rPr>
                <a:t>历史解释</a:t>
              </a:r>
            </a:p>
          </p:txBody>
        </p:sp>
      </p:grpSp>
      <p:grpSp>
        <p:nvGrpSpPr>
          <p:cNvPr id="21509" name="组合 68"/>
          <p:cNvGrpSpPr>
            <a:grpSpLocks/>
          </p:cNvGrpSpPr>
          <p:nvPr/>
        </p:nvGrpSpPr>
        <p:grpSpPr bwMode="auto">
          <a:xfrm>
            <a:off x="3951288" y="5365750"/>
            <a:ext cx="1620837" cy="942975"/>
            <a:chOff x="4139795" y="4396100"/>
            <a:chExt cx="4007326" cy="942975"/>
          </a:xfrm>
        </p:grpSpPr>
        <p:sp>
          <p:nvSpPr>
            <p:cNvPr id="70" name="圆角矩形 69"/>
            <p:cNvSpPr/>
            <p:nvPr/>
          </p:nvSpPr>
          <p:spPr>
            <a:xfrm>
              <a:off x="4218293" y="4396100"/>
              <a:ext cx="3748282" cy="942975"/>
            </a:xfrm>
            <a:prstGeom prst="roundRect">
              <a:avLst/>
            </a:prstGeom>
            <a:solidFill>
              <a:schemeClr val="accent3"/>
            </a:solidFill>
            <a:ln>
              <a:noFill/>
            </a:ln>
            <a:effectLst>
              <a:outerShdw dist="635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24" name="文本框 14"/>
            <p:cNvSpPr txBox="1">
              <a:spLocks noChangeArrowheads="1"/>
            </p:cNvSpPr>
            <p:nvPr/>
          </p:nvSpPr>
          <p:spPr bwMode="auto">
            <a:xfrm>
              <a:off x="4139795" y="4626523"/>
              <a:ext cx="4007326" cy="523220"/>
            </a:xfrm>
            <a:prstGeom prst="rect">
              <a:avLst/>
            </a:prstGeom>
            <a:noFill/>
            <a:ln w="9525">
              <a:noFill/>
              <a:miter lim="800000"/>
              <a:headEnd/>
              <a:tailEnd/>
            </a:ln>
          </p:spPr>
          <p:txBody>
            <a:bodyPr wrap="none">
              <a:spAutoFit/>
            </a:bodyPr>
            <a:lstStyle/>
            <a:p>
              <a:pPr algn="ctr"/>
              <a:r>
                <a:rPr lang="zh-CN" altLang="en-US" sz="2800" b="1">
                  <a:solidFill>
                    <a:schemeClr val="bg1"/>
                  </a:solidFill>
                  <a:latin typeface="微软雅黑" pitchFamily="34" charset="-122"/>
                  <a:ea typeface="微软雅黑" pitchFamily="34" charset="-122"/>
                </a:rPr>
                <a:t>时空观念</a:t>
              </a:r>
            </a:p>
          </p:txBody>
        </p:sp>
      </p:grpSp>
      <p:grpSp>
        <p:nvGrpSpPr>
          <p:cNvPr id="21510" name="组合 71"/>
          <p:cNvGrpSpPr>
            <a:grpSpLocks/>
          </p:cNvGrpSpPr>
          <p:nvPr/>
        </p:nvGrpSpPr>
        <p:grpSpPr bwMode="auto">
          <a:xfrm>
            <a:off x="5603875" y="5365750"/>
            <a:ext cx="1620838" cy="942975"/>
            <a:chOff x="2336793" y="3039308"/>
            <a:chExt cx="4007326" cy="942975"/>
          </a:xfrm>
        </p:grpSpPr>
        <p:sp>
          <p:nvSpPr>
            <p:cNvPr id="73" name="圆角矩形 72"/>
            <p:cNvSpPr/>
            <p:nvPr/>
          </p:nvSpPr>
          <p:spPr>
            <a:xfrm>
              <a:off x="2454540" y="3039308"/>
              <a:ext cx="3771832" cy="942975"/>
            </a:xfrm>
            <a:prstGeom prst="roundRect">
              <a:avLst/>
            </a:prstGeom>
            <a:solidFill>
              <a:schemeClr val="accent4"/>
            </a:solidFill>
            <a:ln>
              <a:noFill/>
            </a:ln>
            <a:effectLst>
              <a:outerShdw dist="635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22" name="文本框 17"/>
            <p:cNvSpPr txBox="1">
              <a:spLocks noChangeArrowheads="1"/>
            </p:cNvSpPr>
            <p:nvPr/>
          </p:nvSpPr>
          <p:spPr bwMode="auto">
            <a:xfrm>
              <a:off x="2336793" y="3255489"/>
              <a:ext cx="4007326" cy="523220"/>
            </a:xfrm>
            <a:prstGeom prst="rect">
              <a:avLst/>
            </a:prstGeom>
            <a:noFill/>
            <a:ln w="9525">
              <a:noFill/>
              <a:miter lim="800000"/>
              <a:headEnd/>
              <a:tailEnd/>
            </a:ln>
          </p:spPr>
          <p:txBody>
            <a:bodyPr wrap="none">
              <a:spAutoFit/>
            </a:bodyPr>
            <a:lstStyle/>
            <a:p>
              <a:pPr algn="ctr"/>
              <a:r>
                <a:rPr lang="zh-CN" altLang="en-US" sz="2800" b="1">
                  <a:solidFill>
                    <a:schemeClr val="bg1"/>
                  </a:solidFill>
                  <a:latin typeface="微软雅黑" pitchFamily="34" charset="-122"/>
                  <a:ea typeface="微软雅黑" pitchFamily="34" charset="-122"/>
                </a:rPr>
                <a:t>史料实证</a:t>
              </a:r>
            </a:p>
          </p:txBody>
        </p:sp>
      </p:grpSp>
      <p:grpSp>
        <p:nvGrpSpPr>
          <p:cNvPr id="21511" name="组合 74"/>
          <p:cNvGrpSpPr>
            <a:grpSpLocks/>
          </p:cNvGrpSpPr>
          <p:nvPr/>
        </p:nvGrpSpPr>
        <p:grpSpPr bwMode="auto">
          <a:xfrm>
            <a:off x="7369175" y="5365750"/>
            <a:ext cx="1620838" cy="942975"/>
            <a:chOff x="8937019" y="3030447"/>
            <a:chExt cx="4007326" cy="942975"/>
          </a:xfrm>
        </p:grpSpPr>
        <p:sp>
          <p:nvSpPr>
            <p:cNvPr id="76" name="圆角矩形 75"/>
            <p:cNvSpPr/>
            <p:nvPr/>
          </p:nvSpPr>
          <p:spPr>
            <a:xfrm>
              <a:off x="8937019" y="3030447"/>
              <a:ext cx="3815005" cy="942975"/>
            </a:xfrm>
            <a:prstGeom prst="roundRect">
              <a:avLst/>
            </a:prstGeom>
            <a:solidFill>
              <a:schemeClr val="accent5"/>
            </a:solidFill>
            <a:ln>
              <a:noFill/>
            </a:ln>
            <a:effectLst>
              <a:outerShdw dist="635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20" name="文本框 20"/>
            <p:cNvSpPr txBox="1">
              <a:spLocks noChangeArrowheads="1"/>
            </p:cNvSpPr>
            <p:nvPr/>
          </p:nvSpPr>
          <p:spPr bwMode="auto">
            <a:xfrm>
              <a:off x="8937019" y="3246628"/>
              <a:ext cx="4007326" cy="523220"/>
            </a:xfrm>
            <a:prstGeom prst="rect">
              <a:avLst/>
            </a:prstGeom>
            <a:noFill/>
            <a:ln w="9525">
              <a:noFill/>
              <a:miter lim="800000"/>
              <a:headEnd/>
              <a:tailEnd/>
            </a:ln>
          </p:spPr>
          <p:txBody>
            <a:bodyPr wrap="none">
              <a:spAutoFit/>
            </a:bodyPr>
            <a:lstStyle/>
            <a:p>
              <a:pPr algn="ctr"/>
              <a:r>
                <a:rPr lang="zh-CN" altLang="en-US" sz="2800" b="1">
                  <a:solidFill>
                    <a:schemeClr val="bg1"/>
                  </a:solidFill>
                  <a:latin typeface="微软雅黑" pitchFamily="34" charset="-122"/>
                  <a:ea typeface="微软雅黑" pitchFamily="34" charset="-122"/>
                </a:rPr>
                <a:t>家国情怀</a:t>
              </a:r>
            </a:p>
          </p:txBody>
        </p:sp>
      </p:grpSp>
      <p:sp>
        <p:nvSpPr>
          <p:cNvPr id="78" name="矩形 77"/>
          <p:cNvSpPr/>
          <p:nvPr/>
        </p:nvSpPr>
        <p:spPr>
          <a:xfrm>
            <a:off x="301625" y="2416175"/>
            <a:ext cx="8675688" cy="1876425"/>
          </a:xfrm>
          <a:prstGeom prst="rect">
            <a:avLst/>
          </a:prstGeom>
          <a:solidFill>
            <a:schemeClr val="bg1"/>
          </a:solidFill>
          <a:ln>
            <a:solidFill>
              <a:schemeClr val="tx1"/>
            </a:solidFill>
          </a:ln>
        </p:spPr>
        <p:txBody>
          <a:bodyPr>
            <a:spAutoFit/>
          </a:bodyPr>
          <a:lstStyle/>
          <a:p>
            <a:pPr algn="just" fontAlgn="auto">
              <a:spcBef>
                <a:spcPts val="0"/>
              </a:spcBef>
              <a:spcAft>
                <a:spcPts val="0"/>
              </a:spcAft>
              <a:defRPr/>
            </a:pPr>
            <a:r>
              <a:rPr lang="en-US" altLang="zh-CN" sz="2000" b="1" kern="100" dirty="0">
                <a:latin typeface="+mn-ea"/>
                <a:ea typeface="+mn-ea"/>
                <a:cs typeface="Times New Roman" panose="02020603050405020304" pitchFamily="18" charset="0"/>
              </a:rPr>
              <a:t>    </a:t>
            </a:r>
            <a:r>
              <a:rPr lang="zh-CN" altLang="zh-CN" sz="2400" b="1" kern="100" dirty="0">
                <a:latin typeface="+mn-ea"/>
                <a:ea typeface="+mn-ea"/>
                <a:cs typeface="Times New Roman" panose="02020603050405020304" pitchFamily="18" charset="0"/>
              </a:rPr>
              <a:t>所谓学科核心素养，是以</a:t>
            </a:r>
            <a:r>
              <a:rPr lang="zh-CN" altLang="zh-CN" sz="2400" b="1" kern="100" dirty="0">
                <a:solidFill>
                  <a:srgbClr val="FF0000"/>
                </a:solidFill>
                <a:latin typeface="+mn-ea"/>
                <a:ea typeface="+mn-ea"/>
                <a:cs typeface="Times New Roman" panose="02020603050405020304" pitchFamily="18" charset="0"/>
              </a:rPr>
              <a:t>学科知识技能</a:t>
            </a:r>
            <a:r>
              <a:rPr lang="zh-CN" altLang="zh-CN" sz="2400" b="1" kern="100" dirty="0">
                <a:latin typeface="+mn-ea"/>
                <a:ea typeface="+mn-ea"/>
                <a:cs typeface="Times New Roman" panose="02020603050405020304" pitchFamily="18" charset="0"/>
              </a:rPr>
              <a:t>为基础，整合了</a:t>
            </a:r>
            <a:r>
              <a:rPr lang="zh-CN" altLang="zh-CN" sz="2400" b="1" kern="100" dirty="0">
                <a:solidFill>
                  <a:srgbClr val="FF0000"/>
                </a:solidFill>
                <a:latin typeface="+mn-ea"/>
                <a:ea typeface="+mn-ea"/>
                <a:cs typeface="Times New Roman" panose="02020603050405020304" pitchFamily="18" charset="0"/>
              </a:rPr>
              <a:t>情感、态度和价值观</a:t>
            </a:r>
            <a:r>
              <a:rPr lang="zh-CN" altLang="zh-CN" sz="2400" b="1" kern="100" dirty="0">
                <a:latin typeface="+mn-ea"/>
                <a:ea typeface="+mn-ea"/>
                <a:cs typeface="Times New Roman" panose="02020603050405020304" pitchFamily="18" charset="0"/>
              </a:rPr>
              <a:t>在内的，能够满足特定现实需求的综合性品质和相关能力。是学生学习该学科之后形成的、</a:t>
            </a:r>
            <a:r>
              <a:rPr lang="zh-CN" altLang="zh-CN" sz="2400" b="1" kern="100" dirty="0">
                <a:solidFill>
                  <a:srgbClr val="FF0000"/>
                </a:solidFill>
                <a:latin typeface="+mn-ea"/>
                <a:ea typeface="+mn-ea"/>
                <a:cs typeface="Times New Roman" panose="02020603050405020304" pitchFamily="18" charset="0"/>
              </a:rPr>
              <a:t>具有学科特点</a:t>
            </a:r>
            <a:r>
              <a:rPr lang="zh-CN" altLang="zh-CN" sz="2400" b="1" kern="100" dirty="0">
                <a:latin typeface="+mn-ea"/>
                <a:ea typeface="+mn-ea"/>
                <a:cs typeface="Times New Roman" panose="02020603050405020304" pitchFamily="18" charset="0"/>
              </a:rPr>
              <a:t>的关键成就。</a:t>
            </a:r>
            <a:endParaRPr lang="en-US" altLang="zh-CN" sz="2400" b="1" kern="100" dirty="0">
              <a:latin typeface="+mn-ea"/>
              <a:ea typeface="+mn-ea"/>
              <a:cs typeface="Times New Roman" panose="02020603050405020304" pitchFamily="18" charset="0"/>
            </a:endParaRPr>
          </a:p>
          <a:p>
            <a:pPr algn="just" fontAlgn="auto">
              <a:spcBef>
                <a:spcPts val="0"/>
              </a:spcBef>
              <a:spcAft>
                <a:spcPts val="0"/>
              </a:spcAft>
              <a:defRPr/>
            </a:pPr>
            <a:r>
              <a:rPr lang="en-US" altLang="zh-CN" sz="2000" b="1" kern="100" dirty="0">
                <a:latin typeface="+mn-ea"/>
                <a:ea typeface="+mn-ea"/>
                <a:cs typeface="Times New Roman" panose="02020603050405020304" pitchFamily="18" charset="0"/>
              </a:rPr>
              <a:t>                     ——</a:t>
            </a:r>
            <a:r>
              <a:rPr lang="zh-CN" altLang="zh-CN" sz="2000" b="1" kern="100" dirty="0">
                <a:latin typeface="+mn-ea"/>
                <a:ea typeface="+mn-ea"/>
                <a:cs typeface="Times New Roman" panose="02020603050405020304" pitchFamily="18" charset="0"/>
              </a:rPr>
              <a:t>朱汉国《浅议</a:t>
            </a:r>
            <a:r>
              <a:rPr lang="en-US" altLang="zh-CN" sz="2000" b="1" kern="100" dirty="0">
                <a:latin typeface="+mn-ea"/>
                <a:ea typeface="+mn-ea"/>
                <a:cs typeface="Times New Roman" panose="02020603050405020304" pitchFamily="18" charset="0"/>
              </a:rPr>
              <a:t>21</a:t>
            </a:r>
            <a:r>
              <a:rPr lang="zh-CN" altLang="zh-CN" sz="2000" b="1" kern="100" dirty="0">
                <a:latin typeface="+mn-ea"/>
                <a:ea typeface="+mn-ea"/>
                <a:cs typeface="Times New Roman" panose="02020603050405020304" pitchFamily="18" charset="0"/>
              </a:rPr>
              <a:t>世纪以来历史课程目标的变化》</a:t>
            </a:r>
          </a:p>
        </p:txBody>
      </p:sp>
      <p:sp>
        <p:nvSpPr>
          <p:cNvPr id="25" name="矩形 2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18" name="TextBox 29"/>
          <p:cNvSpPr txBox="1">
            <a:spLocks noChangeArrowheads="1"/>
          </p:cNvSpPr>
          <p:nvPr/>
        </p:nvSpPr>
        <p:spPr bwMode="auto">
          <a:xfrm>
            <a:off x="661988" y="908050"/>
            <a:ext cx="1533525" cy="461963"/>
          </a:xfrm>
          <a:prstGeom prst="rect">
            <a:avLst/>
          </a:prstGeom>
          <a:noFill/>
          <a:ln w="9525">
            <a:noFill/>
            <a:miter lim="800000"/>
            <a:headEnd/>
            <a:tailEnd/>
          </a:ln>
        </p:spPr>
        <p:txBody>
          <a:bodyPr>
            <a:spAutoFit/>
          </a:bodyPr>
          <a:lstStyle/>
          <a:p>
            <a:r>
              <a:rPr lang="zh-CN" altLang="en-US" sz="2400" b="1">
                <a:latin typeface="Calibri" pitchFamily="34" charset="0"/>
              </a:rPr>
              <a:t>研究考纲</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292100" y="2420938"/>
            <a:ext cx="8312150" cy="3671887"/>
          </a:xfrm>
        </p:spPr>
        <p:txBody>
          <a:bodyPr rtlCol="0">
            <a:normAutofit lnSpcReduction="10000"/>
          </a:bodyPr>
          <a:lstStyle/>
          <a:p>
            <a:pPr marL="0" indent="0" fontAlgn="auto">
              <a:lnSpc>
                <a:spcPct val="90000"/>
              </a:lnSpc>
              <a:spcAft>
                <a:spcPts val="0"/>
              </a:spcAft>
              <a:buFont typeface="Arial" pitchFamily="34" charset="0"/>
              <a:buNone/>
              <a:defRPr/>
            </a:pPr>
            <a:r>
              <a:rPr lang="zh-CN" altLang="en-US" sz="2800" b="1" dirty="0">
                <a:solidFill>
                  <a:srgbClr val="FF0000"/>
                </a:solidFill>
              </a:rPr>
              <a:t>实验班：清</a:t>
            </a:r>
            <a:r>
              <a:rPr lang="zh-CN" altLang="en-US" sz="2800" b="1" dirty="0" smtClean="0">
                <a:solidFill>
                  <a:srgbClr val="FF0000"/>
                </a:solidFill>
              </a:rPr>
              <a:t>北</a:t>
            </a:r>
            <a:endParaRPr lang="zh-CN" altLang="en-US" sz="2800" b="1" dirty="0">
              <a:latin typeface="楷体" panose="02010609060101010101" pitchFamily="49" charset="-122"/>
              <a:ea typeface="楷体" panose="02010609060101010101" pitchFamily="49" charset="-122"/>
            </a:endParaRPr>
          </a:p>
          <a:p>
            <a:pPr marL="0" indent="0" fontAlgn="auto">
              <a:lnSpc>
                <a:spcPct val="90000"/>
              </a:lnSpc>
              <a:spcAft>
                <a:spcPts val="0"/>
              </a:spcAft>
              <a:buFont typeface="Arial" pitchFamily="34" charset="0"/>
              <a:buNone/>
              <a:defRPr/>
            </a:pPr>
            <a:r>
              <a:rPr lang="en-US" altLang="zh-CN"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打破思维定势，</a:t>
            </a:r>
            <a:r>
              <a:rPr lang="zh-CN" altLang="en-US" sz="2800" b="1" dirty="0" smtClean="0">
                <a:latin typeface="楷体" panose="02010609060101010101" pitchFamily="49" charset="-122"/>
                <a:ea typeface="楷体" panose="02010609060101010101" pitchFamily="49" charset="-122"/>
              </a:rPr>
              <a:t>树立满分</a:t>
            </a:r>
            <a:r>
              <a:rPr lang="zh-CN" altLang="en-US" sz="2800" b="1" dirty="0">
                <a:latin typeface="楷体" panose="02010609060101010101" pitchFamily="49" charset="-122"/>
                <a:ea typeface="楷体" panose="02010609060101010101" pitchFamily="49" charset="-122"/>
              </a:rPr>
              <a:t>意识。 </a:t>
            </a:r>
          </a:p>
          <a:p>
            <a:pPr marL="0" indent="0" fontAlgn="auto">
              <a:lnSpc>
                <a:spcPct val="90000"/>
              </a:lnSpc>
              <a:spcAft>
                <a:spcPts val="0"/>
              </a:spcAft>
              <a:buFont typeface="Arial" pitchFamily="34" charset="0"/>
              <a:buNone/>
              <a:defRPr/>
            </a:pPr>
            <a:r>
              <a:rPr lang="en-US" altLang="zh-CN" sz="2800" b="1" dirty="0">
                <a:latin typeface="楷体" panose="02010609060101010101" pitchFamily="49" charset="-122"/>
                <a:ea typeface="楷体" panose="02010609060101010101" pitchFamily="49" charset="-122"/>
              </a:rPr>
              <a:t>(2)</a:t>
            </a:r>
            <a:r>
              <a:rPr lang="zh-CN" altLang="en-US" sz="2800" b="1" dirty="0" smtClean="0">
                <a:latin typeface="楷体" panose="02010609060101010101" pitchFamily="49" charset="-122"/>
                <a:ea typeface="楷体" panose="02010609060101010101" pitchFamily="49" charset="-122"/>
              </a:rPr>
              <a:t>建立成绩</a:t>
            </a:r>
            <a:r>
              <a:rPr lang="zh-CN" altLang="en-US" sz="2800" b="1" dirty="0">
                <a:latin typeface="楷体" panose="02010609060101010101" pitchFamily="49" charset="-122"/>
                <a:ea typeface="楷体" panose="02010609060101010101" pitchFamily="49" charset="-122"/>
              </a:rPr>
              <a:t>档案，关注发展变化。 </a:t>
            </a:r>
          </a:p>
          <a:p>
            <a:pPr marL="0" indent="0" fontAlgn="auto">
              <a:lnSpc>
                <a:spcPct val="90000"/>
              </a:lnSpc>
              <a:spcAft>
                <a:spcPts val="0"/>
              </a:spcAft>
              <a:buFont typeface="Arial" pitchFamily="34" charset="0"/>
              <a:buNone/>
              <a:defRPr/>
            </a:pPr>
            <a:r>
              <a:rPr lang="en-US" altLang="zh-CN" sz="2800" b="1" dirty="0">
                <a:latin typeface="楷体" panose="02010609060101010101" pitchFamily="49" charset="-122"/>
                <a:ea typeface="楷体" panose="02010609060101010101" pitchFamily="49" charset="-122"/>
              </a:rPr>
              <a:t>(3</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增加</a:t>
            </a:r>
            <a:r>
              <a:rPr lang="zh-CN" altLang="en-US" sz="2800" b="1" dirty="0">
                <a:latin typeface="楷体" panose="02010609060101010101" pitchFamily="49" charset="-122"/>
                <a:ea typeface="楷体" panose="02010609060101010101" pitchFamily="49" charset="-122"/>
              </a:rPr>
              <a:t>面批面改，关注心理变化。 </a:t>
            </a:r>
          </a:p>
          <a:p>
            <a:pPr marL="0" indent="0" fontAlgn="auto">
              <a:lnSpc>
                <a:spcPct val="90000"/>
              </a:lnSpc>
              <a:spcAft>
                <a:spcPts val="0"/>
              </a:spcAft>
              <a:buFont typeface="Arial" pitchFamily="34" charset="0"/>
              <a:buNone/>
              <a:defRPr/>
            </a:pPr>
            <a:r>
              <a:rPr lang="en-US" altLang="zh-CN" sz="2800" b="1" dirty="0">
                <a:latin typeface="楷体" panose="02010609060101010101" pitchFamily="49" charset="-122"/>
                <a:ea typeface="楷体" panose="02010609060101010101" pitchFamily="49" charset="-122"/>
              </a:rPr>
              <a:t>(4</a:t>
            </a:r>
            <a:r>
              <a:rPr lang="en-US" altLang="zh-CN" sz="2800" b="1" dirty="0" smtClean="0">
                <a:latin typeface="楷体" panose="02010609060101010101" pitchFamily="49" charset="-122"/>
                <a:ea typeface="楷体" panose="02010609060101010101" pitchFamily="49" charset="-122"/>
              </a:rPr>
              <a:t>)</a:t>
            </a:r>
            <a:r>
              <a:rPr lang="zh-CN" altLang="en-US" sz="2800" b="1" dirty="0" smtClean="0">
                <a:latin typeface="楷体" panose="02010609060101010101" pitchFamily="49" charset="-122"/>
                <a:ea typeface="楷体" panose="02010609060101010101" pitchFamily="49" charset="-122"/>
              </a:rPr>
              <a:t>定期</a:t>
            </a:r>
            <a:r>
              <a:rPr lang="zh-CN" altLang="en-US" sz="2800" b="1" dirty="0">
                <a:latin typeface="楷体" panose="02010609060101010101" pitchFamily="49" charset="-122"/>
                <a:ea typeface="楷体" panose="02010609060101010101" pitchFamily="49" charset="-122"/>
              </a:rPr>
              <a:t>交流，相互促进</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marL="0" indent="0" fontAlgn="auto">
              <a:lnSpc>
                <a:spcPct val="90000"/>
              </a:lnSpc>
              <a:spcAft>
                <a:spcPts val="0"/>
              </a:spcAft>
              <a:buFont typeface="Arial" pitchFamily="34" charset="0"/>
              <a:buNone/>
              <a:defRPr/>
            </a:pPr>
            <a:r>
              <a:rPr lang="en-US" altLang="zh-CN" sz="2800" b="1" dirty="0" smtClean="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5)</a:t>
            </a:r>
            <a:r>
              <a:rPr lang="zh-CN" altLang="en-US" sz="2800" b="1" dirty="0">
                <a:latin typeface="楷体" panose="02010609060101010101" pitchFamily="49" charset="-122"/>
                <a:ea typeface="楷体" panose="02010609060101010101" pitchFamily="49" charset="-122"/>
              </a:rPr>
              <a:t>适当干预，给足</a:t>
            </a:r>
            <a:r>
              <a:rPr lang="zh-CN" altLang="en-US" sz="2800" b="1" dirty="0" smtClean="0">
                <a:latin typeface="楷体" panose="02010609060101010101" pitchFamily="49" charset="-122"/>
                <a:ea typeface="楷体" panose="02010609060101010101" pitchFamily="49" charset="-122"/>
              </a:rPr>
              <a:t>空间。</a:t>
            </a:r>
            <a:r>
              <a:rPr lang="zh-CN" altLang="en-US" b="1" dirty="0">
                <a:latin typeface="楷体" panose="02010609060101010101" pitchFamily="49" charset="-122"/>
                <a:ea typeface="楷体" panose="02010609060101010101" pitchFamily="49" charset="-122"/>
              </a:rPr>
              <a:t/>
            </a:r>
            <a:br>
              <a:rPr lang="zh-CN" altLang="en-US" b="1" dirty="0">
                <a:latin typeface="楷体" panose="02010609060101010101" pitchFamily="49" charset="-122"/>
                <a:ea typeface="楷体" panose="02010609060101010101" pitchFamily="49" charset="-122"/>
              </a:rPr>
            </a:br>
            <a:r>
              <a:rPr lang="zh-CN" altLang="en-US" b="1" dirty="0">
                <a:latin typeface="楷体" panose="02010609060101010101" pitchFamily="49" charset="-122"/>
                <a:ea typeface="楷体" panose="02010609060101010101" pitchFamily="49" charset="-122"/>
              </a:rPr>
              <a:t/>
            </a:r>
            <a:br>
              <a:rPr lang="zh-CN" altLang="en-US" b="1" dirty="0">
                <a:latin typeface="楷体" panose="02010609060101010101" pitchFamily="49" charset="-122"/>
                <a:ea typeface="楷体" panose="02010609060101010101" pitchFamily="49" charset="-122"/>
              </a:rPr>
            </a:br>
            <a:endParaRPr lang="zh-CN" altLang="en-US" b="1" dirty="0">
              <a:latin typeface="楷体" panose="02010609060101010101" pitchFamily="49" charset="-122"/>
              <a:ea typeface="楷体" panose="02010609060101010101" pitchFamily="49" charset="-122"/>
            </a:endParaRPr>
          </a:p>
        </p:txBody>
      </p:sp>
      <p:sp>
        <p:nvSpPr>
          <p:cNvPr id="105474" name="TextBox 1"/>
          <p:cNvSpPr txBox="1">
            <a:spLocks noChangeArrowheads="1"/>
          </p:cNvSpPr>
          <p:nvPr/>
        </p:nvSpPr>
        <p:spPr bwMode="auto">
          <a:xfrm>
            <a:off x="285750" y="1763713"/>
            <a:ext cx="6048375" cy="585787"/>
          </a:xfrm>
          <a:prstGeom prst="rect">
            <a:avLst/>
          </a:prstGeom>
          <a:noFill/>
          <a:ln w="9525">
            <a:noFill/>
            <a:miter lim="800000"/>
            <a:headEnd/>
            <a:tailEnd/>
          </a:ln>
        </p:spPr>
        <p:txBody>
          <a:bodyPr>
            <a:spAutoFit/>
          </a:bodyPr>
          <a:lstStyle/>
          <a:p>
            <a:r>
              <a:rPr lang="en-US" altLang="zh-CN" sz="3200" b="1">
                <a:solidFill>
                  <a:srgbClr val="2F2BEF"/>
                </a:solidFill>
                <a:latin typeface="华文楷体"/>
                <a:ea typeface="华文楷体"/>
                <a:cs typeface="华文楷体"/>
              </a:rPr>
              <a:t>1.</a:t>
            </a:r>
            <a:r>
              <a:rPr lang="zh-CN" altLang="en-US" sz="3200" b="1">
                <a:solidFill>
                  <a:srgbClr val="2F2BEF"/>
                </a:solidFill>
                <a:latin typeface="华文楷体"/>
                <a:ea typeface="华文楷体"/>
                <a:cs typeface="华文楷体"/>
              </a:rPr>
              <a:t>各梯队分层管理</a:t>
            </a:r>
          </a:p>
        </p:txBody>
      </p:sp>
      <p:sp>
        <p:nvSpPr>
          <p:cNvPr id="5" name="文本框 2"/>
          <p:cNvSpPr txBox="1"/>
          <p:nvPr/>
        </p:nvSpPr>
        <p:spPr>
          <a:xfrm>
            <a:off x="254000" y="1177925"/>
            <a:ext cx="3416300" cy="522288"/>
          </a:xfrm>
          <a:prstGeom prst="rect">
            <a:avLst/>
          </a:prstGeom>
          <a:noFill/>
        </p:spPr>
        <p:txBody>
          <a:bodyPr wrap="none">
            <a:spAutoFit/>
          </a:bodyPr>
          <a:lstStyle/>
          <a:p>
            <a:pPr fontAlgn="auto">
              <a:spcBef>
                <a:spcPts val="0"/>
              </a:spcBef>
              <a:spcAft>
                <a:spcPts val="0"/>
              </a:spcAft>
              <a:defRPr/>
            </a:pPr>
            <a:r>
              <a:rPr lang="zh-CN" altLang="en-US" sz="2800" b="1" dirty="0">
                <a:solidFill>
                  <a:prstClr val="black"/>
                </a:solidFill>
                <a:latin typeface="+mj-ea"/>
                <a:ea typeface="+mj-ea"/>
              </a:rPr>
              <a:t>精</a:t>
            </a:r>
            <a:r>
              <a:rPr lang="zh-CN" altLang="en-US" sz="2800" b="1" dirty="0">
                <a:solidFill>
                  <a:prstClr val="black"/>
                </a:solidFill>
                <a:latin typeface="+mj-ea"/>
                <a:ea typeface="+mj-ea"/>
              </a:rPr>
              <a:t>细管理</a:t>
            </a:r>
            <a:r>
              <a:rPr lang="en-US" altLang="zh-CN" sz="2800" b="1" dirty="0">
                <a:solidFill>
                  <a:prstClr val="black"/>
                </a:solidFill>
                <a:latin typeface="+mj-ea"/>
                <a:ea typeface="+mj-ea"/>
              </a:rPr>
              <a:t>—</a:t>
            </a:r>
            <a:r>
              <a:rPr lang="zh-CN" altLang="en-US" sz="2800" b="1" dirty="0">
                <a:solidFill>
                  <a:prstClr val="black"/>
                </a:solidFill>
                <a:latin typeface="+mj-ea"/>
                <a:ea typeface="+mj-ea"/>
              </a:rPr>
              <a:t>学生管</a:t>
            </a:r>
            <a:r>
              <a:rPr lang="zh-CN" altLang="en-US" sz="2800" b="1" dirty="0">
                <a:solidFill>
                  <a:prstClr val="black"/>
                </a:solidFill>
                <a:latin typeface="+mj-ea"/>
                <a:ea typeface="+mj-ea"/>
              </a:rPr>
              <a:t>理</a:t>
            </a:r>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p:cNvSpPr>
            <a:spLocks noGrp="1" noChangeArrowheads="1"/>
          </p:cNvSpPr>
          <p:nvPr>
            <p:ph idx="1"/>
          </p:nvPr>
        </p:nvSpPr>
        <p:spPr>
          <a:xfrm>
            <a:off x="468313" y="2287588"/>
            <a:ext cx="8229600" cy="4525962"/>
          </a:xfrm>
        </p:spPr>
        <p:txBody>
          <a:bodyPr/>
          <a:lstStyle/>
          <a:p>
            <a:pPr>
              <a:lnSpc>
                <a:spcPct val="90000"/>
              </a:lnSpc>
            </a:pPr>
            <a:endParaRPr lang="en-US" altLang="zh-CN" sz="2800" b="1" smtClean="0"/>
          </a:p>
          <a:p>
            <a:pPr>
              <a:lnSpc>
                <a:spcPct val="90000"/>
              </a:lnSpc>
            </a:pPr>
            <a:r>
              <a:rPr lang="en-US" altLang="zh-CN" sz="2800" b="1" smtClean="0">
                <a:latin typeface="楷体" pitchFamily="49" charset="-122"/>
                <a:ea typeface="楷体" pitchFamily="49" charset="-122"/>
              </a:rPr>
              <a:t>(1)</a:t>
            </a:r>
            <a:r>
              <a:rPr lang="zh-CN" altLang="en-US" sz="2800" b="1" smtClean="0"/>
              <a:t>强化高分意识</a:t>
            </a:r>
          </a:p>
          <a:p>
            <a:pPr>
              <a:lnSpc>
                <a:spcPct val="90000"/>
              </a:lnSpc>
            </a:pPr>
            <a:r>
              <a:rPr lang="en-US" altLang="zh-CN" sz="2800" b="1" smtClean="0">
                <a:latin typeface="楷体" pitchFamily="49" charset="-122"/>
                <a:ea typeface="楷体" pitchFamily="49" charset="-122"/>
              </a:rPr>
              <a:t>(2)</a:t>
            </a:r>
            <a:r>
              <a:rPr lang="zh-CN" altLang="en-US" sz="2800" b="1" smtClean="0"/>
              <a:t>临界生会议常规化</a:t>
            </a:r>
          </a:p>
          <a:p>
            <a:pPr>
              <a:lnSpc>
                <a:spcPct val="90000"/>
              </a:lnSpc>
            </a:pPr>
            <a:r>
              <a:rPr lang="en-US" altLang="zh-CN" sz="2800" b="1" smtClean="0">
                <a:latin typeface="楷体" pitchFamily="49" charset="-122"/>
                <a:ea typeface="楷体" pitchFamily="49" charset="-122"/>
              </a:rPr>
              <a:t>(3)</a:t>
            </a:r>
            <a:r>
              <a:rPr lang="zh-CN" altLang="en-US" sz="2800" b="1" smtClean="0"/>
              <a:t>提问常态化 </a:t>
            </a:r>
            <a:endParaRPr lang="en-US" altLang="zh-CN" sz="2800" b="1" smtClean="0"/>
          </a:p>
          <a:p>
            <a:pPr>
              <a:lnSpc>
                <a:spcPct val="90000"/>
              </a:lnSpc>
            </a:pPr>
            <a:r>
              <a:rPr lang="en-US" altLang="zh-CN" sz="2800" b="1" smtClean="0">
                <a:latin typeface="楷体" pitchFamily="49" charset="-122"/>
                <a:ea typeface="楷体" pitchFamily="49" charset="-122"/>
              </a:rPr>
              <a:t>(4)</a:t>
            </a:r>
            <a:r>
              <a:rPr lang="zh-CN" altLang="en-US" sz="2800" b="1" smtClean="0"/>
              <a:t>数据分析平时化</a:t>
            </a:r>
          </a:p>
          <a:p>
            <a:pPr>
              <a:lnSpc>
                <a:spcPct val="90000"/>
              </a:lnSpc>
            </a:pPr>
            <a:r>
              <a:rPr lang="en-US" altLang="zh-CN" sz="2800" b="1" smtClean="0">
                <a:latin typeface="楷体" pitchFamily="49" charset="-122"/>
                <a:ea typeface="楷体" pitchFamily="49" charset="-122"/>
              </a:rPr>
              <a:t>(5)</a:t>
            </a:r>
            <a:r>
              <a:rPr lang="zh-CN" altLang="en-US" sz="2800" b="1" smtClean="0"/>
              <a:t>启动日清日毕本 </a:t>
            </a:r>
          </a:p>
          <a:p>
            <a:pPr>
              <a:lnSpc>
                <a:spcPct val="90000"/>
              </a:lnSpc>
            </a:pPr>
            <a:r>
              <a:rPr lang="en-US" altLang="zh-CN" sz="2800" b="1" smtClean="0">
                <a:latin typeface="楷体" pitchFamily="49" charset="-122"/>
                <a:ea typeface="楷体" pitchFamily="49" charset="-122"/>
              </a:rPr>
              <a:t>(6)</a:t>
            </a:r>
            <a:r>
              <a:rPr lang="zh-CN" altLang="en-US" sz="2800" b="1" smtClean="0"/>
              <a:t>临界生竞争机制</a:t>
            </a:r>
            <a:r>
              <a:rPr lang="zh-CN" altLang="en-US" b="1" smtClean="0"/>
              <a:t/>
            </a:r>
            <a:br>
              <a:rPr lang="zh-CN" altLang="en-US" b="1" smtClean="0"/>
            </a:br>
            <a:endParaRPr lang="zh-CN" altLang="en-US" b="1" smtClean="0"/>
          </a:p>
        </p:txBody>
      </p:sp>
      <p:sp>
        <p:nvSpPr>
          <p:cNvPr id="106498" name="Rectangle 5"/>
          <p:cNvSpPr>
            <a:spLocks noChangeArrowheads="1"/>
          </p:cNvSpPr>
          <p:nvPr/>
        </p:nvSpPr>
        <p:spPr bwMode="auto">
          <a:xfrm>
            <a:off x="506413" y="2071688"/>
            <a:ext cx="8229600" cy="4525962"/>
          </a:xfrm>
          <a:prstGeom prst="rect">
            <a:avLst/>
          </a:prstGeom>
          <a:noFill/>
          <a:ln w="9525">
            <a:noFill/>
            <a:miter lim="800000"/>
            <a:headEnd/>
            <a:tailEnd/>
          </a:ln>
        </p:spPr>
        <p:txBody>
          <a:bodyPr/>
          <a:lstStyle/>
          <a:p>
            <a:pPr marL="342900" indent="-342900">
              <a:lnSpc>
                <a:spcPct val="90000"/>
              </a:lnSpc>
              <a:spcBef>
                <a:spcPct val="20000"/>
              </a:spcBef>
              <a:buFontTx/>
              <a:buChar char="•"/>
            </a:pPr>
            <a:r>
              <a:rPr lang="zh-CN" altLang="en-US" sz="2800" b="1">
                <a:solidFill>
                  <a:srgbClr val="FF0000"/>
                </a:solidFill>
                <a:latin typeface="Calibri" pitchFamily="34" charset="0"/>
              </a:rPr>
              <a:t>普通班：本一临界生</a:t>
            </a:r>
          </a:p>
        </p:txBody>
      </p:sp>
      <p:sp>
        <p:nvSpPr>
          <p:cNvPr id="106499" name="TextBox 6"/>
          <p:cNvSpPr txBox="1">
            <a:spLocks noChangeArrowheads="1"/>
          </p:cNvSpPr>
          <p:nvPr/>
        </p:nvSpPr>
        <p:spPr bwMode="auto">
          <a:xfrm>
            <a:off x="179388" y="1331913"/>
            <a:ext cx="6048375" cy="584200"/>
          </a:xfrm>
          <a:prstGeom prst="rect">
            <a:avLst/>
          </a:prstGeom>
          <a:noFill/>
          <a:ln w="9525">
            <a:noFill/>
            <a:miter lim="800000"/>
            <a:headEnd/>
            <a:tailEnd/>
          </a:ln>
        </p:spPr>
        <p:txBody>
          <a:bodyPr>
            <a:spAutoFit/>
          </a:bodyPr>
          <a:lstStyle/>
          <a:p>
            <a:r>
              <a:rPr lang="en-US" altLang="zh-CN" sz="3200" b="1">
                <a:latin typeface="华文楷体"/>
                <a:ea typeface="华文楷体"/>
                <a:cs typeface="华文楷体"/>
              </a:rPr>
              <a:t>1.</a:t>
            </a:r>
            <a:r>
              <a:rPr lang="zh-CN" altLang="en-US" sz="3200" b="1">
                <a:latin typeface="华文楷体"/>
                <a:ea typeface="华文楷体"/>
                <a:cs typeface="华文楷体"/>
              </a:rPr>
              <a:t>各梯队分层管理</a:t>
            </a:r>
          </a:p>
        </p:txBody>
      </p:sp>
      <p:sp>
        <p:nvSpPr>
          <p:cNvPr id="8" name="文本框 2"/>
          <p:cNvSpPr txBox="1"/>
          <p:nvPr/>
        </p:nvSpPr>
        <p:spPr>
          <a:xfrm>
            <a:off x="254000" y="817563"/>
            <a:ext cx="3416300" cy="523875"/>
          </a:xfrm>
          <a:prstGeom prst="rect">
            <a:avLst/>
          </a:prstGeom>
          <a:noFill/>
        </p:spPr>
        <p:txBody>
          <a:bodyPr wrap="none">
            <a:spAutoFit/>
          </a:bodyPr>
          <a:lstStyle/>
          <a:p>
            <a:pPr fontAlgn="auto">
              <a:spcBef>
                <a:spcPts val="0"/>
              </a:spcBef>
              <a:spcAft>
                <a:spcPts val="0"/>
              </a:spcAft>
              <a:defRPr/>
            </a:pPr>
            <a:r>
              <a:rPr lang="zh-CN" altLang="en-US" sz="2800" b="1" dirty="0">
                <a:solidFill>
                  <a:prstClr val="black"/>
                </a:solidFill>
                <a:latin typeface="+mj-ea"/>
                <a:ea typeface="+mj-ea"/>
              </a:rPr>
              <a:t>精</a:t>
            </a:r>
            <a:r>
              <a:rPr lang="zh-CN" altLang="en-US" sz="2800" b="1" dirty="0">
                <a:solidFill>
                  <a:prstClr val="black"/>
                </a:solidFill>
                <a:latin typeface="+mj-ea"/>
                <a:ea typeface="+mj-ea"/>
              </a:rPr>
              <a:t>细管理</a:t>
            </a:r>
            <a:r>
              <a:rPr lang="en-US" altLang="zh-CN" sz="2800" b="1" dirty="0">
                <a:solidFill>
                  <a:prstClr val="black"/>
                </a:solidFill>
                <a:latin typeface="+mj-ea"/>
                <a:ea typeface="+mj-ea"/>
              </a:rPr>
              <a:t>—</a:t>
            </a:r>
            <a:r>
              <a:rPr lang="zh-CN" altLang="en-US" sz="2800" b="1" dirty="0">
                <a:solidFill>
                  <a:prstClr val="black"/>
                </a:solidFill>
                <a:latin typeface="+mj-ea"/>
                <a:ea typeface="+mj-ea"/>
              </a:rPr>
              <a:t>学生管</a:t>
            </a:r>
            <a:r>
              <a:rPr lang="zh-CN" altLang="en-US" sz="2800" b="1" dirty="0">
                <a:solidFill>
                  <a:prstClr val="black"/>
                </a:solidFill>
                <a:latin typeface="+mj-ea"/>
                <a:ea typeface="+mj-ea"/>
              </a:rPr>
              <a:t>理</a:t>
            </a:r>
          </a:p>
        </p:txBody>
      </p:sp>
      <p:sp>
        <p:nvSpPr>
          <p:cNvPr id="6" name="矩形 5"/>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noChangeArrowheads="1"/>
          </p:cNvSpPr>
          <p:nvPr>
            <p:ph idx="1"/>
          </p:nvPr>
        </p:nvSpPr>
        <p:spPr>
          <a:xfrm>
            <a:off x="323850" y="1524000"/>
            <a:ext cx="8642350" cy="5505450"/>
          </a:xfrm>
        </p:spPr>
        <p:txBody>
          <a:bodyPr/>
          <a:lstStyle/>
          <a:p>
            <a:r>
              <a:rPr lang="en-US" altLang="zh-CN" sz="2400" b="1" smtClean="0">
                <a:latin typeface="楷体" pitchFamily="49" charset="-122"/>
                <a:ea typeface="楷体" pitchFamily="49" charset="-122"/>
              </a:rPr>
              <a:t>2.</a:t>
            </a:r>
            <a:r>
              <a:rPr lang="zh-CN" altLang="en-US" sz="2400" b="1" smtClean="0">
                <a:latin typeface="楷体" pitchFamily="49" charset="-122"/>
                <a:ea typeface="楷体" pitchFamily="49" charset="-122"/>
              </a:rPr>
              <a:t> 自习课管理</a:t>
            </a:r>
          </a:p>
          <a:p>
            <a:r>
              <a:rPr lang="zh-CN" altLang="en-US" sz="2400" b="1" smtClean="0">
                <a:latin typeface="楷体" pitchFamily="49" charset="-122"/>
                <a:ea typeface="楷体" pitchFamily="49" charset="-122"/>
              </a:rPr>
              <a:t>目标意识：任务量、预想能力提升、基础补漏等</a:t>
            </a:r>
          </a:p>
          <a:p>
            <a:endParaRPr lang="zh-CN" altLang="en-US" sz="2400" b="1" smtClean="0">
              <a:latin typeface="楷体" pitchFamily="49" charset="-122"/>
              <a:ea typeface="楷体" pitchFamily="49" charset="-122"/>
            </a:endParaRPr>
          </a:p>
          <a:p>
            <a:r>
              <a:rPr lang="zh-CN" altLang="en-US" sz="2400" b="1" smtClean="0">
                <a:latin typeface="楷体" pitchFamily="49" charset="-122"/>
                <a:ea typeface="楷体" pitchFamily="49" charset="-122"/>
              </a:rPr>
              <a:t>得分意识：选择题</a:t>
            </a:r>
            <a:r>
              <a:rPr lang="en-US" altLang="zh-CN" sz="2400" b="1" smtClean="0">
                <a:latin typeface="楷体" pitchFamily="49" charset="-122"/>
                <a:ea typeface="楷体" pitchFamily="49" charset="-122"/>
              </a:rPr>
              <a:t>48</a:t>
            </a:r>
            <a:r>
              <a:rPr lang="zh-CN" altLang="en-US" sz="2400" b="1" smtClean="0">
                <a:latin typeface="楷体" pitchFamily="49" charset="-122"/>
                <a:ea typeface="楷体" pitchFamily="49" charset="-122"/>
              </a:rPr>
              <a:t>分意识等</a:t>
            </a:r>
          </a:p>
          <a:p>
            <a:endParaRPr lang="zh-CN" altLang="en-US" sz="2400" b="1" smtClean="0">
              <a:latin typeface="楷体" pitchFamily="49" charset="-122"/>
              <a:ea typeface="楷体" pitchFamily="49" charset="-122"/>
            </a:endParaRPr>
          </a:p>
          <a:p>
            <a:r>
              <a:rPr lang="zh-CN" altLang="en-US" sz="2400" b="1" smtClean="0">
                <a:latin typeface="楷体" pitchFamily="49" charset="-122"/>
                <a:ea typeface="楷体" pitchFamily="49" charset="-122"/>
              </a:rPr>
              <a:t>时间意识：选择题</a:t>
            </a:r>
            <a:r>
              <a:rPr lang="en-US" altLang="zh-CN" sz="2400" b="1" smtClean="0">
                <a:latin typeface="楷体" pitchFamily="49" charset="-122"/>
                <a:ea typeface="楷体" pitchFamily="49" charset="-122"/>
              </a:rPr>
              <a:t>50</a:t>
            </a:r>
            <a:r>
              <a:rPr lang="zh-CN" altLang="en-US" sz="2400" b="1" smtClean="0">
                <a:latin typeface="楷体" pitchFamily="49" charset="-122"/>
                <a:ea typeface="楷体" pitchFamily="49" charset="-122"/>
              </a:rPr>
              <a:t>秒  主观题每题</a:t>
            </a:r>
            <a:r>
              <a:rPr lang="en-US" altLang="zh-CN" sz="2400" b="1" smtClean="0">
                <a:latin typeface="楷体" pitchFamily="49" charset="-122"/>
                <a:ea typeface="楷体" pitchFamily="49" charset="-122"/>
              </a:rPr>
              <a:t>10—12</a:t>
            </a:r>
            <a:r>
              <a:rPr lang="zh-CN" altLang="en-US" sz="2400" b="1" smtClean="0">
                <a:latin typeface="楷体" pitchFamily="49" charset="-122"/>
                <a:ea typeface="楷体" pitchFamily="49" charset="-122"/>
              </a:rPr>
              <a:t>分钟。</a:t>
            </a:r>
          </a:p>
          <a:p>
            <a:endParaRPr lang="zh-CN" altLang="en-US" sz="2400" b="1" smtClean="0">
              <a:latin typeface="楷体" pitchFamily="49" charset="-122"/>
              <a:ea typeface="楷体" pitchFamily="49" charset="-122"/>
            </a:endParaRPr>
          </a:p>
          <a:p>
            <a:r>
              <a:rPr lang="zh-CN" altLang="en-US" sz="2400" b="1" smtClean="0">
                <a:latin typeface="楷体" pitchFamily="49" charset="-122"/>
                <a:ea typeface="楷体" pitchFamily="49" charset="-122"/>
              </a:rPr>
              <a:t>考试意识：自习考试化的真正落实</a:t>
            </a:r>
          </a:p>
          <a:p>
            <a:endParaRPr lang="zh-CN" altLang="en-US" sz="2400" b="1" smtClean="0">
              <a:latin typeface="楷体" pitchFamily="49" charset="-122"/>
              <a:ea typeface="楷体" pitchFamily="49" charset="-122"/>
            </a:endParaRPr>
          </a:p>
          <a:p>
            <a:r>
              <a:rPr lang="zh-CN" altLang="en-US" sz="2400" b="1" smtClean="0">
                <a:latin typeface="楷体" pitchFamily="49" charset="-122"/>
                <a:ea typeface="楷体" pitchFamily="49" charset="-122"/>
              </a:rPr>
              <a:t>心态意识：把每次考试当成高考，我定能赢！</a:t>
            </a:r>
          </a:p>
          <a:p>
            <a:endParaRPr lang="zh-CN" altLang="en-US" sz="2400" b="1" smtClean="0">
              <a:latin typeface="楷体_GB2312"/>
              <a:ea typeface="楷体_GB2312"/>
              <a:cs typeface="楷体_GB2312"/>
            </a:endParaRPr>
          </a:p>
          <a:p>
            <a:endParaRPr lang="en-US" altLang="zh-CN" sz="2400" b="1" smtClean="0">
              <a:latin typeface="楷体_GB2312"/>
              <a:ea typeface="楷体_GB2312"/>
              <a:cs typeface="楷体_GB2312"/>
            </a:endParaRPr>
          </a:p>
        </p:txBody>
      </p:sp>
      <p:sp>
        <p:nvSpPr>
          <p:cNvPr id="5" name="文本框 2"/>
          <p:cNvSpPr txBox="1"/>
          <p:nvPr/>
        </p:nvSpPr>
        <p:spPr>
          <a:xfrm>
            <a:off x="254000" y="817563"/>
            <a:ext cx="3416300" cy="523875"/>
          </a:xfrm>
          <a:prstGeom prst="rect">
            <a:avLst/>
          </a:prstGeom>
          <a:noFill/>
        </p:spPr>
        <p:txBody>
          <a:bodyPr wrap="none">
            <a:spAutoFit/>
          </a:bodyPr>
          <a:lstStyle/>
          <a:p>
            <a:pPr fontAlgn="auto">
              <a:spcBef>
                <a:spcPts val="0"/>
              </a:spcBef>
              <a:spcAft>
                <a:spcPts val="0"/>
              </a:spcAft>
              <a:defRPr/>
            </a:pPr>
            <a:r>
              <a:rPr lang="zh-CN" altLang="en-US" sz="2800" b="1" dirty="0">
                <a:solidFill>
                  <a:prstClr val="black"/>
                </a:solidFill>
                <a:latin typeface="+mj-ea"/>
                <a:ea typeface="+mj-ea"/>
              </a:rPr>
              <a:t>精</a:t>
            </a:r>
            <a:r>
              <a:rPr lang="zh-CN" altLang="en-US" sz="2800" b="1" dirty="0">
                <a:solidFill>
                  <a:prstClr val="black"/>
                </a:solidFill>
                <a:latin typeface="+mj-ea"/>
                <a:ea typeface="+mj-ea"/>
              </a:rPr>
              <a:t>细管理</a:t>
            </a:r>
            <a:r>
              <a:rPr lang="en-US" altLang="zh-CN" sz="2800" b="1" dirty="0">
                <a:solidFill>
                  <a:prstClr val="black"/>
                </a:solidFill>
                <a:latin typeface="+mj-ea"/>
                <a:ea typeface="+mj-ea"/>
              </a:rPr>
              <a:t>—</a:t>
            </a:r>
            <a:r>
              <a:rPr lang="zh-CN" altLang="en-US" sz="2800" b="1" dirty="0">
                <a:solidFill>
                  <a:prstClr val="black"/>
                </a:solidFill>
                <a:latin typeface="+mj-ea"/>
                <a:ea typeface="+mj-ea"/>
              </a:rPr>
              <a:t>学生管</a:t>
            </a:r>
            <a:r>
              <a:rPr lang="zh-CN" altLang="en-US" sz="2800" b="1" dirty="0">
                <a:solidFill>
                  <a:prstClr val="black"/>
                </a:solidFill>
                <a:latin typeface="+mj-ea"/>
                <a:ea typeface="+mj-ea"/>
              </a:rPr>
              <a:t>理</a:t>
            </a:r>
          </a:p>
        </p:txBody>
      </p:sp>
      <p:sp>
        <p:nvSpPr>
          <p:cNvPr id="4" name="矩形 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5" name="Group 2"/>
          <p:cNvGrpSpPr>
            <a:grpSpLocks/>
          </p:cNvGrpSpPr>
          <p:nvPr/>
        </p:nvGrpSpPr>
        <p:grpSpPr bwMode="auto">
          <a:xfrm>
            <a:off x="265113" y="1398588"/>
            <a:ext cx="8556625" cy="5270500"/>
            <a:chOff x="158" y="654"/>
            <a:chExt cx="5390" cy="3320"/>
          </a:xfrm>
        </p:grpSpPr>
        <p:sp>
          <p:nvSpPr>
            <p:cNvPr id="108551" name="AutoShape 3"/>
            <p:cNvSpPr>
              <a:spLocks noChangeArrowheads="1"/>
            </p:cNvSpPr>
            <p:nvPr/>
          </p:nvSpPr>
          <p:spPr bwMode="auto">
            <a:xfrm rot="-3626814">
              <a:off x="3041" y="1651"/>
              <a:ext cx="499" cy="182"/>
            </a:xfrm>
            <a:prstGeom prst="rightArrow">
              <a:avLst>
                <a:gd name="adj1" fmla="val 35167"/>
                <a:gd name="adj2" fmla="val 110597"/>
              </a:avLst>
            </a:prstGeom>
            <a:gradFill rotWithShape="1">
              <a:gsLst>
                <a:gs pos="0">
                  <a:srgbClr val="429ECB">
                    <a:alpha val="0"/>
                  </a:srgbClr>
                </a:gs>
                <a:gs pos="100000">
                  <a:srgbClr val="4AB1E4"/>
                </a:gs>
              </a:gsLst>
              <a:lin ang="0" scaled="1"/>
            </a:gradFill>
            <a:ln w="0">
              <a:noFill/>
              <a:miter lim="800000"/>
              <a:headEnd/>
              <a:tailEnd/>
            </a:ln>
          </p:spPr>
          <p:txBody>
            <a:bodyPr wrap="none" anchor="ctr"/>
            <a:lstStyle/>
            <a:p>
              <a:endParaRPr lang="zh-CN" altLang="en-US"/>
            </a:p>
          </p:txBody>
        </p:sp>
        <p:sp>
          <p:nvSpPr>
            <p:cNvPr id="108552" name="AutoShape 4"/>
            <p:cNvSpPr>
              <a:spLocks noChangeArrowheads="1"/>
            </p:cNvSpPr>
            <p:nvPr/>
          </p:nvSpPr>
          <p:spPr bwMode="auto">
            <a:xfrm rot="3465783">
              <a:off x="3041" y="3014"/>
              <a:ext cx="499" cy="182"/>
            </a:xfrm>
            <a:prstGeom prst="rightArrow">
              <a:avLst>
                <a:gd name="adj1" fmla="val 35167"/>
                <a:gd name="adj2" fmla="val 110597"/>
              </a:avLst>
            </a:prstGeom>
            <a:gradFill rotWithShape="1">
              <a:gsLst>
                <a:gs pos="0">
                  <a:srgbClr val="429ECB">
                    <a:alpha val="0"/>
                  </a:srgbClr>
                </a:gs>
                <a:gs pos="100000">
                  <a:srgbClr val="4AB1E4"/>
                </a:gs>
              </a:gsLst>
              <a:lin ang="0" scaled="1"/>
            </a:gradFill>
            <a:ln w="0">
              <a:noFill/>
              <a:miter lim="800000"/>
              <a:headEnd/>
              <a:tailEnd/>
            </a:ln>
          </p:spPr>
          <p:txBody>
            <a:bodyPr wrap="none" anchor="ctr"/>
            <a:lstStyle/>
            <a:p>
              <a:endParaRPr lang="zh-CN" altLang="en-US"/>
            </a:p>
          </p:txBody>
        </p:sp>
        <p:sp>
          <p:nvSpPr>
            <p:cNvPr id="108553" name="AutoShape 5"/>
            <p:cNvSpPr>
              <a:spLocks noChangeArrowheads="1"/>
            </p:cNvSpPr>
            <p:nvPr/>
          </p:nvSpPr>
          <p:spPr bwMode="auto">
            <a:xfrm rot="-7230978">
              <a:off x="2273" y="1699"/>
              <a:ext cx="499" cy="182"/>
            </a:xfrm>
            <a:prstGeom prst="rightArrow">
              <a:avLst>
                <a:gd name="adj1" fmla="val 35167"/>
                <a:gd name="adj2" fmla="val 110597"/>
              </a:avLst>
            </a:prstGeom>
            <a:gradFill rotWithShape="1">
              <a:gsLst>
                <a:gs pos="0">
                  <a:srgbClr val="429ECB">
                    <a:alpha val="0"/>
                  </a:srgbClr>
                </a:gs>
                <a:gs pos="100000">
                  <a:srgbClr val="4AB1E4"/>
                </a:gs>
              </a:gsLst>
              <a:lin ang="0" scaled="1"/>
            </a:gradFill>
            <a:ln w="0">
              <a:noFill/>
              <a:miter lim="800000"/>
              <a:headEnd/>
              <a:tailEnd/>
            </a:ln>
          </p:spPr>
          <p:txBody>
            <a:bodyPr wrap="none" anchor="ctr"/>
            <a:lstStyle/>
            <a:p>
              <a:endParaRPr lang="zh-CN" altLang="en-US"/>
            </a:p>
          </p:txBody>
        </p:sp>
        <p:sp>
          <p:nvSpPr>
            <p:cNvPr id="108554" name="AutoShape 6"/>
            <p:cNvSpPr>
              <a:spLocks noChangeArrowheads="1"/>
            </p:cNvSpPr>
            <p:nvPr/>
          </p:nvSpPr>
          <p:spPr bwMode="auto">
            <a:xfrm rot="7535209">
              <a:off x="2249" y="2993"/>
              <a:ext cx="499" cy="182"/>
            </a:xfrm>
            <a:prstGeom prst="rightArrow">
              <a:avLst>
                <a:gd name="adj1" fmla="val 35167"/>
                <a:gd name="adj2" fmla="val 110597"/>
              </a:avLst>
            </a:prstGeom>
            <a:gradFill rotWithShape="1">
              <a:gsLst>
                <a:gs pos="0">
                  <a:srgbClr val="429ECB">
                    <a:alpha val="0"/>
                  </a:srgbClr>
                </a:gs>
                <a:gs pos="100000">
                  <a:srgbClr val="4AB1E4"/>
                </a:gs>
              </a:gsLst>
              <a:lin ang="0" scaled="1"/>
            </a:gradFill>
            <a:ln w="0">
              <a:noFill/>
              <a:miter lim="800000"/>
              <a:headEnd/>
              <a:tailEnd/>
            </a:ln>
          </p:spPr>
          <p:txBody>
            <a:bodyPr wrap="none" anchor="ctr"/>
            <a:lstStyle/>
            <a:p>
              <a:endParaRPr lang="zh-CN" altLang="en-US"/>
            </a:p>
          </p:txBody>
        </p:sp>
        <p:sp>
          <p:nvSpPr>
            <p:cNvPr id="108555" name="AutoShape 7"/>
            <p:cNvSpPr>
              <a:spLocks noChangeArrowheads="1"/>
            </p:cNvSpPr>
            <p:nvPr/>
          </p:nvSpPr>
          <p:spPr bwMode="auto">
            <a:xfrm>
              <a:off x="3440" y="2396"/>
              <a:ext cx="499" cy="182"/>
            </a:xfrm>
            <a:prstGeom prst="rightArrow">
              <a:avLst>
                <a:gd name="adj1" fmla="val 35167"/>
                <a:gd name="adj2" fmla="val 110597"/>
              </a:avLst>
            </a:prstGeom>
            <a:gradFill rotWithShape="1">
              <a:gsLst>
                <a:gs pos="0">
                  <a:srgbClr val="429ECB">
                    <a:alpha val="0"/>
                  </a:srgbClr>
                </a:gs>
                <a:gs pos="100000">
                  <a:srgbClr val="4AB1E4"/>
                </a:gs>
              </a:gsLst>
              <a:lin ang="0" scaled="1"/>
            </a:gradFill>
            <a:ln w="0">
              <a:noFill/>
              <a:miter lim="800000"/>
              <a:headEnd/>
              <a:tailEnd/>
            </a:ln>
          </p:spPr>
          <p:txBody>
            <a:bodyPr wrap="none" anchor="ctr"/>
            <a:lstStyle/>
            <a:p>
              <a:endParaRPr lang="zh-CN" altLang="en-US"/>
            </a:p>
          </p:txBody>
        </p:sp>
        <p:sp>
          <p:nvSpPr>
            <p:cNvPr id="108556" name="AutoShape 8"/>
            <p:cNvSpPr>
              <a:spLocks noChangeArrowheads="1"/>
            </p:cNvSpPr>
            <p:nvPr/>
          </p:nvSpPr>
          <p:spPr bwMode="auto">
            <a:xfrm rot="10800000">
              <a:off x="1922" y="2392"/>
              <a:ext cx="544" cy="182"/>
            </a:xfrm>
            <a:prstGeom prst="rightArrow">
              <a:avLst>
                <a:gd name="adj1" fmla="val 35167"/>
                <a:gd name="adj2" fmla="val 120571"/>
              </a:avLst>
            </a:prstGeom>
            <a:gradFill rotWithShape="1">
              <a:gsLst>
                <a:gs pos="0">
                  <a:srgbClr val="429ECB">
                    <a:alpha val="0"/>
                  </a:srgbClr>
                </a:gs>
                <a:gs pos="100000">
                  <a:srgbClr val="4AB1E4"/>
                </a:gs>
              </a:gsLst>
              <a:lin ang="0" scaled="1"/>
            </a:gradFill>
            <a:ln w="0">
              <a:noFill/>
              <a:miter lim="800000"/>
              <a:headEnd/>
              <a:tailEnd/>
            </a:ln>
          </p:spPr>
          <p:txBody>
            <a:bodyPr wrap="none" anchor="ctr"/>
            <a:lstStyle/>
            <a:p>
              <a:endParaRPr lang="zh-CN" altLang="en-US"/>
            </a:p>
          </p:txBody>
        </p:sp>
        <p:sp>
          <p:nvSpPr>
            <p:cNvPr id="108557" name="Oval 9"/>
            <p:cNvSpPr>
              <a:spLocks noChangeArrowheads="1"/>
            </p:cNvSpPr>
            <p:nvPr/>
          </p:nvSpPr>
          <p:spPr bwMode="auto">
            <a:xfrm>
              <a:off x="1746" y="1289"/>
              <a:ext cx="2358" cy="2359"/>
            </a:xfrm>
            <a:prstGeom prst="ellipse">
              <a:avLst/>
            </a:prstGeom>
            <a:noFill/>
            <a:ln w="38100">
              <a:solidFill>
                <a:srgbClr val="080808"/>
              </a:solidFill>
              <a:round/>
              <a:headEnd/>
              <a:tailEnd/>
            </a:ln>
          </p:spPr>
          <p:txBody>
            <a:bodyPr anchor="ctr">
              <a:spAutoFit/>
            </a:bodyPr>
            <a:lstStyle/>
            <a:p>
              <a:endParaRPr lang="zh-CN" altLang="en-US"/>
            </a:p>
          </p:txBody>
        </p:sp>
        <p:grpSp>
          <p:nvGrpSpPr>
            <p:cNvPr id="108558" name="Group 10"/>
            <p:cNvGrpSpPr>
              <a:grpSpLocks/>
            </p:cNvGrpSpPr>
            <p:nvPr/>
          </p:nvGrpSpPr>
          <p:grpSpPr bwMode="auto">
            <a:xfrm>
              <a:off x="2226" y="1319"/>
              <a:ext cx="227" cy="227"/>
              <a:chOff x="1973" y="1706"/>
              <a:chExt cx="227" cy="227"/>
            </a:xfrm>
          </p:grpSpPr>
          <p:sp>
            <p:nvSpPr>
              <p:cNvPr id="108591" name="Oval 11"/>
              <p:cNvSpPr>
                <a:spLocks noChangeArrowheads="1"/>
              </p:cNvSpPr>
              <p:nvPr/>
            </p:nvSpPr>
            <p:spPr bwMode="auto">
              <a:xfrm>
                <a:off x="1973" y="1706"/>
                <a:ext cx="227" cy="227"/>
              </a:xfrm>
              <a:prstGeom prst="ellipse">
                <a:avLst/>
              </a:prstGeom>
              <a:gradFill rotWithShape="1">
                <a:gsLst>
                  <a:gs pos="0">
                    <a:srgbClr val="D9AAD9"/>
                  </a:gs>
                  <a:gs pos="100000">
                    <a:srgbClr val="8F038F"/>
                  </a:gs>
                </a:gsLst>
                <a:path path="shape">
                  <a:fillToRect l="50000" t="50000" r="50000" b="50000"/>
                </a:path>
              </a:gradFill>
              <a:ln w="9525">
                <a:noFill/>
                <a:round/>
                <a:headEnd/>
                <a:tailEnd/>
              </a:ln>
            </p:spPr>
            <p:txBody>
              <a:bodyPr wrap="none" anchor="ctr"/>
              <a:lstStyle/>
              <a:p>
                <a:endParaRPr lang="zh-CN" altLang="en-US"/>
              </a:p>
            </p:txBody>
          </p:sp>
          <p:sp>
            <p:nvSpPr>
              <p:cNvPr id="108592" name="Oval 12"/>
              <p:cNvSpPr>
                <a:spLocks noChangeArrowheads="1"/>
              </p:cNvSpPr>
              <p:nvPr/>
            </p:nvSpPr>
            <p:spPr bwMode="auto">
              <a:xfrm>
                <a:off x="1983" y="1725"/>
                <a:ext cx="141" cy="142"/>
              </a:xfrm>
              <a:prstGeom prst="ellipse">
                <a:avLst/>
              </a:prstGeom>
              <a:gradFill rotWithShape="1">
                <a:gsLst>
                  <a:gs pos="0">
                    <a:srgbClr val="D9AAD9"/>
                  </a:gs>
                  <a:gs pos="100000">
                    <a:srgbClr val="8F038F">
                      <a:alpha val="0"/>
                    </a:srgbClr>
                  </a:gs>
                </a:gsLst>
                <a:path path="shape">
                  <a:fillToRect l="50000" t="50000" r="50000" b="50000"/>
                </a:path>
              </a:gradFill>
              <a:ln w="9525">
                <a:noFill/>
                <a:round/>
                <a:headEnd/>
                <a:tailEnd/>
              </a:ln>
            </p:spPr>
            <p:txBody>
              <a:bodyPr wrap="none" anchor="ctr"/>
              <a:lstStyle/>
              <a:p>
                <a:endParaRPr lang="zh-CN" altLang="en-US"/>
              </a:p>
            </p:txBody>
          </p:sp>
        </p:grpSp>
        <p:grpSp>
          <p:nvGrpSpPr>
            <p:cNvPr id="108559" name="Group 13"/>
            <p:cNvGrpSpPr>
              <a:grpSpLocks/>
            </p:cNvGrpSpPr>
            <p:nvPr/>
          </p:nvGrpSpPr>
          <p:grpSpPr bwMode="auto">
            <a:xfrm>
              <a:off x="1631" y="2362"/>
              <a:ext cx="227" cy="227"/>
              <a:chOff x="1565" y="2659"/>
              <a:chExt cx="227" cy="227"/>
            </a:xfrm>
          </p:grpSpPr>
          <p:sp>
            <p:nvSpPr>
              <p:cNvPr id="108589" name="Oval 14"/>
              <p:cNvSpPr>
                <a:spLocks noChangeArrowheads="1"/>
              </p:cNvSpPr>
              <p:nvPr/>
            </p:nvSpPr>
            <p:spPr bwMode="auto">
              <a:xfrm>
                <a:off x="1565" y="2659"/>
                <a:ext cx="227" cy="227"/>
              </a:xfrm>
              <a:prstGeom prst="ellipse">
                <a:avLst/>
              </a:prstGeom>
              <a:gradFill rotWithShape="1">
                <a:gsLst>
                  <a:gs pos="0">
                    <a:srgbClr val="D9AAD9"/>
                  </a:gs>
                  <a:gs pos="100000">
                    <a:srgbClr val="8F038F"/>
                  </a:gs>
                </a:gsLst>
                <a:path path="shape">
                  <a:fillToRect l="50000" t="50000" r="50000" b="50000"/>
                </a:path>
              </a:gradFill>
              <a:ln w="9525">
                <a:noFill/>
                <a:round/>
                <a:headEnd/>
                <a:tailEnd/>
              </a:ln>
            </p:spPr>
            <p:txBody>
              <a:bodyPr wrap="none" anchor="ctr"/>
              <a:lstStyle/>
              <a:p>
                <a:endParaRPr lang="zh-CN" altLang="en-US"/>
              </a:p>
            </p:txBody>
          </p:sp>
          <p:sp>
            <p:nvSpPr>
              <p:cNvPr id="108590" name="Oval 15"/>
              <p:cNvSpPr>
                <a:spLocks noChangeArrowheads="1"/>
              </p:cNvSpPr>
              <p:nvPr/>
            </p:nvSpPr>
            <p:spPr bwMode="auto">
              <a:xfrm>
                <a:off x="1575" y="2678"/>
                <a:ext cx="141" cy="142"/>
              </a:xfrm>
              <a:prstGeom prst="ellipse">
                <a:avLst/>
              </a:prstGeom>
              <a:gradFill rotWithShape="1">
                <a:gsLst>
                  <a:gs pos="0">
                    <a:srgbClr val="D9AAD9"/>
                  </a:gs>
                  <a:gs pos="100000">
                    <a:srgbClr val="8F038F">
                      <a:alpha val="0"/>
                    </a:srgbClr>
                  </a:gs>
                </a:gsLst>
                <a:path path="shape">
                  <a:fillToRect l="50000" t="50000" r="50000" b="50000"/>
                </a:path>
              </a:gradFill>
              <a:ln w="9525">
                <a:noFill/>
                <a:round/>
                <a:headEnd/>
                <a:tailEnd/>
              </a:ln>
            </p:spPr>
            <p:txBody>
              <a:bodyPr wrap="none" anchor="ctr"/>
              <a:lstStyle/>
              <a:p>
                <a:endParaRPr lang="zh-CN" altLang="en-US"/>
              </a:p>
            </p:txBody>
          </p:sp>
        </p:grpSp>
        <p:grpSp>
          <p:nvGrpSpPr>
            <p:cNvPr id="108560" name="Group 16"/>
            <p:cNvGrpSpPr>
              <a:grpSpLocks/>
            </p:cNvGrpSpPr>
            <p:nvPr/>
          </p:nvGrpSpPr>
          <p:grpSpPr bwMode="auto">
            <a:xfrm>
              <a:off x="2175" y="3334"/>
              <a:ext cx="227" cy="227"/>
              <a:chOff x="2109" y="3612"/>
              <a:chExt cx="227" cy="227"/>
            </a:xfrm>
          </p:grpSpPr>
          <p:sp>
            <p:nvSpPr>
              <p:cNvPr id="108587" name="Oval 17"/>
              <p:cNvSpPr>
                <a:spLocks noChangeArrowheads="1"/>
              </p:cNvSpPr>
              <p:nvPr/>
            </p:nvSpPr>
            <p:spPr bwMode="auto">
              <a:xfrm>
                <a:off x="2109" y="3612"/>
                <a:ext cx="227" cy="227"/>
              </a:xfrm>
              <a:prstGeom prst="ellipse">
                <a:avLst/>
              </a:prstGeom>
              <a:gradFill rotWithShape="1">
                <a:gsLst>
                  <a:gs pos="0">
                    <a:srgbClr val="D9AAD9"/>
                  </a:gs>
                  <a:gs pos="100000">
                    <a:srgbClr val="8F038F"/>
                  </a:gs>
                </a:gsLst>
                <a:path path="shape">
                  <a:fillToRect l="50000" t="50000" r="50000" b="50000"/>
                </a:path>
              </a:gradFill>
              <a:ln w="9525">
                <a:noFill/>
                <a:round/>
                <a:headEnd/>
                <a:tailEnd/>
              </a:ln>
            </p:spPr>
            <p:txBody>
              <a:bodyPr wrap="none" anchor="ctr"/>
              <a:lstStyle/>
              <a:p>
                <a:endParaRPr lang="zh-CN" altLang="en-US"/>
              </a:p>
            </p:txBody>
          </p:sp>
          <p:sp>
            <p:nvSpPr>
              <p:cNvPr id="108588" name="Oval 18"/>
              <p:cNvSpPr>
                <a:spLocks noChangeArrowheads="1"/>
              </p:cNvSpPr>
              <p:nvPr/>
            </p:nvSpPr>
            <p:spPr bwMode="auto">
              <a:xfrm>
                <a:off x="2119" y="3631"/>
                <a:ext cx="141" cy="142"/>
              </a:xfrm>
              <a:prstGeom prst="ellipse">
                <a:avLst/>
              </a:prstGeom>
              <a:gradFill rotWithShape="1">
                <a:gsLst>
                  <a:gs pos="0">
                    <a:srgbClr val="D9AAD9"/>
                  </a:gs>
                  <a:gs pos="100000">
                    <a:srgbClr val="8F038F">
                      <a:alpha val="0"/>
                    </a:srgbClr>
                  </a:gs>
                </a:gsLst>
                <a:path path="shape">
                  <a:fillToRect l="50000" t="50000" r="50000" b="50000"/>
                </a:path>
              </a:gradFill>
              <a:ln w="9525">
                <a:noFill/>
                <a:round/>
                <a:headEnd/>
                <a:tailEnd/>
              </a:ln>
            </p:spPr>
            <p:txBody>
              <a:bodyPr wrap="none" anchor="ctr"/>
              <a:lstStyle/>
              <a:p>
                <a:endParaRPr lang="zh-CN" altLang="en-US"/>
              </a:p>
            </p:txBody>
          </p:sp>
        </p:grpSp>
        <p:grpSp>
          <p:nvGrpSpPr>
            <p:cNvPr id="108561" name="Group 19"/>
            <p:cNvGrpSpPr>
              <a:grpSpLocks/>
            </p:cNvGrpSpPr>
            <p:nvPr/>
          </p:nvGrpSpPr>
          <p:grpSpPr bwMode="auto">
            <a:xfrm>
              <a:off x="3391" y="1306"/>
              <a:ext cx="227" cy="227"/>
              <a:chOff x="3470" y="1706"/>
              <a:chExt cx="227" cy="227"/>
            </a:xfrm>
          </p:grpSpPr>
          <p:sp>
            <p:nvSpPr>
              <p:cNvPr id="108585" name="Oval 20"/>
              <p:cNvSpPr>
                <a:spLocks noChangeArrowheads="1"/>
              </p:cNvSpPr>
              <p:nvPr/>
            </p:nvSpPr>
            <p:spPr bwMode="auto">
              <a:xfrm>
                <a:off x="3470" y="1706"/>
                <a:ext cx="227" cy="227"/>
              </a:xfrm>
              <a:prstGeom prst="ellipse">
                <a:avLst/>
              </a:prstGeom>
              <a:gradFill rotWithShape="1">
                <a:gsLst>
                  <a:gs pos="0">
                    <a:srgbClr val="D9AAD9"/>
                  </a:gs>
                  <a:gs pos="100000">
                    <a:srgbClr val="8F038F"/>
                  </a:gs>
                </a:gsLst>
                <a:path path="shape">
                  <a:fillToRect l="50000" t="50000" r="50000" b="50000"/>
                </a:path>
              </a:gradFill>
              <a:ln w="9525">
                <a:noFill/>
                <a:round/>
                <a:headEnd/>
                <a:tailEnd/>
              </a:ln>
            </p:spPr>
            <p:txBody>
              <a:bodyPr wrap="none" anchor="ctr"/>
              <a:lstStyle/>
              <a:p>
                <a:endParaRPr lang="zh-CN" altLang="en-US"/>
              </a:p>
            </p:txBody>
          </p:sp>
          <p:sp>
            <p:nvSpPr>
              <p:cNvPr id="108586" name="Oval 21"/>
              <p:cNvSpPr>
                <a:spLocks noChangeArrowheads="1"/>
              </p:cNvSpPr>
              <p:nvPr/>
            </p:nvSpPr>
            <p:spPr bwMode="auto">
              <a:xfrm>
                <a:off x="3480" y="1725"/>
                <a:ext cx="141" cy="142"/>
              </a:xfrm>
              <a:prstGeom prst="ellipse">
                <a:avLst/>
              </a:prstGeom>
              <a:gradFill rotWithShape="1">
                <a:gsLst>
                  <a:gs pos="0">
                    <a:srgbClr val="D9AAD9"/>
                  </a:gs>
                  <a:gs pos="100000">
                    <a:srgbClr val="8F038F">
                      <a:alpha val="0"/>
                    </a:srgbClr>
                  </a:gs>
                </a:gsLst>
                <a:path path="shape">
                  <a:fillToRect l="50000" t="50000" r="50000" b="50000"/>
                </a:path>
              </a:gradFill>
              <a:ln w="9525">
                <a:noFill/>
                <a:round/>
                <a:headEnd/>
                <a:tailEnd/>
              </a:ln>
            </p:spPr>
            <p:txBody>
              <a:bodyPr wrap="none" anchor="ctr"/>
              <a:lstStyle/>
              <a:p>
                <a:endParaRPr lang="zh-CN" altLang="en-US"/>
              </a:p>
            </p:txBody>
          </p:sp>
        </p:grpSp>
        <p:grpSp>
          <p:nvGrpSpPr>
            <p:cNvPr id="108562" name="Group 22"/>
            <p:cNvGrpSpPr>
              <a:grpSpLocks/>
            </p:cNvGrpSpPr>
            <p:nvPr/>
          </p:nvGrpSpPr>
          <p:grpSpPr bwMode="auto">
            <a:xfrm>
              <a:off x="3989" y="2362"/>
              <a:ext cx="227" cy="227"/>
              <a:chOff x="3923" y="2659"/>
              <a:chExt cx="227" cy="227"/>
            </a:xfrm>
          </p:grpSpPr>
          <p:sp>
            <p:nvSpPr>
              <p:cNvPr id="108583" name="Oval 23"/>
              <p:cNvSpPr>
                <a:spLocks noChangeArrowheads="1"/>
              </p:cNvSpPr>
              <p:nvPr/>
            </p:nvSpPr>
            <p:spPr bwMode="auto">
              <a:xfrm>
                <a:off x="3923" y="2659"/>
                <a:ext cx="227" cy="227"/>
              </a:xfrm>
              <a:prstGeom prst="ellipse">
                <a:avLst/>
              </a:prstGeom>
              <a:gradFill rotWithShape="1">
                <a:gsLst>
                  <a:gs pos="0">
                    <a:srgbClr val="D9AAD9"/>
                  </a:gs>
                  <a:gs pos="100000">
                    <a:srgbClr val="8F038F"/>
                  </a:gs>
                </a:gsLst>
                <a:path path="shape">
                  <a:fillToRect l="50000" t="50000" r="50000" b="50000"/>
                </a:path>
              </a:gradFill>
              <a:ln w="9525">
                <a:noFill/>
                <a:round/>
                <a:headEnd/>
                <a:tailEnd/>
              </a:ln>
            </p:spPr>
            <p:txBody>
              <a:bodyPr wrap="none" anchor="ctr"/>
              <a:lstStyle/>
              <a:p>
                <a:endParaRPr lang="zh-CN" altLang="en-US"/>
              </a:p>
            </p:txBody>
          </p:sp>
          <p:sp>
            <p:nvSpPr>
              <p:cNvPr id="108584" name="Oval 24"/>
              <p:cNvSpPr>
                <a:spLocks noChangeArrowheads="1"/>
              </p:cNvSpPr>
              <p:nvPr/>
            </p:nvSpPr>
            <p:spPr bwMode="auto">
              <a:xfrm>
                <a:off x="3933" y="2678"/>
                <a:ext cx="141" cy="142"/>
              </a:xfrm>
              <a:prstGeom prst="ellipse">
                <a:avLst/>
              </a:prstGeom>
              <a:gradFill rotWithShape="1">
                <a:gsLst>
                  <a:gs pos="0">
                    <a:srgbClr val="D9AAD9"/>
                  </a:gs>
                  <a:gs pos="100000">
                    <a:srgbClr val="8F038F">
                      <a:alpha val="0"/>
                    </a:srgbClr>
                  </a:gs>
                </a:gsLst>
                <a:path path="shape">
                  <a:fillToRect l="50000" t="50000" r="50000" b="50000"/>
                </a:path>
              </a:gradFill>
              <a:ln w="9525">
                <a:noFill/>
                <a:round/>
                <a:headEnd/>
                <a:tailEnd/>
              </a:ln>
            </p:spPr>
            <p:txBody>
              <a:bodyPr wrap="none" anchor="ctr"/>
              <a:lstStyle/>
              <a:p>
                <a:endParaRPr lang="zh-CN" altLang="en-US"/>
              </a:p>
            </p:txBody>
          </p:sp>
        </p:grpSp>
        <p:grpSp>
          <p:nvGrpSpPr>
            <p:cNvPr id="108563" name="Group 25"/>
            <p:cNvGrpSpPr>
              <a:grpSpLocks/>
            </p:cNvGrpSpPr>
            <p:nvPr/>
          </p:nvGrpSpPr>
          <p:grpSpPr bwMode="auto">
            <a:xfrm>
              <a:off x="3426" y="3370"/>
              <a:ext cx="227" cy="227"/>
              <a:chOff x="3515" y="3521"/>
              <a:chExt cx="227" cy="227"/>
            </a:xfrm>
          </p:grpSpPr>
          <p:sp>
            <p:nvSpPr>
              <p:cNvPr id="108581" name="Oval 26"/>
              <p:cNvSpPr>
                <a:spLocks noChangeArrowheads="1"/>
              </p:cNvSpPr>
              <p:nvPr/>
            </p:nvSpPr>
            <p:spPr bwMode="auto">
              <a:xfrm>
                <a:off x="3515" y="3521"/>
                <a:ext cx="227" cy="227"/>
              </a:xfrm>
              <a:prstGeom prst="ellipse">
                <a:avLst/>
              </a:prstGeom>
              <a:gradFill rotWithShape="1">
                <a:gsLst>
                  <a:gs pos="0">
                    <a:srgbClr val="D9AAD9"/>
                  </a:gs>
                  <a:gs pos="100000">
                    <a:srgbClr val="8F038F"/>
                  </a:gs>
                </a:gsLst>
                <a:path path="shape">
                  <a:fillToRect l="50000" t="50000" r="50000" b="50000"/>
                </a:path>
              </a:gradFill>
              <a:ln w="9525">
                <a:noFill/>
                <a:round/>
                <a:headEnd/>
                <a:tailEnd/>
              </a:ln>
            </p:spPr>
            <p:txBody>
              <a:bodyPr wrap="none" anchor="ctr"/>
              <a:lstStyle/>
              <a:p>
                <a:endParaRPr lang="zh-CN" altLang="en-US"/>
              </a:p>
            </p:txBody>
          </p:sp>
          <p:sp>
            <p:nvSpPr>
              <p:cNvPr id="108582" name="Oval 27"/>
              <p:cNvSpPr>
                <a:spLocks noChangeArrowheads="1"/>
              </p:cNvSpPr>
              <p:nvPr/>
            </p:nvSpPr>
            <p:spPr bwMode="auto">
              <a:xfrm>
                <a:off x="3525" y="3540"/>
                <a:ext cx="141" cy="142"/>
              </a:xfrm>
              <a:prstGeom prst="ellipse">
                <a:avLst/>
              </a:prstGeom>
              <a:gradFill rotWithShape="1">
                <a:gsLst>
                  <a:gs pos="0">
                    <a:srgbClr val="D9AAD9"/>
                  </a:gs>
                  <a:gs pos="100000">
                    <a:srgbClr val="8F038F">
                      <a:alpha val="0"/>
                    </a:srgbClr>
                  </a:gs>
                </a:gsLst>
                <a:path path="shape">
                  <a:fillToRect l="50000" t="50000" r="50000" b="50000"/>
                </a:path>
              </a:gradFill>
              <a:ln w="9525">
                <a:noFill/>
                <a:round/>
                <a:headEnd/>
                <a:tailEnd/>
              </a:ln>
            </p:spPr>
            <p:txBody>
              <a:bodyPr wrap="none" anchor="ctr"/>
              <a:lstStyle/>
              <a:p>
                <a:endParaRPr lang="zh-CN" altLang="en-US"/>
              </a:p>
            </p:txBody>
          </p:sp>
        </p:grpSp>
        <p:sp>
          <p:nvSpPr>
            <p:cNvPr id="108564" name="Oval 28"/>
            <p:cNvSpPr>
              <a:spLocks noChangeArrowheads="1"/>
            </p:cNvSpPr>
            <p:nvPr/>
          </p:nvSpPr>
          <p:spPr bwMode="auto">
            <a:xfrm>
              <a:off x="2349" y="1882"/>
              <a:ext cx="1225" cy="1225"/>
            </a:xfrm>
            <a:prstGeom prst="ellipse">
              <a:avLst/>
            </a:prstGeom>
            <a:gradFill rotWithShape="1">
              <a:gsLst>
                <a:gs pos="0">
                  <a:srgbClr val="FFFFFF"/>
                </a:gs>
                <a:gs pos="50000">
                  <a:srgbClr val="F77A1D"/>
                </a:gs>
                <a:gs pos="100000">
                  <a:srgbClr val="FFFFFF"/>
                </a:gs>
              </a:gsLst>
              <a:lin ang="2700000" scaled="1"/>
            </a:gradFill>
            <a:ln w="38100">
              <a:noFill/>
              <a:round/>
              <a:headEnd/>
              <a:tailEnd/>
            </a:ln>
          </p:spPr>
          <p:txBody>
            <a:bodyPr wrap="none" anchor="ctr">
              <a:spAutoFit/>
            </a:bodyPr>
            <a:lstStyle/>
            <a:p>
              <a:endParaRPr lang="zh-CN" altLang="en-US"/>
            </a:p>
          </p:txBody>
        </p:sp>
        <p:sp>
          <p:nvSpPr>
            <p:cNvPr id="108565" name="Oval 29"/>
            <p:cNvSpPr>
              <a:spLocks noChangeArrowheads="1"/>
            </p:cNvSpPr>
            <p:nvPr/>
          </p:nvSpPr>
          <p:spPr bwMode="auto">
            <a:xfrm>
              <a:off x="2345" y="1872"/>
              <a:ext cx="1225" cy="1225"/>
            </a:xfrm>
            <a:prstGeom prst="ellipse">
              <a:avLst/>
            </a:prstGeom>
            <a:gradFill rotWithShape="1">
              <a:gsLst>
                <a:gs pos="0">
                  <a:srgbClr val="F77A1D">
                    <a:alpha val="32001"/>
                  </a:srgbClr>
                </a:gs>
                <a:gs pos="100000">
                  <a:srgbClr val="72380D"/>
                </a:gs>
              </a:gsLst>
              <a:lin ang="2700000" scaled="1"/>
            </a:gradFill>
            <a:ln w="38100">
              <a:noFill/>
              <a:round/>
              <a:headEnd/>
              <a:tailEnd/>
            </a:ln>
          </p:spPr>
          <p:txBody>
            <a:bodyPr wrap="none" anchor="ctr">
              <a:spAutoFit/>
            </a:bodyPr>
            <a:lstStyle/>
            <a:p>
              <a:endParaRPr lang="zh-CN" altLang="en-US"/>
            </a:p>
          </p:txBody>
        </p:sp>
        <p:sp>
          <p:nvSpPr>
            <p:cNvPr id="108566" name="Oval 30"/>
            <p:cNvSpPr>
              <a:spLocks noChangeArrowheads="1"/>
            </p:cNvSpPr>
            <p:nvPr/>
          </p:nvSpPr>
          <p:spPr bwMode="auto">
            <a:xfrm>
              <a:off x="2429" y="1962"/>
              <a:ext cx="1065" cy="1065"/>
            </a:xfrm>
            <a:prstGeom prst="ellipse">
              <a:avLst/>
            </a:prstGeom>
            <a:gradFill rotWithShape="1">
              <a:gsLst>
                <a:gs pos="0">
                  <a:srgbClr val="864210"/>
                </a:gs>
                <a:gs pos="50000">
                  <a:srgbClr val="F77A1D"/>
                </a:gs>
                <a:gs pos="100000">
                  <a:srgbClr val="864210"/>
                </a:gs>
              </a:gsLst>
              <a:lin ang="18900000" scaled="1"/>
            </a:gradFill>
            <a:ln w="38100">
              <a:noFill/>
              <a:round/>
              <a:headEnd/>
              <a:tailEnd/>
            </a:ln>
          </p:spPr>
          <p:txBody>
            <a:bodyPr anchor="ctr">
              <a:spAutoFit/>
            </a:bodyPr>
            <a:lstStyle/>
            <a:p>
              <a:endParaRPr lang="zh-CN" altLang="en-US"/>
            </a:p>
          </p:txBody>
        </p:sp>
        <p:sp>
          <p:nvSpPr>
            <p:cNvPr id="108567" name="Oval 31"/>
            <p:cNvSpPr>
              <a:spLocks noChangeArrowheads="1"/>
            </p:cNvSpPr>
            <p:nvPr/>
          </p:nvSpPr>
          <p:spPr bwMode="auto">
            <a:xfrm>
              <a:off x="2418" y="1945"/>
              <a:ext cx="1065" cy="1065"/>
            </a:xfrm>
            <a:prstGeom prst="ellipse">
              <a:avLst/>
            </a:prstGeom>
            <a:gradFill rotWithShape="1">
              <a:gsLst>
                <a:gs pos="0">
                  <a:srgbClr val="9D4E12"/>
                </a:gs>
                <a:gs pos="100000">
                  <a:srgbClr val="F77A1D">
                    <a:alpha val="0"/>
                  </a:srgbClr>
                </a:gs>
              </a:gsLst>
              <a:lin ang="2700000" scaled="1"/>
            </a:gradFill>
            <a:ln w="38100">
              <a:noFill/>
              <a:round/>
              <a:headEnd/>
              <a:tailEnd/>
            </a:ln>
          </p:spPr>
          <p:txBody>
            <a:bodyPr anchor="ctr">
              <a:spAutoFit/>
            </a:bodyPr>
            <a:lstStyle/>
            <a:p>
              <a:endParaRPr lang="zh-CN" altLang="en-US"/>
            </a:p>
          </p:txBody>
        </p:sp>
        <p:sp>
          <p:nvSpPr>
            <p:cNvPr id="108568" name="Oval 32"/>
            <p:cNvSpPr>
              <a:spLocks noChangeArrowheads="1"/>
            </p:cNvSpPr>
            <p:nvPr/>
          </p:nvSpPr>
          <p:spPr bwMode="auto">
            <a:xfrm>
              <a:off x="2482" y="2015"/>
              <a:ext cx="959" cy="959"/>
            </a:xfrm>
            <a:prstGeom prst="ellipse">
              <a:avLst/>
            </a:prstGeom>
            <a:solidFill>
              <a:srgbClr val="333333"/>
            </a:solidFill>
            <a:ln w="38100">
              <a:noFill/>
              <a:round/>
              <a:headEnd/>
              <a:tailEnd/>
            </a:ln>
          </p:spPr>
          <p:txBody>
            <a:bodyPr anchor="ctr">
              <a:spAutoFit/>
            </a:bodyPr>
            <a:lstStyle/>
            <a:p>
              <a:endParaRPr lang="zh-CN" altLang="en-US"/>
            </a:p>
          </p:txBody>
        </p:sp>
        <p:sp>
          <p:nvSpPr>
            <p:cNvPr id="108569" name="Oval 33"/>
            <p:cNvSpPr>
              <a:spLocks noChangeArrowheads="1"/>
            </p:cNvSpPr>
            <p:nvPr/>
          </p:nvSpPr>
          <p:spPr bwMode="auto">
            <a:xfrm>
              <a:off x="2496" y="2027"/>
              <a:ext cx="927" cy="928"/>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108570" name="Oval 34"/>
            <p:cNvSpPr>
              <a:spLocks noChangeArrowheads="1"/>
            </p:cNvSpPr>
            <p:nvPr/>
          </p:nvSpPr>
          <p:spPr bwMode="auto">
            <a:xfrm>
              <a:off x="2507" y="2033"/>
              <a:ext cx="906" cy="904"/>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108571" name="Oval 35"/>
            <p:cNvSpPr>
              <a:spLocks noChangeArrowheads="1"/>
            </p:cNvSpPr>
            <p:nvPr/>
          </p:nvSpPr>
          <p:spPr bwMode="auto">
            <a:xfrm>
              <a:off x="2517" y="2042"/>
              <a:ext cx="861" cy="845"/>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108572" name="Oval 36"/>
            <p:cNvSpPr>
              <a:spLocks noChangeArrowheads="1"/>
            </p:cNvSpPr>
            <p:nvPr/>
          </p:nvSpPr>
          <p:spPr bwMode="auto">
            <a:xfrm>
              <a:off x="2568" y="2065"/>
              <a:ext cx="765" cy="687"/>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p>
          </p:txBody>
        </p:sp>
        <p:sp>
          <p:nvSpPr>
            <p:cNvPr id="108573" name="Text Box 37"/>
            <p:cNvSpPr txBox="1">
              <a:spLocks noChangeArrowheads="1"/>
            </p:cNvSpPr>
            <p:nvPr/>
          </p:nvSpPr>
          <p:spPr bwMode="auto">
            <a:xfrm>
              <a:off x="2620" y="2127"/>
              <a:ext cx="630" cy="672"/>
            </a:xfrm>
            <a:prstGeom prst="rect">
              <a:avLst/>
            </a:prstGeom>
            <a:noFill/>
            <a:ln w="9525">
              <a:noFill/>
              <a:miter lim="800000"/>
              <a:headEnd/>
              <a:tailEnd/>
            </a:ln>
          </p:spPr>
          <p:txBody>
            <a:bodyPr wrap="none">
              <a:spAutoFit/>
            </a:bodyPr>
            <a:lstStyle/>
            <a:p>
              <a:pPr algn="ctr" eaLnBrk="0" hangingPunct="0"/>
              <a:r>
                <a:rPr lang="zh-CN" altLang="en-US" sz="3200" b="1">
                  <a:solidFill>
                    <a:srgbClr val="D60093"/>
                  </a:solidFill>
                  <a:ea typeface="黑体" pitchFamily="49" charset="-122"/>
                </a:rPr>
                <a:t>整理</a:t>
              </a:r>
            </a:p>
            <a:p>
              <a:pPr algn="ctr" eaLnBrk="0" hangingPunct="0"/>
              <a:r>
                <a:rPr lang="zh-CN" altLang="en-US" sz="3200" b="1">
                  <a:solidFill>
                    <a:srgbClr val="D60093"/>
                  </a:solidFill>
                  <a:ea typeface="黑体" pitchFamily="49" charset="-122"/>
                </a:rPr>
                <a:t>改错</a:t>
              </a:r>
            </a:p>
          </p:txBody>
        </p:sp>
        <p:sp>
          <p:nvSpPr>
            <p:cNvPr id="108574" name="Text Box 38"/>
            <p:cNvSpPr txBox="1">
              <a:spLocks noChangeArrowheads="1"/>
            </p:cNvSpPr>
            <p:nvPr/>
          </p:nvSpPr>
          <p:spPr bwMode="auto">
            <a:xfrm>
              <a:off x="430" y="654"/>
              <a:ext cx="4400" cy="327"/>
            </a:xfrm>
            <a:prstGeom prst="rect">
              <a:avLst/>
            </a:prstGeom>
            <a:noFill/>
            <a:ln w="9525">
              <a:noFill/>
              <a:miter lim="800000"/>
              <a:headEnd/>
              <a:tailEnd/>
            </a:ln>
          </p:spPr>
          <p:txBody>
            <a:bodyPr>
              <a:spAutoFit/>
            </a:bodyPr>
            <a:lstStyle/>
            <a:p>
              <a:pPr>
                <a:spcBef>
                  <a:spcPct val="50000"/>
                </a:spcBef>
              </a:pPr>
              <a:r>
                <a:rPr lang="zh-CN" altLang="en-US" sz="2800" b="1">
                  <a:solidFill>
                    <a:srgbClr val="D60093"/>
                  </a:solidFill>
                </a:rPr>
                <a:t>原则：</a:t>
              </a:r>
              <a:r>
                <a:rPr lang="zh-CN" altLang="en-US" sz="2800" b="1">
                  <a:solidFill>
                    <a:srgbClr val="080808"/>
                  </a:solidFill>
                </a:rPr>
                <a:t>有错因、有过程、有反思、有提升</a:t>
              </a:r>
            </a:p>
          </p:txBody>
        </p:sp>
        <p:sp>
          <p:nvSpPr>
            <p:cNvPr id="225318" name="AutoShape 6"/>
            <p:cNvSpPr/>
            <p:nvPr/>
          </p:nvSpPr>
          <p:spPr>
            <a:xfrm>
              <a:off x="975" y="1026"/>
              <a:ext cx="1043" cy="589"/>
            </a:xfrm>
            <a:prstGeom prst="roundRect">
              <a:avLst>
                <a:gd name="adj" fmla="val 19046"/>
              </a:avLst>
            </a:prstGeom>
            <a:solidFill>
              <a:srgbClr val="3366FF"/>
            </a:solidFill>
            <a:ln w="28575" cap="flat" cmpd="sng">
              <a:solidFill>
                <a:srgbClr val="FFFFFF"/>
              </a:solidFill>
              <a:prstDash val="solid"/>
              <a:round/>
              <a:headEnd type="none" w="med" len="med"/>
              <a:tailEnd type="none" w="med" len="med"/>
            </a:ln>
            <a:effectLst>
              <a:outerShdw dist="107763" dir="2699999" algn="ctr" rotWithShape="0">
                <a:schemeClr val="bg2">
                  <a:alpha val="50000"/>
                </a:schemeClr>
              </a:outerShdw>
            </a:effectLst>
          </p:spPr>
          <p:txBody>
            <a:bodyPr wrap="none" lIns="91422" tIns="45711" rIns="91422" bIns="45711" anchor="ctr"/>
            <a:lstStyle/>
            <a:p>
              <a:pPr algn="ct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专门准备一</a:t>
              </a:r>
            </a:p>
            <a:p>
              <a:pPr algn="ct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本纠错本</a:t>
              </a:r>
            </a:p>
          </p:txBody>
        </p:sp>
        <p:sp>
          <p:nvSpPr>
            <p:cNvPr id="225319" name="AutoShape 6"/>
            <p:cNvSpPr/>
            <p:nvPr/>
          </p:nvSpPr>
          <p:spPr>
            <a:xfrm>
              <a:off x="158" y="2387"/>
              <a:ext cx="1429" cy="499"/>
            </a:xfrm>
            <a:prstGeom prst="roundRect">
              <a:avLst>
                <a:gd name="adj" fmla="val 19046"/>
              </a:avLst>
            </a:prstGeom>
            <a:solidFill>
              <a:srgbClr val="3366FF"/>
            </a:solidFill>
            <a:ln w="28575" cap="flat" cmpd="sng">
              <a:solidFill>
                <a:srgbClr val="FFFFFF"/>
              </a:solidFill>
              <a:prstDash val="solid"/>
              <a:round/>
              <a:headEnd type="none" w="med" len="med"/>
              <a:tailEnd type="none" w="med" len="med"/>
            </a:ln>
            <a:effectLst>
              <a:outerShdw dist="107763" dir="2699999" algn="ctr" rotWithShape="0">
                <a:schemeClr val="bg2">
                  <a:alpha val="50000"/>
                </a:schemeClr>
              </a:outerShdw>
            </a:effectLst>
          </p:spPr>
          <p:txBody>
            <a:bodyPr wrap="none" lIns="91422" tIns="45711" rIns="91422" bIns="45711" anchor="ctr"/>
            <a:lstStyle/>
            <a:p>
              <a:pPr algn="ct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按单元、错误</a:t>
              </a:r>
            </a:p>
            <a:p>
              <a:pPr algn="ct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类型分类整理</a:t>
              </a:r>
            </a:p>
          </p:txBody>
        </p:sp>
        <p:sp>
          <p:nvSpPr>
            <p:cNvPr id="225320" name="AutoShape 6"/>
            <p:cNvSpPr/>
            <p:nvPr/>
          </p:nvSpPr>
          <p:spPr>
            <a:xfrm>
              <a:off x="1202" y="3475"/>
              <a:ext cx="862" cy="499"/>
            </a:xfrm>
            <a:prstGeom prst="roundRect">
              <a:avLst>
                <a:gd name="adj" fmla="val 19046"/>
              </a:avLst>
            </a:prstGeom>
            <a:solidFill>
              <a:srgbClr val="3366FF"/>
            </a:solidFill>
            <a:ln w="28575" cap="flat" cmpd="sng">
              <a:solidFill>
                <a:srgbClr val="FFFFFF"/>
              </a:solidFill>
              <a:prstDash val="solid"/>
              <a:round/>
              <a:headEnd type="none" w="med" len="med"/>
              <a:tailEnd type="none" w="med" len="med"/>
            </a:ln>
            <a:effectLst>
              <a:outerShdw dist="107763" dir="2699999" algn="ctr" rotWithShape="0">
                <a:schemeClr val="bg2">
                  <a:alpha val="50000"/>
                </a:schemeClr>
              </a:outerShdw>
            </a:effectLst>
          </p:spPr>
          <p:txBody>
            <a:bodyPr wrap="none" lIns="91422" tIns="45711" rIns="91422" bIns="45711" anchor="ctr"/>
            <a:lstStyle/>
            <a:p>
              <a:pPr algn="ct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分析错因</a:t>
              </a:r>
            </a:p>
            <a:p>
              <a:pPr algn="ct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记录感悟</a:t>
              </a:r>
            </a:p>
          </p:txBody>
        </p:sp>
        <p:sp>
          <p:nvSpPr>
            <p:cNvPr id="225321" name="AutoShape 6"/>
            <p:cNvSpPr/>
            <p:nvPr/>
          </p:nvSpPr>
          <p:spPr>
            <a:xfrm>
              <a:off x="3696" y="3475"/>
              <a:ext cx="1179" cy="499"/>
            </a:xfrm>
            <a:prstGeom prst="roundRect">
              <a:avLst>
                <a:gd name="adj" fmla="val 19046"/>
              </a:avLst>
            </a:prstGeom>
            <a:solidFill>
              <a:srgbClr val="3366FF"/>
            </a:solidFill>
            <a:ln w="28575" cap="flat" cmpd="sng">
              <a:solidFill>
                <a:srgbClr val="FFFFFF"/>
              </a:solidFill>
              <a:prstDash val="solid"/>
              <a:round/>
              <a:headEnd type="none" w="med" len="med"/>
              <a:tailEnd type="none" w="med" len="med"/>
            </a:ln>
            <a:effectLst>
              <a:outerShdw dist="107763" dir="2699999" algn="ctr" rotWithShape="0">
                <a:schemeClr val="bg2">
                  <a:alpha val="50000"/>
                </a:schemeClr>
              </a:outerShdw>
            </a:effectLst>
          </p:spPr>
          <p:txBody>
            <a:bodyPr wrap="none" lIns="91422" tIns="45711" rIns="91422" bIns="45711" anchor="ctr"/>
            <a:lstStyle/>
            <a:p>
              <a:pPr algn="ct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纠正错误、重</a:t>
              </a:r>
            </a:p>
            <a:p>
              <a:pPr algn="ct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做、记录感悟</a:t>
              </a:r>
            </a:p>
          </p:txBody>
        </p:sp>
        <p:sp>
          <p:nvSpPr>
            <p:cNvPr id="225322" name="AutoShape 6"/>
            <p:cNvSpPr/>
            <p:nvPr/>
          </p:nvSpPr>
          <p:spPr>
            <a:xfrm>
              <a:off x="4286" y="2251"/>
              <a:ext cx="1225" cy="589"/>
            </a:xfrm>
            <a:prstGeom prst="roundRect">
              <a:avLst>
                <a:gd name="adj" fmla="val 19046"/>
              </a:avLst>
            </a:prstGeom>
            <a:solidFill>
              <a:srgbClr val="3366FF"/>
            </a:solidFill>
            <a:ln w="28575" cap="flat" cmpd="sng">
              <a:solidFill>
                <a:srgbClr val="FFFFFF"/>
              </a:solidFill>
              <a:prstDash val="solid"/>
              <a:round/>
              <a:headEnd type="none" w="med" len="med"/>
              <a:tailEnd type="none" w="med" len="med"/>
            </a:ln>
            <a:effectLst>
              <a:outerShdw dist="107763" dir="2699999" algn="ctr" rotWithShape="0">
                <a:schemeClr val="bg2">
                  <a:alpha val="50000"/>
                </a:schemeClr>
              </a:outerShdw>
            </a:effectLst>
          </p:spPr>
          <p:txBody>
            <a:bodyPr wrap="none" lIns="91422" tIns="45711" rIns="91422" bIns="45711" anchor="ctr"/>
            <a:lstStyle/>
            <a:p>
              <a:pPr algn="ct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数周后，变式</a:t>
              </a:r>
            </a:p>
            <a:p>
              <a:pPr algn="ct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训练强化理解</a:t>
              </a:r>
            </a:p>
          </p:txBody>
        </p:sp>
        <p:sp>
          <p:nvSpPr>
            <p:cNvPr id="225323" name="AutoShape 6"/>
            <p:cNvSpPr/>
            <p:nvPr/>
          </p:nvSpPr>
          <p:spPr>
            <a:xfrm>
              <a:off x="3787" y="981"/>
              <a:ext cx="1761" cy="486"/>
            </a:xfrm>
            <a:prstGeom prst="roundRect">
              <a:avLst>
                <a:gd name="adj" fmla="val 19046"/>
              </a:avLst>
            </a:prstGeom>
            <a:solidFill>
              <a:srgbClr val="3366FF"/>
            </a:solidFill>
            <a:ln w="28575" cap="flat" cmpd="sng">
              <a:solidFill>
                <a:srgbClr val="FFFFFF"/>
              </a:solidFill>
              <a:prstDash val="solid"/>
              <a:round/>
              <a:headEnd type="none" w="med" len="med"/>
              <a:tailEnd type="none" w="med" len="med"/>
            </a:ln>
            <a:effectLst>
              <a:outerShdw dist="107763" dir="2699999" algn="ctr" rotWithShape="0">
                <a:schemeClr val="bg2">
                  <a:alpha val="50000"/>
                </a:schemeClr>
              </a:outerShdw>
            </a:effectLst>
          </p:spPr>
          <p:txBody>
            <a:bodyPr wrap="none" lIns="91422" tIns="45711" rIns="91422" bIns="45711" anchor="ctr"/>
            <a:lstStyle/>
            <a:p>
              <a:pPr defTabSz="825500" eaLnBrk="0" fontAlgn="auto" hangingPunct="0">
                <a:spcBef>
                  <a:spcPts val="0"/>
                </a:spcBef>
                <a:spcAft>
                  <a:spcPts val="0"/>
                </a:spcAft>
                <a:defRPr/>
              </a:pPr>
              <a:r>
                <a:rPr lang="zh-CN" altLang="en-US" sz="2200" b="1" dirty="0">
                  <a:solidFill>
                    <a:srgbClr val="FFFF00"/>
                  </a:solidFill>
                  <a:latin typeface="Times New Roman" panose="02020603050405020304" pitchFamily="18" charset="0"/>
                  <a:ea typeface="宋体" panose="02010600030101010101" pitchFamily="2" charset="-122"/>
                </a:rPr>
                <a:t>经常翻阅</a:t>
              </a:r>
              <a:r>
                <a:rPr lang="zh-CN" altLang="en-US" sz="2200" b="1" dirty="0">
                  <a:solidFill>
                    <a:srgbClr val="FFFF00"/>
                  </a:solidFill>
                  <a:latin typeface="Times New Roman" panose="02020603050405020304" pitchFamily="18" charset="0"/>
                  <a:ea typeface="宋体" panose="02010600030101010101" pitchFamily="2" charset="-122"/>
                </a:rPr>
                <a:t>，老师点评</a:t>
              </a:r>
              <a:endParaRPr lang="zh-CN" altLang="en-US" sz="2200" b="1" dirty="0">
                <a:solidFill>
                  <a:srgbClr val="FFFF00"/>
                </a:solidFill>
                <a:latin typeface="Times New Roman" panose="02020603050405020304" pitchFamily="18" charset="0"/>
                <a:ea typeface="宋体" panose="02010600030101010101" pitchFamily="2" charset="-122"/>
              </a:endParaRPr>
            </a:p>
          </p:txBody>
        </p:sp>
      </p:grpSp>
      <p:sp>
        <p:nvSpPr>
          <p:cNvPr id="108546" name="标题 1"/>
          <p:cNvSpPr>
            <a:spLocks noGrp="1"/>
          </p:cNvSpPr>
          <p:nvPr>
            <p:ph type="title"/>
          </p:nvPr>
        </p:nvSpPr>
        <p:spPr>
          <a:xfrm>
            <a:off x="273050" y="892175"/>
            <a:ext cx="8229600" cy="792163"/>
          </a:xfrm>
        </p:spPr>
        <p:txBody>
          <a:bodyPr/>
          <a:lstStyle/>
          <a:p>
            <a:pPr algn="l"/>
            <a:r>
              <a:rPr lang="en-US" altLang="zh-CN" sz="2600" b="1" smtClean="0"/>
              <a:t>3.</a:t>
            </a:r>
            <a:r>
              <a:rPr lang="zh-CN" altLang="en-US" sz="2600" b="1" smtClean="0"/>
              <a:t>积累本管理</a:t>
            </a:r>
          </a:p>
        </p:txBody>
      </p:sp>
      <p:sp>
        <p:nvSpPr>
          <p:cNvPr id="48" name="文本框 2"/>
          <p:cNvSpPr txBox="1"/>
          <p:nvPr/>
        </p:nvSpPr>
        <p:spPr>
          <a:xfrm>
            <a:off x="265113" y="620713"/>
            <a:ext cx="3416300" cy="523875"/>
          </a:xfrm>
          <a:prstGeom prst="rect">
            <a:avLst/>
          </a:prstGeom>
          <a:noFill/>
        </p:spPr>
        <p:txBody>
          <a:bodyPr wrap="none">
            <a:spAutoFit/>
          </a:bodyPr>
          <a:lstStyle/>
          <a:p>
            <a:pPr fontAlgn="auto">
              <a:spcBef>
                <a:spcPts val="0"/>
              </a:spcBef>
              <a:spcAft>
                <a:spcPts val="0"/>
              </a:spcAft>
              <a:defRPr/>
            </a:pPr>
            <a:r>
              <a:rPr lang="zh-CN" altLang="en-US" sz="2800" b="1" dirty="0">
                <a:solidFill>
                  <a:prstClr val="black"/>
                </a:solidFill>
                <a:latin typeface="+mn-ea"/>
                <a:ea typeface="+mn-ea"/>
              </a:rPr>
              <a:t>精</a:t>
            </a:r>
            <a:r>
              <a:rPr lang="zh-CN" altLang="en-US" sz="2800" b="1" dirty="0">
                <a:solidFill>
                  <a:prstClr val="black"/>
                </a:solidFill>
                <a:latin typeface="+mn-ea"/>
                <a:ea typeface="+mn-ea"/>
              </a:rPr>
              <a:t>细管理</a:t>
            </a:r>
            <a:r>
              <a:rPr lang="en-US" altLang="zh-CN" sz="2800" b="1" dirty="0">
                <a:solidFill>
                  <a:prstClr val="black"/>
                </a:solidFill>
                <a:latin typeface="+mn-ea"/>
                <a:ea typeface="+mn-ea"/>
              </a:rPr>
              <a:t>—</a:t>
            </a:r>
            <a:r>
              <a:rPr lang="zh-CN" altLang="en-US" sz="2800" b="1" dirty="0">
                <a:solidFill>
                  <a:prstClr val="black"/>
                </a:solidFill>
                <a:latin typeface="+mn-ea"/>
                <a:ea typeface="+mn-ea"/>
              </a:rPr>
              <a:t>学生管</a:t>
            </a:r>
            <a:r>
              <a:rPr lang="zh-CN" altLang="en-US" sz="2800" b="1" dirty="0">
                <a:solidFill>
                  <a:prstClr val="black"/>
                </a:solidFill>
                <a:latin typeface="+mn-ea"/>
                <a:ea typeface="+mn-ea"/>
              </a:rPr>
              <a:t>理</a:t>
            </a:r>
          </a:p>
        </p:txBody>
      </p:sp>
      <p:sp>
        <p:nvSpPr>
          <p:cNvPr id="49" name="矩形 48"/>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51"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Click="0">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Box 1"/>
          <p:cNvSpPr txBox="1">
            <a:spLocks noChangeArrowheads="1"/>
          </p:cNvSpPr>
          <p:nvPr/>
        </p:nvSpPr>
        <p:spPr bwMode="auto">
          <a:xfrm>
            <a:off x="1111250" y="1268413"/>
            <a:ext cx="6769100" cy="522287"/>
          </a:xfrm>
          <a:prstGeom prst="rect">
            <a:avLst/>
          </a:prstGeom>
          <a:noFill/>
          <a:ln w="9525">
            <a:noFill/>
            <a:miter lim="800000"/>
            <a:headEnd/>
            <a:tailEnd/>
          </a:ln>
        </p:spPr>
        <p:txBody>
          <a:bodyPr>
            <a:spAutoFit/>
          </a:bodyPr>
          <a:lstStyle/>
          <a:p>
            <a:r>
              <a:rPr lang="en-US" altLang="zh-CN" sz="2800" b="1">
                <a:latin typeface="Calibri" pitchFamily="34" charset="0"/>
              </a:rPr>
              <a:t>1.</a:t>
            </a:r>
            <a:r>
              <a:rPr lang="zh-CN" altLang="zh-CN" sz="2800" b="1">
                <a:latin typeface="Calibri" pitchFamily="34" charset="0"/>
              </a:rPr>
              <a:t>文综会议</a:t>
            </a:r>
          </a:p>
        </p:txBody>
      </p:sp>
      <p:sp>
        <p:nvSpPr>
          <p:cNvPr id="7" name="椭圆 34"/>
          <p:cNvSpPr/>
          <p:nvPr/>
        </p:nvSpPr>
        <p:spPr>
          <a:xfrm rot="16200000">
            <a:off x="3610769" y="3755231"/>
            <a:ext cx="915988" cy="117792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00" noProof="1">
              <a:solidFill>
                <a:prstClr val="white"/>
              </a:solidFill>
              <a:latin typeface="微软雅黑" panose="020B0503020204020204" charset="-122"/>
              <a:ea typeface="微软雅黑" panose="020B0503020204020204" charset="-122"/>
            </a:endParaRPr>
          </a:p>
        </p:txBody>
      </p:sp>
      <p:grpSp>
        <p:nvGrpSpPr>
          <p:cNvPr id="8" name="组合 7"/>
          <p:cNvGrpSpPr/>
          <p:nvPr/>
        </p:nvGrpSpPr>
        <p:grpSpPr>
          <a:xfrm rot="5400000">
            <a:off x="4772669" y="4684688"/>
            <a:ext cx="902670" cy="1172779"/>
            <a:chOff x="4020870" y="2194485"/>
            <a:chExt cx="1102258" cy="1432090"/>
          </a:xfrm>
          <a:effectLst>
            <a:outerShdw blurRad="444500" dist="254000" dir="8100000" algn="tr" rotWithShape="0">
              <a:prstClr val="black">
                <a:alpha val="50000"/>
              </a:prstClr>
            </a:outerShdw>
          </a:effectLst>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00" noProof="1">
                <a:solidFill>
                  <a:prstClr val="black"/>
                </a:solidFill>
                <a:latin typeface="微软雅黑" panose="020B0503020204020204" charset="-122"/>
                <a:ea typeface="微软雅黑" panose="020B0503020204020204" charset="-122"/>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00" noProof="1">
                <a:solidFill>
                  <a:prstClr val="white"/>
                </a:solidFill>
                <a:latin typeface="微软雅黑" panose="020B0503020204020204" charset="-122"/>
                <a:ea typeface="微软雅黑" panose="020B0503020204020204" charset="-122"/>
              </a:endParaRPr>
            </a:p>
          </p:txBody>
        </p:sp>
      </p:grpSp>
      <p:sp>
        <p:nvSpPr>
          <p:cNvPr id="11" name="椭圆 34"/>
          <p:cNvSpPr/>
          <p:nvPr/>
        </p:nvSpPr>
        <p:spPr>
          <a:xfrm rot="5400000">
            <a:off x="4504532" y="2313781"/>
            <a:ext cx="915988" cy="117792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00" noProof="1">
              <a:solidFill>
                <a:prstClr val="white"/>
              </a:solidFill>
              <a:latin typeface="微软雅黑" panose="020B0503020204020204" charset="-122"/>
              <a:ea typeface="微软雅黑" panose="020B0503020204020204" charset="-122"/>
            </a:endParaRPr>
          </a:p>
        </p:txBody>
      </p:sp>
      <p:grpSp>
        <p:nvGrpSpPr>
          <p:cNvPr id="12" name="组合 11"/>
          <p:cNvGrpSpPr/>
          <p:nvPr/>
        </p:nvGrpSpPr>
        <p:grpSpPr>
          <a:xfrm rot="16200000">
            <a:off x="3055331" y="1793591"/>
            <a:ext cx="902670" cy="1172779"/>
            <a:chOff x="4020870" y="2194485"/>
            <a:chExt cx="1102258" cy="1432090"/>
          </a:xfrm>
          <a:effectLst>
            <a:outerShdw blurRad="444500" dist="254000" dir="8100000" algn="tr" rotWithShape="0">
              <a:prstClr val="black">
                <a:alpha val="50000"/>
              </a:prstClr>
            </a:outerShdw>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00" noProof="1">
                <a:solidFill>
                  <a:prstClr val="black"/>
                </a:solidFill>
                <a:latin typeface="微软雅黑" panose="020B0503020204020204" charset="-122"/>
                <a:ea typeface="微软雅黑" panose="020B0503020204020204" charset="-122"/>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00" noProof="1">
                <a:solidFill>
                  <a:prstClr val="white"/>
                </a:solidFill>
                <a:latin typeface="微软雅黑" panose="020B0503020204020204" charset="-122"/>
                <a:ea typeface="微软雅黑" panose="020B0503020204020204" charset="-122"/>
              </a:endParaRPr>
            </a:p>
          </p:txBody>
        </p:sp>
      </p:grpSp>
      <p:sp>
        <p:nvSpPr>
          <p:cNvPr id="15" name="KSO_Shape"/>
          <p:cNvSpPr/>
          <p:nvPr/>
        </p:nvSpPr>
        <p:spPr bwMode="auto">
          <a:xfrm>
            <a:off x="3362325" y="2176463"/>
            <a:ext cx="554038" cy="46990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0" noProof="1">
              <a:solidFill>
                <a:srgbClr val="FFFFFF"/>
              </a:solidFill>
              <a:latin typeface="+mn-lt"/>
              <a:ea typeface="微软雅黑" panose="020B0503020204020204" charset="-122"/>
            </a:endParaRPr>
          </a:p>
        </p:txBody>
      </p:sp>
      <p:sp>
        <p:nvSpPr>
          <p:cNvPr id="16" name="KSO_Shape"/>
          <p:cNvSpPr/>
          <p:nvPr/>
        </p:nvSpPr>
        <p:spPr bwMode="auto">
          <a:xfrm>
            <a:off x="3916363" y="4083050"/>
            <a:ext cx="520700" cy="522288"/>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sz="100" noProof="1">
              <a:solidFill>
                <a:srgbClr val="FFFFFF"/>
              </a:solidFill>
              <a:latin typeface="+mn-lt"/>
              <a:ea typeface="微软雅黑" panose="020B0503020204020204" charset="-122"/>
            </a:endParaRPr>
          </a:p>
        </p:txBody>
      </p:sp>
      <p:sp>
        <p:nvSpPr>
          <p:cNvPr id="17" name="KSO_Shape"/>
          <p:cNvSpPr/>
          <p:nvPr/>
        </p:nvSpPr>
        <p:spPr bwMode="auto">
          <a:xfrm>
            <a:off x="4545013" y="2697163"/>
            <a:ext cx="596900" cy="40957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0" noProof="1">
              <a:solidFill>
                <a:srgbClr val="FFFFFF"/>
              </a:solidFill>
              <a:latin typeface="+mn-lt"/>
              <a:ea typeface="微软雅黑" panose="020B0503020204020204" charset="-122"/>
            </a:endParaRPr>
          </a:p>
        </p:txBody>
      </p:sp>
      <p:sp>
        <p:nvSpPr>
          <p:cNvPr id="18" name="KSO_Shape"/>
          <p:cNvSpPr/>
          <p:nvPr/>
        </p:nvSpPr>
        <p:spPr bwMode="auto">
          <a:xfrm>
            <a:off x="4805363" y="5010150"/>
            <a:ext cx="565150" cy="5207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00" noProof="1">
              <a:solidFill>
                <a:srgbClr val="FFFFFF"/>
              </a:solidFill>
              <a:latin typeface="+mn-lt"/>
              <a:ea typeface="微软雅黑" panose="020B0503020204020204" charset="-122"/>
            </a:endParaRPr>
          </a:p>
        </p:txBody>
      </p:sp>
      <p:sp>
        <p:nvSpPr>
          <p:cNvPr id="109578" name="Text Box 6"/>
          <p:cNvSpPr txBox="1">
            <a:spLocks noChangeArrowheads="1"/>
          </p:cNvSpPr>
          <p:nvPr/>
        </p:nvSpPr>
        <p:spPr bwMode="auto">
          <a:xfrm>
            <a:off x="5886450" y="5019675"/>
            <a:ext cx="2862263" cy="952500"/>
          </a:xfrm>
          <a:prstGeom prst="rect">
            <a:avLst/>
          </a:prstGeom>
          <a:noFill/>
          <a:ln w="9525">
            <a:solidFill>
              <a:srgbClr val="FF0000"/>
            </a:solidFill>
            <a:miter lim="800000"/>
            <a:headEnd/>
            <a:tailEnd/>
          </a:ln>
        </p:spPr>
        <p:txBody>
          <a:bodyPr>
            <a:spAutoFit/>
          </a:bodyPr>
          <a:lstStyle/>
          <a:p>
            <a:r>
              <a:rPr lang="zh-CN" altLang="zh-CN" sz="2800" b="1">
                <a:latin typeface="Calibri" pitchFamily="34" charset="0"/>
              </a:rPr>
              <a:t>（</a:t>
            </a:r>
            <a:r>
              <a:rPr lang="en-US" altLang="zh-CN" sz="2800" b="1">
                <a:latin typeface="Calibri" pitchFamily="34" charset="0"/>
              </a:rPr>
              <a:t>4</a:t>
            </a:r>
            <a:r>
              <a:rPr lang="zh-CN" altLang="zh-CN" sz="2800" b="1">
                <a:latin typeface="Calibri" pitchFamily="34" charset="0"/>
              </a:rPr>
              <a:t>）文综全体会，统一思想</a:t>
            </a:r>
          </a:p>
        </p:txBody>
      </p:sp>
      <p:sp>
        <p:nvSpPr>
          <p:cNvPr id="109579" name="文本框 1"/>
          <p:cNvSpPr txBox="1">
            <a:spLocks noChangeArrowheads="1"/>
          </p:cNvSpPr>
          <p:nvPr/>
        </p:nvSpPr>
        <p:spPr bwMode="auto">
          <a:xfrm>
            <a:off x="223838" y="2060575"/>
            <a:ext cx="2743200" cy="954088"/>
          </a:xfrm>
          <a:prstGeom prst="rect">
            <a:avLst/>
          </a:prstGeom>
          <a:noFill/>
          <a:ln w="9525">
            <a:solidFill>
              <a:srgbClr val="FF0000"/>
            </a:solidFill>
            <a:miter lim="800000"/>
            <a:headEnd/>
            <a:tailEnd/>
          </a:ln>
        </p:spPr>
        <p:txBody>
          <a:bodyPr>
            <a:spAutoFit/>
          </a:bodyPr>
          <a:lstStyle/>
          <a:p>
            <a:r>
              <a:rPr lang="zh-CN" altLang="zh-CN" sz="2800" b="1">
                <a:latin typeface="Calibri" pitchFamily="34" charset="0"/>
              </a:rPr>
              <a:t>（</a:t>
            </a:r>
            <a:r>
              <a:rPr lang="en-US" altLang="zh-CN" sz="2800" b="1">
                <a:latin typeface="Calibri" pitchFamily="34" charset="0"/>
              </a:rPr>
              <a:t>1</a:t>
            </a:r>
            <a:r>
              <a:rPr lang="zh-CN" altLang="zh-CN" sz="2800" b="1">
                <a:latin typeface="Calibri" pitchFamily="34" charset="0"/>
              </a:rPr>
              <a:t>）文综负责人周周碰头</a:t>
            </a:r>
          </a:p>
        </p:txBody>
      </p:sp>
      <p:sp>
        <p:nvSpPr>
          <p:cNvPr id="109580" name="文本框 2"/>
          <p:cNvSpPr txBox="1">
            <a:spLocks noChangeArrowheads="1"/>
          </p:cNvSpPr>
          <p:nvPr/>
        </p:nvSpPr>
        <p:spPr bwMode="auto">
          <a:xfrm>
            <a:off x="5621338" y="2322513"/>
            <a:ext cx="3127375" cy="952500"/>
          </a:xfrm>
          <a:prstGeom prst="rect">
            <a:avLst/>
          </a:prstGeom>
          <a:noFill/>
          <a:ln w="9525">
            <a:solidFill>
              <a:srgbClr val="FF0000"/>
            </a:solidFill>
            <a:miter lim="800000"/>
            <a:headEnd/>
            <a:tailEnd/>
          </a:ln>
        </p:spPr>
        <p:txBody>
          <a:bodyPr>
            <a:spAutoFit/>
          </a:bodyPr>
          <a:lstStyle/>
          <a:p>
            <a:r>
              <a:rPr lang="zh-CN" altLang="zh-CN" sz="2800" b="1">
                <a:latin typeface="Calibri" pitchFamily="34" charset="0"/>
              </a:rPr>
              <a:t>（</a:t>
            </a:r>
            <a:r>
              <a:rPr lang="en-US" altLang="zh-CN" sz="2800" b="1">
                <a:latin typeface="Calibri" pitchFamily="34" charset="0"/>
              </a:rPr>
              <a:t>2</a:t>
            </a:r>
            <a:r>
              <a:rPr lang="zh-CN" altLang="zh-CN" sz="2800" b="1">
                <a:latin typeface="Calibri" pitchFamily="34" charset="0"/>
              </a:rPr>
              <a:t>）</a:t>
            </a:r>
            <a:r>
              <a:rPr lang="zh-CN" altLang="en-US" sz="2800" b="1">
                <a:latin typeface="Calibri" pitchFamily="34" charset="0"/>
              </a:rPr>
              <a:t>文</a:t>
            </a:r>
            <a:r>
              <a:rPr lang="zh-CN" altLang="zh-CN" sz="2800" b="1">
                <a:latin typeface="Calibri" pitchFamily="34" charset="0"/>
              </a:rPr>
              <a:t>综</a:t>
            </a:r>
            <a:r>
              <a:rPr lang="zh-CN" altLang="en-US" sz="2800" b="1">
                <a:latin typeface="Calibri" pitchFamily="34" charset="0"/>
              </a:rPr>
              <a:t>研课主任</a:t>
            </a:r>
            <a:r>
              <a:rPr lang="zh-CN" altLang="zh-CN" sz="2800" b="1">
                <a:latin typeface="Calibri" pitchFamily="34" charset="0"/>
              </a:rPr>
              <a:t>会（</a:t>
            </a:r>
            <a:r>
              <a:rPr lang="en-US" altLang="zh-CN" sz="2800" b="1">
                <a:latin typeface="Calibri" pitchFamily="34" charset="0"/>
              </a:rPr>
              <a:t>2</a:t>
            </a:r>
            <a:r>
              <a:rPr lang="zh-CN" altLang="zh-CN" sz="2800" b="1">
                <a:latin typeface="Calibri" pitchFamily="34" charset="0"/>
              </a:rPr>
              <a:t>周、适时）</a:t>
            </a:r>
          </a:p>
        </p:txBody>
      </p:sp>
      <p:sp>
        <p:nvSpPr>
          <p:cNvPr id="109581" name="文本框 23"/>
          <p:cNvSpPr txBox="1">
            <a:spLocks noChangeArrowheads="1"/>
          </p:cNvSpPr>
          <p:nvPr/>
        </p:nvSpPr>
        <p:spPr bwMode="auto">
          <a:xfrm>
            <a:off x="323850" y="4141788"/>
            <a:ext cx="3470275" cy="954087"/>
          </a:xfrm>
          <a:prstGeom prst="rect">
            <a:avLst/>
          </a:prstGeom>
          <a:noFill/>
          <a:ln w="9525">
            <a:solidFill>
              <a:srgbClr val="FF0000"/>
            </a:solidFill>
            <a:miter lim="800000"/>
            <a:headEnd/>
            <a:tailEnd/>
          </a:ln>
        </p:spPr>
        <p:txBody>
          <a:bodyPr>
            <a:spAutoFit/>
          </a:bodyPr>
          <a:lstStyle/>
          <a:p>
            <a:r>
              <a:rPr lang="zh-CN" altLang="zh-CN" sz="2800" b="1">
                <a:latin typeface="Calibri" pitchFamily="34" charset="0"/>
              </a:rPr>
              <a:t>（</a:t>
            </a:r>
            <a:r>
              <a:rPr lang="en-US" altLang="zh-CN" sz="2800" b="1">
                <a:latin typeface="Calibri" pitchFamily="34" charset="0"/>
              </a:rPr>
              <a:t>3</a:t>
            </a:r>
            <a:r>
              <a:rPr lang="zh-CN" altLang="zh-CN" sz="2800" b="1">
                <a:latin typeface="Calibri" pitchFamily="34" charset="0"/>
              </a:rPr>
              <a:t>）文综</a:t>
            </a:r>
            <a:r>
              <a:rPr lang="zh-CN" altLang="en-US" sz="2800" b="1">
                <a:latin typeface="Calibri" pitchFamily="34" charset="0"/>
              </a:rPr>
              <a:t>青年教师</a:t>
            </a:r>
            <a:r>
              <a:rPr lang="zh-CN" altLang="zh-CN" sz="2800" b="1">
                <a:latin typeface="Calibri" pitchFamily="34" charset="0"/>
              </a:rPr>
              <a:t>会（</a:t>
            </a:r>
            <a:r>
              <a:rPr lang="zh-CN" altLang="en-US" sz="2800" b="1">
                <a:latin typeface="Calibri" pitchFamily="34" charset="0"/>
              </a:rPr>
              <a:t>周</a:t>
            </a:r>
            <a:r>
              <a:rPr lang="zh-CN" altLang="zh-CN" sz="2800" b="1">
                <a:latin typeface="Calibri" pitchFamily="34" charset="0"/>
              </a:rPr>
              <a:t>周、适时）</a:t>
            </a:r>
          </a:p>
        </p:txBody>
      </p:sp>
      <p:sp>
        <p:nvSpPr>
          <p:cNvPr id="23" name="文本框 2"/>
          <p:cNvSpPr txBox="1"/>
          <p:nvPr/>
        </p:nvSpPr>
        <p:spPr>
          <a:xfrm>
            <a:off x="254000" y="746125"/>
            <a:ext cx="3416300" cy="522288"/>
          </a:xfrm>
          <a:prstGeom prst="rect">
            <a:avLst/>
          </a:prstGeom>
          <a:noFill/>
        </p:spPr>
        <p:txBody>
          <a:bodyPr wrap="none">
            <a:spAutoFit/>
          </a:bodyPr>
          <a:lstStyle/>
          <a:p>
            <a:pPr fontAlgn="auto">
              <a:spcBef>
                <a:spcPts val="0"/>
              </a:spcBef>
              <a:spcAft>
                <a:spcPts val="0"/>
              </a:spcAft>
              <a:defRPr/>
            </a:pPr>
            <a:r>
              <a:rPr lang="zh-CN" altLang="en-US" sz="2800" b="1" dirty="0">
                <a:solidFill>
                  <a:prstClr val="black"/>
                </a:solidFill>
                <a:latin typeface="+mj-ea"/>
                <a:ea typeface="+mj-ea"/>
              </a:rPr>
              <a:t>精</a:t>
            </a:r>
            <a:r>
              <a:rPr lang="zh-CN" altLang="en-US" sz="2800" b="1" dirty="0">
                <a:solidFill>
                  <a:prstClr val="black"/>
                </a:solidFill>
                <a:latin typeface="+mj-ea"/>
                <a:ea typeface="+mj-ea"/>
              </a:rPr>
              <a:t>细管理</a:t>
            </a:r>
            <a:r>
              <a:rPr lang="en-US" altLang="zh-CN" sz="2800" b="1" dirty="0">
                <a:solidFill>
                  <a:prstClr val="black"/>
                </a:solidFill>
                <a:latin typeface="+mj-ea"/>
                <a:ea typeface="+mj-ea"/>
              </a:rPr>
              <a:t>—</a:t>
            </a:r>
            <a:r>
              <a:rPr lang="zh-CN" altLang="en-US" sz="2800" b="1" dirty="0">
                <a:solidFill>
                  <a:prstClr val="black"/>
                </a:solidFill>
                <a:latin typeface="+mj-ea"/>
                <a:ea typeface="+mj-ea"/>
              </a:rPr>
              <a:t>文综管</a:t>
            </a:r>
            <a:r>
              <a:rPr lang="zh-CN" altLang="en-US" sz="2800" b="1" dirty="0">
                <a:solidFill>
                  <a:prstClr val="black"/>
                </a:solidFill>
                <a:latin typeface="+mj-ea"/>
                <a:ea typeface="+mj-ea"/>
              </a:rPr>
              <a:t>理</a:t>
            </a:r>
          </a:p>
        </p:txBody>
      </p:sp>
      <p:sp>
        <p:nvSpPr>
          <p:cNvPr id="24" name="矩形 2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2"/>
          <p:cNvGrpSpPr>
            <a:grpSpLocks/>
          </p:cNvGrpSpPr>
          <p:nvPr/>
        </p:nvGrpSpPr>
        <p:grpSpPr bwMode="auto">
          <a:xfrm>
            <a:off x="266700" y="1382713"/>
            <a:ext cx="8591550" cy="5761037"/>
            <a:chOff x="158" y="436"/>
            <a:chExt cx="5412" cy="3629"/>
          </a:xfrm>
        </p:grpSpPr>
        <p:pic>
          <p:nvPicPr>
            <p:cNvPr id="110599" name="Picture 3" descr="结构组织图_03"/>
            <p:cNvPicPr>
              <a:picLocks noChangeAspect="1"/>
            </p:cNvPicPr>
            <p:nvPr/>
          </p:nvPicPr>
          <p:blipFill>
            <a:blip r:embed="rId2"/>
            <a:srcRect/>
            <a:stretch>
              <a:fillRect/>
            </a:stretch>
          </p:blipFill>
          <p:spPr bwMode="auto">
            <a:xfrm>
              <a:off x="1720" y="436"/>
              <a:ext cx="2453" cy="542"/>
            </a:xfrm>
            <a:prstGeom prst="rect">
              <a:avLst/>
            </a:prstGeom>
            <a:noFill/>
            <a:ln w="9525">
              <a:noFill/>
              <a:miter lim="800000"/>
              <a:headEnd/>
              <a:tailEnd/>
            </a:ln>
          </p:spPr>
        </p:pic>
        <p:grpSp>
          <p:nvGrpSpPr>
            <p:cNvPr id="110600" name="Group 4"/>
            <p:cNvGrpSpPr>
              <a:grpSpLocks noChangeAspect="1"/>
            </p:cNvGrpSpPr>
            <p:nvPr/>
          </p:nvGrpSpPr>
          <p:grpSpPr bwMode="auto">
            <a:xfrm>
              <a:off x="158" y="1570"/>
              <a:ext cx="5412" cy="2495"/>
              <a:chOff x="0" y="0"/>
              <a:chExt cx="11011" cy="4438"/>
            </a:xfrm>
          </p:grpSpPr>
          <p:pic>
            <p:nvPicPr>
              <p:cNvPr id="110618" name="Picture 5" descr="并列关系分类_03"/>
              <p:cNvPicPr>
                <a:picLocks noChangeAspect="1"/>
              </p:cNvPicPr>
              <p:nvPr/>
            </p:nvPicPr>
            <p:blipFill>
              <a:blip r:embed="rId3"/>
              <a:srcRect/>
              <a:stretch>
                <a:fillRect/>
              </a:stretch>
            </p:blipFill>
            <p:spPr bwMode="auto">
              <a:xfrm>
                <a:off x="2833" y="0"/>
                <a:ext cx="2506" cy="4439"/>
              </a:xfrm>
              <a:prstGeom prst="rect">
                <a:avLst/>
              </a:prstGeom>
              <a:noFill/>
              <a:ln w="9525">
                <a:noFill/>
                <a:miter lim="800000"/>
                <a:headEnd/>
                <a:tailEnd/>
              </a:ln>
            </p:spPr>
          </p:pic>
          <p:pic>
            <p:nvPicPr>
              <p:cNvPr id="110619" name="Picture 6" descr="并列关系分类_03"/>
              <p:cNvPicPr>
                <a:picLocks noChangeAspect="1"/>
              </p:cNvPicPr>
              <p:nvPr/>
            </p:nvPicPr>
            <p:blipFill>
              <a:blip r:embed="rId3"/>
              <a:srcRect/>
              <a:stretch>
                <a:fillRect/>
              </a:stretch>
            </p:blipFill>
            <p:spPr bwMode="auto">
              <a:xfrm>
                <a:off x="8507" y="0"/>
                <a:ext cx="2505" cy="4439"/>
              </a:xfrm>
              <a:prstGeom prst="rect">
                <a:avLst/>
              </a:prstGeom>
              <a:noFill/>
              <a:ln w="9525">
                <a:noFill/>
                <a:miter lim="800000"/>
                <a:headEnd/>
                <a:tailEnd/>
              </a:ln>
            </p:spPr>
          </p:pic>
          <p:pic>
            <p:nvPicPr>
              <p:cNvPr id="110620" name="Picture 7" descr="并列关系分类_03"/>
              <p:cNvPicPr>
                <a:picLocks noChangeAspect="1"/>
              </p:cNvPicPr>
              <p:nvPr/>
            </p:nvPicPr>
            <p:blipFill>
              <a:blip r:embed="rId3"/>
              <a:srcRect/>
              <a:stretch>
                <a:fillRect/>
              </a:stretch>
            </p:blipFill>
            <p:spPr bwMode="auto">
              <a:xfrm>
                <a:off x="0" y="3"/>
                <a:ext cx="2499" cy="4433"/>
              </a:xfrm>
              <a:prstGeom prst="rect">
                <a:avLst/>
              </a:prstGeom>
              <a:noFill/>
              <a:ln w="9525">
                <a:noFill/>
                <a:miter lim="800000"/>
                <a:headEnd/>
                <a:tailEnd/>
              </a:ln>
            </p:spPr>
          </p:pic>
          <p:pic>
            <p:nvPicPr>
              <p:cNvPr id="110621" name="Picture 8" descr="并列关系分类_03"/>
              <p:cNvPicPr>
                <a:picLocks noChangeAspect="1"/>
              </p:cNvPicPr>
              <p:nvPr/>
            </p:nvPicPr>
            <p:blipFill>
              <a:blip r:embed="rId3"/>
              <a:srcRect/>
              <a:stretch>
                <a:fillRect/>
              </a:stretch>
            </p:blipFill>
            <p:spPr bwMode="auto">
              <a:xfrm>
                <a:off x="5673" y="3"/>
                <a:ext cx="2500" cy="4433"/>
              </a:xfrm>
              <a:prstGeom prst="rect">
                <a:avLst/>
              </a:prstGeom>
              <a:noFill/>
              <a:ln w="9525">
                <a:noFill/>
                <a:miter lim="800000"/>
                <a:headEnd/>
                <a:tailEnd/>
              </a:ln>
            </p:spPr>
          </p:pic>
        </p:grpSp>
        <p:pic>
          <p:nvPicPr>
            <p:cNvPr id="110601" name="Picture 9" descr="未标题2_07-05"/>
            <p:cNvPicPr>
              <a:picLocks noChangeAspect="1"/>
            </p:cNvPicPr>
            <p:nvPr/>
          </p:nvPicPr>
          <p:blipFill>
            <a:blip r:embed="rId4"/>
            <a:srcRect/>
            <a:stretch>
              <a:fillRect/>
            </a:stretch>
          </p:blipFill>
          <p:spPr bwMode="auto">
            <a:xfrm>
              <a:off x="4830" y="1434"/>
              <a:ext cx="335" cy="361"/>
            </a:xfrm>
            <a:prstGeom prst="rect">
              <a:avLst/>
            </a:prstGeom>
            <a:noFill/>
            <a:ln w="9525">
              <a:noFill/>
              <a:miter lim="800000"/>
              <a:headEnd/>
              <a:tailEnd/>
            </a:ln>
          </p:spPr>
        </p:pic>
        <p:pic>
          <p:nvPicPr>
            <p:cNvPr id="110602" name="Picture 10" descr="未标题2_07"/>
            <p:cNvPicPr>
              <a:picLocks noChangeAspect="1"/>
            </p:cNvPicPr>
            <p:nvPr/>
          </p:nvPicPr>
          <p:blipFill>
            <a:blip r:embed="rId5"/>
            <a:srcRect/>
            <a:stretch>
              <a:fillRect/>
            </a:stretch>
          </p:blipFill>
          <p:spPr bwMode="auto">
            <a:xfrm>
              <a:off x="612" y="1434"/>
              <a:ext cx="334" cy="361"/>
            </a:xfrm>
            <a:prstGeom prst="rect">
              <a:avLst/>
            </a:prstGeom>
            <a:noFill/>
            <a:ln w="9525">
              <a:noFill/>
              <a:miter lim="800000"/>
              <a:headEnd/>
              <a:tailEnd/>
            </a:ln>
          </p:spPr>
        </p:pic>
        <p:pic>
          <p:nvPicPr>
            <p:cNvPr id="110603" name="Picture 11" descr="未标题2_07-03"/>
            <p:cNvPicPr>
              <a:picLocks noChangeAspect="1"/>
            </p:cNvPicPr>
            <p:nvPr/>
          </p:nvPicPr>
          <p:blipFill>
            <a:blip r:embed="rId6"/>
            <a:srcRect/>
            <a:stretch>
              <a:fillRect/>
            </a:stretch>
          </p:blipFill>
          <p:spPr bwMode="auto">
            <a:xfrm>
              <a:off x="2002" y="1434"/>
              <a:ext cx="334" cy="362"/>
            </a:xfrm>
            <a:prstGeom prst="rect">
              <a:avLst/>
            </a:prstGeom>
            <a:noFill/>
            <a:ln w="9525">
              <a:noFill/>
              <a:miter lim="800000"/>
              <a:headEnd/>
              <a:tailEnd/>
            </a:ln>
          </p:spPr>
        </p:pic>
        <p:pic>
          <p:nvPicPr>
            <p:cNvPr id="110604" name="Picture 12" descr="未标题2_07-04"/>
            <p:cNvPicPr>
              <a:picLocks noChangeAspect="1"/>
            </p:cNvPicPr>
            <p:nvPr/>
          </p:nvPicPr>
          <p:blipFill>
            <a:blip r:embed="rId7"/>
            <a:srcRect/>
            <a:stretch>
              <a:fillRect/>
            </a:stretch>
          </p:blipFill>
          <p:spPr bwMode="auto">
            <a:xfrm>
              <a:off x="3334" y="1434"/>
              <a:ext cx="390" cy="422"/>
            </a:xfrm>
            <a:prstGeom prst="rect">
              <a:avLst/>
            </a:prstGeom>
            <a:noFill/>
            <a:ln w="9525">
              <a:noFill/>
              <a:miter lim="800000"/>
              <a:headEnd/>
              <a:tailEnd/>
            </a:ln>
          </p:spPr>
        </p:pic>
        <p:sp>
          <p:nvSpPr>
            <p:cNvPr id="110605" name="Line 13"/>
            <p:cNvSpPr>
              <a:spLocks noChangeShapeType="1"/>
            </p:cNvSpPr>
            <p:nvPr/>
          </p:nvSpPr>
          <p:spPr bwMode="auto">
            <a:xfrm>
              <a:off x="772" y="1219"/>
              <a:ext cx="1" cy="181"/>
            </a:xfrm>
            <a:prstGeom prst="line">
              <a:avLst/>
            </a:prstGeom>
            <a:noFill/>
            <a:ln w="19050">
              <a:solidFill>
                <a:srgbClr val="B2B2B2"/>
              </a:solidFill>
              <a:round/>
              <a:headEnd/>
              <a:tailEnd/>
            </a:ln>
          </p:spPr>
          <p:txBody>
            <a:bodyPr/>
            <a:lstStyle/>
            <a:p>
              <a:endParaRPr lang="zh-CN" altLang="en-US"/>
            </a:p>
          </p:txBody>
        </p:sp>
        <p:sp>
          <p:nvSpPr>
            <p:cNvPr id="110606" name="Line 14"/>
            <p:cNvSpPr>
              <a:spLocks noChangeShapeType="1"/>
            </p:cNvSpPr>
            <p:nvPr/>
          </p:nvSpPr>
          <p:spPr bwMode="auto">
            <a:xfrm>
              <a:off x="2153" y="1207"/>
              <a:ext cx="1" cy="180"/>
            </a:xfrm>
            <a:prstGeom prst="line">
              <a:avLst/>
            </a:prstGeom>
            <a:noFill/>
            <a:ln w="19050">
              <a:solidFill>
                <a:srgbClr val="B2B2B2"/>
              </a:solidFill>
              <a:round/>
              <a:headEnd/>
              <a:tailEnd/>
            </a:ln>
          </p:spPr>
          <p:txBody>
            <a:bodyPr/>
            <a:lstStyle/>
            <a:p>
              <a:endParaRPr lang="zh-CN" altLang="en-US"/>
            </a:p>
          </p:txBody>
        </p:sp>
        <p:sp>
          <p:nvSpPr>
            <p:cNvPr id="110607" name="Line 15"/>
            <p:cNvSpPr>
              <a:spLocks noChangeShapeType="1"/>
            </p:cNvSpPr>
            <p:nvPr/>
          </p:nvSpPr>
          <p:spPr bwMode="auto">
            <a:xfrm>
              <a:off x="3514" y="1254"/>
              <a:ext cx="1" cy="180"/>
            </a:xfrm>
            <a:prstGeom prst="line">
              <a:avLst/>
            </a:prstGeom>
            <a:noFill/>
            <a:ln w="19050">
              <a:solidFill>
                <a:srgbClr val="B2B2B2"/>
              </a:solidFill>
              <a:round/>
              <a:headEnd/>
              <a:tailEnd/>
            </a:ln>
          </p:spPr>
          <p:txBody>
            <a:bodyPr/>
            <a:lstStyle/>
            <a:p>
              <a:endParaRPr lang="zh-CN" altLang="en-US"/>
            </a:p>
          </p:txBody>
        </p:sp>
        <p:sp>
          <p:nvSpPr>
            <p:cNvPr id="110608" name="Line 16"/>
            <p:cNvSpPr>
              <a:spLocks noChangeShapeType="1"/>
            </p:cNvSpPr>
            <p:nvPr/>
          </p:nvSpPr>
          <p:spPr bwMode="auto">
            <a:xfrm>
              <a:off x="5009" y="1219"/>
              <a:ext cx="1" cy="180"/>
            </a:xfrm>
            <a:prstGeom prst="line">
              <a:avLst/>
            </a:prstGeom>
            <a:noFill/>
            <a:ln w="19050">
              <a:solidFill>
                <a:srgbClr val="B2B2B2"/>
              </a:solidFill>
              <a:round/>
              <a:headEnd/>
              <a:tailEnd/>
            </a:ln>
          </p:spPr>
          <p:txBody>
            <a:bodyPr/>
            <a:lstStyle/>
            <a:p>
              <a:endParaRPr lang="zh-CN" altLang="en-US"/>
            </a:p>
          </p:txBody>
        </p:sp>
        <p:sp>
          <p:nvSpPr>
            <p:cNvPr id="110609" name="Line 17"/>
            <p:cNvSpPr>
              <a:spLocks noChangeShapeType="1"/>
            </p:cNvSpPr>
            <p:nvPr/>
          </p:nvSpPr>
          <p:spPr bwMode="auto">
            <a:xfrm>
              <a:off x="772" y="1219"/>
              <a:ext cx="4236" cy="1"/>
            </a:xfrm>
            <a:prstGeom prst="line">
              <a:avLst/>
            </a:prstGeom>
            <a:noFill/>
            <a:ln w="19050">
              <a:solidFill>
                <a:srgbClr val="B2B2B2"/>
              </a:solidFill>
              <a:round/>
              <a:headEnd/>
              <a:tailEnd/>
            </a:ln>
          </p:spPr>
          <p:txBody>
            <a:bodyPr/>
            <a:lstStyle/>
            <a:p>
              <a:endParaRPr lang="zh-CN" altLang="en-US"/>
            </a:p>
          </p:txBody>
        </p:sp>
        <p:sp>
          <p:nvSpPr>
            <p:cNvPr id="110610" name="Line 18"/>
            <p:cNvSpPr>
              <a:spLocks noChangeShapeType="1"/>
            </p:cNvSpPr>
            <p:nvPr/>
          </p:nvSpPr>
          <p:spPr bwMode="auto">
            <a:xfrm>
              <a:off x="2836" y="1028"/>
              <a:ext cx="1" cy="180"/>
            </a:xfrm>
            <a:prstGeom prst="line">
              <a:avLst/>
            </a:prstGeom>
            <a:noFill/>
            <a:ln w="19050">
              <a:solidFill>
                <a:srgbClr val="B2B2B2"/>
              </a:solidFill>
              <a:round/>
              <a:headEnd/>
              <a:tailEnd/>
            </a:ln>
          </p:spPr>
          <p:txBody>
            <a:bodyPr/>
            <a:lstStyle/>
            <a:p>
              <a:endParaRPr lang="zh-CN" altLang="en-US"/>
            </a:p>
          </p:txBody>
        </p:sp>
        <p:sp>
          <p:nvSpPr>
            <p:cNvPr id="110611" name="Text Box 19"/>
            <p:cNvSpPr txBox="1">
              <a:spLocks noChangeArrowheads="1"/>
            </p:cNvSpPr>
            <p:nvPr/>
          </p:nvSpPr>
          <p:spPr bwMode="auto">
            <a:xfrm>
              <a:off x="233" y="2096"/>
              <a:ext cx="1091" cy="595"/>
            </a:xfrm>
            <a:prstGeom prst="rect">
              <a:avLst/>
            </a:prstGeom>
            <a:noFill/>
            <a:ln w="9525">
              <a:noFill/>
              <a:miter lim="800000"/>
              <a:headEnd/>
              <a:tailEnd/>
            </a:ln>
          </p:spPr>
          <p:txBody>
            <a:bodyPr lIns="82589" tIns="41294" rIns="82589" bIns="41294">
              <a:spAutoFit/>
            </a:bodyPr>
            <a:lstStyle/>
            <a:p>
              <a:pPr algn="ctr" defTabSz="825500"/>
              <a:r>
                <a:rPr lang="zh-CN" altLang="en-US" sz="2800" b="1">
                  <a:solidFill>
                    <a:srgbClr val="0000FF"/>
                  </a:solidFill>
                  <a:latin typeface="黑体" pitchFamily="49" charset="-122"/>
                  <a:ea typeface="黑体" pitchFamily="49" charset="-122"/>
                </a:rPr>
                <a:t>班级教研每周一次</a:t>
              </a:r>
            </a:p>
          </p:txBody>
        </p:sp>
        <p:sp>
          <p:nvSpPr>
            <p:cNvPr id="110612" name="Text Box 20"/>
            <p:cNvSpPr txBox="1">
              <a:spLocks noChangeArrowheads="1"/>
            </p:cNvSpPr>
            <p:nvPr/>
          </p:nvSpPr>
          <p:spPr bwMode="auto">
            <a:xfrm>
              <a:off x="1623" y="1997"/>
              <a:ext cx="1091" cy="866"/>
            </a:xfrm>
            <a:prstGeom prst="rect">
              <a:avLst/>
            </a:prstGeom>
            <a:noFill/>
            <a:ln w="9525">
              <a:noFill/>
              <a:miter lim="800000"/>
              <a:headEnd/>
              <a:tailEnd/>
            </a:ln>
          </p:spPr>
          <p:txBody>
            <a:bodyPr lIns="82589" tIns="41294" rIns="82589" bIns="41294">
              <a:spAutoFit/>
            </a:bodyPr>
            <a:lstStyle/>
            <a:p>
              <a:pPr algn="ctr" defTabSz="825500"/>
              <a:r>
                <a:rPr lang="zh-CN" altLang="en-US" sz="2800" b="1">
                  <a:solidFill>
                    <a:srgbClr val="0000FF"/>
                  </a:solidFill>
                  <a:latin typeface="黑体" pitchFamily="49" charset="-122"/>
                  <a:ea typeface="黑体" pitchFamily="49" charset="-122"/>
                </a:rPr>
                <a:t>临界生管理天天落实</a:t>
              </a:r>
            </a:p>
          </p:txBody>
        </p:sp>
        <p:sp>
          <p:nvSpPr>
            <p:cNvPr id="110613" name="Text Box 21"/>
            <p:cNvSpPr txBox="1">
              <a:spLocks noChangeArrowheads="1"/>
            </p:cNvSpPr>
            <p:nvPr/>
          </p:nvSpPr>
          <p:spPr bwMode="auto">
            <a:xfrm>
              <a:off x="2979" y="1825"/>
              <a:ext cx="1089" cy="927"/>
            </a:xfrm>
            <a:prstGeom prst="rect">
              <a:avLst/>
            </a:prstGeom>
            <a:noFill/>
            <a:ln w="9525">
              <a:noFill/>
              <a:miter lim="800000"/>
              <a:headEnd/>
              <a:tailEnd/>
            </a:ln>
          </p:spPr>
          <p:txBody>
            <a:bodyPr lIns="82589" tIns="41294" rIns="82589" bIns="41294">
              <a:spAutoFit/>
            </a:bodyPr>
            <a:lstStyle/>
            <a:p>
              <a:pPr defTabSz="825500"/>
              <a:endParaRPr lang="en-US" altLang="zh-CN" sz="1300" b="1">
                <a:latin typeface="黑体" pitchFamily="49" charset="-122"/>
                <a:ea typeface="黑体" pitchFamily="49" charset="-122"/>
              </a:endParaRPr>
            </a:p>
            <a:p>
              <a:pPr defTabSz="825500">
                <a:buFontTx/>
                <a:buChar char="•"/>
              </a:pPr>
              <a:endParaRPr lang="en-US" altLang="zh-CN" sz="1300" b="1">
                <a:latin typeface="黑体" pitchFamily="49" charset="-122"/>
                <a:ea typeface="黑体" pitchFamily="49" charset="-122"/>
              </a:endParaRPr>
            </a:p>
            <a:p>
              <a:pPr defTabSz="825500">
                <a:buFontTx/>
                <a:buChar char="•"/>
              </a:pPr>
              <a:endParaRPr lang="en-US" altLang="zh-CN" sz="1300" b="1">
                <a:latin typeface="黑体" pitchFamily="49" charset="-122"/>
                <a:ea typeface="黑体" pitchFamily="49" charset="-122"/>
              </a:endParaRPr>
            </a:p>
            <a:p>
              <a:pPr defTabSz="825500">
                <a:buFontTx/>
                <a:buChar char="•"/>
              </a:pPr>
              <a:endParaRPr lang="en-US" altLang="zh-CN" sz="1300" b="1">
                <a:latin typeface="黑体" pitchFamily="49" charset="-122"/>
                <a:ea typeface="黑体" pitchFamily="49" charset="-122"/>
              </a:endParaRPr>
            </a:p>
            <a:p>
              <a:pPr defTabSz="825500">
                <a:buFontTx/>
                <a:buChar char="•"/>
              </a:pPr>
              <a:endParaRPr lang="en-US" altLang="zh-CN" sz="1300" b="1">
                <a:latin typeface="黑体" pitchFamily="49" charset="-122"/>
                <a:ea typeface="黑体" pitchFamily="49" charset="-122"/>
              </a:endParaRPr>
            </a:p>
            <a:p>
              <a:pPr defTabSz="825500">
                <a:buFontTx/>
                <a:buChar char="•"/>
              </a:pPr>
              <a:endParaRPr lang="en-US" altLang="zh-CN" sz="1300" b="1">
                <a:latin typeface="黑体" pitchFamily="49" charset="-122"/>
                <a:ea typeface="黑体" pitchFamily="49" charset="-122"/>
              </a:endParaRPr>
            </a:p>
            <a:p>
              <a:pPr defTabSz="825500">
                <a:buFontTx/>
                <a:buChar char="•"/>
              </a:pPr>
              <a:endParaRPr lang="en-US" altLang="zh-CN" sz="1300" b="1">
                <a:latin typeface="黑体" pitchFamily="49" charset="-122"/>
                <a:ea typeface="黑体" pitchFamily="49" charset="-122"/>
              </a:endParaRPr>
            </a:p>
          </p:txBody>
        </p:sp>
        <p:sp>
          <p:nvSpPr>
            <p:cNvPr id="110614" name="Text Box 22"/>
            <p:cNvSpPr txBox="1">
              <a:spLocks noChangeArrowheads="1"/>
            </p:cNvSpPr>
            <p:nvPr/>
          </p:nvSpPr>
          <p:spPr bwMode="auto">
            <a:xfrm>
              <a:off x="4410" y="1997"/>
              <a:ext cx="1090" cy="866"/>
            </a:xfrm>
            <a:prstGeom prst="rect">
              <a:avLst/>
            </a:prstGeom>
            <a:noFill/>
            <a:ln w="9525">
              <a:noFill/>
              <a:miter lim="800000"/>
              <a:headEnd/>
              <a:tailEnd/>
            </a:ln>
          </p:spPr>
          <p:txBody>
            <a:bodyPr lIns="82589" tIns="41294" rIns="82589" bIns="41294">
              <a:spAutoFit/>
            </a:bodyPr>
            <a:lstStyle/>
            <a:p>
              <a:pPr algn="ctr" defTabSz="825500"/>
              <a:r>
                <a:rPr lang="zh-CN" altLang="en-US" sz="2800" b="1">
                  <a:solidFill>
                    <a:srgbClr val="0000FF"/>
                  </a:solidFill>
                  <a:latin typeface="黑体" pitchFamily="49" charset="-122"/>
                  <a:ea typeface="黑体" pitchFamily="49" charset="-122"/>
                </a:rPr>
                <a:t>加强班突击生奋起直追</a:t>
              </a:r>
            </a:p>
          </p:txBody>
        </p:sp>
        <p:sp>
          <p:nvSpPr>
            <p:cNvPr id="110615" name="Text Box 23"/>
            <p:cNvSpPr txBox="1">
              <a:spLocks noChangeArrowheads="1"/>
            </p:cNvSpPr>
            <p:nvPr/>
          </p:nvSpPr>
          <p:spPr bwMode="auto">
            <a:xfrm>
              <a:off x="1829" y="527"/>
              <a:ext cx="2288" cy="330"/>
            </a:xfrm>
            <a:prstGeom prst="rect">
              <a:avLst/>
            </a:prstGeom>
            <a:noFill/>
            <a:ln w="9525">
              <a:noFill/>
              <a:miter lim="800000"/>
              <a:headEnd/>
              <a:tailEnd/>
            </a:ln>
          </p:spPr>
          <p:txBody>
            <a:bodyPr lIns="82589" tIns="41294" rIns="82589" bIns="41294">
              <a:spAutoFit/>
            </a:bodyPr>
            <a:lstStyle/>
            <a:p>
              <a:pPr algn="ctr" defTabSz="825500"/>
              <a:endParaRPr lang="zh-CN" altLang="zh-CN" sz="2900">
                <a:solidFill>
                  <a:srgbClr val="FF0000"/>
                </a:solidFill>
                <a:latin typeface="黑体" pitchFamily="49" charset="-122"/>
                <a:ea typeface="黑体" pitchFamily="49" charset="-122"/>
              </a:endParaRPr>
            </a:p>
          </p:txBody>
        </p:sp>
        <p:sp>
          <p:nvSpPr>
            <p:cNvPr id="110616" name="Text Box 24"/>
            <p:cNvSpPr txBox="1">
              <a:spLocks noChangeArrowheads="1"/>
            </p:cNvSpPr>
            <p:nvPr/>
          </p:nvSpPr>
          <p:spPr bwMode="auto">
            <a:xfrm>
              <a:off x="2222" y="487"/>
              <a:ext cx="1133" cy="333"/>
            </a:xfrm>
            <a:prstGeom prst="rect">
              <a:avLst/>
            </a:prstGeom>
            <a:noFill/>
            <a:ln w="9525">
              <a:noFill/>
              <a:miter lim="800000"/>
              <a:headEnd/>
              <a:tailEnd/>
            </a:ln>
          </p:spPr>
          <p:txBody>
            <a:bodyPr lIns="82589" tIns="41294" rIns="82589" bIns="41294">
              <a:spAutoFit/>
            </a:bodyPr>
            <a:lstStyle/>
            <a:p>
              <a:pPr algn="ctr" defTabSz="825500"/>
              <a:r>
                <a:rPr lang="zh-CN" altLang="en-US" sz="2900" b="1">
                  <a:solidFill>
                    <a:srgbClr val="FF00FF"/>
                  </a:solidFill>
                  <a:latin typeface="黑体" pitchFamily="49" charset="-122"/>
                  <a:ea typeface="黑体" pitchFamily="49" charset="-122"/>
                </a:rPr>
                <a:t>班级管理</a:t>
              </a:r>
            </a:p>
          </p:txBody>
        </p:sp>
        <p:sp>
          <p:nvSpPr>
            <p:cNvPr id="110617" name="Text Box 25"/>
            <p:cNvSpPr txBox="1">
              <a:spLocks noChangeArrowheads="1"/>
            </p:cNvSpPr>
            <p:nvPr/>
          </p:nvSpPr>
          <p:spPr bwMode="auto">
            <a:xfrm>
              <a:off x="3007" y="1997"/>
              <a:ext cx="1108" cy="866"/>
            </a:xfrm>
            <a:prstGeom prst="rect">
              <a:avLst/>
            </a:prstGeom>
            <a:noFill/>
            <a:ln w="9525">
              <a:noFill/>
              <a:miter lim="800000"/>
              <a:headEnd/>
              <a:tailEnd/>
            </a:ln>
          </p:spPr>
          <p:txBody>
            <a:bodyPr lIns="82589" tIns="41294" rIns="82589" bIns="41294">
              <a:spAutoFit/>
            </a:bodyPr>
            <a:lstStyle/>
            <a:p>
              <a:pPr algn="ctr" defTabSz="825500"/>
              <a:r>
                <a:rPr lang="zh-CN" altLang="en-US" sz="2800" b="1">
                  <a:solidFill>
                    <a:srgbClr val="0000FF"/>
                  </a:solidFill>
                  <a:latin typeface="黑体" pitchFamily="49" charset="-122"/>
                  <a:ea typeface="黑体" pitchFamily="49" charset="-122"/>
                </a:rPr>
                <a:t>卓越班尖子生时时引领</a:t>
              </a:r>
            </a:p>
          </p:txBody>
        </p:sp>
      </p:grpSp>
      <p:sp>
        <p:nvSpPr>
          <p:cNvPr id="30" name="文本框 2"/>
          <p:cNvSpPr txBox="1"/>
          <p:nvPr/>
        </p:nvSpPr>
        <p:spPr>
          <a:xfrm>
            <a:off x="254000" y="817563"/>
            <a:ext cx="3416300" cy="523875"/>
          </a:xfrm>
          <a:prstGeom prst="rect">
            <a:avLst/>
          </a:prstGeom>
          <a:noFill/>
        </p:spPr>
        <p:txBody>
          <a:bodyPr wrap="none">
            <a:spAutoFit/>
          </a:bodyPr>
          <a:lstStyle/>
          <a:p>
            <a:pPr fontAlgn="auto">
              <a:spcBef>
                <a:spcPts val="0"/>
              </a:spcBef>
              <a:spcAft>
                <a:spcPts val="0"/>
              </a:spcAft>
              <a:defRPr/>
            </a:pPr>
            <a:r>
              <a:rPr lang="zh-CN" altLang="en-US" sz="2800" b="1" dirty="0">
                <a:solidFill>
                  <a:prstClr val="black"/>
                </a:solidFill>
                <a:latin typeface="+mn-ea"/>
                <a:ea typeface="+mn-ea"/>
              </a:rPr>
              <a:t>精</a:t>
            </a:r>
            <a:r>
              <a:rPr lang="zh-CN" altLang="en-US" sz="2800" b="1" dirty="0">
                <a:solidFill>
                  <a:prstClr val="black"/>
                </a:solidFill>
                <a:latin typeface="+mn-ea"/>
                <a:ea typeface="+mn-ea"/>
              </a:rPr>
              <a:t>细管理</a:t>
            </a:r>
            <a:r>
              <a:rPr lang="en-US" altLang="zh-CN" sz="2800" b="1" dirty="0">
                <a:solidFill>
                  <a:prstClr val="black"/>
                </a:solidFill>
                <a:latin typeface="+mn-ea"/>
                <a:ea typeface="+mn-ea"/>
              </a:rPr>
              <a:t>—</a:t>
            </a:r>
            <a:r>
              <a:rPr lang="zh-CN" altLang="en-US" sz="2800" b="1" dirty="0">
                <a:solidFill>
                  <a:prstClr val="black"/>
                </a:solidFill>
                <a:latin typeface="+mn-ea"/>
                <a:ea typeface="+mn-ea"/>
              </a:rPr>
              <a:t>班级管</a:t>
            </a:r>
            <a:r>
              <a:rPr lang="zh-CN" altLang="en-US" sz="2800" b="1" dirty="0">
                <a:solidFill>
                  <a:prstClr val="black"/>
                </a:solidFill>
                <a:latin typeface="+mn-ea"/>
                <a:ea typeface="+mn-ea"/>
              </a:rPr>
              <a:t>理</a:t>
            </a:r>
          </a:p>
        </p:txBody>
      </p:sp>
      <p:sp>
        <p:nvSpPr>
          <p:cNvPr id="110595" name="TextBox 1"/>
          <p:cNvSpPr txBox="1">
            <a:spLocks noChangeArrowheads="1"/>
          </p:cNvSpPr>
          <p:nvPr/>
        </p:nvSpPr>
        <p:spPr bwMode="auto">
          <a:xfrm>
            <a:off x="385763" y="1382713"/>
            <a:ext cx="2206625" cy="369887"/>
          </a:xfrm>
          <a:prstGeom prst="rect">
            <a:avLst/>
          </a:prstGeom>
          <a:noFill/>
          <a:ln w="9525">
            <a:noFill/>
            <a:miter lim="800000"/>
            <a:headEnd/>
            <a:tailEnd/>
          </a:ln>
        </p:spPr>
        <p:txBody>
          <a:bodyPr>
            <a:spAutoFit/>
          </a:bodyPr>
          <a:lstStyle/>
          <a:p>
            <a:r>
              <a:rPr lang="en-US" altLang="zh-CN" b="1">
                <a:latin typeface="Calibri" pitchFamily="34" charset="0"/>
              </a:rPr>
              <a:t>1</a:t>
            </a:r>
            <a:r>
              <a:rPr lang="zh-CN" altLang="en-US" b="1">
                <a:latin typeface="Calibri" pitchFamily="34" charset="0"/>
              </a:rPr>
              <a:t>、班级协作体</a:t>
            </a:r>
          </a:p>
        </p:txBody>
      </p:sp>
      <p:sp>
        <p:nvSpPr>
          <p:cNvPr id="28" name="矩形 27"/>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椭圆 1"/>
          <p:cNvSpPr>
            <a:spLocks noChangeArrowheads="1"/>
          </p:cNvSpPr>
          <p:nvPr/>
        </p:nvSpPr>
        <p:spPr bwMode="auto">
          <a:xfrm>
            <a:off x="2970213" y="2074863"/>
            <a:ext cx="2984500" cy="2986087"/>
          </a:xfrm>
          <a:prstGeom prst="ellipse">
            <a:avLst/>
          </a:prstGeom>
          <a:solidFill>
            <a:srgbClr val="519CD6"/>
          </a:solidFill>
          <a:ln w="9525">
            <a:noFill/>
            <a:round/>
            <a:headEnd/>
            <a:tailEnd/>
          </a:ln>
        </p:spPr>
        <p:txBody>
          <a:bodyPr anchor="ctr"/>
          <a:lstStyle/>
          <a:p>
            <a:pPr algn="ctr" eaLnBrk="0" hangingPunct="0"/>
            <a:endParaRPr lang="zh-CN" altLang="en-US" sz="100">
              <a:solidFill>
                <a:srgbClr val="FFFFFF"/>
              </a:solidFill>
              <a:latin typeface="微软雅黑" pitchFamily="34" charset="-122"/>
              <a:ea typeface="微软雅黑" pitchFamily="34" charset="-122"/>
              <a:sym typeface="微软雅黑" pitchFamily="34" charset="-122"/>
            </a:endParaRPr>
          </a:p>
        </p:txBody>
      </p:sp>
      <p:sp>
        <p:nvSpPr>
          <p:cNvPr id="111618" name="任意多边形 2"/>
          <p:cNvSpPr>
            <a:spLocks noChangeArrowheads="1"/>
          </p:cNvSpPr>
          <p:nvPr/>
        </p:nvSpPr>
        <p:spPr bwMode="auto">
          <a:xfrm flipH="1">
            <a:off x="2970213" y="2074863"/>
            <a:ext cx="1490662" cy="2986087"/>
          </a:xfrm>
          <a:custGeom>
            <a:avLst/>
            <a:gdLst>
              <a:gd name="T0" fmla="*/ 0 w 1629911"/>
              <a:gd name="T1" fmla="*/ 0 h 3259822"/>
              <a:gd name="T2" fmla="*/ 1490662 w 1629911"/>
              <a:gd name="T3" fmla="*/ 1493044 h 3259822"/>
              <a:gd name="T4" fmla="*/ 0 w 1629911"/>
              <a:gd name="T5" fmla="*/ 2986087 h 3259822"/>
              <a:gd name="T6" fmla="*/ 0 60000 65536"/>
              <a:gd name="T7" fmla="*/ 0 60000 65536"/>
              <a:gd name="T8" fmla="*/ 0 60000 65536"/>
              <a:gd name="T9" fmla="*/ 0 w 1629911"/>
              <a:gd name="T10" fmla="*/ 0 h 3259822"/>
              <a:gd name="T11" fmla="*/ 1629911 w 1629911"/>
              <a:gd name="T12" fmla="*/ 3259822 h 3259822"/>
            </a:gdLst>
            <a:ahLst/>
            <a:cxnLst>
              <a:cxn ang="T6">
                <a:pos x="T0" y="T1"/>
              </a:cxn>
              <a:cxn ang="T7">
                <a:pos x="T2" y="T3"/>
              </a:cxn>
              <a:cxn ang="T8">
                <a:pos x="T4" y="T5"/>
              </a:cxn>
            </a:cxnLst>
            <a:rect l="T9" t="T10" r="T11" b="T12"/>
            <a:pathLst>
              <a:path w="1629911" h="3259822">
                <a:moveTo>
                  <a:pt x="0" y="0"/>
                </a:moveTo>
                <a:cubicBezTo>
                  <a:pt x="900175" y="0"/>
                  <a:pt x="1629911" y="729736"/>
                  <a:pt x="1629911" y="1629911"/>
                </a:cubicBezTo>
                <a:cubicBezTo>
                  <a:pt x="1629911" y="2530086"/>
                  <a:pt x="900175" y="3259822"/>
                  <a:pt x="0" y="3259822"/>
                </a:cubicBezTo>
                <a:close/>
              </a:path>
            </a:pathLst>
          </a:custGeom>
          <a:solidFill>
            <a:srgbClr val="6AD6FB"/>
          </a:solidFill>
          <a:ln w="9525">
            <a:noFill/>
            <a:round/>
            <a:headEnd/>
            <a:tailEnd/>
          </a:ln>
        </p:spPr>
        <p:txBody>
          <a:bodyPr/>
          <a:lstStyle/>
          <a:p>
            <a:endParaRPr lang="zh-CN" altLang="en-US"/>
          </a:p>
        </p:txBody>
      </p:sp>
      <p:sp>
        <p:nvSpPr>
          <p:cNvPr id="111619" name="椭圆 3"/>
          <p:cNvSpPr>
            <a:spLocks noChangeArrowheads="1"/>
          </p:cNvSpPr>
          <p:nvPr/>
        </p:nvSpPr>
        <p:spPr bwMode="auto">
          <a:xfrm>
            <a:off x="1795463" y="2336800"/>
            <a:ext cx="782637" cy="782638"/>
          </a:xfrm>
          <a:prstGeom prst="ellipse">
            <a:avLst/>
          </a:prstGeom>
          <a:solidFill>
            <a:srgbClr val="00B0F0"/>
          </a:solidFill>
          <a:ln w="9525">
            <a:noFill/>
            <a:round/>
            <a:headEnd/>
            <a:tailEnd/>
          </a:ln>
        </p:spPr>
        <p:txBody>
          <a:bodyPr anchor="ctr"/>
          <a:lstStyle/>
          <a:p>
            <a:pPr algn="ctr" eaLnBrk="0" hangingPunct="0"/>
            <a:endParaRPr lang="zh-CN" altLang="en-US" sz="100">
              <a:solidFill>
                <a:srgbClr val="5EC2A6"/>
              </a:solidFill>
              <a:latin typeface="微软雅黑" pitchFamily="34" charset="-122"/>
              <a:ea typeface="微软雅黑" pitchFamily="34" charset="-122"/>
              <a:sym typeface="微软雅黑" pitchFamily="34" charset="-122"/>
            </a:endParaRPr>
          </a:p>
        </p:txBody>
      </p:sp>
      <p:sp>
        <p:nvSpPr>
          <p:cNvPr id="111620" name="椭圆 4"/>
          <p:cNvSpPr>
            <a:spLocks noChangeArrowheads="1"/>
          </p:cNvSpPr>
          <p:nvPr/>
        </p:nvSpPr>
        <p:spPr bwMode="auto">
          <a:xfrm>
            <a:off x="1611313" y="4094163"/>
            <a:ext cx="966787" cy="966787"/>
          </a:xfrm>
          <a:prstGeom prst="ellipse">
            <a:avLst/>
          </a:prstGeom>
          <a:solidFill>
            <a:srgbClr val="E58EDD"/>
          </a:solidFill>
          <a:ln w="9525">
            <a:noFill/>
            <a:round/>
            <a:headEnd/>
            <a:tailEnd/>
          </a:ln>
        </p:spPr>
        <p:txBody>
          <a:bodyPr anchor="ctr"/>
          <a:lstStyle/>
          <a:p>
            <a:pPr algn="ctr" eaLnBrk="0" hangingPunct="0"/>
            <a:endParaRPr lang="zh-CN" altLang="en-US" sz="100">
              <a:solidFill>
                <a:srgbClr val="FFFFFF"/>
              </a:solidFill>
              <a:latin typeface="微软雅黑" pitchFamily="34" charset="-122"/>
              <a:ea typeface="微软雅黑" pitchFamily="34" charset="-122"/>
              <a:sym typeface="微软雅黑" pitchFamily="34" charset="-122"/>
            </a:endParaRPr>
          </a:p>
        </p:txBody>
      </p:sp>
      <p:sp>
        <p:nvSpPr>
          <p:cNvPr id="111621" name="椭圆 8"/>
          <p:cNvSpPr>
            <a:spLocks noChangeArrowheads="1"/>
          </p:cNvSpPr>
          <p:nvPr/>
        </p:nvSpPr>
        <p:spPr bwMode="auto">
          <a:xfrm>
            <a:off x="5935663" y="1941513"/>
            <a:ext cx="506412" cy="506412"/>
          </a:xfrm>
          <a:prstGeom prst="ellipse">
            <a:avLst/>
          </a:prstGeom>
          <a:solidFill>
            <a:srgbClr val="A2CE5D"/>
          </a:solidFill>
          <a:ln w="12700">
            <a:solidFill>
              <a:srgbClr val="519CD6"/>
            </a:solidFill>
            <a:round/>
            <a:headEnd/>
            <a:tailEnd/>
          </a:ln>
        </p:spPr>
        <p:txBody>
          <a:bodyPr anchor="ctr"/>
          <a:lstStyle/>
          <a:p>
            <a:pPr algn="ctr" eaLnBrk="0" hangingPunct="0"/>
            <a:endParaRPr lang="zh-CN" altLang="en-US" sz="100">
              <a:solidFill>
                <a:srgbClr val="FFFFFF"/>
              </a:solidFill>
              <a:latin typeface="微软雅黑" pitchFamily="34" charset="-122"/>
              <a:ea typeface="微软雅黑" pitchFamily="34" charset="-122"/>
              <a:sym typeface="微软雅黑" pitchFamily="34" charset="-122"/>
            </a:endParaRPr>
          </a:p>
        </p:txBody>
      </p:sp>
      <p:sp>
        <p:nvSpPr>
          <p:cNvPr id="111622" name="直接连接符 13"/>
          <p:cNvSpPr>
            <a:spLocks noChangeShapeType="1"/>
          </p:cNvSpPr>
          <p:nvPr/>
        </p:nvSpPr>
        <p:spPr bwMode="auto">
          <a:xfrm>
            <a:off x="385763" y="2733675"/>
            <a:ext cx="1409700" cy="1588"/>
          </a:xfrm>
          <a:prstGeom prst="line">
            <a:avLst/>
          </a:prstGeom>
          <a:noFill/>
          <a:ln w="6350">
            <a:solidFill>
              <a:srgbClr val="519CD6"/>
            </a:solidFill>
            <a:round/>
            <a:headEnd/>
            <a:tailEnd/>
          </a:ln>
        </p:spPr>
        <p:txBody>
          <a:bodyPr/>
          <a:lstStyle/>
          <a:p>
            <a:endParaRPr lang="zh-CN" altLang="en-US"/>
          </a:p>
        </p:txBody>
      </p:sp>
      <p:sp>
        <p:nvSpPr>
          <p:cNvPr id="111623" name="直接连接符 15"/>
          <p:cNvSpPr>
            <a:spLocks noChangeShapeType="1"/>
          </p:cNvSpPr>
          <p:nvPr/>
        </p:nvSpPr>
        <p:spPr bwMode="auto">
          <a:xfrm>
            <a:off x="201613" y="4564063"/>
            <a:ext cx="1409700" cy="0"/>
          </a:xfrm>
          <a:prstGeom prst="line">
            <a:avLst/>
          </a:prstGeom>
          <a:noFill/>
          <a:ln w="6350">
            <a:solidFill>
              <a:srgbClr val="E8B161"/>
            </a:solidFill>
            <a:round/>
            <a:headEnd/>
            <a:tailEnd/>
          </a:ln>
        </p:spPr>
        <p:txBody>
          <a:bodyPr/>
          <a:lstStyle/>
          <a:p>
            <a:endParaRPr lang="zh-CN" altLang="en-US"/>
          </a:p>
        </p:txBody>
      </p:sp>
      <p:sp>
        <p:nvSpPr>
          <p:cNvPr id="111624" name="直接连接符 16"/>
          <p:cNvSpPr>
            <a:spLocks noChangeShapeType="1"/>
          </p:cNvSpPr>
          <p:nvPr/>
        </p:nvSpPr>
        <p:spPr bwMode="auto">
          <a:xfrm>
            <a:off x="6442075" y="2193925"/>
            <a:ext cx="1409700" cy="1588"/>
          </a:xfrm>
          <a:prstGeom prst="line">
            <a:avLst/>
          </a:prstGeom>
          <a:noFill/>
          <a:ln w="6350">
            <a:solidFill>
              <a:srgbClr val="519CD6"/>
            </a:solidFill>
            <a:round/>
            <a:headEnd/>
            <a:tailEnd/>
          </a:ln>
        </p:spPr>
        <p:txBody>
          <a:bodyPr/>
          <a:lstStyle/>
          <a:p>
            <a:endParaRPr lang="zh-CN" altLang="en-US"/>
          </a:p>
        </p:txBody>
      </p:sp>
      <p:sp>
        <p:nvSpPr>
          <p:cNvPr id="111625" name="直接连接符 17"/>
          <p:cNvSpPr>
            <a:spLocks noChangeShapeType="1"/>
          </p:cNvSpPr>
          <p:nvPr/>
        </p:nvSpPr>
        <p:spPr bwMode="auto">
          <a:xfrm>
            <a:off x="7213600" y="3503613"/>
            <a:ext cx="1409700" cy="0"/>
          </a:xfrm>
          <a:prstGeom prst="line">
            <a:avLst/>
          </a:prstGeom>
          <a:noFill/>
          <a:ln w="6350">
            <a:solidFill>
              <a:srgbClr val="E8B161"/>
            </a:solidFill>
            <a:round/>
            <a:headEnd/>
            <a:tailEnd/>
          </a:ln>
        </p:spPr>
        <p:txBody>
          <a:bodyPr/>
          <a:lstStyle/>
          <a:p>
            <a:endParaRPr lang="zh-CN" altLang="en-US"/>
          </a:p>
        </p:txBody>
      </p:sp>
      <p:sp>
        <p:nvSpPr>
          <p:cNvPr id="111626" name="直接连接符 18"/>
          <p:cNvSpPr>
            <a:spLocks noChangeShapeType="1"/>
          </p:cNvSpPr>
          <p:nvPr/>
        </p:nvSpPr>
        <p:spPr bwMode="auto">
          <a:xfrm>
            <a:off x="6724650" y="4913313"/>
            <a:ext cx="1409700" cy="1587"/>
          </a:xfrm>
          <a:prstGeom prst="line">
            <a:avLst/>
          </a:prstGeom>
          <a:noFill/>
          <a:ln w="6350">
            <a:solidFill>
              <a:srgbClr val="519CD6"/>
            </a:solidFill>
            <a:round/>
            <a:headEnd/>
            <a:tailEnd/>
          </a:ln>
        </p:spPr>
        <p:txBody>
          <a:bodyPr/>
          <a:lstStyle/>
          <a:p>
            <a:endParaRPr lang="zh-CN" altLang="en-US"/>
          </a:p>
        </p:txBody>
      </p:sp>
      <p:sp>
        <p:nvSpPr>
          <p:cNvPr id="111627" name="文本框 19"/>
          <p:cNvSpPr>
            <a:spLocks noChangeArrowheads="1"/>
          </p:cNvSpPr>
          <p:nvPr/>
        </p:nvSpPr>
        <p:spPr bwMode="auto">
          <a:xfrm>
            <a:off x="6480175" y="1671638"/>
            <a:ext cx="1733550" cy="522287"/>
          </a:xfrm>
          <a:prstGeom prst="rect">
            <a:avLst/>
          </a:prstGeom>
          <a:noFill/>
          <a:ln w="9525">
            <a:noFill/>
            <a:miter lim="800000"/>
            <a:headEnd/>
            <a:tailEnd/>
          </a:ln>
        </p:spPr>
        <p:txBody>
          <a:bodyPr>
            <a:spAutoFit/>
          </a:bodyPr>
          <a:lstStyle/>
          <a:p>
            <a:pPr eaLnBrk="0" hangingPunct="0"/>
            <a:r>
              <a:rPr lang="zh-CN" altLang="en-US" sz="2800">
                <a:solidFill>
                  <a:srgbClr val="0D79CA"/>
                </a:solidFill>
                <a:latin typeface="微软雅黑" pitchFamily="34" charset="-122"/>
                <a:ea typeface="微软雅黑" pitchFamily="34" charset="-122"/>
                <a:sym typeface="微软雅黑" pitchFamily="34" charset="-122"/>
              </a:rPr>
              <a:t>外出学习</a:t>
            </a:r>
          </a:p>
        </p:txBody>
      </p:sp>
      <p:sp>
        <p:nvSpPr>
          <p:cNvPr id="111628" name="文本框 29"/>
          <p:cNvSpPr>
            <a:spLocks noChangeArrowheads="1"/>
          </p:cNvSpPr>
          <p:nvPr/>
        </p:nvSpPr>
        <p:spPr bwMode="auto">
          <a:xfrm>
            <a:off x="7343775" y="2936875"/>
            <a:ext cx="1798638" cy="522288"/>
          </a:xfrm>
          <a:prstGeom prst="rect">
            <a:avLst/>
          </a:prstGeom>
          <a:noFill/>
          <a:ln w="9525">
            <a:noFill/>
            <a:miter lim="800000"/>
            <a:headEnd/>
            <a:tailEnd/>
          </a:ln>
        </p:spPr>
        <p:txBody>
          <a:bodyPr>
            <a:spAutoFit/>
          </a:bodyPr>
          <a:lstStyle/>
          <a:p>
            <a:pPr eaLnBrk="0" hangingPunct="0"/>
            <a:r>
              <a:rPr lang="zh-CN" altLang="en-US" sz="2800">
                <a:solidFill>
                  <a:srgbClr val="C00000"/>
                </a:solidFill>
                <a:latin typeface="微软雅黑" pitchFamily="34" charset="-122"/>
                <a:ea typeface="微软雅黑" pitchFamily="34" charset="-122"/>
                <a:sym typeface="微软雅黑" pitchFamily="34" charset="-122"/>
              </a:rPr>
              <a:t>外请专家</a:t>
            </a:r>
          </a:p>
        </p:txBody>
      </p:sp>
      <p:sp>
        <p:nvSpPr>
          <p:cNvPr id="111629" name="文本框 30"/>
          <p:cNvSpPr>
            <a:spLocks noChangeArrowheads="1"/>
          </p:cNvSpPr>
          <p:nvPr/>
        </p:nvSpPr>
        <p:spPr bwMode="auto">
          <a:xfrm>
            <a:off x="87313" y="4021138"/>
            <a:ext cx="1639887" cy="522287"/>
          </a:xfrm>
          <a:prstGeom prst="rect">
            <a:avLst/>
          </a:prstGeom>
          <a:noFill/>
          <a:ln w="9525">
            <a:noFill/>
            <a:miter lim="800000"/>
            <a:headEnd/>
            <a:tailEnd/>
          </a:ln>
        </p:spPr>
        <p:txBody>
          <a:bodyPr>
            <a:spAutoFit/>
          </a:bodyPr>
          <a:lstStyle/>
          <a:p>
            <a:pPr eaLnBrk="0" hangingPunct="0"/>
            <a:r>
              <a:rPr lang="zh-CN" altLang="en-US" sz="2800">
                <a:solidFill>
                  <a:srgbClr val="C00000"/>
                </a:solidFill>
                <a:latin typeface="微软雅黑" pitchFamily="34" charset="-122"/>
                <a:ea typeface="微软雅黑" pitchFamily="34" charset="-122"/>
                <a:sym typeface="微软雅黑" pitchFamily="34" charset="-122"/>
              </a:rPr>
              <a:t>大型活动</a:t>
            </a:r>
          </a:p>
        </p:txBody>
      </p:sp>
      <p:sp>
        <p:nvSpPr>
          <p:cNvPr id="111630" name="文本框 31"/>
          <p:cNvSpPr>
            <a:spLocks noChangeArrowheads="1"/>
          </p:cNvSpPr>
          <p:nvPr/>
        </p:nvSpPr>
        <p:spPr bwMode="auto">
          <a:xfrm>
            <a:off x="157163" y="2257425"/>
            <a:ext cx="1781175" cy="522288"/>
          </a:xfrm>
          <a:prstGeom prst="rect">
            <a:avLst/>
          </a:prstGeom>
          <a:noFill/>
          <a:ln w="9525">
            <a:noFill/>
            <a:miter lim="800000"/>
            <a:headEnd/>
            <a:tailEnd/>
          </a:ln>
        </p:spPr>
        <p:txBody>
          <a:bodyPr>
            <a:spAutoFit/>
          </a:bodyPr>
          <a:lstStyle/>
          <a:p>
            <a:pPr eaLnBrk="0" hangingPunct="0"/>
            <a:r>
              <a:rPr lang="zh-CN" altLang="en-US" sz="2800">
                <a:solidFill>
                  <a:srgbClr val="0D79CA"/>
                </a:solidFill>
                <a:latin typeface="微软雅黑" pitchFamily="34" charset="-122"/>
                <a:ea typeface="微软雅黑" pitchFamily="34" charset="-122"/>
                <a:sym typeface="微软雅黑" pitchFamily="34" charset="-122"/>
              </a:rPr>
              <a:t>校友资源</a:t>
            </a:r>
          </a:p>
        </p:txBody>
      </p:sp>
      <p:sp>
        <p:nvSpPr>
          <p:cNvPr id="111631" name="文本框 32"/>
          <p:cNvSpPr>
            <a:spLocks noChangeArrowheads="1"/>
          </p:cNvSpPr>
          <p:nvPr/>
        </p:nvSpPr>
        <p:spPr bwMode="auto">
          <a:xfrm>
            <a:off x="6810375" y="4418013"/>
            <a:ext cx="1711325" cy="522287"/>
          </a:xfrm>
          <a:prstGeom prst="rect">
            <a:avLst/>
          </a:prstGeom>
          <a:noFill/>
          <a:ln w="9525">
            <a:noFill/>
            <a:miter lim="800000"/>
            <a:headEnd/>
            <a:tailEnd/>
          </a:ln>
        </p:spPr>
        <p:txBody>
          <a:bodyPr>
            <a:spAutoFit/>
          </a:bodyPr>
          <a:lstStyle/>
          <a:p>
            <a:pPr eaLnBrk="0" hangingPunct="0"/>
            <a:r>
              <a:rPr lang="zh-CN" altLang="en-US" sz="2800">
                <a:solidFill>
                  <a:srgbClr val="0D79CA"/>
                </a:solidFill>
                <a:latin typeface="微软雅黑" pitchFamily="34" charset="-122"/>
                <a:ea typeface="微软雅黑" pitchFamily="34" charset="-122"/>
                <a:sym typeface="微软雅黑" pitchFamily="34" charset="-122"/>
              </a:rPr>
              <a:t>学校合作</a:t>
            </a:r>
          </a:p>
        </p:txBody>
      </p:sp>
      <p:sp>
        <p:nvSpPr>
          <p:cNvPr id="111632" name="右箭头 33"/>
          <p:cNvSpPr>
            <a:spLocks noChangeArrowheads="1"/>
          </p:cNvSpPr>
          <p:nvPr/>
        </p:nvSpPr>
        <p:spPr bwMode="auto">
          <a:xfrm rot="-2368037">
            <a:off x="5668963" y="2303463"/>
            <a:ext cx="274637" cy="290512"/>
          </a:xfrm>
          <a:prstGeom prst="rightArrow">
            <a:avLst>
              <a:gd name="adj1" fmla="val 50000"/>
              <a:gd name="adj2" fmla="val 50000"/>
            </a:avLst>
          </a:prstGeom>
          <a:solidFill>
            <a:srgbClr val="91827C"/>
          </a:solidFill>
          <a:ln w="9525">
            <a:noFill/>
            <a:miter lim="800000"/>
            <a:headEnd/>
            <a:tailEnd/>
          </a:ln>
        </p:spPr>
        <p:txBody>
          <a:bodyPr anchor="ctr"/>
          <a:lstStyle/>
          <a:p>
            <a:pPr algn="ctr" eaLnBrk="0" hangingPunct="0"/>
            <a:endParaRPr lang="zh-CN" altLang="en-US" sz="100">
              <a:solidFill>
                <a:srgbClr val="FFFFFF"/>
              </a:solidFill>
              <a:latin typeface="微软雅黑" pitchFamily="34" charset="-122"/>
              <a:ea typeface="微软雅黑" pitchFamily="34" charset="-122"/>
              <a:sym typeface="微软雅黑" pitchFamily="34" charset="-122"/>
            </a:endParaRPr>
          </a:p>
        </p:txBody>
      </p:sp>
      <p:sp>
        <p:nvSpPr>
          <p:cNvPr id="111633" name="右箭头 34"/>
          <p:cNvSpPr>
            <a:spLocks noChangeArrowheads="1"/>
          </p:cNvSpPr>
          <p:nvPr/>
        </p:nvSpPr>
        <p:spPr bwMode="auto">
          <a:xfrm>
            <a:off x="6056313" y="3367088"/>
            <a:ext cx="273050" cy="293687"/>
          </a:xfrm>
          <a:prstGeom prst="rightArrow">
            <a:avLst>
              <a:gd name="adj1" fmla="val 50000"/>
              <a:gd name="adj2" fmla="val 50000"/>
            </a:avLst>
          </a:prstGeom>
          <a:solidFill>
            <a:srgbClr val="91827C"/>
          </a:solidFill>
          <a:ln w="9525">
            <a:noFill/>
            <a:miter lim="800000"/>
            <a:headEnd/>
            <a:tailEnd/>
          </a:ln>
        </p:spPr>
        <p:txBody>
          <a:bodyPr anchor="ctr"/>
          <a:lstStyle/>
          <a:p>
            <a:pPr algn="ctr" eaLnBrk="0" hangingPunct="0"/>
            <a:endParaRPr lang="zh-CN" altLang="en-US" sz="100">
              <a:solidFill>
                <a:srgbClr val="FFFFFF"/>
              </a:solidFill>
              <a:latin typeface="微软雅黑" pitchFamily="34" charset="-122"/>
              <a:ea typeface="微软雅黑" pitchFamily="34" charset="-122"/>
              <a:sym typeface="微软雅黑" pitchFamily="34" charset="-122"/>
            </a:endParaRPr>
          </a:p>
        </p:txBody>
      </p:sp>
      <p:sp>
        <p:nvSpPr>
          <p:cNvPr id="111634" name="右箭头 35"/>
          <p:cNvSpPr>
            <a:spLocks noChangeArrowheads="1"/>
          </p:cNvSpPr>
          <p:nvPr/>
        </p:nvSpPr>
        <p:spPr bwMode="auto">
          <a:xfrm rot="2368497">
            <a:off x="5748338" y="4500563"/>
            <a:ext cx="274637" cy="293687"/>
          </a:xfrm>
          <a:prstGeom prst="rightArrow">
            <a:avLst>
              <a:gd name="adj1" fmla="val 50000"/>
              <a:gd name="adj2" fmla="val 50000"/>
            </a:avLst>
          </a:prstGeom>
          <a:solidFill>
            <a:srgbClr val="91827C"/>
          </a:solidFill>
          <a:ln w="9525">
            <a:noFill/>
            <a:miter lim="800000"/>
            <a:headEnd/>
            <a:tailEnd/>
          </a:ln>
        </p:spPr>
        <p:txBody>
          <a:bodyPr anchor="ctr"/>
          <a:lstStyle/>
          <a:p>
            <a:pPr algn="ctr" eaLnBrk="0" hangingPunct="0"/>
            <a:endParaRPr lang="zh-CN" altLang="en-US" sz="100">
              <a:solidFill>
                <a:srgbClr val="FFFFFF"/>
              </a:solidFill>
              <a:latin typeface="微软雅黑" pitchFamily="34" charset="-122"/>
              <a:ea typeface="微软雅黑" pitchFamily="34" charset="-122"/>
              <a:sym typeface="微软雅黑" pitchFamily="34" charset="-122"/>
            </a:endParaRPr>
          </a:p>
        </p:txBody>
      </p:sp>
      <p:sp>
        <p:nvSpPr>
          <p:cNvPr id="111635" name="椭圆 6"/>
          <p:cNvSpPr>
            <a:spLocks noChangeArrowheads="1"/>
          </p:cNvSpPr>
          <p:nvPr/>
        </p:nvSpPr>
        <p:spPr bwMode="auto">
          <a:xfrm>
            <a:off x="6480175" y="3074988"/>
            <a:ext cx="863600" cy="862012"/>
          </a:xfrm>
          <a:prstGeom prst="ellipse">
            <a:avLst/>
          </a:prstGeom>
          <a:solidFill>
            <a:srgbClr val="FED119"/>
          </a:solidFill>
          <a:ln w="9525">
            <a:noFill/>
            <a:round/>
            <a:headEnd/>
            <a:tailEnd/>
          </a:ln>
        </p:spPr>
        <p:txBody>
          <a:bodyPr anchor="ctr"/>
          <a:lstStyle/>
          <a:p>
            <a:pPr algn="ctr" eaLnBrk="0" hangingPunct="0"/>
            <a:endParaRPr lang="zh-CN" altLang="en-US" sz="100">
              <a:solidFill>
                <a:srgbClr val="FFFFFF"/>
              </a:solidFill>
              <a:latin typeface="微软雅黑" pitchFamily="34" charset="-122"/>
              <a:ea typeface="微软雅黑" pitchFamily="34" charset="-122"/>
              <a:sym typeface="微软雅黑" pitchFamily="34" charset="-122"/>
            </a:endParaRPr>
          </a:p>
        </p:txBody>
      </p:sp>
      <p:sp>
        <p:nvSpPr>
          <p:cNvPr id="111636" name="椭圆 7"/>
          <p:cNvSpPr>
            <a:spLocks noChangeArrowheads="1"/>
          </p:cNvSpPr>
          <p:nvPr/>
        </p:nvSpPr>
        <p:spPr bwMode="auto">
          <a:xfrm>
            <a:off x="6056313" y="4576763"/>
            <a:ext cx="668337" cy="669925"/>
          </a:xfrm>
          <a:prstGeom prst="ellipse">
            <a:avLst/>
          </a:prstGeom>
          <a:solidFill>
            <a:srgbClr val="FF95C4"/>
          </a:solidFill>
          <a:ln w="9525">
            <a:noFill/>
            <a:round/>
            <a:headEnd/>
            <a:tailEnd/>
          </a:ln>
        </p:spPr>
        <p:txBody>
          <a:bodyPr anchor="ctr"/>
          <a:lstStyle/>
          <a:p>
            <a:pPr algn="ctr" eaLnBrk="0" hangingPunct="0"/>
            <a:endParaRPr lang="zh-CN" altLang="en-US" sz="100">
              <a:solidFill>
                <a:srgbClr val="FFFFFF"/>
              </a:solidFill>
              <a:latin typeface="微软雅黑" pitchFamily="34" charset="-122"/>
              <a:ea typeface="微软雅黑" pitchFamily="34" charset="-122"/>
              <a:sym typeface="微软雅黑" pitchFamily="34" charset="-122"/>
            </a:endParaRPr>
          </a:p>
        </p:txBody>
      </p:sp>
      <p:sp>
        <p:nvSpPr>
          <p:cNvPr id="111637" name="右箭头 36"/>
          <p:cNvSpPr>
            <a:spLocks noChangeArrowheads="1"/>
          </p:cNvSpPr>
          <p:nvPr/>
        </p:nvSpPr>
        <p:spPr bwMode="auto">
          <a:xfrm rot="-9667531">
            <a:off x="2684463" y="2811463"/>
            <a:ext cx="276225" cy="292100"/>
          </a:xfrm>
          <a:prstGeom prst="rightArrow">
            <a:avLst>
              <a:gd name="adj1" fmla="val 50000"/>
              <a:gd name="adj2" fmla="val 50000"/>
            </a:avLst>
          </a:prstGeom>
          <a:solidFill>
            <a:srgbClr val="91827C"/>
          </a:solidFill>
          <a:ln w="9525">
            <a:noFill/>
            <a:miter lim="800000"/>
            <a:headEnd/>
            <a:tailEnd/>
          </a:ln>
        </p:spPr>
        <p:txBody>
          <a:bodyPr anchor="ctr"/>
          <a:lstStyle/>
          <a:p>
            <a:pPr algn="ctr" eaLnBrk="0" hangingPunct="0"/>
            <a:endParaRPr lang="zh-CN" altLang="en-US" sz="100">
              <a:solidFill>
                <a:srgbClr val="FFFFFF"/>
              </a:solidFill>
              <a:latin typeface="微软雅黑" pitchFamily="34" charset="-122"/>
              <a:ea typeface="微软雅黑" pitchFamily="34" charset="-122"/>
              <a:sym typeface="微软雅黑" pitchFamily="34" charset="-122"/>
            </a:endParaRPr>
          </a:p>
        </p:txBody>
      </p:sp>
      <p:sp>
        <p:nvSpPr>
          <p:cNvPr id="111638" name="右箭头 37"/>
          <p:cNvSpPr>
            <a:spLocks noChangeArrowheads="1"/>
          </p:cNvSpPr>
          <p:nvPr/>
        </p:nvSpPr>
        <p:spPr bwMode="auto">
          <a:xfrm rot="9061604">
            <a:off x="2725738" y="4189413"/>
            <a:ext cx="276225" cy="292100"/>
          </a:xfrm>
          <a:prstGeom prst="rightArrow">
            <a:avLst>
              <a:gd name="adj1" fmla="val 50000"/>
              <a:gd name="adj2" fmla="val 50000"/>
            </a:avLst>
          </a:prstGeom>
          <a:solidFill>
            <a:srgbClr val="91827C"/>
          </a:solidFill>
          <a:ln w="9525">
            <a:noFill/>
            <a:miter lim="800000"/>
            <a:headEnd/>
            <a:tailEnd/>
          </a:ln>
        </p:spPr>
        <p:txBody>
          <a:bodyPr anchor="ctr"/>
          <a:lstStyle/>
          <a:p>
            <a:pPr algn="ctr" eaLnBrk="0" hangingPunct="0"/>
            <a:endParaRPr lang="zh-CN" altLang="en-US" sz="100">
              <a:solidFill>
                <a:srgbClr val="FFFFFF"/>
              </a:solidFill>
              <a:latin typeface="微软雅黑" pitchFamily="34" charset="-122"/>
              <a:ea typeface="微软雅黑" pitchFamily="34" charset="-122"/>
              <a:sym typeface="微软雅黑" pitchFamily="34" charset="-122"/>
            </a:endParaRPr>
          </a:p>
        </p:txBody>
      </p:sp>
      <p:pic>
        <p:nvPicPr>
          <p:cNvPr id="111639" name="Picture 2" descr="\\MAGNUM\Projects\Microsoft\Cloud Power FY12\Design\ICONS_PNG\Tower.png"/>
          <p:cNvPicPr>
            <a:picLocks noChangeAspect="1" noChangeArrowheads="1"/>
          </p:cNvPicPr>
          <p:nvPr/>
        </p:nvPicPr>
        <p:blipFill>
          <a:blip r:embed="rId2">
            <a:lum bright="100000" contrast="100000"/>
          </a:blip>
          <a:srcRect t="22057" b="22139"/>
          <a:stretch>
            <a:fillRect/>
          </a:stretch>
        </p:blipFill>
        <p:spPr bwMode="auto">
          <a:xfrm>
            <a:off x="3346450" y="2911475"/>
            <a:ext cx="2281238" cy="1273175"/>
          </a:xfrm>
          <a:prstGeom prst="rect">
            <a:avLst/>
          </a:prstGeom>
          <a:noFill/>
          <a:ln w="9525">
            <a:noFill/>
            <a:miter lim="800000"/>
            <a:headEnd/>
            <a:tailEnd/>
          </a:ln>
        </p:spPr>
      </p:pic>
      <p:pic>
        <p:nvPicPr>
          <p:cNvPr id="111640" name="Picture 4" descr="C:\Users\Jonahs\Dropbox\Projects SCOTT\MEET Windows Azure\source\Background\tile-icon-cache.png"/>
          <p:cNvPicPr>
            <a:picLocks noChangeAspect="1" noChangeArrowheads="1"/>
          </p:cNvPicPr>
          <p:nvPr/>
        </p:nvPicPr>
        <p:blipFill>
          <a:blip r:embed="rId3"/>
          <a:srcRect/>
          <a:stretch>
            <a:fillRect/>
          </a:stretch>
        </p:blipFill>
        <p:spPr bwMode="auto">
          <a:xfrm>
            <a:off x="1938338" y="2487613"/>
            <a:ext cx="479425" cy="479425"/>
          </a:xfrm>
          <a:prstGeom prst="rect">
            <a:avLst/>
          </a:prstGeom>
          <a:noFill/>
          <a:ln w="9525">
            <a:noFill/>
            <a:miter lim="800000"/>
            <a:headEnd/>
            <a:tailEnd/>
          </a:ln>
        </p:spPr>
      </p:pic>
      <p:pic>
        <p:nvPicPr>
          <p:cNvPr id="111641" name="Picture 2"/>
          <p:cNvPicPr>
            <a:picLocks noChangeAspect="1" noChangeArrowheads="1"/>
          </p:cNvPicPr>
          <p:nvPr/>
        </p:nvPicPr>
        <p:blipFill>
          <a:blip r:embed="rId4"/>
          <a:srcRect/>
          <a:stretch>
            <a:fillRect/>
          </a:stretch>
        </p:blipFill>
        <p:spPr bwMode="auto">
          <a:xfrm>
            <a:off x="6169025" y="4702175"/>
            <a:ext cx="441325" cy="441325"/>
          </a:xfrm>
          <a:prstGeom prst="rect">
            <a:avLst/>
          </a:prstGeom>
          <a:noFill/>
          <a:ln w="9525">
            <a:noFill/>
            <a:miter lim="800000"/>
            <a:headEnd/>
            <a:tailEnd/>
          </a:ln>
        </p:spPr>
      </p:pic>
      <p:sp>
        <p:nvSpPr>
          <p:cNvPr id="111642" name="Freeform 18"/>
          <p:cNvSpPr>
            <a:spLocks noEditPoints="1" noChangeArrowheads="1"/>
          </p:cNvSpPr>
          <p:nvPr/>
        </p:nvSpPr>
        <p:spPr bwMode="auto">
          <a:xfrm>
            <a:off x="6716713" y="3236913"/>
            <a:ext cx="431800" cy="523875"/>
          </a:xfrm>
          <a:custGeom>
            <a:avLst/>
            <a:gdLst>
              <a:gd name="T0" fmla="*/ 226432 w 246"/>
              <a:gd name="T1" fmla="*/ 335280 h 300"/>
              <a:gd name="T2" fmla="*/ 75477 w 246"/>
              <a:gd name="T3" fmla="*/ 352742 h 300"/>
              <a:gd name="T4" fmla="*/ 226432 w 246"/>
              <a:gd name="T5" fmla="*/ 220027 h 300"/>
              <a:gd name="T6" fmla="*/ 75477 w 246"/>
              <a:gd name="T7" fmla="*/ 235744 h 300"/>
              <a:gd name="T8" fmla="*/ 226432 w 246"/>
              <a:gd name="T9" fmla="*/ 220027 h 300"/>
              <a:gd name="T10" fmla="*/ 377386 w 246"/>
              <a:gd name="T11" fmla="*/ 176371 h 300"/>
              <a:gd name="T12" fmla="*/ 384407 w 246"/>
              <a:gd name="T13" fmla="*/ 157162 h 300"/>
              <a:gd name="T14" fmla="*/ 365099 w 246"/>
              <a:gd name="T15" fmla="*/ 193834 h 300"/>
              <a:gd name="T16" fmla="*/ 75477 w 246"/>
              <a:gd name="T17" fmla="*/ 160655 h 300"/>
              <a:gd name="T18" fmla="*/ 205368 w 246"/>
              <a:gd name="T19" fmla="*/ 178117 h 300"/>
              <a:gd name="T20" fmla="*/ 75477 w 246"/>
              <a:gd name="T21" fmla="*/ 410369 h 300"/>
              <a:gd name="T22" fmla="*/ 205368 w 246"/>
              <a:gd name="T23" fmla="*/ 394652 h 300"/>
              <a:gd name="T24" fmla="*/ 75477 w 246"/>
              <a:gd name="T25" fmla="*/ 410369 h 300"/>
              <a:gd name="T26" fmla="*/ 19308 w 246"/>
              <a:gd name="T27" fmla="*/ 501174 h 300"/>
              <a:gd name="T28" fmla="*/ 61435 w 246"/>
              <a:gd name="T29" fmla="*/ 62865 h 300"/>
              <a:gd name="T30" fmla="*/ 0 w 246"/>
              <a:gd name="T31" fmla="*/ 38417 h 300"/>
              <a:gd name="T32" fmla="*/ 384407 w 246"/>
              <a:gd name="T33" fmla="*/ 523875 h 300"/>
              <a:gd name="T34" fmla="*/ 365099 w 246"/>
              <a:gd name="T35" fmla="*/ 302101 h 300"/>
              <a:gd name="T36" fmla="*/ 205368 w 246"/>
              <a:gd name="T37" fmla="*/ 277654 h 300"/>
              <a:gd name="T38" fmla="*/ 75477 w 246"/>
              <a:gd name="T39" fmla="*/ 295116 h 300"/>
              <a:gd name="T40" fmla="*/ 205368 w 246"/>
              <a:gd name="T41" fmla="*/ 277654 h 300"/>
              <a:gd name="T42" fmla="*/ 100051 w 246"/>
              <a:gd name="T43" fmla="*/ 38417 h 300"/>
              <a:gd name="T44" fmla="*/ 150954 w 246"/>
              <a:gd name="T45" fmla="*/ 34925 h 300"/>
              <a:gd name="T46" fmla="*/ 193081 w 246"/>
              <a:gd name="T47" fmla="*/ 0 h 300"/>
              <a:gd name="T48" fmla="*/ 233453 w 246"/>
              <a:gd name="T49" fmla="*/ 34925 h 300"/>
              <a:gd name="T50" fmla="*/ 284356 w 246"/>
              <a:gd name="T51" fmla="*/ 38417 h 300"/>
              <a:gd name="T52" fmla="*/ 314196 w 246"/>
              <a:gd name="T53" fmla="*/ 75089 h 300"/>
              <a:gd name="T54" fmla="*/ 71967 w 246"/>
              <a:gd name="T55" fmla="*/ 62865 h 300"/>
              <a:gd name="T56" fmla="*/ 193081 w 246"/>
              <a:gd name="T57" fmla="*/ 34925 h 300"/>
              <a:gd name="T58" fmla="*/ 193081 w 246"/>
              <a:gd name="T59" fmla="*/ 19209 h 300"/>
              <a:gd name="T60" fmla="*/ 333504 w 246"/>
              <a:gd name="T61" fmla="*/ 469741 h 300"/>
              <a:gd name="T62" fmla="*/ 50903 w 246"/>
              <a:gd name="T63" fmla="*/ 103029 h 300"/>
              <a:gd name="T64" fmla="*/ 333504 w 246"/>
              <a:gd name="T65" fmla="*/ 123984 h 300"/>
              <a:gd name="T66" fmla="*/ 351057 w 246"/>
              <a:gd name="T67" fmla="*/ 85566 h 300"/>
              <a:gd name="T68" fmla="*/ 33350 w 246"/>
              <a:gd name="T69" fmla="*/ 485458 h 300"/>
              <a:gd name="T70" fmla="*/ 351057 w 246"/>
              <a:gd name="T71" fmla="*/ 323056 h 300"/>
              <a:gd name="T72" fmla="*/ 333504 w 246"/>
              <a:gd name="T73" fmla="*/ 469741 h 300"/>
              <a:gd name="T74" fmla="*/ 333504 w 246"/>
              <a:gd name="T75" fmla="*/ 232251 h 300"/>
              <a:gd name="T76" fmla="*/ 351057 w 246"/>
              <a:gd name="T77" fmla="*/ 216535 h 300"/>
              <a:gd name="T78" fmla="*/ 377386 w 246"/>
              <a:gd name="T79" fmla="*/ 61119 h 300"/>
              <a:gd name="T80" fmla="*/ 384407 w 246"/>
              <a:gd name="T81" fmla="*/ 38417 h 300"/>
              <a:gd name="T82" fmla="*/ 322972 w 246"/>
              <a:gd name="T83" fmla="*/ 62865 h 300"/>
              <a:gd name="T84" fmla="*/ 365099 w 246"/>
              <a:gd name="T85" fmla="*/ 76835 h 300"/>
              <a:gd name="T86" fmla="*/ 431800 w 246"/>
              <a:gd name="T87" fmla="*/ 71596 h 300"/>
              <a:gd name="T88" fmla="*/ 272069 w 246"/>
              <a:gd name="T89" fmla="*/ 233998 h 300"/>
              <a:gd name="T90" fmla="*/ 273824 w 246"/>
              <a:gd name="T91" fmla="*/ 160655 h 300"/>
              <a:gd name="T92" fmla="*/ 382652 w 246"/>
              <a:gd name="T93" fmla="*/ 71596 h 300"/>
              <a:gd name="T94" fmla="*/ 431800 w 246"/>
              <a:gd name="T95" fmla="*/ 186849 h 300"/>
              <a:gd name="T96" fmla="*/ 272069 w 246"/>
              <a:gd name="T97" fmla="*/ 350996 h 300"/>
              <a:gd name="T98" fmla="*/ 273824 w 246"/>
              <a:gd name="T99" fmla="*/ 277654 h 300"/>
              <a:gd name="T100" fmla="*/ 382652 w 246"/>
              <a:gd name="T101" fmla="*/ 186849 h 3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6"/>
              <a:gd name="T154" fmla="*/ 0 h 300"/>
              <a:gd name="T155" fmla="*/ 246 w 246"/>
              <a:gd name="T156" fmla="*/ 300 h 3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rgbClr val="FFFFFF"/>
          </a:solidFill>
          <a:ln w="9525">
            <a:noFill/>
            <a:round/>
            <a:headEnd/>
            <a:tailEnd/>
          </a:ln>
        </p:spPr>
        <p:txBody>
          <a:bodyPr/>
          <a:lstStyle/>
          <a:p>
            <a:endParaRPr lang="zh-CN" altLang="en-US"/>
          </a:p>
        </p:txBody>
      </p:sp>
      <p:grpSp>
        <p:nvGrpSpPr>
          <p:cNvPr id="111643" name="Group 1"/>
          <p:cNvGrpSpPr>
            <a:grpSpLocks/>
          </p:cNvGrpSpPr>
          <p:nvPr/>
        </p:nvGrpSpPr>
        <p:grpSpPr bwMode="auto">
          <a:xfrm>
            <a:off x="1744663" y="4298950"/>
            <a:ext cx="698500" cy="509588"/>
            <a:chOff x="0" y="0"/>
            <a:chExt cx="914400" cy="666650"/>
          </a:xfrm>
        </p:grpSpPr>
        <p:sp>
          <p:nvSpPr>
            <p:cNvPr id="111649" name="Freeform 79"/>
            <p:cNvSpPr>
              <a:spLocks noChangeArrowheads="1"/>
            </p:cNvSpPr>
            <p:nvPr/>
          </p:nvSpPr>
          <p:spPr bwMode="auto">
            <a:xfrm>
              <a:off x="0" y="345254"/>
              <a:ext cx="914400" cy="321396"/>
            </a:xfrm>
            <a:custGeom>
              <a:avLst/>
              <a:gdLst>
                <a:gd name="T0" fmla="*/ 559191 w 260"/>
                <a:gd name="T1" fmla="*/ 23194 h 97"/>
                <a:gd name="T2" fmla="*/ 502920 w 260"/>
                <a:gd name="T3" fmla="*/ 76207 h 97"/>
                <a:gd name="T4" fmla="*/ 425548 w 260"/>
                <a:gd name="T5" fmla="*/ 76207 h 97"/>
                <a:gd name="T6" fmla="*/ 369277 w 260"/>
                <a:gd name="T7" fmla="*/ 23194 h 97"/>
                <a:gd name="T8" fmla="*/ 369277 w 260"/>
                <a:gd name="T9" fmla="*/ 0 h 97"/>
                <a:gd name="T10" fmla="*/ 0 w 260"/>
                <a:gd name="T11" fmla="*/ 0 h 97"/>
                <a:gd name="T12" fmla="*/ 0 w 260"/>
                <a:gd name="T13" fmla="*/ 268382 h 97"/>
                <a:gd name="T14" fmla="*/ 56271 w 260"/>
                <a:gd name="T15" fmla="*/ 321396 h 97"/>
                <a:gd name="T16" fmla="*/ 858129 w 260"/>
                <a:gd name="T17" fmla="*/ 321396 h 97"/>
                <a:gd name="T18" fmla="*/ 914400 w 260"/>
                <a:gd name="T19" fmla="*/ 268382 h 97"/>
                <a:gd name="T20" fmla="*/ 914400 w 260"/>
                <a:gd name="T21" fmla="*/ 0 h 97"/>
                <a:gd name="T22" fmla="*/ 559191 w 260"/>
                <a:gd name="T23" fmla="*/ 0 h 97"/>
                <a:gd name="T24" fmla="*/ 559191 w 260"/>
                <a:gd name="T25" fmla="*/ 23194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
                <a:gd name="T40" fmla="*/ 0 h 97"/>
                <a:gd name="T41" fmla="*/ 260 w 260"/>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solidFill>
              <a:srgbClr val="FFFFFF"/>
            </a:solidFill>
            <a:ln w="9525">
              <a:noFill/>
              <a:round/>
              <a:headEnd/>
              <a:tailEnd/>
            </a:ln>
          </p:spPr>
          <p:txBody>
            <a:bodyPr/>
            <a:lstStyle/>
            <a:p>
              <a:endParaRPr lang="zh-CN" altLang="en-US"/>
            </a:p>
          </p:txBody>
        </p:sp>
        <p:sp>
          <p:nvSpPr>
            <p:cNvPr id="111650" name="Freeform 80"/>
            <p:cNvSpPr>
              <a:spLocks noEditPoints="1" noChangeArrowheads="1"/>
            </p:cNvSpPr>
            <p:nvPr/>
          </p:nvSpPr>
          <p:spPr bwMode="auto">
            <a:xfrm>
              <a:off x="0" y="0"/>
              <a:ext cx="914400" cy="318589"/>
            </a:xfrm>
            <a:custGeom>
              <a:avLst/>
              <a:gdLst>
                <a:gd name="T0" fmla="*/ 858129 w 260"/>
                <a:gd name="T1" fmla="*/ 129427 h 96"/>
                <a:gd name="T2" fmla="*/ 745588 w 260"/>
                <a:gd name="T3" fmla="*/ 129427 h 96"/>
                <a:gd name="T4" fmla="*/ 745588 w 260"/>
                <a:gd name="T5" fmla="*/ 63054 h 96"/>
                <a:gd name="T6" fmla="*/ 664698 w 260"/>
                <a:gd name="T7" fmla="*/ 0 h 96"/>
                <a:gd name="T8" fmla="*/ 246185 w 260"/>
                <a:gd name="T9" fmla="*/ 0 h 96"/>
                <a:gd name="T10" fmla="*/ 165295 w 260"/>
                <a:gd name="T11" fmla="*/ 63054 h 96"/>
                <a:gd name="T12" fmla="*/ 165295 w 260"/>
                <a:gd name="T13" fmla="*/ 129427 h 96"/>
                <a:gd name="T14" fmla="*/ 56271 w 260"/>
                <a:gd name="T15" fmla="*/ 129427 h 96"/>
                <a:gd name="T16" fmla="*/ 0 w 260"/>
                <a:gd name="T17" fmla="*/ 179206 h 96"/>
                <a:gd name="T18" fmla="*/ 0 w 260"/>
                <a:gd name="T19" fmla="*/ 318589 h 96"/>
                <a:gd name="T20" fmla="*/ 369277 w 260"/>
                <a:gd name="T21" fmla="*/ 318589 h 96"/>
                <a:gd name="T22" fmla="*/ 369277 w 260"/>
                <a:gd name="T23" fmla="*/ 295359 h 96"/>
                <a:gd name="T24" fmla="*/ 425548 w 260"/>
                <a:gd name="T25" fmla="*/ 245579 h 96"/>
                <a:gd name="T26" fmla="*/ 502920 w 260"/>
                <a:gd name="T27" fmla="*/ 245579 h 96"/>
                <a:gd name="T28" fmla="*/ 559191 w 260"/>
                <a:gd name="T29" fmla="*/ 295359 h 96"/>
                <a:gd name="T30" fmla="*/ 559191 w 260"/>
                <a:gd name="T31" fmla="*/ 318589 h 96"/>
                <a:gd name="T32" fmla="*/ 914400 w 260"/>
                <a:gd name="T33" fmla="*/ 318589 h 96"/>
                <a:gd name="T34" fmla="*/ 914400 w 260"/>
                <a:gd name="T35" fmla="*/ 179206 h 96"/>
                <a:gd name="T36" fmla="*/ 858129 w 260"/>
                <a:gd name="T37" fmla="*/ 129427 h 96"/>
                <a:gd name="T38" fmla="*/ 692834 w 260"/>
                <a:gd name="T39" fmla="*/ 129427 h 96"/>
                <a:gd name="T40" fmla="*/ 214532 w 260"/>
                <a:gd name="T41" fmla="*/ 129427 h 96"/>
                <a:gd name="T42" fmla="*/ 214532 w 260"/>
                <a:gd name="T43" fmla="*/ 63054 h 96"/>
                <a:gd name="T44" fmla="*/ 246185 w 260"/>
                <a:gd name="T45" fmla="*/ 46461 h 96"/>
                <a:gd name="T46" fmla="*/ 664698 w 260"/>
                <a:gd name="T47" fmla="*/ 46461 h 96"/>
                <a:gd name="T48" fmla="*/ 692834 w 260"/>
                <a:gd name="T49" fmla="*/ 63054 h 96"/>
                <a:gd name="T50" fmla="*/ 692834 w 260"/>
                <a:gd name="T51" fmla="*/ 129427 h 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0"/>
                <a:gd name="T79" fmla="*/ 0 h 96"/>
                <a:gd name="T80" fmla="*/ 260 w 260"/>
                <a:gd name="T81" fmla="*/ 96 h 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solidFill>
              <a:srgbClr val="FFFFFF"/>
            </a:solidFill>
            <a:ln w="9525">
              <a:noFill/>
              <a:round/>
              <a:headEnd/>
              <a:tailEnd/>
            </a:ln>
          </p:spPr>
          <p:txBody>
            <a:bodyPr/>
            <a:lstStyle/>
            <a:p>
              <a:endParaRPr lang="zh-CN" altLang="en-US"/>
            </a:p>
          </p:txBody>
        </p:sp>
      </p:grpSp>
      <p:pic>
        <p:nvPicPr>
          <p:cNvPr id="111644" name="Picture 9" descr="\\MAGNUM\Projects\Microsoft\Cloud Power FY12\Design\Icons\PNGs\Optimized.png"/>
          <p:cNvPicPr>
            <a:picLocks noChangeAspect="1" noChangeArrowheads="1"/>
          </p:cNvPicPr>
          <p:nvPr/>
        </p:nvPicPr>
        <p:blipFill>
          <a:blip r:embed="rId5">
            <a:grayscl/>
            <a:biLevel thresh="50000"/>
          </a:blip>
          <a:srcRect/>
          <a:stretch>
            <a:fillRect/>
          </a:stretch>
        </p:blipFill>
        <p:spPr bwMode="auto">
          <a:xfrm>
            <a:off x="5980113" y="1981200"/>
            <a:ext cx="431800" cy="430213"/>
          </a:xfrm>
          <a:prstGeom prst="rect">
            <a:avLst/>
          </a:prstGeom>
          <a:noFill/>
          <a:ln w="9525">
            <a:noFill/>
            <a:miter lim="800000"/>
            <a:headEnd/>
            <a:tailEnd/>
          </a:ln>
        </p:spPr>
      </p:pic>
      <p:sp>
        <p:nvSpPr>
          <p:cNvPr id="111645" name="矩形 212995"/>
          <p:cNvSpPr>
            <a:spLocks noChangeArrowheads="1"/>
          </p:cNvSpPr>
          <p:nvPr/>
        </p:nvSpPr>
        <p:spPr bwMode="auto">
          <a:xfrm>
            <a:off x="179388" y="1260475"/>
            <a:ext cx="5414962" cy="522288"/>
          </a:xfrm>
          <a:prstGeom prst="rect">
            <a:avLst/>
          </a:prstGeom>
          <a:noFill/>
          <a:ln w="9525">
            <a:noFill/>
            <a:miter lim="800000"/>
            <a:headEnd/>
            <a:tailEnd/>
          </a:ln>
        </p:spPr>
        <p:txBody>
          <a:bodyPr wrap="none" lIns="91368" tIns="45685" rIns="91368" bIns="45685">
            <a:spAutoFit/>
          </a:bodyPr>
          <a:lstStyle/>
          <a:p>
            <a:pPr defTabSz="911225"/>
            <a:r>
              <a:rPr lang="zh-CN" altLang="en-US" sz="2800" b="1">
                <a:latin typeface="楷体" pitchFamily="49" charset="-122"/>
                <a:ea typeface="楷体" pitchFamily="49" charset="-122"/>
              </a:rPr>
              <a:t>（</a:t>
            </a:r>
            <a:r>
              <a:rPr lang="en-US" altLang="zh-CN" sz="2800" b="1">
                <a:latin typeface="楷体" pitchFamily="49" charset="-122"/>
                <a:ea typeface="楷体" pitchFamily="49" charset="-122"/>
              </a:rPr>
              <a:t>2</a:t>
            </a:r>
            <a:r>
              <a:rPr lang="zh-CN" altLang="en-US" sz="2800" b="1">
                <a:latin typeface="楷体" pitchFamily="49" charset="-122"/>
                <a:ea typeface="楷体" pitchFamily="49" charset="-122"/>
              </a:rPr>
              <a:t>）</a:t>
            </a:r>
            <a:r>
              <a:rPr lang="zh-CN" altLang="zh-CN" sz="2800" b="1">
                <a:latin typeface="楷体" pitchFamily="49" charset="-122"/>
                <a:ea typeface="楷体" pitchFamily="49" charset="-122"/>
              </a:rPr>
              <a:t>学校搭台，让备考更加全面</a:t>
            </a:r>
          </a:p>
        </p:txBody>
      </p:sp>
      <p:sp>
        <p:nvSpPr>
          <p:cNvPr id="37" name="矩形 36"/>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2113" y="2071688"/>
            <a:ext cx="8591550" cy="4525962"/>
          </a:xfrm>
        </p:spPr>
        <p:txBody>
          <a:bodyPr rtlCol="0">
            <a:normAutofit fontScale="92500"/>
          </a:bodyPr>
          <a:lstStyle/>
          <a:p>
            <a:pPr fontAlgn="auto">
              <a:spcAft>
                <a:spcPts val="0"/>
              </a:spcAft>
              <a:buFont typeface="Arial" pitchFamily="34" charset="0"/>
              <a:buChar char="•"/>
              <a:defRPr/>
            </a:pPr>
            <a:r>
              <a:rPr lang="en-US" sz="2800" b="1" dirty="0">
                <a:latin typeface="楷体" panose="02010609060101010101" pitchFamily="49" charset="-122"/>
                <a:ea typeface="楷体" panose="02010609060101010101" pitchFamily="49" charset="-122"/>
                <a:sym typeface="+mn-ea"/>
              </a:rPr>
              <a:t>1.</a:t>
            </a:r>
            <a:r>
              <a:rPr lang="zh-CN" altLang="en-US" sz="2800" b="1" dirty="0">
                <a:latin typeface="楷体" panose="02010609060101010101" pitchFamily="49" charset="-122"/>
                <a:ea typeface="楷体" panose="02010609060101010101" pitchFamily="49" charset="-122"/>
                <a:sym typeface="+mn-ea"/>
              </a:rPr>
              <a:t>高考题试题分析（全国卷</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地方卷）</a:t>
            </a:r>
            <a:endParaRPr lang="zh-CN" altLang="en-US" sz="2800" b="1" dirty="0">
              <a:latin typeface="楷体" panose="02010609060101010101" pitchFamily="49" charset="-122"/>
              <a:ea typeface="楷体" panose="02010609060101010101" pitchFamily="49" charset="-122"/>
            </a:endParaRPr>
          </a:p>
          <a:p>
            <a:pPr fontAlgn="auto">
              <a:spcAft>
                <a:spcPts val="0"/>
              </a:spcAft>
              <a:buFont typeface="Arial" pitchFamily="34" charset="0"/>
              <a:buChar char="•"/>
              <a:defRPr/>
            </a:pPr>
            <a:r>
              <a:rPr lang="en-US" sz="2800" b="1" dirty="0">
                <a:latin typeface="楷体" panose="02010609060101010101" pitchFamily="49" charset="-122"/>
                <a:ea typeface="楷体" panose="02010609060101010101" pitchFamily="49" charset="-122"/>
                <a:sym typeface="+mn-ea"/>
              </a:rPr>
              <a:t>2.</a:t>
            </a:r>
            <a:r>
              <a:rPr lang="zh-CN" altLang="en-US" sz="2800" b="1" dirty="0">
                <a:latin typeface="楷体" panose="02010609060101010101" pitchFamily="49" charset="-122"/>
                <a:ea typeface="楷体" panose="02010609060101010101" pitchFamily="49" charset="-122"/>
                <a:sym typeface="+mn-ea"/>
              </a:rPr>
              <a:t>教育部考试中心的权威信息（如姜钢的文章）</a:t>
            </a:r>
            <a:endParaRPr lang="zh-CN" altLang="en-US" sz="2800" b="1" dirty="0">
              <a:latin typeface="楷体" panose="02010609060101010101" pitchFamily="49" charset="-122"/>
              <a:ea typeface="楷体" panose="02010609060101010101" pitchFamily="49" charset="-122"/>
            </a:endParaRPr>
          </a:p>
          <a:p>
            <a:pPr fontAlgn="auto">
              <a:spcAft>
                <a:spcPts val="0"/>
              </a:spcAft>
              <a:buFont typeface="Arial" pitchFamily="34" charset="0"/>
              <a:buChar char="•"/>
              <a:defRPr/>
            </a:pPr>
            <a:r>
              <a:rPr lang="en-US" sz="2800" b="1" dirty="0">
                <a:latin typeface="楷体" panose="02010609060101010101" pitchFamily="49" charset="-122"/>
                <a:ea typeface="楷体" panose="02010609060101010101" pitchFamily="49" charset="-122"/>
                <a:sym typeface="+mn-ea"/>
              </a:rPr>
              <a:t>3.</a:t>
            </a:r>
            <a:r>
              <a:rPr lang="zh-CN" altLang="en-US" sz="2800" b="1" dirty="0">
                <a:latin typeface="楷体" panose="02010609060101010101" pitchFamily="49" charset="-122"/>
                <a:ea typeface="楷体" panose="02010609060101010101" pitchFamily="49" charset="-122"/>
                <a:sym typeface="+mn-ea"/>
              </a:rPr>
              <a:t>命题人研究领域及最近研究成果</a:t>
            </a:r>
            <a:endParaRPr lang="zh-CN" altLang="en-US" sz="2800" b="1" dirty="0">
              <a:latin typeface="楷体" panose="02010609060101010101" pitchFamily="49" charset="-122"/>
              <a:ea typeface="楷体" panose="02010609060101010101" pitchFamily="49" charset="-122"/>
            </a:endParaRPr>
          </a:p>
          <a:p>
            <a:pPr fontAlgn="auto">
              <a:spcAft>
                <a:spcPts val="0"/>
              </a:spcAft>
              <a:buFont typeface="Arial" pitchFamily="34" charset="0"/>
              <a:buChar char="•"/>
              <a:defRPr/>
            </a:pPr>
            <a:r>
              <a:rPr lang="en-US" sz="2800" b="1" dirty="0">
                <a:latin typeface="楷体" panose="02010609060101010101" pitchFamily="49" charset="-122"/>
                <a:ea typeface="楷体" panose="02010609060101010101" pitchFamily="49" charset="-122"/>
                <a:sym typeface="+mn-ea"/>
              </a:rPr>
              <a:t>4.</a:t>
            </a:r>
            <a:r>
              <a:rPr lang="zh-CN" altLang="en-US" sz="2800" b="1" dirty="0">
                <a:latin typeface="楷体" panose="02010609060101010101" pitchFamily="49" charset="-122"/>
                <a:ea typeface="楷体" panose="02010609060101010101" pitchFamily="49" charset="-122"/>
                <a:sym typeface="+mn-ea"/>
              </a:rPr>
              <a:t>高校教材的编写</a:t>
            </a:r>
            <a:endParaRPr lang="zh-CN" altLang="en-US" sz="2800" b="1" dirty="0">
              <a:latin typeface="楷体" panose="02010609060101010101" pitchFamily="49" charset="-122"/>
              <a:ea typeface="楷体" panose="02010609060101010101" pitchFamily="49" charset="-122"/>
            </a:endParaRPr>
          </a:p>
          <a:p>
            <a:pPr fontAlgn="auto">
              <a:spcAft>
                <a:spcPts val="0"/>
              </a:spcAft>
              <a:buFont typeface="Arial" pitchFamily="34" charset="0"/>
              <a:buChar char="•"/>
              <a:defRPr/>
            </a:pPr>
            <a:r>
              <a:rPr lang="en-US" sz="2800" b="1" dirty="0">
                <a:latin typeface="楷体" panose="02010609060101010101" pitchFamily="49" charset="-122"/>
                <a:ea typeface="楷体" panose="02010609060101010101" pitchFamily="49" charset="-122"/>
                <a:sym typeface="+mn-ea"/>
              </a:rPr>
              <a:t>5</a:t>
            </a:r>
            <a:r>
              <a:rPr lang="en-US" sz="2800" b="1" dirty="0" smtClean="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往年高考阅卷反馈</a:t>
            </a:r>
            <a:endParaRPr lang="zh-CN" altLang="en-US" sz="2800" b="1" dirty="0">
              <a:latin typeface="楷体" panose="02010609060101010101" pitchFamily="49" charset="-122"/>
              <a:ea typeface="楷体" panose="02010609060101010101" pitchFamily="49" charset="-122"/>
            </a:endParaRPr>
          </a:p>
          <a:p>
            <a:pPr fontAlgn="auto">
              <a:spcAft>
                <a:spcPts val="0"/>
              </a:spcAft>
              <a:buFont typeface="Arial" pitchFamily="34" charset="0"/>
              <a:buChar char="•"/>
              <a:defRPr/>
            </a:pPr>
            <a:r>
              <a:rPr lang="en-US" sz="2800" b="1" dirty="0">
                <a:latin typeface="楷体" panose="02010609060101010101" pitchFamily="49" charset="-122"/>
                <a:ea typeface="楷体" panose="02010609060101010101" pitchFamily="49" charset="-122"/>
                <a:sym typeface="+mn-ea"/>
              </a:rPr>
              <a:t>6</a:t>
            </a:r>
            <a:r>
              <a:rPr lang="en-US" sz="2800" b="1" dirty="0" smtClean="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密切关注权威网站：光明网、中国文明网、中国社会科学网、北大历史学系、北京师范大学历史学院等</a:t>
            </a:r>
            <a:endParaRPr lang="zh-CN" altLang="en-US" sz="2800" b="1" dirty="0">
              <a:latin typeface="楷体" panose="02010609060101010101" pitchFamily="49" charset="-122"/>
              <a:ea typeface="楷体" panose="02010609060101010101" pitchFamily="49" charset="-122"/>
            </a:endParaRPr>
          </a:p>
          <a:p>
            <a:pPr fontAlgn="auto">
              <a:spcAft>
                <a:spcPts val="0"/>
              </a:spcAft>
              <a:buFont typeface="Arial" pitchFamily="34" charset="0"/>
              <a:buChar char="•"/>
              <a:defRPr/>
            </a:pPr>
            <a:r>
              <a:rPr lang="en-US" sz="2800" b="1" dirty="0">
                <a:latin typeface="楷体" panose="02010609060101010101" pitchFamily="49" charset="-122"/>
                <a:ea typeface="楷体" panose="02010609060101010101" pitchFamily="49" charset="-122"/>
                <a:sym typeface="+mn-ea"/>
              </a:rPr>
              <a:t>7</a:t>
            </a:r>
            <a:r>
              <a:rPr lang="en-US" sz="2800" b="1" dirty="0" smtClean="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紧跟学术和史学前沿</a:t>
            </a:r>
            <a:endParaRPr lang="zh-CN" altLang="en-US" sz="2800" b="1" dirty="0">
              <a:latin typeface="楷体" panose="02010609060101010101" pitchFamily="49" charset="-122"/>
              <a:ea typeface="楷体" panose="02010609060101010101" pitchFamily="49" charset="-122"/>
            </a:endParaRPr>
          </a:p>
          <a:p>
            <a:pPr fontAlgn="auto">
              <a:spcAft>
                <a:spcPts val="0"/>
              </a:spcAft>
              <a:buFont typeface="Arial" pitchFamily="34" charset="0"/>
              <a:buChar char="•"/>
              <a:defRPr/>
            </a:pPr>
            <a:r>
              <a:rPr lang="en-US" sz="2800" b="1" dirty="0">
                <a:latin typeface="楷体" panose="02010609060101010101" pitchFamily="49" charset="-122"/>
                <a:ea typeface="楷体" panose="02010609060101010101" pitchFamily="49" charset="-122"/>
                <a:sym typeface="+mn-ea"/>
              </a:rPr>
              <a:t>8</a:t>
            </a:r>
            <a:r>
              <a:rPr lang="en-US" sz="2800" b="1" dirty="0" smtClean="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订阅</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中学历史教学参考</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历史教学</a:t>
            </a:r>
            <a:r>
              <a:rPr lang="en-US" altLang="zh-CN" sz="2800" b="1" dirty="0">
                <a:latin typeface="楷体" panose="02010609060101010101" pitchFamily="49" charset="-122"/>
                <a:ea typeface="楷体" panose="02010609060101010101" pitchFamily="49" charset="-122"/>
                <a:sym typeface="+mn-ea"/>
              </a:rPr>
              <a:t>》</a:t>
            </a:r>
            <a:r>
              <a:rPr lang="zh-CN" altLang="en-US" sz="2800" b="1" dirty="0" smtClean="0">
                <a:latin typeface="楷体" panose="02010609060101010101" pitchFamily="49" charset="-122"/>
                <a:ea typeface="楷体" panose="02010609060101010101" pitchFamily="49" charset="-122"/>
                <a:sym typeface="+mn-ea"/>
              </a:rPr>
              <a:t>等</a:t>
            </a:r>
            <a:endParaRPr lang="zh-CN" altLang="en-US" sz="2800" b="1" dirty="0">
              <a:latin typeface="楷体" panose="02010609060101010101" pitchFamily="49" charset="-122"/>
              <a:ea typeface="楷体" panose="02010609060101010101" pitchFamily="49" charset="-122"/>
            </a:endParaRPr>
          </a:p>
          <a:p>
            <a:pPr fontAlgn="auto">
              <a:spcAft>
                <a:spcPts val="0"/>
              </a:spcAft>
              <a:buFont typeface="Arial" pitchFamily="34" charset="0"/>
              <a:buChar char="•"/>
              <a:defRPr/>
            </a:pPr>
            <a:endParaRPr lang="zh-CN" altLang="en-US" dirty="0"/>
          </a:p>
        </p:txBody>
      </p:sp>
      <p:sp>
        <p:nvSpPr>
          <p:cNvPr id="5" name="文本框 2"/>
          <p:cNvSpPr txBox="1"/>
          <p:nvPr/>
        </p:nvSpPr>
        <p:spPr>
          <a:xfrm>
            <a:off x="254000" y="1177925"/>
            <a:ext cx="3416300" cy="522288"/>
          </a:xfrm>
          <a:prstGeom prst="rect">
            <a:avLst/>
          </a:prstGeom>
          <a:noFill/>
        </p:spPr>
        <p:txBody>
          <a:bodyPr wrap="none">
            <a:spAutoFit/>
          </a:bodyPr>
          <a:lstStyle/>
          <a:p>
            <a:pPr fontAlgn="auto">
              <a:spcBef>
                <a:spcPts val="0"/>
              </a:spcBef>
              <a:spcAft>
                <a:spcPts val="0"/>
              </a:spcAft>
              <a:defRPr/>
            </a:pPr>
            <a:r>
              <a:rPr lang="zh-CN" altLang="en-US" sz="2800" b="1" dirty="0">
                <a:solidFill>
                  <a:prstClr val="black"/>
                </a:solidFill>
                <a:latin typeface="+mn-ea"/>
                <a:ea typeface="+mn-ea"/>
              </a:rPr>
              <a:t>持续研究  助力成长</a:t>
            </a:r>
            <a:endParaRPr lang="zh-CN" altLang="en-US" sz="2800" b="1" dirty="0">
              <a:solidFill>
                <a:prstClr val="black"/>
              </a:solidFill>
              <a:latin typeface="+mn-ea"/>
              <a:ea typeface="+mn-ea"/>
            </a:endParaRPr>
          </a:p>
        </p:txBody>
      </p:sp>
      <p:sp>
        <p:nvSpPr>
          <p:cNvPr id="4" name="矩形 3"/>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457200" y="168275"/>
            <a:ext cx="1787525"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有效策略</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内容占位符 1"/>
          <p:cNvSpPr>
            <a:spLocks noGrp="1"/>
          </p:cNvSpPr>
          <p:nvPr>
            <p:ph idx="1"/>
          </p:nvPr>
        </p:nvSpPr>
        <p:spPr>
          <a:xfrm>
            <a:off x="1851025" y="4691063"/>
            <a:ext cx="6321425" cy="1474787"/>
          </a:xfrm>
        </p:spPr>
        <p:txBody>
          <a:bodyPr/>
          <a:lstStyle/>
          <a:p>
            <a:pPr marL="0" indent="0">
              <a:buFont typeface="Arial" charset="0"/>
              <a:buNone/>
            </a:pPr>
            <a:r>
              <a:rPr lang="zh-CN" altLang="en-US" b="1" smtClean="0"/>
              <a:t>感谢聆听       敬请指正</a:t>
            </a:r>
          </a:p>
        </p:txBody>
      </p:sp>
      <p:sp>
        <p:nvSpPr>
          <p:cNvPr id="113666" name="TextBox 3"/>
          <p:cNvSpPr txBox="1">
            <a:spLocks noChangeArrowheads="1"/>
          </p:cNvSpPr>
          <p:nvPr/>
        </p:nvSpPr>
        <p:spPr bwMode="auto">
          <a:xfrm>
            <a:off x="468313" y="2276475"/>
            <a:ext cx="8424862" cy="1446213"/>
          </a:xfrm>
          <a:prstGeom prst="rect">
            <a:avLst/>
          </a:prstGeom>
          <a:noFill/>
          <a:ln w="9525">
            <a:noFill/>
            <a:miter lim="800000"/>
            <a:headEnd/>
            <a:tailEnd/>
          </a:ln>
        </p:spPr>
        <p:txBody>
          <a:bodyPr>
            <a:spAutoFit/>
          </a:bodyPr>
          <a:lstStyle/>
          <a:p>
            <a:r>
              <a:rPr lang="zh-CN" altLang="en-US" sz="4400" b="1">
                <a:latin typeface="Calibri" pitchFamily="34" charset="0"/>
              </a:rPr>
              <a:t>高考是一场战争，更是一次修行。</a:t>
            </a:r>
            <a:endParaRPr lang="en-US" altLang="zh-CN" sz="4400" b="1">
              <a:latin typeface="Calibri" pitchFamily="34" charset="0"/>
            </a:endParaRPr>
          </a:p>
          <a:p>
            <a:r>
              <a:rPr lang="zh-CN" altLang="en-US" sz="4400" b="1">
                <a:latin typeface="Calibri" pitchFamily="34" charset="0"/>
              </a:rPr>
              <a:t>成长是一次历练，更是一种突破。</a:t>
            </a:r>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40"/>
          <p:cNvSpPr txBox="1"/>
          <p:nvPr/>
        </p:nvSpPr>
        <p:spPr>
          <a:xfrm>
            <a:off x="796925" y="168275"/>
            <a:ext cx="1108075" cy="45720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2500" b="1" dirty="0">
                <a:latin typeface="Arial" panose="020B0604020202020204" pitchFamily="34" charset="0"/>
                <a:ea typeface="微软雅黑" panose="020B0503020204020204" pitchFamily="34" charset="-122"/>
                <a:cs typeface="+mn-ea"/>
                <a:sym typeface="Arial" panose="020B0604020202020204" pitchFamily="34" charset="0"/>
              </a:rPr>
              <a:t>结束语</a:t>
            </a:r>
            <a:endParaRPr lang="en-US" altLang="zh-CN" sz="2500" b="1" dirty="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06375" y="1684338"/>
            <a:ext cx="8829675" cy="5113337"/>
          </a:xfrm>
        </p:spPr>
        <p:txBody>
          <a:bodyPr rtlCol="0">
            <a:normAutofit fontScale="92500" lnSpcReduction="20000"/>
          </a:bodyPr>
          <a:lstStyle/>
          <a:p>
            <a:pPr eaLnBrk="0" fontAlgn="auto" hangingPunct="0">
              <a:spcAft>
                <a:spcPts val="0"/>
              </a:spcAft>
              <a:buFont typeface="Arial" pitchFamily="34" charset="0"/>
              <a:buChar char="•"/>
              <a:defRPr/>
            </a:pPr>
            <a:r>
              <a:rPr lang="zh-CN" altLang="en-US" b="1" dirty="0">
                <a:solidFill>
                  <a:srgbClr val="FF0000"/>
                </a:solidFill>
                <a:latin typeface="黑体" pitchFamily="49" charset="-122"/>
                <a:ea typeface="黑体" pitchFamily="49" charset="-122"/>
              </a:rPr>
              <a:t>唯物史观</a:t>
            </a:r>
            <a:r>
              <a:rPr lang="zh-CN" altLang="en-US" b="1" dirty="0">
                <a:latin typeface="黑体" pitchFamily="49" charset="-122"/>
                <a:ea typeface="黑体" pitchFamily="49" charset="-122"/>
              </a:rPr>
              <a:t>：揭示人类社会历史客观基础以及发展规律的科学的历史观和方法</a:t>
            </a:r>
            <a:r>
              <a:rPr lang="zh-CN" altLang="en-US" b="1" dirty="0" smtClean="0">
                <a:latin typeface="黑体" pitchFamily="49" charset="-122"/>
                <a:ea typeface="黑体" pitchFamily="49" charset="-122"/>
              </a:rPr>
              <a:t>论</a:t>
            </a:r>
            <a:endParaRPr lang="en-US" altLang="zh-CN" b="1" dirty="0">
              <a:latin typeface="黑体" pitchFamily="49" charset="-122"/>
              <a:ea typeface="黑体" pitchFamily="49" charset="-122"/>
            </a:endParaRPr>
          </a:p>
          <a:p>
            <a:pPr eaLnBrk="0" fontAlgn="auto" hangingPunct="0">
              <a:spcAft>
                <a:spcPts val="0"/>
              </a:spcAft>
              <a:buFont typeface="Arial" pitchFamily="34" charset="0"/>
              <a:buChar char="•"/>
              <a:defRPr/>
            </a:pPr>
            <a:r>
              <a:rPr lang="zh-CN" altLang="en-US" b="1" dirty="0">
                <a:solidFill>
                  <a:srgbClr val="FF0000"/>
                </a:solidFill>
                <a:latin typeface="黑体" pitchFamily="49" charset="-122"/>
                <a:ea typeface="黑体" pitchFamily="49" charset="-122"/>
              </a:rPr>
              <a:t>时空观念</a:t>
            </a:r>
            <a:r>
              <a:rPr lang="zh-CN" altLang="en-US" b="1" dirty="0">
                <a:latin typeface="黑体" pitchFamily="49" charset="-122"/>
                <a:ea typeface="黑体" pitchFamily="49" charset="-122"/>
              </a:rPr>
              <a:t>：在特定的时间联系和空间联系中对历史事物进行观察、分析的意识和思维方</a:t>
            </a:r>
            <a:r>
              <a:rPr lang="zh-CN" altLang="en-US" b="1" dirty="0" smtClean="0">
                <a:latin typeface="黑体" pitchFamily="49" charset="-122"/>
                <a:ea typeface="黑体" pitchFamily="49" charset="-122"/>
              </a:rPr>
              <a:t>式</a:t>
            </a:r>
            <a:endParaRPr lang="en-US" altLang="zh-CN" b="1" dirty="0">
              <a:latin typeface="黑体" pitchFamily="49" charset="-122"/>
              <a:ea typeface="黑体" pitchFamily="49" charset="-122"/>
            </a:endParaRPr>
          </a:p>
          <a:p>
            <a:pPr eaLnBrk="0" fontAlgn="auto" hangingPunct="0">
              <a:spcAft>
                <a:spcPts val="0"/>
              </a:spcAft>
              <a:buFont typeface="Arial" pitchFamily="34" charset="0"/>
              <a:buChar char="•"/>
              <a:defRPr/>
            </a:pPr>
            <a:r>
              <a:rPr lang="zh-CN" altLang="en-US" b="1" dirty="0">
                <a:solidFill>
                  <a:srgbClr val="FF0000"/>
                </a:solidFill>
                <a:latin typeface="黑体" pitchFamily="49" charset="-122"/>
                <a:ea typeface="黑体" pitchFamily="49" charset="-122"/>
              </a:rPr>
              <a:t>史料实证</a:t>
            </a:r>
            <a:r>
              <a:rPr lang="zh-CN" altLang="en-US" b="1" dirty="0">
                <a:latin typeface="黑体" pitchFamily="49" charset="-122"/>
                <a:ea typeface="黑体" pitchFamily="49" charset="-122"/>
              </a:rPr>
              <a:t>：对获取的史料进行辨析，并运用可信的史料努力重现历史真实的态度和方法，去伪存</a:t>
            </a:r>
            <a:r>
              <a:rPr lang="zh-CN" altLang="en-US" b="1" dirty="0" smtClean="0">
                <a:latin typeface="黑体" pitchFamily="49" charset="-122"/>
                <a:ea typeface="黑体" pitchFamily="49" charset="-122"/>
              </a:rPr>
              <a:t>真</a:t>
            </a:r>
            <a:endParaRPr lang="en-US" altLang="zh-CN" b="1" dirty="0">
              <a:latin typeface="黑体" pitchFamily="49" charset="-122"/>
              <a:ea typeface="黑体" pitchFamily="49" charset="-122"/>
            </a:endParaRPr>
          </a:p>
          <a:p>
            <a:pPr eaLnBrk="0" fontAlgn="auto" hangingPunct="0">
              <a:spcAft>
                <a:spcPts val="0"/>
              </a:spcAft>
              <a:buFont typeface="Arial" pitchFamily="34" charset="0"/>
              <a:buChar char="•"/>
              <a:defRPr/>
            </a:pPr>
            <a:r>
              <a:rPr lang="zh-CN" altLang="en-US" b="1" dirty="0">
                <a:solidFill>
                  <a:srgbClr val="FF0000"/>
                </a:solidFill>
                <a:latin typeface="黑体" pitchFamily="49" charset="-122"/>
                <a:ea typeface="黑体" pitchFamily="49" charset="-122"/>
              </a:rPr>
              <a:t>历史解释</a:t>
            </a:r>
            <a:r>
              <a:rPr lang="zh-CN" altLang="en-US" b="1" dirty="0">
                <a:latin typeface="黑体" pitchFamily="49" charset="-122"/>
                <a:ea typeface="黑体" pitchFamily="49" charset="-122"/>
              </a:rPr>
              <a:t>：以史料为依据，对历史事物进行理性分析和客观评判的态度、能力、方法 </a:t>
            </a:r>
            <a:endParaRPr lang="en-US" altLang="zh-CN" b="1" dirty="0">
              <a:latin typeface="黑体" pitchFamily="49" charset="-122"/>
              <a:ea typeface="黑体" pitchFamily="49" charset="-122"/>
            </a:endParaRPr>
          </a:p>
          <a:p>
            <a:pPr eaLnBrk="0" fontAlgn="auto" hangingPunct="0">
              <a:spcAft>
                <a:spcPts val="0"/>
              </a:spcAft>
              <a:buFont typeface="Arial" pitchFamily="34" charset="0"/>
              <a:buChar char="•"/>
              <a:defRPr/>
            </a:pPr>
            <a:r>
              <a:rPr lang="zh-CN" altLang="en-US" b="1" dirty="0">
                <a:solidFill>
                  <a:srgbClr val="FF0000"/>
                </a:solidFill>
                <a:latin typeface="黑体" pitchFamily="49" charset="-122"/>
                <a:ea typeface="黑体" pitchFamily="49" charset="-122"/>
              </a:rPr>
              <a:t>家国情怀</a:t>
            </a:r>
            <a:r>
              <a:rPr lang="zh-CN" altLang="en-US" b="1" dirty="0">
                <a:latin typeface="黑体" pitchFamily="49" charset="-122"/>
                <a:ea typeface="黑体" pitchFamily="49" charset="-122"/>
              </a:rPr>
              <a:t>：人文追求，体现了对国家富强、人民性的情感，以及对国家高度认同感、责任感和使命感</a:t>
            </a:r>
            <a:endParaRPr lang="en-US" altLang="zh-CN" b="1" dirty="0">
              <a:latin typeface="黑体" pitchFamily="49" charset="-122"/>
              <a:ea typeface="黑体" pitchFamily="49" charset="-122"/>
            </a:endParaRPr>
          </a:p>
          <a:p>
            <a:pPr eaLnBrk="0" fontAlgn="auto" hangingPunct="0">
              <a:spcAft>
                <a:spcPts val="0"/>
              </a:spcAft>
              <a:buFont typeface="Arial" pitchFamily="34" charset="0"/>
              <a:buChar char="•"/>
              <a:defRPr/>
            </a:pPr>
            <a:endParaRPr lang="zh-CN" altLang="en-US" dirty="0"/>
          </a:p>
          <a:p>
            <a:pPr fontAlgn="auto">
              <a:spcAft>
                <a:spcPts val="0"/>
              </a:spcAft>
              <a:buFont typeface="Arial" pitchFamily="34" charset="0"/>
              <a:buChar char="•"/>
              <a:defRPr/>
            </a:pPr>
            <a:endParaRPr lang="zh-CN" altLang="en-US" dirty="0"/>
          </a:p>
        </p:txBody>
      </p:sp>
      <p:sp>
        <p:nvSpPr>
          <p:cNvPr id="5" name="矩形 4"/>
          <p:cNvSpPr/>
          <p:nvPr/>
        </p:nvSpPr>
        <p:spPr>
          <a:xfrm>
            <a:off x="2473325" y="161925"/>
            <a:ext cx="6669088"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588" y="161925"/>
            <a:ext cx="179387" cy="566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anchor="ctr"/>
          <a:lstStyle/>
          <a:p>
            <a:pPr algn="ctr" fontAlgn="auto">
              <a:spcBef>
                <a:spcPts val="0"/>
              </a:spcBef>
              <a:spcAft>
                <a:spcPts val="0"/>
              </a:spcAft>
              <a:defRPr/>
            </a:pPr>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37"/>
          <p:cNvSpPr txBox="1"/>
          <p:nvPr/>
        </p:nvSpPr>
        <p:spPr>
          <a:xfrm>
            <a:off x="661988" y="168275"/>
            <a:ext cx="1377950" cy="565150"/>
          </a:xfrm>
          <a:prstGeom prst="rect">
            <a:avLst/>
          </a:prstGeom>
          <a:noFill/>
        </p:spPr>
        <p:txBody>
          <a:bodyPr wrap="none" lIns="72823" tIns="36411" rIns="72823" bIns="36411">
            <a:spAutoFit/>
          </a:bodyPr>
          <a:lstStyle/>
          <a:p>
            <a:pPr algn="ctr" fontAlgn="auto">
              <a:spcBef>
                <a:spcPts val="0"/>
              </a:spcBef>
              <a:spcAft>
                <a:spcPts val="0"/>
              </a:spcAft>
              <a:defRPr/>
            </a:pPr>
            <a:r>
              <a:rPr lang="zh-CN" altLang="en-US" sz="3200" b="1" dirty="0">
                <a:latin typeface="Arial" panose="020B0604020202020204" pitchFamily="34" charset="0"/>
                <a:ea typeface="微软雅黑" panose="020B0503020204020204" pitchFamily="34" charset="-122"/>
                <a:cs typeface="+mn-ea"/>
                <a:sym typeface="Arial" panose="020B0604020202020204" pitchFamily="34" charset="0"/>
              </a:rPr>
              <a:t>研究篇</a:t>
            </a:r>
            <a:endParaRPr lang="en-US" altLang="zh-CN" sz="3200" b="1"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533" name="TextBox 7"/>
          <p:cNvSpPr txBox="1">
            <a:spLocks noChangeArrowheads="1"/>
          </p:cNvSpPr>
          <p:nvPr/>
        </p:nvSpPr>
        <p:spPr bwMode="auto">
          <a:xfrm>
            <a:off x="661988" y="908050"/>
            <a:ext cx="1533525" cy="461963"/>
          </a:xfrm>
          <a:prstGeom prst="rect">
            <a:avLst/>
          </a:prstGeom>
          <a:noFill/>
          <a:ln w="9525">
            <a:noFill/>
            <a:miter lim="800000"/>
            <a:headEnd/>
            <a:tailEnd/>
          </a:ln>
        </p:spPr>
        <p:txBody>
          <a:bodyPr>
            <a:spAutoFit/>
          </a:bodyPr>
          <a:lstStyle/>
          <a:p>
            <a:r>
              <a:rPr lang="zh-CN" altLang="en-US" sz="2400" b="1">
                <a:latin typeface="Calibri" pitchFamily="34" charset="0"/>
              </a:rPr>
              <a:t>研究考纲</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0"/>
</p:tagLst>
</file>

<file path=ppt/tags/tag10.xml><?xml version="1.0" encoding="utf-8"?>
<p:tagLst xmlns:a="http://schemas.openxmlformats.org/drawingml/2006/main" xmlns:r="http://schemas.openxmlformats.org/officeDocument/2006/relationships" xmlns:p="http://schemas.openxmlformats.org/presentationml/2006/main">
  <p:tag name="PA" val="v3.1.0"/>
</p:tagLst>
</file>

<file path=ppt/tags/tag11.xml><?xml version="1.0" encoding="utf-8"?>
<p:tagLst xmlns:a="http://schemas.openxmlformats.org/drawingml/2006/main" xmlns:r="http://schemas.openxmlformats.org/officeDocument/2006/relationships" xmlns:p="http://schemas.openxmlformats.org/presentationml/2006/main">
  <p:tag name="PA" val="v3.1.0"/>
</p:tagLst>
</file>

<file path=ppt/tags/tag12.xml><?xml version="1.0" encoding="utf-8"?>
<p:tagLst xmlns:a="http://schemas.openxmlformats.org/drawingml/2006/main" xmlns:r="http://schemas.openxmlformats.org/officeDocument/2006/relationships" xmlns:p="http://schemas.openxmlformats.org/presentationml/2006/main">
  <p:tag name="PA" val="v3.1.0"/>
</p:tagLst>
</file>

<file path=ppt/tags/tag13.xml><?xml version="1.0" encoding="utf-8"?>
<p:tagLst xmlns:a="http://schemas.openxmlformats.org/drawingml/2006/main" xmlns:r="http://schemas.openxmlformats.org/officeDocument/2006/relationships" xmlns:p="http://schemas.openxmlformats.org/presentationml/2006/main">
  <p:tag name="PA" val="v3.1.0"/>
</p:tagLst>
</file>

<file path=ppt/tags/tag14.xml><?xml version="1.0" encoding="utf-8"?>
<p:tagLst xmlns:a="http://schemas.openxmlformats.org/drawingml/2006/main" xmlns:r="http://schemas.openxmlformats.org/officeDocument/2006/relationships" xmlns:p="http://schemas.openxmlformats.org/presentationml/2006/main">
  <p:tag name="PA" val="v3.1.0"/>
</p:tagLst>
</file>

<file path=ppt/tags/tag15.xml><?xml version="1.0" encoding="utf-8"?>
<p:tagLst xmlns:a="http://schemas.openxmlformats.org/drawingml/2006/main" xmlns:r="http://schemas.openxmlformats.org/officeDocument/2006/relationships" xmlns:p="http://schemas.openxmlformats.org/presentationml/2006/main">
  <p:tag name="PA" val="v3.1.0"/>
</p:tagLst>
</file>

<file path=ppt/tags/tag16.xml><?xml version="1.0" encoding="utf-8"?>
<p:tagLst xmlns:a="http://schemas.openxmlformats.org/drawingml/2006/main" xmlns:r="http://schemas.openxmlformats.org/officeDocument/2006/relationships" xmlns:p="http://schemas.openxmlformats.org/presentationml/2006/main">
  <p:tag name="PA" val="v3.1.0"/>
</p:tagLst>
</file>

<file path=ppt/tags/tag17.xml><?xml version="1.0" encoding="utf-8"?>
<p:tagLst xmlns:a="http://schemas.openxmlformats.org/drawingml/2006/main" xmlns:r="http://schemas.openxmlformats.org/officeDocument/2006/relationships" xmlns:p="http://schemas.openxmlformats.org/presentationml/2006/main">
  <p:tag name="PA" val="v3.1.0"/>
</p:tagLst>
</file>

<file path=ppt/tags/tag18.xml><?xml version="1.0" encoding="utf-8"?>
<p:tagLst xmlns:a="http://schemas.openxmlformats.org/drawingml/2006/main" xmlns:r="http://schemas.openxmlformats.org/officeDocument/2006/relationships" xmlns:p="http://schemas.openxmlformats.org/presentationml/2006/main">
  <p:tag name="PA" val="v3.1.0"/>
</p:tagLst>
</file>

<file path=ppt/tags/tag19.xml><?xml version="1.0" encoding="utf-8"?>
<p:tagLst xmlns:a="http://schemas.openxmlformats.org/drawingml/2006/main" xmlns:r="http://schemas.openxmlformats.org/officeDocument/2006/relationships" xmlns:p="http://schemas.openxmlformats.org/presentationml/2006/main">
  <p:tag name="PA" val="v3.1.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6830"/>
</p:tagLst>
</file>

<file path=ppt/tags/tag20.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21.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22.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3.xml><?xml version="1.0" encoding="utf-8"?>
<p:tagLst xmlns:a="http://schemas.openxmlformats.org/drawingml/2006/main" xmlns:r="http://schemas.openxmlformats.org/officeDocument/2006/relationships" xmlns:p="http://schemas.openxmlformats.org/presentationml/2006/main">
  <p:tag name="PA" val="v3.1.0"/>
</p:tagLst>
</file>

<file path=ppt/tags/tag4.xml><?xml version="1.0" encoding="utf-8"?>
<p:tagLst xmlns:a="http://schemas.openxmlformats.org/drawingml/2006/main" xmlns:r="http://schemas.openxmlformats.org/officeDocument/2006/relationships" xmlns:p="http://schemas.openxmlformats.org/presentationml/2006/main">
  <p:tag name="PA" val="v3.1.0"/>
</p:tagLst>
</file>

<file path=ppt/tags/tag5.xml><?xml version="1.0" encoding="utf-8"?>
<p:tagLst xmlns:a="http://schemas.openxmlformats.org/drawingml/2006/main" xmlns:r="http://schemas.openxmlformats.org/officeDocument/2006/relationships" xmlns:p="http://schemas.openxmlformats.org/presentationml/2006/main">
  <p:tag name="PA" val="v3.1.0"/>
</p:tagLst>
</file>

<file path=ppt/tags/tag6.xml><?xml version="1.0" encoding="utf-8"?>
<p:tagLst xmlns:a="http://schemas.openxmlformats.org/drawingml/2006/main" xmlns:r="http://schemas.openxmlformats.org/officeDocument/2006/relationships" xmlns:p="http://schemas.openxmlformats.org/presentationml/2006/main">
  <p:tag name="PA" val="v3.1.0"/>
</p:tagLst>
</file>

<file path=ppt/tags/tag7.xml><?xml version="1.0" encoding="utf-8"?>
<p:tagLst xmlns:a="http://schemas.openxmlformats.org/drawingml/2006/main" xmlns:r="http://schemas.openxmlformats.org/officeDocument/2006/relationships" xmlns:p="http://schemas.openxmlformats.org/presentationml/2006/main">
  <p:tag name="PA" val="v3.1.0"/>
</p:tagLst>
</file>

<file path=ppt/tags/tag8.xml><?xml version="1.0" encoding="utf-8"?>
<p:tagLst xmlns:a="http://schemas.openxmlformats.org/drawingml/2006/main" xmlns:r="http://schemas.openxmlformats.org/officeDocument/2006/relationships" xmlns:p="http://schemas.openxmlformats.org/presentationml/2006/main">
  <p:tag name="PA" val="v3.1.0"/>
</p:tagLst>
</file>

<file path=ppt/tags/tag9.xml><?xml version="1.0" encoding="utf-8"?>
<p:tagLst xmlns:a="http://schemas.openxmlformats.org/drawingml/2006/main" xmlns:r="http://schemas.openxmlformats.org/officeDocument/2006/relationships" xmlns:p="http://schemas.openxmlformats.org/presentationml/2006/main">
  <p:tag name="PA" val="v3.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5307</TotalTime>
  <Words>10585</Words>
  <Application>Microsoft Office PowerPoint</Application>
  <PresentationFormat>全屏显示(4:3)</PresentationFormat>
  <Paragraphs>989</Paragraphs>
  <Slides>88</Slides>
  <Notes>10</Notes>
  <HiddenSlides>0</HiddenSlides>
  <MMClips>0</MMClips>
  <ScaleCrop>false</ScaleCrop>
  <HeadingPairs>
    <vt:vector size="6" baseType="variant">
      <vt:variant>
        <vt:lpstr>已用的字体</vt:lpstr>
      </vt:variant>
      <vt:variant>
        <vt:i4>19</vt:i4>
      </vt:variant>
      <vt:variant>
        <vt:lpstr>演示文稿设计模板</vt:lpstr>
      </vt:variant>
      <vt:variant>
        <vt:i4>1</vt:i4>
      </vt:variant>
      <vt:variant>
        <vt:lpstr>幻灯片标题</vt:lpstr>
      </vt:variant>
      <vt:variant>
        <vt:i4>88</vt:i4>
      </vt:variant>
    </vt:vector>
  </HeadingPairs>
  <TitlesOfParts>
    <vt:vector size="108" baseType="lpstr">
      <vt:lpstr>Calibri</vt:lpstr>
      <vt:lpstr>宋体</vt:lpstr>
      <vt:lpstr>Arial</vt:lpstr>
      <vt:lpstr>华文行楷</vt:lpstr>
      <vt:lpstr>仿宋</vt:lpstr>
      <vt:lpstr>微软雅黑</vt:lpstr>
      <vt:lpstr>楷体</vt:lpstr>
      <vt:lpstr>隶书</vt:lpstr>
      <vt:lpstr>+mn-ea</vt:lpstr>
      <vt:lpstr>Times New Roman</vt:lpstr>
      <vt:lpstr>黑体</vt:lpstr>
      <vt:lpstr>Symbol</vt:lpstr>
      <vt:lpstr>楷体_GB2312</vt:lpstr>
      <vt:lpstr>Wingdings</vt:lpstr>
      <vt:lpstr>华文楷体</vt:lpstr>
      <vt:lpstr>Wingdings 2</vt:lpstr>
      <vt:lpstr>Verdana</vt:lpstr>
      <vt:lpstr>Candara</vt:lpstr>
      <vt:lpstr>华文新魏</vt:lpstr>
      <vt:lpstr>Office 主题​​</vt:lpstr>
      <vt:lpstr>幻灯片 1</vt:lpstr>
      <vt:lpstr>幻灯片 2</vt:lpstr>
      <vt:lpstr>幻灯片 3</vt:lpstr>
      <vt:lpstr> </vt:lpstr>
      <vt:lpstr>幻灯片 5</vt:lpstr>
      <vt:lpstr>幻灯片 6</vt:lpstr>
      <vt:lpstr>幻灯片 7</vt:lpstr>
      <vt:lpstr>幻灯片 8</vt:lpstr>
      <vt:lpstr>幻灯片 9</vt:lpstr>
      <vt:lpstr>幻灯片 10</vt:lpstr>
      <vt:lpstr>幻灯片 11</vt:lpstr>
      <vt:lpstr>考纲启示</vt:lpstr>
      <vt:lpstr>幻灯片 13</vt:lpstr>
      <vt:lpstr>幻灯片 14</vt:lpstr>
      <vt:lpstr>幻灯片 15</vt:lpstr>
      <vt:lpstr>幻灯片 16</vt:lpstr>
      <vt:lpstr>幻灯片 17</vt:lpstr>
      <vt:lpstr>幻灯片 18</vt:lpstr>
      <vt:lpstr>幻灯片 19</vt:lpstr>
      <vt:lpstr>2018年国内十大学术热点</vt:lpstr>
      <vt:lpstr>幻灯片 21</vt:lpstr>
      <vt:lpstr>2018年全国卷命题特点</vt:lpstr>
      <vt:lpstr>幻灯片 23</vt:lpstr>
      <vt:lpstr>幻灯片 24</vt:lpstr>
      <vt:lpstr>幻灯片 25</vt:lpstr>
      <vt:lpstr>（一）计划安排</vt:lpstr>
      <vt:lpstr>幻灯片 27</vt:lpstr>
      <vt:lpstr>幻灯片 28</vt:lpstr>
      <vt:lpstr>幻灯片 29</vt:lpstr>
      <vt:lpstr>幻灯片 30</vt:lpstr>
      <vt:lpstr>幻灯片 31</vt:lpstr>
      <vt:lpstr>高效课堂—基础提升课</vt:lpstr>
      <vt:lpstr>时空定位</vt:lpstr>
      <vt:lpstr>阶段特征</vt:lpstr>
      <vt:lpstr>中外关联</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微专题2：城市化问题汇总——学生成果展示</vt:lpstr>
      <vt:lpstr>一、中国城市化，古代城市化</vt:lpstr>
      <vt:lpstr>幻灯片 65</vt:lpstr>
      <vt:lpstr>幻灯片 66</vt:lpstr>
      <vt:lpstr>二、中国城市化，近代城市化</vt:lpstr>
      <vt:lpstr>分析中国近代新兴城市的特点和影响。</vt:lpstr>
      <vt:lpstr>三、中国城市化，建国后的城市化  P155近代史学案</vt:lpstr>
      <vt:lpstr>幻灯片 70</vt:lpstr>
      <vt:lpstr>四、西方城市化</vt:lpstr>
      <vt:lpstr>幻灯片 72</vt:lpstr>
      <vt:lpstr>对比五三210页</vt:lpstr>
      <vt:lpstr>幻灯片 74</vt:lpstr>
      <vt:lpstr>幻灯片 75</vt:lpstr>
      <vt:lpstr>幻灯片 76</vt:lpstr>
      <vt:lpstr>幻灯片 77</vt:lpstr>
      <vt:lpstr>幻灯片 78</vt:lpstr>
      <vt:lpstr>幻灯片 79</vt:lpstr>
      <vt:lpstr>幻灯片 80</vt:lpstr>
      <vt:lpstr>幻灯片 81</vt:lpstr>
      <vt:lpstr>幻灯片 82</vt:lpstr>
      <vt:lpstr>3.积累本管理</vt:lpstr>
      <vt:lpstr>幻灯片 84</vt:lpstr>
      <vt:lpstr>幻灯片 85</vt:lpstr>
      <vt:lpstr>幻灯片 86</vt:lpstr>
      <vt:lpstr>幻灯片 87</vt:lpstr>
      <vt:lpstr>幻灯片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周海滨</dc:creator>
  <cp:lastModifiedBy>PC</cp:lastModifiedBy>
  <cp:revision>428</cp:revision>
  <dcterms:created xsi:type="dcterms:W3CDTF">2019-01-06T01:28:00Z</dcterms:created>
  <dcterms:modified xsi:type="dcterms:W3CDTF">2019-03-14T07:43:39Z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