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27" r:id="rId4"/>
    <p:sldId id="310" r:id="rId6"/>
    <p:sldId id="264" r:id="rId7"/>
    <p:sldId id="312" r:id="rId8"/>
    <p:sldId id="321" r:id="rId9"/>
    <p:sldId id="320" r:id="rId10"/>
    <p:sldId id="315" r:id="rId11"/>
    <p:sldId id="324" r:id="rId12"/>
    <p:sldId id="326" r:id="rId13"/>
    <p:sldId id="269" r:id="rId14"/>
    <p:sldId id="270" r:id="rId15"/>
    <p:sldId id="345" r:id="rId16"/>
    <p:sldId id="332" r:id="rId17"/>
    <p:sldId id="328" r:id="rId18"/>
    <p:sldId id="330" r:id="rId19"/>
    <p:sldId id="27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1957</a:t>
            </a:r>
            <a:r>
              <a:rPr lang="zh-CN" altLang="en-US"/>
              <a:t>年发生了什么？有些很有趣，但是和我们这节复习课的主题关联不多，实在可惜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二轮复习要想效率高，整理知识点时，可以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学生回忆，再给出相关大事记。</a:t>
            </a:r>
            <a:r>
              <a:rPr lang="zh-CN" altLang="en-US">
                <a:sym typeface="+mn-ea"/>
              </a:rPr>
              <a:t>多元视角，关联知识，有时候需要一个节点，</a:t>
            </a:r>
            <a:r>
              <a:rPr lang="en-US" altLang="zh-CN">
                <a:sym typeface="+mn-ea"/>
              </a:rPr>
              <a:t>1957</a:t>
            </a:r>
            <a:r>
              <a:rPr lang="zh-CN" altLang="en-US">
                <a:sym typeface="+mn-ea"/>
              </a:rPr>
              <a:t>年历史的大事记，有偶然性和必然性，那么有没有一个集合点呢？有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马寅初为什么要提出限制人口呢？建立在调查研究的基础上，现在我们来概括其中一部分原因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马寅初发表《新人口论》时，国内的政治风气趋势是什么？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武汉长江大桥标志着什么？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《新人口论》和马寅初后来的遭遇？  总结多元视角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刚才我们时横向关联，那么能不能纵向关联呢？人口问题，</a:t>
            </a:r>
            <a:r>
              <a:rPr lang="en-US" altLang="zh-CN"/>
              <a:t>2016</a:t>
            </a:r>
            <a:r>
              <a:rPr lang="zh-CN" altLang="en-US"/>
              <a:t>年新课标全国</a:t>
            </a:r>
            <a:r>
              <a:rPr lang="en-US" altLang="zh-CN"/>
              <a:t>1</a:t>
            </a:r>
            <a:r>
              <a:rPr lang="zh-CN" altLang="en-US"/>
              <a:t>卷、天津卷大题目都涉及到人口问题。下面通过题目探</a:t>
            </a:r>
            <a:r>
              <a:rPr lang="zh-CN" altLang="en-US"/>
              <a:t>讨常见的人口命题切入点有哪些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学生回忆，再给出相关大事记。</a:t>
            </a:r>
            <a:r>
              <a:rPr lang="zh-CN" altLang="en-US">
                <a:sym typeface="+mn-ea"/>
              </a:rPr>
              <a:t>多元视角，关联知识，有时候需要一个节点，</a:t>
            </a:r>
            <a:r>
              <a:rPr lang="en-US" altLang="zh-CN">
                <a:sym typeface="+mn-ea"/>
              </a:rPr>
              <a:t>1957</a:t>
            </a:r>
            <a:r>
              <a:rPr lang="zh-CN" altLang="en-US">
                <a:sym typeface="+mn-ea"/>
              </a:rPr>
              <a:t>年历史的大事记，有偶然性和必然性，那么有没有一个集合点呢？有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3110" y="1650365"/>
            <a:ext cx="10998200" cy="1110615"/>
          </a:xfrm>
        </p:spPr>
        <p:txBody>
          <a:bodyPr>
            <a:noAutofit/>
          </a:bodyPr>
          <a:p>
            <a:r>
              <a:rPr lang="zh-CN" altLang="en-US"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多元视角，关联知识，回归教材</a:t>
            </a:r>
            <a:endParaRPr lang="zh-CN" altLang="en-US"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94070" y="3203575"/>
            <a:ext cx="5532755" cy="688340"/>
          </a:xfrm>
        </p:spPr>
        <p:txBody>
          <a:bodyPr>
            <a:noAutofit/>
          </a:bodyPr>
          <a:p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以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1957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年为例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88105" y="5049520"/>
            <a:ext cx="4835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仙居县城峰中学  张江滨</a:t>
            </a:r>
            <a:endParaRPr lang="zh-CN" altLang="en-US" sz="32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211580" y="876300"/>
            <a:ext cx="1004760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3600" b="0">
                <a:ea typeface="楷体" panose="02010609060101010101" charset="-122"/>
              </a:rPr>
              <a:t>     </a:t>
            </a:r>
            <a:r>
              <a:rPr lang="zh-CN" sz="3600" b="0">
                <a:ea typeface="楷体" panose="02010609060101010101" charset="-122"/>
              </a:rPr>
              <a:t>人口是促进与制约社会发展的关键因素，对社会发展有一定的积极作用与影响，但当人口规模超过一定的限度时，会对经济、资源等方面产生不利的影响。作为历史考点而言，与人口问题相关的主要还有人口膨胀问题、不同时期的人口政策、城市化问题、人口迁移问题等等。人口变化、</a:t>
            </a:r>
            <a:r>
              <a:rPr lang="zh-CN" sz="3600">
                <a:ea typeface="楷体" panose="02010609060101010101" charset="-122"/>
                <a:sym typeface="+mn-ea"/>
              </a:rPr>
              <a:t>迁移</a:t>
            </a:r>
            <a:r>
              <a:rPr lang="zh-CN" sz="3600" b="0">
                <a:ea typeface="楷体" panose="02010609060101010101" charset="-122"/>
              </a:rPr>
              <a:t>问题是比较常见的命题切入点。</a:t>
            </a:r>
            <a:endParaRPr lang="zh-CN" altLang="en-US"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190" y="582295"/>
            <a:ext cx="11695430" cy="53378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2940" y="5920105"/>
            <a:ext cx="11250295" cy="82994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400" b="0"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400" b="0">
                <a:ea typeface="楷体" panose="02010609060101010101" charset="-122"/>
                <a:cs typeface="Times New Roman" panose="02020603050405020304" charset="0"/>
              </a:rPr>
              <a:t>）</a:t>
            </a:r>
            <a:r>
              <a:rPr lang="zh-CN" sz="2400" b="0">
                <a:ea typeface="楷体" panose="02010609060101010101" charset="-122"/>
                <a:cs typeface="Times New Roman" panose="02020603050405020304" charset="0"/>
              </a:rPr>
              <a:t>据材料一，分别指出欧、非、美三大洲人口占世界人口比率变化的基本趋势。  结合材料二和有关史实，揭示三大洲之间人口变化的相互联系</a:t>
            </a:r>
            <a:r>
              <a:rPr lang="en-US" altLang="zh-CN" sz="2400" b="0">
                <a:ea typeface="楷体" panose="02010609060101010101" charset="-122"/>
                <a:cs typeface="Times New Roman" panose="02020603050405020304" charset="0"/>
              </a:rPr>
              <a:t>?</a:t>
            </a:r>
            <a:endParaRPr lang="en-US" altLang="zh-CN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09270" y="4718685"/>
            <a:ext cx="11005185" cy="460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ea typeface="楷体" panose="02010609060101010101" charset="-122"/>
              </a:rPr>
              <a:t>（</a:t>
            </a:r>
            <a:r>
              <a:rPr lang="zh-CN" sz="2400" b="0">
                <a:ea typeface="楷体" panose="02010609060101010101" charset="-122"/>
                <a:cs typeface="Times New Roman" panose="02020603050405020304" charset="0"/>
              </a:rPr>
              <a:t>2）根据材料三并结合所学知识，概括清中期人口膨胀的原因及其影响。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674370" y="560705"/>
            <a:ext cx="1095375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ea typeface="楷体" panose="02010609060101010101" charset="-122"/>
              </a:rPr>
              <a:t>材料三</a:t>
            </a:r>
            <a:r>
              <a:rPr lang="en-US" sz="2800" b="0">
                <a:latin typeface="楷体" panose="02010609060101010101" charset="-122"/>
                <a:cs typeface="Times New Roman" panose="02020603050405020304" charset="0"/>
              </a:rPr>
              <a:t>  </a:t>
            </a:r>
            <a:r>
              <a:rPr lang="zh-CN" sz="2800" b="0">
                <a:ea typeface="楷体" panose="02010609060101010101" charset="-122"/>
              </a:rPr>
              <a:t>清朝康、雍、乾长达一个多世纪中，社会总体稳定。清政府取消了人头税，根据耕地面积确定税额，减轻了下层百姓负担。农业上普遍采用了轮作、复种、多熟等农作制。玉米、甘薯等耐寒、耐旱、高产作物不断推广，人们将林木覆盖的山地和草原广为开垦。人口从清初的</a:t>
            </a:r>
            <a:r>
              <a:rPr lang="zh-CN" sz="2800" b="0">
                <a:ea typeface="楷体" panose="02010609060101010101" charset="-122"/>
                <a:cs typeface="Times New Roman" panose="02020603050405020304" charset="0"/>
              </a:rPr>
              <a:t>1.8亿增加到鸦片战争前夕的4亿之众，引起了一系列变化：一些地区“游手好闲者更数十倍于前”“田地贵少，寸土为金”；水土流失和草原沙化现象凸显；农业人均收益递减，各地民变此起彼伏。                                                                    ——摘编自李龙潜《明清经济史》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509270" y="5179060"/>
            <a:ext cx="11005185" cy="46037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none" rtlCol="0" anchor="t">
            <a:spAutoFit/>
          </a:bodyPr>
          <a:p>
            <a:pPr indent="0"/>
            <a:r>
              <a:rPr lang="zh-CN" sz="2400">
                <a:ea typeface="楷体" panose="02010609060101010101" charset="-122"/>
                <a:cs typeface="Times New Roman" panose="02020603050405020304" charset="0"/>
                <a:sym typeface="+mn-ea"/>
              </a:rPr>
              <a:t>（3）综合以上材料，概括指出这一时期影响各大洲和中国人口变化的共同因素。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9760" y="1223645"/>
            <a:ext cx="11222355" cy="545274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zh-CN" sz="3600" b="1">
                <a:solidFill>
                  <a:srgbClr val="FF0000"/>
                </a:solidFill>
                <a:ea typeface="楷体" panose="02010609060101010101" charset="-122"/>
              </a:rPr>
              <a:t>命题角度1</a:t>
            </a:r>
            <a:r>
              <a:rPr lang="zh-CN" sz="3600">
                <a:ea typeface="楷体" panose="02010609060101010101" charset="-122"/>
              </a:rPr>
              <a:t>：</a:t>
            </a:r>
            <a:r>
              <a:rPr lang="zh-CN" sz="3600">
                <a:ea typeface="楷体" panose="02010609060101010101" charset="-122"/>
                <a:sym typeface="+mn-ea"/>
              </a:rPr>
              <a:t>从时代背景（政治、经济、文化等因素）</a:t>
            </a:r>
            <a:r>
              <a:rPr lang="zh-CN" sz="3600">
                <a:ea typeface="楷体" panose="02010609060101010101" charset="-122"/>
              </a:rPr>
              <a:t>考查从古至今的人口思想，比较常见的有：（</a:t>
            </a:r>
            <a:r>
              <a:rPr lang="en-US" altLang="zh-CN" sz="3600">
                <a:ea typeface="楷体" panose="02010609060101010101" charset="-122"/>
              </a:rPr>
              <a:t>1</a:t>
            </a:r>
            <a:r>
              <a:rPr lang="zh-CN" altLang="en-US" sz="3600">
                <a:ea typeface="楷体" panose="02010609060101010101" charset="-122"/>
              </a:rPr>
              <a:t>）</a:t>
            </a:r>
            <a:r>
              <a:rPr lang="zh-CN" sz="3600">
                <a:ea typeface="楷体" panose="02010609060101010101" charset="-122"/>
              </a:rPr>
              <a:t>古代中国多子多福、子孙绵绵的思想；（</a:t>
            </a:r>
            <a:r>
              <a:rPr lang="en-US" altLang="zh-CN" sz="3600">
                <a:ea typeface="楷体" panose="02010609060101010101" charset="-122"/>
              </a:rPr>
              <a:t>2</a:t>
            </a:r>
            <a:r>
              <a:rPr lang="zh-CN" altLang="en-US" sz="3600">
                <a:ea typeface="楷体" panose="02010609060101010101" charset="-122"/>
              </a:rPr>
              <a:t>）</a:t>
            </a:r>
            <a:r>
              <a:rPr lang="zh-CN" sz="3600">
                <a:ea typeface="楷体" panose="02010609060101010101" charset="-122"/>
              </a:rPr>
              <a:t>人口问题在中国古代很受重视，劳动人口是统治者的兵力、徭役和税收的源泉（小农经济）。（</a:t>
            </a:r>
            <a:r>
              <a:rPr lang="en-US" altLang="zh-CN" sz="3600">
                <a:ea typeface="楷体" panose="02010609060101010101" charset="-122"/>
              </a:rPr>
              <a:t>3</a:t>
            </a:r>
            <a:r>
              <a:rPr lang="zh-CN" altLang="en-US" sz="3600">
                <a:ea typeface="楷体" panose="02010609060101010101" charset="-122"/>
              </a:rPr>
              <a:t>）</a:t>
            </a:r>
            <a:r>
              <a:rPr lang="zh-CN" sz="3600">
                <a:ea typeface="楷体" panose="02010609060101010101" charset="-122"/>
              </a:rPr>
              <a:t>世界史方面英国经济学家马尔萨斯于18世纪提出了“马尔萨斯人口论”，认为人类必须控制人口的增长（工业革命）</a:t>
            </a:r>
            <a:r>
              <a:rPr lang="zh-CN" sz="3600">
                <a:ea typeface="楷体" panose="02010609060101010101" charset="-122"/>
              </a:rPr>
              <a:t>。</a:t>
            </a:r>
            <a:endParaRPr lang="zh-CN" sz="3600"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sz="3600" b="1">
                <a:solidFill>
                  <a:srgbClr val="FF0000"/>
                </a:solidFill>
                <a:ea typeface="楷体" panose="02010609060101010101" charset="-122"/>
              </a:rPr>
              <a:t>命题角度2</a:t>
            </a:r>
            <a:r>
              <a:rPr lang="zh-CN" sz="3600">
                <a:ea typeface="楷体" panose="02010609060101010101" charset="-122"/>
              </a:rPr>
              <a:t>：考查从古至今中国的人口迁移现象（人口数量变化），近现代世界人口迁移现象，考查迁移的原因、影响。定位到课本知识中会涉及古代经济重心南移、抗日战争、改革开放、古希腊、殖民扩张与工业革命、世界市场形成、经济全球化人口爆炸等。</a:t>
            </a:r>
            <a:endParaRPr lang="zh-CN" sz="3600">
              <a:ea typeface="楷体" panose="02010609060101010101" charset="-122"/>
            </a:endParaRPr>
          </a:p>
          <a:p>
            <a:pPr marL="0" indent="0">
              <a:buNone/>
            </a:pPr>
            <a:endParaRPr lang="zh-CN" sz="3600">
              <a:ea typeface="楷体" panose="02010609060101010101" charset="-122"/>
            </a:endParaRPr>
          </a:p>
        </p:txBody>
      </p:sp>
      <p:sp>
        <p:nvSpPr>
          <p:cNvPr id="14340" name="矩形 11"/>
          <p:cNvSpPr/>
          <p:nvPr/>
        </p:nvSpPr>
        <p:spPr>
          <a:xfrm>
            <a:off x="456248" y="272733"/>
            <a:ext cx="2178050" cy="770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08305" indent="-408305" algn="l" defTabSz="108712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555" indent="-339725" algn="l" defTabSz="108712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805" indent="-271780" algn="l" defTabSz="108712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730" indent="-271780" algn="l" defTabSz="108712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7925" indent="-271780" algn="l" defTabSz="108712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defTabSz="1217930" eaLnBrk="1" hangingPunct="1">
              <a:lnSpc>
                <a:spcPts val="53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命题方向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3" name="文本框 87042"/>
          <p:cNvSpPr txBox="1"/>
          <p:nvPr/>
        </p:nvSpPr>
        <p:spPr>
          <a:xfrm>
            <a:off x="696595" y="611505"/>
            <a:ext cx="11234420" cy="6292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毛泽东作了《关于正确处理人民内部矛盾的问题》的重要讲话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sz="2800" b="1">
                <a:latin typeface="楷体" panose="02010609060101010101" charset="-122"/>
                <a:ea typeface="楷体" panose="02010609060101010101" charset="-122"/>
              </a:rPr>
              <a:t>中共中央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决定在全党开展整风运动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中共中央发出《关于组织力量准备反击右派分子进攻的指示》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马寅初发表《新人口论》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8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中共中央发出《关于继续深入反对右派分子的指示》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武汉长江大桥正式通车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苏联发射第一颗人造地球卫星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毛泽东主席率中国代表团赴莫斯科参加十月革命40周年庆祝典礼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苏联发射第二颗人造地球卫星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.《人民日报》最早提出了“大跃进”的口号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.美国实验性人造卫星发射升空后不久爆炸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.中国第一个五年计划完成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23" name="标题 6147"/>
          <p:cNvSpPr/>
          <p:nvPr/>
        </p:nvSpPr>
        <p:spPr>
          <a:xfrm>
            <a:off x="1866265" y="53340"/>
            <a:ext cx="8229600" cy="717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1957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年大事记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9" name="椭圆 70658"/>
          <p:cNvSpPr/>
          <p:nvPr/>
        </p:nvSpPr>
        <p:spPr>
          <a:xfrm>
            <a:off x="4267200" y="2133600"/>
            <a:ext cx="2819400" cy="1600200"/>
          </a:xfrm>
          <a:prstGeom prst="ellips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0" name="文本框 70659"/>
          <p:cNvSpPr txBox="1"/>
          <p:nvPr/>
        </p:nvSpPr>
        <p:spPr>
          <a:xfrm>
            <a:off x="4343400" y="2546350"/>
            <a:ext cx="258318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历史节点 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1" name="直接连接符 70660"/>
          <p:cNvSpPr/>
          <p:nvPr/>
        </p:nvSpPr>
        <p:spPr>
          <a:xfrm>
            <a:off x="1524000" y="3048000"/>
            <a:ext cx="2743200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0662" name="文本框 70661"/>
          <p:cNvSpPr txBox="1"/>
          <p:nvPr/>
        </p:nvSpPr>
        <p:spPr>
          <a:xfrm>
            <a:off x="1981200" y="1784350"/>
            <a:ext cx="258318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多元视角 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3" name="文本框 70662"/>
          <p:cNvSpPr txBox="1"/>
          <p:nvPr/>
        </p:nvSpPr>
        <p:spPr>
          <a:xfrm>
            <a:off x="7620000" y="1497013"/>
            <a:ext cx="2428240" cy="1445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回归教材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关联知识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4" name="文本框 70663"/>
          <p:cNvSpPr txBox="1"/>
          <p:nvPr/>
        </p:nvSpPr>
        <p:spPr>
          <a:xfrm>
            <a:off x="7620000" y="3124200"/>
            <a:ext cx="2428240" cy="1445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厘清关系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准确表述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5" name="直接连接符 70664"/>
          <p:cNvSpPr/>
          <p:nvPr/>
        </p:nvSpPr>
        <p:spPr>
          <a:xfrm flipH="1">
            <a:off x="7086600" y="3048000"/>
            <a:ext cx="3429000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0666" name="文本框 70665"/>
          <p:cNvSpPr txBox="1"/>
          <p:nvPr/>
        </p:nvSpPr>
        <p:spPr>
          <a:xfrm>
            <a:off x="4098925" y="328930"/>
            <a:ext cx="3071495" cy="13220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8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80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  透</a:t>
            </a:r>
            <a:endParaRPr lang="zh-CN" altLang="en-US" sz="80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2" grpId="0"/>
      <p:bldP spid="70663" grpId="0"/>
      <p:bldP spid="70664" grpId="0"/>
      <p:bldP spid="706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6180" y="5872480"/>
            <a:ext cx="10020300" cy="658495"/>
          </a:xfrm>
        </p:spPr>
        <p:txBody>
          <a:bodyPr>
            <a:normAutofit/>
          </a:bodyPr>
          <a:p>
            <a:r>
              <a:rPr sz="2800"/>
              <a:t>1957年11月17日，莫斯科大学</a:t>
            </a:r>
            <a:r>
              <a:rPr lang="zh-CN" sz="2800"/>
              <a:t>，</a:t>
            </a:r>
            <a:r>
              <a:rPr lang="zh-CN" sz="2800">
                <a:sym typeface="+mn-ea"/>
              </a:rPr>
              <a:t>世界是你们的，未来是你们的</a:t>
            </a:r>
            <a:endParaRPr lang="zh-CN" sz="2800">
              <a:sym typeface="+mn-ea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523365" y="232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2460" y="232410"/>
            <a:ext cx="8387080" cy="54902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9420" y="338455"/>
            <a:ext cx="11313160" cy="6181090"/>
          </a:xfrm>
        </p:spPr>
        <p:txBody>
          <a:bodyPr>
            <a:normAutofit/>
          </a:bodyPr>
          <a:p>
            <a:r>
              <a:rPr lang="zh-CN" altLang="en-US"/>
              <a:t>【答案】（1）趋势：欧洲占比不断扩大；非洲占比不断下降；美洲1750年之前占比下降，之后则不断扩大。</a:t>
            </a:r>
            <a:endParaRPr lang="zh-CN" altLang="en-US"/>
          </a:p>
          <a:p>
            <a:r>
              <a:rPr lang="zh-CN" altLang="en-US"/>
              <a:t>联系：欧洲国家对非洲和美洲的殖民掠夺，加速了欧洲经济发展，促进欧洲人口增长。黑奴贸易导致非洲人口减少。欧洲强国的早期殖民扩张，造成美洲土著居民大量死亡，美洲人口下降；1750年后，非洲黑奴和欧洲移民的涌入，促进美洲人口增长。</a:t>
            </a:r>
            <a:endParaRPr lang="zh-CN" altLang="en-US"/>
          </a:p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</a:t>
            </a:r>
            <a:r>
              <a:rPr lang="zh-CN" altLang="en-US"/>
              <a:t>原因：统一与稳定；耕地面积增加；精耕细作；高产作物的推广；税收制度的变革。影响：人地关系紧张；土地过度开发，环境破坏；贫困化，社会矛盾加剧。</a:t>
            </a:r>
            <a:endParaRPr lang="zh-CN" altLang="en-US"/>
          </a:p>
          <a:p>
            <a:r>
              <a:rPr lang="zh-CN" altLang="en-US"/>
              <a:t>（3）因素：新航路开辟后，世界各地联系不断加强，世界市场逐步形成。</a:t>
            </a:r>
            <a:endParaRPr lang="zh-CN" altLang="en-US"/>
          </a:p>
          <a:p>
            <a:r>
              <a:rPr lang="zh-CN" altLang="en-US"/>
              <a:t>(3)这一时期指“1650－1900年”，归纳影响各大洲和中国人口变化的共同因素，要放在全球史观的大视野下进行分析比较，由此可归纳出各地联系加强、世界市场形成等共同原因。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146685"/>
            <a:ext cx="3874770" cy="28949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3296285"/>
            <a:ext cx="3310890" cy="3036570"/>
          </a:xfrm>
          <a:prstGeom prst="rect">
            <a:avLst/>
          </a:prstGeom>
        </p:spPr>
      </p:pic>
      <p:pic>
        <p:nvPicPr>
          <p:cNvPr id="11" name="图片 10" descr="12400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385" y="3274060"/>
            <a:ext cx="4518025" cy="2987675"/>
          </a:xfrm>
          <a:prstGeom prst="rect">
            <a:avLst/>
          </a:prstGeom>
        </p:spPr>
      </p:pic>
      <p:pic>
        <p:nvPicPr>
          <p:cNvPr id="12" name="图片 11" descr="3822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440" y="146685"/>
            <a:ext cx="3764280" cy="29083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975" y="3274060"/>
            <a:ext cx="3058795" cy="3058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7975" y="146685"/>
            <a:ext cx="4017645" cy="29914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3" name="文本框 87042"/>
          <p:cNvSpPr txBox="1"/>
          <p:nvPr/>
        </p:nvSpPr>
        <p:spPr>
          <a:xfrm>
            <a:off x="696595" y="611505"/>
            <a:ext cx="11234420" cy="5775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毛泽东作了《关于正确处理人民内部矛盾的问题》的重要讲话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sz="2800" b="1">
                <a:latin typeface="楷体" panose="02010609060101010101" charset="-122"/>
                <a:ea typeface="楷体" panose="02010609060101010101" charset="-122"/>
              </a:rPr>
              <a:t>中共中央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决定在全党开展整风运动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中共中央发出《关于组织力量准备反击右派分子进攻的指示》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马寅初发表《新人口论》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8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中共中央发出《关于继续深入反对右派分子的指示》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苏联发射第一颗人造地球卫星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毛泽东主席率中国代表团赴莫斯科参加十月革命40周年庆祝典礼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苏联发射第二颗人造地球卫星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.《人民日报》最早提出了“大跃进”的口号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.美国实验性人造卫星发射升空后不久爆炸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.中国第一个五年计划完成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23" name="标题 6147"/>
          <p:cNvSpPr/>
          <p:nvPr/>
        </p:nvSpPr>
        <p:spPr>
          <a:xfrm>
            <a:off x="1866265" y="53340"/>
            <a:ext cx="8229600" cy="717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1957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年大事记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610" y="3119755"/>
            <a:ext cx="2247265" cy="3198495"/>
          </a:xfrm>
          <a:prstGeom prst="rect">
            <a:avLst/>
          </a:prstGeom>
        </p:spPr>
      </p:pic>
      <p:sp>
        <p:nvSpPr>
          <p:cNvPr id="7" name="内容占位符 6"/>
          <p:cNvSpPr/>
          <p:nvPr>
            <p:ph idx="1"/>
          </p:nvPr>
        </p:nvSpPr>
        <p:spPr>
          <a:xfrm>
            <a:off x="3261360" y="468630"/>
            <a:ext cx="8678545" cy="5849620"/>
          </a:xfrm>
        </p:spPr>
        <p:txBody>
          <a:bodyPr>
            <a:normAutofit/>
          </a:bodyPr>
          <a:p>
            <a:pPr marL="0" indent="0" fontAlgn="auto">
              <a:lnSpc>
                <a:spcPct val="100000"/>
              </a:lnSpc>
              <a:buNone/>
            </a:pPr>
            <a:r>
              <a:rPr lang="en-US" altLang="zh-CN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 </a:t>
            </a:r>
            <a:r>
              <a:rPr lang="en-US" altLang="zh-CN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马寅初（1882—1982），字元善，中国当代经济学家、教育学家、人口学家。浙江嵊州人。曾任北京大学校长、浙江大学校长等职。</a:t>
            </a:r>
            <a:endParaRPr lang="zh-CN" altLang="en-US" b="1"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       建国之初，我国人口开始了快速的“转变增长”，即死亡率下降、出生率居高不下，结果人口增长加快。根据孙沫寒先生编撰的《中国计划生育纪事》，到1953年时，全国人口出生率37.00‰，死亡率14.00‰，自然增长率</a:t>
            </a:r>
            <a:r>
              <a:rPr lang="zh-CN" altLang="en-US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23.00‰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，年增人口1337万。1954年11月1日，国家统计局发布全国人口调查结果的公报显示，全国总人口为6.02亿，其中城市人口为</a:t>
            </a:r>
            <a:r>
              <a:rPr lang="zh-CN" altLang="en-US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13.26%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，农村人口占</a:t>
            </a:r>
            <a:r>
              <a:rPr lang="zh-CN" altLang="en-US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86.74%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。</a:t>
            </a:r>
            <a:endParaRPr lang="zh-CN" altLang="en-US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" y="246380"/>
            <a:ext cx="22479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0835" y="239395"/>
            <a:ext cx="11362055" cy="625729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</a:rPr>
              <a:t>    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材料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</a:rPr>
              <a:t>    1956年中国国民收入将近900亿元，其中消费点79%，积累只占21%。社会主义国家只能靠自身积累，而消费多了积累就少。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我们要积累资金，最好发展轻工业，但扩大轻工业的建设，必须在资金和原料足够的条件下进行……因人口增殖，粮食必须增产，经济作物的面积就要缩小，直接影响到轻工业，间接影响到重工业……增加的一千三百万人，能在工业中安插的不过一百万人，其余一千二百万人要在乡村中工作，但今日的农民，每人每年为国家所创造的财富，至多不过八十多元，而工厂中的工人因有新式的技术装备，每年可以为国家创造四千多元的财富……问题是如何提高这一千二百万农民的劳动生产率。若要提高，非把农业电气化、机械化不可，非大大地增加化学肥料不可。但资金在哪里？积累在哪里？积累多了，消费就少了，对于人民的生活，难免照顾得不够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……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难免农民把一切恩德变为失望与不满。</a:t>
            </a:r>
            <a:endParaRPr lang="zh-CN" altLang="en-US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470015" y="501015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r"/>
            <a:r>
              <a:rPr lang="zh-CN" sz="2400" b="0">
                <a:ea typeface="楷体" panose="02010609060101010101" charset="-122"/>
                <a:cs typeface="Times New Roman" panose="02020603050405020304" charset="0"/>
              </a:rPr>
              <a:t>——</a:t>
            </a:r>
            <a:r>
              <a:rPr lang="zh-CN" sz="2400">
                <a:ea typeface="楷体" panose="02010609060101010101" charset="-122"/>
                <a:cs typeface="Times New Roman" panose="02020603050405020304" charset="0"/>
                <a:sym typeface="+mn-ea"/>
              </a:rPr>
              <a:t>摘编</a:t>
            </a:r>
            <a:r>
              <a:rPr lang="zh-CN" sz="2400" b="0">
                <a:ea typeface="楷体" panose="02010609060101010101" charset="-122"/>
                <a:cs typeface="Times New Roman" panose="02020603050405020304" charset="0"/>
              </a:rPr>
              <a:t>自马寅初《新人口论》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980565" y="5753735"/>
            <a:ext cx="805116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0">
                <a:ea typeface="楷体" panose="02010609060101010101" charset="-122"/>
                <a:cs typeface="Times New Roman" panose="02020603050405020304" charset="0"/>
              </a:rPr>
              <a:t>根据材料，概括马寅初提出限制人口的原因</a:t>
            </a:r>
            <a:r>
              <a:rPr lang="en-US" altLang="zh-CN" sz="3200" b="0">
                <a:ea typeface="楷体" panose="02010609060101010101" charset="-122"/>
                <a:cs typeface="Times New Roman" panose="02020603050405020304" charset="0"/>
              </a:rPr>
              <a:t>?</a:t>
            </a:r>
            <a:endParaRPr lang="en-US" altLang="zh-CN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3" name="文本框 87042"/>
          <p:cNvSpPr txBox="1"/>
          <p:nvPr/>
        </p:nvSpPr>
        <p:spPr>
          <a:xfrm>
            <a:off x="696595" y="690880"/>
            <a:ext cx="11234420" cy="3192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毛泽东作了《关于正确处理人民内部矛盾的问题》的重要讲话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sz="2800" b="1">
                <a:latin typeface="楷体" panose="02010609060101010101" charset="-122"/>
                <a:ea typeface="楷体" panose="02010609060101010101" charset="-122"/>
              </a:rPr>
              <a:t>中共中央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决定在全党开展整风运动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中共中央发出《关于组织力量准备反击右派分子进攻的指示》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马寅初发表《新人口论》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8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中共中央发出《关于继续深入反对右派分子的指示》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23" name="标题 6147"/>
          <p:cNvSpPr/>
          <p:nvPr/>
        </p:nvSpPr>
        <p:spPr>
          <a:xfrm>
            <a:off x="1866265" y="53340"/>
            <a:ext cx="8229600" cy="717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1957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年大事记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3" name="文本框 87042"/>
          <p:cNvSpPr txBox="1"/>
          <p:nvPr/>
        </p:nvSpPr>
        <p:spPr>
          <a:xfrm>
            <a:off x="686435" y="671830"/>
            <a:ext cx="11234420" cy="4225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毛泽东作了《关于正确处理人民内部矛盾的问题》的重要讲话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sz="2800" b="1">
                <a:latin typeface="楷体" panose="02010609060101010101" charset="-122"/>
                <a:ea typeface="楷体" panose="02010609060101010101" charset="-122"/>
              </a:rPr>
              <a:t>中共中央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决定在全党开展整风运动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中共中央发出《关于组织力量准备反击右派分子进攻的指示》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马寅初发表《新人口论》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8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中共中央发出《关于继续深入反对右派分子的指示》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苏联发射第一颗人造地球卫星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毛泽东主席率中国代表团赴莫斯科参加十月革命40周年庆祝典礼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23" name="标题 6147"/>
          <p:cNvSpPr/>
          <p:nvPr/>
        </p:nvSpPr>
        <p:spPr>
          <a:xfrm>
            <a:off x="1866265" y="53340"/>
            <a:ext cx="8229600" cy="717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1957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年大事记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4463415"/>
            <a:ext cx="1915160" cy="2110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240" y="4463415"/>
            <a:ext cx="6374765" cy="21101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005" y="4463415"/>
            <a:ext cx="2896235" cy="21304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1185" y="1518920"/>
            <a:ext cx="11307445" cy="4860925"/>
          </a:xfrm>
        </p:spPr>
        <p:txBody>
          <a:bodyPr>
            <a:normAutofit fontScale="70000"/>
          </a:bodyPr>
          <a:p>
            <a:pPr marL="0" indent="0" fontAlgn="auto">
              <a:lnSpc>
                <a:spcPct val="120000"/>
              </a:lnSpc>
              <a:buNone/>
            </a:pPr>
            <a:r>
              <a:rPr lang="en-US" altLang="zh-CN">
                <a:latin typeface="华文楷体" panose="02010600040101010101" charset="-122"/>
                <a:ea typeface="华文楷体" panose="02010600040101010101" charset="-122"/>
              </a:rPr>
              <a:t>       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访苏期间，在克里姆林宫，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毛泽东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同英共领导人波立特和高兰会见时谈到了中国的未来目标：毛泽东说：我国今年有了520万吨钢，再过5年，可以有1000万到1500万吨钢，再过5年，可以有2000万到2500万吨钢；再过5年，可以有3500万到4000万吨钢。……中国人是很努力的。中国从政治上、人口上说是个大国，从经济上说现在还是个小国。他们想努力，他们非常热心工作，要把中国变成一个真正的大国。赫鲁晓夫同志告诉我们，十五年后，苏联可以超过美国。我也可以讲，十五年后我们可能赶上或者超过英国。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                                                                                                </a:t>
            </a:r>
            <a:r>
              <a:rPr lang="zh-CN" sz="3600" b="1">
                <a:ea typeface="楷体" panose="02010609060101010101" charset="-122"/>
                <a:cs typeface="Times New Roman" panose="02020603050405020304" charset="0"/>
                <a:sym typeface="+mn-ea"/>
              </a:rPr>
              <a:t>摘自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《党史上的今天》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>
          <a:xfrm>
            <a:off x="659130" y="414655"/>
            <a:ext cx="10515600" cy="1325563"/>
          </a:xfrm>
        </p:spPr>
        <p:txBody>
          <a:bodyPr/>
          <a:p>
            <a:pPr algn="ctr"/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+mn-cs"/>
              </a:rPr>
              <a:t>毛泽东第二次访问苏联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3" name="文本框 87042"/>
          <p:cNvSpPr txBox="1"/>
          <p:nvPr/>
        </p:nvSpPr>
        <p:spPr>
          <a:xfrm>
            <a:off x="696595" y="611505"/>
            <a:ext cx="11234420" cy="5775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毛泽东作了《关于正确处理人民内部矛盾的问题》的重要讲话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sz="2800" b="1">
                <a:latin typeface="楷体" panose="02010609060101010101" charset="-122"/>
                <a:ea typeface="楷体" panose="02010609060101010101" charset="-122"/>
              </a:rPr>
              <a:t>中共中央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决定在全党开展整风运动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中共中央发出《关于组织力量准备反击右派分子进攻的指示》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马寅初发表《新人口论》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8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中共中央发出《关于继续深入反对右派分子的指示》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苏联发射第一颗人造地球卫星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毛泽东主席率中国代表团赴莫斯科参加十月革命40周年庆祝典礼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苏联发射第二颗人造地球卫星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.《人民日报》最早提出了“大跃进”的口号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.美国实验性人造卫星发射升空后不久爆炸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.中国第一个五年计划完成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23" name="标题 6147"/>
          <p:cNvSpPr/>
          <p:nvPr/>
        </p:nvSpPr>
        <p:spPr>
          <a:xfrm>
            <a:off x="1866265" y="53340"/>
            <a:ext cx="8229600" cy="717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1957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年大事记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3940" y="194310"/>
            <a:ext cx="4545330" cy="6469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SLIDE_MODEL_TYPE" val="timeline"/>
</p:tagLst>
</file>

<file path=ppt/tags/tag3.xml><?xml version="1.0" encoding="utf-8"?>
<p:tagLst xmlns:p="http://schemas.openxmlformats.org/presentationml/2006/main">
  <p:tag name="KSO_WM_SLIDE_MODEL_TYPE" val="timeline"/>
</p:tagLst>
</file>

<file path=ppt/tags/tag4.xml><?xml version="1.0" encoding="utf-8"?>
<p:tagLst xmlns:p="http://schemas.openxmlformats.org/presentationml/2006/main">
  <p:tag name="KSO_WM_SLIDE_MODEL_TYPE" val="timeline"/>
</p:tagLst>
</file>

<file path=ppt/tags/tag5.xml><?xml version="1.0" encoding="utf-8"?>
<p:tagLst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3432</Words>
  <Application>WPS 演示</Application>
  <PresentationFormat>宽屏</PresentationFormat>
  <Paragraphs>120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方正姚体</vt:lpstr>
      <vt:lpstr>楷体</vt:lpstr>
      <vt:lpstr>华文仿宋</vt:lpstr>
      <vt:lpstr>华文楷体</vt:lpstr>
      <vt:lpstr>Times New Roman</vt:lpstr>
      <vt:lpstr>微软雅黑</vt:lpstr>
      <vt:lpstr>Arial Unicode MS</vt:lpstr>
      <vt:lpstr>Calibri Light</vt:lpstr>
      <vt:lpstr>Calibri</vt:lpstr>
      <vt:lpstr>Office 主题</vt:lpstr>
      <vt:lpstr>多元视角，关联知识，回归教材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毛泽东第二次访问苏联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1957年11月17日，莫斯科大学，世界是你们的，未来是你们的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milab</dc:creator>
  <cp:lastModifiedBy>张江滨</cp:lastModifiedBy>
  <cp:revision>25</cp:revision>
  <dcterms:created xsi:type="dcterms:W3CDTF">2019-02-28T10:59:00Z</dcterms:created>
  <dcterms:modified xsi:type="dcterms:W3CDTF">2019-03-04T03:36:31Z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