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317" r:id="rId3"/>
    <p:sldId id="616" r:id="rId4"/>
    <p:sldId id="615" r:id="rId5"/>
    <p:sldId id="517" r:id="rId6"/>
    <p:sldId id="568" r:id="rId7"/>
    <p:sldId id="289" r:id="rId8"/>
    <p:sldId id="509" r:id="rId9"/>
    <p:sldId id="577" r:id="rId10"/>
    <p:sldId id="519" r:id="rId11"/>
    <p:sldId id="518" r:id="rId12"/>
    <p:sldId id="536" r:id="rId13"/>
    <p:sldId id="660" r:id="rId14"/>
    <p:sldId id="537" r:id="rId15"/>
    <p:sldId id="520" r:id="rId16"/>
    <p:sldId id="570" r:id="rId17"/>
    <p:sldId id="571" r:id="rId18"/>
    <p:sldId id="572" r:id="rId19"/>
    <p:sldId id="521" r:id="rId20"/>
    <p:sldId id="522" r:id="rId21"/>
    <p:sldId id="532" r:id="rId22"/>
    <p:sldId id="533" r:id="rId23"/>
    <p:sldId id="534" r:id="rId24"/>
    <p:sldId id="573" r:id="rId25"/>
    <p:sldId id="539" r:id="rId26"/>
    <p:sldId id="523" r:id="rId27"/>
    <p:sldId id="524" r:id="rId28"/>
    <p:sldId id="695" r:id="rId29"/>
    <p:sldId id="574" r:id="rId30"/>
    <p:sldId id="575" r:id="rId31"/>
    <p:sldId id="576" r:id="rId32"/>
    <p:sldId id="525" r:id="rId33"/>
    <p:sldId id="526" r:id="rId34"/>
    <p:sldId id="541" r:id="rId35"/>
    <p:sldId id="542" r:id="rId36"/>
    <p:sldId id="543" r:id="rId37"/>
    <p:sldId id="544" r:id="rId38"/>
    <p:sldId id="545" r:id="rId39"/>
    <p:sldId id="555" r:id="rId40"/>
    <p:sldId id="696" r:id="rId41"/>
    <p:sldId id="552" r:id="rId42"/>
    <p:sldId id="553" r:id="rId43"/>
    <p:sldId id="554" r:id="rId44"/>
    <p:sldId id="264" r:id="rId45"/>
    <p:sldId id="546" r:id="rId46"/>
    <p:sldId id="547" r:id="rId47"/>
    <p:sldId id="548" r:id="rId48"/>
    <p:sldId id="549" r:id="rId49"/>
    <p:sldId id="550"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790000"/>
    <a:srgbClr val="F9F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showGuides="1">
      <p:cViewPr varScale="1">
        <p:scale>
          <a:sx n="65" d="100"/>
          <a:sy n="65" d="100"/>
        </p:scale>
        <p:origin x="816" y="60"/>
      </p:cViewPr>
      <p:guideLst>
        <p:guide orient="horz" pos="2130"/>
        <p:guide pos="3840"/>
        <p:guide pos="181"/>
        <p:guide pos="74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cxnSp>
        <p:nvCxnSpPr>
          <p:cNvPr id="2" name="直接箭头连接符 11"/>
          <p:cNvCxnSpPr/>
          <p:nvPr userDrawn="1"/>
        </p:nvCxnSpPr>
        <p:spPr>
          <a:xfrm>
            <a:off x="0" y="203485"/>
            <a:ext cx="5577142" cy="0"/>
          </a:xfrm>
          <a:prstGeom prst="straightConnector1">
            <a:avLst/>
          </a:prstGeom>
          <a:ln w="15875" cmpd="thickThin">
            <a:solidFill>
              <a:schemeClr val="tx1">
                <a:lumMod val="75000"/>
                <a:lumOff val="25000"/>
              </a:schemeClr>
            </a:solidFill>
            <a:headEnd type="none" w="lg" len="lg"/>
            <a:tailEnd type="oval" w="sm" len="sm"/>
          </a:ln>
        </p:spPr>
        <p:style>
          <a:lnRef idx="1">
            <a:schemeClr val="accent1"/>
          </a:lnRef>
          <a:fillRef idx="0">
            <a:schemeClr val="accent1"/>
          </a:fillRef>
          <a:effectRef idx="0">
            <a:schemeClr val="accent1"/>
          </a:effectRef>
          <a:fontRef idx="minor">
            <a:schemeClr val="tx1"/>
          </a:fontRef>
        </p:style>
      </p:cxnSp>
      <p:cxnSp>
        <p:nvCxnSpPr>
          <p:cNvPr id="3" name="直接箭头连接符 13"/>
          <p:cNvCxnSpPr/>
          <p:nvPr userDrawn="1"/>
        </p:nvCxnSpPr>
        <p:spPr>
          <a:xfrm flipH="1">
            <a:off x="6614858" y="203485"/>
            <a:ext cx="5577142" cy="0"/>
          </a:xfrm>
          <a:prstGeom prst="straightConnector1">
            <a:avLst/>
          </a:prstGeom>
          <a:ln w="15875" cmpd="thickThin">
            <a:solidFill>
              <a:schemeClr val="tx1">
                <a:lumMod val="75000"/>
                <a:lumOff val="25000"/>
              </a:schemeClr>
            </a:solidFill>
            <a:headEnd type="none" w="lg" len="lg"/>
            <a:tailEnd type="oval" w="sm" len="sm"/>
          </a:ln>
        </p:spPr>
        <p:style>
          <a:lnRef idx="1">
            <a:schemeClr val="accent1"/>
          </a:lnRef>
          <a:fillRef idx="0">
            <a:schemeClr val="accent1"/>
          </a:fillRef>
          <a:effectRef idx="0">
            <a:schemeClr val="accent1"/>
          </a:effectRef>
          <a:fontRef idx="minor">
            <a:schemeClr val="tx1"/>
          </a:fontRef>
        </p:style>
      </p:cxnSp>
      <p:grpSp>
        <p:nvGrpSpPr>
          <p:cNvPr id="4" name="组合 25"/>
          <p:cNvGrpSpPr/>
          <p:nvPr userDrawn="1"/>
        </p:nvGrpSpPr>
        <p:grpSpPr>
          <a:xfrm>
            <a:off x="5698183" y="-370661"/>
            <a:ext cx="795635" cy="795635"/>
            <a:chOff x="5641559" y="8807588"/>
            <a:chExt cx="1430611" cy="1430611"/>
          </a:xfrm>
          <a:effectLst>
            <a:outerShdw blurRad="50800" dist="38100" dir="5400000" algn="t" rotWithShape="0">
              <a:prstClr val="black">
                <a:alpha val="40000"/>
              </a:prstClr>
            </a:outerShdw>
          </a:effectLst>
        </p:grpSpPr>
        <p:sp>
          <p:nvSpPr>
            <p:cNvPr id="5" name="椭圆 4"/>
            <p:cNvSpPr/>
            <p:nvPr/>
          </p:nvSpPr>
          <p:spPr>
            <a:xfrm>
              <a:off x="5641559" y="8807588"/>
              <a:ext cx="1430611" cy="14306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燕尾形 5"/>
            <p:cNvSpPr/>
            <p:nvPr/>
          </p:nvSpPr>
          <p:spPr>
            <a:xfrm rot="5400000">
              <a:off x="6158444" y="9076922"/>
              <a:ext cx="396837" cy="891949"/>
            </a:xfrm>
            <a:prstGeom prst="chevron">
              <a:avLst>
                <a:gd name="adj" fmla="val 4145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7" name="组合 25"/>
          <p:cNvGrpSpPr/>
          <p:nvPr userDrawn="1"/>
        </p:nvGrpSpPr>
        <p:grpSpPr>
          <a:xfrm>
            <a:off x="5698183" y="6508820"/>
            <a:ext cx="795635" cy="795635"/>
            <a:chOff x="5641559" y="8807588"/>
            <a:chExt cx="1430611" cy="1430611"/>
          </a:xfrm>
          <a:effectLst>
            <a:outerShdw blurRad="50800" dist="38100" dir="5400000" algn="t" rotWithShape="0">
              <a:prstClr val="black">
                <a:alpha val="40000"/>
              </a:prstClr>
            </a:outerShdw>
          </a:effectLst>
        </p:grpSpPr>
        <p:sp>
          <p:nvSpPr>
            <p:cNvPr id="8" name="椭圆 7"/>
            <p:cNvSpPr/>
            <p:nvPr/>
          </p:nvSpPr>
          <p:spPr>
            <a:xfrm>
              <a:off x="5641559" y="8807588"/>
              <a:ext cx="1430611" cy="14306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燕尾形 8"/>
            <p:cNvSpPr/>
            <p:nvPr/>
          </p:nvSpPr>
          <p:spPr>
            <a:xfrm rot="5400000">
              <a:off x="6158444" y="9076922"/>
              <a:ext cx="396837" cy="891949"/>
            </a:xfrm>
            <a:prstGeom prst="chevron">
              <a:avLst>
                <a:gd name="adj" fmla="val 4145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10" name="文本占位符 8"/>
          <p:cNvSpPr>
            <a:spLocks noGrp="1"/>
          </p:cNvSpPr>
          <p:nvPr>
            <p:ph type="body" sz="quarter" idx="11"/>
          </p:nvPr>
        </p:nvSpPr>
        <p:spPr>
          <a:xfrm>
            <a:off x="4389120" y="490954"/>
            <a:ext cx="3413760" cy="449384"/>
          </a:xfrm>
          <a:prstGeom prst="rect">
            <a:avLst/>
          </a:prstGeom>
        </p:spPr>
        <p:txBody>
          <a:bodyPr anchor="ctr"/>
          <a:lstStyle>
            <a:lvl1pPr marL="0" indent="0" algn="ctr">
              <a:lnSpc>
                <a:spcPct val="100000"/>
              </a:lnSpc>
              <a:buNone/>
              <a:defRPr sz="2000" b="1">
                <a:solidFill>
                  <a:schemeClr val="tx1">
                    <a:lumMod val="85000"/>
                    <a:lumOff val="15000"/>
                  </a:schemeClr>
                </a:solidFill>
                <a:effectLst>
                  <a:outerShdw blurRad="63500" sx="102000" sy="102000" algn="ctr" rotWithShape="0">
                    <a:prstClr val="black">
                      <a:alpha val="40000"/>
                    </a:prstClr>
                  </a:outerShdw>
                </a:effectLst>
              </a:defRPr>
            </a:lvl1pPr>
          </a:lstStyle>
          <a:p>
            <a:pPr lvl="0"/>
            <a:endParaRPr kumimoji="1"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9" b="52"/>
          <a:stretch>
            <a:fillRect/>
          </a:stretch>
        </p:blipFill>
        <p:spPr>
          <a:xfrm>
            <a:off x="109526" y="5314315"/>
            <a:ext cx="1489367" cy="146685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Blip>
                <a:blip r:embed="rId2"/>
              </a:buBlip>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68" name="日期占位符 3"/>
          <p:cNvSpPr>
            <a:spLocks noGrp="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9" name="页脚占位符 4"/>
          <p:cNvSpPr>
            <a:spLocks noGrp="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0" name="灯片编号占位符 5"/>
          <p:cNvSpPr>
            <a:spLocks noGrp="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b" anchorCtr="0" compatLnSpc="1"/>
          <a:p>
            <a:pPr algn="r" fontAlgn="base"/>
            <a:fld id="{9A0DB2DC-4C9A-4742-B13C-FB6460FD3503}" type="slidenum">
              <a:rPr lang="en-US" altLang="zh-CN" strike="noStrike" noProof="1" dirty="0">
                <a:latin typeface="Tahoma" panose="020B060403050404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B571518-16B6-4828-9618-76634EB9893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6017D1-212A-4BCD-8837-E6AAB3BE042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71518-16B6-4828-9618-76634EB9893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017D1-212A-4BCD-8837-E6AAB3BE04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8.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microsoft.com/office/2007/relationships/media" Target="file:///C:\Users\Administrator\Desktop\1.4\2019&#24180;&#20013;&#22830;&#19968;&#21495;&#25991;&#20214;&#65306;&#28145;&#21270;&#20892;&#26449;&#22303;&#22320;&#21046;&#24230;&#25913;&#38761;-_&#36229;&#28165;.mp4" TargetMode="External"/><Relationship Id="rId1" Type="http://schemas.openxmlformats.org/officeDocument/2006/relationships/video" Target="file:///C:\Users\Administrator\Desktop\1.4\2019&#24180;&#20013;&#22830;&#19968;&#21495;&#25991;&#20214;&#65306;&#28145;&#21270;&#20892;&#26449;&#22303;&#22320;&#21046;&#24230;&#25913;&#38761;-_&#36229;&#28165;.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23.jpe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file:///C:\Users\Administrator\Desktop\1.4\&#20064;&#36817;&#24179;&#24635;&#20070;&#35760;&#22312;&#27665;&#33829;&#20225;&#19994;&#24231;&#35848;&#20250;&#37325;&#35201;&#35762;&#35805;&#24341;&#36215;&#24378;&#28872;&#21453;&#21709;-_&#26631;&#28165;.mp4" TargetMode="External"/><Relationship Id="rId1" Type="http://schemas.openxmlformats.org/officeDocument/2006/relationships/video" Target="file:///C:\Users\Administrator\Desktop\1.4\&#20064;&#36817;&#24179;&#24635;&#20070;&#35760;&#22312;&#27665;&#33829;&#20225;&#19994;&#24231;&#35848;&#20250;&#37325;&#35201;&#35762;&#35805;&#24341;&#36215;&#24378;&#28872;&#21453;&#21709;-_&#26631;&#28165;.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hyperlink" Target="http://www.ls11.com/Article_Print.asp?ArticleID=11904" TargetMode="External"/><Relationship Id="rId1" Type="http://schemas.openxmlformats.org/officeDocument/2006/relationships/image" Target="../media/image26.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hyperlink" Target="http://ls.nje.cn/jiushang/wangyik/new_page_16.htm" TargetMode="Externa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32.jpeg"/><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jpeg"/><Relationship Id="rId3" Type="http://schemas.openxmlformats.org/officeDocument/2006/relationships/hyperlink" Target="http://www.hcclib.net/online/267/14.htm" TargetMode="External"/><Relationship Id="rId2" Type="http://schemas.openxmlformats.org/officeDocument/2006/relationships/image" Target="../media/image33.jpeg"/><Relationship Id="rId1" Type="http://schemas.openxmlformats.org/officeDocument/2006/relationships/hyperlink" Target="http://www.sooxue.com/kspx/Print.asp?ArticleID=1802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38.jpeg"/><Relationship Id="rId1" Type="http://schemas.openxmlformats.org/officeDocument/2006/relationships/image" Target="../media/image37.jpe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cstate="print">
            <a:extLst>
              <a:ext uri="{28A0092B-C50C-407E-A947-70E740481C1C}">
                <a14:useLocalDpi xmlns:a14="http://schemas.microsoft.com/office/drawing/2010/main" val="0"/>
              </a:ext>
            </a:extLst>
          </a:blip>
          <a:stretch>
            <a:fillRect/>
          </a:stretch>
        </p:blipFill>
        <p:spPr>
          <a:xfrm rot="16200000" flipV="1">
            <a:off x="3730912" y="-2641555"/>
            <a:ext cx="4879340" cy="12139295"/>
          </a:xfrm>
          <a:prstGeom prst="rect">
            <a:avLst/>
          </a:prstGeom>
        </p:spPr>
      </p:pic>
      <p:pic>
        <p:nvPicPr>
          <p:cNvPr id="66" name="图片 65"/>
          <p:cNvPicPr>
            <a:picLocks noChangeAspect="1"/>
          </p:cNvPicPr>
          <p:nvPr/>
        </p:nvPicPr>
        <p:blipFill rotWithShape="1">
          <a:blip r:embed="rId2" cstate="screen"/>
          <a:srcRect/>
          <a:stretch>
            <a:fillRect/>
          </a:stretch>
        </p:blipFill>
        <p:spPr>
          <a:xfrm>
            <a:off x="0" y="0"/>
            <a:ext cx="12192000" cy="647700"/>
          </a:xfrm>
          <a:prstGeom prst="rect">
            <a:avLst/>
          </a:prstGeom>
        </p:spPr>
      </p:pic>
      <p:pic>
        <p:nvPicPr>
          <p:cNvPr id="67" name="图片 66"/>
          <p:cNvPicPr>
            <a:picLocks noChangeAspect="1"/>
          </p:cNvPicPr>
          <p:nvPr/>
        </p:nvPicPr>
        <p:blipFill rotWithShape="1">
          <a:blip r:embed="rId2" cstate="screen"/>
          <a:srcRect/>
          <a:stretch>
            <a:fillRect/>
          </a:stretch>
        </p:blipFill>
        <p:spPr>
          <a:xfrm flipV="1">
            <a:off x="0" y="6210300"/>
            <a:ext cx="12192000" cy="647700"/>
          </a:xfrm>
          <a:prstGeom prst="rect">
            <a:avLst/>
          </a:prstGeom>
        </p:spPr>
      </p:pic>
      <p:pic>
        <p:nvPicPr>
          <p:cNvPr id="68" name="图片 67"/>
          <p:cNvPicPr>
            <a:picLocks noChangeAspect="1"/>
          </p:cNvPicPr>
          <p:nvPr/>
        </p:nvPicPr>
        <p:blipFill rotWithShape="1">
          <a:blip r:embed="rId3" cstate="screen"/>
          <a:srcRect/>
          <a:stretch>
            <a:fillRect/>
          </a:stretch>
        </p:blipFill>
        <p:spPr>
          <a:xfrm>
            <a:off x="9093460" y="0"/>
            <a:ext cx="3098540" cy="1915885"/>
          </a:xfrm>
          <a:prstGeom prst="rect">
            <a:avLst/>
          </a:prstGeom>
        </p:spPr>
      </p:pic>
      <p:pic>
        <p:nvPicPr>
          <p:cNvPr id="69" name="图片 68"/>
          <p:cNvPicPr>
            <a:picLocks noChangeAspect="1"/>
          </p:cNvPicPr>
          <p:nvPr/>
        </p:nvPicPr>
        <p:blipFill rotWithShape="1">
          <a:blip r:embed="rId4" cstate="screen"/>
          <a:srcRect/>
          <a:stretch>
            <a:fillRect/>
          </a:stretch>
        </p:blipFill>
        <p:spPr>
          <a:xfrm>
            <a:off x="0" y="4905829"/>
            <a:ext cx="2402374" cy="1952171"/>
          </a:xfrm>
          <a:prstGeom prst="rect">
            <a:avLst/>
          </a:prstGeom>
        </p:spPr>
      </p:pic>
      <p:pic>
        <p:nvPicPr>
          <p:cNvPr id="70" name="图片 69"/>
          <p:cNvPicPr>
            <a:picLocks noChangeAspect="1"/>
          </p:cNvPicPr>
          <p:nvPr/>
        </p:nvPicPr>
        <p:blipFill rotWithShape="1">
          <a:blip r:embed="rId5" cstate="screen"/>
          <a:srcRect/>
          <a:stretch>
            <a:fillRect/>
          </a:stretch>
        </p:blipFill>
        <p:spPr>
          <a:xfrm>
            <a:off x="9938787" y="5241850"/>
            <a:ext cx="1407886" cy="1204686"/>
          </a:xfrm>
          <a:prstGeom prst="rect">
            <a:avLst/>
          </a:prstGeom>
        </p:spPr>
      </p:pic>
      <p:sp>
        <p:nvSpPr>
          <p:cNvPr id="55" name="文本框 54"/>
          <p:cNvSpPr txBox="1"/>
          <p:nvPr/>
        </p:nvSpPr>
        <p:spPr>
          <a:xfrm>
            <a:off x="1354455" y="1915795"/>
            <a:ext cx="9483090" cy="2553335"/>
          </a:xfrm>
          <a:prstGeom prst="rect">
            <a:avLst/>
          </a:prstGeom>
          <a:noFill/>
        </p:spPr>
        <p:txBody>
          <a:bodyPr wrap="square" rtlCol="0">
            <a:spAutoFit/>
          </a:bodyPr>
          <a:lstStyle/>
          <a:p>
            <a:r>
              <a:rPr lang="en-US" altLang="zh-CN" sz="8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8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第四课 </a:t>
            </a:r>
            <a:endParaRPr lang="zh-CN" altLang="en-US" sz="8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8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古代中国的经济政策</a:t>
            </a:r>
            <a:endParaRPr lang="zh-CN" altLang="en-US" sz="8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3" name="文本框 2"/>
          <p:cNvSpPr txBox="1"/>
          <p:nvPr/>
        </p:nvSpPr>
        <p:spPr>
          <a:xfrm>
            <a:off x="0" y="434340"/>
            <a:ext cx="11896090" cy="4030980"/>
          </a:xfrm>
          <a:prstGeom prst="rect">
            <a:avLst/>
          </a:prstGeom>
          <a:solidFill>
            <a:schemeClr val="bg1"/>
          </a:solidFill>
        </p:spPr>
        <p:txBody>
          <a:bodyPr wrap="square" rtlCol="0">
            <a:spAutoFit/>
          </a:bodyPr>
          <a:p>
            <a:pPr algn="l"/>
            <a:r>
              <a:rPr lang="zh-CN" altLang="en-US" sz="3200" b="1"/>
              <a:t>材料： </a:t>
            </a:r>
            <a:endParaRPr lang="zh-CN" altLang="en-US" sz="3200" b="1"/>
          </a:p>
          <a:p>
            <a:pPr algn="l"/>
            <a:r>
              <a:rPr lang="zh-CN" altLang="en-US" sz="3200" b="1"/>
              <a:t>     清代关卡林立，“关津有过路之税，镇集有落脚之税”。除正税外，还有各种名目的杂税……   </a:t>
            </a:r>
            <a:endParaRPr lang="zh-CN" altLang="en-US" sz="3200" b="1"/>
          </a:p>
          <a:p>
            <a:pPr algn="l"/>
            <a:r>
              <a:rPr lang="zh-CN" altLang="en-US" sz="3200" b="1"/>
              <a:t>                                            ——据康熙《江西志》卷172</a:t>
            </a:r>
            <a:endParaRPr lang="zh-CN" altLang="en-US" sz="3200" b="1"/>
          </a:p>
          <a:p>
            <a:pPr algn="l"/>
            <a:r>
              <a:rPr lang="zh-CN" altLang="en-US" sz="3200" b="1"/>
              <a:t>     研究华商历史学者郭德利：“过去几个世纪以来，商人最后总是倾向于把累积得来的财富或过剩的资本投资于购买土地，或供应下一代有闲沉浸于传统典籍，参与科举，以便进入官僚行列。”                              ——《中国全史·商贾史》</a:t>
            </a:r>
            <a:endParaRPr lang="zh-CN" altLang="en-US" sz="3200" b="1"/>
          </a:p>
        </p:txBody>
      </p:sp>
      <p:sp>
        <p:nvSpPr>
          <p:cNvPr id="4" name="文本框 3"/>
          <p:cNvSpPr txBox="1"/>
          <p:nvPr/>
        </p:nvSpPr>
        <p:spPr>
          <a:xfrm>
            <a:off x="273685" y="4643120"/>
            <a:ext cx="11623040" cy="1198880"/>
          </a:xfrm>
          <a:prstGeom prst="rect">
            <a:avLst/>
          </a:prstGeom>
          <a:solidFill>
            <a:schemeClr val="bg1"/>
          </a:solidFill>
        </p:spPr>
        <p:txBody>
          <a:bodyPr wrap="square" rtlCol="0">
            <a:spAutoFit/>
          </a:bodyPr>
          <a:p>
            <a:r>
              <a:rPr lang="zh-CN" altLang="zh-CN" sz="3600" b="1"/>
              <a:t>历代统治者大多继承了商鞅的重农抑商传统并竭力采取了哪些措施？商人热衷于怎样的投资倾向？</a:t>
            </a:r>
            <a:endParaRPr lang="zh-CN" altLang="zh-CN" sz="3600" b="1"/>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矩形 5"/>
          <p:cNvSpPr/>
          <p:nvPr/>
        </p:nvSpPr>
        <p:spPr>
          <a:xfrm>
            <a:off x="84138" y="228600"/>
            <a:ext cx="2538412" cy="521970"/>
          </a:xfrm>
          <a:prstGeom prst="rect">
            <a:avLst/>
          </a:prstGeom>
          <a:noFill/>
          <a:ln w="9525">
            <a:noFill/>
          </a:ln>
        </p:spPr>
        <p:txBody>
          <a:bodyPr wrap="square" anchor="t">
            <a:spAutoFit/>
          </a:bodyPr>
          <a:p>
            <a:r>
              <a:rPr lang="en-US" altLang="zh-CN" sz="2800" b="1" dirty="0">
                <a:solidFill>
                  <a:srgbClr val="FF33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3</a:t>
            </a:r>
            <a:r>
              <a:rPr lang="zh-CN" altLang="en-US" sz="2800" b="1" dirty="0">
                <a:solidFill>
                  <a:srgbClr val="FF33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、表现：</a:t>
            </a:r>
            <a:endParaRPr lang="zh-CN" altLang="en-US" sz="2400" dirty="0">
              <a:solidFill>
                <a:srgbClr val="FF33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7172" name="TextBox 6"/>
          <p:cNvSpPr txBox="1"/>
          <p:nvPr/>
        </p:nvSpPr>
        <p:spPr>
          <a:xfrm>
            <a:off x="1938338" y="228283"/>
            <a:ext cx="4033837" cy="583565"/>
          </a:xfrm>
          <a:prstGeom prst="rect">
            <a:avLst/>
          </a:prstGeom>
          <a:noFill/>
          <a:ln w="9525">
            <a:noFill/>
          </a:ln>
        </p:spPr>
        <p:txBody>
          <a:bodyPr wrap="square" anchor="t">
            <a:spAutoFit/>
          </a:bodyPr>
          <a:p>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en-US" altLang="zh-CN"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）抑制商人：</a:t>
            </a: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7173" name="Text Box 6"/>
          <p:cNvSpPr txBox="1"/>
          <p:nvPr/>
        </p:nvSpPr>
        <p:spPr>
          <a:xfrm>
            <a:off x="84138" y="811848"/>
            <a:ext cx="8697912" cy="2461260"/>
          </a:xfrm>
          <a:prstGeom prst="rect">
            <a:avLst/>
          </a:prstGeom>
          <a:solidFill>
            <a:schemeClr val="bg1"/>
          </a:solidFill>
          <a:ln w="38100" cap="flat" cmpd="sng">
            <a:solidFill>
              <a:srgbClr val="00B050"/>
            </a:solidFill>
            <a:prstDash val="solid"/>
            <a:round/>
            <a:headEnd type="none" w="med" len="med"/>
            <a:tailEnd type="none" w="med" len="med"/>
          </a:ln>
        </p:spPr>
        <p:txBody>
          <a:bodyPr wrap="square" anchor="t">
            <a:spAutoFit/>
          </a:bodyPr>
          <a:p>
            <a:pPr>
              <a:spcBef>
                <a:spcPct val="50000"/>
              </a:spcBef>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①</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汉代：</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规定商人不得衣丝乘车，社会</a:t>
            </a:r>
            <a:r>
              <a:rPr lang="zh-CN" altLang="en-US" sz="28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地位较低</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endParaRPr>
          </a:p>
          <a:p>
            <a:pPr>
              <a:spcBef>
                <a:spcPct val="50000"/>
              </a:spcBef>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微软雅黑" panose="020B0503020204020204" charset="-122"/>
              </a:rPr>
              <a:t>②</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汉武帝：</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打击富商大贾，发展</a:t>
            </a:r>
            <a:r>
              <a:rPr lang="zh-CN" altLang="en-US" sz="28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官营商业</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a:t>
            </a:r>
            <a:endParaRPr lang="en-US" altLang="zh-CN" sz="2800" b="1" dirty="0">
              <a:effectLst>
                <a:outerShdw blurRad="38100" dist="38100" dir="2700000" algn="tl">
                  <a:srgbClr val="000000">
                    <a:alpha val="43137"/>
                  </a:srgbClr>
                </a:outerShdw>
              </a:effectLst>
              <a:latin typeface="楷体" panose="02010609060101010101" charset="-122"/>
              <a:ea typeface="楷体" panose="02010609060101010101" charset="-122"/>
            </a:endParaRPr>
          </a:p>
          <a:p>
            <a:pPr>
              <a:spcBef>
                <a:spcPct val="50000"/>
              </a:spcBef>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sym typeface="微软雅黑" panose="020B0503020204020204" charset="-122"/>
              </a:rPr>
              <a:t>③</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唐代：</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继续实行汉代商人</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一入</a:t>
            </a:r>
            <a:r>
              <a:rPr lang="zh-CN" altLang="en-US" sz="28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市籍</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不得为官</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的制度；</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endParaRPr>
          </a:p>
          <a:p>
            <a:pPr>
              <a:spcBef>
                <a:spcPct val="50000"/>
              </a:spcBef>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④</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宋代：</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遭受歧视的情形</a:t>
            </a:r>
            <a:r>
              <a:rPr lang="zh-CN" altLang="en-US" sz="28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开始改变</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a:t>
            </a:r>
            <a:endPar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7174" name="TextBox 11"/>
          <p:cNvSpPr txBox="1"/>
          <p:nvPr/>
        </p:nvSpPr>
        <p:spPr>
          <a:xfrm>
            <a:off x="724218" y="3411855"/>
            <a:ext cx="4865687" cy="583565"/>
          </a:xfrm>
          <a:prstGeom prst="rect">
            <a:avLst/>
          </a:prstGeom>
          <a:noFill/>
          <a:ln w="9525">
            <a:noFill/>
          </a:ln>
        </p:spPr>
        <p:txBody>
          <a:bodyPr wrap="square" anchor="t">
            <a:spAutoFit/>
          </a:bodyPr>
          <a:p>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en-US" altLang="zh-CN"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2</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）抑制工商业的发展：</a:t>
            </a: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7175" name="TextBox 14"/>
          <p:cNvSpPr txBox="1"/>
          <p:nvPr/>
        </p:nvSpPr>
        <p:spPr>
          <a:xfrm>
            <a:off x="84455" y="3995420"/>
            <a:ext cx="11438890" cy="2501900"/>
          </a:xfrm>
          <a:prstGeom prst="rect">
            <a:avLst/>
          </a:prstGeom>
          <a:solidFill>
            <a:schemeClr val="bg1"/>
          </a:solidFill>
          <a:ln w="38100" cap="flat" cmpd="sng">
            <a:solidFill>
              <a:srgbClr val="00B050"/>
            </a:solidFill>
            <a:prstDash val="solid"/>
            <a:round/>
            <a:headEnd type="none" w="med" len="med"/>
            <a:tailEnd type="none" w="med" len="med"/>
          </a:ln>
        </p:spPr>
        <p:txBody>
          <a:bodyPr wrap="square" anchor="t">
            <a:spAutoFit/>
          </a:bodyPr>
          <a:p>
            <a:pPr>
              <a:lnSpc>
                <a:spcPct val="14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①</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秦：</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统一度量衡，统一货币</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半两钱；全面具体控制经济生活；</a:t>
            </a:r>
            <a:endParaRPr lang="en-US" altLang="zh-CN" sz="2800" b="1" dirty="0">
              <a:effectLst>
                <a:outerShdw blurRad="38100" dist="38100" dir="2700000" algn="tl">
                  <a:srgbClr val="000000">
                    <a:alpha val="43137"/>
                  </a:srgbClr>
                </a:outerShdw>
              </a:effectLst>
              <a:latin typeface="楷体" panose="02010609060101010101" charset="-122"/>
              <a:ea typeface="楷体" panose="02010609060101010101" charset="-122"/>
            </a:endParaRPr>
          </a:p>
          <a:p>
            <a:pPr>
              <a:lnSpc>
                <a:spcPct val="14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②</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汉：</a:t>
            </a:r>
            <a:r>
              <a:rPr lang="zh-CN" altLang="en-US" sz="28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rPr>
              <a:t>商人</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赋税加倍</a:t>
            </a:r>
            <a:r>
              <a:rPr lang="zh-CN" altLang="en-US" sz="28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rPr>
              <a:t>；汉武帝实行</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盐铁官营</a:t>
            </a:r>
            <a:r>
              <a:rPr lang="zh-CN" altLang="en-US" sz="28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rPr>
              <a:t>制度；</a:t>
            </a:r>
            <a:endParaRPr lang="en-US" altLang="zh-CN" sz="2800" b="1" dirty="0">
              <a:effectLst>
                <a:outerShdw blurRad="38100" dist="38100" dir="2700000" algn="tl">
                  <a:srgbClr val="000000">
                    <a:alpha val="43137"/>
                  </a:srgbClr>
                </a:outerShdw>
              </a:effectLst>
              <a:latin typeface="楷体" panose="02010609060101010101" charset="-122"/>
              <a:ea typeface="楷体" panose="02010609060101010101" charset="-122"/>
            </a:endParaRPr>
          </a:p>
          <a:p>
            <a:pPr>
              <a:lnSpc>
                <a:spcPct val="14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③</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唐：</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市</a:t>
            </a:r>
            <a:r>
              <a:rPr lang="zh-CN" altLang="en-US" sz="28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rPr>
              <a:t>的设立和废止，都决定于朝廷的命令（官市、时间限制）；</a:t>
            </a:r>
            <a:endParaRPr lang="en-US" altLang="zh-CN" sz="2800" b="1" dirty="0">
              <a:effectLst>
                <a:outerShdw blurRad="38100" dist="38100" dir="2700000" algn="tl">
                  <a:srgbClr val="000000">
                    <a:alpha val="43137"/>
                  </a:srgbClr>
                </a:outerShdw>
              </a:effectLst>
              <a:latin typeface="楷体" panose="02010609060101010101" charset="-122"/>
              <a:ea typeface="楷体" panose="02010609060101010101" charset="-122"/>
            </a:endParaRPr>
          </a:p>
          <a:p>
            <a:pPr>
              <a:lnSpc>
                <a:spcPct val="140000"/>
              </a:lnSpc>
            </a:pP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④</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rPr>
              <a:t>历代：</a:t>
            </a:r>
            <a:r>
              <a:rPr lang="zh-CN" altLang="en-US" sz="2800" b="1" dirty="0">
                <a:solidFill>
                  <a:srgbClr val="080808"/>
                </a:solidFill>
                <a:effectLst>
                  <a:outerShdw blurRad="38100" dist="38100" dir="2700000" algn="tl">
                    <a:srgbClr val="000000">
                      <a:alpha val="43137"/>
                    </a:srgbClr>
                  </a:outerShdw>
                </a:effectLst>
                <a:latin typeface="楷体" panose="02010609060101010101" charset="-122"/>
                <a:ea typeface="楷体" panose="02010609060101010101" charset="-122"/>
              </a:rPr>
              <a:t>对于</a:t>
            </a:r>
            <a:r>
              <a:rPr lang="zh-CN" altLang="en-US" sz="28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rPr>
              <a:t>私营工商业</a:t>
            </a:r>
            <a:r>
              <a:rPr lang="zh-CN" altLang="en-US" sz="2800" b="1" dirty="0">
                <a:effectLst>
                  <a:outerShdw blurRad="38100" dist="38100" dir="2700000" algn="tl">
                    <a:srgbClr val="000000">
                      <a:alpha val="43137"/>
                    </a:srgbClr>
                  </a:outerShdw>
                </a:effectLst>
                <a:latin typeface="楷体" panose="02010609060101010101" charset="-122"/>
                <a:ea typeface="楷体" panose="02010609060101010101" charset="-122"/>
              </a:rPr>
              <a:t>的管理，通过</a:t>
            </a:r>
            <a:r>
              <a:rPr lang="zh-CN" altLang="en-US" sz="28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rPr>
              <a:t>加重赋税征收加以控制。</a:t>
            </a:r>
            <a:endParaRPr lang="zh-CN" altLang="en-US" sz="28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subTnLst>
                                    <p:audio>
                                      <p:cMediaNode>
                                        <p:cTn display="0" masterRel="sameClick">
                                          <p:stCondLst>
                                            <p:cond evt="begin" delay="0">
                                              <p:tn val="5"/>
                                            </p:cond>
                                          </p:stCondLst>
                                          <p:endCondLst>
                                            <p:cond evt="onStopAudio" delay="0">
                                              <p:tgtEl>
                                                <p:sldTgt/>
                                              </p:tgtEl>
                                            </p:cond>
                                          </p:endCondLst>
                                        </p:cTn>
                                        <p:tgtEl>
                                          <p:sndTgt r:embed="rId1" name="coin.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in)">
                                      <p:cBhvr>
                                        <p:cTn id="12" dur="500"/>
                                        <p:tgtEl>
                                          <p:spTgt spid="7172"/>
                                        </p:tgtEl>
                                      </p:cBhvr>
                                    </p:animEffect>
                                  </p:childTnLst>
                                  <p:subTnLst>
                                    <p:audio>
                                      <p:cMediaNode>
                                        <p:cTn display="0" masterRel="sameClick">
                                          <p:stCondLst>
                                            <p:cond evt="begin" delay="0">
                                              <p:tn val="10"/>
                                            </p:cond>
                                          </p:stCondLst>
                                          <p:endCondLst>
                                            <p:cond evt="onStopAudio" delay="0">
                                              <p:tgtEl>
                                                <p:sldTgt/>
                                              </p:tgtEl>
                                            </p:cond>
                                          </p:endCondLst>
                                        </p:cTn>
                                        <p:tgtEl>
                                          <p:sndTgt r:embed="rId1" name="coin.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additive="base">
                                        <p:cTn id="17" dur="500" fill="hold"/>
                                        <p:tgtEl>
                                          <p:spTgt spid="7173"/>
                                        </p:tgtEl>
                                        <p:attrNameLst>
                                          <p:attrName>ppt_x</p:attrName>
                                        </p:attrNameLst>
                                      </p:cBhvr>
                                      <p:tavLst>
                                        <p:tav tm="0">
                                          <p:val>
                                            <p:strVal val="#ppt_x"/>
                                          </p:val>
                                        </p:tav>
                                        <p:tav tm="100000">
                                          <p:val>
                                            <p:strVal val="#ppt_x"/>
                                          </p:val>
                                        </p:tav>
                                      </p:tavLst>
                                    </p:anim>
                                    <p:anim calcmode="lin" valueType="num">
                                      <p:cBhvr additive="base">
                                        <p:cTn id="1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box(in)">
                                      <p:cBhvr>
                                        <p:cTn id="23" dur="500"/>
                                        <p:tgtEl>
                                          <p:spTgt spid="7174"/>
                                        </p:tgtEl>
                                      </p:cBhvr>
                                    </p:animEffect>
                                  </p:childTnLst>
                                  <p:subTnLst>
                                    <p:audio>
                                      <p:cMediaNode>
                                        <p:cTn display="0" masterRel="sameClick">
                                          <p:stCondLst>
                                            <p:cond evt="begin" delay="0">
                                              <p:tn val="21"/>
                                            </p:cond>
                                          </p:stCondLst>
                                          <p:endCondLst>
                                            <p:cond evt="onStopAudio" delay="0">
                                              <p:tgtEl>
                                                <p:sldTgt/>
                                              </p:tgtEl>
                                            </p:cond>
                                          </p:endCondLst>
                                        </p:cTn>
                                        <p:tgtEl>
                                          <p:sndTgt r:embed="rId1" name="coin.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175"/>
                                        </p:tgtEl>
                                        <p:attrNameLst>
                                          <p:attrName>style.visibility</p:attrName>
                                        </p:attrNameLst>
                                      </p:cBhvr>
                                      <p:to>
                                        <p:strVal val="visible"/>
                                      </p:to>
                                    </p:set>
                                    <p:anim calcmode="lin" valueType="num">
                                      <p:cBhvr additive="base">
                                        <p:cTn id="28" dur="500" fill="hold"/>
                                        <p:tgtEl>
                                          <p:spTgt spid="7175"/>
                                        </p:tgtEl>
                                        <p:attrNameLst>
                                          <p:attrName>ppt_x</p:attrName>
                                        </p:attrNameLst>
                                      </p:cBhvr>
                                      <p:tavLst>
                                        <p:tav tm="0">
                                          <p:val>
                                            <p:strVal val="#ppt_x"/>
                                          </p:val>
                                        </p:tav>
                                        <p:tav tm="100000">
                                          <p:val>
                                            <p:strVal val="#ppt_x"/>
                                          </p:val>
                                        </p:tav>
                                      </p:tavLst>
                                    </p:anim>
                                    <p:anim calcmode="lin" valueType="num">
                                      <p:cBhvr additive="base">
                                        <p:cTn id="29"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p:bldP spid="7174" grpId="0" bldLvl="0"/>
      <p:bldP spid="7171" grpId="0" bldLvl="0"/>
      <p:bldP spid="7173" grpId="0" animBg="1"/>
      <p:bldP spid="71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9370" y="0"/>
            <a:ext cx="11944350" cy="6858000"/>
          </a:xfrm>
          <a:prstGeom prst="rect">
            <a:avLst/>
          </a:prstGeom>
        </p:spPr>
      </p:pic>
      <p:sp>
        <p:nvSpPr>
          <p:cNvPr id="3" name="文本框 2"/>
          <p:cNvSpPr txBox="1"/>
          <p:nvPr/>
        </p:nvSpPr>
        <p:spPr>
          <a:xfrm>
            <a:off x="608965" y="5862320"/>
            <a:ext cx="2225040" cy="706755"/>
          </a:xfrm>
          <a:prstGeom prst="rect">
            <a:avLst/>
          </a:prstGeom>
          <a:noFill/>
        </p:spPr>
        <p:txBody>
          <a:bodyPr wrap="none" rtlCol="0">
            <a:spAutoFit/>
          </a:bodyPr>
          <a:p>
            <a:r>
              <a:rPr lang="zh-CN" altLang="en-US" sz="4000" b="1">
                <a:latin typeface="黑体" panose="02010609060101010101" pitchFamily="49" charset="-122"/>
                <a:ea typeface="黑体" panose="02010609060101010101" pitchFamily="49" charset="-122"/>
              </a:rPr>
              <a:t>平遥古城</a:t>
            </a:r>
            <a:endParaRPr lang="zh-CN" altLang="en-US" sz="4000" b="1">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798320" y="122555"/>
            <a:ext cx="9753600" cy="6294120"/>
          </a:xfrm>
          <a:prstGeom prst="rect">
            <a:avLst/>
          </a:prstGeom>
        </p:spPr>
      </p:pic>
      <p:sp>
        <p:nvSpPr>
          <p:cNvPr id="5" name="文本框 4"/>
          <p:cNvSpPr txBox="1"/>
          <p:nvPr/>
        </p:nvSpPr>
        <p:spPr>
          <a:xfrm>
            <a:off x="5278755" y="5450205"/>
            <a:ext cx="2703195" cy="768350"/>
          </a:xfrm>
          <a:prstGeom prst="rect">
            <a:avLst/>
          </a:prstGeom>
          <a:solidFill>
            <a:schemeClr val="bg1"/>
          </a:solidFill>
        </p:spPr>
        <p:txBody>
          <a:bodyPr wrap="square" rtlCol="0">
            <a:spAutoFit/>
          </a:bodyPr>
          <a:p>
            <a:r>
              <a:rPr lang="zh-CN" altLang="en-US" sz="4400" b="1">
                <a:latin typeface="黑体" panose="02010609060101010101" pitchFamily="49" charset="-122"/>
                <a:ea typeface="黑体" panose="02010609060101010101" pitchFamily="49" charset="-122"/>
              </a:rPr>
              <a:t>徽派建筑</a:t>
            </a:r>
            <a:endParaRPr lang="zh-CN" altLang="en-US" sz="44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Text Box 3"/>
          <p:cNvSpPr txBox="1"/>
          <p:nvPr/>
        </p:nvSpPr>
        <p:spPr>
          <a:xfrm>
            <a:off x="287020" y="332105"/>
            <a:ext cx="1765300" cy="521970"/>
          </a:xfrm>
          <a:prstGeom prst="rect">
            <a:avLst/>
          </a:prstGeom>
          <a:solidFill>
            <a:schemeClr val="bg1"/>
          </a:solidFill>
          <a:ln w="9525">
            <a:noFill/>
          </a:ln>
        </p:spPr>
        <p:txBody>
          <a:bodyPr wrap="square" anchor="t">
            <a:spAutoFit/>
          </a:bodyPr>
          <a:p>
            <a:r>
              <a:rPr lang="en-US" altLang="zh-CN" sz="2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4</a:t>
            </a:r>
            <a:r>
              <a:rPr lang="zh-CN" altLang="en-US" sz="2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、影响</a:t>
            </a:r>
            <a:endParaRPr lang="zh-CN" altLang="en-US" sz="2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8196" name="TextBox 5"/>
          <p:cNvSpPr txBox="1"/>
          <p:nvPr/>
        </p:nvSpPr>
        <p:spPr>
          <a:xfrm>
            <a:off x="5132070" y="55245"/>
            <a:ext cx="6904355" cy="1076325"/>
          </a:xfrm>
          <a:prstGeom prst="rect">
            <a:avLst/>
          </a:prstGeom>
          <a:noFill/>
          <a:ln w="9525">
            <a:noFill/>
          </a:ln>
        </p:spPr>
        <p:txBody>
          <a:bodyPr wrap="square" anchor="t">
            <a:spAutoFit/>
          </a:bodyPr>
          <a:p>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（阅读课本</a:t>
            </a:r>
            <a:r>
              <a:rPr lang="en-US" altLang="zh-CN"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22</a:t>
            </a:r>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页第二段、</a:t>
            </a:r>
            <a:r>
              <a:rPr lang="en-US" altLang="zh-CN"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23</a:t>
            </a:r>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页第二段、</a:t>
            </a:r>
            <a:r>
              <a:rPr lang="en-US" altLang="zh-CN"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24</a:t>
            </a:r>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页第三段</a:t>
            </a:r>
            <a:r>
              <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归纳</a:t>
            </a:r>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重农抑商政策的影响）</a:t>
            </a:r>
            <a:endPar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75565" y="1644015"/>
            <a:ext cx="8585200" cy="521970"/>
          </a:xfrm>
          <a:prstGeom prst="rect">
            <a:avLst/>
          </a:prstGeom>
          <a:solidFill>
            <a:schemeClr val="bg1"/>
          </a:solidFill>
        </p:spPr>
        <p:txBody>
          <a:bodyPr wrap="none" rtlCol="0">
            <a:spAutoFit/>
          </a:bodyPr>
          <a:p>
            <a:pPr algn="l"/>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（1）积极影响：（封建社会的</a:t>
            </a:r>
            <a:r>
              <a:rPr lang="zh-CN" altLang="en-US" sz="2800" b="1" u="sng" dirty="0">
                <a:solidFill>
                  <a:srgbClr val="FF33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前期</a:t>
            </a:r>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以积极作用为主）</a:t>
            </a:r>
            <a:endPar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75565" y="2284730"/>
            <a:ext cx="8047990" cy="953135"/>
          </a:xfrm>
          <a:prstGeom prst="rect">
            <a:avLst/>
          </a:prstGeom>
          <a:solidFill>
            <a:schemeClr val="bg1"/>
          </a:solidFill>
        </p:spPr>
        <p:txBody>
          <a:bodyPr wrap="none" rtlCol="0">
            <a:spAutoFit/>
          </a:bodyPr>
          <a:p>
            <a:pPr algn="l"/>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①</a:t>
            </a:r>
            <a:r>
              <a:rPr lang="zh-CN" altLang="en-US" sz="2800" b="1" u="sng"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经济上</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有利于稳定农业人口，推动农业发展，</a:t>
            </a:r>
            <a:endPar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从而巩固封建国家的经济基础；</a:t>
            </a:r>
            <a:endPar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75565" y="3371850"/>
            <a:ext cx="8047990" cy="953135"/>
          </a:xfrm>
          <a:prstGeom prst="rect">
            <a:avLst/>
          </a:prstGeom>
          <a:solidFill>
            <a:schemeClr val="bg1"/>
          </a:solidFill>
        </p:spPr>
        <p:txBody>
          <a:bodyPr wrap="none" rtlCol="0">
            <a:spAutoFit/>
          </a:bodyPr>
          <a:p>
            <a:pPr algn="l"/>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②</a:t>
            </a:r>
            <a:r>
              <a:rPr lang="zh-CN" altLang="en-US" sz="2800" b="1" u="sng"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政治上</a:t>
            </a:r>
            <a:r>
              <a:rPr lang="zh-CN" altLang="en-US" sz="2800" b="1" dirty="0">
                <a:solidFill>
                  <a:srgbClr val="FF3399"/>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有利于安定人心，进而保障国家安全，</a:t>
            </a:r>
            <a:endPar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维护政治稳定，巩固封建统治。</a:t>
            </a:r>
            <a:endPar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82245" y="4458335"/>
            <a:ext cx="8585200" cy="521970"/>
          </a:xfrm>
          <a:prstGeom prst="rect">
            <a:avLst/>
          </a:prstGeom>
          <a:solidFill>
            <a:schemeClr val="bg1"/>
          </a:solidFill>
        </p:spPr>
        <p:txBody>
          <a:bodyPr wrap="none" rtlCol="0">
            <a:spAutoFit/>
          </a:bodyPr>
          <a:p>
            <a:pPr algn="l"/>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（2）消极影响：（封建社会的</a:t>
            </a:r>
            <a:r>
              <a:rPr lang="zh-CN" altLang="en-US" sz="2800" b="1" u="sng" dirty="0">
                <a:solidFill>
                  <a:srgbClr val="FF33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后期</a:t>
            </a:r>
            <a:r>
              <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以消极作用为主）</a:t>
            </a:r>
            <a:endParaRPr lang="zh-CN" altLang="en-US" sz="28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75565" y="5113655"/>
            <a:ext cx="10550525" cy="521970"/>
          </a:xfrm>
          <a:prstGeom prst="rect">
            <a:avLst/>
          </a:prstGeom>
          <a:solidFill>
            <a:schemeClr val="bg1"/>
          </a:solidFill>
        </p:spPr>
        <p:txBody>
          <a:bodyPr wrap="none" rtlCol="0">
            <a:spAutoFit/>
          </a:bodyPr>
          <a:p>
            <a:pPr algn="l"/>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①强化了自然经济，阻碍了工商业发展，使社会</a:t>
            </a:r>
            <a:r>
              <a:rPr lang="zh-CN" altLang="en-US" sz="2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经济活力</a:t>
            </a:r>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受到压抑</a:t>
            </a:r>
            <a:endPar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
        <p:nvSpPr>
          <p:cNvPr id="7" name="文本框 6"/>
          <p:cNvSpPr txBox="1"/>
          <p:nvPr/>
        </p:nvSpPr>
        <p:spPr>
          <a:xfrm>
            <a:off x="75565" y="5768975"/>
            <a:ext cx="10908030" cy="650875"/>
          </a:xfrm>
          <a:prstGeom prst="rect">
            <a:avLst/>
          </a:prstGeom>
          <a:solidFill>
            <a:schemeClr val="bg1"/>
          </a:solidFill>
        </p:spPr>
        <p:txBody>
          <a:bodyPr wrap="square" rtlCol="0">
            <a:spAutoFit/>
          </a:bodyPr>
          <a:p>
            <a:pPr algn="l">
              <a:lnSpc>
                <a:spcPct val="130000"/>
              </a:lnSpc>
              <a:buFont typeface="Wingdings" panose="05000000000000000000" pitchFamily="2" charset="2"/>
            </a:pPr>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②阻碍了商品经济和</a:t>
            </a:r>
            <a:r>
              <a:rPr lang="zh-CN" altLang="en-US" sz="2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资本主义萌芽</a:t>
            </a:r>
            <a:r>
              <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的发展，使中国逐渐落后于西方。</a:t>
            </a:r>
            <a:endParaRPr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8" name="文本框 7"/>
          <p:cNvSpPr txBox="1"/>
          <p:nvPr/>
        </p:nvSpPr>
        <p:spPr>
          <a:xfrm>
            <a:off x="2339975" y="55245"/>
            <a:ext cx="2631440" cy="829945"/>
          </a:xfrm>
          <a:prstGeom prst="rect">
            <a:avLst/>
          </a:prstGeom>
          <a:solidFill>
            <a:schemeClr val="bg1"/>
          </a:solidFill>
        </p:spPr>
        <p:txBody>
          <a:bodyPr wrap="none" rtlCol="0">
            <a:spAutoFit/>
          </a:bodyPr>
          <a:p>
            <a:r>
              <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rPr>
              <a:t>小组合作</a:t>
            </a:r>
            <a:endPar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box(in)">
                                      <p:cBhvr>
                                        <p:cTn id="11" dur="500"/>
                                        <p:tgtEl>
                                          <p:spTgt spid="8195"/>
                                        </p:tgtEl>
                                      </p:cBhvr>
                                    </p:animEffect>
                                  </p:childTnLst>
                                  <p:subTnLst>
                                    <p:audio>
                                      <p:cMediaNode>
                                        <p:cTn display="0" masterRel="sameClick">
                                          <p:stCondLst>
                                            <p:cond evt="begin" delay="0">
                                              <p:tn val="9"/>
                                            </p:cond>
                                          </p:stCondLst>
                                          <p:endCondLst>
                                            <p:cond evt="onStopAudio" delay="0">
                                              <p:tgtEl>
                                                <p:sldTgt/>
                                              </p:tgtEl>
                                            </p:cond>
                                          </p:endCondLst>
                                        </p:cTn>
                                        <p:tgtEl>
                                          <p:sndTgt r:embed="rId1" name="coin.wav"/>
                                        </p:tgtEl>
                                      </p:cMediaNode>
                                    </p:audio>
                                  </p:sub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box(in)">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p:bldP spid="8196" grpId="0" bldLvl="0"/>
      <p:bldP spid="2" grpId="0" animBg="1"/>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96393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2" name="文本框 1"/>
          <p:cNvSpPr txBox="1"/>
          <p:nvPr/>
        </p:nvSpPr>
        <p:spPr>
          <a:xfrm>
            <a:off x="88900" y="1435100"/>
            <a:ext cx="12014200" cy="2861310"/>
          </a:xfrm>
          <a:prstGeom prst="rect">
            <a:avLst/>
          </a:prstGeom>
          <a:solidFill>
            <a:schemeClr val="bg1"/>
          </a:solidFill>
        </p:spPr>
        <p:txBody>
          <a:bodyPr wrap="square" rtlCol="0">
            <a:spAutoFit/>
          </a:bodyPr>
          <a:lstStyle/>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“待农而食之，虞（指开发山林川泽等自然资源）而出之，工而成之，商而通之。” —司马迁：《史记·货殖列传》</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“商不得通有无以利农，则农病；农不得力本穑以资商，则商病。故商农之势，常若权衡。”</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—张居正：《江陵张文忠公全集》卷8</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p:txBody>
      </p:sp>
      <p:sp>
        <p:nvSpPr>
          <p:cNvPr id="4" name="文本框 3"/>
          <p:cNvSpPr txBox="1"/>
          <p:nvPr/>
        </p:nvSpPr>
        <p:spPr>
          <a:xfrm>
            <a:off x="3279775" y="276860"/>
            <a:ext cx="3255010" cy="922020"/>
          </a:xfrm>
          <a:prstGeom prst="rect">
            <a:avLst/>
          </a:prstGeom>
          <a:solidFill>
            <a:schemeClr val="bg1"/>
          </a:solidFill>
        </p:spPr>
        <p:txBody>
          <a:bodyPr wrap="square" rtlCol="0">
            <a:spAutoFit/>
          </a:bodyPr>
          <a:p>
            <a:r>
              <a:rPr lang="zh-CN" altLang="en-US" sz="5400" b="1">
                <a:effectLst>
                  <a:outerShdw blurRad="38100" dist="38100" dir="2700000" algn="tl">
                    <a:srgbClr val="000000">
                      <a:alpha val="43137"/>
                    </a:srgbClr>
                  </a:outerShdw>
                </a:effectLst>
                <a:latin typeface="楷体" panose="02010609060101010101" charset="-122"/>
                <a:ea typeface="楷体" panose="02010609060101010101" charset="-122"/>
              </a:rPr>
              <a:t>问题探究：</a:t>
            </a:r>
            <a:endParaRPr lang="zh-CN" altLang="en-US" sz="54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5" name="文本框 4"/>
          <p:cNvSpPr txBox="1"/>
          <p:nvPr/>
        </p:nvSpPr>
        <p:spPr>
          <a:xfrm>
            <a:off x="2197735" y="4748530"/>
            <a:ext cx="9165590" cy="1076325"/>
          </a:xfrm>
          <a:prstGeom prst="rect">
            <a:avLst/>
          </a:prstGeom>
          <a:solidFill>
            <a:schemeClr val="bg1"/>
          </a:solidFill>
        </p:spPr>
        <p:txBody>
          <a:bodyPr wrap="none" rtlCol="0">
            <a:spAutoFit/>
          </a:bodyPr>
          <a:p>
            <a:r>
              <a:rPr lang="zh-CN" altLang="en-US" sz="3200" b="1"/>
              <a:t>针对传统的重农抑商政策，司马迁的看法合理吗？</a:t>
            </a:r>
            <a:endParaRPr lang="zh-CN" altLang="en-US" sz="3200" b="1"/>
          </a:p>
          <a:p>
            <a:r>
              <a:rPr lang="zh-CN" altLang="en-US" sz="3200" b="1"/>
              <a:t>张居正的反思有没有改变明清商人的思路？ </a:t>
            </a:r>
            <a:r>
              <a:rPr lang="en-US" altLang="zh-CN" sz="3200" b="1"/>
              <a:t>.</a:t>
            </a:r>
            <a:endParaRPr lang="en-US" altLang="zh-CN" sz="3200" b="1"/>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3346" name="文本占位符 313345" descr="cf1b9d16fdfaaf51cf99e5b48f5494eef01f7a46"/>
          <p:cNvPicPr>
            <a:picLocks noChangeAspect="1"/>
          </p:cNvPicPr>
          <p:nvPr>
            <p:ph type="body" idx="1"/>
          </p:nvPr>
        </p:nvPicPr>
        <p:blipFill>
          <a:blip r:embed="rId1"/>
          <a:stretch>
            <a:fillRect/>
          </a:stretch>
        </p:blipFill>
        <p:spPr>
          <a:xfrm>
            <a:off x="123190" y="103188"/>
            <a:ext cx="3367088" cy="4648200"/>
          </a:xfrm>
        </p:spPr>
      </p:pic>
      <p:sp>
        <p:nvSpPr>
          <p:cNvPr id="313347" name="矩形 313346"/>
          <p:cNvSpPr/>
          <p:nvPr/>
        </p:nvSpPr>
        <p:spPr>
          <a:xfrm>
            <a:off x="3667760" y="1600835"/>
            <a:ext cx="8288020" cy="2613025"/>
          </a:xfrm>
          <a:prstGeom prst="rect">
            <a:avLst/>
          </a:prstGeom>
          <a:solidFill>
            <a:srgbClr val="FFFFFF"/>
          </a:solidFill>
          <a:ln w="9525">
            <a:noFill/>
          </a:ln>
        </p:spPr>
        <p:txBody>
          <a:bodyPr wrap="square" lIns="0" tIns="76176" rIns="0" bIns="76176" anchor="ctr">
            <a:spAutoFit/>
          </a:bodyPr>
          <a:p>
            <a:r>
              <a:rPr lang="en-US" altLang="zh-CN" sz="3200" b="1" dirty="0">
                <a:latin typeface="华文隶书" pitchFamily="2" charset="-122"/>
                <a:ea typeface="华文隶书" pitchFamily="2" charset="-122"/>
              </a:rPr>
              <a:t>    </a:t>
            </a:r>
            <a:r>
              <a:rPr lang="zh-CN" altLang="en-US" sz="3200" b="1" dirty="0">
                <a:latin typeface="华文隶书" pitchFamily="2" charset="-122"/>
                <a:ea typeface="华文隶书" pitchFamily="2" charset="-122"/>
              </a:rPr>
              <a:t>这一观念直接地肯定了工商业在社会财富的增值过程中具有与农业同样重要的地位。</a:t>
            </a:r>
            <a:endParaRPr lang="zh-CN" altLang="en-US" sz="3200" b="1" dirty="0">
              <a:latin typeface="华文隶书" pitchFamily="2" charset="-122"/>
              <a:ea typeface="华文隶书" pitchFamily="2" charset="-122"/>
            </a:endParaRPr>
          </a:p>
          <a:p>
            <a:r>
              <a:rPr lang="zh-CN" altLang="en-US" sz="3200" b="1" dirty="0">
                <a:latin typeface="华文隶书" pitchFamily="2" charset="-122"/>
                <a:ea typeface="华文隶书" pitchFamily="2" charset="-122"/>
              </a:rPr>
              <a:t>    是</a:t>
            </a:r>
            <a:r>
              <a:rPr lang="zh-CN" altLang="en-US" sz="3200" b="1" dirty="0">
                <a:solidFill>
                  <a:srgbClr val="CC0000"/>
                </a:solidFill>
                <a:latin typeface="华文隶书" pitchFamily="2" charset="-122"/>
                <a:ea typeface="华文隶书" pitchFamily="2" charset="-122"/>
              </a:rPr>
              <a:t>商品经济</a:t>
            </a:r>
            <a:r>
              <a:rPr lang="zh-CN" altLang="en-US" sz="3200" b="1" dirty="0">
                <a:latin typeface="华文隶书" pitchFamily="2" charset="-122"/>
                <a:ea typeface="华文隶书" pitchFamily="2" charset="-122"/>
              </a:rPr>
              <a:t>发展、</a:t>
            </a:r>
            <a:r>
              <a:rPr lang="zh-CN" altLang="en-US" sz="3200" b="1" dirty="0">
                <a:solidFill>
                  <a:srgbClr val="CC0000"/>
                </a:solidFill>
                <a:latin typeface="华文隶书" pitchFamily="2" charset="-122"/>
                <a:ea typeface="华文隶书" pitchFamily="2" charset="-122"/>
              </a:rPr>
              <a:t>资本主义萌芽产生</a:t>
            </a:r>
            <a:r>
              <a:rPr lang="zh-CN" altLang="en-US" sz="3200" b="1" dirty="0">
                <a:latin typeface="华文隶书" pitchFamily="2" charset="-122"/>
                <a:ea typeface="华文隶书" pitchFamily="2" charset="-122"/>
              </a:rPr>
              <a:t>、封建制度没落和君主专制强化在思想文化领域内的反映。</a:t>
            </a:r>
            <a:endParaRPr lang="zh-CN" altLang="en-US" sz="3200" b="1">
              <a:latin typeface="Arial" panose="020B0604020202020204" pitchFamily="34" charset="0"/>
            </a:endParaRPr>
          </a:p>
        </p:txBody>
      </p:sp>
      <p:sp>
        <p:nvSpPr>
          <p:cNvPr id="313348" name="矩形 313347"/>
          <p:cNvSpPr/>
          <p:nvPr/>
        </p:nvSpPr>
        <p:spPr>
          <a:xfrm>
            <a:off x="5808663" y="333375"/>
            <a:ext cx="3733800" cy="1066800"/>
          </a:xfrm>
          <a:prstGeom prst="rect">
            <a:avLst/>
          </a:prstGeom>
        </p:spPr>
        <p:txBody>
          <a:bodyPr wrap="none" fromWordArt="1">
            <a:prstTxWarp prst="textDoubleWave1">
              <a:avLst>
                <a:gd name="adj1" fmla="val 6500"/>
                <a:gd name="adj2" fmla="val 0"/>
              </a:avLst>
            </a:prstTxWarp>
            <a:normAutofit/>
          </a:bodyPr>
          <a:p>
            <a:pPr algn="ctr"/>
            <a:r>
              <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华文行楷" charset="0"/>
                <a:ea typeface="华文行楷" charset="0"/>
              </a:rPr>
              <a:t>“工商皆本”</a:t>
            </a:r>
            <a:endParaRPr lang="zh-CN" altLang="en-US" sz="3600" b="1" spc="-36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华文行楷" charset="0"/>
              <a:ea typeface="华文行楷" charset="0"/>
            </a:endParaRPr>
          </a:p>
        </p:txBody>
      </p:sp>
      <p:sp>
        <p:nvSpPr>
          <p:cNvPr id="313349" name="矩形 313348"/>
          <p:cNvSpPr/>
          <p:nvPr/>
        </p:nvSpPr>
        <p:spPr>
          <a:xfrm>
            <a:off x="534988" y="4988560"/>
            <a:ext cx="2543175" cy="714375"/>
          </a:xfrm>
          <a:prstGeom prst="rect">
            <a:avLst/>
          </a:prstGeom>
        </p:spPr>
        <p:txBody>
          <a:bodyPr wrap="none" fromWordArt="1">
            <a:prstTxWarp prst="textArchUp">
              <a:avLst>
                <a:gd name="adj" fmla="val 1080000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华文行楷" charset="0"/>
                <a:ea typeface="华文行楷" charset="0"/>
              </a:rPr>
              <a:t>黄宗羲</a:t>
            </a:r>
            <a:endParaRPr lang="zh-CN" altLang="en-US" sz="3600" b="1">
              <a:ln w="9525" cap="flat" cmpd="sng">
                <a:solidFill>
                  <a:srgbClr val="000000"/>
                </a:solidFill>
                <a:prstDash val="solid"/>
                <a:headEnd type="none" w="med" len="med"/>
                <a:tailEnd type="none" w="med" len="med"/>
              </a:ln>
              <a:solidFill>
                <a:srgbClr val="000000"/>
              </a:solidFill>
              <a:latin typeface="华文行楷" charset="0"/>
              <a:ea typeface="华文行楷"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anim calcmode="lin" valueType="num">
                                      <p:cBhvr additive="base">
                                        <p:cTn id="7" dur="500" fill="hold"/>
                                        <p:tgtEl>
                                          <p:spTgt spid="313348"/>
                                        </p:tgtEl>
                                        <p:attrNameLst>
                                          <p:attrName>ppt_x</p:attrName>
                                        </p:attrNameLst>
                                      </p:cBhvr>
                                      <p:tavLst>
                                        <p:tav tm="0">
                                          <p:val>
                                            <p:strVal val="#ppt_x"/>
                                          </p:val>
                                        </p:tav>
                                        <p:tav tm="100000">
                                          <p:val>
                                            <p:strVal val="#ppt_x"/>
                                          </p:val>
                                        </p:tav>
                                      </p:tavLst>
                                    </p:anim>
                                    <p:anim calcmode="lin" valueType="num">
                                      <p:cBhvr additive="base">
                                        <p:cTn id="8" dur="500" fill="hold"/>
                                        <p:tgtEl>
                                          <p:spTgt spid="3133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3347"/>
                                        </p:tgtEl>
                                        <p:attrNameLst>
                                          <p:attrName>style.visibility</p:attrName>
                                        </p:attrNameLst>
                                      </p:cBhvr>
                                      <p:to>
                                        <p:strVal val="visible"/>
                                      </p:to>
                                    </p:set>
                                    <p:anim calcmode="lin" valueType="num">
                                      <p:cBhvr additive="base">
                                        <p:cTn id="11" dur="500" fill="hold"/>
                                        <p:tgtEl>
                                          <p:spTgt spid="313347"/>
                                        </p:tgtEl>
                                        <p:attrNameLst>
                                          <p:attrName>ppt_x</p:attrName>
                                        </p:attrNameLst>
                                      </p:cBhvr>
                                      <p:tavLst>
                                        <p:tav tm="0">
                                          <p:val>
                                            <p:strVal val="#ppt_x"/>
                                          </p:val>
                                        </p:tav>
                                        <p:tav tm="100000">
                                          <p:val>
                                            <p:strVal val="#ppt_x"/>
                                          </p:val>
                                        </p:tav>
                                      </p:tavLst>
                                    </p:anim>
                                    <p:anim calcmode="lin" valueType="num">
                                      <p:cBhvr additive="base">
                                        <p:cTn id="12" dur="500" fill="hold"/>
                                        <p:tgtEl>
                                          <p:spTgt spid="313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1265"/>
          <p:cNvSpPr txBox="1"/>
          <p:nvPr/>
        </p:nvSpPr>
        <p:spPr>
          <a:xfrm>
            <a:off x="408940" y="1340485"/>
            <a:ext cx="11602085" cy="2999740"/>
          </a:xfrm>
          <a:prstGeom prst="rect">
            <a:avLst/>
          </a:prstGeom>
          <a:solidFill>
            <a:schemeClr val="bg1"/>
          </a:solidFill>
          <a:ln w="9525">
            <a:noFill/>
          </a:ln>
        </p:spPr>
        <p:txBody>
          <a:bodyPr wrap="square">
            <a:spAutoFit/>
          </a:bodyPr>
          <a:p>
            <a:pPr>
              <a:spcBef>
                <a:spcPct val="50000"/>
              </a:spcBef>
            </a:pPr>
            <a:r>
              <a:rPr lang="en-US" altLang="zh-CN" sz="5400" b="1">
                <a:solidFill>
                  <a:srgbClr val="000000"/>
                </a:solidFill>
                <a:latin typeface="Arial" panose="020B0604020202020204" pitchFamily="34" charset="0"/>
                <a:ea typeface="黑体" panose="02010609060101010101" pitchFamily="49" charset="-122"/>
              </a:rPr>
              <a:t>      </a:t>
            </a:r>
            <a:r>
              <a:rPr lang="zh-CN" altLang="en-US" sz="5400" b="1">
                <a:solidFill>
                  <a:srgbClr val="FF0000"/>
                </a:solidFill>
                <a:latin typeface="Arial" panose="020B0604020202020204" pitchFamily="34" charset="0"/>
                <a:ea typeface="黑体" panose="02010609060101010101" pitchFamily="49" charset="-122"/>
              </a:rPr>
              <a:t>（重农抑商）政策</a:t>
            </a:r>
            <a:r>
              <a:rPr lang="zh-CN" altLang="en-US" sz="5400" b="1">
                <a:solidFill>
                  <a:srgbClr val="000000"/>
                </a:solidFill>
                <a:latin typeface="Arial" panose="020B0604020202020204" pitchFamily="34" charset="0"/>
                <a:ea typeface="黑体" panose="02010609060101010101" pitchFamily="49" charset="-122"/>
              </a:rPr>
              <a:t>的实质是抑商人而存商业，退私商而进官商。</a:t>
            </a:r>
            <a:endParaRPr lang="zh-CN" altLang="en-US" sz="5400" b="1">
              <a:solidFill>
                <a:srgbClr val="000000"/>
              </a:solidFill>
              <a:latin typeface="Arial" panose="020B0604020202020204" pitchFamily="34" charset="0"/>
              <a:ea typeface="黑体" panose="02010609060101010101" pitchFamily="49" charset="-122"/>
            </a:endParaRPr>
          </a:p>
          <a:p>
            <a:pPr>
              <a:spcBef>
                <a:spcPct val="50000"/>
              </a:spcBef>
            </a:pPr>
            <a:r>
              <a:rPr lang="zh-CN" altLang="en-US" sz="5400" b="1">
                <a:solidFill>
                  <a:srgbClr val="000000"/>
                </a:solidFill>
                <a:latin typeface="Arial" panose="020B0604020202020204" pitchFamily="34" charset="0"/>
                <a:ea typeface="黑体" panose="02010609060101010101" pitchFamily="49" charset="-122"/>
              </a:rPr>
              <a:t>               </a:t>
            </a:r>
            <a:r>
              <a:rPr lang="en-US" altLang="zh-CN" sz="5400" b="1">
                <a:solidFill>
                  <a:srgbClr val="000000"/>
                </a:solidFill>
                <a:latin typeface="Arial" panose="020B0604020202020204" pitchFamily="34" charset="0"/>
                <a:ea typeface="黑体" panose="02010609060101010101" pitchFamily="49" charset="-122"/>
              </a:rPr>
              <a:t>——</a:t>
            </a:r>
            <a:r>
              <a:rPr lang="zh-CN" altLang="en-US" sz="5400" b="1">
                <a:solidFill>
                  <a:srgbClr val="000000"/>
                </a:solidFill>
                <a:latin typeface="Arial" panose="020B0604020202020204" pitchFamily="34" charset="0"/>
                <a:ea typeface="黑体" panose="02010609060101010101" pitchFamily="49" charset="-122"/>
              </a:rPr>
              <a:t>吴慧</a:t>
            </a:r>
            <a:r>
              <a:rPr lang="en-US" altLang="zh-CN" sz="5400" b="1">
                <a:solidFill>
                  <a:srgbClr val="000000"/>
                </a:solidFill>
                <a:latin typeface="Arial" panose="020B0604020202020204" pitchFamily="34" charset="0"/>
                <a:ea typeface="黑体" panose="02010609060101010101" pitchFamily="49" charset="-122"/>
              </a:rPr>
              <a:t>《</a:t>
            </a:r>
            <a:r>
              <a:rPr lang="zh-CN" altLang="en-US" sz="5400" b="1">
                <a:solidFill>
                  <a:srgbClr val="000000"/>
                </a:solidFill>
                <a:latin typeface="Arial" panose="020B0604020202020204" pitchFamily="34" charset="0"/>
                <a:ea typeface="黑体" panose="02010609060101010101" pitchFamily="49" charset="-122"/>
              </a:rPr>
              <a:t>中国古代商业</a:t>
            </a:r>
            <a:r>
              <a:rPr lang="en-US" altLang="zh-CN" sz="5400" b="1">
                <a:solidFill>
                  <a:srgbClr val="000000"/>
                </a:solidFill>
                <a:latin typeface="Arial" panose="020B0604020202020204" pitchFamily="34" charset="0"/>
                <a:ea typeface="黑体" panose="02010609060101010101" pitchFamily="49" charset="-122"/>
              </a:rPr>
              <a:t>》</a:t>
            </a:r>
            <a:endParaRPr lang="en-US" altLang="zh-CN" sz="5400" b="1">
              <a:solidFill>
                <a:srgbClr val="000000"/>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473700" y="127000"/>
            <a:ext cx="6647180" cy="6695440"/>
          </a:xfrm>
          <a:prstGeom prst="rect">
            <a:avLst/>
          </a:prstGeom>
        </p:spPr>
      </p:pic>
      <p:sp>
        <p:nvSpPr>
          <p:cNvPr id="3" name="文本框 2"/>
          <p:cNvSpPr txBox="1"/>
          <p:nvPr/>
        </p:nvSpPr>
        <p:spPr>
          <a:xfrm>
            <a:off x="579755" y="2016760"/>
            <a:ext cx="4697730" cy="922020"/>
          </a:xfrm>
          <a:prstGeom prst="rect">
            <a:avLst/>
          </a:prstGeom>
          <a:solidFill>
            <a:srgbClr val="00B0F0"/>
          </a:solidFill>
        </p:spPr>
        <p:txBody>
          <a:bodyPr wrap="square" rtlCol="0">
            <a:spAutoFit/>
          </a:bodyPr>
          <a:p>
            <a:r>
              <a:rPr lang="zh-CN" altLang="en-US" sz="5400" b="1"/>
              <a:t>二、海禁政策</a:t>
            </a:r>
            <a:endParaRPr lang="zh-CN" altLang="en-US" sz="5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2" name="文本框 1"/>
          <p:cNvSpPr txBox="1"/>
          <p:nvPr/>
        </p:nvSpPr>
        <p:spPr>
          <a:xfrm>
            <a:off x="3220720" y="128905"/>
            <a:ext cx="5034280" cy="768350"/>
          </a:xfrm>
          <a:prstGeom prst="rect">
            <a:avLst/>
          </a:prstGeom>
          <a:solidFill>
            <a:schemeClr val="bg1"/>
          </a:solidFill>
        </p:spPr>
        <p:txBody>
          <a:bodyPr wrap="square" rtlCol="0">
            <a:spAutoFit/>
          </a:bodyPr>
          <a:lstStyle/>
          <a:p>
            <a:r>
              <a:rPr lang="zh-CN" altLang="en-US" sz="44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二、</a:t>
            </a:r>
            <a:r>
              <a:rPr lang="en-US" altLang="zh-CN" sz="44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4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海禁</a:t>
            </a:r>
            <a:r>
              <a:rPr lang="en-US" altLang="zh-CN" sz="44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4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政策</a:t>
            </a:r>
            <a:endParaRPr lang="zh-CN" altLang="en-US" sz="44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261620" y="1226820"/>
            <a:ext cx="11668125" cy="4154170"/>
          </a:xfrm>
          <a:prstGeom prst="rect">
            <a:avLst/>
          </a:prstGeom>
          <a:solidFill>
            <a:schemeClr val="bg1"/>
          </a:solidFill>
        </p:spPr>
        <p:txBody>
          <a:bodyPr wrap="square" rtlCol="0">
            <a:spAutoFit/>
          </a:bodyPr>
          <a:p>
            <a:pPr algn="l"/>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1.海禁政策的含义</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指明清王朝</a:t>
            </a: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严禁私人海外经商</a:t>
            </a: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和</a:t>
            </a: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限制外商来华贸易</a:t>
            </a: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，外贸在</a:t>
            </a:r>
            <a:r>
              <a:rPr lang="zh-CN" altLang="en-US" sz="3600" b="1" u="sng">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官方</a:t>
            </a: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主持下进行的朝贡贸易(如郑和下西洋) ，一直延续到鸦片战争而国门洞开。</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明清政府实行的严格限制对外交通、贸易的外交政策，对来华外人的</a:t>
            </a:r>
            <a:r>
              <a:rPr lang="zh-CN" altLang="en-US" sz="3200" b="1" u="sng">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商务活动、居留期限、华夷交往等严加限制</a:t>
            </a: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，如仅留</a:t>
            </a:r>
            <a:r>
              <a:rPr lang="zh-CN" altLang="en-US" sz="32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广州</a:t>
            </a: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一地同外国通商，特许</a:t>
            </a:r>
            <a:r>
              <a:rPr lang="zh-CN" altLang="en-US" sz="32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十三行</a:t>
            </a: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为唯一准许的外贸商行。而且百般限制中国人与外国人的接触。</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pic>
        <p:nvPicPr>
          <p:cNvPr id="64" name="图片 63"/>
          <p:cNvPicPr>
            <a:picLocks noChangeAspect="1"/>
          </p:cNvPicPr>
          <p:nvPr/>
        </p:nvPicPr>
        <p:blipFill rotWithShape="1">
          <a:blip r:embed="rId4" cstate="screen"/>
          <a:srcRect/>
          <a:stretch>
            <a:fillRect/>
          </a:stretch>
        </p:blipFill>
        <p:spPr>
          <a:xfrm>
            <a:off x="9938787" y="5241850"/>
            <a:ext cx="1407886" cy="1204686"/>
          </a:xfrm>
          <a:prstGeom prst="rect">
            <a:avLst/>
          </a:prstGeom>
        </p:spPr>
      </p:pic>
      <p:pic>
        <p:nvPicPr>
          <p:cNvPr id="3" name="图片 2"/>
          <p:cNvPicPr>
            <a:picLocks noChangeAspect="1"/>
          </p:cNvPicPr>
          <p:nvPr/>
        </p:nvPicPr>
        <p:blipFill>
          <a:blip r:embed="rId5"/>
          <a:stretch>
            <a:fillRect/>
          </a:stretch>
        </p:blipFill>
        <p:spPr>
          <a:xfrm>
            <a:off x="189230" y="1254125"/>
            <a:ext cx="11812905" cy="5466715"/>
          </a:xfrm>
          <a:prstGeom prst="rect">
            <a:avLst/>
          </a:prstGeom>
        </p:spPr>
      </p:pic>
      <p:sp>
        <p:nvSpPr>
          <p:cNvPr id="4" name="文本框 3"/>
          <p:cNvSpPr txBox="1"/>
          <p:nvPr/>
        </p:nvSpPr>
        <p:spPr>
          <a:xfrm>
            <a:off x="0" y="266700"/>
            <a:ext cx="12192000" cy="706755"/>
          </a:xfrm>
          <a:prstGeom prst="rect">
            <a:avLst/>
          </a:prstGeom>
          <a:solidFill>
            <a:schemeClr val="bg1"/>
          </a:solidFill>
        </p:spPr>
        <p:txBody>
          <a:bodyPr wrap="square" rtlCol="0">
            <a:spAutoFit/>
          </a:bodyPr>
          <a:p>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rPr>
              <a:t>探究：古代汉唐到明清的外贸政策发生了怎样的变动？</a:t>
            </a:r>
            <a:endPar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2019年中央一号文件：深化农村土地制度改革-_超清">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838200" y="365125"/>
            <a:ext cx="10986135" cy="570992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7409"/>
          <p:cNvSpPr/>
          <p:nvPr/>
        </p:nvSpPr>
        <p:spPr>
          <a:xfrm>
            <a:off x="102340" y="2671669"/>
            <a:ext cx="11500547" cy="3046095"/>
          </a:xfrm>
          <a:prstGeom prst="rect">
            <a:avLst/>
          </a:prstGeom>
          <a:solidFill>
            <a:schemeClr val="bg1"/>
          </a:solidFill>
          <a:ln w="9525">
            <a:noFill/>
          </a:ln>
        </p:spPr>
        <p:txBody>
          <a:bodyPr wrap="square" anchor="ctr">
            <a:spAutoFit/>
          </a:bodyPr>
          <a:p>
            <a:pPr lvl="0"/>
            <a:r>
              <a:rPr lang="zh-CN" altLang="en-US" sz="3200" b="1">
                <a:solidFill>
                  <a:srgbClr val="990033"/>
                </a:solidFill>
                <a:latin typeface="楷体" panose="02010609060101010101" charset="-122"/>
                <a:ea typeface="楷体" panose="02010609060101010101" charset="-122"/>
                <a:cs typeface="+mn-ea"/>
              </a:rPr>
              <a:t>材料：</a:t>
            </a:r>
            <a:r>
              <a:rPr lang="zh-CN" altLang="en-US" sz="3200" b="1" dirty="0">
                <a:latin typeface="楷体" panose="02010609060101010101" charset="-122"/>
                <a:ea typeface="楷体" panose="02010609060101010101" charset="-122"/>
              </a:rPr>
              <a:t>自今以后，各该督抚镇，著申饬沿海一带文武各官，严禁商民船只私自出海，有将一切粮食货物等项，与</a:t>
            </a:r>
            <a:r>
              <a:rPr lang="zh-CN" altLang="en-US" sz="3200" b="1" dirty="0">
                <a:solidFill>
                  <a:schemeClr val="tx1"/>
                </a:solidFill>
                <a:latin typeface="楷体" panose="02010609060101010101" charset="-122"/>
                <a:ea typeface="楷体" panose="02010609060101010101" charset="-122"/>
              </a:rPr>
              <a:t>逆贼</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指</a:t>
            </a:r>
            <a:r>
              <a:rPr lang="zh-CN" altLang="en-US" sz="3200" b="1" dirty="0">
                <a:solidFill>
                  <a:schemeClr val="tx1"/>
                </a:solidFill>
                <a:latin typeface="楷体" panose="02010609060101010101" charset="-122"/>
                <a:ea typeface="楷体" panose="02010609060101010101" charset="-122"/>
              </a:rPr>
              <a:t>郑成功等抗清势力</a:t>
            </a:r>
            <a:r>
              <a:rPr lang="en-US" altLang="zh-CN" sz="3200" b="1" dirty="0">
                <a:solidFill>
                  <a:schemeClr val="tx1"/>
                </a:solidFill>
                <a:latin typeface="楷体" panose="02010609060101010101" charset="-122"/>
                <a:ea typeface="楷体" panose="02010609060101010101" charset="-122"/>
              </a:rPr>
              <a:t>) </a:t>
            </a:r>
            <a:r>
              <a:rPr lang="zh-CN" altLang="en-US" sz="3200" b="1" dirty="0">
                <a:solidFill>
                  <a:schemeClr val="tx1"/>
                </a:solidFill>
                <a:latin typeface="楷体" panose="02010609060101010101" charset="-122"/>
                <a:ea typeface="楷体" panose="02010609060101010101" charset="-122"/>
              </a:rPr>
              <a:t>贸</a:t>
            </a:r>
            <a:r>
              <a:rPr lang="zh-CN" altLang="en-US" sz="3200" b="1" dirty="0">
                <a:latin typeface="楷体" panose="02010609060101010101" charset="-122"/>
                <a:ea typeface="楷体" panose="02010609060101010101" charset="-122"/>
              </a:rPr>
              <a:t>易者，或地方官察出，或被人告发，即将贸易之人，不论官民，俱行奏闻正法，货物入官。本犯家产，尽给告发之人。</a:t>
            </a:r>
            <a:r>
              <a:rPr lang="zh-CN" altLang="en-US" sz="3200" b="1">
                <a:latin typeface="楷体" panose="02010609060101010101" charset="-122"/>
                <a:ea typeface="楷体" panose="02010609060101010101" charset="-122"/>
              </a:rPr>
              <a:t>                                  </a:t>
            </a:r>
            <a:endParaRPr lang="zh-CN" altLang="en-US" sz="3200" b="1">
              <a:latin typeface="楷体" panose="02010609060101010101" charset="-122"/>
              <a:ea typeface="楷体" panose="02010609060101010101" charset="-122"/>
            </a:endParaRPr>
          </a:p>
          <a:p>
            <a:pPr lvl="0"/>
            <a:r>
              <a:rPr lang="zh-CN" altLang="en-US" sz="3200" b="1" dirty="0">
                <a:latin typeface="楷体" panose="02010609060101010101" charset="-122"/>
                <a:ea typeface="楷体" panose="02010609060101010101" charset="-122"/>
              </a:rPr>
              <a:t>                         </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清世祖实录</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卷</a:t>
            </a:r>
            <a:r>
              <a:rPr lang="en-US" altLang="zh-CN" sz="3200" b="1">
                <a:latin typeface="楷体" panose="02010609060101010101" charset="-122"/>
                <a:ea typeface="楷体" panose="02010609060101010101" charset="-122"/>
              </a:rPr>
              <a:t>102</a:t>
            </a:r>
            <a:endParaRPr lang="en-US" altLang="zh-CN" sz="3200" b="1">
              <a:latin typeface="楷体" panose="02010609060101010101" charset="-122"/>
              <a:ea typeface="楷体" panose="02010609060101010101" charset="-122"/>
            </a:endParaRPr>
          </a:p>
        </p:txBody>
      </p:sp>
      <p:sp>
        <p:nvSpPr>
          <p:cNvPr id="17411" name="矩形 17410"/>
          <p:cNvSpPr/>
          <p:nvPr/>
        </p:nvSpPr>
        <p:spPr>
          <a:xfrm>
            <a:off x="297049" y="932065"/>
            <a:ext cx="11500547" cy="1076325"/>
          </a:xfrm>
          <a:prstGeom prst="rect">
            <a:avLst/>
          </a:prstGeom>
          <a:solidFill>
            <a:schemeClr val="bg1"/>
          </a:solidFill>
          <a:ln w="9525">
            <a:noFill/>
          </a:ln>
        </p:spPr>
        <p:txBody>
          <a:bodyPr wrap="square">
            <a:spAutoFit/>
          </a:bodyPr>
          <a:p>
            <a:pPr lvl="0"/>
            <a:r>
              <a:rPr lang="zh-CN" altLang="en-US" sz="3200" b="1">
                <a:solidFill>
                  <a:srgbClr val="990033"/>
                </a:solidFill>
                <a:latin typeface="楷体" panose="02010609060101010101" charset="-122"/>
                <a:ea typeface="楷体" panose="02010609060101010101" charset="-122"/>
                <a:cs typeface="+mn-ea"/>
              </a:rPr>
              <a:t>材料：</a:t>
            </a:r>
            <a:r>
              <a:rPr lang="zh-CN" altLang="en-US" sz="3200" b="1" dirty="0">
                <a:latin typeface="楷体" panose="02010609060101010101" charset="-122"/>
                <a:ea typeface="楷体" panose="02010609060101010101" charset="-122"/>
              </a:rPr>
              <a:t>以</a:t>
            </a:r>
            <a:r>
              <a:rPr lang="zh-CN" altLang="en-US" sz="3200" b="1" dirty="0">
                <a:solidFill>
                  <a:schemeClr val="tx1"/>
                </a:solidFill>
                <a:latin typeface="楷体" panose="02010609060101010101" charset="-122"/>
                <a:ea typeface="楷体" panose="02010609060101010101" charset="-122"/>
              </a:rPr>
              <a:t>倭寇</a:t>
            </a:r>
            <a:r>
              <a:rPr lang="zh-CN" altLang="en-US" sz="3200" b="1" dirty="0">
                <a:latin typeface="楷体" panose="02010609060101010101" charset="-122"/>
                <a:ea typeface="楷体" panose="02010609060101010101" charset="-122"/>
              </a:rPr>
              <a:t>仍不稍敛足迹，又下令禁濒海民私通海外诸国。                    </a:t>
            </a:r>
            <a:endParaRPr lang="zh-CN" altLang="en-US" sz="3200" b="1" dirty="0">
              <a:latin typeface="楷体" panose="02010609060101010101" charset="-122"/>
              <a:ea typeface="楷体" panose="02010609060101010101" charset="-122"/>
            </a:endParaRPr>
          </a:p>
          <a:p>
            <a:pPr lvl="0"/>
            <a:r>
              <a:rPr lang="zh-CN" altLang="en-US" sz="3200" b="1" dirty="0">
                <a:latin typeface="楷体" panose="02010609060101010101" charset="-122"/>
                <a:ea typeface="楷体" panose="02010609060101010101" charset="-122"/>
              </a:rPr>
              <a:t>                          </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明太祖实录</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卷</a:t>
            </a:r>
            <a:r>
              <a:rPr lang="en-US" altLang="zh-CN" sz="3200" b="1">
                <a:latin typeface="楷体" panose="02010609060101010101" charset="-122"/>
                <a:ea typeface="楷体" panose="02010609060101010101" charset="-122"/>
              </a:rPr>
              <a:t>139</a:t>
            </a:r>
            <a:endParaRPr lang="en-US" altLang="zh-CN" sz="3200" b="1">
              <a:latin typeface="楷体" panose="02010609060101010101" charset="-122"/>
              <a:ea typeface="楷体" panose="02010609060101010101" charset="-122"/>
            </a:endParaRPr>
          </a:p>
        </p:txBody>
      </p:sp>
      <p:sp>
        <p:nvSpPr>
          <p:cNvPr id="17414" name="云形标注 17413"/>
          <p:cNvSpPr/>
          <p:nvPr/>
        </p:nvSpPr>
        <p:spPr>
          <a:xfrm>
            <a:off x="2579381" y="1467092"/>
            <a:ext cx="3282968" cy="1190266"/>
          </a:xfrm>
          <a:prstGeom prst="cloudCallout">
            <a:avLst>
              <a:gd name="adj1" fmla="val -56977"/>
              <a:gd name="adj2" fmla="val -50269"/>
            </a:avLst>
          </a:prstGeom>
          <a:solidFill>
            <a:schemeClr val="bg1">
              <a:lumMod val="95000"/>
            </a:schemeClr>
          </a:solidFill>
          <a:ln w="9525">
            <a:noFill/>
          </a:ln>
        </p:spPr>
        <p:txBody>
          <a:bodyPr/>
          <a:p>
            <a:pPr lvl="0" algn="ctr">
              <a:spcBef>
                <a:spcPct val="50000"/>
              </a:spcBef>
            </a:pP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7415" name="云形标注 17414"/>
          <p:cNvSpPr/>
          <p:nvPr/>
        </p:nvSpPr>
        <p:spPr>
          <a:xfrm>
            <a:off x="1596522" y="5049743"/>
            <a:ext cx="4576515" cy="1501801"/>
          </a:xfrm>
          <a:prstGeom prst="cloudCallout">
            <a:avLst>
              <a:gd name="adj1" fmla="val 95972"/>
              <a:gd name="adj2" fmla="val -148519"/>
            </a:avLst>
          </a:prstGeom>
          <a:solidFill>
            <a:schemeClr val="bg1">
              <a:lumMod val="95000"/>
            </a:schemeClr>
          </a:solidFill>
          <a:ln w="9525">
            <a:noFill/>
          </a:ln>
        </p:spPr>
        <p:txBody>
          <a:bodyPr>
            <a:noAutofit/>
          </a:bodyPr>
          <a:p>
            <a:pPr lvl="0" algn="ctr">
              <a:spcBef>
                <a:spcPct val="50000"/>
              </a:spcBef>
            </a:pP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endParaRPr>
          </a:p>
        </p:txBody>
      </p:sp>
      <p:sp>
        <p:nvSpPr>
          <p:cNvPr id="2" name="文本框 1"/>
          <p:cNvSpPr txBox="1"/>
          <p:nvPr/>
        </p:nvSpPr>
        <p:spPr>
          <a:xfrm>
            <a:off x="3489435" y="1816722"/>
            <a:ext cx="1816100" cy="583565"/>
          </a:xfrm>
          <a:prstGeom prst="rect">
            <a:avLst/>
          </a:prstGeom>
          <a:noFill/>
        </p:spPr>
        <p:txBody>
          <a:bodyPr wrap="none" rtlCol="0">
            <a:spAutoFit/>
          </a:bodyPr>
          <a:p>
            <a:r>
              <a:rPr lang="zh-CN" altLang="en-US" sz="32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rPr>
              <a:t>倭寇侵扰</a:t>
            </a:r>
            <a:endParaRPr lang="zh-CN" altLang="en-US" sz="32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endParaRPr>
          </a:p>
        </p:txBody>
      </p:sp>
      <p:sp>
        <p:nvSpPr>
          <p:cNvPr id="3" name="文本框 2"/>
          <p:cNvSpPr txBox="1"/>
          <p:nvPr/>
        </p:nvSpPr>
        <p:spPr>
          <a:xfrm>
            <a:off x="1359725" y="5668580"/>
            <a:ext cx="4674235" cy="583565"/>
          </a:xfrm>
          <a:prstGeom prst="rect">
            <a:avLst/>
          </a:prstGeom>
          <a:noFill/>
        </p:spPr>
        <p:txBody>
          <a:bodyPr wrap="none" rtlCol="0">
            <a:spAutoFit/>
          </a:bodyPr>
          <a:p>
            <a:pPr lvl="0" algn="ctr">
              <a:spcBef>
                <a:spcPct val="50000"/>
              </a:spcBef>
            </a:pPr>
            <a:r>
              <a:rPr lang="zh-CN" altLang="en-US" sz="32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对付东南沿海的抗清斗争</a:t>
            </a:r>
            <a:endParaRPr lang="zh-CN" altLang="en-US" sz="32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endParaRPr>
          </a:p>
        </p:txBody>
      </p:sp>
      <p:sp>
        <p:nvSpPr>
          <p:cNvPr id="5125" name="文本框 5124"/>
          <p:cNvSpPr txBox="1"/>
          <p:nvPr/>
        </p:nvSpPr>
        <p:spPr>
          <a:xfrm>
            <a:off x="40541" y="119365"/>
            <a:ext cx="11624145" cy="583565"/>
          </a:xfrm>
          <a:prstGeom prst="rect">
            <a:avLst/>
          </a:prstGeom>
          <a:solidFill>
            <a:schemeClr val="bg1"/>
          </a:solidFill>
          <a:ln w="9525">
            <a:noFill/>
          </a:ln>
        </p:spPr>
        <p:txBody>
          <a:bodyPr wrap="square">
            <a:spAutoFit/>
          </a:bodyPr>
          <a:p>
            <a:pPr lvl="0">
              <a:spcBef>
                <a:spcPct val="50000"/>
              </a:spcBef>
            </a:pPr>
            <a:r>
              <a:rPr lang="zh-CN" altLang="en-US" sz="32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思考： 请阅读下列材料分析古代中国实施海禁政策的原因？</a:t>
            </a:r>
            <a:endParaRPr lang="zh-CN" altLang="en-US" sz="32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blinds(horizontal)">
                                      <p:cBhvr>
                                        <p:cTn id="19" dur="500"/>
                                        <p:tgtEl>
                                          <p:spTgt spid="174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blinds(horizontal)">
                                      <p:cBhvr>
                                        <p:cTn id="30" dur="500"/>
                                        <p:tgtEl>
                                          <p:spTgt spid="174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ldLvl="0" animBg="1"/>
      <p:bldP spid="17415" grpId="0" bldLvl="0" animBg="1"/>
      <p:bldP spid="2" grpId="0"/>
      <p:bldP spid="3" grpId="0"/>
      <p:bldP spid="17411" grpId="0" bldLvl="0" animBg="1"/>
      <p:bldP spid="174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18433" descr="马嘎尔尼访华"/>
          <p:cNvPicPr>
            <a:picLocks noChangeAspect="1"/>
          </p:cNvPicPr>
          <p:nvPr/>
        </p:nvPicPr>
        <p:blipFill>
          <a:blip r:embed="rId1"/>
          <a:stretch>
            <a:fillRect/>
          </a:stretch>
        </p:blipFill>
        <p:spPr>
          <a:xfrm>
            <a:off x="15991" y="0"/>
            <a:ext cx="12130389" cy="6019903"/>
          </a:xfrm>
          <a:prstGeom prst="rect">
            <a:avLst/>
          </a:prstGeom>
          <a:noFill/>
          <a:ln w="9525">
            <a:noFill/>
          </a:ln>
        </p:spPr>
      </p:pic>
      <p:sp useBgFill="1">
        <p:nvSpPr>
          <p:cNvPr id="18435" name="文本框 18434"/>
          <p:cNvSpPr txBox="1"/>
          <p:nvPr/>
        </p:nvSpPr>
        <p:spPr>
          <a:xfrm>
            <a:off x="1097097" y="6233457"/>
            <a:ext cx="9525492" cy="583565"/>
          </a:xfrm>
          <a:prstGeom prst="rect">
            <a:avLst/>
          </a:prstGeom>
          <a:ln w="9525">
            <a:noFill/>
          </a:ln>
        </p:spPr>
        <p:txBody>
          <a:bodyPr>
            <a:spAutoFit/>
          </a:bodyPr>
          <a:p>
            <a:pPr lvl="0" algn="ctr"/>
            <a:r>
              <a:rPr lang="en-US" altLang="zh-CN" sz="3200" b="1" dirty="0">
                <a:solidFill>
                  <a:schemeClr val="tx1"/>
                </a:solidFill>
                <a:latin typeface="楷体" panose="02010609060101010101" charset="-122"/>
                <a:ea typeface="楷体" panose="02010609060101010101" charset="-122"/>
              </a:rPr>
              <a:t>1793</a:t>
            </a:r>
            <a:r>
              <a:rPr lang="zh-CN" altLang="en-US" sz="3200" b="1" dirty="0">
                <a:solidFill>
                  <a:schemeClr val="tx1"/>
                </a:solidFill>
                <a:latin typeface="楷体" panose="02010609060101010101" charset="-122"/>
                <a:ea typeface="楷体" panose="02010609060101010101" charset="-122"/>
              </a:rPr>
              <a:t>年，乾隆接见英国使臣马戛尔尼</a:t>
            </a:r>
            <a:endParaRPr lang="zh-CN" altLang="en-US" sz="3200" b="1" dirty="0">
              <a:solidFill>
                <a:schemeClr val="tx1"/>
              </a:solidFill>
              <a:latin typeface="楷体" panose="02010609060101010101" charset="-122"/>
              <a:ea typeface="楷体" panose="02010609060101010101" charset="-122"/>
            </a:endParaRPr>
          </a:p>
        </p:txBody>
      </p:sp>
      <p:sp>
        <p:nvSpPr>
          <p:cNvPr id="18436" name="圆角矩形标注 18435"/>
          <p:cNvSpPr/>
          <p:nvPr/>
        </p:nvSpPr>
        <p:spPr>
          <a:xfrm>
            <a:off x="5562666" y="0"/>
            <a:ext cx="5288474" cy="1409526"/>
          </a:xfrm>
          <a:prstGeom prst="wedgeRoundRectCallout">
            <a:avLst>
              <a:gd name="adj1" fmla="val -44843"/>
              <a:gd name="adj2" fmla="val 91667"/>
              <a:gd name="adj3" fmla="val 16667"/>
            </a:avLst>
          </a:prstGeom>
          <a:solidFill>
            <a:schemeClr val="bg1"/>
          </a:solidFill>
          <a:ln w="9525" cap="flat" cmpd="sng">
            <a:solidFill>
              <a:schemeClr val="tx1"/>
            </a:solidFill>
            <a:prstDash val="solid"/>
            <a:miter/>
            <a:headEnd type="none" w="med" len="med"/>
            <a:tailEnd type="none" w="med" len="med"/>
          </a:ln>
        </p:spPr>
        <p:txBody>
          <a:bodyPr/>
          <a:p>
            <a:pPr lvl="0"/>
            <a:r>
              <a:rPr lang="en-US" altLang="zh-CN" sz="3200" b="1" dirty="0">
                <a:effectLst>
                  <a:outerShdw blurRad="38100" dist="38100" dir="2700000">
                    <a:srgbClr val="FFFFFF"/>
                  </a:outerShdw>
                </a:effectLst>
                <a:latin typeface="楷体" panose="02010609060101010101" charset="-122"/>
                <a:ea typeface="楷体" panose="02010609060101010101" charset="-122"/>
              </a:rPr>
              <a:t>“</a:t>
            </a:r>
            <a:r>
              <a:rPr lang="zh-CN" altLang="en-US" sz="3200" b="1" dirty="0">
                <a:effectLst>
                  <a:outerShdw blurRad="38100" dist="38100" dir="2700000">
                    <a:srgbClr val="FFFFFF"/>
                  </a:outerShdw>
                </a:effectLst>
                <a:latin typeface="楷体" panose="02010609060101010101" charset="-122"/>
                <a:ea typeface="楷体" panose="02010609060101010101" charset="-122"/>
              </a:rPr>
              <a:t>天朝物产丰盈，</a:t>
            </a:r>
            <a:r>
              <a:rPr lang="zh-CN" altLang="en-US" sz="3200" b="1" dirty="0">
                <a:solidFill>
                  <a:srgbClr val="FF0000"/>
                </a:solidFill>
                <a:effectLst>
                  <a:outerShdw blurRad="38100" dist="38100" dir="2700000">
                    <a:srgbClr val="000000"/>
                  </a:outerShdw>
                </a:effectLst>
                <a:latin typeface="楷体" panose="02010609060101010101" charset="-122"/>
                <a:ea typeface="楷体" panose="02010609060101010101" charset="-122"/>
              </a:rPr>
              <a:t>无所不有</a:t>
            </a:r>
            <a:r>
              <a:rPr lang="zh-CN" altLang="en-US" sz="3200" b="1" dirty="0">
                <a:effectLst>
                  <a:outerShdw blurRad="38100" dist="38100" dir="2700000">
                    <a:srgbClr val="FFFFFF"/>
                  </a:outerShdw>
                </a:effectLst>
                <a:latin typeface="楷体" panose="02010609060101010101" charset="-122"/>
                <a:ea typeface="楷体" panose="02010609060101010101" charset="-122"/>
              </a:rPr>
              <a:t>，原不藉外夷货物以通有无”</a:t>
            </a:r>
            <a:endParaRPr lang="zh-CN" altLang="en-US" sz="3200" b="1" dirty="0">
              <a:effectLst>
                <a:outerShdw blurRad="38100" dist="38100" dir="2700000">
                  <a:srgbClr val="FFFFFF"/>
                </a:outerShdw>
              </a:effectLst>
              <a:latin typeface="楷体" panose="02010609060101010101" charset="-122"/>
              <a:ea typeface="楷体" panose="02010609060101010101" charset="-122"/>
            </a:endParaRPr>
          </a:p>
        </p:txBody>
      </p:sp>
      <p:sp>
        <p:nvSpPr>
          <p:cNvPr id="18437" name="云形标注 18436"/>
          <p:cNvSpPr/>
          <p:nvPr/>
        </p:nvSpPr>
        <p:spPr>
          <a:xfrm>
            <a:off x="6096000" y="4653203"/>
            <a:ext cx="3311696" cy="1224025"/>
          </a:xfrm>
          <a:prstGeom prst="cloudCallout">
            <a:avLst>
              <a:gd name="adj1" fmla="val -63088"/>
              <a:gd name="adj2" fmla="val -69454"/>
            </a:avLst>
          </a:prstGeom>
          <a:solidFill>
            <a:srgbClr val="CCFFFF"/>
          </a:solidFill>
          <a:ln w="19050">
            <a:noFill/>
          </a:ln>
        </p:spPr>
        <p:txBody>
          <a:bodyPr/>
          <a:p>
            <a:pPr lvl="0" algn="ctr">
              <a:spcBef>
                <a:spcPct val="50000"/>
              </a:spcBef>
            </a:pPr>
            <a:r>
              <a:rPr lang="en-US" altLang="zh-CN" sz="2800" b="1" dirty="0">
                <a:solidFill>
                  <a:srgbClr val="FF0000"/>
                </a:solidFill>
                <a:latin typeface="Arial" panose="020B0604020202020204" pitchFamily="34" charset="0"/>
                <a:ea typeface="黑体" panose="02010609060101010101" pitchFamily="49" charset="-122"/>
              </a:rPr>
              <a:t>  </a:t>
            </a:r>
            <a:r>
              <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盲目自大、自给自足</a:t>
            </a:r>
            <a:endParaRPr lang="zh-CN" altLang="en-US"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500" fill="hold"/>
                                        <p:tgtEl>
                                          <p:spTgt spid="18437"/>
                                        </p:tgtEl>
                                        <p:attrNameLst>
                                          <p:attrName>ppt_x</p:attrName>
                                        </p:attrNameLst>
                                      </p:cBhvr>
                                      <p:tavLst>
                                        <p:tav tm="0">
                                          <p:val>
                                            <p:strVal val="#ppt_x"/>
                                          </p:val>
                                        </p:tav>
                                        <p:tav tm="100000">
                                          <p:val>
                                            <p:strVal val="#ppt_x"/>
                                          </p:val>
                                        </p:tav>
                                      </p:tavLst>
                                    </p:anim>
                                    <p:anim calcmode="lin" valueType="num">
                                      <p:cBhvr additive="base">
                                        <p:cTn id="14"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0" animBg="1"/>
      <p:bldP spid="1843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2" name="文本框 19461"/>
          <p:cNvSpPr txBox="1"/>
          <p:nvPr/>
        </p:nvSpPr>
        <p:spPr>
          <a:xfrm>
            <a:off x="636648" y="3426327"/>
            <a:ext cx="7596202" cy="645160"/>
          </a:xfrm>
          <a:prstGeom prst="rect">
            <a:avLst/>
          </a:prstGeom>
          <a:noFill/>
          <a:ln w="9525">
            <a:noFill/>
          </a:ln>
        </p:spPr>
        <p:txBody>
          <a:bodyPr wrap="square">
            <a:spAutoFit/>
          </a:bodyPr>
          <a:p>
            <a:pPr lvl="0">
              <a:spcBef>
                <a:spcPct val="50000"/>
              </a:spcBef>
            </a:pP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mn-ea"/>
              </a:rPr>
              <a:t>④统治者盲目自大的观念。</a:t>
            </a:r>
            <a:endPar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mn-ea"/>
            </a:endParaRPr>
          </a:p>
        </p:txBody>
      </p:sp>
      <p:sp>
        <p:nvSpPr>
          <p:cNvPr id="19463" name="文本框 19462"/>
          <p:cNvSpPr txBox="1"/>
          <p:nvPr/>
        </p:nvSpPr>
        <p:spPr>
          <a:xfrm>
            <a:off x="636905" y="958215"/>
            <a:ext cx="10538460" cy="645160"/>
          </a:xfrm>
          <a:prstGeom prst="rect">
            <a:avLst/>
          </a:prstGeom>
          <a:noFill/>
          <a:ln w="9525">
            <a:noFill/>
          </a:ln>
        </p:spPr>
        <p:txBody>
          <a:bodyPr wrap="square">
            <a:spAutoFit/>
          </a:bodyPr>
          <a:p>
            <a:pPr lvl="0">
              <a:spcBef>
                <a:spcPct val="50000"/>
              </a:spcBef>
            </a:pPr>
            <a:r>
              <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rPr>
              <a:t>①是自给自足的自然经济的产物（根本原因）。</a:t>
            </a:r>
            <a:endPar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endParaRPr>
          </a:p>
        </p:txBody>
      </p:sp>
      <p:sp>
        <p:nvSpPr>
          <p:cNvPr id="2" name="文本框 1"/>
          <p:cNvSpPr txBox="1"/>
          <p:nvPr/>
        </p:nvSpPr>
        <p:spPr>
          <a:xfrm>
            <a:off x="636648" y="1779213"/>
            <a:ext cx="7987665" cy="645160"/>
          </a:xfrm>
          <a:prstGeom prst="rect">
            <a:avLst/>
          </a:prstGeom>
          <a:noFill/>
        </p:spPr>
        <p:txBody>
          <a:bodyPr wrap="none" rtlCol="0" anchor="t">
            <a:spAutoFit/>
          </a:bodyPr>
          <a:p>
            <a:pPr algn="l"/>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②维护专制统治，隔绝沿海反叛势力。</a:t>
            </a:r>
            <a:endPar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endParaRPr>
          </a:p>
        </p:txBody>
      </p:sp>
      <p:sp>
        <p:nvSpPr>
          <p:cNvPr id="4" name="文本框 3"/>
          <p:cNvSpPr txBox="1"/>
          <p:nvPr/>
        </p:nvSpPr>
        <p:spPr>
          <a:xfrm>
            <a:off x="100839" y="190175"/>
            <a:ext cx="6020750" cy="768350"/>
          </a:xfrm>
          <a:prstGeom prst="rect">
            <a:avLst/>
          </a:prstGeom>
          <a:noFill/>
          <a:ln w="9525">
            <a:noFill/>
          </a:ln>
          <a:extLst>
            <a:ext uri="{909E8E84-426E-40DD-AFC4-6F175D3DCCD1}">
              <a14:hiddenFill xmlns:a14="http://schemas.microsoft.com/office/drawing/2010/main">
                <a:gradFill>
                  <a:gsLst>
                    <a:gs pos="0">
                      <a:srgbClr val="FECF40"/>
                    </a:gs>
                    <a:gs pos="100000">
                      <a:srgbClr val="846C21"/>
                    </a:gs>
                  </a:gsLst>
                  <a:lin ang="5400000" scaled="0"/>
                </a:gradFill>
              </a14:hiddenFill>
            </a:ext>
          </a:extLst>
        </p:spPr>
        <p:txBody>
          <a:bodyPr wrap="square">
            <a:spAutoFit/>
          </a:bodyPr>
          <a:p>
            <a:pPr lvl="0" algn="ctr"/>
            <a:r>
              <a:rPr lang="en-US" altLang="zh-CN" sz="4400" b="1" err="1">
                <a:solidFill>
                  <a:schemeClr val="tx1"/>
                </a:solidFill>
                <a:effectLst/>
                <a:latin typeface="楷体" panose="02010609060101010101" charset="-122"/>
                <a:ea typeface="楷体" panose="02010609060101010101" charset="-122"/>
                <a:cs typeface="+mn-ea"/>
                <a:sym typeface="+mn-ea"/>
              </a:rPr>
              <a:t>2</a:t>
            </a:r>
            <a:r>
              <a:rPr lang="zh-CN" altLang="en-US" sz="4400" b="1" err="1">
                <a:solidFill>
                  <a:schemeClr val="tx1"/>
                </a:solidFill>
                <a:effectLst/>
                <a:latin typeface="楷体" panose="02010609060101010101" charset="-122"/>
                <a:ea typeface="楷体" panose="02010609060101010101" charset="-122"/>
                <a:cs typeface="+mn-ea"/>
                <a:sym typeface="+mn-ea"/>
              </a:rPr>
              <a:t>、</a:t>
            </a:r>
            <a:r>
              <a:rPr lang="en-US" altLang="zh-CN" sz="4400" b="1" err="1">
                <a:solidFill>
                  <a:schemeClr val="tx1"/>
                </a:solidFill>
                <a:effectLst/>
                <a:latin typeface="楷体" panose="02010609060101010101" charset="-122"/>
                <a:ea typeface="楷体" panose="02010609060101010101" charset="-122"/>
                <a:cs typeface="+mn-ea"/>
                <a:sym typeface="+mn-ea"/>
              </a:rPr>
              <a:t>“</a:t>
            </a:r>
            <a:r>
              <a:rPr lang="zh-CN" altLang="en-US" sz="4400" b="1" err="1">
                <a:solidFill>
                  <a:schemeClr val="tx1"/>
                </a:solidFill>
                <a:effectLst/>
                <a:latin typeface="楷体" panose="02010609060101010101" charset="-122"/>
                <a:ea typeface="楷体" panose="02010609060101010101" charset="-122"/>
                <a:cs typeface="+mn-ea"/>
                <a:sym typeface="+mn-ea"/>
              </a:rPr>
              <a:t>海禁</a:t>
            </a:r>
            <a:r>
              <a:rPr lang="en-US" altLang="zh-CN" sz="4400" b="1" err="1">
                <a:solidFill>
                  <a:schemeClr val="tx1"/>
                </a:solidFill>
                <a:effectLst/>
                <a:latin typeface="楷体" panose="02010609060101010101" charset="-122"/>
                <a:ea typeface="楷体" panose="02010609060101010101" charset="-122"/>
                <a:cs typeface="+mn-ea"/>
                <a:sym typeface="+mn-ea"/>
              </a:rPr>
              <a:t>”</a:t>
            </a:r>
            <a:r>
              <a:rPr lang="zh-CN" altLang="en-US" sz="4400" b="1" err="1">
                <a:solidFill>
                  <a:schemeClr val="tx1"/>
                </a:solidFill>
                <a:effectLst/>
                <a:latin typeface="楷体" panose="02010609060101010101" charset="-122"/>
                <a:ea typeface="楷体" panose="02010609060101010101" charset="-122"/>
                <a:cs typeface="+mn-ea"/>
                <a:sym typeface="+mn-ea"/>
              </a:rPr>
              <a:t>原因</a:t>
            </a:r>
            <a:r>
              <a:rPr lang="en-US" altLang="x-none" sz="4400" b="1" err="1">
                <a:solidFill>
                  <a:schemeClr val="tx1"/>
                </a:solidFill>
                <a:effectLst/>
                <a:latin typeface="楷体" panose="02010609060101010101" charset="-122"/>
                <a:ea typeface="楷体" panose="02010609060101010101" charset="-122"/>
                <a:cs typeface="+mn-ea"/>
              </a:rPr>
              <a:t>：</a:t>
            </a:r>
            <a:endParaRPr lang="en-US" altLang="x-none" sz="4400" b="1" err="1">
              <a:solidFill>
                <a:schemeClr val="tx1"/>
              </a:solidFill>
              <a:effectLst/>
              <a:latin typeface="楷体" panose="02010609060101010101" charset="-122"/>
              <a:ea typeface="楷体" panose="02010609060101010101" charset="-122"/>
              <a:cs typeface="+mn-ea"/>
            </a:endParaRPr>
          </a:p>
        </p:txBody>
      </p:sp>
      <p:sp>
        <p:nvSpPr>
          <p:cNvPr id="5" name="文本框 4"/>
          <p:cNvSpPr txBox="1"/>
          <p:nvPr/>
        </p:nvSpPr>
        <p:spPr>
          <a:xfrm>
            <a:off x="636905" y="2611120"/>
            <a:ext cx="9364980" cy="645160"/>
          </a:xfrm>
          <a:prstGeom prst="rect">
            <a:avLst/>
          </a:prstGeom>
          <a:noFill/>
        </p:spPr>
        <p:txBody>
          <a:bodyPr wrap="none" rtlCol="0">
            <a:spAutoFit/>
          </a:bodyPr>
          <a:p>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rPr>
              <a:t>③针对西方殖民者和倭寇侵扰沿海的被动应付</a:t>
            </a:r>
            <a:endPar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ppt_x"/>
                                          </p:val>
                                        </p:tav>
                                        <p:tav tm="100000">
                                          <p:val>
                                            <p:strVal val="#ppt_x"/>
                                          </p:val>
                                        </p:tav>
                                      </p:tavLst>
                                    </p:anim>
                                    <p:anim calcmode="lin" valueType="num">
                                      <p:cBhvr additive="base">
                                        <p:cTn id="8"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62"/>
                                        </p:tgtEl>
                                        <p:attrNameLst>
                                          <p:attrName>style.visibility</p:attrName>
                                        </p:attrNameLst>
                                      </p:cBhvr>
                                      <p:to>
                                        <p:strVal val="visible"/>
                                      </p:to>
                                    </p:set>
                                    <p:anim calcmode="lin" valueType="num">
                                      <p:cBhvr additive="base">
                                        <p:cTn id="25" dur="500" fill="hold"/>
                                        <p:tgtEl>
                                          <p:spTgt spid="19462"/>
                                        </p:tgtEl>
                                        <p:attrNameLst>
                                          <p:attrName>ppt_x</p:attrName>
                                        </p:attrNameLst>
                                      </p:cBhvr>
                                      <p:tavLst>
                                        <p:tav tm="0">
                                          <p:val>
                                            <p:strVal val="#ppt_x"/>
                                          </p:val>
                                        </p:tav>
                                        <p:tav tm="100000">
                                          <p:val>
                                            <p:strVal val="#ppt_x"/>
                                          </p:val>
                                        </p:tav>
                                      </p:tavLst>
                                    </p:anim>
                                    <p:anim calcmode="lin" valueType="num">
                                      <p:cBhvr additive="base">
                                        <p:cTn id="26"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2" grpId="0"/>
      <p:bldP spid="5" grpId="0"/>
      <p:bldP spid="194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7480" y="1167130"/>
            <a:ext cx="11447145" cy="3291840"/>
          </a:xfrm>
          <a:prstGeom prst="rect">
            <a:avLst/>
          </a:prstGeom>
          <a:solidFill>
            <a:schemeClr val="bg1"/>
          </a:solidFill>
        </p:spPr>
        <p:txBody>
          <a:bodyPr wrap="square" rtlCol="0" anchor="t">
            <a:spAutoFit/>
          </a:bodyPr>
          <a:p>
            <a:pPr>
              <a:lnSpc>
                <a:spcPct val="130000"/>
              </a:lnSpc>
            </a:pPr>
            <a:r>
              <a:rPr lang="en-US" altLang="zh-CN"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明朝</a:t>
            </a:r>
            <a:r>
              <a:rPr lang="zh-CN" altLang="en-US" sz="40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朝贡”贸易</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体制；朱元璋“通番禁令”</a:t>
            </a:r>
            <a:endPar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en-US" altLang="zh-CN"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B</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清朝</a:t>
            </a:r>
            <a:r>
              <a:rPr lang="zh-CN" altLang="en-US" sz="40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顺治帝颁布的“海禁令”“迁海令”</a:t>
            </a:r>
            <a:endParaRPr lang="en-US" altLang="zh-CN"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nSpc>
                <a:spcPct val="130000"/>
              </a:lnSpc>
            </a:pPr>
            <a:r>
              <a:rPr lang="en-US" altLang="zh-CN"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C</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明清</a:t>
            </a:r>
            <a:r>
              <a:rPr lang="zh-CN" altLang="en-US" sz="40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曾实行短暂的具有</a:t>
            </a:r>
            <a:r>
              <a:rPr lang="zh-CN" altLang="en-US" sz="40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官方垄断性质</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的对外开放</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40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rPr>
              <a:t>江浙闵</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rPr>
              <a:t>三海关</a:t>
            </a:r>
            <a:r>
              <a:rPr lang="en-US" altLang="zh-CN"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40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rPr>
              <a:t>广州</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rPr>
              <a:t>一口贸易）</a:t>
            </a:r>
            <a:endPar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3" name="文本框 2"/>
          <p:cNvSpPr txBox="1"/>
          <p:nvPr/>
        </p:nvSpPr>
        <p:spPr>
          <a:xfrm>
            <a:off x="2929255" y="277495"/>
            <a:ext cx="1971040" cy="706755"/>
          </a:xfrm>
          <a:prstGeom prst="rect">
            <a:avLst/>
          </a:prstGeom>
          <a:solidFill>
            <a:schemeClr val="bg1"/>
          </a:solidFill>
        </p:spPr>
        <p:txBody>
          <a:bodyPr wrap="none" rtlCol="0">
            <a:spAutoFit/>
          </a:bodyPr>
          <a:p>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3</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、表现</a:t>
            </a:r>
            <a:endPar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11265"/>
          <p:cNvSpPr txBox="1"/>
          <p:nvPr/>
        </p:nvSpPr>
        <p:spPr>
          <a:xfrm>
            <a:off x="1660525" y="168275"/>
            <a:ext cx="2019300" cy="645160"/>
          </a:xfrm>
          <a:prstGeom prst="rect">
            <a:avLst/>
          </a:prstGeom>
          <a:noFill/>
          <a:ln w="9525">
            <a:noFill/>
          </a:ln>
        </p:spPr>
        <p:txBody>
          <a:bodyPr wrap="none" anchor="t">
            <a:spAutoFit/>
          </a:bodyPr>
          <a:p>
            <a:r>
              <a:rPr lang="zh-CN" altLang="en-US" sz="3600" b="1">
                <a:latin typeface="Times New Roman" panose="02020603050405020304" pitchFamily="18" charset="0"/>
                <a:ea typeface="黑体" panose="02010609060101010101" pitchFamily="49" charset="-122"/>
              </a:rPr>
              <a:t>闭关锁国</a:t>
            </a:r>
            <a:endParaRPr lang="zh-CN" altLang="en-US" sz="3600" b="1">
              <a:latin typeface="Times New Roman" panose="02020603050405020304" pitchFamily="18" charset="0"/>
              <a:ea typeface="黑体" panose="02010609060101010101" pitchFamily="49" charset="-122"/>
            </a:endParaRPr>
          </a:p>
        </p:txBody>
      </p:sp>
      <p:grpSp>
        <p:nvGrpSpPr>
          <p:cNvPr id="11267" name="组合 11266"/>
          <p:cNvGrpSpPr/>
          <p:nvPr/>
        </p:nvGrpSpPr>
        <p:grpSpPr>
          <a:xfrm>
            <a:off x="1255713" y="3894455"/>
            <a:ext cx="8977313" cy="2795588"/>
            <a:chOff x="-183" y="0"/>
            <a:chExt cx="5655" cy="1624"/>
          </a:xfrm>
        </p:grpSpPr>
        <p:pic>
          <p:nvPicPr>
            <p:cNvPr id="13315" name="图片 11267" descr="广州商馆区图"/>
            <p:cNvPicPr>
              <a:picLocks noChangeAspect="1"/>
            </p:cNvPicPr>
            <p:nvPr/>
          </p:nvPicPr>
          <p:blipFill>
            <a:blip r:embed="rId1"/>
            <a:stretch>
              <a:fillRect/>
            </a:stretch>
          </p:blipFill>
          <p:spPr>
            <a:xfrm>
              <a:off x="1344" y="0"/>
              <a:ext cx="4128" cy="1624"/>
            </a:xfrm>
            <a:prstGeom prst="rect">
              <a:avLst/>
            </a:prstGeom>
            <a:noFill/>
            <a:ln w="9525">
              <a:noFill/>
            </a:ln>
          </p:spPr>
        </p:pic>
        <p:sp>
          <p:nvSpPr>
            <p:cNvPr id="13316" name="文本框 11268"/>
            <p:cNvSpPr txBox="1"/>
            <p:nvPr/>
          </p:nvSpPr>
          <p:spPr>
            <a:xfrm>
              <a:off x="-183" y="654"/>
              <a:ext cx="1397" cy="625"/>
            </a:xfrm>
            <a:prstGeom prst="rect">
              <a:avLst/>
            </a:prstGeom>
            <a:noFill/>
            <a:ln w="9525">
              <a:noFill/>
            </a:ln>
          </p:spPr>
          <p:txBody>
            <a:bodyPr wrap="none" anchor="t">
              <a:spAutoFit/>
            </a:bodyPr>
            <a:p>
              <a:r>
                <a:rPr lang="zh-CN" altLang="en-US" sz="3200" b="1" dirty="0">
                  <a:latin typeface="Times New Roman" panose="02020603050405020304" pitchFamily="18" charset="0"/>
                  <a:ea typeface="华文新魏" panose="02010800040101010101" pitchFamily="2" charset="-122"/>
                </a:rPr>
                <a:t>清朝时期的</a:t>
              </a:r>
              <a:endParaRPr lang="zh-CN" altLang="en-US" sz="3200" b="1" dirty="0">
                <a:latin typeface="Times New Roman" panose="02020603050405020304" pitchFamily="18" charset="0"/>
                <a:ea typeface="华文新魏" panose="02010800040101010101" pitchFamily="2" charset="-122"/>
              </a:endParaRPr>
            </a:p>
            <a:p>
              <a:r>
                <a:rPr lang="zh-CN" altLang="en-US" sz="3200" b="1" dirty="0">
                  <a:solidFill>
                    <a:srgbClr val="FF0000"/>
                  </a:solidFill>
                  <a:latin typeface="Times New Roman" panose="02020603050405020304" pitchFamily="18" charset="0"/>
                  <a:ea typeface="华文新魏" panose="02010800040101010101" pitchFamily="2" charset="-122"/>
                </a:rPr>
                <a:t>广州</a:t>
              </a:r>
              <a:r>
                <a:rPr lang="zh-CN" altLang="en-US" sz="3200" b="1" dirty="0">
                  <a:latin typeface="Times New Roman" panose="02020603050405020304" pitchFamily="18" charset="0"/>
                  <a:ea typeface="华文新魏" panose="02010800040101010101" pitchFamily="2" charset="-122"/>
                </a:rPr>
                <a:t>商馆区</a:t>
              </a:r>
              <a:endParaRPr lang="zh-CN" altLang="en-US" sz="3200" b="1" dirty="0">
                <a:latin typeface="Times New Roman" panose="02020603050405020304" pitchFamily="18" charset="0"/>
                <a:ea typeface="华文新魏" panose="02010800040101010101" pitchFamily="2" charset="-122"/>
              </a:endParaRPr>
            </a:p>
          </p:txBody>
        </p:sp>
      </p:grpSp>
      <p:grpSp>
        <p:nvGrpSpPr>
          <p:cNvPr id="11270" name="组合 11269"/>
          <p:cNvGrpSpPr/>
          <p:nvPr/>
        </p:nvGrpSpPr>
        <p:grpSpPr>
          <a:xfrm>
            <a:off x="699770" y="1033780"/>
            <a:ext cx="11063828" cy="2860675"/>
            <a:chOff x="0" y="0"/>
            <a:chExt cx="6281" cy="1802"/>
          </a:xfrm>
        </p:grpSpPr>
        <p:pic>
          <p:nvPicPr>
            <p:cNvPr id="13318" name="图片 11270" descr="十三行"/>
            <p:cNvPicPr>
              <a:picLocks noChangeAspect="1"/>
            </p:cNvPicPr>
            <p:nvPr/>
          </p:nvPicPr>
          <p:blipFill>
            <a:blip r:embed="rId2"/>
            <a:stretch>
              <a:fillRect/>
            </a:stretch>
          </p:blipFill>
          <p:spPr>
            <a:xfrm>
              <a:off x="0" y="2"/>
              <a:ext cx="4080" cy="1510"/>
            </a:xfrm>
            <a:prstGeom prst="rect">
              <a:avLst/>
            </a:prstGeom>
            <a:noFill/>
            <a:ln w="9525">
              <a:noFill/>
            </a:ln>
          </p:spPr>
        </p:pic>
        <p:sp>
          <p:nvSpPr>
            <p:cNvPr id="13319" name="文本框 11271"/>
            <p:cNvSpPr txBox="1"/>
            <p:nvPr/>
          </p:nvSpPr>
          <p:spPr>
            <a:xfrm>
              <a:off x="4118" y="0"/>
              <a:ext cx="2163" cy="1802"/>
            </a:xfrm>
            <a:prstGeom prst="rect">
              <a:avLst/>
            </a:prstGeom>
            <a:noFill/>
            <a:ln w="9525">
              <a:noFill/>
            </a:ln>
          </p:spPr>
          <p:txBody>
            <a:bodyPr wrap="square" anchor="t">
              <a:spAutoFit/>
            </a:bodyPr>
            <a:p>
              <a:pPr algn="l"/>
              <a:r>
                <a:rPr lang="zh-CN" altLang="en-US" sz="3600" b="1" dirty="0">
                  <a:latin typeface="Times New Roman" panose="02020603050405020304" pitchFamily="18" charset="0"/>
                  <a:ea typeface="华文新魏" panose="02010800040101010101" pitchFamily="2" charset="-122"/>
                </a:rPr>
                <a:t>   清朝时期</a:t>
              </a:r>
              <a:endParaRPr lang="zh-CN" altLang="en-US" sz="3600" b="1" dirty="0">
                <a:latin typeface="Times New Roman" panose="02020603050405020304" pitchFamily="18" charset="0"/>
                <a:ea typeface="华文新魏" panose="02010800040101010101" pitchFamily="2" charset="-122"/>
              </a:endParaRPr>
            </a:p>
            <a:p>
              <a:pPr algn="l"/>
              <a:r>
                <a:rPr lang="zh-CN" altLang="en-US" sz="3600" b="1" dirty="0">
                  <a:solidFill>
                    <a:srgbClr val="FF0000"/>
                  </a:solidFill>
                  <a:latin typeface="Times New Roman" panose="02020603050405020304" pitchFamily="18" charset="0"/>
                  <a:ea typeface="华文新魏" panose="02010800040101010101" pitchFamily="2" charset="-122"/>
                </a:rPr>
                <a:t>广州十三行</a:t>
              </a:r>
              <a:r>
                <a:rPr lang="zh-CN" altLang="en-US" sz="3600" b="1" dirty="0">
                  <a:latin typeface="Times New Roman" panose="02020603050405020304" pitchFamily="18" charset="0"/>
                  <a:ea typeface="华文新魏" panose="02010800040101010101" pitchFamily="2" charset="-122"/>
                </a:rPr>
                <a:t>，</a:t>
              </a:r>
              <a:endParaRPr lang="zh-CN" altLang="en-US" sz="3600" b="1" dirty="0">
                <a:latin typeface="Times New Roman" panose="02020603050405020304" pitchFamily="18" charset="0"/>
                <a:ea typeface="华文新魏" panose="02010800040101010101" pitchFamily="2" charset="-122"/>
              </a:endParaRPr>
            </a:p>
            <a:p>
              <a:pPr algn="l"/>
              <a:r>
                <a:rPr lang="zh-CN" altLang="en-US" sz="3600" b="1" dirty="0">
                  <a:latin typeface="Times New Roman" panose="02020603050405020304" pitchFamily="18" charset="0"/>
                  <a:ea typeface="华文新魏" panose="02010800040101010101" pitchFamily="2" charset="-122"/>
                </a:rPr>
                <a:t>是唯一准许与</a:t>
              </a:r>
              <a:endParaRPr lang="zh-CN" altLang="en-US" sz="3600" b="1" dirty="0">
                <a:latin typeface="Times New Roman" panose="02020603050405020304" pitchFamily="18" charset="0"/>
                <a:ea typeface="华文新魏" panose="02010800040101010101" pitchFamily="2" charset="-122"/>
              </a:endParaRPr>
            </a:p>
            <a:p>
              <a:pPr algn="l"/>
              <a:r>
                <a:rPr lang="zh-CN" altLang="en-US" sz="3600" b="1" dirty="0">
                  <a:latin typeface="Times New Roman" panose="02020603050405020304" pitchFamily="18" charset="0"/>
                  <a:ea typeface="华文新魏" panose="02010800040101010101" pitchFamily="2" charset="-122"/>
                </a:rPr>
                <a:t>外商打交道的</a:t>
              </a:r>
              <a:endParaRPr lang="zh-CN" altLang="en-US" sz="3600" b="1" dirty="0">
                <a:latin typeface="Times New Roman" panose="02020603050405020304" pitchFamily="18" charset="0"/>
                <a:ea typeface="华文新魏" panose="02010800040101010101" pitchFamily="2" charset="-122"/>
              </a:endParaRPr>
            </a:p>
            <a:p>
              <a:pPr algn="l"/>
              <a:r>
                <a:rPr lang="zh-CN" altLang="en-US" sz="3600" b="1" dirty="0">
                  <a:latin typeface="Times New Roman" panose="02020603050405020304" pitchFamily="18" charset="0"/>
                  <a:ea typeface="华文新魏" panose="02010800040101010101" pitchFamily="2" charset="-122"/>
                </a:rPr>
                <a:t>商行。</a:t>
              </a:r>
              <a:endParaRPr lang="zh-CN" altLang="en-US" sz="3600" b="1" dirty="0">
                <a:latin typeface="Times New Roman" panose="02020603050405020304" pitchFamily="18" charset="0"/>
                <a:ea typeface="华文新魏" panose="02010800040101010101"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left)">
                                      <p:cBhvr>
                                        <p:cTn id="7" dur="500"/>
                                        <p:tgtEl>
                                          <p:spTgt spid="1127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22" presetClass="entr" presetSubtype="2"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right)">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4572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2" name="文本框 1"/>
          <p:cNvSpPr txBox="1"/>
          <p:nvPr/>
        </p:nvSpPr>
        <p:spPr>
          <a:xfrm>
            <a:off x="182245" y="693420"/>
            <a:ext cx="11826875" cy="3784600"/>
          </a:xfrm>
          <a:prstGeom prst="rect">
            <a:avLst/>
          </a:prstGeom>
          <a:solidFill>
            <a:schemeClr val="bg1"/>
          </a:solidFill>
        </p:spPr>
        <p:txBody>
          <a:bodyPr wrap="square" rtlCol="0">
            <a:spAutoFit/>
          </a:bodyPr>
          <a:lstStyle/>
          <a:p>
            <a:r>
              <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材料：永乐二年，禁民下海。时福建濒海居民，私载海舡（同“船”），交通外国，因以为寇，郡县以闻。遂下令禁民间海船。   —《永乐实录》卷27</a:t>
            </a:r>
            <a:endPar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夷货非衣食所需，可谓中国不缺耶。绝之则内外隔而构之衅无由生矣，夷虽欲窥伺我也，何可得哉。</a:t>
            </a:r>
            <a:endPar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——王在晋：《海防纂要》卷7</a:t>
            </a:r>
            <a:endPar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087755" y="4815205"/>
            <a:ext cx="10474325" cy="1198880"/>
          </a:xfrm>
          <a:prstGeom prst="rect">
            <a:avLst/>
          </a:prstGeom>
          <a:solidFill>
            <a:schemeClr val="bg1"/>
          </a:solidFill>
        </p:spPr>
        <p:txBody>
          <a:bodyPr wrap="square" rtlCol="0">
            <a:spAutoFit/>
          </a:bodyPr>
          <a:p>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思考：从上述材料中表明</a:t>
            </a: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海禁和重农抑商</a:t>
            </a:r>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同时在明清时期并举， 两者之间有什么内在联系？</a:t>
            </a:r>
            <a:endPar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609600" y="3382010"/>
            <a:ext cx="9977120" cy="1568450"/>
          </a:xfrm>
          <a:prstGeom prst="rect">
            <a:avLst/>
          </a:prstGeom>
          <a:solidFill>
            <a:schemeClr val="accent1">
              <a:lumMod val="40000"/>
              <a:lumOff val="60000"/>
            </a:schemeClr>
          </a:solidFill>
        </p:spPr>
        <p:txBody>
          <a:bodyPr wrap="none" rtlCol="0">
            <a:spAutoFit/>
          </a:bodyPr>
          <a:p>
            <a:r>
              <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rPr>
              <a:t>海禁政策一定程度上是重农抑商政策</a:t>
            </a:r>
            <a:endPar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rPr>
              <a:t>惯性思维的延伸</a:t>
            </a:r>
            <a:endPar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4078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2" name="文本框 1"/>
          <p:cNvSpPr txBox="1"/>
          <p:nvPr/>
        </p:nvSpPr>
        <p:spPr>
          <a:xfrm>
            <a:off x="135255" y="304800"/>
            <a:ext cx="11638915" cy="3969385"/>
          </a:xfrm>
          <a:prstGeom prst="rect">
            <a:avLst/>
          </a:prstGeom>
          <a:solidFill>
            <a:schemeClr val="bg1"/>
          </a:solidFill>
        </p:spPr>
        <p:txBody>
          <a:bodyPr wrap="square" rtlCol="0">
            <a:spAutoFit/>
          </a:bodyPr>
          <a:lstStyle/>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材料：</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以海外之有余，补内地之不足，内地无足轻重之物，载之番境皆为珍品。……岁收入番岛银洋货物百十万入我中土……        ——《中国古代经济史纲》</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既禁之后，百货不通，民生自蹙。居者苦艺能之无用……驱工商为游手，驱游手为盗贼耳。</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——蓝鼎元：《论南洋事宜》</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p:txBody>
      </p:sp>
      <p:sp>
        <p:nvSpPr>
          <p:cNvPr id="3" name="文本框 2"/>
          <p:cNvSpPr txBox="1"/>
          <p:nvPr/>
        </p:nvSpPr>
        <p:spPr>
          <a:xfrm>
            <a:off x="1212215" y="4457700"/>
            <a:ext cx="10119995" cy="1076325"/>
          </a:xfrm>
          <a:prstGeom prst="rect">
            <a:avLst/>
          </a:prstGeom>
          <a:solidFill>
            <a:schemeClr val="bg1"/>
          </a:solidFill>
        </p:spPr>
        <p:txBody>
          <a:bodyPr wrap="square" rtlCol="0">
            <a:spAutoFit/>
          </a:bodyPr>
          <a:p>
            <a:r>
              <a:rPr lang="zh-CN" altLang="en-US" sz="3200" b="1"/>
              <a:t>根据材料指出开禁外贸对沿海益处，归纳既禁的危害，</a:t>
            </a:r>
            <a:endParaRPr lang="zh-CN" altLang="en-US" sz="3200" b="1"/>
          </a:p>
          <a:p>
            <a:r>
              <a:rPr lang="zh-CN" altLang="en-US" sz="3200" b="1"/>
              <a:t>如何评价这一政策？</a:t>
            </a:r>
            <a:endParaRPr lang="zh-CN" altLang="en-US" sz="3200" b="1"/>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6370" y="528320"/>
            <a:ext cx="11782425" cy="5220970"/>
          </a:xfrm>
        </p:spPr>
        <p:txBody>
          <a:bodyPr>
            <a:noAutofit/>
          </a:bodyPr>
          <a:p>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开禁：①暂时开禁利于沿海手工业的发展</a:t>
            </a:r>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②利于沿海居民的生活</a:t>
            </a:r>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③增加政府收入</a:t>
            </a:r>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④社会安定</a:t>
            </a:r>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既禁：①使以海外贸易为生的商人和渔民破产</a:t>
            </a:r>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en-US" altLang="zh-CN"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②社会动荡</a:t>
            </a:r>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endPar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0df3d7ca7bcb0a469f0475496063f6246b60af98"/>
          <p:cNvPicPr>
            <a:picLocks noChangeAspect="1"/>
          </p:cNvPicPr>
          <p:nvPr/>
        </p:nvPicPr>
        <p:blipFill>
          <a:blip r:embed="rId1"/>
          <a:stretch>
            <a:fillRect/>
          </a:stretch>
        </p:blipFill>
        <p:spPr>
          <a:xfrm>
            <a:off x="66675" y="58420"/>
            <a:ext cx="2989580" cy="3909695"/>
          </a:xfrm>
          <a:prstGeom prst="rect">
            <a:avLst/>
          </a:prstGeom>
        </p:spPr>
      </p:pic>
      <p:sp useBgFill="1">
        <p:nvSpPr>
          <p:cNvPr id="4" name="文本框 3"/>
          <p:cNvSpPr txBox="1"/>
          <p:nvPr/>
        </p:nvSpPr>
        <p:spPr>
          <a:xfrm>
            <a:off x="712861" y="3384249"/>
            <a:ext cx="1407795" cy="583565"/>
          </a:xfrm>
          <a:prstGeom prst="rect">
            <a:avLst/>
          </a:prstGeom>
        </p:spPr>
        <p:txBody>
          <a:bodyPr wrap="none" rtlCol="0">
            <a:spAutoFit/>
          </a:bodyPr>
          <a:p>
            <a:r>
              <a:rPr lang="zh-CN" altLang="en-US" sz="3200" b="1">
                <a:latin typeface="楷体" panose="02010609060101010101" charset="-122"/>
                <a:ea typeface="楷体" panose="02010609060101010101" charset="-122"/>
              </a:rPr>
              <a:t>马克思</a:t>
            </a:r>
            <a:endParaRPr lang="zh-CN" altLang="en-US" sz="3200" b="1">
              <a:latin typeface="楷体" panose="02010609060101010101" charset="-122"/>
              <a:ea typeface="楷体" panose="02010609060101010101" charset="-122"/>
            </a:endParaRPr>
          </a:p>
        </p:txBody>
      </p:sp>
      <p:sp>
        <p:nvSpPr>
          <p:cNvPr id="76843" name="Rectangle 1069"/>
          <p:cNvSpPr txBox="1"/>
          <p:nvPr/>
        </p:nvSpPr>
        <p:spPr>
          <a:xfrm>
            <a:off x="3056255" y="158115"/>
            <a:ext cx="8811260" cy="5939155"/>
          </a:xfrm>
          <a:prstGeom prst="rect">
            <a:avLst/>
          </a:prstGeom>
          <a:solidFill>
            <a:schemeClr val="bg1"/>
          </a:solidFill>
          <a:ln w="9525" cap="flat" cmpd="sng">
            <a:solidFill>
              <a:srgbClr val="FF0000"/>
            </a:solidFill>
            <a:prstDash val="solid"/>
            <a:miter/>
            <a:headEnd type="none" w="med" len="med"/>
            <a:tailEnd type="none" w="med" len="med"/>
          </a:ln>
        </p:spPr>
        <p:txBody>
          <a:bodyPr wrap="square" anchor="t">
            <a:spAutoFit/>
          </a:bodyPr>
          <a:p>
            <a:pPr lvl="0" algn="l"/>
            <a:r>
              <a:rPr lang="en-US" altLang="zh-CN" sz="4000" b="1" dirty="0">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    一个人口几乎占人类三分之一的大帝国（清王朝），不顾时势，</a:t>
            </a:r>
            <a:r>
              <a:rPr lang="en-US" altLang="zh-CN" sz="44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安于现状，人为地隔绝于世并因此竭力以天朝尽善尽美的幻想自欺。这样一个帝国注定最后要在一场</a:t>
            </a:r>
            <a:r>
              <a:rPr lang="zh-CN" altLang="en-US" sz="44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殊死</a:t>
            </a:r>
            <a:r>
              <a:rPr lang="en-US" altLang="zh-CN" sz="44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的决斗中被打垮……</a:t>
            </a:r>
            <a:r>
              <a:rPr lang="en-US" altLang="zh-CN" sz="4000" b="1" dirty="0">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这真是任何诗人想也不敢想的一种奇异的对联式悲歌。</a:t>
            </a:r>
            <a:endParaRPr lang="en-US" altLang="zh-CN" sz="4000" b="1" dirty="0">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endParaRPr>
          </a:p>
          <a:p>
            <a:pPr lvl="0" algn="l"/>
            <a:r>
              <a:rPr lang="en-US" altLang="zh-CN" sz="4000" b="1" dirty="0">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                                                     	—— 摘自《马克思恩格斯全集》</a:t>
            </a:r>
            <a:endParaRPr lang="en-US" altLang="zh-CN" sz="4000" b="1" dirty="0">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43"/>
                                        </p:tgtEl>
                                        <p:attrNameLst>
                                          <p:attrName>style.visibility</p:attrName>
                                        </p:attrNameLst>
                                      </p:cBhvr>
                                      <p:to>
                                        <p:strVal val="visible"/>
                                      </p:to>
                                    </p:set>
                                    <p:anim calcmode="lin" valueType="num">
                                      <p:cBhvr additive="base">
                                        <p:cTn id="7" dur="500" fill="hold"/>
                                        <p:tgtEl>
                                          <p:spTgt spid="76843"/>
                                        </p:tgtEl>
                                        <p:attrNameLst>
                                          <p:attrName>ppt_x</p:attrName>
                                        </p:attrNameLst>
                                      </p:cBhvr>
                                      <p:tavLst>
                                        <p:tav tm="0">
                                          <p:val>
                                            <p:strVal val="#ppt_x"/>
                                          </p:val>
                                        </p:tav>
                                        <p:tav tm="100000">
                                          <p:val>
                                            <p:strVal val="#ppt_x"/>
                                          </p:val>
                                        </p:tav>
                                      </p:tavLst>
                                    </p:anim>
                                    <p:anim calcmode="lin" valueType="num">
                                      <p:cBhvr additive="base">
                                        <p:cTn id="8" dur="500" fill="hold"/>
                                        <p:tgtEl>
                                          <p:spTgt spid="76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图片 1" descr="daiyi.jpg"/>
          <p:cNvPicPr>
            <a:picLocks noChangeAspect="1"/>
          </p:cNvPicPr>
          <p:nvPr/>
        </p:nvPicPr>
        <p:blipFill>
          <a:blip r:embed="rId1"/>
          <a:stretch>
            <a:fillRect/>
          </a:stretch>
        </p:blipFill>
        <p:spPr>
          <a:xfrm>
            <a:off x="200734" y="3920123"/>
            <a:ext cx="3995943" cy="2717940"/>
          </a:xfrm>
          <a:prstGeom prst="rect">
            <a:avLst/>
          </a:prstGeom>
          <a:noFill/>
          <a:ln w="9525">
            <a:noFill/>
          </a:ln>
        </p:spPr>
      </p:pic>
      <p:sp>
        <p:nvSpPr>
          <p:cNvPr id="41987" name="TextBox 2"/>
          <p:cNvSpPr txBox="1"/>
          <p:nvPr/>
        </p:nvSpPr>
        <p:spPr>
          <a:xfrm>
            <a:off x="4442425" y="4643800"/>
            <a:ext cx="4476750" cy="666115"/>
          </a:xfrm>
          <a:prstGeom prst="rect">
            <a:avLst/>
          </a:prstGeom>
          <a:solidFill>
            <a:schemeClr val="bg1"/>
          </a:solidFill>
          <a:ln w="9525">
            <a:noFill/>
          </a:ln>
        </p:spPr>
        <p:txBody>
          <a:bodyPr wrap="none">
            <a:spAutoFit/>
          </a:bodyPr>
          <a:p>
            <a:pPr lvl="0"/>
            <a:r>
              <a:rPr lang="zh-CN" altLang="en-US" sz="3735" b="1" dirty="0">
                <a:solidFill>
                  <a:schemeClr val="tx1"/>
                </a:solidFill>
                <a:latin typeface="楷体" panose="02010609060101010101" charset="-122"/>
                <a:ea typeface="楷体" panose="02010609060101010101" charset="-122"/>
              </a:rPr>
              <a:t>著名历史学家  戴逸</a:t>
            </a:r>
            <a:endParaRPr lang="zh-CN" altLang="en-US" sz="3735" b="1" dirty="0">
              <a:solidFill>
                <a:schemeClr val="tx1"/>
              </a:solidFill>
              <a:latin typeface="楷体" panose="02010609060101010101" charset="-122"/>
              <a:ea typeface="楷体" panose="02010609060101010101" charset="-122"/>
            </a:endParaRPr>
          </a:p>
        </p:txBody>
      </p:sp>
      <p:sp>
        <p:nvSpPr>
          <p:cNvPr id="41988" name="TextBox 3"/>
          <p:cNvSpPr txBox="1"/>
          <p:nvPr/>
        </p:nvSpPr>
        <p:spPr>
          <a:xfrm>
            <a:off x="88265" y="284480"/>
            <a:ext cx="12015470" cy="3599815"/>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p>
            <a:pPr lvl="0"/>
            <a:r>
              <a:rPr lang="en-US" altLang="zh-CN"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    </a:t>
            </a:r>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从表面上看，闭关锁国的海禁政策似乎也限制了外国侵略者在中国的活动，具有一点</a:t>
            </a:r>
            <a:r>
              <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自卫</a:t>
            </a:r>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作用，但实际上这是一种</a:t>
            </a:r>
            <a:r>
              <a:rPr lang="zh-CN" altLang="en-US" sz="40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落后的、消极的政策，闭关锁国的</a:t>
            </a:r>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海禁政策</a:t>
            </a:r>
            <a:r>
              <a:rPr lang="zh-CN" altLang="en-US" sz="40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只能阻碍中国社会政治、经济、科学文化发展，使中国与西方的差距越来越大，是一种慢性自杀政策。              </a:t>
            </a:r>
            <a:r>
              <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 </a:t>
            </a:r>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                   </a:t>
            </a:r>
            <a:r>
              <a:rPr lang="en-US" altLang="zh-CN"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a:t>
            </a:r>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闭关政策的历史教训</a:t>
            </a:r>
            <a:r>
              <a:rPr lang="en-US" altLang="zh-CN" sz="36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a:t>
            </a:r>
            <a:endParaRPr lang="en-US" altLang="zh-CN" sz="36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anim calcmode="lin" valueType="num">
                                      <p:cBhvr additive="base">
                                        <p:cTn id="11" dur="500" fill="hold"/>
                                        <p:tgtEl>
                                          <p:spTgt spid="41986"/>
                                        </p:tgtEl>
                                        <p:attrNameLst>
                                          <p:attrName>ppt_x</p:attrName>
                                        </p:attrNameLst>
                                      </p:cBhvr>
                                      <p:tavLst>
                                        <p:tav tm="0">
                                          <p:val>
                                            <p:strVal val="#ppt_x"/>
                                          </p:val>
                                        </p:tav>
                                        <p:tav tm="100000">
                                          <p:val>
                                            <p:strVal val="#ppt_x"/>
                                          </p:val>
                                        </p:tav>
                                      </p:tavLst>
                                    </p:anim>
                                    <p:anim calcmode="lin" valueType="num">
                                      <p:cBhvr additive="base">
                                        <p:cTn id="12"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习近平总书记在民营企业座谈会重要讲话引起强烈反响-_标清">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391160" y="364490"/>
            <a:ext cx="11623675" cy="558165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2240" y="1121410"/>
            <a:ext cx="11906885" cy="4276725"/>
          </a:xfrm>
          <a:prstGeom prst="rect">
            <a:avLst/>
          </a:prstGeom>
          <a:solidFill>
            <a:schemeClr val="bg1"/>
          </a:solidFill>
        </p:spPr>
        <p:txBody>
          <a:bodyPr wrap="square" rtlCol="0" anchor="t">
            <a:spAutoFit/>
          </a:bodyPr>
          <a:p>
            <a:pPr marL="342900" indent="-342900">
              <a:lnSpc>
                <a:spcPct val="120000"/>
              </a:lnSpc>
              <a:spcBef>
                <a:spcPct val="20000"/>
              </a:spcBef>
            </a:pPr>
            <a:r>
              <a:rPr lang="zh-CN" altLang="en-US" sz="40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积极：</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一定程度上起到了</a:t>
            </a:r>
            <a:r>
              <a:rPr lang="zh-CN" altLang="en-US" sz="40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民族自卫</a:t>
            </a:r>
            <a:r>
              <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作用；</a:t>
            </a:r>
            <a:endParaRPr lang="zh-CN" altLang="en-US" sz="4000" b="1" dirty="0">
              <a:solidFill>
                <a:srgbClr val="0D0D0D"/>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342900" indent="-342900">
              <a:lnSpc>
                <a:spcPct val="120000"/>
              </a:lnSpc>
              <a:spcBef>
                <a:spcPct val="20000"/>
              </a:spcBef>
            </a:pPr>
            <a:r>
              <a:rPr lang="zh-CN" altLang="en-US" sz="4000" b="1"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消极：</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①扼杀了对外贸易推动经济进步的可能性；</a:t>
            </a:r>
            <a:endPar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marL="342900" indent="-342900">
              <a:lnSpc>
                <a:spcPct val="120000"/>
              </a:lnSpc>
              <a:spcBef>
                <a:spcPct val="20000"/>
              </a:spcBef>
            </a:pP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②使得中国在</a:t>
            </a:r>
            <a:r>
              <a:rPr lang="en-US" altLang="zh-CN"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世纪以</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极端保守和封闭的面  </a:t>
            </a:r>
            <a:endPar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342900" indent="-342900">
              <a:lnSpc>
                <a:spcPct val="120000"/>
              </a:lnSpc>
              <a:spcBef>
                <a:spcPct val="20000"/>
              </a:spcBef>
            </a:pP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貌走向近代化的世界</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，而大大</a:t>
            </a:r>
            <a:r>
              <a:rPr lang="zh-CN" altLang="en-US" sz="40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落后于西方</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342900" indent="-342900">
              <a:lnSpc>
                <a:spcPct val="120000"/>
              </a:lnSpc>
              <a:spcBef>
                <a:spcPct val="20000"/>
              </a:spcBef>
            </a:pP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被动挨打。</a:t>
            </a:r>
            <a:endPar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457200" y="414655"/>
            <a:ext cx="1971040" cy="706755"/>
          </a:xfrm>
          <a:prstGeom prst="rect">
            <a:avLst/>
          </a:prstGeom>
          <a:noFill/>
        </p:spPr>
        <p:txBody>
          <a:bodyPr wrap="none" rtlCol="0">
            <a:spAutoFit/>
          </a:bodyPr>
          <a:p>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4</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、影响</a:t>
            </a:r>
            <a:endPar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2" name="文本框 1"/>
          <p:cNvSpPr txBox="1"/>
          <p:nvPr/>
        </p:nvSpPr>
        <p:spPr>
          <a:xfrm>
            <a:off x="0" y="1444625"/>
            <a:ext cx="11947525" cy="2861310"/>
          </a:xfrm>
          <a:prstGeom prst="rect">
            <a:avLst/>
          </a:prstGeom>
          <a:solidFill>
            <a:schemeClr val="bg1"/>
          </a:solidFill>
        </p:spPr>
        <p:txBody>
          <a:bodyPr wrap="square" rtlCol="0">
            <a:spAutoFit/>
          </a:bodyPr>
          <a:lstStyle/>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乾隆帝给英王乔治二世回信：“天朝物产丰盈,无所不有,原不籍外夷货物以通有无,……是以加恩体恤。”</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——梁廷楠《粤海关志》卷二三，第8页</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国初海禁严 立意比驱鳄 借端累无辜 此事实大错</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3600" b="1" dirty="0">
                <a:solidFill>
                  <a:schemeClr val="tx1"/>
                </a:solidFill>
                <a:latin typeface="中山行书百年纪念版" panose="02010609000101010101" pitchFamily="49" charset="-122"/>
                <a:ea typeface="中山行书百年纪念版" panose="02010609000101010101" pitchFamily="49" charset="-122"/>
              </a:rPr>
              <a:t>                            ——【清】黄遵宪</a:t>
            </a:r>
            <a:endParaRPr lang="zh-CN" altLang="en-US" sz="3600" b="1" dirty="0">
              <a:solidFill>
                <a:schemeClr val="tx1"/>
              </a:solidFill>
              <a:latin typeface="中山行书百年纪念版" panose="02010609000101010101" pitchFamily="49" charset="-122"/>
              <a:ea typeface="中山行书百年纪念版" panose="02010609000101010101" pitchFamily="49" charset="-122"/>
            </a:endParaRPr>
          </a:p>
        </p:txBody>
      </p:sp>
      <p:sp>
        <p:nvSpPr>
          <p:cNvPr id="3" name="文本框 2"/>
          <p:cNvSpPr txBox="1"/>
          <p:nvPr/>
        </p:nvSpPr>
        <p:spPr>
          <a:xfrm>
            <a:off x="4088765" y="542925"/>
            <a:ext cx="2019300" cy="829945"/>
          </a:xfrm>
          <a:prstGeom prst="rect">
            <a:avLst/>
          </a:prstGeom>
          <a:solidFill>
            <a:schemeClr val="bg1"/>
          </a:solidFill>
        </p:spPr>
        <p:txBody>
          <a:bodyPr wrap="none" rtlCol="0">
            <a:spAutoFit/>
          </a:bodyPr>
          <a:p>
            <a:r>
              <a:rPr lang="zh-CN" altLang="en-US" sz="4800" b="1">
                <a:latin typeface="楷体" panose="02010609060101010101" charset="-122"/>
                <a:ea typeface="楷体" panose="02010609060101010101" charset="-122"/>
              </a:rPr>
              <a:t>探究：</a:t>
            </a:r>
            <a:endParaRPr lang="zh-CN" altLang="en-US" sz="4800" b="1">
              <a:latin typeface="楷体" panose="02010609060101010101" charset="-122"/>
              <a:ea typeface="楷体" panose="02010609060101010101" charset="-122"/>
            </a:endParaRPr>
          </a:p>
        </p:txBody>
      </p:sp>
      <p:sp>
        <p:nvSpPr>
          <p:cNvPr id="4" name="文本框 3"/>
          <p:cNvSpPr txBox="1"/>
          <p:nvPr/>
        </p:nvSpPr>
        <p:spPr>
          <a:xfrm>
            <a:off x="2470785" y="4520565"/>
            <a:ext cx="7813040" cy="1198880"/>
          </a:xfrm>
          <a:prstGeom prst="rect">
            <a:avLst/>
          </a:prstGeom>
          <a:solidFill>
            <a:schemeClr val="bg1"/>
          </a:solidFill>
        </p:spPr>
        <p:txBody>
          <a:bodyPr wrap="square" rtlCol="0">
            <a:spAutoFit/>
          </a:bodyPr>
          <a:p>
            <a:pPr algn="l"/>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sym typeface="+mn-ea"/>
              </a:rPr>
              <a:t>在中西方贸易问题上，清朝统治者拒绝通商其后果如何？</a:t>
            </a:r>
            <a:endPar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
        <p:nvSpPr>
          <p:cNvPr id="5" name="文本框 4"/>
          <p:cNvSpPr txBox="1"/>
          <p:nvPr/>
        </p:nvSpPr>
        <p:spPr>
          <a:xfrm>
            <a:off x="2331720" y="2644775"/>
            <a:ext cx="7528560" cy="1568450"/>
          </a:xfrm>
          <a:prstGeom prst="rect">
            <a:avLst/>
          </a:prstGeom>
          <a:solidFill>
            <a:schemeClr val="accent1">
              <a:lumMod val="40000"/>
              <a:lumOff val="60000"/>
            </a:schemeClr>
          </a:solidFill>
        </p:spPr>
        <p:txBody>
          <a:bodyPr wrap="none" rtlCol="0">
            <a:spAutoFit/>
          </a:bodyPr>
          <a:p>
            <a:r>
              <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rPr>
              <a:t>扼杀了对外贸易的进步性，</a:t>
            </a:r>
            <a:endPar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rPr>
              <a:t>与世界潮流相脱节</a:t>
            </a:r>
            <a:endParaRPr lang="zh-CN" altLang="en-US" sz="48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2" name="文本框 1"/>
          <p:cNvSpPr txBox="1"/>
          <p:nvPr/>
        </p:nvSpPr>
        <p:spPr>
          <a:xfrm>
            <a:off x="213995" y="836930"/>
            <a:ext cx="11562080" cy="3169285"/>
          </a:xfrm>
          <a:prstGeom prst="rect">
            <a:avLst/>
          </a:prstGeom>
          <a:solidFill>
            <a:schemeClr val="bg1"/>
          </a:solidFill>
        </p:spPr>
        <p:txBody>
          <a:bodyPr wrap="square" rtlCol="0">
            <a:spAutoFit/>
          </a:bodyPr>
          <a:lstStyle/>
          <a:p>
            <a:r>
              <a:rPr lang="zh-CN" altLang="en-US" sz="4000" b="1" dirty="0">
                <a:solidFill>
                  <a:schemeClr val="tx1"/>
                </a:solidFill>
                <a:latin typeface="中山行书百年纪念版" panose="02010609000101010101" pitchFamily="49" charset="-122"/>
                <a:ea typeface="中山行书百年纪念版" panose="02010609000101010101" pitchFamily="49" charset="-122"/>
              </a:rPr>
              <a:t>    1700年到1820年，中国的GDP不但排名</a:t>
            </a:r>
            <a:r>
              <a:rPr lang="zh-CN" altLang="en-US" sz="4000" b="1" dirty="0">
                <a:solidFill>
                  <a:srgbClr val="FF0000"/>
                </a:solidFill>
                <a:latin typeface="中山行书百年纪念版" panose="02010609000101010101" pitchFamily="49" charset="-122"/>
                <a:ea typeface="中山行书百年纪念版" panose="02010609000101010101" pitchFamily="49" charset="-122"/>
              </a:rPr>
              <a:t>世界第一</a:t>
            </a:r>
            <a:r>
              <a:rPr lang="zh-CN" altLang="en-US" sz="4000" b="1" dirty="0">
                <a:solidFill>
                  <a:schemeClr val="tx1"/>
                </a:solidFill>
                <a:latin typeface="中山行书百年纪念版" panose="02010609000101010101" pitchFamily="49" charset="-122"/>
                <a:ea typeface="中山行书百年纪念版" panose="02010609000101010101" pitchFamily="49" charset="-122"/>
              </a:rPr>
              <a:t>，在世界的比例也从</a:t>
            </a:r>
            <a:r>
              <a:rPr lang="zh-CN" altLang="en-US" sz="4000" b="1" dirty="0">
                <a:solidFill>
                  <a:srgbClr val="FF0000"/>
                </a:solidFill>
                <a:latin typeface="中山行书百年纪念版" panose="02010609000101010101" pitchFamily="49" charset="-122"/>
                <a:ea typeface="中山行书百年纪念版" panose="02010609000101010101" pitchFamily="49" charset="-122"/>
              </a:rPr>
              <a:t>22.3%增长到32.9%</a:t>
            </a:r>
            <a:r>
              <a:rPr lang="zh-CN" altLang="en-US" sz="4000" b="1" dirty="0">
                <a:solidFill>
                  <a:schemeClr val="tx1"/>
                </a:solidFill>
                <a:latin typeface="中山行书百年纪念版" panose="02010609000101010101" pitchFamily="49" charset="-122"/>
                <a:ea typeface="中山行书百年纪念版" panose="02010609000101010101" pitchFamily="49" charset="-122"/>
              </a:rPr>
              <a:t>。”</a:t>
            </a:r>
            <a:endParaRPr lang="zh-CN" altLang="en-US" sz="40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4000" b="1" dirty="0">
                <a:solidFill>
                  <a:schemeClr val="tx1"/>
                </a:solidFill>
                <a:latin typeface="中山行书百年纪念版" panose="02010609000101010101" pitchFamily="49" charset="-122"/>
                <a:ea typeface="中山行书百年纪念版" panose="02010609000101010101" pitchFamily="49" charset="-122"/>
              </a:rPr>
              <a:t>   ——（英）安格斯·麦迪森《世界经济千年史》</a:t>
            </a:r>
            <a:endParaRPr lang="zh-CN" altLang="en-US" sz="4000" b="1" dirty="0">
              <a:solidFill>
                <a:schemeClr val="tx1"/>
              </a:solidFill>
              <a:latin typeface="中山行书百年纪念版" panose="02010609000101010101" pitchFamily="49" charset="-122"/>
              <a:ea typeface="中山行书百年纪念版" panose="02010609000101010101" pitchFamily="49" charset="-122"/>
            </a:endParaRPr>
          </a:p>
          <a:p>
            <a:r>
              <a:rPr lang="zh-CN" altLang="en-US" sz="4000" b="1" dirty="0">
                <a:solidFill>
                  <a:schemeClr val="tx1"/>
                </a:solidFill>
                <a:latin typeface="中山行书百年纪念版" panose="02010609000101010101" pitchFamily="49" charset="-122"/>
                <a:ea typeface="中山行书百年纪念版" panose="02010609000101010101" pitchFamily="49" charset="-122"/>
              </a:rPr>
              <a:t>    1793年来华的马嘎尔尼一语道破“中华帝国只是一艘破败不堪的旧船……然后在岸上撞得粉碎。”</a:t>
            </a:r>
            <a:endParaRPr lang="zh-CN" altLang="en-US" sz="4000" b="1" dirty="0">
              <a:solidFill>
                <a:schemeClr val="tx1"/>
              </a:solidFill>
              <a:latin typeface="中山行书百年纪念版" panose="02010609000101010101" pitchFamily="49" charset="-122"/>
              <a:ea typeface="中山行书百年纪念版" panose="02010609000101010101" pitchFamily="49" charset="-122"/>
            </a:endParaRPr>
          </a:p>
        </p:txBody>
      </p:sp>
      <p:sp>
        <p:nvSpPr>
          <p:cNvPr id="3" name="文本框 2"/>
          <p:cNvSpPr txBox="1"/>
          <p:nvPr/>
        </p:nvSpPr>
        <p:spPr>
          <a:xfrm>
            <a:off x="2029460" y="4382135"/>
            <a:ext cx="8867140" cy="706755"/>
          </a:xfrm>
          <a:prstGeom prst="rect">
            <a:avLst/>
          </a:prstGeom>
          <a:solidFill>
            <a:schemeClr val="bg1"/>
          </a:solidFill>
        </p:spPr>
        <p:txBody>
          <a:bodyPr wrap="none" rtlCol="0">
            <a:spAutoFit/>
          </a:bodyPr>
          <a:p>
            <a:pPr algn="l"/>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思考：你应怎样认识当时领先的GDP？</a:t>
            </a:r>
            <a:endPar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2029460" y="1814195"/>
            <a:ext cx="7834630" cy="1938020"/>
          </a:xfrm>
          <a:prstGeom prst="rect">
            <a:avLst/>
          </a:prstGeom>
          <a:solidFill>
            <a:schemeClr val="accent1">
              <a:lumMod val="40000"/>
              <a:lumOff val="60000"/>
            </a:schemeClr>
          </a:solidFill>
        </p:spPr>
        <p:txBody>
          <a:bodyPr wrap="none" rtlCol="0">
            <a:spAutoFit/>
          </a:bodyPr>
          <a:p>
            <a:r>
              <a:rPr lang="zh-CN" altLang="en-US" sz="6000" b="1">
                <a:effectLst>
                  <a:outerShdw blurRad="38100" dist="38100" dir="2700000" algn="tl">
                    <a:srgbClr val="000000">
                      <a:alpha val="43137"/>
                    </a:srgbClr>
                  </a:outerShdw>
                </a:effectLst>
                <a:latin typeface="楷体" panose="02010609060101010101" charset="-122"/>
                <a:ea typeface="楷体" panose="02010609060101010101" charset="-122"/>
              </a:rPr>
              <a:t>农耕文明的惯性，</a:t>
            </a:r>
            <a:endParaRPr lang="zh-CN" altLang="en-US" sz="6000" b="1">
              <a:effectLst>
                <a:outerShdw blurRad="38100" dist="38100" dir="2700000" algn="tl">
                  <a:srgbClr val="000000">
                    <a:alpha val="43137"/>
                  </a:srgbClr>
                </a:outerShdw>
              </a:effectLst>
              <a:latin typeface="楷体" panose="02010609060101010101" charset="-122"/>
              <a:ea typeface="楷体" panose="02010609060101010101" charset="-122"/>
            </a:endParaRPr>
          </a:p>
          <a:p>
            <a:r>
              <a:rPr lang="zh-CN" altLang="en-US" sz="6000" b="1">
                <a:effectLst>
                  <a:outerShdw blurRad="38100" dist="38100" dir="2700000" algn="tl">
                    <a:srgbClr val="000000">
                      <a:alpha val="43137"/>
                    </a:srgbClr>
                  </a:outerShdw>
                </a:effectLst>
                <a:latin typeface="楷体" panose="02010609060101010101" charset="-122"/>
                <a:ea typeface="楷体" panose="02010609060101010101" charset="-122"/>
              </a:rPr>
              <a:t>庞大的国土和人口基数</a:t>
            </a:r>
            <a:endParaRPr lang="zh-CN" altLang="en-US" sz="60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4"/>
          <p:cNvSpPr txBox="1"/>
          <p:nvPr/>
        </p:nvSpPr>
        <p:spPr>
          <a:xfrm>
            <a:off x="601980" y="1262380"/>
            <a:ext cx="11422380" cy="2553335"/>
          </a:xfrm>
          <a:prstGeom prst="rect">
            <a:avLst/>
          </a:prstGeom>
          <a:solidFill>
            <a:schemeClr val="tx1"/>
          </a:solidFill>
          <a:ln w="9525">
            <a:noFill/>
          </a:ln>
        </p:spPr>
        <p:txBody>
          <a:bodyPr wrap="square" anchor="t">
            <a:spAutoFit/>
          </a:bodyPr>
          <a:p>
            <a:r>
              <a:rPr lang="en-US" altLang="zh-CN" sz="8000" b="1" dirty="0">
                <a:solidFill>
                  <a:schemeClr val="bg1"/>
                </a:solidFill>
                <a:latin typeface="黑体" panose="02010609060101010101" pitchFamily="49" charset="-122"/>
                <a:ea typeface="黑体" panose="02010609060101010101" pitchFamily="49" charset="-122"/>
              </a:rPr>
              <a:t>  </a:t>
            </a:r>
            <a:r>
              <a:rPr lang="zh-CN" altLang="en-US" sz="8000" b="1" dirty="0">
                <a:solidFill>
                  <a:schemeClr val="bg1"/>
                </a:solidFill>
                <a:latin typeface="黑体" panose="02010609060101010101" pitchFamily="49" charset="-122"/>
                <a:ea typeface="黑体" panose="02010609060101010101" pitchFamily="49" charset="-122"/>
              </a:rPr>
              <a:t>当我们在</a:t>
            </a:r>
            <a:r>
              <a:rPr lang="zh-CN" altLang="en-US" sz="8000" b="1" dirty="0">
                <a:solidFill>
                  <a:schemeClr val="bg1"/>
                </a:solidFill>
                <a:latin typeface="宋体" panose="02010600030101010101" pitchFamily="2" charset="-122"/>
                <a:ea typeface="黑体" panose="02010609060101010101" pitchFamily="49" charset="-122"/>
              </a:rPr>
              <a:t>“</a:t>
            </a:r>
            <a:r>
              <a:rPr lang="zh-CN" altLang="en-US" sz="8000" b="1" dirty="0">
                <a:solidFill>
                  <a:schemeClr val="bg1"/>
                </a:solidFill>
                <a:latin typeface="黑体" panose="02010609060101010101" pitchFamily="49" charset="-122"/>
                <a:ea typeface="黑体" panose="02010609060101010101" pitchFamily="49" charset="-122"/>
              </a:rPr>
              <a:t>海禁</a:t>
            </a:r>
            <a:r>
              <a:rPr lang="zh-CN" altLang="en-US" sz="8000" b="1" dirty="0">
                <a:solidFill>
                  <a:schemeClr val="bg1"/>
                </a:solidFill>
                <a:latin typeface="宋体" panose="02010600030101010101" pitchFamily="2" charset="-122"/>
                <a:ea typeface="黑体" panose="02010609060101010101" pitchFamily="49" charset="-122"/>
              </a:rPr>
              <a:t>”</a:t>
            </a:r>
            <a:r>
              <a:rPr lang="zh-CN" altLang="en-US" sz="8000" b="1" dirty="0">
                <a:solidFill>
                  <a:schemeClr val="bg1"/>
                </a:solidFill>
                <a:latin typeface="黑体" panose="02010609060101010101" pitchFamily="49" charset="-122"/>
                <a:ea typeface="黑体" panose="02010609060101010101" pitchFamily="49" charset="-122"/>
              </a:rPr>
              <a:t>时候，世界正悄然变化着</a:t>
            </a:r>
            <a:r>
              <a:rPr lang="en-US" altLang="zh-CN" sz="8000" b="1" dirty="0">
                <a:solidFill>
                  <a:schemeClr val="bg1"/>
                </a:solidFill>
                <a:latin typeface="宋体" panose="02010600030101010101" pitchFamily="2" charset="-122"/>
                <a:ea typeface="黑体" panose="02010609060101010101" pitchFamily="49" charset="-122"/>
              </a:rPr>
              <a:t>……</a:t>
            </a:r>
            <a:endParaRPr lang="en-US" altLang="zh-CN" sz="8000" b="1" dirty="0">
              <a:solidFill>
                <a:schemeClr val="bg1"/>
              </a:solidFill>
              <a:latin typeface="宋体" panose="02010600030101010101" pitchFamily="2" charset="-122"/>
              <a:ea typeface="黑体" panose="02010609060101010101" pitchFamily="49" charset="-122"/>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2" descr="dtt"/>
          <p:cNvPicPr>
            <a:picLocks noChangeAspect="1"/>
          </p:cNvPicPr>
          <p:nvPr/>
        </p:nvPicPr>
        <p:blipFill>
          <a:blip r:embed="rId1"/>
          <a:stretch>
            <a:fillRect/>
          </a:stretch>
        </p:blipFill>
        <p:spPr>
          <a:xfrm>
            <a:off x="4759325" y="1793875"/>
            <a:ext cx="5908675" cy="3373438"/>
          </a:xfrm>
          <a:prstGeom prst="rect">
            <a:avLst/>
          </a:prstGeom>
          <a:noFill/>
          <a:ln w="9525" cap="flat" cmpd="sng">
            <a:solidFill>
              <a:schemeClr val="tx1"/>
            </a:solidFill>
            <a:prstDash val="solid"/>
            <a:miter/>
            <a:headEnd type="none" w="med" len="med"/>
            <a:tailEnd type="none" w="med" len="med"/>
          </a:ln>
        </p:spPr>
      </p:pic>
      <p:pic>
        <p:nvPicPr>
          <p:cNvPr id="15362" name="Picture 3" descr="20054122420650">
            <a:hlinkClick r:id="rId2"/>
          </p:cNvPr>
          <p:cNvPicPr>
            <a:picLocks noChangeAspect="1"/>
          </p:cNvPicPr>
          <p:nvPr/>
        </p:nvPicPr>
        <p:blipFill>
          <a:blip r:embed="rId3"/>
          <a:stretch>
            <a:fillRect/>
          </a:stretch>
        </p:blipFill>
        <p:spPr>
          <a:xfrm>
            <a:off x="1524000" y="1793875"/>
            <a:ext cx="3224213" cy="3373438"/>
          </a:xfrm>
          <a:prstGeom prst="rect">
            <a:avLst/>
          </a:prstGeom>
          <a:noFill/>
          <a:ln w="9525">
            <a:noFill/>
          </a:ln>
        </p:spPr>
      </p:pic>
      <p:sp>
        <p:nvSpPr>
          <p:cNvPr id="15364" name="Text Box 4"/>
          <p:cNvSpPr txBox="1"/>
          <p:nvPr/>
        </p:nvSpPr>
        <p:spPr>
          <a:xfrm>
            <a:off x="190500" y="5368925"/>
            <a:ext cx="11464925" cy="1383665"/>
          </a:xfrm>
          <a:prstGeom prst="rect">
            <a:avLst/>
          </a:prstGeom>
          <a:solidFill>
            <a:schemeClr val="bg1"/>
          </a:solidFill>
          <a:ln w="9525">
            <a:noFill/>
          </a:ln>
        </p:spPr>
        <p:txBody>
          <a:bodyPr wrap="square">
            <a:spAutoFit/>
          </a:bodyPr>
          <a:p>
            <a:pPr>
              <a:spcBef>
                <a:spcPct val="50000"/>
              </a:spcBef>
            </a:pPr>
            <a:r>
              <a:rPr lang="zh-CN" altLang="en-US" sz="2800" b="1" noProof="1" dirty="0">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画面一：</a:t>
            </a: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当</a:t>
            </a:r>
            <a:r>
              <a:rPr lang="zh-CN" altLang="en-US" sz="28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雍正皇帝</a:t>
            </a: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颁布“抑商手谕”，乾隆津津乐道于“康乾盛世”时，英国的查理一世和法国的路易十六正躺在断头台上，以十倍的绝望与百倍的仇恨诅咒着</a:t>
            </a:r>
            <a:r>
              <a:rPr lang="zh-CN" altLang="en-US" sz="28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资产阶级革命的胜利</a:t>
            </a:r>
            <a:r>
              <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t>
            </a:r>
            <a:endParaRPr lang="zh-CN" altLang="en-US" sz="28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endParaRPr>
          </a:p>
        </p:txBody>
      </p:sp>
      <p:sp>
        <p:nvSpPr>
          <p:cNvPr id="2" name="Text Box 5"/>
          <p:cNvSpPr txBox="1"/>
          <p:nvPr/>
        </p:nvSpPr>
        <p:spPr>
          <a:xfrm>
            <a:off x="82550" y="228600"/>
            <a:ext cx="5984875" cy="953135"/>
          </a:xfrm>
          <a:prstGeom prst="rect">
            <a:avLst/>
          </a:prstGeom>
          <a:solidFill>
            <a:schemeClr val="bg1"/>
          </a:solidFill>
          <a:ln w="9525">
            <a:noFill/>
          </a:ln>
        </p:spPr>
        <p:txBody>
          <a:bodyPr wrap="square" anchor="t">
            <a:spAutoFit/>
          </a:bodyPr>
          <a:p>
            <a:pPr>
              <a:spcBef>
                <a:spcPct val="50000"/>
              </a:spcBef>
            </a:pPr>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对比中西方近代历史，我们的头脑中不由地浮现出这样的画面</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pic>
        <p:nvPicPr>
          <p:cNvPr id="15365" name="WordArt 6"/>
          <p:cNvPicPr/>
          <p:nvPr/>
        </p:nvPicPr>
        <p:blipFill>
          <a:blip r:embed="rId4"/>
          <a:stretch>
            <a:fillRect/>
          </a:stretch>
        </p:blipFill>
        <p:spPr>
          <a:xfrm>
            <a:off x="6210300" y="446088"/>
            <a:ext cx="4286250" cy="8985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4"/>
                                        </p:tgtEl>
                                        <p:attrNameLst>
                                          <p:attrName>style.visibility</p:attrName>
                                        </p:attrNameLst>
                                      </p:cBhvr>
                                      <p:to>
                                        <p:strVal val="visible"/>
                                      </p:to>
                                    </p:set>
                                    <p:anim calcmode="discrete" valueType="clr">
                                      <p:cBhvr override="childStyle">
                                        <p:cTn id="7" dur="80"/>
                                        <p:tgtEl>
                                          <p:spTgt spid="153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4"/>
                                        </p:tgtEl>
                                        <p:attrNameLst>
                                          <p:attrName>fillcolor</p:attrName>
                                        </p:attrNameLst>
                                      </p:cBhvr>
                                      <p:tavLst>
                                        <p:tav tm="0">
                                          <p:val>
                                            <p:clrVal>
                                              <a:schemeClr val="accent2"/>
                                            </p:clrVal>
                                          </p:val>
                                        </p:tav>
                                        <p:tav tm="50000">
                                          <p:val>
                                            <p:clrVal>
                                              <a:schemeClr val="hlink"/>
                                            </p:clrVal>
                                          </p:val>
                                        </p:tav>
                                      </p:tavLst>
                                    </p:anim>
                                    <p:set>
                                      <p:cBhvr>
                                        <p:cTn id="9" dur="80"/>
                                        <p:tgtEl>
                                          <p:spTgt spid="1536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2" descr="91140203">
            <a:hlinkClick r:id="rId1"/>
          </p:cNvPr>
          <p:cNvPicPr>
            <a:picLocks noChangeAspect="1"/>
          </p:cNvPicPr>
          <p:nvPr/>
        </p:nvPicPr>
        <p:blipFill>
          <a:blip r:embed="rId2"/>
          <a:stretch>
            <a:fillRect/>
          </a:stretch>
        </p:blipFill>
        <p:spPr>
          <a:xfrm>
            <a:off x="6096000" y="1700213"/>
            <a:ext cx="4114800" cy="2600325"/>
          </a:xfrm>
          <a:prstGeom prst="rect">
            <a:avLst/>
          </a:prstGeom>
          <a:noFill/>
          <a:ln w="9525">
            <a:noFill/>
          </a:ln>
        </p:spPr>
      </p:pic>
      <p:sp>
        <p:nvSpPr>
          <p:cNvPr id="16386" name="Oval 3"/>
          <p:cNvSpPr/>
          <p:nvPr/>
        </p:nvSpPr>
        <p:spPr>
          <a:xfrm>
            <a:off x="5791200" y="44196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6387" name="Line 4"/>
          <p:cNvSpPr/>
          <p:nvPr/>
        </p:nvSpPr>
        <p:spPr>
          <a:xfrm>
            <a:off x="6019800" y="4495800"/>
            <a:ext cx="4343400" cy="0"/>
          </a:xfrm>
          <a:prstGeom prst="line">
            <a:avLst/>
          </a:prstGeom>
          <a:ln w="38100" cap="flat" cmpd="sng">
            <a:solidFill>
              <a:srgbClr val="FF99FF"/>
            </a:solidFill>
            <a:prstDash val="sysDot"/>
            <a:round/>
            <a:headEnd type="none" w="med" len="med"/>
            <a:tailEnd type="none" w="med" len="med"/>
          </a:ln>
        </p:spPr>
      </p:sp>
      <p:sp>
        <p:nvSpPr>
          <p:cNvPr id="16388" name="Oval 5"/>
          <p:cNvSpPr/>
          <p:nvPr/>
        </p:nvSpPr>
        <p:spPr>
          <a:xfrm>
            <a:off x="10210800" y="44196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6389" name="Oval 6"/>
          <p:cNvSpPr/>
          <p:nvPr/>
        </p:nvSpPr>
        <p:spPr>
          <a:xfrm>
            <a:off x="5715000" y="13716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6390" name="Line 7"/>
          <p:cNvSpPr/>
          <p:nvPr/>
        </p:nvSpPr>
        <p:spPr>
          <a:xfrm rot="-5400000">
            <a:off x="4381500" y="3009900"/>
            <a:ext cx="2971800" cy="0"/>
          </a:xfrm>
          <a:prstGeom prst="line">
            <a:avLst/>
          </a:prstGeom>
          <a:ln w="38100" cap="flat" cmpd="sng">
            <a:solidFill>
              <a:srgbClr val="FF99FF"/>
            </a:solidFill>
            <a:prstDash val="sysDot"/>
            <a:round/>
            <a:headEnd type="none" w="med" len="med"/>
            <a:tailEnd type="none" w="med" len="med"/>
          </a:ln>
        </p:spPr>
      </p:sp>
      <p:sp>
        <p:nvSpPr>
          <p:cNvPr id="16391" name="Oval 8"/>
          <p:cNvSpPr/>
          <p:nvPr/>
        </p:nvSpPr>
        <p:spPr>
          <a:xfrm>
            <a:off x="1676400" y="44196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6392" name="Line 9"/>
          <p:cNvSpPr/>
          <p:nvPr/>
        </p:nvSpPr>
        <p:spPr>
          <a:xfrm>
            <a:off x="1905000" y="4495800"/>
            <a:ext cx="4343400" cy="0"/>
          </a:xfrm>
          <a:prstGeom prst="line">
            <a:avLst/>
          </a:prstGeom>
          <a:ln w="38100" cap="flat" cmpd="sng">
            <a:solidFill>
              <a:srgbClr val="FF99FF"/>
            </a:solidFill>
            <a:prstDash val="sysDot"/>
            <a:round/>
            <a:headEnd type="none" w="med" len="med"/>
            <a:tailEnd type="none" w="med" len="med"/>
          </a:ln>
        </p:spPr>
      </p:sp>
      <p:sp>
        <p:nvSpPr>
          <p:cNvPr id="16394" name="Text Box 10"/>
          <p:cNvSpPr txBox="1"/>
          <p:nvPr/>
        </p:nvSpPr>
        <p:spPr>
          <a:xfrm>
            <a:off x="343535" y="4787900"/>
            <a:ext cx="11742420" cy="1568450"/>
          </a:xfrm>
          <a:prstGeom prst="rect">
            <a:avLst/>
          </a:prstGeom>
          <a:solidFill>
            <a:schemeClr val="bg1"/>
          </a:solidFill>
          <a:ln w="9525">
            <a:noFill/>
          </a:ln>
        </p:spPr>
        <p:txBody>
          <a:bodyPr wrap="square">
            <a:spAutoFit/>
          </a:bodyPr>
          <a:p>
            <a:pPr>
              <a:spcBef>
                <a:spcPct val="50000"/>
              </a:spcBef>
            </a:pPr>
            <a:r>
              <a:rPr lang="zh-CN" altLang="en-US" sz="3200" b="1" noProof="1"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画面二</a:t>
            </a:r>
            <a:r>
              <a:rPr lang="en-US" altLang="x-none" sz="3200" b="1" noProof="1"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当黄河岸边柳荫树下</a:t>
            </a:r>
            <a:r>
              <a:rPr lang="en-US" altLang="x-none"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t>
            </a:r>
            <a:r>
              <a:rPr lang="zh-CN" altLang="en-US" sz="32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犁间耕作</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的喘息与手摇纺车吱呀呻吟合奏着悠闲的田园慢板时，英格兰西北部兰开夏郡的</a:t>
            </a:r>
            <a:r>
              <a:rPr lang="zh-CN" altLang="en-US" sz="32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蒸汽锅炉</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吼叫出震耳欲聋的</a:t>
            </a:r>
            <a:r>
              <a:rPr lang="zh-CN" altLang="en-US" sz="32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工业</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交响曲。</a:t>
            </a:r>
            <a:endPar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endParaRPr>
          </a:p>
        </p:txBody>
      </p:sp>
      <p:sp>
        <p:nvSpPr>
          <p:cNvPr id="2" name="Text Box 11"/>
          <p:cNvSpPr txBox="1"/>
          <p:nvPr/>
        </p:nvSpPr>
        <p:spPr>
          <a:xfrm>
            <a:off x="1847850" y="222250"/>
            <a:ext cx="7620000" cy="953135"/>
          </a:xfrm>
          <a:prstGeom prst="rect">
            <a:avLst/>
          </a:prstGeom>
          <a:solidFill>
            <a:srgbClr val="FF99FF">
              <a:alpha val="45000"/>
            </a:srgbClr>
          </a:solidFill>
          <a:ln w="9525">
            <a:noFill/>
          </a:ln>
        </p:spPr>
        <p:txBody>
          <a:bodyPr wrap="square" anchor="t">
            <a:spAutoFit/>
          </a:bodyPr>
          <a:p>
            <a:pPr>
              <a:spcBef>
                <a:spcPct val="50000"/>
              </a:spcBef>
            </a:pPr>
            <a:r>
              <a:rPr lang="zh-CN" altLang="en-US" sz="2800" b="1" dirty="0">
                <a:latin typeface="Arial" panose="020B0604020202020204" pitchFamily="34" charset="0"/>
                <a:ea typeface="宋体" panose="02010600030101010101" pitchFamily="2" charset="-122"/>
              </a:rPr>
              <a:t>对比中西方近代历史，我们的头脑中不由地浮现出这样的画面</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pic>
        <p:nvPicPr>
          <p:cNvPr id="16395" name="Picture 12" descr="75305317350929350-fm"/>
          <p:cNvPicPr>
            <a:picLocks noChangeAspect="1"/>
          </p:cNvPicPr>
          <p:nvPr/>
        </p:nvPicPr>
        <p:blipFill>
          <a:blip r:embed="rId3"/>
          <a:stretch>
            <a:fillRect/>
          </a:stretch>
        </p:blipFill>
        <p:spPr>
          <a:xfrm>
            <a:off x="1847850" y="1628775"/>
            <a:ext cx="3816350" cy="2725738"/>
          </a:xfrm>
          <a:prstGeom prst="rect">
            <a:avLst/>
          </a:prstGeom>
          <a:noFill/>
          <a:ln w="25400" cap="flat" cmpd="sng">
            <a:solidFill>
              <a:schemeClr val="tx1"/>
            </a:solidFill>
            <a:prstDash val="solid"/>
            <a:miter/>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94"/>
                                        </p:tgtEl>
                                        <p:attrNameLst>
                                          <p:attrName>style.visibility</p:attrName>
                                        </p:attrNameLst>
                                      </p:cBhvr>
                                      <p:to>
                                        <p:strVal val="visible"/>
                                      </p:to>
                                    </p:set>
                                    <p:anim calcmode="discrete" valueType="clr">
                                      <p:cBhvr override="childStyle">
                                        <p:cTn id="7"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4"/>
                                        </p:tgtEl>
                                        <p:attrNameLst>
                                          <p:attrName>fillcolor</p:attrName>
                                        </p:attrNameLst>
                                      </p:cBhvr>
                                      <p:tavLst>
                                        <p:tav tm="0">
                                          <p:val>
                                            <p:clrVal>
                                              <a:schemeClr val="accent2"/>
                                            </p:clrVal>
                                          </p:val>
                                        </p:tav>
                                        <p:tav tm="50000">
                                          <p:val>
                                            <p:clrVal>
                                              <a:schemeClr val="hlink"/>
                                            </p:clrVal>
                                          </p:val>
                                        </p:tav>
                                      </p:tavLst>
                                    </p:anim>
                                    <p:set>
                                      <p:cBhvr>
                                        <p:cTn id="9" dur="80"/>
                                        <p:tgtEl>
                                          <p:spTgt spid="163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2" descr="未标题-2 拷贝"/>
          <p:cNvPicPr>
            <a:picLocks noChangeAspect="1"/>
          </p:cNvPicPr>
          <p:nvPr/>
        </p:nvPicPr>
        <p:blipFill>
          <a:blip r:embed="rId1"/>
          <a:stretch>
            <a:fillRect/>
          </a:stretch>
        </p:blipFill>
        <p:spPr>
          <a:xfrm>
            <a:off x="1690688" y="1468438"/>
            <a:ext cx="3995737" cy="3036887"/>
          </a:xfrm>
          <a:prstGeom prst="rect">
            <a:avLst/>
          </a:prstGeom>
          <a:noFill/>
          <a:ln w="9525">
            <a:noFill/>
          </a:ln>
        </p:spPr>
      </p:pic>
      <p:sp>
        <p:nvSpPr>
          <p:cNvPr id="17410" name="Oval 3"/>
          <p:cNvSpPr/>
          <p:nvPr/>
        </p:nvSpPr>
        <p:spPr>
          <a:xfrm>
            <a:off x="1524000" y="45339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7411" name="Line 4"/>
          <p:cNvSpPr/>
          <p:nvPr/>
        </p:nvSpPr>
        <p:spPr>
          <a:xfrm>
            <a:off x="1763713" y="4708525"/>
            <a:ext cx="4032250" cy="0"/>
          </a:xfrm>
          <a:prstGeom prst="line">
            <a:avLst/>
          </a:prstGeom>
          <a:ln w="38100" cap="flat" cmpd="sng">
            <a:solidFill>
              <a:srgbClr val="FF99FF"/>
            </a:solidFill>
            <a:prstDash val="sysDot"/>
            <a:round/>
            <a:headEnd type="none" w="med" len="med"/>
            <a:tailEnd type="none" w="med" len="med"/>
          </a:ln>
        </p:spPr>
      </p:sp>
      <p:sp>
        <p:nvSpPr>
          <p:cNvPr id="17412" name="Oval 5"/>
          <p:cNvSpPr/>
          <p:nvPr/>
        </p:nvSpPr>
        <p:spPr>
          <a:xfrm>
            <a:off x="5722938" y="4627563"/>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7413" name="Oval 6"/>
          <p:cNvSpPr/>
          <p:nvPr/>
        </p:nvSpPr>
        <p:spPr>
          <a:xfrm>
            <a:off x="5722938" y="1539875"/>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7414" name="Line 7"/>
          <p:cNvSpPr/>
          <p:nvPr/>
        </p:nvSpPr>
        <p:spPr>
          <a:xfrm rot="-5400000">
            <a:off x="4356100" y="3222625"/>
            <a:ext cx="2971800" cy="0"/>
          </a:xfrm>
          <a:prstGeom prst="line">
            <a:avLst/>
          </a:prstGeom>
          <a:ln w="38100" cap="flat" cmpd="sng">
            <a:solidFill>
              <a:srgbClr val="FF99FF"/>
            </a:solidFill>
            <a:prstDash val="sysDot"/>
            <a:round/>
            <a:headEnd type="none" w="med" len="med"/>
            <a:tailEnd type="none" w="med" len="med"/>
          </a:ln>
        </p:spPr>
      </p:sp>
      <p:sp>
        <p:nvSpPr>
          <p:cNvPr id="17416" name="Text Box 8"/>
          <p:cNvSpPr txBox="1"/>
          <p:nvPr/>
        </p:nvSpPr>
        <p:spPr>
          <a:xfrm>
            <a:off x="1847850" y="5013325"/>
            <a:ext cx="8353425" cy="1568450"/>
          </a:xfrm>
          <a:prstGeom prst="rect">
            <a:avLst/>
          </a:prstGeom>
          <a:solidFill>
            <a:schemeClr val="bg1"/>
          </a:solidFill>
          <a:ln w="9525">
            <a:noFill/>
          </a:ln>
        </p:spPr>
        <p:txBody>
          <a:bodyPr>
            <a:spAutoFit/>
          </a:bodyPr>
          <a:p>
            <a:pPr>
              <a:spcBef>
                <a:spcPct val="50000"/>
              </a:spcBef>
            </a:pPr>
            <a:r>
              <a:rPr lang="zh-CN" altLang="en-US" sz="3200" b="1" noProof="1" dirty="0">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画面三：</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当乡里人家赶着</a:t>
            </a:r>
            <a:r>
              <a:rPr lang="zh-CN" altLang="en-US" sz="32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牛车</a:t>
            </a:r>
            <a:r>
              <a:rPr lang="en-US" altLang="x-none"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挑着</a:t>
            </a:r>
            <a:r>
              <a:rPr lang="zh-CN" altLang="en-US" sz="32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扁担</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日复一日，年复一年地重复着单调的生活时，西方的</a:t>
            </a:r>
            <a:r>
              <a:rPr lang="zh-CN" altLang="en-US" sz="3200" b="1" noProof="1" dirty="0">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cs typeface="+mn-cs"/>
              </a:rPr>
              <a:t>蒸汽机头</a:t>
            </a:r>
            <a:r>
              <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rPr>
              <a:t>已经响声彻天地驶入了全新的时代！</a:t>
            </a:r>
            <a:endParaRPr lang="zh-CN" altLang="en-US" sz="3200" b="1" noProof="1" dirty="0">
              <a:effectLst>
                <a:outerShdw blurRad="38100" dist="38100" dir="2700000">
                  <a:srgbClr val="FFFFFF"/>
                </a:outerShdw>
              </a:effectLst>
              <a:latin typeface="黑体" panose="02010609060101010101" pitchFamily="49" charset="-122"/>
              <a:ea typeface="黑体" panose="02010609060101010101" pitchFamily="49" charset="-122"/>
              <a:cs typeface="+mn-cs"/>
            </a:endParaRPr>
          </a:p>
        </p:txBody>
      </p:sp>
      <p:pic>
        <p:nvPicPr>
          <p:cNvPr id="2" name="Picture 9" descr="huoche2"/>
          <p:cNvPicPr>
            <a:picLocks noChangeAspect="1"/>
          </p:cNvPicPr>
          <p:nvPr/>
        </p:nvPicPr>
        <p:blipFill>
          <a:blip r:embed="rId2"/>
          <a:stretch>
            <a:fillRect/>
          </a:stretch>
        </p:blipFill>
        <p:spPr>
          <a:xfrm>
            <a:off x="6011863" y="1497013"/>
            <a:ext cx="4249737" cy="3035300"/>
          </a:xfrm>
          <a:prstGeom prst="rect">
            <a:avLst/>
          </a:prstGeom>
          <a:noFill/>
          <a:ln w="25400" cap="flat" cmpd="sng">
            <a:solidFill>
              <a:schemeClr val="tx1"/>
            </a:solidFill>
            <a:prstDash val="solid"/>
            <a:miter/>
            <a:headEnd type="none" w="med" len="med"/>
            <a:tailEnd type="none" w="med" len="med"/>
          </a:ln>
        </p:spPr>
      </p:pic>
      <p:sp>
        <p:nvSpPr>
          <p:cNvPr id="17417" name="Text Box 10"/>
          <p:cNvSpPr txBox="1"/>
          <p:nvPr/>
        </p:nvSpPr>
        <p:spPr>
          <a:xfrm>
            <a:off x="1774825" y="188913"/>
            <a:ext cx="7613650" cy="953135"/>
          </a:xfrm>
          <a:prstGeom prst="rect">
            <a:avLst/>
          </a:prstGeom>
          <a:solidFill>
            <a:srgbClr val="FF99FF">
              <a:alpha val="45000"/>
            </a:srgbClr>
          </a:solidFill>
          <a:ln w="9525">
            <a:noFill/>
          </a:ln>
        </p:spPr>
        <p:txBody>
          <a:bodyPr wrap="square" anchor="t">
            <a:spAutoFit/>
          </a:bodyPr>
          <a:p>
            <a:pPr>
              <a:spcBef>
                <a:spcPct val="50000"/>
              </a:spcBef>
            </a:pPr>
            <a:r>
              <a:rPr lang="zh-CN" altLang="en-US" sz="2800" b="1" dirty="0">
                <a:latin typeface="Arial" panose="020B0604020202020204" pitchFamily="34" charset="0"/>
                <a:ea typeface="宋体" panose="02010600030101010101" pitchFamily="2" charset="-122"/>
              </a:rPr>
              <a:t>对比中西方近代历史，我们的头脑中不由地浮现出这样的画面</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sp>
        <p:nvSpPr>
          <p:cNvPr id="17418" name="Line 4"/>
          <p:cNvSpPr/>
          <p:nvPr/>
        </p:nvSpPr>
        <p:spPr>
          <a:xfrm>
            <a:off x="5969000" y="4699000"/>
            <a:ext cx="4343400" cy="0"/>
          </a:xfrm>
          <a:prstGeom prst="line">
            <a:avLst/>
          </a:prstGeom>
          <a:ln w="38100" cap="flat" cmpd="sng">
            <a:solidFill>
              <a:srgbClr val="FF99FF"/>
            </a:solidFill>
            <a:prstDash val="sysDot"/>
            <a:round/>
            <a:headEnd type="none" w="med" len="med"/>
            <a:tailEnd type="none" w="med" len="med"/>
          </a:ln>
        </p:spPr>
      </p:sp>
      <p:sp>
        <p:nvSpPr>
          <p:cNvPr id="17419" name="Oval 5"/>
          <p:cNvSpPr/>
          <p:nvPr/>
        </p:nvSpPr>
        <p:spPr>
          <a:xfrm>
            <a:off x="10160000" y="46228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416"/>
                                        </p:tgtEl>
                                        <p:attrNameLst>
                                          <p:attrName>style.visibility</p:attrName>
                                        </p:attrNameLst>
                                      </p:cBhvr>
                                      <p:to>
                                        <p:strVal val="visible"/>
                                      </p:to>
                                    </p:set>
                                    <p:anim calcmode="discrete" valueType="clr">
                                      <p:cBhvr override="childStyle">
                                        <p:cTn id="7" dur="80"/>
                                        <p:tgtEl>
                                          <p:spTgt spid="174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6"/>
                                        </p:tgtEl>
                                        <p:attrNameLst>
                                          <p:attrName>fillcolor</p:attrName>
                                        </p:attrNameLst>
                                      </p:cBhvr>
                                      <p:tavLst>
                                        <p:tav tm="0">
                                          <p:val>
                                            <p:clrVal>
                                              <a:schemeClr val="accent2"/>
                                            </p:clrVal>
                                          </p:val>
                                        </p:tav>
                                        <p:tav tm="50000">
                                          <p:val>
                                            <p:clrVal>
                                              <a:schemeClr val="hlink"/>
                                            </p:clrVal>
                                          </p:val>
                                        </p:tav>
                                      </p:tavLst>
                                    </p:anim>
                                    <p:set>
                                      <p:cBhvr>
                                        <p:cTn id="9" dur="80"/>
                                        <p:tgtEl>
                                          <p:spTgt spid="1741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2" descr="20051109172309819">
            <a:hlinkClick r:id="rId1"/>
          </p:cNvPr>
          <p:cNvPicPr>
            <a:picLocks noChangeAspect="1"/>
          </p:cNvPicPr>
          <p:nvPr/>
        </p:nvPicPr>
        <p:blipFill>
          <a:blip r:embed="rId2"/>
          <a:stretch>
            <a:fillRect/>
          </a:stretch>
        </p:blipFill>
        <p:spPr>
          <a:xfrm>
            <a:off x="1828800" y="1500188"/>
            <a:ext cx="4103688" cy="3141662"/>
          </a:xfrm>
          <a:prstGeom prst="rect">
            <a:avLst/>
          </a:prstGeom>
          <a:noFill/>
          <a:ln w="9525">
            <a:noFill/>
          </a:ln>
        </p:spPr>
      </p:pic>
      <p:pic>
        <p:nvPicPr>
          <p:cNvPr id="18434" name="Picture 3" descr="Newton">
            <a:hlinkClick r:id="rId3"/>
          </p:cNvPr>
          <p:cNvPicPr>
            <a:picLocks noChangeAspect="1"/>
          </p:cNvPicPr>
          <p:nvPr/>
        </p:nvPicPr>
        <p:blipFill>
          <a:blip r:embed="rId4"/>
          <a:stretch>
            <a:fillRect/>
          </a:stretch>
        </p:blipFill>
        <p:spPr>
          <a:xfrm>
            <a:off x="6238875" y="1500188"/>
            <a:ext cx="4035425" cy="3160712"/>
          </a:xfrm>
          <a:prstGeom prst="rect">
            <a:avLst/>
          </a:prstGeom>
          <a:noFill/>
          <a:ln w="9525">
            <a:noFill/>
          </a:ln>
        </p:spPr>
      </p:pic>
      <p:sp>
        <p:nvSpPr>
          <p:cNvPr id="18435" name="Oval 4"/>
          <p:cNvSpPr/>
          <p:nvPr/>
        </p:nvSpPr>
        <p:spPr>
          <a:xfrm>
            <a:off x="1955800" y="47625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8436" name="Line 5"/>
          <p:cNvSpPr/>
          <p:nvPr/>
        </p:nvSpPr>
        <p:spPr>
          <a:xfrm>
            <a:off x="2184400" y="4838700"/>
            <a:ext cx="3733800" cy="0"/>
          </a:xfrm>
          <a:prstGeom prst="line">
            <a:avLst/>
          </a:prstGeom>
          <a:ln w="38100" cap="flat" cmpd="sng">
            <a:solidFill>
              <a:srgbClr val="FF99FF"/>
            </a:solidFill>
            <a:prstDash val="sysDot"/>
            <a:round/>
            <a:headEnd type="none" w="med" len="med"/>
            <a:tailEnd type="none" w="med" len="med"/>
          </a:ln>
        </p:spPr>
      </p:sp>
      <p:sp>
        <p:nvSpPr>
          <p:cNvPr id="18437" name="Oval 6"/>
          <p:cNvSpPr/>
          <p:nvPr/>
        </p:nvSpPr>
        <p:spPr>
          <a:xfrm>
            <a:off x="5918200" y="47625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8438" name="Oval 7"/>
          <p:cNvSpPr/>
          <p:nvPr/>
        </p:nvSpPr>
        <p:spPr>
          <a:xfrm>
            <a:off x="5969000" y="12319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8439" name="Line 8"/>
          <p:cNvSpPr/>
          <p:nvPr/>
        </p:nvSpPr>
        <p:spPr>
          <a:xfrm rot="-5400000">
            <a:off x="4324350" y="3003550"/>
            <a:ext cx="3505200" cy="12700"/>
          </a:xfrm>
          <a:prstGeom prst="line">
            <a:avLst/>
          </a:prstGeom>
          <a:ln w="38100" cap="flat" cmpd="sng">
            <a:solidFill>
              <a:srgbClr val="FF99FF"/>
            </a:solidFill>
            <a:prstDash val="sysDot"/>
            <a:round/>
            <a:headEnd type="none" w="med" len="med"/>
            <a:tailEnd type="none" w="med" len="med"/>
          </a:ln>
        </p:spPr>
      </p:sp>
      <p:sp>
        <p:nvSpPr>
          <p:cNvPr id="18440" name="Line 4"/>
          <p:cNvSpPr/>
          <p:nvPr/>
        </p:nvSpPr>
        <p:spPr>
          <a:xfrm>
            <a:off x="6083300" y="4851400"/>
            <a:ext cx="4343400" cy="0"/>
          </a:xfrm>
          <a:prstGeom prst="line">
            <a:avLst/>
          </a:prstGeom>
          <a:ln w="38100" cap="flat" cmpd="sng">
            <a:solidFill>
              <a:srgbClr val="FF99FF"/>
            </a:solidFill>
            <a:prstDash val="sysDot"/>
            <a:round/>
            <a:headEnd type="none" w="med" len="med"/>
            <a:tailEnd type="none" w="med" len="med"/>
          </a:ln>
        </p:spPr>
      </p:sp>
      <p:sp>
        <p:nvSpPr>
          <p:cNvPr id="18441" name="Oval 5"/>
          <p:cNvSpPr/>
          <p:nvPr/>
        </p:nvSpPr>
        <p:spPr>
          <a:xfrm>
            <a:off x="10274300" y="4775200"/>
            <a:ext cx="228600" cy="152400"/>
          </a:xfrm>
          <a:prstGeom prst="ellipse">
            <a:avLst/>
          </a:prstGeom>
          <a:solidFill>
            <a:srgbClr val="FF99FF"/>
          </a:solidFill>
          <a:ln w="9525" cap="flat" cmpd="sng">
            <a:solidFill>
              <a:srgbClr val="FFCCCC"/>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18442" name="Text Box 10"/>
          <p:cNvSpPr txBox="1"/>
          <p:nvPr/>
        </p:nvSpPr>
        <p:spPr>
          <a:xfrm>
            <a:off x="1774825" y="150813"/>
            <a:ext cx="7613650" cy="953135"/>
          </a:xfrm>
          <a:prstGeom prst="rect">
            <a:avLst/>
          </a:prstGeom>
          <a:solidFill>
            <a:srgbClr val="FF99FF">
              <a:alpha val="45000"/>
            </a:srgbClr>
          </a:solidFill>
          <a:ln w="9525">
            <a:noFill/>
          </a:ln>
        </p:spPr>
        <p:txBody>
          <a:bodyPr wrap="square" anchor="t">
            <a:spAutoFit/>
          </a:bodyPr>
          <a:p>
            <a:pPr>
              <a:spcBef>
                <a:spcPct val="50000"/>
              </a:spcBef>
            </a:pPr>
            <a:r>
              <a:rPr lang="zh-CN" altLang="en-US" sz="2800" b="1" dirty="0">
                <a:latin typeface="Arial" panose="020B0604020202020204" pitchFamily="34" charset="0"/>
                <a:ea typeface="宋体" panose="02010600030101010101" pitchFamily="2" charset="-122"/>
              </a:rPr>
              <a:t>对比中西方近代历史，我们的头脑中不由地浮现出这样的画面</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sp>
        <p:nvSpPr>
          <p:cNvPr id="18444" name="Text Box 10"/>
          <p:cNvSpPr txBox="1"/>
          <p:nvPr/>
        </p:nvSpPr>
        <p:spPr>
          <a:xfrm>
            <a:off x="243840" y="5067935"/>
            <a:ext cx="11883390" cy="1322070"/>
          </a:xfrm>
          <a:prstGeom prst="rect">
            <a:avLst/>
          </a:prstGeom>
          <a:solidFill>
            <a:schemeClr val="bg1"/>
          </a:solidFill>
          <a:ln w="9525">
            <a:noFill/>
          </a:ln>
        </p:spPr>
        <p:txBody>
          <a:bodyPr vert="horz" wrap="square" anchor="t">
            <a:spAutoFit/>
          </a:bodyPr>
          <a:p>
            <a:pPr>
              <a:spcBef>
                <a:spcPct val="50000"/>
              </a:spcBef>
            </a:pPr>
            <a:r>
              <a:rPr lang="zh-CN" altLang="en-US" sz="3200" b="1" noProof="1" dirty="0">
                <a:solidFill>
                  <a:srgbClr val="FF3300"/>
                </a:solidFill>
                <a:effectLst>
                  <a:outerShdw blurRad="38100" dist="38100" dir="2700000">
                    <a:srgbClr val="000000"/>
                  </a:outerShdw>
                </a:effectLst>
                <a:latin typeface="Arial" panose="020B0604020202020204" pitchFamily="34" charset="0"/>
                <a:ea typeface="黑体" panose="02010609060101010101" pitchFamily="49" charset="-122"/>
                <a:cs typeface="+mn-cs"/>
              </a:rPr>
              <a:t>画面四：</a:t>
            </a:r>
            <a:r>
              <a:rPr lang="zh-CN" altLang="en-US" sz="3200" b="1" noProof="1" dirty="0">
                <a:effectLst>
                  <a:outerShdw blurRad="38100" dist="38100" dir="2700000">
                    <a:srgbClr val="FFFFFF"/>
                  </a:outerShdw>
                </a:effectLst>
                <a:latin typeface="Arial" panose="020B0604020202020204" pitchFamily="34" charset="0"/>
                <a:ea typeface="黑体" panose="02010609060101010101" pitchFamily="49" charset="-122"/>
                <a:cs typeface="+mn-cs"/>
              </a:rPr>
              <a:t>当两鬓飞雪的</a:t>
            </a:r>
            <a:r>
              <a:rPr lang="zh-CN" altLang="en-US" sz="3200" b="1" noProof="1" dirty="0">
                <a:solidFill>
                  <a:srgbClr val="0000FF"/>
                </a:solidFill>
                <a:effectLst>
                  <a:outerShdw blurRad="38100" dist="38100" dir="2700000">
                    <a:srgbClr val="000000"/>
                  </a:outerShdw>
                </a:effectLst>
                <a:latin typeface="Arial" panose="020B0604020202020204" pitchFamily="34" charset="0"/>
                <a:ea typeface="黑体" panose="02010609060101010101" pitchFamily="49" charset="-122"/>
                <a:cs typeface="+mn-cs"/>
              </a:rPr>
              <a:t>范进</a:t>
            </a:r>
            <a:r>
              <a:rPr lang="zh-CN" altLang="en-US" sz="3200" b="1" noProof="1" dirty="0">
                <a:effectLst>
                  <a:outerShdw blurRad="38100" dist="38100" dir="2700000">
                    <a:srgbClr val="FFFFFF"/>
                  </a:outerShdw>
                </a:effectLst>
                <a:latin typeface="Arial" panose="020B0604020202020204" pitchFamily="34" charset="0"/>
                <a:ea typeface="黑体" panose="02010609060101010101" pitchFamily="49" charset="-122"/>
                <a:cs typeface="+mn-cs"/>
              </a:rPr>
              <a:t>士子因中举登科而神经错乱时，</a:t>
            </a:r>
            <a:endParaRPr lang="zh-CN" altLang="en-US" sz="3200" b="1" noProof="1" dirty="0">
              <a:effectLst>
                <a:outerShdw blurRad="38100" dist="38100" dir="2700000">
                  <a:srgbClr val="FFFFFF"/>
                </a:outerShdw>
              </a:effectLst>
              <a:latin typeface="Arial" panose="020B0604020202020204" pitchFamily="34" charset="0"/>
              <a:ea typeface="黑体" panose="02010609060101010101" pitchFamily="49" charset="-122"/>
              <a:cs typeface="+mn-cs"/>
            </a:endParaRPr>
          </a:p>
          <a:p>
            <a:pPr>
              <a:spcBef>
                <a:spcPct val="50000"/>
              </a:spcBef>
            </a:pPr>
            <a:r>
              <a:rPr lang="zh-CN" altLang="en-US" sz="3200" b="1" noProof="1" dirty="0">
                <a:solidFill>
                  <a:srgbClr val="0000FF"/>
                </a:solidFill>
                <a:effectLst>
                  <a:outerShdw blurRad="38100" dist="38100" dir="2700000">
                    <a:srgbClr val="000000"/>
                  </a:outerShdw>
                </a:effectLst>
                <a:latin typeface="Arial" panose="020B0604020202020204" pitchFamily="34" charset="0"/>
                <a:ea typeface="黑体" panose="02010609060101010101" pitchFamily="49" charset="-122"/>
                <a:cs typeface="+mn-cs"/>
              </a:rPr>
              <a:t>牛顿</a:t>
            </a:r>
            <a:r>
              <a:rPr lang="zh-CN" altLang="en-US" sz="3200" b="1" noProof="1" dirty="0">
                <a:effectLst>
                  <a:outerShdw blurRad="38100" dist="38100" dir="2700000">
                    <a:srgbClr val="FFFFFF"/>
                  </a:outerShdw>
                </a:effectLst>
                <a:latin typeface="Arial" panose="020B0604020202020204" pitchFamily="34" charset="0"/>
                <a:ea typeface="黑体" panose="02010609060101010101" pitchFamily="49" charset="-122"/>
                <a:cs typeface="+mn-cs"/>
              </a:rPr>
              <a:t>正在通过自制的反射望远镜，关注着宇宙间的行星运动规律。</a:t>
            </a:r>
            <a:endParaRPr lang="zh-CN" altLang="en-US" sz="3200" b="1" noProof="1" dirty="0">
              <a:effectLst>
                <a:outerShdw blurRad="38100" dist="38100" dir="2700000">
                  <a:srgbClr val="FFFFFF"/>
                </a:outerShdw>
              </a:effectLst>
              <a:latin typeface="Arial" panose="020B0604020202020204" pitchFamily="34"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444"/>
                                        </p:tgtEl>
                                        <p:attrNameLst>
                                          <p:attrName>style.visibility</p:attrName>
                                        </p:attrNameLst>
                                      </p:cBhvr>
                                      <p:to>
                                        <p:strVal val="visible"/>
                                      </p:to>
                                    </p:set>
                                    <p:anim calcmode="discrete" valueType="clr">
                                      <p:cBhvr override="childStyle">
                                        <p:cTn id="7" dur="80"/>
                                        <p:tgtEl>
                                          <p:spTgt spid="184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44"/>
                                        </p:tgtEl>
                                        <p:attrNameLst>
                                          <p:attrName>fillcolor</p:attrName>
                                        </p:attrNameLst>
                                      </p:cBhvr>
                                      <p:tavLst>
                                        <p:tav tm="0">
                                          <p:val>
                                            <p:clrVal>
                                              <a:schemeClr val="accent2"/>
                                            </p:clrVal>
                                          </p:val>
                                        </p:tav>
                                        <p:tav tm="50000">
                                          <p:val>
                                            <p:clrVal>
                                              <a:schemeClr val="hlink"/>
                                            </p:clrVal>
                                          </p:val>
                                        </p:tav>
                                      </p:tavLst>
                                    </p:anim>
                                    <p:set>
                                      <p:cBhvr>
                                        <p:cTn id="9" dur="80"/>
                                        <p:tgtEl>
                                          <p:spTgt spid="184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934" name="Group 1070"/>
          <p:cNvGraphicFramePr>
            <a:graphicFrameLocks noGrp="1"/>
          </p:cNvGraphicFramePr>
          <p:nvPr/>
        </p:nvGraphicFramePr>
        <p:xfrm>
          <a:off x="527685" y="927100"/>
          <a:ext cx="11011535" cy="4066540"/>
        </p:xfrm>
        <a:graphic>
          <a:graphicData uri="http://schemas.openxmlformats.org/drawingml/2006/table">
            <a:tbl>
              <a:tblPr/>
              <a:tblGrid>
                <a:gridCol w="2298700"/>
                <a:gridCol w="3968750"/>
                <a:gridCol w="4744085"/>
              </a:tblGrid>
              <a:tr h="7385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3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1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pPr>
                      <a:endParaRPr kumimoji="1" lang="zh-CN" altLang="zh-CN" sz="4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7" name="Text Box 1027"/>
          <p:cNvSpPr txBox="1"/>
          <p:nvPr/>
        </p:nvSpPr>
        <p:spPr>
          <a:xfrm>
            <a:off x="3422650" y="48895"/>
            <a:ext cx="4204335" cy="768350"/>
          </a:xfrm>
          <a:prstGeom prst="rect">
            <a:avLst/>
          </a:prstGeom>
          <a:noFill/>
          <a:ln w="9525">
            <a:noFill/>
          </a:ln>
        </p:spPr>
        <p:txBody>
          <a:bodyPr wrap="square" anchor="t">
            <a:spAutoFit/>
          </a:bodyPr>
          <a:p>
            <a:r>
              <a:rPr lang="zh-CN" altLang="en-US" sz="4000" b="1" dirty="0">
                <a:solidFill>
                  <a:schemeClr val="tx1"/>
                </a:solidFill>
                <a:latin typeface="黑体" panose="02010609060101010101" pitchFamily="49" charset="-122"/>
                <a:ea typeface="黑体" panose="02010609060101010101" pitchFamily="49" charset="-122"/>
              </a:rPr>
              <a:t>近代</a:t>
            </a:r>
            <a:r>
              <a:rPr lang="zh-CN" altLang="en-US" sz="4400" b="1" dirty="0">
                <a:solidFill>
                  <a:schemeClr val="tx1"/>
                </a:solidFill>
                <a:latin typeface="黑体" panose="02010609060101010101" pitchFamily="49" charset="-122"/>
                <a:ea typeface="黑体" panose="02010609060101010101" pitchFamily="49" charset="-122"/>
              </a:rPr>
              <a:t>前夜的危机</a:t>
            </a:r>
            <a:endParaRPr lang="zh-CN" altLang="en-US" sz="4400" b="1" dirty="0">
              <a:solidFill>
                <a:schemeClr val="tx1"/>
              </a:solidFill>
              <a:latin typeface="黑体" panose="02010609060101010101" pitchFamily="49" charset="-122"/>
              <a:ea typeface="黑体" panose="02010609060101010101" pitchFamily="49" charset="-122"/>
            </a:endParaRPr>
          </a:p>
        </p:txBody>
      </p:sp>
      <p:sp>
        <p:nvSpPr>
          <p:cNvPr id="35868" name="Text Box 1029"/>
          <p:cNvSpPr txBox="1"/>
          <p:nvPr/>
        </p:nvSpPr>
        <p:spPr>
          <a:xfrm>
            <a:off x="3971925" y="1105535"/>
            <a:ext cx="1100138" cy="583565"/>
          </a:xfrm>
          <a:prstGeom prst="rect">
            <a:avLst/>
          </a:prstGeom>
          <a:noFill/>
          <a:ln w="9525">
            <a:noFill/>
          </a:ln>
        </p:spPr>
        <p:txBody>
          <a:bodyPr anchor="t">
            <a:spAutoFit/>
          </a:bodyPr>
          <a:p>
            <a:r>
              <a:rPr lang="zh-CN" altLang="en-US" sz="3200" b="1" dirty="0">
                <a:solidFill>
                  <a:schemeClr val="tx1"/>
                </a:solidFill>
                <a:latin typeface="黑体" panose="02010609060101010101" pitchFamily="49" charset="-122"/>
                <a:ea typeface="黑体" panose="02010609060101010101" pitchFamily="49" charset="-122"/>
              </a:rPr>
              <a:t>中国</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5869" name="Text Box 1030"/>
          <p:cNvSpPr txBox="1"/>
          <p:nvPr/>
        </p:nvSpPr>
        <p:spPr>
          <a:xfrm rot="-10755571" flipV="1">
            <a:off x="7630795" y="1234123"/>
            <a:ext cx="1590675" cy="583565"/>
          </a:xfrm>
          <a:prstGeom prst="rect">
            <a:avLst/>
          </a:prstGeom>
          <a:noFill/>
          <a:ln w="9525">
            <a:noFill/>
          </a:ln>
        </p:spPr>
        <p:txBody>
          <a:bodyPr anchor="t">
            <a:spAutoFit/>
          </a:bodyPr>
          <a:p>
            <a:r>
              <a:rPr lang="zh-CN" altLang="en-US" sz="3200" b="1" dirty="0">
                <a:solidFill>
                  <a:schemeClr val="tx1"/>
                </a:solidFill>
                <a:latin typeface="黑体" panose="02010609060101010101" pitchFamily="49" charset="-122"/>
                <a:ea typeface="黑体" panose="02010609060101010101" pitchFamily="49" charset="-122"/>
              </a:rPr>
              <a:t>西方</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5870" name="Text Box 1031"/>
          <p:cNvSpPr txBox="1"/>
          <p:nvPr/>
        </p:nvSpPr>
        <p:spPr>
          <a:xfrm>
            <a:off x="984250" y="1763713"/>
            <a:ext cx="1079500" cy="583565"/>
          </a:xfrm>
          <a:prstGeom prst="rect">
            <a:avLst/>
          </a:prstGeom>
          <a:noFill/>
          <a:ln w="9525">
            <a:noFill/>
          </a:ln>
        </p:spPr>
        <p:txBody>
          <a:bodyPr anchor="t">
            <a:spAutoFit/>
          </a:bodyPr>
          <a:p>
            <a:pPr>
              <a:spcBef>
                <a:spcPct val="20000"/>
              </a:spcBef>
              <a:buClr>
                <a:schemeClr val="hlink"/>
              </a:buClr>
              <a:buFont typeface="Wingdings" panose="05000000000000000000" pitchFamily="2" charset="2"/>
            </a:pPr>
            <a:r>
              <a:rPr lang="zh-CN" altLang="en-US" sz="3200" b="1" dirty="0">
                <a:solidFill>
                  <a:schemeClr val="tx1"/>
                </a:solidFill>
                <a:latin typeface="黑体" panose="02010609060101010101" pitchFamily="49" charset="-122"/>
                <a:ea typeface="黑体" panose="02010609060101010101" pitchFamily="49" charset="-122"/>
              </a:rPr>
              <a:t>政治</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5871" name="Text Box 1032"/>
          <p:cNvSpPr txBox="1"/>
          <p:nvPr/>
        </p:nvSpPr>
        <p:spPr>
          <a:xfrm>
            <a:off x="984250" y="2707958"/>
            <a:ext cx="1079500" cy="583565"/>
          </a:xfrm>
          <a:prstGeom prst="rect">
            <a:avLst/>
          </a:prstGeom>
          <a:noFill/>
          <a:ln w="9525">
            <a:noFill/>
          </a:ln>
        </p:spPr>
        <p:txBody>
          <a:bodyPr anchor="t">
            <a:spAutoFit/>
          </a:bodyPr>
          <a:p>
            <a:r>
              <a:rPr lang="zh-CN" altLang="en-US" sz="3200" b="1" dirty="0">
                <a:solidFill>
                  <a:schemeClr val="tx1"/>
                </a:solidFill>
                <a:latin typeface="黑体" panose="02010609060101010101" pitchFamily="49" charset="-122"/>
                <a:ea typeface="黑体" panose="02010609060101010101" pitchFamily="49" charset="-122"/>
              </a:rPr>
              <a:t>经济</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5872" name="Text Box 1033"/>
          <p:cNvSpPr txBox="1"/>
          <p:nvPr/>
        </p:nvSpPr>
        <p:spPr>
          <a:xfrm>
            <a:off x="873760" y="3492500"/>
            <a:ext cx="1964690"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对外政策</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898" name="Text Box 1034"/>
          <p:cNvSpPr txBox="1"/>
          <p:nvPr/>
        </p:nvSpPr>
        <p:spPr>
          <a:xfrm>
            <a:off x="3143885" y="1906905"/>
            <a:ext cx="3262630" cy="583565"/>
          </a:xfrm>
          <a:prstGeom prst="rect">
            <a:avLst/>
          </a:prstGeom>
          <a:noFill/>
          <a:ln w="9525">
            <a:noFill/>
          </a:ln>
        </p:spPr>
        <p:txBody>
          <a:bodyPr wrap="square" anchor="t">
            <a:spAutoFit/>
          </a:bodyPr>
          <a:p>
            <a:pPr>
              <a:spcBef>
                <a:spcPct val="20000"/>
              </a:spcBef>
              <a:buClr>
                <a:schemeClr val="hlink"/>
              </a:buClr>
              <a:buFont typeface="Wingdings" panose="05000000000000000000" pitchFamily="2" charset="2"/>
            </a:pPr>
            <a:r>
              <a:rPr lang="zh-CN" altLang="en-US" sz="3200" b="1" dirty="0">
                <a:solidFill>
                  <a:schemeClr val="tx1"/>
                </a:solidFill>
                <a:latin typeface="黑体" panose="02010609060101010101" pitchFamily="49" charset="-122"/>
                <a:ea typeface="黑体" panose="02010609060101010101" pitchFamily="49" charset="-122"/>
              </a:rPr>
              <a:t>封建制度顶峰</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899" name="Text Box 1035"/>
          <p:cNvSpPr txBox="1"/>
          <p:nvPr/>
        </p:nvSpPr>
        <p:spPr>
          <a:xfrm>
            <a:off x="3124200" y="2500630"/>
            <a:ext cx="3543300"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农耕经济繁荣</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900" name="Text Box 1036"/>
          <p:cNvSpPr txBox="1"/>
          <p:nvPr/>
        </p:nvSpPr>
        <p:spPr>
          <a:xfrm>
            <a:off x="3503930" y="3338830"/>
            <a:ext cx="2547620"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闭关锁国</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901" name="Text Box 1037"/>
          <p:cNvSpPr txBox="1"/>
          <p:nvPr/>
        </p:nvSpPr>
        <p:spPr>
          <a:xfrm>
            <a:off x="7392670" y="1906905"/>
            <a:ext cx="4019550" cy="583565"/>
          </a:xfrm>
          <a:prstGeom prst="rect">
            <a:avLst/>
          </a:prstGeom>
          <a:noFill/>
          <a:ln w="9525">
            <a:noFill/>
          </a:ln>
        </p:spPr>
        <p:txBody>
          <a:bodyPr wrap="square" anchor="t">
            <a:spAutoFit/>
          </a:bodyPr>
          <a:p>
            <a:pPr>
              <a:spcBef>
                <a:spcPct val="20000"/>
              </a:spcBef>
              <a:buClr>
                <a:schemeClr val="hlink"/>
              </a:buClr>
              <a:buFont typeface="Wingdings" panose="05000000000000000000" pitchFamily="2" charset="2"/>
            </a:pPr>
            <a:r>
              <a:rPr lang="zh-CN" altLang="en-US" sz="3200" b="1" dirty="0">
                <a:solidFill>
                  <a:schemeClr val="tx1"/>
                </a:solidFill>
                <a:latin typeface="黑体" panose="02010609060101010101" pitchFamily="49" charset="-122"/>
                <a:ea typeface="黑体" panose="02010609060101010101" pitchFamily="49" charset="-122"/>
              </a:rPr>
              <a:t>开始资产阶级革命</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902" name="Text Box 1038"/>
          <p:cNvSpPr txBox="1"/>
          <p:nvPr/>
        </p:nvSpPr>
        <p:spPr>
          <a:xfrm>
            <a:off x="7047230" y="2708275"/>
            <a:ext cx="4492625"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完成近代工业国转变</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903" name="Text Box 1039"/>
          <p:cNvSpPr txBox="1"/>
          <p:nvPr/>
        </p:nvSpPr>
        <p:spPr>
          <a:xfrm>
            <a:off x="7407275" y="3338830"/>
            <a:ext cx="3691890"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推行殖民政策</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5879" name="Text Box 1040"/>
          <p:cNvSpPr txBox="1"/>
          <p:nvPr/>
        </p:nvSpPr>
        <p:spPr>
          <a:xfrm>
            <a:off x="836930" y="4302125"/>
            <a:ext cx="2002155"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思想文化</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905" name="Text Box 1041"/>
          <p:cNvSpPr txBox="1"/>
          <p:nvPr/>
        </p:nvSpPr>
        <p:spPr>
          <a:xfrm>
            <a:off x="2898140" y="4055745"/>
            <a:ext cx="3926205"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鄙薄科技，文化专制</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7906" name="Text Box 1042"/>
          <p:cNvSpPr txBox="1"/>
          <p:nvPr/>
        </p:nvSpPr>
        <p:spPr>
          <a:xfrm>
            <a:off x="7047230" y="4176395"/>
            <a:ext cx="4241165" cy="583565"/>
          </a:xfrm>
          <a:prstGeom prst="rect">
            <a:avLst/>
          </a:prstGeom>
          <a:noFill/>
          <a:ln w="9525">
            <a:noFill/>
          </a:ln>
        </p:spPr>
        <p:txBody>
          <a:bodyPr wrap="square" anchor="t">
            <a:spAutoFit/>
          </a:bodyPr>
          <a:p>
            <a:r>
              <a:rPr lang="zh-CN" altLang="en-US" sz="3200" b="1" dirty="0">
                <a:solidFill>
                  <a:schemeClr val="tx1"/>
                </a:solidFill>
                <a:latin typeface="黑体" panose="02010609060101010101" pitchFamily="49" charset="-122"/>
                <a:ea typeface="黑体" panose="02010609060101010101" pitchFamily="49" charset="-122"/>
              </a:rPr>
              <a:t>重视科技，思想解放</a:t>
            </a:r>
            <a:endParaRPr lang="zh-CN" altLang="en-US" sz="32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90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789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90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790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37905"/>
                                        </p:tgtEl>
                                        <p:attrNameLst>
                                          <p:attrName>style.visibility</p:attrName>
                                        </p:attrNameLst>
                                      </p:cBhvr>
                                      <p:to>
                                        <p:strVal val="visible"/>
                                      </p:to>
                                    </p:set>
                                  </p:childTnLst>
                                </p:cTn>
                              </p:par>
                            </p:childTnLst>
                          </p:cTn>
                        </p:par>
                        <p:par>
                          <p:cTn id="28" fill="hold">
                            <p:stCondLst>
                              <p:cond delay="675"/>
                            </p:stCondLst>
                            <p:childTnLst>
                              <p:par>
                                <p:cTn id="29" presetID="1" presetClass="entr" presetSubtype="0" fill="hold" grpId="0" nodeType="afterEffect">
                                  <p:stCondLst>
                                    <p:cond delay="0"/>
                                  </p:stCondLst>
                                  <p:iterate type="lt">
                                    <p:tmAbs val="75"/>
                                  </p:iterate>
                                  <p:childTnLst>
                                    <p:set>
                                      <p:cBhvr>
                                        <p:cTn id="30" dur="1" fill="hold">
                                          <p:stCondLst>
                                            <p:cond delay="74"/>
                                          </p:stCondLst>
                                        </p:cTn>
                                        <p:tgtEl>
                                          <p:spTgt spid="3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P spid="37899" grpId="0"/>
      <p:bldP spid="37900" grpId="0"/>
      <p:bldP spid="37901" grpId="0"/>
      <p:bldP spid="37902" grpId="0"/>
      <p:bldP spid="37903" grpId="0"/>
      <p:bldP spid="37905" grpId="0"/>
      <p:bldP spid="379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50" y="13335"/>
            <a:ext cx="12177395" cy="6784975"/>
          </a:xfrm>
          <a:prstGeom prst="rect">
            <a:avLst/>
          </a:prstGeom>
        </p:spPr>
      </p:pic>
      <p:sp>
        <p:nvSpPr>
          <p:cNvPr id="3" name="文本框 2"/>
          <p:cNvSpPr txBox="1"/>
          <p:nvPr/>
        </p:nvSpPr>
        <p:spPr>
          <a:xfrm>
            <a:off x="1188720" y="3909060"/>
            <a:ext cx="10895330" cy="1014730"/>
          </a:xfrm>
          <a:prstGeom prst="rect">
            <a:avLst/>
          </a:prstGeom>
          <a:solidFill>
            <a:srgbClr val="FF0000"/>
          </a:solidFill>
        </p:spPr>
        <p:txBody>
          <a:bodyPr wrap="none" rtlCol="0">
            <a:spAutoFit/>
          </a:bodyPr>
          <a:p>
            <a:r>
              <a:rPr lang="zh-CN" altLang="en-US" sz="6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因事而化，因时而进，因势而新</a:t>
            </a:r>
            <a:endParaRPr lang="zh-CN" altLang="en-US" sz="6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标题 311297"/>
          <p:cNvSpPr>
            <a:spLocks noGrp="1"/>
          </p:cNvSpPr>
          <p:nvPr>
            <p:ph type="title"/>
          </p:nvPr>
        </p:nvSpPr>
        <p:spPr>
          <a:xfrm>
            <a:off x="370205" y="67310"/>
            <a:ext cx="4780915" cy="936625"/>
          </a:xfrm>
          <a:solidFill>
            <a:schemeClr val="bg1"/>
          </a:solidFill>
        </p:spPr>
        <p:txBody>
          <a:bodyPr anchor="b"/>
          <a:p>
            <a:r>
              <a:rPr lang="zh-CN" altLang="en-US"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一、“重农抑商”</a:t>
            </a:r>
            <a:endParaRPr lang="zh-CN" altLang="en-US"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11299" name="文本框 311298"/>
          <p:cNvSpPr txBox="1"/>
          <p:nvPr/>
        </p:nvSpPr>
        <p:spPr>
          <a:xfrm>
            <a:off x="89535" y="1156335"/>
            <a:ext cx="11330940" cy="645160"/>
          </a:xfrm>
          <a:prstGeom prst="rect">
            <a:avLst/>
          </a:prstGeom>
          <a:solidFill>
            <a:schemeClr val="bg1"/>
          </a:solidFill>
          <a:ln w="9525">
            <a:noFill/>
          </a:ln>
        </p:spPr>
        <p:txBody>
          <a:bodyPr wrap="square">
            <a:spAutoFit/>
          </a:bodyPr>
          <a:p>
            <a:pPr>
              <a:spcBef>
                <a:spcPct val="50000"/>
              </a:spcBef>
            </a:pP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含义：</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强调要</a:t>
            </a:r>
            <a:r>
              <a:rPr lang="zh-CN" altLang="en-US" sz="36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发展农耕</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，严格</a:t>
            </a:r>
            <a:r>
              <a:rPr lang="zh-CN" altLang="en-US" sz="3600" b="1" u="sng" dirty="0">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限制商业和手工业</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的发展   </a:t>
            </a:r>
            <a:endPar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pic>
        <p:nvPicPr>
          <p:cNvPr id="311300" name="图片 311299" descr="汉牛耕图"/>
          <p:cNvPicPr>
            <a:picLocks noChangeAspect="1"/>
          </p:cNvPicPr>
          <p:nvPr/>
        </p:nvPicPr>
        <p:blipFill>
          <a:blip r:embed="rId1"/>
          <a:stretch>
            <a:fillRect/>
          </a:stretch>
        </p:blipFill>
        <p:spPr>
          <a:xfrm>
            <a:off x="89535" y="3794125"/>
            <a:ext cx="4357370" cy="3004820"/>
          </a:xfrm>
          <a:prstGeom prst="rect">
            <a:avLst/>
          </a:prstGeom>
          <a:solidFill>
            <a:srgbClr val="33CCCC"/>
          </a:solidFill>
          <a:ln w="9525">
            <a:noFill/>
          </a:ln>
        </p:spPr>
      </p:pic>
      <p:sp>
        <p:nvSpPr>
          <p:cNvPr id="311301" name="文本框 311300"/>
          <p:cNvSpPr txBox="1"/>
          <p:nvPr/>
        </p:nvSpPr>
        <p:spPr>
          <a:xfrm>
            <a:off x="89535" y="4004945"/>
            <a:ext cx="875030" cy="2566988"/>
          </a:xfrm>
          <a:prstGeom prst="rect">
            <a:avLst/>
          </a:prstGeom>
          <a:solidFill>
            <a:schemeClr val="bg1"/>
          </a:solidFill>
          <a:ln w="9525">
            <a:noFill/>
          </a:ln>
        </p:spPr>
        <p:txBody>
          <a:bodyPr vert="eaVert">
            <a:spAutoFit/>
          </a:bodyPr>
          <a:p>
            <a:r>
              <a:rPr lang="zh-CN" altLang="en-US" sz="45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重视农业</a:t>
            </a:r>
            <a:endParaRPr lang="zh-CN" altLang="en-US" sz="45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311302" name="图片 311301" descr="秦半两"/>
          <p:cNvPicPr>
            <a:picLocks noChangeAspect="1"/>
          </p:cNvPicPr>
          <p:nvPr/>
        </p:nvPicPr>
        <p:blipFill>
          <a:blip r:embed="rId2"/>
          <a:stretch>
            <a:fillRect/>
          </a:stretch>
        </p:blipFill>
        <p:spPr>
          <a:xfrm>
            <a:off x="4446905" y="3794125"/>
            <a:ext cx="3106420" cy="3005455"/>
          </a:xfrm>
          <a:prstGeom prst="rect">
            <a:avLst/>
          </a:prstGeom>
          <a:solidFill>
            <a:srgbClr val="99CCFF"/>
          </a:solidFill>
          <a:ln w="9525">
            <a:noFill/>
          </a:ln>
        </p:spPr>
      </p:pic>
      <p:pic>
        <p:nvPicPr>
          <p:cNvPr id="311303" name="图片 311302" descr="瓷器"/>
          <p:cNvPicPr>
            <a:picLocks noChangeAspect="1"/>
          </p:cNvPicPr>
          <p:nvPr/>
        </p:nvPicPr>
        <p:blipFill>
          <a:blip r:embed="rId3"/>
          <a:stretch>
            <a:fillRect/>
          </a:stretch>
        </p:blipFill>
        <p:spPr>
          <a:xfrm>
            <a:off x="7628255" y="3795395"/>
            <a:ext cx="3048000" cy="3004185"/>
          </a:xfrm>
          <a:prstGeom prst="rect">
            <a:avLst/>
          </a:prstGeom>
          <a:noFill/>
          <a:ln w="9525">
            <a:noFill/>
          </a:ln>
        </p:spPr>
      </p:pic>
      <p:sp>
        <p:nvSpPr>
          <p:cNvPr id="311304" name="文本框 311303"/>
          <p:cNvSpPr txBox="1"/>
          <p:nvPr/>
        </p:nvSpPr>
        <p:spPr>
          <a:xfrm>
            <a:off x="5879783" y="3795395"/>
            <a:ext cx="3889375" cy="645160"/>
          </a:xfrm>
          <a:prstGeom prst="rect">
            <a:avLst/>
          </a:prstGeom>
          <a:solidFill>
            <a:schemeClr val="bg1"/>
          </a:solidFill>
          <a:ln w="9525">
            <a:noFill/>
          </a:ln>
        </p:spPr>
        <p:txBody>
          <a:bodyPr>
            <a:spAutoFit/>
          </a:bodyPr>
          <a:p>
            <a:pPr algn="ctr">
              <a:spcBef>
                <a:spcPct val="50000"/>
              </a:spcBef>
            </a:pPr>
            <a:r>
              <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限制商业和手工业</a:t>
            </a:r>
            <a:endPar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 name="文本框 1"/>
          <p:cNvSpPr txBox="1"/>
          <p:nvPr/>
        </p:nvSpPr>
        <p:spPr>
          <a:xfrm>
            <a:off x="165735" y="2243455"/>
            <a:ext cx="11178540" cy="768350"/>
          </a:xfrm>
          <a:prstGeom prst="rect">
            <a:avLst/>
          </a:prstGeom>
          <a:solidFill>
            <a:schemeClr val="bg1"/>
          </a:solidFill>
        </p:spPr>
        <p:txBody>
          <a:bodyPr wrap="square" rtlCol="0" anchor="t">
            <a:spAutoFit/>
          </a:bodyPr>
          <a:p>
            <a:pPr lvl="0">
              <a:spcBef>
                <a:spcPct val="50000"/>
              </a:spcBef>
            </a:pPr>
            <a:r>
              <a:rPr lang="zh-CN" altLang="en-US" sz="4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农业为“本业” ，商业为“末业”。</a:t>
            </a:r>
            <a:r>
              <a:rPr lang="en-US" altLang="zh-CN" sz="4400" b="1">
                <a:solidFill>
                  <a:srgbClr val="990033"/>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4400" b="1">
                <a:solidFill>
                  <a:srgbClr val="990033"/>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战国</a:t>
            </a:r>
            <a:endParaRPr lang="zh-CN" altLang="en-US" sz="4400" b="1">
              <a:solidFill>
                <a:srgbClr val="990033"/>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p:cTn id="7" dur="500" fill="hold"/>
                                        <p:tgtEl>
                                          <p:spTgt spid="311301"/>
                                        </p:tgtEl>
                                        <p:attrNameLst>
                                          <p:attrName>ppt_w</p:attrName>
                                        </p:attrNameLst>
                                      </p:cBhvr>
                                      <p:tavLst>
                                        <p:tav tm="0">
                                          <p:val>
                                            <p:strVal val="#ppt_w*0.70"/>
                                          </p:val>
                                        </p:tav>
                                        <p:tav tm="100000">
                                          <p:val>
                                            <p:strVal val="#ppt_w"/>
                                          </p:val>
                                        </p:tav>
                                      </p:tavLst>
                                    </p:anim>
                                    <p:anim calcmode="lin" valueType="num">
                                      <p:cBhvr>
                                        <p:cTn id="8" dur="500" fill="hold"/>
                                        <p:tgtEl>
                                          <p:spTgt spid="311301"/>
                                        </p:tgtEl>
                                        <p:attrNameLst>
                                          <p:attrName>ppt_h</p:attrName>
                                        </p:attrNameLst>
                                      </p:cBhvr>
                                      <p:tavLst>
                                        <p:tav tm="0">
                                          <p:val>
                                            <p:strVal val="#ppt_h"/>
                                          </p:val>
                                        </p:tav>
                                        <p:tav tm="100000">
                                          <p:val>
                                            <p:strVal val="#ppt_h"/>
                                          </p:val>
                                        </p:tav>
                                      </p:tavLst>
                                    </p:anim>
                                    <p:animEffect transition="in" filter="fade">
                                      <p:cBhvr>
                                        <p:cTn id="9" dur="500"/>
                                        <p:tgtEl>
                                          <p:spTgt spid="31130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11304"/>
                                        </p:tgtEl>
                                        <p:attrNameLst>
                                          <p:attrName>style.visibility</p:attrName>
                                        </p:attrNameLst>
                                      </p:cBhvr>
                                      <p:to>
                                        <p:strVal val="visible"/>
                                      </p:to>
                                    </p:set>
                                    <p:anim calcmode="lin" valueType="num">
                                      <p:cBhvr additive="base">
                                        <p:cTn id="14" dur="500" fill="hold"/>
                                        <p:tgtEl>
                                          <p:spTgt spid="311304"/>
                                        </p:tgtEl>
                                        <p:attrNameLst>
                                          <p:attrName>ppt_x</p:attrName>
                                        </p:attrNameLst>
                                      </p:cBhvr>
                                      <p:tavLst>
                                        <p:tav tm="0">
                                          <p:val>
                                            <p:strVal val="1+#ppt_w/2"/>
                                          </p:val>
                                        </p:tav>
                                        <p:tav tm="100000">
                                          <p:val>
                                            <p:strVal val="#ppt_x"/>
                                          </p:val>
                                        </p:tav>
                                      </p:tavLst>
                                    </p:anim>
                                    <p:anim calcmode="lin" valueType="num">
                                      <p:cBhvr additive="base">
                                        <p:cTn id="15" dur="500" fill="hold"/>
                                        <p:tgtEl>
                                          <p:spTgt spid="311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bldLvl="0" animBg="1"/>
      <p:bldP spid="31130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99"/>
          <p:cNvSpPr txBox="1"/>
          <p:nvPr/>
        </p:nvSpPr>
        <p:spPr>
          <a:xfrm>
            <a:off x="333375" y="463550"/>
            <a:ext cx="10352405" cy="6000750"/>
          </a:xfrm>
          <a:prstGeom prst="rect">
            <a:avLst/>
          </a:prstGeom>
          <a:noFill/>
          <a:ln w="9525">
            <a:noFill/>
          </a:ln>
        </p:spPr>
        <p:txBody>
          <a:bodyPr wrap="square" anchor="t">
            <a:spAutoFit/>
          </a:bodyPr>
          <a:p>
            <a:pPr marL="266700" indent="-266700"/>
            <a:r>
              <a:rPr lang="zh-CN" altLang="zh-CN" sz="3200" b="1">
                <a:latin typeface="黑体" panose="02010609060101010101" pitchFamily="49" charset="-122"/>
                <a:ea typeface="黑体" panose="02010609060101010101" pitchFamily="49" charset="-122"/>
              </a:rPr>
              <a:t>1．(2018·哈师大附中、东北师大附中、辽宁省实验三模)康熙年间，清政府设立江、浙、闽、粤四处海关，关署分别设在上海、宁波、厦门和广州。其中，以上海和广州发展最为迅速。嘉道年间每年进出上海港的南北海船约在4000艘左右，上海成为南北洋贸易的重要枢纽。这表明上海的发展得益于(　　)</a:t>
            </a:r>
            <a:endParaRPr lang="zh-CN" altLang="zh-CN" sz="3200" b="1">
              <a:latin typeface="黑体" panose="02010609060101010101" pitchFamily="49" charset="-122"/>
              <a:ea typeface="黑体" panose="02010609060101010101" pitchFamily="49" charset="-122"/>
            </a:endParaRPr>
          </a:p>
          <a:p>
            <a:pPr marL="266700" indent="-266700"/>
            <a:r>
              <a:rPr lang="zh-CN" altLang="zh-CN" sz="3200" b="1">
                <a:latin typeface="黑体" panose="02010609060101010101" pitchFamily="49" charset="-122"/>
                <a:ea typeface="黑体" panose="02010609060101010101" pitchFamily="49" charset="-122"/>
              </a:rPr>
              <a:t>A．得天独厚的自然地理位置                    </a:t>
            </a:r>
            <a:endParaRPr lang="zh-CN" altLang="zh-CN" sz="3200" b="1">
              <a:latin typeface="黑体" panose="02010609060101010101" pitchFamily="49" charset="-122"/>
              <a:ea typeface="黑体" panose="02010609060101010101" pitchFamily="49" charset="-122"/>
            </a:endParaRPr>
          </a:p>
          <a:p>
            <a:pPr marL="266700" indent="-266700"/>
            <a:r>
              <a:rPr lang="zh-CN" altLang="zh-CN" sz="3200" b="1">
                <a:latin typeface="黑体" panose="02010609060101010101" pitchFamily="49" charset="-122"/>
                <a:ea typeface="黑体" panose="02010609060101010101" pitchFamily="49" charset="-122"/>
              </a:rPr>
              <a:t>B．清初海禁政策的放宽</a:t>
            </a:r>
            <a:endParaRPr lang="zh-CN" altLang="zh-CN" sz="3200" b="1">
              <a:latin typeface="黑体" panose="02010609060101010101" pitchFamily="49" charset="-122"/>
              <a:ea typeface="黑体" panose="02010609060101010101" pitchFamily="49" charset="-122"/>
            </a:endParaRPr>
          </a:p>
          <a:p>
            <a:pPr marL="266700" indent="-266700"/>
            <a:r>
              <a:rPr lang="zh-CN" altLang="zh-CN" sz="3200" b="1">
                <a:latin typeface="黑体" panose="02010609060101010101" pitchFamily="49" charset="-122"/>
                <a:ea typeface="黑体" panose="02010609060101010101" pitchFamily="49" charset="-122"/>
              </a:rPr>
              <a:t>C．鸦片战争之后的五口通商                    </a:t>
            </a:r>
            <a:endParaRPr lang="zh-CN" altLang="zh-CN" sz="3200" b="1">
              <a:latin typeface="黑体" panose="02010609060101010101" pitchFamily="49" charset="-122"/>
              <a:ea typeface="黑体" panose="02010609060101010101" pitchFamily="49" charset="-122"/>
            </a:endParaRPr>
          </a:p>
          <a:p>
            <a:pPr marL="266700" indent="-266700"/>
            <a:r>
              <a:rPr lang="zh-CN" altLang="zh-CN" sz="3200" b="1">
                <a:latin typeface="黑体" panose="02010609060101010101" pitchFamily="49" charset="-122"/>
                <a:ea typeface="黑体" panose="02010609060101010101" pitchFamily="49" charset="-122"/>
              </a:rPr>
              <a:t>D．清政府鼓励对外贸易</a:t>
            </a:r>
            <a:endParaRPr lang="zh-CN" altLang="zh-CN" sz="3200" b="1">
              <a:latin typeface="黑体" panose="02010609060101010101" pitchFamily="49" charset="-122"/>
              <a:ea typeface="黑体" panose="02010609060101010101" pitchFamily="49" charset="-122"/>
            </a:endParaRPr>
          </a:p>
          <a:p>
            <a:pPr marL="266700" indent="-266700"/>
            <a:endParaRPr lang="zh-CN" altLang="zh-CN" sz="3200" b="1">
              <a:latin typeface="黑体" panose="02010609060101010101" pitchFamily="49" charset="-122"/>
              <a:ea typeface="黑体" panose="02010609060101010101" pitchFamily="49" charset="-122"/>
            </a:endParaRPr>
          </a:p>
          <a:p>
            <a:pPr marL="266700" indent="-266700"/>
            <a:r>
              <a:rPr lang="zh-CN" altLang="zh-CN" sz="3200" b="1">
                <a:solidFill>
                  <a:srgbClr val="FF0000"/>
                </a:solidFill>
                <a:latin typeface="黑体" panose="02010609060101010101" pitchFamily="49" charset="-122"/>
                <a:ea typeface="黑体" panose="02010609060101010101" pitchFamily="49" charset="-122"/>
              </a:rPr>
              <a:t>【答案】</a:t>
            </a:r>
            <a:r>
              <a:rPr lang="zh-CN" altLang="zh-CN" sz="3200" b="1">
                <a:latin typeface="黑体" panose="02010609060101010101" pitchFamily="49" charset="-122"/>
                <a:ea typeface="黑体" panose="02010609060101010101" pitchFamily="49" charset="-122"/>
              </a:rPr>
              <a:t>B</a:t>
            </a:r>
            <a:endParaRPr lang="zh-CN" altLang="zh-CN" sz="3200" b="1">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69">
                                            <p:txEl>
                                              <p:charRg st="236" end="242"/>
                                            </p:txEl>
                                          </p:spTgt>
                                        </p:tgtEl>
                                        <p:attrNameLst>
                                          <p:attrName>style.visibility</p:attrName>
                                        </p:attrNameLst>
                                      </p:cBhvr>
                                      <p:to>
                                        <p:strVal val="visible"/>
                                      </p:to>
                                    </p:set>
                                    <p:animEffect transition="in" filter="blinds(horizontal)">
                                      <p:cBhvr>
                                        <p:cTn id="7" dur="500"/>
                                        <p:tgtEl>
                                          <p:spTgt spid="32769">
                                            <p:txEl>
                                              <p:charRg st="236" end="2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100"/>
          <p:cNvSpPr txBox="1"/>
          <p:nvPr/>
        </p:nvSpPr>
        <p:spPr>
          <a:xfrm>
            <a:off x="1118235" y="333375"/>
            <a:ext cx="9513570" cy="5015865"/>
          </a:xfrm>
          <a:prstGeom prst="rect">
            <a:avLst/>
          </a:prstGeom>
          <a:noFill/>
          <a:ln w="9525">
            <a:noFill/>
          </a:ln>
        </p:spPr>
        <p:txBody>
          <a:bodyPr wrap="square" anchor="t">
            <a:spAutoFit/>
          </a:bodyPr>
          <a:p>
            <a:pPr marL="266700" indent="-266700"/>
            <a:r>
              <a:rPr lang="en-US" altLang="zh-CN" sz="3200" b="1">
                <a:solidFill>
                  <a:srgbClr val="000000"/>
                </a:solidFill>
                <a:latin typeface="黑体" panose="02010609060101010101" pitchFamily="49" charset="-122"/>
                <a:ea typeface="黑体" panose="02010609060101010101" pitchFamily="49" charset="-122"/>
              </a:rPr>
              <a:t>2</a:t>
            </a:r>
            <a:r>
              <a:rPr lang="zh-CN" altLang="zh-CN" sz="3200" b="1">
                <a:solidFill>
                  <a:srgbClr val="000000"/>
                </a:solidFill>
                <a:latin typeface="黑体" panose="02010609060101010101" pitchFamily="49" charset="-122"/>
                <a:ea typeface="黑体" panose="02010609060101010101" pitchFamily="49" charset="-122"/>
              </a:rPr>
              <a:t>．（2018·江苏高考）被孟子称为“贱丈夫”的民间商人，最初是不合法的，不能到城里市场上去交易。他们只能在野外找个土岗，“以左右望”，获取利益。后来，民间商人向政府纳过税后就可以在城里的市场上进行交易了。这一变化反映了(　　)</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r>
              <a:rPr lang="zh-CN" altLang="zh-CN" sz="3200" b="1">
                <a:solidFill>
                  <a:srgbClr val="000000"/>
                </a:solidFill>
                <a:latin typeface="黑体" panose="02010609060101010101" pitchFamily="49" charset="-122"/>
                <a:ea typeface="黑体" panose="02010609060101010101" pitchFamily="49" charset="-122"/>
              </a:rPr>
              <a:t>A．政府放弃重农抑商政策              </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r>
              <a:rPr lang="zh-CN" altLang="zh-CN" sz="3200" b="1">
                <a:solidFill>
                  <a:srgbClr val="000000"/>
                </a:solidFill>
                <a:latin typeface="黑体" panose="02010609060101010101" pitchFamily="49" charset="-122"/>
                <a:ea typeface="黑体" panose="02010609060101010101" pitchFamily="49" charset="-122"/>
              </a:rPr>
              <a:t>B．民间商人推动商业市镇崛起</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r>
              <a:rPr lang="zh-CN" altLang="zh-CN" sz="3200" b="1">
                <a:solidFill>
                  <a:srgbClr val="000000"/>
                </a:solidFill>
                <a:latin typeface="黑体" panose="02010609060101010101" pitchFamily="49" charset="-122"/>
                <a:ea typeface="黑体" panose="02010609060101010101" pitchFamily="49" charset="-122"/>
              </a:rPr>
              <a:t>C．政府不再监管商业活动              </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r>
              <a:rPr lang="zh-CN" altLang="zh-CN" sz="3200" b="1">
                <a:solidFill>
                  <a:srgbClr val="000000"/>
                </a:solidFill>
                <a:latin typeface="黑体" panose="02010609060101010101" pitchFamily="49" charset="-122"/>
                <a:ea typeface="黑体" panose="02010609060101010101" pitchFamily="49" charset="-122"/>
              </a:rPr>
              <a:t>D．民间商人可以取得合法地位</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r>
              <a:rPr lang="zh-CN" altLang="zh-CN" sz="3200" b="1">
                <a:solidFill>
                  <a:srgbClr val="000000"/>
                </a:solidFill>
                <a:latin typeface="黑体" panose="02010609060101010101" pitchFamily="49" charset="-122"/>
                <a:ea typeface="黑体" panose="02010609060101010101" pitchFamily="49" charset="-122"/>
              </a:rPr>
              <a:t>【答案】D</a:t>
            </a:r>
            <a:endParaRPr lang="zh-CN" altLang="zh-CN" sz="3200" b="1">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1">
                                            <p:txEl>
                                              <p:charRg st="199" end="205"/>
                                            </p:txEl>
                                          </p:spTgt>
                                        </p:tgtEl>
                                        <p:attrNameLst>
                                          <p:attrName>style.visibility</p:attrName>
                                        </p:attrNameLst>
                                      </p:cBhvr>
                                      <p:to>
                                        <p:strVal val="visible"/>
                                      </p:to>
                                    </p:set>
                                    <p:animEffect transition="in" filter="blinds(horizontal)">
                                      <p:cBhvr>
                                        <p:cTn id="7" dur="500"/>
                                        <p:tgtEl>
                                          <p:spTgt spid="5121">
                                            <p:txEl>
                                              <p:charRg st="199" end="2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99"/>
          <p:cNvSpPr txBox="1"/>
          <p:nvPr/>
        </p:nvSpPr>
        <p:spPr>
          <a:xfrm>
            <a:off x="377825" y="406400"/>
            <a:ext cx="11421745" cy="5015865"/>
          </a:xfrm>
          <a:prstGeom prst="rect">
            <a:avLst/>
          </a:prstGeom>
          <a:noFill/>
          <a:ln w="9525">
            <a:noFill/>
          </a:ln>
        </p:spPr>
        <p:txBody>
          <a:bodyPr wrap="square" anchor="t">
            <a:spAutoFit/>
          </a:bodyPr>
          <a:p>
            <a:pPr marL="266700" indent="-266700"/>
            <a:r>
              <a:rPr lang="en-US" altLang="zh-CN" sz="3200" b="1">
                <a:solidFill>
                  <a:srgbClr val="000000"/>
                </a:solidFill>
                <a:latin typeface="黑体" panose="02010609060101010101" pitchFamily="49" charset="-122"/>
                <a:ea typeface="黑体" panose="02010609060101010101" pitchFamily="49" charset="-122"/>
              </a:rPr>
              <a:t>3</a:t>
            </a:r>
            <a:r>
              <a:rPr lang="zh-CN" altLang="zh-CN" sz="3200" b="1">
                <a:solidFill>
                  <a:srgbClr val="000000"/>
                </a:solidFill>
                <a:latin typeface="黑体" panose="02010609060101010101" pitchFamily="49" charset="-122"/>
                <a:ea typeface="黑体" panose="02010609060101010101" pitchFamily="49" charset="-122"/>
              </a:rPr>
              <a:t>．</a:t>
            </a:r>
            <a:r>
              <a:rPr lang="en-US" altLang="zh-CN" sz="3200" b="1">
                <a:solidFill>
                  <a:srgbClr val="000000"/>
                </a:solidFill>
                <a:latin typeface="黑体" panose="02010609060101010101" pitchFamily="49" charset="-122"/>
                <a:ea typeface="黑体" panose="02010609060101010101" pitchFamily="49" charset="-122"/>
              </a:rPr>
              <a:t>(2018</a:t>
            </a:r>
            <a:r>
              <a:rPr lang="zh-CN" altLang="zh-CN" sz="3200" b="1">
                <a:solidFill>
                  <a:srgbClr val="000000"/>
                </a:solidFill>
                <a:latin typeface="黑体" panose="02010609060101010101" pitchFamily="49" charset="-122"/>
                <a:ea typeface="黑体" panose="02010609060101010101" pitchFamily="49" charset="-122"/>
              </a:rPr>
              <a:t>·福建泉州二模</a:t>
            </a:r>
            <a:r>
              <a:rPr lang="en-US" altLang="zh-CN" sz="3200" b="1">
                <a:solidFill>
                  <a:srgbClr val="000000"/>
                </a:solidFill>
                <a:latin typeface="黑体" panose="02010609060101010101" pitchFamily="49" charset="-122"/>
                <a:ea typeface="黑体" panose="02010609060101010101" pitchFamily="49" charset="-122"/>
              </a:rPr>
              <a:t>)1684</a:t>
            </a:r>
            <a:r>
              <a:rPr lang="zh-CN" altLang="zh-CN" sz="3200" b="1">
                <a:solidFill>
                  <a:srgbClr val="000000"/>
                </a:solidFill>
                <a:latin typeface="黑体" panose="02010609060101010101" pitchFamily="49" charset="-122"/>
                <a:ea typeface="黑体" panose="02010609060101010101" pitchFamily="49" charset="-122"/>
              </a:rPr>
              <a:t>年，康熙帝颁布《展海令》，允许人民出海经商。</a:t>
            </a:r>
            <a:r>
              <a:rPr lang="en-US" altLang="zh-CN" sz="3200" b="1">
                <a:solidFill>
                  <a:srgbClr val="000000"/>
                </a:solidFill>
                <a:latin typeface="黑体" panose="02010609060101010101" pitchFamily="49" charset="-122"/>
                <a:ea typeface="黑体" panose="02010609060101010101" pitchFamily="49" charset="-122"/>
              </a:rPr>
              <a:t>1685</a:t>
            </a:r>
            <a:r>
              <a:rPr lang="zh-CN" altLang="zh-CN" sz="3200" b="1">
                <a:solidFill>
                  <a:srgbClr val="000000"/>
                </a:solidFill>
                <a:latin typeface="黑体" panose="02010609060101010101" pitchFamily="49" charset="-122"/>
                <a:ea typeface="黑体" panose="02010609060101010101" pitchFamily="49" charset="-122"/>
              </a:rPr>
              <a:t>年，清政府分别设粤、闽、浙、江海关，对外贸易兴盛。许多官员把自己的资金委托信誉好的商人代理，以图稳健增值。这反映了</a:t>
            </a:r>
            <a:r>
              <a:rPr lang="en-US" altLang="zh-CN" sz="3200" b="1">
                <a:solidFill>
                  <a:srgbClr val="000000"/>
                </a:solidFill>
                <a:latin typeface="黑体" panose="02010609060101010101" pitchFamily="49" charset="-122"/>
                <a:ea typeface="黑体" panose="02010609060101010101" pitchFamily="49" charset="-122"/>
              </a:rPr>
              <a:t>(</a:t>
            </a:r>
            <a:r>
              <a:rPr lang="zh-CN" altLang="zh-CN" sz="3200" b="1">
                <a:solidFill>
                  <a:srgbClr val="000000"/>
                </a:solidFill>
                <a:latin typeface="黑体" panose="02010609060101010101" pitchFamily="49" charset="-122"/>
                <a:ea typeface="黑体" panose="02010609060101010101" pitchFamily="49" charset="-122"/>
              </a:rPr>
              <a:t>　　</a:t>
            </a:r>
            <a:r>
              <a:rPr lang="en-US" altLang="zh-CN" sz="3200" b="1">
                <a:solidFill>
                  <a:srgbClr val="000000"/>
                </a:solidFill>
                <a:latin typeface="黑体" panose="02010609060101010101" pitchFamily="49" charset="-122"/>
                <a:ea typeface="黑体" panose="02010609060101010101" pitchFamily="49" charset="-122"/>
              </a:rPr>
              <a:t>)</a:t>
            </a:r>
            <a:endParaRPr lang="en-US" altLang="zh-CN" sz="3200" b="1">
              <a:solidFill>
                <a:srgbClr val="000000"/>
              </a:solidFill>
              <a:latin typeface="黑体" panose="02010609060101010101" pitchFamily="49" charset="-122"/>
              <a:ea typeface="黑体" panose="02010609060101010101" pitchFamily="49" charset="-122"/>
            </a:endParaRPr>
          </a:p>
          <a:p>
            <a:pPr marL="266700" indent="-266700"/>
            <a:r>
              <a:rPr lang="en-US" altLang="zh-CN" sz="3200" b="1">
                <a:solidFill>
                  <a:srgbClr val="000000"/>
                </a:solidFill>
                <a:latin typeface="黑体" panose="02010609060101010101" pitchFamily="49" charset="-122"/>
                <a:ea typeface="黑体" panose="02010609060101010101" pitchFamily="49" charset="-122"/>
              </a:rPr>
              <a:t>A</a:t>
            </a:r>
            <a:r>
              <a:rPr lang="zh-CN" altLang="zh-CN" sz="3200" b="1">
                <a:solidFill>
                  <a:srgbClr val="000000"/>
                </a:solidFill>
                <a:latin typeface="黑体" panose="02010609060101010101" pitchFamily="49" charset="-122"/>
                <a:ea typeface="黑体" panose="02010609060101010101" pitchFamily="49" charset="-122"/>
              </a:rPr>
              <a:t>．康熙帝全面放弃闭关锁国政策</a:t>
            </a:r>
            <a:r>
              <a:rPr lang="en-US" altLang="zh-CN" sz="3200" b="1">
                <a:solidFill>
                  <a:srgbClr val="000000"/>
                </a:solidFill>
                <a:latin typeface="黑体" panose="02010609060101010101" pitchFamily="49" charset="-122"/>
                <a:ea typeface="黑体" panose="02010609060101010101" pitchFamily="49" charset="-122"/>
              </a:rPr>
              <a:t>            </a:t>
            </a:r>
            <a:endParaRPr lang="en-US" altLang="zh-CN" sz="3200" b="1">
              <a:solidFill>
                <a:srgbClr val="000000"/>
              </a:solidFill>
              <a:latin typeface="黑体" panose="02010609060101010101" pitchFamily="49" charset="-122"/>
              <a:ea typeface="黑体" panose="02010609060101010101" pitchFamily="49" charset="-122"/>
            </a:endParaRPr>
          </a:p>
          <a:p>
            <a:pPr marL="266700" indent="-266700"/>
            <a:r>
              <a:rPr lang="en-US" altLang="zh-CN" sz="3200" b="1">
                <a:solidFill>
                  <a:srgbClr val="000000"/>
                </a:solidFill>
                <a:latin typeface="黑体" panose="02010609060101010101" pitchFamily="49" charset="-122"/>
                <a:ea typeface="黑体" panose="02010609060101010101" pitchFamily="49" charset="-122"/>
              </a:rPr>
              <a:t>B</a:t>
            </a:r>
            <a:r>
              <a:rPr lang="zh-CN" altLang="zh-CN" sz="3200" b="1">
                <a:solidFill>
                  <a:srgbClr val="000000"/>
                </a:solidFill>
                <a:latin typeface="黑体" panose="02010609060101010101" pitchFamily="49" charset="-122"/>
                <a:ea typeface="黑体" panose="02010609060101010101" pitchFamily="49" charset="-122"/>
              </a:rPr>
              <a:t>．官商勾结导致政府的腐败现象严重</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r>
              <a:rPr lang="en-US" altLang="zh-CN" sz="3200" b="1">
                <a:solidFill>
                  <a:srgbClr val="000000"/>
                </a:solidFill>
                <a:latin typeface="黑体" panose="02010609060101010101" pitchFamily="49" charset="-122"/>
                <a:ea typeface="黑体" panose="02010609060101010101" pitchFamily="49" charset="-122"/>
              </a:rPr>
              <a:t>C</a:t>
            </a:r>
            <a:r>
              <a:rPr lang="zh-CN" altLang="zh-CN" sz="3200" b="1">
                <a:solidFill>
                  <a:srgbClr val="000000"/>
                </a:solidFill>
                <a:latin typeface="黑体" panose="02010609060101010101" pitchFamily="49" charset="-122"/>
                <a:ea typeface="黑体" panose="02010609060101010101" pitchFamily="49" charset="-122"/>
              </a:rPr>
              <a:t>．清朝部分政府机构开始近代化</a:t>
            </a:r>
            <a:r>
              <a:rPr lang="en-US" altLang="zh-CN" sz="3200" b="1">
                <a:solidFill>
                  <a:srgbClr val="000000"/>
                </a:solidFill>
                <a:latin typeface="黑体" panose="02010609060101010101" pitchFamily="49" charset="-122"/>
                <a:ea typeface="黑体" panose="02010609060101010101" pitchFamily="49" charset="-122"/>
              </a:rPr>
              <a:t>            </a:t>
            </a:r>
            <a:endParaRPr lang="en-US" altLang="zh-CN" sz="3200" b="1">
              <a:solidFill>
                <a:srgbClr val="000000"/>
              </a:solidFill>
              <a:latin typeface="黑体" panose="02010609060101010101" pitchFamily="49" charset="-122"/>
              <a:ea typeface="黑体" panose="02010609060101010101" pitchFamily="49" charset="-122"/>
            </a:endParaRPr>
          </a:p>
          <a:p>
            <a:pPr marL="266700" indent="-266700"/>
            <a:r>
              <a:rPr lang="en-US" altLang="zh-CN" sz="3200" b="1">
                <a:solidFill>
                  <a:srgbClr val="000000"/>
                </a:solidFill>
                <a:latin typeface="黑体" panose="02010609060101010101" pitchFamily="49" charset="-122"/>
                <a:ea typeface="黑体" panose="02010609060101010101" pitchFamily="49" charset="-122"/>
              </a:rPr>
              <a:t>D</a:t>
            </a:r>
            <a:r>
              <a:rPr lang="zh-CN" altLang="zh-CN" sz="3200" b="1">
                <a:solidFill>
                  <a:srgbClr val="000000"/>
                </a:solidFill>
                <a:latin typeface="黑体" panose="02010609060101010101" pitchFamily="49" charset="-122"/>
                <a:ea typeface="黑体" panose="02010609060101010101" pitchFamily="49" charset="-122"/>
              </a:rPr>
              <a:t>．商品经济发展导致社会价值观变化</a:t>
            </a:r>
            <a:endParaRPr lang="zh-CN" altLang="zh-CN" sz="3200" b="1">
              <a:solidFill>
                <a:srgbClr val="000000"/>
              </a:solidFill>
              <a:latin typeface="黑体" panose="02010609060101010101" pitchFamily="49" charset="-122"/>
              <a:ea typeface="黑体" panose="02010609060101010101" pitchFamily="49" charset="-122"/>
            </a:endParaRPr>
          </a:p>
          <a:p>
            <a:pPr marL="266700" indent="-266700"/>
            <a:endParaRPr lang="zh-CN" altLang="zh-CN" sz="3200" b="1">
              <a:solidFill>
                <a:srgbClr val="FF0000"/>
              </a:solidFill>
              <a:latin typeface="黑体" panose="02010609060101010101" pitchFamily="49" charset="-122"/>
              <a:ea typeface="黑体" panose="02010609060101010101" pitchFamily="49" charset="-122"/>
            </a:endParaRPr>
          </a:p>
          <a:p>
            <a:pPr marL="266700" indent="-266700"/>
            <a:r>
              <a:rPr lang="zh-CN" altLang="zh-CN" sz="3200" b="1">
                <a:solidFill>
                  <a:srgbClr val="FF0000"/>
                </a:solidFill>
                <a:latin typeface="黑体" panose="02010609060101010101" pitchFamily="49" charset="-122"/>
                <a:ea typeface="黑体" panose="02010609060101010101" pitchFamily="49" charset="-122"/>
              </a:rPr>
              <a:t>【答案】</a:t>
            </a:r>
            <a:r>
              <a:rPr lang="en-US" altLang="zh-CN" sz="3200" b="1">
                <a:solidFill>
                  <a:srgbClr val="000000"/>
                </a:solidFill>
                <a:latin typeface="黑体" panose="02010609060101010101" pitchFamily="49" charset="-122"/>
                <a:ea typeface="黑体" panose="02010609060101010101" pitchFamily="49" charset="-122"/>
              </a:rPr>
              <a:t>D</a:t>
            </a:r>
            <a:endParaRPr lang="en-US" altLang="zh-CN" sz="3200" b="1">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5">
                                            <p:txEl>
                                              <p:charRg st="200" end="206"/>
                                            </p:txEl>
                                          </p:spTgt>
                                        </p:tgtEl>
                                        <p:attrNameLst>
                                          <p:attrName>style.visibility</p:attrName>
                                        </p:attrNameLst>
                                      </p:cBhvr>
                                      <p:to>
                                        <p:strVal val="visible"/>
                                      </p:to>
                                    </p:set>
                                    <p:animEffect transition="in" filter="blinds(horizontal)">
                                      <p:cBhvr>
                                        <p:cTn id="7" dur="500"/>
                                        <p:tgtEl>
                                          <p:spTgt spid="31745">
                                            <p:txEl>
                                              <p:charRg st="200" end="2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a:stretch>
            <a:fillRect/>
          </a:stretch>
        </p:blipFill>
        <p:spPr>
          <a:xfrm>
            <a:off x="0" y="3752165"/>
            <a:ext cx="12193200" cy="3120476"/>
          </a:xfrm>
          <a:prstGeom prst="rect">
            <a:avLst/>
          </a:prstGeom>
        </p:spPr>
      </p:pic>
      <p:sp>
        <p:nvSpPr>
          <p:cNvPr id="10" name="文本框 9"/>
          <p:cNvSpPr txBox="1"/>
          <p:nvPr/>
        </p:nvSpPr>
        <p:spPr>
          <a:xfrm>
            <a:off x="1508851" y="1541718"/>
            <a:ext cx="9173028" cy="1198880"/>
          </a:xfrm>
          <a:prstGeom prst="rect">
            <a:avLst/>
          </a:prstGeom>
          <a:noFill/>
        </p:spPr>
        <p:txBody>
          <a:bodyPr wrap="square" rtlCol="0">
            <a:spAutoFit/>
          </a:bodyPr>
          <a:lstStyle/>
          <a:p>
            <a:pPr algn="ctr"/>
            <a:r>
              <a:rPr lang="zh-CN" altLang="en-US" sz="7200" b="1" dirty="0" smtClean="0">
                <a:solidFill>
                  <a:schemeClr val="accent1"/>
                </a:solidFill>
                <a:latin typeface="中山行书百年纪念版" panose="02010609000101010101" pitchFamily="49" charset="-122"/>
                <a:ea typeface="中山行书百年纪念版" panose="02010609000101010101" pitchFamily="49" charset="-122"/>
              </a:rPr>
              <a:t>感谢聆听</a:t>
            </a:r>
            <a:endParaRPr lang="zh-CN" altLang="en-US" sz="7200" b="1" dirty="0">
              <a:solidFill>
                <a:schemeClr val="accent1"/>
              </a:solidFill>
              <a:latin typeface="中山行书百年纪念版" panose="02010609000101010101" pitchFamily="49" charset="-122"/>
              <a:ea typeface="中山行书百年纪念版"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0" presetClass="entr" presetSubtype="0" decel="100000" fill="hold" grpId="0" nodeType="withEffect">
                                  <p:stCondLst>
                                    <p:cond delay="150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strVal val="#ppt_w+.3"/>
                                          </p:val>
                                        </p:tav>
                                        <p:tav tm="100000">
                                          <p:val>
                                            <p:strVal val="#ppt_w"/>
                                          </p:val>
                                        </p:tav>
                                      </p:tavLst>
                                    </p:anim>
                                    <p:anim calcmode="lin" valueType="num">
                                      <p:cBhvr>
                                        <p:cTn id="13" dur="750" fill="hold"/>
                                        <p:tgtEl>
                                          <p:spTgt spid="10"/>
                                        </p:tgtEl>
                                        <p:attrNameLst>
                                          <p:attrName>ppt_h</p:attrName>
                                        </p:attrNameLst>
                                      </p:cBhvr>
                                      <p:tavLst>
                                        <p:tav tm="0">
                                          <p:val>
                                            <p:strVal val="#ppt_h"/>
                                          </p:val>
                                        </p:tav>
                                        <p:tav tm="100000">
                                          <p:val>
                                            <p:strVal val="#ppt_h"/>
                                          </p:val>
                                        </p:tav>
                                      </p:tavLst>
                                    </p:anim>
                                    <p:animEffect transition="in" filter="fade">
                                      <p:cBhvr>
                                        <p:cTn id="1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4"/>
          <p:cNvSpPr/>
          <p:nvPr/>
        </p:nvSpPr>
        <p:spPr>
          <a:xfrm>
            <a:off x="13335" y="4734560"/>
            <a:ext cx="12048490" cy="2183765"/>
          </a:xfrm>
          <a:prstGeom prst="rect">
            <a:avLst/>
          </a:prstGeom>
          <a:solidFill>
            <a:schemeClr val="bg1"/>
          </a:solidFill>
          <a:ln w="9525">
            <a:noFill/>
          </a:ln>
        </p:spPr>
        <p:txBody>
          <a:bodyPr wrap="square" anchor="t">
            <a:spAutoFit/>
          </a:bodyPr>
          <a:p>
            <a:r>
              <a:rPr lang="zh-CN" altLang="en-US" sz="3200" b="1" dirty="0">
                <a:latin typeface="Arial" panose="020B0604020202020204" pitchFamily="34" charset="0"/>
                <a:ea typeface="宋体" panose="02010600030101010101" pitchFamily="2" charset="-122"/>
              </a:rPr>
              <a:t>     据说在明朝中后期著名的丝织业城市苏州附近有一个水乡小镇叫</a:t>
            </a:r>
            <a:r>
              <a:rPr lang="zh-CN" altLang="en-US" sz="3200" b="1" dirty="0">
                <a:solidFill>
                  <a:srgbClr val="FF0000"/>
                </a:solidFill>
                <a:latin typeface="Arial" panose="020B0604020202020204" pitchFamily="34" charset="0"/>
                <a:ea typeface="宋体" panose="02010600030101010101" pitchFamily="2" charset="-122"/>
              </a:rPr>
              <a:t>盛泽镇</a:t>
            </a:r>
            <a:r>
              <a:rPr lang="zh-CN" altLang="en-US" sz="3200" b="1" dirty="0">
                <a:latin typeface="Arial" panose="020B0604020202020204" pitchFamily="34" charset="0"/>
                <a:ea typeface="宋体" panose="02010600030101010101" pitchFamily="2" charset="-122"/>
              </a:rPr>
              <a:t>，那时你一走进这镇子，听到的全是织绸机的响声，镇上一座石桥上还刻有这样一幅对联： </a:t>
            </a:r>
            <a:r>
              <a:rPr lang="zh-CN" altLang="en-US" sz="3600" b="1" dirty="0">
                <a:solidFill>
                  <a:srgbClr val="FF0000"/>
                </a:solidFill>
                <a:latin typeface="Arial" panose="020B0604020202020204" pitchFamily="34" charset="0"/>
                <a:ea typeface="宋体" panose="02010600030101010101" pitchFamily="2" charset="-122"/>
              </a:rPr>
              <a:t>“晴翻千尺浪，风送万机声。”</a:t>
            </a:r>
            <a:endParaRPr lang="zh-CN" altLang="en-US" sz="3600" b="1" dirty="0">
              <a:solidFill>
                <a:srgbClr val="FF0000"/>
              </a:solidFill>
              <a:latin typeface="Arial" panose="020B0604020202020204" pitchFamily="34" charset="0"/>
              <a:ea typeface="宋体" panose="02010600030101010101" pitchFamily="2" charset="-122"/>
            </a:endParaRPr>
          </a:p>
        </p:txBody>
      </p:sp>
      <p:pic>
        <p:nvPicPr>
          <p:cNvPr id="22530" name="Picture 4" descr="养蚕"/>
          <p:cNvPicPr>
            <a:picLocks noChangeAspect="1"/>
          </p:cNvPicPr>
          <p:nvPr/>
        </p:nvPicPr>
        <p:blipFill>
          <a:blip r:embed="rId1"/>
          <a:stretch>
            <a:fillRect/>
          </a:stretch>
        </p:blipFill>
        <p:spPr>
          <a:xfrm>
            <a:off x="1739900" y="458788"/>
            <a:ext cx="4267200" cy="2247900"/>
          </a:xfrm>
          <a:prstGeom prst="rect">
            <a:avLst/>
          </a:prstGeom>
          <a:noFill/>
          <a:ln w="9525">
            <a:noFill/>
          </a:ln>
        </p:spPr>
      </p:pic>
      <p:pic>
        <p:nvPicPr>
          <p:cNvPr id="22531" name="图片 20483" descr="5B22014a"/>
          <p:cNvPicPr>
            <a:picLocks noChangeAspect="1"/>
          </p:cNvPicPr>
          <p:nvPr/>
        </p:nvPicPr>
        <p:blipFill>
          <a:blip r:embed="rId2"/>
          <a:stretch>
            <a:fillRect/>
          </a:stretch>
        </p:blipFill>
        <p:spPr>
          <a:xfrm>
            <a:off x="6270625" y="458788"/>
            <a:ext cx="4068763" cy="2247900"/>
          </a:xfrm>
          <a:prstGeom prst="rect">
            <a:avLst/>
          </a:prstGeom>
          <a:noFill/>
          <a:ln w="9525">
            <a:noFill/>
          </a:ln>
        </p:spPr>
      </p:pic>
      <p:sp>
        <p:nvSpPr>
          <p:cNvPr id="22532" name="矩形 20484"/>
          <p:cNvSpPr/>
          <p:nvPr/>
        </p:nvSpPr>
        <p:spPr>
          <a:xfrm>
            <a:off x="6299200" y="49054"/>
            <a:ext cx="4040188" cy="398780"/>
          </a:xfrm>
          <a:prstGeom prst="rect">
            <a:avLst/>
          </a:prstGeom>
          <a:noFill/>
          <a:ln w="9525">
            <a:noFill/>
          </a:ln>
        </p:spPr>
        <p:txBody>
          <a:bodyPr wrap="square" anchor="ctr">
            <a:spAutoFit/>
          </a:bodyPr>
          <a:p>
            <a:pPr algn="ctr"/>
            <a:r>
              <a:rPr lang="zh-CN" altLang="en-US" sz="2000" b="1">
                <a:solidFill>
                  <a:srgbClr val="0000FF"/>
                </a:solidFill>
                <a:latin typeface="Arial" panose="020B0604020202020204" pitchFamily="34" charset="0"/>
                <a:ea typeface="黑体" panose="02010609060101010101" pitchFamily="49" charset="-122"/>
              </a:rPr>
              <a:t>施复夫妇经营丝织业的机房　</a:t>
            </a:r>
            <a:endParaRPr lang="zh-CN" altLang="en-US" sz="2000" b="1">
              <a:solidFill>
                <a:srgbClr val="0000FF"/>
              </a:solidFill>
              <a:latin typeface="Arial" panose="020B0604020202020204" pitchFamily="34" charset="0"/>
              <a:ea typeface="黑体" panose="02010609060101010101" pitchFamily="49" charset="-122"/>
            </a:endParaRPr>
          </a:p>
        </p:txBody>
      </p:sp>
      <p:sp>
        <p:nvSpPr>
          <p:cNvPr id="22533" name="矩形 20485"/>
          <p:cNvSpPr/>
          <p:nvPr/>
        </p:nvSpPr>
        <p:spPr>
          <a:xfrm>
            <a:off x="1866900" y="36354"/>
            <a:ext cx="4041775" cy="398780"/>
          </a:xfrm>
          <a:prstGeom prst="rect">
            <a:avLst/>
          </a:prstGeom>
          <a:noFill/>
          <a:ln w="9525">
            <a:noFill/>
          </a:ln>
        </p:spPr>
        <p:txBody>
          <a:bodyPr wrap="square" anchor="ctr">
            <a:spAutoFit/>
          </a:bodyPr>
          <a:p>
            <a:pPr algn="ctr"/>
            <a:r>
              <a:rPr lang="zh-CN" altLang="en-US" sz="2000" b="1" dirty="0">
                <a:solidFill>
                  <a:srgbClr val="0000FF"/>
                </a:solidFill>
                <a:latin typeface="Arial" panose="020B0604020202020204" pitchFamily="34" charset="0"/>
                <a:ea typeface="黑体" panose="02010609060101010101" pitchFamily="49" charset="-122"/>
              </a:rPr>
              <a:t>耕织图　</a:t>
            </a:r>
            <a:endParaRPr lang="zh-CN" altLang="en-US" sz="2000" b="1" dirty="0">
              <a:solidFill>
                <a:srgbClr val="0000FF"/>
              </a:solidFill>
              <a:latin typeface="Arial" panose="020B0604020202020204" pitchFamily="34" charset="0"/>
              <a:ea typeface="黑体" panose="02010609060101010101" pitchFamily="49" charset="-122"/>
            </a:endParaRPr>
          </a:p>
        </p:txBody>
      </p:sp>
      <p:sp>
        <p:nvSpPr>
          <p:cNvPr id="22534" name="文本框 20486"/>
          <p:cNvSpPr txBox="1"/>
          <p:nvPr/>
        </p:nvSpPr>
        <p:spPr>
          <a:xfrm>
            <a:off x="295275" y="2707005"/>
            <a:ext cx="11531600" cy="2027555"/>
          </a:xfrm>
          <a:prstGeom prst="rect">
            <a:avLst/>
          </a:prstGeom>
          <a:solidFill>
            <a:schemeClr val="bg1"/>
          </a:solidFill>
          <a:ln w="9525">
            <a:noFill/>
          </a:ln>
        </p:spPr>
        <p:txBody>
          <a:bodyPr wrap="square" anchor="t">
            <a:spAutoFit/>
          </a:bodyPr>
          <a:p>
            <a:pPr>
              <a:lnSpc>
                <a:spcPct val="90000"/>
              </a:lnSpc>
            </a:pPr>
            <a:r>
              <a:rPr lang="zh-CN" altLang="en-US" sz="2800" b="1" dirty="0">
                <a:latin typeface="Arial" panose="020B0604020202020204" pitchFamily="34" charset="0"/>
                <a:ea typeface="黑体" panose="02010609060101010101" pitchFamily="49" charset="-122"/>
              </a:rPr>
              <a:t>        施复是明朝小说</a:t>
            </a:r>
            <a:r>
              <a:rPr lang="en-US" altLang="zh-CN" sz="2800" b="1" dirty="0">
                <a:latin typeface="Arial" panose="020B0604020202020204" pitchFamily="34" charset="0"/>
                <a:ea typeface="黑体" panose="02010609060101010101" pitchFamily="49" charset="-122"/>
              </a:rPr>
              <a:t>《</a:t>
            </a:r>
            <a:r>
              <a:rPr lang="zh-CN" altLang="en-US" sz="2800" b="1" dirty="0">
                <a:latin typeface="Arial" panose="020B0604020202020204" pitchFamily="34" charset="0"/>
                <a:ea typeface="黑体" panose="02010609060101010101" pitchFamily="49" charset="-122"/>
              </a:rPr>
              <a:t>醒世恒言</a:t>
            </a:r>
            <a:r>
              <a:rPr lang="en-US" altLang="zh-CN" sz="2800" b="1" dirty="0">
                <a:latin typeface="Arial" panose="020B0604020202020204" pitchFamily="34" charset="0"/>
                <a:ea typeface="黑体" panose="02010609060101010101" pitchFamily="49" charset="-122"/>
              </a:rPr>
              <a:t>》</a:t>
            </a:r>
            <a:r>
              <a:rPr lang="zh-CN" altLang="en-US" sz="2800" b="1" dirty="0">
                <a:latin typeface="Arial" panose="020B0604020202020204" pitchFamily="34" charset="0"/>
                <a:ea typeface="黑体" panose="02010609060101010101" pitchFamily="49" charset="-122"/>
              </a:rPr>
              <a:t>里的人物。他们夫妇二人住在苏州盛泽镇上，靠养蚕织绸生活，本是小户人家。由于他们织的丝绸光彩润泽，在市场上卖得很好，赚了许多银子。几年后，他们增买了三四张织机，不到十年，积累了</a:t>
            </a:r>
            <a:r>
              <a:rPr lang="zh-CN" altLang="en-US" sz="2800" b="1" dirty="0">
                <a:solidFill>
                  <a:srgbClr val="FF0000"/>
                </a:solidFill>
                <a:latin typeface="Arial" panose="020B0604020202020204" pitchFamily="34" charset="0"/>
                <a:ea typeface="黑体" panose="02010609060101010101" pitchFamily="49" charset="-122"/>
              </a:rPr>
              <a:t>几千两金子</a:t>
            </a:r>
            <a:r>
              <a:rPr lang="zh-CN" altLang="en-US" sz="2800" b="1" dirty="0">
                <a:latin typeface="Arial" panose="020B0604020202020204" pitchFamily="34" charset="0"/>
                <a:ea typeface="黑体" panose="02010609060101010101" pitchFamily="49" charset="-122"/>
              </a:rPr>
              <a:t>，后来他们又买了两所大房子和三四十张织机，</a:t>
            </a:r>
            <a:r>
              <a:rPr lang="zh-CN" altLang="en-US" sz="2800" b="1" dirty="0">
                <a:solidFill>
                  <a:srgbClr val="FF0000"/>
                </a:solidFill>
                <a:latin typeface="Arial" panose="020B0604020202020204" pitchFamily="34" charset="0"/>
                <a:ea typeface="黑体" panose="02010609060101010101" pitchFamily="49" charset="-122"/>
              </a:rPr>
              <a:t>雇人</a:t>
            </a:r>
            <a:r>
              <a:rPr lang="zh-CN" altLang="en-US" sz="2800" b="1" dirty="0">
                <a:latin typeface="Arial" panose="020B0604020202020204" pitchFamily="34" charset="0"/>
                <a:ea typeface="黑体" panose="02010609060101010101" pitchFamily="49" charset="-122"/>
              </a:rPr>
              <a:t>织绸，成为</a:t>
            </a:r>
            <a:r>
              <a:rPr lang="zh-CN" altLang="en-US" sz="2800" b="1" dirty="0">
                <a:solidFill>
                  <a:srgbClr val="FF0000"/>
                </a:solidFill>
                <a:latin typeface="Arial" panose="020B0604020202020204" pitchFamily="34" charset="0"/>
                <a:ea typeface="黑体" panose="02010609060101010101" pitchFamily="49" charset="-122"/>
              </a:rPr>
              <a:t>机户</a:t>
            </a:r>
            <a:r>
              <a:rPr lang="zh-CN" altLang="en-US" sz="2800" b="1" dirty="0">
                <a:latin typeface="Arial" panose="020B0604020202020204" pitchFamily="34" charset="0"/>
                <a:ea typeface="黑体" panose="02010609060101010101" pitchFamily="49" charset="-122"/>
              </a:rPr>
              <a:t>。施复夫妇由小手工者发展成为机户。</a:t>
            </a:r>
            <a:endParaRPr lang="zh-CN" altLang="en-US" sz="2800" b="1" dirty="0">
              <a:latin typeface="Arial" panose="020B0604020202020204" pitchFamily="34" charset="0"/>
              <a:ea typeface="黑体" panose="02010609060101010101" pitchFamily="49" charset="-122"/>
            </a:endParaRPr>
          </a:p>
        </p:txBody>
      </p:sp>
      <p:sp>
        <p:nvSpPr>
          <p:cNvPr id="20488" name="Text Box 9"/>
          <p:cNvSpPr txBox="1"/>
          <p:nvPr/>
        </p:nvSpPr>
        <p:spPr>
          <a:xfrm>
            <a:off x="1676400" y="944563"/>
            <a:ext cx="8769350" cy="1568450"/>
          </a:xfrm>
          <a:prstGeom prst="rect">
            <a:avLst/>
          </a:prstGeom>
          <a:solidFill>
            <a:srgbClr val="FFFF00"/>
          </a:solidFill>
          <a:ln w="9525">
            <a:noFill/>
          </a:ln>
        </p:spPr>
        <p:txBody>
          <a:bodyPr wrap="square" anchor="t">
            <a:spAutoFit/>
          </a:bodyPr>
          <a:p>
            <a:pPr>
              <a:spcBef>
                <a:spcPct val="50000"/>
              </a:spcBef>
            </a:pPr>
            <a:r>
              <a:rPr lang="zh-CN" altLang="en-US" sz="3200" b="1" dirty="0">
                <a:solidFill>
                  <a:srgbClr val="0000FF"/>
                </a:solidFill>
                <a:latin typeface="Times New Roman" panose="02020603050405020304" pitchFamily="18" charset="0"/>
                <a:ea typeface="宋体" panose="02010600030101010101" pitchFamily="2" charset="-122"/>
              </a:rPr>
              <a:t>请思考：这虽是小说，但文学艺术是社会现实的反映。你从中可以看出我国明朝在经济领域出现什么变化？</a:t>
            </a:r>
            <a:endParaRPr lang="zh-CN" altLang="en-US" sz="32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box(in)">
                                      <p:cBhvr>
                                        <p:cTn id="7" dur="500"/>
                                        <p:tgtEl>
                                          <p:spTgt spid="2048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10"/>
          <p:cNvSpPr txBox="1"/>
          <p:nvPr/>
        </p:nvSpPr>
        <p:spPr>
          <a:xfrm>
            <a:off x="131128" y="1114108"/>
            <a:ext cx="2857500" cy="4744085"/>
          </a:xfrm>
          <a:prstGeom prst="rect">
            <a:avLst/>
          </a:prstGeom>
          <a:noFill/>
          <a:ln w="9525">
            <a:noFill/>
          </a:ln>
        </p:spPr>
        <p:txBody>
          <a:bodyPr anchor="t">
            <a:spAutoFit/>
          </a:bodyPr>
          <a:p>
            <a:pPr>
              <a:lnSpc>
                <a:spcPct val="130000"/>
              </a:lnSpc>
            </a:pPr>
            <a:r>
              <a:rPr lang="en-US" altLang="zh-CN" sz="3600" b="1" dirty="0">
                <a:solidFill>
                  <a:srgbClr val="FF3300"/>
                </a:solidFill>
                <a:latin typeface="黑体" panose="02010609060101010101" pitchFamily="49" charset="-122"/>
                <a:ea typeface="黑体" panose="02010609060101010101" pitchFamily="49" charset="-122"/>
              </a:rPr>
              <a:t>1</a:t>
            </a:r>
            <a:r>
              <a:rPr lang="zh-CN" altLang="en-US" sz="3600" b="1" dirty="0">
                <a:solidFill>
                  <a:srgbClr val="FF3300"/>
                </a:solidFill>
                <a:latin typeface="黑体" panose="02010609060101010101" pitchFamily="49" charset="-122"/>
                <a:ea typeface="黑体" panose="02010609060101010101" pitchFamily="49" charset="-122"/>
              </a:rPr>
              <a:t>.产生原因：</a:t>
            </a:r>
            <a:endParaRPr lang="en-US" altLang="zh-CN" sz="3600" b="1" dirty="0">
              <a:solidFill>
                <a:srgbClr val="FF3300"/>
              </a:solidFill>
              <a:latin typeface="黑体" panose="02010609060101010101" pitchFamily="49" charset="-122"/>
              <a:ea typeface="黑体" panose="02010609060101010101" pitchFamily="49" charset="-122"/>
            </a:endParaRPr>
          </a:p>
          <a:p>
            <a:pPr>
              <a:lnSpc>
                <a:spcPct val="130000"/>
              </a:lnSpc>
            </a:pPr>
            <a:endParaRPr lang="en-US" altLang="zh-CN" sz="3600" b="1" dirty="0">
              <a:solidFill>
                <a:srgbClr val="FF3300"/>
              </a:solidFill>
              <a:latin typeface="黑体" panose="02010609060101010101" pitchFamily="49" charset="-122"/>
              <a:ea typeface="黑体" panose="02010609060101010101" pitchFamily="49" charset="-122"/>
            </a:endParaRPr>
          </a:p>
          <a:p>
            <a:pPr>
              <a:lnSpc>
                <a:spcPct val="130000"/>
              </a:lnSpc>
            </a:pPr>
            <a:r>
              <a:rPr lang="en-US" altLang="zh-CN" sz="3600" b="1" dirty="0">
                <a:solidFill>
                  <a:srgbClr val="FF3300"/>
                </a:solidFill>
                <a:latin typeface="黑体" panose="02010609060101010101" pitchFamily="49" charset="-122"/>
                <a:ea typeface="黑体" panose="02010609060101010101" pitchFamily="49" charset="-122"/>
              </a:rPr>
              <a:t>2</a:t>
            </a:r>
            <a:r>
              <a:rPr lang="zh-CN" altLang="en-US" sz="3600" b="1" dirty="0">
                <a:solidFill>
                  <a:srgbClr val="FF3300"/>
                </a:solidFill>
                <a:latin typeface="黑体" panose="02010609060101010101" pitchFamily="49" charset="-122"/>
                <a:ea typeface="黑体" panose="02010609060101010101" pitchFamily="49" charset="-122"/>
              </a:rPr>
              <a:t>.产生标志：</a:t>
            </a:r>
            <a:endParaRPr lang="en-US" altLang="zh-CN" sz="3600" b="1" dirty="0">
              <a:solidFill>
                <a:srgbClr val="FF3300"/>
              </a:solidFill>
              <a:latin typeface="黑体" panose="02010609060101010101" pitchFamily="49" charset="-122"/>
              <a:ea typeface="黑体" panose="02010609060101010101" pitchFamily="49" charset="-122"/>
            </a:endParaRPr>
          </a:p>
          <a:p>
            <a:pPr>
              <a:lnSpc>
                <a:spcPct val="130000"/>
              </a:lnSpc>
            </a:pPr>
            <a:endParaRPr lang="en-US" altLang="zh-CN" sz="3600" b="1" dirty="0">
              <a:solidFill>
                <a:srgbClr val="FF3300"/>
              </a:solidFill>
              <a:latin typeface="黑体" panose="02010609060101010101" pitchFamily="49" charset="-122"/>
              <a:ea typeface="黑体" panose="02010609060101010101" pitchFamily="49" charset="-122"/>
            </a:endParaRPr>
          </a:p>
          <a:p>
            <a:pPr>
              <a:lnSpc>
                <a:spcPct val="130000"/>
              </a:lnSpc>
            </a:pPr>
            <a:endParaRPr lang="en-US" altLang="zh-CN" sz="3600" b="1" dirty="0">
              <a:solidFill>
                <a:srgbClr val="FF3300"/>
              </a:solidFill>
              <a:latin typeface="黑体" panose="02010609060101010101" pitchFamily="49" charset="-122"/>
              <a:ea typeface="黑体" panose="02010609060101010101" pitchFamily="49" charset="-122"/>
            </a:endParaRPr>
          </a:p>
          <a:p>
            <a:pPr>
              <a:lnSpc>
                <a:spcPct val="130000"/>
              </a:lnSpc>
            </a:pPr>
            <a:endParaRPr lang="en-US" altLang="zh-CN" sz="3600" b="1" dirty="0">
              <a:solidFill>
                <a:srgbClr val="FF3300"/>
              </a:solidFill>
              <a:latin typeface="黑体" panose="02010609060101010101" pitchFamily="49" charset="-122"/>
              <a:ea typeface="黑体" panose="02010609060101010101" pitchFamily="49" charset="-122"/>
            </a:endParaRPr>
          </a:p>
          <a:p>
            <a:pPr>
              <a:lnSpc>
                <a:spcPct val="60000"/>
              </a:lnSpc>
            </a:pPr>
            <a:r>
              <a:rPr lang="en-US" altLang="zh-CN" sz="3600" b="1" dirty="0">
                <a:solidFill>
                  <a:srgbClr val="FF3300"/>
                </a:solidFill>
                <a:latin typeface="黑体" panose="02010609060101010101" pitchFamily="49" charset="-122"/>
                <a:ea typeface="黑体" panose="02010609060101010101" pitchFamily="49" charset="-122"/>
              </a:rPr>
              <a:t>3</a:t>
            </a:r>
            <a:r>
              <a:rPr lang="zh-CN" altLang="en-US" sz="3600" b="1" dirty="0">
                <a:solidFill>
                  <a:srgbClr val="FF3300"/>
                </a:solidFill>
                <a:latin typeface="黑体" panose="02010609060101010101" pitchFamily="49" charset="-122"/>
                <a:ea typeface="黑体" panose="02010609060101010101" pitchFamily="49" charset="-122"/>
              </a:rPr>
              <a:t>.发展表现：</a:t>
            </a:r>
            <a:endParaRPr lang="zh-CN" altLang="en-US" sz="3600" b="1" dirty="0">
              <a:solidFill>
                <a:srgbClr val="FF3300"/>
              </a:solidFill>
              <a:latin typeface="黑体" panose="02010609060101010101" pitchFamily="49" charset="-122"/>
              <a:ea typeface="黑体" panose="02010609060101010101" pitchFamily="49" charset="-122"/>
            </a:endParaRPr>
          </a:p>
        </p:txBody>
      </p:sp>
      <p:sp>
        <p:nvSpPr>
          <p:cNvPr id="21507" name="Text Box 6"/>
          <p:cNvSpPr txBox="1"/>
          <p:nvPr/>
        </p:nvSpPr>
        <p:spPr>
          <a:xfrm>
            <a:off x="2988628" y="1357313"/>
            <a:ext cx="6653212" cy="534035"/>
          </a:xfrm>
          <a:prstGeom prst="rect">
            <a:avLst/>
          </a:prstGeom>
          <a:noFill/>
          <a:ln w="9525">
            <a:noFill/>
          </a:ln>
        </p:spPr>
        <p:txBody>
          <a:bodyPr wrap="square" anchor="t">
            <a:spAutoFit/>
          </a:bodyPr>
          <a:p>
            <a:pPr>
              <a:lnSpc>
                <a:spcPct val="90000"/>
              </a:lnSpc>
              <a:spcBef>
                <a:spcPct val="20000"/>
              </a:spcBef>
            </a:pPr>
            <a:r>
              <a:rPr lang="zh-CN" altLang="en-US" sz="3200" b="1" dirty="0">
                <a:latin typeface="Tahoma" panose="020B0604030504040204" pitchFamily="34" charset="0"/>
                <a:ea typeface="黑体" panose="02010609060101010101" pitchFamily="49" charset="-122"/>
              </a:rPr>
              <a:t>经济进步特别是</a:t>
            </a:r>
            <a:r>
              <a:rPr lang="zh-CN" altLang="en-US" sz="3200" b="1" dirty="0">
                <a:solidFill>
                  <a:srgbClr val="0000FF"/>
                </a:solidFill>
                <a:latin typeface="Tahoma" panose="020B0604030504040204" pitchFamily="34" charset="0"/>
                <a:ea typeface="黑体" panose="02010609060101010101" pitchFamily="49" charset="-122"/>
              </a:rPr>
              <a:t>商品生产的发展</a:t>
            </a:r>
            <a:endParaRPr lang="zh-CN" altLang="en-US" sz="3200" b="1" dirty="0">
              <a:solidFill>
                <a:srgbClr val="0000FF"/>
              </a:solidFill>
              <a:latin typeface="Tahoma" panose="020B0604030504040204" pitchFamily="34" charset="0"/>
              <a:ea typeface="黑体" panose="02010609060101010101" pitchFamily="49" charset="-122"/>
            </a:endParaRPr>
          </a:p>
        </p:txBody>
      </p:sp>
      <p:sp>
        <p:nvSpPr>
          <p:cNvPr id="21508" name="Text Box 7"/>
          <p:cNvSpPr txBox="1"/>
          <p:nvPr/>
        </p:nvSpPr>
        <p:spPr>
          <a:xfrm>
            <a:off x="2861310" y="2205990"/>
            <a:ext cx="7817485" cy="583565"/>
          </a:xfrm>
          <a:prstGeom prst="rect">
            <a:avLst/>
          </a:prstGeom>
          <a:noFill/>
          <a:ln w="9525">
            <a:noFill/>
          </a:ln>
        </p:spPr>
        <p:txBody>
          <a:bodyPr wrap="square" anchor="t">
            <a:spAutoFit/>
          </a:bodyPr>
          <a:p>
            <a:pPr>
              <a:spcBef>
                <a:spcPct val="50000"/>
              </a:spcBef>
            </a:pPr>
            <a:r>
              <a:rPr lang="zh-CN" altLang="en-US" sz="3200" b="1" dirty="0">
                <a:latin typeface="Tahoma" panose="020B0604030504040204" pitchFamily="34" charset="0"/>
                <a:ea typeface="黑体" panose="02010609060101010101" pitchFamily="49" charset="-122"/>
              </a:rPr>
              <a:t>明朝中后期      江南地区        丝织业</a:t>
            </a:r>
            <a:endParaRPr lang="zh-CN" altLang="en-US" sz="3200" b="1" dirty="0">
              <a:latin typeface="Tahoma" panose="020B0604030504040204" pitchFamily="34" charset="0"/>
              <a:ea typeface="黑体" panose="02010609060101010101" pitchFamily="49" charset="-122"/>
            </a:endParaRPr>
          </a:p>
        </p:txBody>
      </p:sp>
      <p:sp>
        <p:nvSpPr>
          <p:cNvPr id="21509" name="Text Box 10"/>
          <p:cNvSpPr txBox="1"/>
          <p:nvPr/>
        </p:nvSpPr>
        <p:spPr>
          <a:xfrm>
            <a:off x="2988628" y="3027998"/>
            <a:ext cx="6734175" cy="1272540"/>
          </a:xfrm>
          <a:prstGeom prst="rect">
            <a:avLst/>
          </a:prstGeom>
          <a:noFill/>
          <a:ln w="9525">
            <a:noFill/>
          </a:ln>
        </p:spPr>
        <p:txBody>
          <a:bodyPr wrap="square" anchor="t">
            <a:spAutoFit/>
          </a:bodyPr>
          <a:p>
            <a:pPr>
              <a:lnSpc>
                <a:spcPct val="120000"/>
              </a:lnSpc>
              <a:spcBef>
                <a:spcPct val="20000"/>
              </a:spcBef>
            </a:pPr>
            <a:r>
              <a:rPr lang="zh-CN" altLang="en-US" sz="3200" b="1" dirty="0">
                <a:latin typeface="黑体" panose="02010609060101010101" pitchFamily="49" charset="-122"/>
                <a:ea typeface="黑体" panose="02010609060101010101" pitchFamily="49" charset="-122"/>
              </a:rPr>
              <a:t>出现了“</a:t>
            </a:r>
            <a:r>
              <a:rPr lang="zh-CN" altLang="en-US" sz="3200" b="1" dirty="0">
                <a:solidFill>
                  <a:srgbClr val="0000FF"/>
                </a:solidFill>
                <a:latin typeface="黑体" panose="02010609060101010101" pitchFamily="49" charset="-122"/>
                <a:ea typeface="黑体" panose="02010609060101010101" pitchFamily="49" charset="-122"/>
              </a:rPr>
              <a:t>机户</a:t>
            </a:r>
            <a:r>
              <a:rPr lang="zh-CN" altLang="en-US" sz="3200" b="1" dirty="0">
                <a:latin typeface="黑体" panose="02010609060101010101" pitchFamily="49" charset="-122"/>
                <a:ea typeface="黑体" panose="02010609060101010101" pitchFamily="49" charset="-122"/>
              </a:rPr>
              <a:t>出资、</a:t>
            </a:r>
            <a:r>
              <a:rPr lang="zh-CN" altLang="en-US" sz="3200" b="1" dirty="0">
                <a:solidFill>
                  <a:srgbClr val="0000FF"/>
                </a:solidFill>
                <a:latin typeface="黑体" panose="02010609060101010101" pitchFamily="49" charset="-122"/>
                <a:ea typeface="黑体" panose="02010609060101010101" pitchFamily="49" charset="-122"/>
              </a:rPr>
              <a:t>机工</a:t>
            </a:r>
            <a:r>
              <a:rPr lang="zh-CN" altLang="en-US" sz="3200" b="1" dirty="0">
                <a:latin typeface="黑体" panose="02010609060101010101" pitchFamily="49" charset="-122"/>
                <a:ea typeface="黑体" panose="02010609060101010101" pitchFamily="49" charset="-122"/>
              </a:rPr>
              <a:t>出力”、“</a:t>
            </a:r>
            <a:r>
              <a:rPr lang="zh-CN" altLang="en-US" sz="3200" b="1" dirty="0">
                <a:solidFill>
                  <a:srgbClr val="0000FF"/>
                </a:solidFill>
                <a:latin typeface="黑体" panose="02010609060101010101" pitchFamily="49" charset="-122"/>
                <a:ea typeface="黑体" panose="02010609060101010101" pitchFamily="49" charset="-122"/>
              </a:rPr>
              <a:t>计工受值</a:t>
            </a:r>
            <a:r>
              <a:rPr lang="zh-CN" altLang="en-US" sz="3200" b="1" dirty="0">
                <a:latin typeface="黑体" panose="02010609060101010101" pitchFamily="49" charset="-122"/>
                <a:ea typeface="黑体" panose="02010609060101010101" pitchFamily="49" charset="-122"/>
              </a:rPr>
              <a:t>”式的</a:t>
            </a:r>
            <a:r>
              <a:rPr lang="zh-CN" altLang="en-US" sz="3200" b="1" u="sng" dirty="0">
                <a:solidFill>
                  <a:srgbClr val="FF0000"/>
                </a:solidFill>
                <a:latin typeface="黑体" panose="02010609060101010101" pitchFamily="49" charset="-122"/>
                <a:ea typeface="黑体" panose="02010609060101010101" pitchFamily="49" charset="-122"/>
              </a:rPr>
              <a:t>雇佣与被雇佣</a:t>
            </a:r>
            <a:r>
              <a:rPr lang="zh-CN" altLang="en-US" sz="3200" b="1" dirty="0">
                <a:latin typeface="黑体" panose="02010609060101010101" pitchFamily="49" charset="-122"/>
                <a:ea typeface="黑体" panose="02010609060101010101" pitchFamily="49" charset="-122"/>
              </a:rPr>
              <a:t>关系</a:t>
            </a:r>
            <a:endParaRPr lang="zh-CN" altLang="en-US" sz="3200" b="1" dirty="0">
              <a:latin typeface="黑体" panose="02010609060101010101" pitchFamily="49" charset="-122"/>
              <a:ea typeface="黑体" panose="02010609060101010101" pitchFamily="49" charset="-122"/>
            </a:endParaRPr>
          </a:p>
        </p:txBody>
      </p:sp>
      <p:sp>
        <p:nvSpPr>
          <p:cNvPr id="21510" name="TextBox 9"/>
          <p:cNvSpPr txBox="1"/>
          <p:nvPr/>
        </p:nvSpPr>
        <p:spPr>
          <a:xfrm>
            <a:off x="2920365" y="4804093"/>
            <a:ext cx="6721475" cy="1370965"/>
          </a:xfrm>
          <a:prstGeom prst="rect">
            <a:avLst/>
          </a:prstGeom>
          <a:noFill/>
          <a:ln w="9525">
            <a:noFill/>
          </a:ln>
        </p:spPr>
        <p:txBody>
          <a:bodyPr wrap="square" anchor="t">
            <a:spAutoFit/>
          </a:bodyPr>
          <a:p>
            <a:pPr>
              <a:lnSpc>
                <a:spcPct val="130000"/>
              </a:lnSpc>
            </a:pPr>
            <a:r>
              <a:rPr lang="zh-CN" altLang="en-US" sz="3200" b="1" dirty="0">
                <a:latin typeface="黑体" panose="02010609060101010101" pitchFamily="49" charset="-122"/>
                <a:ea typeface="黑体" panose="02010609060101010101" pitchFamily="49" charset="-122"/>
              </a:rPr>
              <a:t>①</a:t>
            </a:r>
            <a:r>
              <a:rPr lang="zh-CN" altLang="en-US" sz="3200" b="1" dirty="0">
                <a:latin typeface="Tahoma" panose="020B0604030504040204" pitchFamily="34" charset="0"/>
                <a:ea typeface="黑体" panose="02010609060101010101" pitchFamily="49" charset="-122"/>
              </a:rPr>
              <a:t>清代已出现比较成熟的</a:t>
            </a:r>
            <a:r>
              <a:rPr lang="zh-CN" altLang="en-US" sz="3200" b="1" dirty="0">
                <a:solidFill>
                  <a:srgbClr val="0000FF"/>
                </a:solidFill>
                <a:latin typeface="Tahoma" panose="020B0604030504040204" pitchFamily="34" charset="0"/>
                <a:ea typeface="黑体" panose="02010609060101010101" pitchFamily="49" charset="-122"/>
              </a:rPr>
              <a:t>手工业工场</a:t>
            </a:r>
            <a:r>
              <a:rPr lang="zh-CN" altLang="en-US" sz="3200" b="1" dirty="0">
                <a:latin typeface="Tahoma" panose="020B0604030504040204" pitchFamily="34" charset="0"/>
                <a:ea typeface="黑体" panose="02010609060101010101" pitchFamily="49" charset="-122"/>
              </a:rPr>
              <a:t>；</a:t>
            </a:r>
            <a:endParaRPr lang="zh-CN" altLang="en-US" sz="3200" b="1" dirty="0">
              <a:latin typeface="Tahoma" panose="020B0604030504040204" pitchFamily="34" charset="0"/>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sym typeface="Wingdings" panose="05000000000000000000" pitchFamily="2" charset="2"/>
              </a:rPr>
              <a:t>②</a:t>
            </a:r>
            <a:r>
              <a:rPr lang="zh-CN" altLang="en-US" sz="3200" b="1" dirty="0">
                <a:solidFill>
                  <a:srgbClr val="0000FF"/>
                </a:solidFill>
                <a:latin typeface="黑体" panose="02010609060101010101" pitchFamily="49" charset="-122"/>
                <a:ea typeface="黑体" panose="02010609060101010101" pitchFamily="49" charset="-122"/>
                <a:sym typeface="Wingdings" panose="05000000000000000000" pitchFamily="2" charset="2"/>
              </a:rPr>
              <a:t>范围扩大</a:t>
            </a:r>
            <a:r>
              <a:rPr lang="zh-CN" altLang="en-US" sz="3200" b="1" dirty="0">
                <a:latin typeface="黑体" panose="02010609060101010101" pitchFamily="49" charset="-122"/>
                <a:ea typeface="黑体" panose="02010609060101010101" pitchFamily="49" charset="-122"/>
                <a:sym typeface="Wingdings" panose="05000000000000000000" pitchFamily="2" charset="2"/>
              </a:rPr>
              <a:t>：行业、地区。</a:t>
            </a:r>
            <a:endParaRPr lang="zh-CN" altLang="en-US" sz="3200" b="1" dirty="0">
              <a:latin typeface="黑体" panose="02010609060101010101" pitchFamily="49" charset="-122"/>
              <a:ea typeface="黑体" panose="02010609060101010101" pitchFamily="49" charset="-122"/>
              <a:sym typeface="Wingdings" panose="05000000000000000000" pitchFamily="2" charset="2"/>
            </a:endParaRPr>
          </a:p>
        </p:txBody>
      </p:sp>
      <p:sp>
        <p:nvSpPr>
          <p:cNvPr id="21511" name="Text Box 5"/>
          <p:cNvSpPr txBox="1"/>
          <p:nvPr/>
        </p:nvSpPr>
        <p:spPr>
          <a:xfrm>
            <a:off x="131445" y="125730"/>
            <a:ext cx="7964805" cy="734695"/>
          </a:xfrm>
          <a:prstGeom prst="rect">
            <a:avLst/>
          </a:prstGeom>
          <a:gradFill rotWithShape="0">
            <a:gsLst>
              <a:gs pos="0">
                <a:srgbClr val="99FF33"/>
              </a:gs>
              <a:gs pos="50000">
                <a:schemeClr val="bg1"/>
              </a:gs>
              <a:gs pos="100000">
                <a:srgbClr val="99FF33"/>
              </a:gs>
            </a:gsLst>
            <a:lin ang="5400000" scaled="1"/>
            <a:tileRect/>
          </a:gradFill>
          <a:ln w="9525" cap="flat" cmpd="sng">
            <a:solidFill>
              <a:schemeClr val="bg2"/>
            </a:solidFill>
            <a:prstDash val="solid"/>
            <a:miter/>
            <a:headEnd type="none" w="med" len="med"/>
            <a:tailEnd type="none" w="med" len="med"/>
          </a:ln>
        </p:spPr>
        <p:txBody>
          <a:bodyPr wrap="square" anchor="ctr"/>
          <a:p>
            <a:pPr>
              <a:spcBef>
                <a:spcPct val="50000"/>
              </a:spcBef>
            </a:pPr>
            <a:r>
              <a:rPr lang="zh-CN" altLang="en-US" sz="4400" b="1" dirty="0">
                <a:latin typeface="黑体" panose="02010609060101010101" pitchFamily="49" charset="-122"/>
                <a:ea typeface="黑体" panose="02010609060101010101" pitchFamily="49" charset="-122"/>
              </a:rPr>
              <a:t>三、资本主义萌芽的缓慢发展</a:t>
            </a:r>
            <a:endParaRPr lang="zh-CN" altLang="en-US" sz="4400" b="1" dirty="0">
              <a:latin typeface="黑体" panose="02010609060101010101" pitchFamily="49" charset="-122"/>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p:cTn id="7" dur="500" fill="hold"/>
                                        <p:tgtEl>
                                          <p:spTgt spid="21511"/>
                                        </p:tgtEl>
                                        <p:attrNameLst>
                                          <p:attrName>ppt_w</p:attrName>
                                        </p:attrNameLst>
                                      </p:cBhvr>
                                      <p:tavLst>
                                        <p:tav tm="0">
                                          <p:val>
                                            <p:fltVal val="0.000000"/>
                                          </p:val>
                                        </p:tav>
                                        <p:tav tm="100000">
                                          <p:val>
                                            <p:strVal val="#ppt_w"/>
                                          </p:val>
                                        </p:tav>
                                      </p:tavLst>
                                    </p:anim>
                                    <p:anim calcmode="lin" valueType="num">
                                      <p:cBhvr>
                                        <p:cTn id="8" dur="500" fill="hold"/>
                                        <p:tgtEl>
                                          <p:spTgt spid="21511"/>
                                        </p:tgtEl>
                                        <p:attrNameLst>
                                          <p:attrName>ppt_h</p:attrName>
                                        </p:attrNameLst>
                                      </p:cBhvr>
                                      <p:tavLst>
                                        <p:tav tm="0">
                                          <p:val>
                                            <p:fltVal val="0.000000"/>
                                          </p:val>
                                        </p:tav>
                                        <p:tav tm="100000">
                                          <p:val>
                                            <p:strVal val="#ppt_h"/>
                                          </p:val>
                                        </p:tav>
                                      </p:tavLst>
                                    </p:anim>
                                    <p:animEffect transition="in" filter="fade">
                                      <p:cBhvr>
                                        <p:cTn id="9" dur="500"/>
                                        <p:tgtEl>
                                          <p:spTgt spid="21511"/>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slide(fromLeft)">
                                      <p:cBhvr>
                                        <p:cTn id="14" dur="500"/>
                                        <p:tgtEl>
                                          <p:spTgt spid="21506"/>
                                        </p:tgtEl>
                                      </p:cBhvr>
                                    </p:animEffect>
                                  </p:childTnLst>
                                  <p:subTnLst>
                                    <p:audio>
                                      <p:cMediaNode>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anim calcmode="lin" valueType="num">
                                      <p:cBhvr additive="base">
                                        <p:cTn id="19" dur="500" fill="hold"/>
                                        <p:tgtEl>
                                          <p:spTgt spid="21507"/>
                                        </p:tgtEl>
                                        <p:attrNameLst>
                                          <p:attrName>ppt_x</p:attrName>
                                        </p:attrNameLst>
                                      </p:cBhvr>
                                      <p:tavLst>
                                        <p:tav tm="0">
                                          <p:val>
                                            <p:strVal val="1+#ppt_w/2"/>
                                          </p:val>
                                        </p:tav>
                                        <p:tav tm="100000">
                                          <p:val>
                                            <p:strVal val="#ppt_x"/>
                                          </p:val>
                                        </p:tav>
                                      </p:tavLst>
                                    </p:anim>
                                    <p:anim calcmode="lin" valueType="num">
                                      <p:cBhvr additive="base">
                                        <p:cTn id="20" dur="500" fill="hold"/>
                                        <p:tgtEl>
                                          <p:spTgt spid="215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additive="base">
                                        <p:cTn id="25" dur="500" fill="hold"/>
                                        <p:tgtEl>
                                          <p:spTgt spid="21508"/>
                                        </p:tgtEl>
                                        <p:attrNameLst>
                                          <p:attrName>ppt_x</p:attrName>
                                        </p:attrNameLst>
                                      </p:cBhvr>
                                      <p:tavLst>
                                        <p:tav tm="0">
                                          <p:val>
                                            <p:strVal val="1+#ppt_w/2"/>
                                          </p:val>
                                        </p:tav>
                                        <p:tav tm="100000">
                                          <p:val>
                                            <p:strVal val="#ppt_x"/>
                                          </p:val>
                                        </p:tav>
                                      </p:tavLst>
                                    </p:anim>
                                    <p:anim calcmode="lin" valueType="num">
                                      <p:cBhvr additive="base">
                                        <p:cTn id="26" dur="500" fill="hold"/>
                                        <p:tgtEl>
                                          <p:spTgt spid="215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509"/>
                                        </p:tgtEl>
                                        <p:attrNameLst>
                                          <p:attrName>style.visibility</p:attrName>
                                        </p:attrNameLst>
                                      </p:cBhvr>
                                      <p:to>
                                        <p:strVal val="visible"/>
                                      </p:to>
                                    </p:set>
                                    <p:anim calcmode="lin" valueType="num">
                                      <p:cBhvr additive="base">
                                        <p:cTn id="31" dur="500" fill="hold"/>
                                        <p:tgtEl>
                                          <p:spTgt spid="21509"/>
                                        </p:tgtEl>
                                        <p:attrNameLst>
                                          <p:attrName>ppt_x</p:attrName>
                                        </p:attrNameLst>
                                      </p:cBhvr>
                                      <p:tavLst>
                                        <p:tav tm="0">
                                          <p:val>
                                            <p:strVal val="1+#ppt_w/2"/>
                                          </p:val>
                                        </p:tav>
                                        <p:tav tm="100000">
                                          <p:val>
                                            <p:strVal val="#ppt_x"/>
                                          </p:val>
                                        </p:tav>
                                      </p:tavLst>
                                    </p:anim>
                                    <p:anim calcmode="lin" valueType="num">
                                      <p:cBhvr additive="base">
                                        <p:cTn id="32" dur="500" fill="hold"/>
                                        <p:tgtEl>
                                          <p:spTgt spid="215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510"/>
                                        </p:tgtEl>
                                        <p:attrNameLst>
                                          <p:attrName>style.visibility</p:attrName>
                                        </p:attrNameLst>
                                      </p:cBhvr>
                                      <p:to>
                                        <p:strVal val="visible"/>
                                      </p:to>
                                    </p:set>
                                    <p:anim calcmode="lin" valueType="num">
                                      <p:cBhvr additive="base">
                                        <p:cTn id="37" dur="500" fill="hold"/>
                                        <p:tgtEl>
                                          <p:spTgt spid="21510"/>
                                        </p:tgtEl>
                                        <p:attrNameLst>
                                          <p:attrName>ppt_x</p:attrName>
                                        </p:attrNameLst>
                                      </p:cBhvr>
                                      <p:tavLst>
                                        <p:tav tm="0">
                                          <p:val>
                                            <p:strVal val="1+#ppt_w/2"/>
                                          </p:val>
                                        </p:tav>
                                        <p:tav tm="100000">
                                          <p:val>
                                            <p:strVal val="#ppt_x"/>
                                          </p:val>
                                        </p:tav>
                                      </p:tavLst>
                                    </p:anim>
                                    <p:anim calcmode="lin" valueType="num">
                                      <p:cBhvr additive="base">
                                        <p:cTn id="38" dur="500" fill="hold"/>
                                        <p:tgtEl>
                                          <p:spTgt spid="215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09" grpId="0"/>
      <p:bldP spid="21510" grpId="0"/>
      <p:bldP spid="21511" grpId="0" bldLvl="0" animBg="1"/>
      <p:bldP spid="21506" grpId="0" bldLvl="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5"/>
          <p:cNvSpPr txBox="1"/>
          <p:nvPr/>
        </p:nvSpPr>
        <p:spPr>
          <a:xfrm>
            <a:off x="588645" y="125730"/>
            <a:ext cx="7507605" cy="734695"/>
          </a:xfrm>
          <a:prstGeom prst="rect">
            <a:avLst/>
          </a:prstGeom>
          <a:gradFill rotWithShape="0">
            <a:gsLst>
              <a:gs pos="0">
                <a:srgbClr val="99FF33"/>
              </a:gs>
              <a:gs pos="50000">
                <a:schemeClr val="bg1"/>
              </a:gs>
              <a:gs pos="100000">
                <a:srgbClr val="99FF33"/>
              </a:gs>
            </a:gsLst>
            <a:lin ang="5400000" scaled="1"/>
            <a:tileRect/>
          </a:gradFill>
          <a:ln w="9525" cap="flat" cmpd="sng">
            <a:solidFill>
              <a:schemeClr val="bg2"/>
            </a:solidFill>
            <a:prstDash val="solid"/>
            <a:miter/>
            <a:headEnd type="none" w="med" len="med"/>
            <a:tailEnd type="none" w="med" len="med"/>
          </a:ln>
        </p:spPr>
        <p:txBody>
          <a:bodyPr wrap="square" anchor="ctr"/>
          <a:p>
            <a:pPr>
              <a:spcBef>
                <a:spcPct val="50000"/>
              </a:spcBef>
            </a:pPr>
            <a:r>
              <a:rPr lang="zh-CN" altLang="en-US" sz="4000" b="1" dirty="0">
                <a:latin typeface="黑体" panose="02010609060101010101" pitchFamily="49" charset="-122"/>
                <a:ea typeface="黑体" panose="02010609060101010101" pitchFamily="49" charset="-122"/>
              </a:rPr>
              <a:t>三、资本主义萌芽的缓慢发展</a:t>
            </a:r>
            <a:endParaRPr lang="zh-CN" altLang="en-US" sz="4000" b="1" dirty="0">
              <a:latin typeface="黑体" panose="02010609060101010101" pitchFamily="49" charset="-122"/>
              <a:ea typeface="黑体" panose="02010609060101010101" pitchFamily="49" charset="-122"/>
            </a:endParaRPr>
          </a:p>
        </p:txBody>
      </p:sp>
      <p:sp>
        <p:nvSpPr>
          <p:cNvPr id="22531" name="TextBox 11"/>
          <p:cNvSpPr txBox="1"/>
          <p:nvPr/>
        </p:nvSpPr>
        <p:spPr>
          <a:xfrm>
            <a:off x="2654300" y="2934335"/>
            <a:ext cx="7251065" cy="2030095"/>
          </a:xfrm>
          <a:prstGeom prst="rect">
            <a:avLst/>
          </a:prstGeom>
          <a:noFill/>
          <a:ln w="9525">
            <a:noFill/>
          </a:ln>
        </p:spPr>
        <p:txBody>
          <a:bodyPr wrap="square" anchor="t">
            <a:spAutoFit/>
          </a:bodyPr>
          <a:p>
            <a:pPr>
              <a:lnSpc>
                <a:spcPct val="150000"/>
              </a:lnSpc>
            </a:pPr>
            <a:r>
              <a:rPr lang="zh-CN" altLang="en-US" sz="2800" b="1" dirty="0">
                <a:latin typeface="黑体" panose="02010609060101010101" pitchFamily="49" charset="-122"/>
                <a:ea typeface="黑体" panose="02010609060101010101" pitchFamily="49" charset="-122"/>
              </a:rPr>
              <a:t>①发展缓慢；    </a:t>
            </a:r>
            <a:endParaRPr lang="zh-CN" altLang="en-US" sz="2800" b="1" dirty="0">
              <a:latin typeface="黑体" panose="02010609060101010101" pitchFamily="49" charset="-122"/>
              <a:ea typeface="黑体" panose="02010609060101010101" pitchFamily="49" charset="-122"/>
            </a:endParaRPr>
          </a:p>
          <a:p>
            <a:pPr>
              <a:lnSpc>
                <a:spcPct val="150000"/>
              </a:lnSpc>
            </a:pPr>
            <a:r>
              <a:rPr lang="zh-CN" altLang="en-US" sz="2800" b="1" dirty="0">
                <a:latin typeface="黑体" panose="02010609060101010101" pitchFamily="49" charset="-122"/>
                <a:ea typeface="黑体" panose="02010609060101010101" pitchFamily="49" charset="-122"/>
              </a:rPr>
              <a:t>②</a:t>
            </a:r>
            <a:r>
              <a:rPr lang="zh-CN" altLang="en-US" sz="2800" b="1" u="sng" dirty="0">
                <a:solidFill>
                  <a:srgbClr val="0000FF"/>
                </a:solidFill>
                <a:latin typeface="黑体" panose="02010609060101010101" pitchFamily="49" charset="-122"/>
                <a:ea typeface="黑体" panose="02010609060101010101" pitchFamily="49" charset="-122"/>
              </a:rPr>
              <a:t>地区性</a:t>
            </a:r>
            <a:r>
              <a:rPr lang="zh-CN" altLang="en-US" sz="2800" b="1" dirty="0">
                <a:latin typeface="黑体" panose="02010609060101010101" pitchFamily="49" charset="-122"/>
                <a:ea typeface="黑体" panose="02010609060101010101" pitchFamily="49" charset="-122"/>
              </a:rPr>
              <a:t>和</a:t>
            </a:r>
            <a:r>
              <a:rPr lang="zh-CN" altLang="en-US" sz="2800" b="1" u="sng" dirty="0">
                <a:solidFill>
                  <a:srgbClr val="0000FF"/>
                </a:solidFill>
                <a:latin typeface="黑体" panose="02010609060101010101" pitchFamily="49" charset="-122"/>
                <a:ea typeface="黑体" panose="02010609060101010101" pitchFamily="49" charset="-122"/>
              </a:rPr>
              <a:t>不平衡性</a:t>
            </a:r>
            <a:r>
              <a:rPr lang="zh-CN" altLang="en-US" sz="2800" b="1" dirty="0">
                <a:latin typeface="黑体" panose="02010609060101010101" pitchFamily="49" charset="-122"/>
                <a:ea typeface="黑体" panose="02010609060101010101" pitchFamily="49" charset="-122"/>
              </a:rPr>
              <a:t>突出；</a:t>
            </a:r>
            <a:endParaRPr lang="en-US" altLang="zh-CN" sz="2800" b="1" dirty="0">
              <a:latin typeface="黑体" panose="02010609060101010101" pitchFamily="49" charset="-122"/>
              <a:ea typeface="黑体" panose="02010609060101010101" pitchFamily="49" charset="-122"/>
            </a:endParaRPr>
          </a:p>
          <a:p>
            <a:pPr>
              <a:lnSpc>
                <a:spcPct val="150000"/>
              </a:lnSpc>
            </a:pPr>
            <a:r>
              <a:rPr lang="zh-CN" altLang="en-US" sz="2800" b="1" dirty="0">
                <a:latin typeface="黑体" panose="02010609060101010101" pitchFamily="49" charset="-122"/>
                <a:ea typeface="黑体" panose="02010609060101010101" pitchFamily="49" charset="-122"/>
              </a:rPr>
              <a:t>③在传统经济的压抑下，往往</a:t>
            </a:r>
            <a:r>
              <a:rPr lang="zh-CN" altLang="en-US" sz="2800" b="1" u="sng" dirty="0">
                <a:solidFill>
                  <a:srgbClr val="0000FF"/>
                </a:solidFill>
                <a:latin typeface="黑体" panose="02010609060101010101" pitchFamily="49" charset="-122"/>
                <a:ea typeface="黑体" panose="02010609060101010101" pitchFamily="49" charset="-122"/>
              </a:rPr>
              <a:t>夭折、中断</a:t>
            </a:r>
            <a:r>
              <a:rPr lang="zh-CN" altLang="en-US"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22532" name="文本框 22531"/>
          <p:cNvSpPr txBox="1"/>
          <p:nvPr/>
        </p:nvSpPr>
        <p:spPr>
          <a:xfrm>
            <a:off x="588328" y="1446213"/>
            <a:ext cx="2179637" cy="2453640"/>
          </a:xfrm>
          <a:prstGeom prst="rect">
            <a:avLst/>
          </a:prstGeom>
          <a:noFill/>
          <a:ln w="9525">
            <a:noFill/>
          </a:ln>
        </p:spPr>
        <p:txBody>
          <a:bodyPr wrap="square" anchor="t">
            <a:spAutoFit/>
          </a:bodyPr>
          <a:p>
            <a:pPr>
              <a:lnSpc>
                <a:spcPct val="120000"/>
              </a:lnSpc>
            </a:pPr>
            <a:r>
              <a:rPr lang="en-US" altLang="zh-CN" sz="3200" b="1" dirty="0">
                <a:solidFill>
                  <a:srgbClr val="FF3300"/>
                </a:solidFill>
                <a:latin typeface="黑体" panose="02010609060101010101" pitchFamily="49" charset="-122"/>
                <a:ea typeface="黑体" panose="02010609060101010101" pitchFamily="49" charset="-122"/>
              </a:rPr>
              <a:t>4</a:t>
            </a:r>
            <a:r>
              <a:rPr lang="zh-CN" altLang="en-US" sz="3200" b="1" dirty="0">
                <a:solidFill>
                  <a:srgbClr val="FF3300"/>
                </a:solidFill>
                <a:latin typeface="黑体" panose="02010609060101010101" pitchFamily="49" charset="-122"/>
                <a:ea typeface="黑体" panose="02010609060101010101" pitchFamily="49" charset="-122"/>
              </a:rPr>
              <a:t>.影 响：</a:t>
            </a:r>
            <a:endParaRPr lang="zh-CN" altLang="en-US" sz="3200" b="1" dirty="0">
              <a:solidFill>
                <a:srgbClr val="FF3300"/>
              </a:solidFill>
              <a:latin typeface="黑体" panose="02010609060101010101" pitchFamily="49" charset="-122"/>
              <a:ea typeface="黑体" panose="02010609060101010101" pitchFamily="49" charset="-122"/>
            </a:endParaRPr>
          </a:p>
          <a:p>
            <a:pPr>
              <a:lnSpc>
                <a:spcPct val="120000"/>
              </a:lnSpc>
            </a:pPr>
            <a:endParaRPr lang="zh-CN" altLang="en-US" sz="3200" b="1" dirty="0">
              <a:solidFill>
                <a:srgbClr val="FF3300"/>
              </a:solidFill>
              <a:latin typeface="黑体" panose="02010609060101010101" pitchFamily="49" charset="-122"/>
              <a:ea typeface="黑体" panose="02010609060101010101" pitchFamily="49" charset="-122"/>
            </a:endParaRPr>
          </a:p>
          <a:p>
            <a:pPr>
              <a:lnSpc>
                <a:spcPct val="120000"/>
              </a:lnSpc>
            </a:pPr>
            <a:endParaRPr lang="zh-CN" altLang="en-US" sz="3200" b="1" dirty="0">
              <a:solidFill>
                <a:srgbClr val="FF3300"/>
              </a:solidFill>
              <a:latin typeface="黑体" panose="02010609060101010101" pitchFamily="49" charset="-122"/>
              <a:ea typeface="黑体" panose="02010609060101010101" pitchFamily="49" charset="-122"/>
            </a:endParaRPr>
          </a:p>
          <a:p>
            <a:pPr>
              <a:lnSpc>
                <a:spcPct val="120000"/>
              </a:lnSpc>
            </a:pPr>
            <a:r>
              <a:rPr lang="en-US" altLang="zh-CN" sz="3200" b="1" dirty="0">
                <a:solidFill>
                  <a:srgbClr val="FF3300"/>
                </a:solidFill>
                <a:latin typeface="黑体" panose="02010609060101010101" pitchFamily="49" charset="-122"/>
                <a:ea typeface="黑体" panose="02010609060101010101" pitchFamily="49" charset="-122"/>
              </a:rPr>
              <a:t>5</a:t>
            </a:r>
            <a:r>
              <a:rPr lang="zh-CN" altLang="en-US" sz="3200" b="1" dirty="0">
                <a:solidFill>
                  <a:srgbClr val="FF3300"/>
                </a:solidFill>
                <a:latin typeface="黑体" panose="02010609060101010101" pitchFamily="49" charset="-122"/>
                <a:ea typeface="黑体" panose="02010609060101010101" pitchFamily="49" charset="-122"/>
              </a:rPr>
              <a:t>.特 点：</a:t>
            </a:r>
            <a:endParaRPr lang="zh-CN" altLang="en-US" sz="3200" b="1" dirty="0">
              <a:solidFill>
                <a:srgbClr val="FF3300"/>
              </a:solidFill>
              <a:latin typeface="黑体" panose="02010609060101010101" pitchFamily="49" charset="-122"/>
              <a:ea typeface="黑体" panose="02010609060101010101" pitchFamily="49" charset="-122"/>
            </a:endParaRPr>
          </a:p>
        </p:txBody>
      </p:sp>
      <p:sp>
        <p:nvSpPr>
          <p:cNvPr id="22533" name="TextBox 10"/>
          <p:cNvSpPr txBox="1"/>
          <p:nvPr/>
        </p:nvSpPr>
        <p:spPr>
          <a:xfrm>
            <a:off x="2509520" y="1212850"/>
            <a:ext cx="8021955" cy="953135"/>
          </a:xfrm>
          <a:prstGeom prst="rect">
            <a:avLst/>
          </a:prstGeom>
          <a:noFill/>
          <a:ln w="9525">
            <a:noFill/>
          </a:ln>
        </p:spPr>
        <p:txBody>
          <a:bodyPr wrap="square" anchor="t">
            <a:spAutoFit/>
          </a:bodyPr>
          <a:p>
            <a:r>
              <a:rPr lang="zh-CN" altLang="en-US" sz="2800" b="1" dirty="0">
                <a:latin typeface="Tahoma" panose="020B0604030504040204" pitchFamily="34" charset="0"/>
                <a:ea typeface="黑体" panose="02010609060101010101" pitchFamily="49" charset="-122"/>
              </a:rPr>
              <a:t>在商品经济发达的地区，新的生产关系冲击并侵蚀着传统的经济形态，代表着社会的进步。</a:t>
            </a:r>
            <a:endParaRPr lang="zh-CN" altLang="en-US" sz="2800" b="1" dirty="0">
              <a:latin typeface="Tahoma" panose="020B0604030504040204" pitchFamily="34" charset="0"/>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subTnLst>
                                    <p:audio>
                                      <p:cMediaNode>
                                        <p:cTn display="0" masterRel="sameClick">
                                          <p:stCondLst>
                                            <p:cond evt="begin" delay="0">
                                              <p:tn val="5"/>
                                            </p:cond>
                                          </p:stCondLst>
                                          <p:endCondLst>
                                            <p:cond evt="onStopAudio" delay="0">
                                              <p:tgtEl>
                                                <p:sldTgt/>
                                              </p:tgtEl>
                                            </p:cond>
                                          </p:endCondLst>
                                        </p:cTn>
                                        <p:tgtEl>
                                          <p:sndTgt r:embed="rId1" name="coin.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 calcmode="lin" valueType="num">
                                      <p:cBhvr additive="base">
                                        <p:cTn id="12" dur="500" fill="hold"/>
                                        <p:tgtEl>
                                          <p:spTgt spid="22533"/>
                                        </p:tgtEl>
                                        <p:attrNameLst>
                                          <p:attrName>ppt_x</p:attrName>
                                        </p:attrNameLst>
                                      </p:cBhvr>
                                      <p:tavLst>
                                        <p:tav tm="0">
                                          <p:val>
                                            <p:strVal val="#ppt_x"/>
                                          </p:val>
                                        </p:tav>
                                        <p:tav tm="100000">
                                          <p:val>
                                            <p:strVal val="#ppt_x"/>
                                          </p:val>
                                        </p:tav>
                                      </p:tavLst>
                                    </p:anim>
                                    <p:anim calcmode="lin" valueType="num">
                                      <p:cBhvr additive="base">
                                        <p:cTn id="13" dur="500" fill="hold"/>
                                        <p:tgtEl>
                                          <p:spTgt spid="225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531"/>
                                        </p:tgtEl>
                                        <p:attrNameLst>
                                          <p:attrName>style.visibility</p:attrName>
                                        </p:attrNameLst>
                                      </p:cBhvr>
                                      <p:to>
                                        <p:strVal val="visible"/>
                                      </p:to>
                                    </p:set>
                                    <p:anim calcmode="lin" valueType="num">
                                      <p:cBhvr additive="base">
                                        <p:cTn id="18" dur="500" fill="hold"/>
                                        <p:tgtEl>
                                          <p:spTgt spid="22531"/>
                                        </p:tgtEl>
                                        <p:attrNameLst>
                                          <p:attrName>ppt_x</p:attrName>
                                        </p:attrNameLst>
                                      </p:cBhvr>
                                      <p:tavLst>
                                        <p:tav tm="0">
                                          <p:val>
                                            <p:strVal val="#ppt_x"/>
                                          </p:val>
                                        </p:tav>
                                        <p:tav tm="100000">
                                          <p:val>
                                            <p:strVal val="#ppt_x"/>
                                          </p:val>
                                        </p:tav>
                                      </p:tavLst>
                                    </p:anim>
                                    <p:anim calcmode="lin" valueType="num">
                                      <p:cBhvr additive="base">
                                        <p:cTn id="19" dur="500" fill="hold"/>
                                        <p:tgtEl>
                                          <p:spTgt spid="225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3" grpId="0"/>
      <p:bldP spid="22532" grpId="0" bldLvl="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3"/>
          <p:cNvSpPr txBox="1"/>
          <p:nvPr/>
        </p:nvSpPr>
        <p:spPr>
          <a:xfrm>
            <a:off x="2600325" y="207963"/>
            <a:ext cx="6732588" cy="642937"/>
          </a:xfrm>
          <a:prstGeom prst="rect">
            <a:avLst/>
          </a:prstGeom>
          <a:gradFill rotWithShape="0">
            <a:gsLst>
              <a:gs pos="0">
                <a:srgbClr val="FFFF00"/>
              </a:gs>
              <a:gs pos="100000">
                <a:schemeClr val="bg1"/>
              </a:gs>
            </a:gsLst>
            <a:lin ang="0" scaled="1"/>
            <a:tileRect/>
          </a:gradFill>
          <a:ln w="9525">
            <a:noFill/>
          </a:ln>
        </p:spPr>
        <p:txBody>
          <a:bodyPr wrap="square" anchor="t"/>
          <a:p>
            <a:pPr marL="342900" indent="-342900">
              <a:spcBef>
                <a:spcPct val="50000"/>
              </a:spcBef>
            </a:pPr>
            <a:r>
              <a:rPr lang="zh-CN" altLang="en-US" sz="3200" b="1" dirty="0">
                <a:latin typeface="Arial" panose="020B0604020202020204" pitchFamily="34" charset="0"/>
                <a:ea typeface="黑体" panose="02010609060101010101" pitchFamily="49" charset="-122"/>
              </a:rPr>
              <a:t>资本主义萌芽为什么缓慢发展？</a:t>
            </a:r>
            <a:endParaRPr lang="zh-CN" altLang="en-US" sz="3200" b="1" dirty="0">
              <a:latin typeface="Arial" panose="020B0604020202020204" pitchFamily="34" charset="0"/>
              <a:ea typeface="黑体" panose="02010609060101010101" pitchFamily="49" charset="-122"/>
            </a:endParaRPr>
          </a:p>
        </p:txBody>
      </p:sp>
      <p:grpSp>
        <p:nvGrpSpPr>
          <p:cNvPr id="23558" name="组合 23557"/>
          <p:cNvGrpSpPr/>
          <p:nvPr/>
        </p:nvGrpSpPr>
        <p:grpSpPr>
          <a:xfrm>
            <a:off x="1676400" y="1295400"/>
            <a:ext cx="8839200" cy="4100513"/>
            <a:chOff x="0" y="0"/>
            <a:chExt cx="5760" cy="2631"/>
          </a:xfrm>
        </p:grpSpPr>
        <p:sp>
          <p:nvSpPr>
            <p:cNvPr id="25606" name="椭圆 23558"/>
            <p:cNvSpPr/>
            <p:nvPr/>
          </p:nvSpPr>
          <p:spPr>
            <a:xfrm>
              <a:off x="0" y="817"/>
              <a:ext cx="1655" cy="998"/>
            </a:xfrm>
            <a:prstGeom prst="ellipse">
              <a:avLst/>
            </a:prstGeom>
            <a:solidFill>
              <a:srgbClr val="CCFFFF"/>
            </a:solidFill>
            <a:ln w="9525" cap="flat" cmpd="sng">
              <a:solidFill>
                <a:schemeClr val="accent2"/>
              </a:solidFill>
              <a:prstDash val="solid"/>
              <a:round/>
              <a:headEnd type="none" w="med" len="med"/>
              <a:tailEnd type="none" w="med" len="med"/>
            </a:ln>
          </p:spPr>
          <p:txBody>
            <a:bodyPr wrap="none" anchor="ctr"/>
            <a:p>
              <a:pPr algn="ctr"/>
              <a:endParaRPr lang="zh-CN" altLang="zh-CN">
                <a:latin typeface="Arial" panose="020B0604020202020204" pitchFamily="34" charset="0"/>
                <a:ea typeface="宋体" panose="02010600030101010101" pitchFamily="2" charset="-122"/>
              </a:endParaRPr>
            </a:p>
          </p:txBody>
        </p:sp>
        <p:sp>
          <p:nvSpPr>
            <p:cNvPr id="25607" name="椭圆 23559"/>
            <p:cNvSpPr/>
            <p:nvPr/>
          </p:nvSpPr>
          <p:spPr>
            <a:xfrm>
              <a:off x="4105" y="726"/>
              <a:ext cx="1655" cy="1134"/>
            </a:xfrm>
            <a:prstGeom prst="ellipse">
              <a:avLst/>
            </a:prstGeom>
            <a:solidFill>
              <a:srgbClr val="CCFFFF"/>
            </a:solidFill>
            <a:ln w="9525" cap="flat" cmpd="sng">
              <a:solidFill>
                <a:schemeClr val="accent2"/>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5608" name="矩形 23560"/>
            <p:cNvSpPr/>
            <p:nvPr/>
          </p:nvSpPr>
          <p:spPr>
            <a:xfrm>
              <a:off x="2336" y="953"/>
              <a:ext cx="1043" cy="726"/>
            </a:xfrm>
            <a:prstGeom prst="rect">
              <a:avLst/>
            </a:prstGeom>
            <a:solidFill>
              <a:srgbClr val="CCFFFF"/>
            </a:solidFill>
            <a:ln w="9525" cap="flat" cmpd="sng">
              <a:solidFill>
                <a:schemeClr val="accent2"/>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5609" name="椭圆 23561"/>
            <p:cNvSpPr/>
            <p:nvPr/>
          </p:nvSpPr>
          <p:spPr>
            <a:xfrm>
              <a:off x="2245" y="0"/>
              <a:ext cx="1406" cy="454"/>
            </a:xfrm>
            <a:prstGeom prst="ellipse">
              <a:avLst/>
            </a:prstGeom>
            <a:solidFill>
              <a:srgbClr val="CCFFFF"/>
            </a:solidFill>
            <a:ln w="9525" cap="flat" cmpd="sng">
              <a:solidFill>
                <a:schemeClr val="accent2"/>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5610" name="椭圆 23562"/>
            <p:cNvSpPr/>
            <p:nvPr/>
          </p:nvSpPr>
          <p:spPr>
            <a:xfrm>
              <a:off x="2245" y="2087"/>
              <a:ext cx="1316" cy="544"/>
            </a:xfrm>
            <a:prstGeom prst="ellipse">
              <a:avLst/>
            </a:prstGeom>
            <a:solidFill>
              <a:srgbClr val="CCFFFF"/>
            </a:solidFill>
            <a:ln w="9525" cap="flat" cmpd="sng">
              <a:solidFill>
                <a:schemeClr val="accent2"/>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5611" name="右箭头 23563"/>
            <p:cNvSpPr/>
            <p:nvPr/>
          </p:nvSpPr>
          <p:spPr>
            <a:xfrm>
              <a:off x="1701" y="1270"/>
              <a:ext cx="635" cy="136"/>
            </a:xfrm>
            <a:prstGeom prst="rightArrow">
              <a:avLst>
                <a:gd name="adj1" fmla="val 50000"/>
                <a:gd name="adj2" fmla="val 116684"/>
              </a:avLst>
            </a:prstGeom>
            <a:solidFill>
              <a:srgbClr val="CCFFFF"/>
            </a:solidFill>
            <a:ln w="9525" cap="flat" cmpd="sng">
              <a:solidFill>
                <a:schemeClr val="accent2"/>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5612" name="右箭头 23564"/>
            <p:cNvSpPr/>
            <p:nvPr/>
          </p:nvSpPr>
          <p:spPr>
            <a:xfrm flipH="1">
              <a:off x="3408" y="1248"/>
              <a:ext cx="680" cy="91"/>
            </a:xfrm>
            <a:prstGeom prst="rightArrow">
              <a:avLst>
                <a:gd name="adj1" fmla="val 50000"/>
                <a:gd name="adj2" fmla="val 186743"/>
              </a:avLst>
            </a:prstGeom>
            <a:solidFill>
              <a:srgbClr val="CCFFFF"/>
            </a:solidFill>
            <a:ln w="9525" cap="flat" cmpd="sng">
              <a:solidFill>
                <a:schemeClr val="accent2"/>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5613" name="直接连接符 23565"/>
            <p:cNvSpPr/>
            <p:nvPr/>
          </p:nvSpPr>
          <p:spPr>
            <a:xfrm flipV="1">
              <a:off x="1247" y="409"/>
              <a:ext cx="1089" cy="408"/>
            </a:xfrm>
            <a:prstGeom prst="line">
              <a:avLst/>
            </a:prstGeom>
            <a:ln w="38100" cap="flat" cmpd="sng">
              <a:solidFill>
                <a:schemeClr val="accent2"/>
              </a:solidFill>
              <a:prstDash val="solid"/>
              <a:round/>
              <a:headEnd type="none" w="med" len="med"/>
              <a:tailEnd type="triangle" w="med" len="med"/>
            </a:ln>
          </p:spPr>
        </p:sp>
        <p:sp>
          <p:nvSpPr>
            <p:cNvPr id="25614" name="直接连接符 23566"/>
            <p:cNvSpPr/>
            <p:nvPr/>
          </p:nvSpPr>
          <p:spPr>
            <a:xfrm>
              <a:off x="3696" y="273"/>
              <a:ext cx="817" cy="544"/>
            </a:xfrm>
            <a:prstGeom prst="line">
              <a:avLst/>
            </a:prstGeom>
            <a:ln w="38100" cap="flat" cmpd="sng">
              <a:solidFill>
                <a:schemeClr val="accent2"/>
              </a:solidFill>
              <a:prstDash val="solid"/>
              <a:round/>
              <a:headEnd type="none" w="med" len="med"/>
              <a:tailEnd type="triangle" w="med" len="med"/>
            </a:ln>
          </p:spPr>
        </p:sp>
        <p:sp>
          <p:nvSpPr>
            <p:cNvPr id="25615" name="直接连接符 23567"/>
            <p:cNvSpPr/>
            <p:nvPr/>
          </p:nvSpPr>
          <p:spPr>
            <a:xfrm flipH="1">
              <a:off x="3560" y="1905"/>
              <a:ext cx="1179" cy="454"/>
            </a:xfrm>
            <a:prstGeom prst="line">
              <a:avLst/>
            </a:prstGeom>
            <a:ln w="38100" cap="flat" cmpd="sng">
              <a:solidFill>
                <a:schemeClr val="accent2"/>
              </a:solidFill>
              <a:prstDash val="solid"/>
              <a:round/>
              <a:headEnd type="none" w="med" len="med"/>
              <a:tailEnd type="triangle" w="med" len="med"/>
            </a:ln>
          </p:spPr>
        </p:sp>
        <p:sp>
          <p:nvSpPr>
            <p:cNvPr id="25616" name="直接连接符 23568"/>
            <p:cNvSpPr/>
            <p:nvPr/>
          </p:nvSpPr>
          <p:spPr>
            <a:xfrm flipH="1" flipV="1">
              <a:off x="1474" y="1769"/>
              <a:ext cx="771" cy="590"/>
            </a:xfrm>
            <a:prstGeom prst="line">
              <a:avLst/>
            </a:prstGeom>
            <a:ln w="38100" cap="flat" cmpd="sng">
              <a:solidFill>
                <a:schemeClr val="accent2"/>
              </a:solidFill>
              <a:prstDash val="solid"/>
              <a:round/>
              <a:headEnd type="none" w="med" len="med"/>
              <a:tailEnd type="triangle" w="med" len="med"/>
            </a:ln>
          </p:spPr>
        </p:sp>
        <p:sp>
          <p:nvSpPr>
            <p:cNvPr id="25617" name="文本框 23569"/>
            <p:cNvSpPr txBox="1"/>
            <p:nvPr/>
          </p:nvSpPr>
          <p:spPr>
            <a:xfrm>
              <a:off x="1247" y="273"/>
              <a:ext cx="585" cy="335"/>
            </a:xfrm>
            <a:prstGeom prst="rect">
              <a:avLst/>
            </a:prstGeom>
            <a:solidFill>
              <a:srgbClr val="CCFFFF"/>
            </a:solidFill>
            <a:ln w="9525" cap="flat" cmpd="sng">
              <a:solidFill>
                <a:schemeClr val="accent2"/>
              </a:solidFill>
              <a:prstDash val="solid"/>
              <a:miter/>
              <a:headEnd type="none" w="med" len="med"/>
              <a:tailEnd type="none" w="med" len="med"/>
            </a:ln>
          </p:spPr>
          <p:txBody>
            <a:bodyPr wrap="none" anchor="t">
              <a:spAutoFit/>
            </a:bodyPr>
            <a:p>
              <a:r>
                <a:rPr lang="zh-CN" altLang="en-US" sz="2800" b="1">
                  <a:solidFill>
                    <a:srgbClr val="FF3399"/>
                  </a:solidFill>
                  <a:latin typeface="Arial" panose="020B0604020202020204" pitchFamily="34" charset="0"/>
                  <a:ea typeface="楷体_GB2312" pitchFamily="49" charset="-122"/>
                </a:rPr>
                <a:t>出资</a:t>
              </a:r>
              <a:endParaRPr lang="zh-CN" altLang="en-US" sz="2800" b="1">
                <a:solidFill>
                  <a:srgbClr val="FF3399"/>
                </a:solidFill>
                <a:latin typeface="Arial" panose="020B0604020202020204" pitchFamily="34" charset="0"/>
                <a:ea typeface="楷体_GB2312" pitchFamily="49" charset="-122"/>
              </a:endParaRPr>
            </a:p>
          </p:txBody>
        </p:sp>
        <p:sp>
          <p:nvSpPr>
            <p:cNvPr id="25618" name="文本框 23570"/>
            <p:cNvSpPr txBox="1"/>
            <p:nvPr/>
          </p:nvSpPr>
          <p:spPr>
            <a:xfrm>
              <a:off x="4150" y="2096"/>
              <a:ext cx="585" cy="335"/>
            </a:xfrm>
            <a:prstGeom prst="rect">
              <a:avLst/>
            </a:prstGeom>
            <a:solidFill>
              <a:srgbClr val="CCFFFF"/>
            </a:solidFill>
            <a:ln w="9525" cap="flat" cmpd="sng">
              <a:solidFill>
                <a:schemeClr val="accent2"/>
              </a:solidFill>
              <a:prstDash val="solid"/>
              <a:miter/>
              <a:headEnd type="none" w="med" len="med"/>
              <a:tailEnd type="none" w="med" len="med"/>
            </a:ln>
          </p:spPr>
          <p:txBody>
            <a:bodyPr wrap="none" anchor="t">
              <a:spAutoFit/>
            </a:bodyPr>
            <a:p>
              <a:r>
                <a:rPr lang="zh-CN" altLang="en-US" sz="2800" b="1">
                  <a:solidFill>
                    <a:srgbClr val="FF3399"/>
                  </a:solidFill>
                  <a:latin typeface="Arial" panose="020B0604020202020204" pitchFamily="34" charset="0"/>
                  <a:ea typeface="楷体_GB2312" pitchFamily="49" charset="-122"/>
                </a:rPr>
                <a:t>出力</a:t>
              </a:r>
              <a:endParaRPr lang="zh-CN" altLang="en-US" sz="2800" b="1">
                <a:solidFill>
                  <a:srgbClr val="FF3399"/>
                </a:solidFill>
                <a:latin typeface="Arial" panose="020B0604020202020204" pitchFamily="34" charset="0"/>
                <a:ea typeface="楷体_GB2312" pitchFamily="49" charset="-122"/>
              </a:endParaRPr>
            </a:p>
          </p:txBody>
        </p:sp>
        <p:sp>
          <p:nvSpPr>
            <p:cNvPr id="25619" name="文本框 23571"/>
            <p:cNvSpPr txBox="1"/>
            <p:nvPr/>
          </p:nvSpPr>
          <p:spPr>
            <a:xfrm>
              <a:off x="1680" y="864"/>
              <a:ext cx="585" cy="335"/>
            </a:xfrm>
            <a:prstGeom prst="rect">
              <a:avLst/>
            </a:prstGeom>
            <a:solidFill>
              <a:srgbClr val="CCFFFF"/>
            </a:solidFill>
            <a:ln w="9525" cap="flat" cmpd="sng">
              <a:solidFill>
                <a:schemeClr val="accent2"/>
              </a:solidFill>
              <a:prstDash val="solid"/>
              <a:miter/>
              <a:headEnd type="none" w="med" len="med"/>
              <a:tailEnd type="none" w="med" len="med"/>
            </a:ln>
          </p:spPr>
          <p:txBody>
            <a:bodyPr wrap="none" anchor="t">
              <a:spAutoFit/>
            </a:bodyPr>
            <a:p>
              <a:r>
                <a:rPr lang="zh-CN" altLang="en-US" sz="2800" b="1">
                  <a:latin typeface="Arial" panose="020B0604020202020204" pitchFamily="34" charset="0"/>
                  <a:ea typeface="楷体_GB2312" pitchFamily="49" charset="-122"/>
                </a:rPr>
                <a:t>经营</a:t>
              </a:r>
              <a:endParaRPr lang="zh-CN" altLang="en-US" sz="2800" b="1">
                <a:latin typeface="Arial" panose="020B0604020202020204" pitchFamily="34" charset="0"/>
                <a:ea typeface="楷体_GB2312" pitchFamily="49" charset="-122"/>
              </a:endParaRPr>
            </a:p>
          </p:txBody>
        </p:sp>
        <p:sp>
          <p:nvSpPr>
            <p:cNvPr id="25620" name="文本框 23572"/>
            <p:cNvSpPr txBox="1"/>
            <p:nvPr/>
          </p:nvSpPr>
          <p:spPr>
            <a:xfrm>
              <a:off x="1680" y="1440"/>
              <a:ext cx="585" cy="335"/>
            </a:xfrm>
            <a:prstGeom prst="rect">
              <a:avLst/>
            </a:prstGeom>
            <a:solidFill>
              <a:srgbClr val="CCFFFF"/>
            </a:solidFill>
            <a:ln w="9525" cap="flat" cmpd="sng">
              <a:solidFill>
                <a:schemeClr val="accent2"/>
              </a:solidFill>
              <a:prstDash val="solid"/>
              <a:miter/>
              <a:headEnd type="none" w="med" len="med"/>
              <a:tailEnd type="none" w="med" len="med"/>
            </a:ln>
          </p:spPr>
          <p:txBody>
            <a:bodyPr wrap="none" anchor="t">
              <a:spAutoFit/>
            </a:bodyPr>
            <a:p>
              <a:r>
                <a:rPr lang="zh-CN" altLang="en-US" sz="2800" b="1">
                  <a:latin typeface="Arial" panose="020B0604020202020204" pitchFamily="34" charset="0"/>
                  <a:ea typeface="楷体_GB2312" pitchFamily="49" charset="-122"/>
                </a:rPr>
                <a:t>利润</a:t>
              </a:r>
              <a:endParaRPr lang="zh-CN" altLang="en-US" sz="2800" b="1">
                <a:latin typeface="Arial" panose="020B0604020202020204" pitchFamily="34" charset="0"/>
                <a:ea typeface="楷体_GB2312" pitchFamily="49" charset="-122"/>
              </a:endParaRPr>
            </a:p>
          </p:txBody>
        </p:sp>
        <p:sp>
          <p:nvSpPr>
            <p:cNvPr id="25621" name="文本框 23573"/>
            <p:cNvSpPr txBox="1"/>
            <p:nvPr/>
          </p:nvSpPr>
          <p:spPr>
            <a:xfrm>
              <a:off x="3515" y="862"/>
              <a:ext cx="585" cy="335"/>
            </a:xfrm>
            <a:prstGeom prst="rect">
              <a:avLst/>
            </a:prstGeom>
            <a:solidFill>
              <a:srgbClr val="CCFFFF"/>
            </a:solidFill>
            <a:ln w="9525" cap="flat" cmpd="sng">
              <a:solidFill>
                <a:schemeClr val="accent2"/>
              </a:solidFill>
              <a:prstDash val="solid"/>
              <a:miter/>
              <a:headEnd type="none" w="med" len="med"/>
              <a:tailEnd type="none" w="med" len="med"/>
            </a:ln>
          </p:spPr>
          <p:txBody>
            <a:bodyPr wrap="none" anchor="t">
              <a:spAutoFit/>
            </a:bodyPr>
            <a:p>
              <a:r>
                <a:rPr lang="zh-CN" altLang="en-US" sz="2800" b="1">
                  <a:latin typeface="Arial" panose="020B0604020202020204" pitchFamily="34" charset="0"/>
                  <a:ea typeface="楷体_GB2312" pitchFamily="49" charset="-122"/>
                </a:rPr>
                <a:t>劳动</a:t>
              </a:r>
              <a:endParaRPr lang="zh-CN" altLang="en-US" sz="2800" b="1">
                <a:latin typeface="Arial" panose="020B0604020202020204" pitchFamily="34" charset="0"/>
                <a:ea typeface="楷体_GB2312" pitchFamily="49" charset="-122"/>
              </a:endParaRPr>
            </a:p>
          </p:txBody>
        </p:sp>
        <p:sp>
          <p:nvSpPr>
            <p:cNvPr id="25622" name="文本框 23574"/>
            <p:cNvSpPr txBox="1"/>
            <p:nvPr/>
          </p:nvSpPr>
          <p:spPr>
            <a:xfrm>
              <a:off x="3504" y="1392"/>
              <a:ext cx="585" cy="335"/>
            </a:xfrm>
            <a:prstGeom prst="rect">
              <a:avLst/>
            </a:prstGeom>
            <a:solidFill>
              <a:srgbClr val="CCFFFF"/>
            </a:solidFill>
            <a:ln w="9525" cap="flat" cmpd="sng">
              <a:solidFill>
                <a:schemeClr val="accent2"/>
              </a:solidFill>
              <a:prstDash val="solid"/>
              <a:miter/>
              <a:headEnd type="none" w="med" len="med"/>
              <a:tailEnd type="none" w="med" len="med"/>
            </a:ln>
          </p:spPr>
          <p:txBody>
            <a:bodyPr wrap="none" anchor="t">
              <a:spAutoFit/>
            </a:bodyPr>
            <a:p>
              <a:r>
                <a:rPr lang="zh-CN" altLang="en-US" sz="2800" b="1">
                  <a:latin typeface="Arial" panose="020B0604020202020204" pitchFamily="34" charset="0"/>
                  <a:ea typeface="楷体_GB2312" pitchFamily="49" charset="-122"/>
                </a:rPr>
                <a:t>工资</a:t>
              </a:r>
              <a:endParaRPr lang="zh-CN" altLang="en-US" sz="2800" b="1">
                <a:latin typeface="Arial" panose="020B0604020202020204" pitchFamily="34" charset="0"/>
                <a:ea typeface="楷体_GB2312" pitchFamily="49" charset="-122"/>
              </a:endParaRPr>
            </a:p>
          </p:txBody>
        </p:sp>
      </p:grpSp>
      <p:sp>
        <p:nvSpPr>
          <p:cNvPr id="23576" name="文本框 23575"/>
          <p:cNvSpPr txBox="1"/>
          <p:nvPr/>
        </p:nvSpPr>
        <p:spPr>
          <a:xfrm>
            <a:off x="1638300" y="2832100"/>
            <a:ext cx="2576513" cy="953135"/>
          </a:xfrm>
          <a:prstGeom prst="rect">
            <a:avLst/>
          </a:prstGeom>
          <a:noFill/>
          <a:ln w="9525">
            <a:noFill/>
          </a:ln>
        </p:spPr>
        <p:txBody>
          <a:bodyPr wrap="square" anchor="t">
            <a:spAutoFit/>
          </a:bodyPr>
          <a:p>
            <a:pPr algn="ctr"/>
            <a:r>
              <a:rPr lang="zh-CN" altLang="en-US" sz="2800" b="1" dirty="0">
                <a:solidFill>
                  <a:srgbClr val="0000FF"/>
                </a:solidFill>
                <a:latin typeface="黑体" panose="02010609060101010101" pitchFamily="49" charset="-122"/>
                <a:ea typeface="黑体" panose="02010609060101010101" pitchFamily="49" charset="-122"/>
              </a:rPr>
              <a:t>充足资金的</a:t>
            </a:r>
            <a:endParaRPr lang="zh-CN" altLang="en-US" sz="2800" b="1" dirty="0">
              <a:solidFill>
                <a:srgbClr val="0000FF"/>
              </a:solidFill>
              <a:latin typeface="黑体" panose="02010609060101010101" pitchFamily="49" charset="-122"/>
              <a:ea typeface="黑体" panose="02010609060101010101" pitchFamily="49" charset="-122"/>
            </a:endParaRPr>
          </a:p>
          <a:p>
            <a:pPr algn="ctr"/>
            <a:r>
              <a:rPr lang="zh-CN" altLang="en-US" sz="2800" b="1" dirty="0">
                <a:solidFill>
                  <a:srgbClr val="FF3399"/>
                </a:solidFill>
                <a:latin typeface="黑体" panose="02010609060101010101" pitchFamily="49" charset="-122"/>
                <a:ea typeface="黑体" panose="02010609060101010101" pitchFamily="49" charset="-122"/>
              </a:rPr>
              <a:t>作坊主、商人</a:t>
            </a:r>
            <a:r>
              <a:rPr lang="zh-CN" altLang="en-US" sz="2800" b="1" dirty="0">
                <a:solidFill>
                  <a:srgbClr val="0000FF"/>
                </a:solidFill>
                <a:latin typeface="黑体" panose="02010609060101010101" pitchFamily="49" charset="-122"/>
                <a:ea typeface="黑体" panose="02010609060101010101" pitchFamily="49" charset="-122"/>
              </a:rPr>
              <a:t> </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23577" name="文本框 23576"/>
          <p:cNvSpPr txBox="1"/>
          <p:nvPr/>
        </p:nvSpPr>
        <p:spPr>
          <a:xfrm>
            <a:off x="8369300" y="2819400"/>
            <a:ext cx="1752600" cy="953135"/>
          </a:xfrm>
          <a:prstGeom prst="rect">
            <a:avLst/>
          </a:prstGeom>
          <a:noFill/>
          <a:ln w="9525">
            <a:noFill/>
          </a:ln>
        </p:spPr>
        <p:txBody>
          <a:bodyPr wrap="square" anchor="t">
            <a:spAutoFit/>
          </a:bodyPr>
          <a:p>
            <a:pPr algn="ctr"/>
            <a:r>
              <a:rPr lang="zh-CN" altLang="en-US" sz="2800" b="1">
                <a:solidFill>
                  <a:srgbClr val="0000FF"/>
                </a:solidFill>
                <a:latin typeface="黑体" panose="02010609060101010101" pitchFamily="49" charset="-122"/>
                <a:ea typeface="黑体" panose="02010609060101010101" pitchFamily="49" charset="-122"/>
              </a:rPr>
              <a:t>自由</a:t>
            </a:r>
            <a:endParaRPr lang="zh-CN" altLang="en-US" sz="2800" b="1">
              <a:solidFill>
                <a:srgbClr val="0000FF"/>
              </a:solidFill>
              <a:latin typeface="黑体" panose="02010609060101010101" pitchFamily="49" charset="-122"/>
              <a:ea typeface="黑体" panose="02010609060101010101" pitchFamily="49" charset="-122"/>
            </a:endParaRPr>
          </a:p>
          <a:p>
            <a:pPr algn="ctr"/>
            <a:r>
              <a:rPr lang="zh-CN" altLang="en-US" sz="2800" b="1">
                <a:solidFill>
                  <a:srgbClr val="FF3399"/>
                </a:solidFill>
                <a:latin typeface="黑体" panose="02010609060101010101" pitchFamily="49" charset="-122"/>
                <a:ea typeface="黑体" panose="02010609060101010101" pitchFamily="49" charset="-122"/>
              </a:rPr>
              <a:t>劳动力</a:t>
            </a:r>
            <a:r>
              <a:rPr lang="zh-CN" altLang="en-US" sz="2800" b="1">
                <a:solidFill>
                  <a:srgbClr val="0000FF"/>
                </a:solidFill>
                <a:latin typeface="黑体" panose="02010609060101010101" pitchFamily="49" charset="-122"/>
                <a:ea typeface="黑体" panose="02010609060101010101" pitchFamily="49" charset="-122"/>
              </a:rPr>
              <a:t> </a:t>
            </a:r>
            <a:endParaRPr lang="zh-CN" altLang="en-US" sz="2800" b="1">
              <a:solidFill>
                <a:srgbClr val="0000FF"/>
              </a:solidFill>
              <a:latin typeface="黑体" panose="02010609060101010101" pitchFamily="49" charset="-122"/>
              <a:ea typeface="黑体" panose="02010609060101010101" pitchFamily="49" charset="-122"/>
            </a:endParaRPr>
          </a:p>
        </p:txBody>
      </p:sp>
      <p:sp>
        <p:nvSpPr>
          <p:cNvPr id="23578" name="矩形 23577"/>
          <p:cNvSpPr/>
          <p:nvPr/>
        </p:nvSpPr>
        <p:spPr>
          <a:xfrm>
            <a:off x="5556250" y="1357472"/>
            <a:ext cx="1301750" cy="521970"/>
          </a:xfrm>
          <a:prstGeom prst="rect">
            <a:avLst/>
          </a:prstGeom>
          <a:noFill/>
          <a:ln w="9525">
            <a:noFill/>
          </a:ln>
        </p:spPr>
        <p:txBody>
          <a:bodyPr wrap="square" anchor="ctr">
            <a:spAutoFit/>
          </a:bodyPr>
          <a:p>
            <a:pPr algn="ctr"/>
            <a:r>
              <a:rPr lang="zh-CN" altLang="en-US" sz="2800" b="1">
                <a:solidFill>
                  <a:srgbClr val="FF3300"/>
                </a:solidFill>
                <a:latin typeface="楷体_GB2312" pitchFamily="49" charset="-122"/>
                <a:ea typeface="黑体" panose="02010609060101010101" pitchFamily="49" charset="-122"/>
              </a:rPr>
              <a:t>雇佣</a:t>
            </a:r>
            <a:endParaRPr lang="zh-CN" altLang="en-US" sz="2800" b="1">
              <a:solidFill>
                <a:srgbClr val="FF3300"/>
              </a:solidFill>
              <a:latin typeface="楷体_GB2312" pitchFamily="49" charset="-122"/>
              <a:ea typeface="黑体" panose="02010609060101010101" pitchFamily="49" charset="-122"/>
            </a:endParaRPr>
          </a:p>
        </p:txBody>
      </p:sp>
      <p:sp>
        <p:nvSpPr>
          <p:cNvPr id="23579" name="文本框 23578"/>
          <p:cNvSpPr txBox="1"/>
          <p:nvPr/>
        </p:nvSpPr>
        <p:spPr>
          <a:xfrm>
            <a:off x="5346700" y="4699000"/>
            <a:ext cx="1524000" cy="521970"/>
          </a:xfrm>
          <a:prstGeom prst="rect">
            <a:avLst/>
          </a:prstGeom>
          <a:noFill/>
          <a:ln w="9525">
            <a:noFill/>
          </a:ln>
        </p:spPr>
        <p:txBody>
          <a:bodyPr wrap="square" anchor="t">
            <a:spAutoFit/>
          </a:bodyPr>
          <a:p>
            <a:pPr algn="ctr"/>
            <a:r>
              <a:rPr lang="zh-CN" altLang="en-US" sz="2800" b="1">
                <a:solidFill>
                  <a:srgbClr val="FF3300"/>
                </a:solidFill>
                <a:latin typeface="黑体" panose="02010609060101010101" pitchFamily="49" charset="-122"/>
                <a:ea typeface="黑体" panose="02010609060101010101" pitchFamily="49" charset="-122"/>
              </a:rPr>
              <a:t>被雇佣</a:t>
            </a:r>
            <a:r>
              <a:rPr lang="zh-CN" altLang="en-US" sz="2800">
                <a:solidFill>
                  <a:srgbClr val="FF3300"/>
                </a:solidFill>
                <a:latin typeface="黑体" panose="02010609060101010101" pitchFamily="49" charset="-122"/>
                <a:ea typeface="黑体" panose="02010609060101010101" pitchFamily="49" charset="-122"/>
              </a:rPr>
              <a:t> </a:t>
            </a:r>
            <a:endParaRPr lang="zh-CN" altLang="en-US" sz="2800">
              <a:solidFill>
                <a:srgbClr val="FF3300"/>
              </a:solidFill>
              <a:latin typeface="黑体" panose="02010609060101010101" pitchFamily="49" charset="-122"/>
              <a:ea typeface="黑体" panose="02010609060101010101" pitchFamily="49" charset="-122"/>
            </a:endParaRPr>
          </a:p>
        </p:txBody>
      </p:sp>
      <p:sp>
        <p:nvSpPr>
          <p:cNvPr id="23580" name="文本框 23579"/>
          <p:cNvSpPr txBox="1"/>
          <p:nvPr/>
        </p:nvSpPr>
        <p:spPr>
          <a:xfrm>
            <a:off x="5257800" y="3060700"/>
            <a:ext cx="1612900" cy="521970"/>
          </a:xfrm>
          <a:prstGeom prst="rect">
            <a:avLst/>
          </a:prstGeom>
          <a:noFill/>
          <a:ln w="9525">
            <a:noFill/>
          </a:ln>
        </p:spPr>
        <p:txBody>
          <a:bodyPr wrap="none" anchor="t">
            <a:spAutoFit/>
          </a:bodyPr>
          <a:p>
            <a:r>
              <a:rPr lang="zh-CN" altLang="en-US" sz="2800" b="1">
                <a:solidFill>
                  <a:srgbClr val="0000FF"/>
                </a:solidFill>
                <a:latin typeface="楷体_GB2312" pitchFamily="49" charset="-122"/>
                <a:ea typeface="黑体" panose="02010609060101010101" pitchFamily="49" charset="-122"/>
              </a:rPr>
              <a:t>手工工场</a:t>
            </a:r>
            <a:endParaRPr lang="zh-CN" altLang="en-US" sz="2800" b="1">
              <a:solidFill>
                <a:srgbClr val="0000FF"/>
              </a:solidFill>
              <a:latin typeface="楷体_GB2312" pitchFamily="49" charset="-122"/>
              <a:ea typeface="黑体" panose="02010609060101010101" pitchFamily="49" charset="-122"/>
            </a:endParaRPr>
          </a:p>
        </p:txBody>
      </p:sp>
      <p:sp>
        <p:nvSpPr>
          <p:cNvPr id="23581" name="文本框 23580"/>
          <p:cNvSpPr txBox="1"/>
          <p:nvPr/>
        </p:nvSpPr>
        <p:spPr>
          <a:xfrm>
            <a:off x="1862138" y="5715000"/>
            <a:ext cx="8493125" cy="645160"/>
          </a:xfrm>
          <a:prstGeom prst="rect">
            <a:avLst/>
          </a:prstGeom>
          <a:solidFill>
            <a:srgbClr val="FFFF00"/>
          </a:solidFill>
          <a:ln w="9525">
            <a:noFill/>
          </a:ln>
        </p:spPr>
        <p:txBody>
          <a:bodyPr wrap="square" anchor="t">
            <a:spAutoFit/>
          </a:bodyPr>
          <a:p>
            <a:pPr algn="ctr">
              <a:spcBef>
                <a:spcPct val="50000"/>
              </a:spcBef>
            </a:pPr>
            <a:r>
              <a:rPr lang="zh-CN" altLang="en-US" sz="3200" b="1">
                <a:latin typeface="Times New Roman" panose="02020603050405020304" pitchFamily="18" charset="0"/>
                <a:ea typeface="黑体" panose="02010609060101010101" pitchFamily="49" charset="-122"/>
              </a:rPr>
              <a:t>资本主义萌芽的实质：</a:t>
            </a:r>
            <a:r>
              <a:rPr lang="zh-CN" altLang="en-US" sz="3600" b="1">
                <a:solidFill>
                  <a:srgbClr val="FF0000"/>
                </a:solidFill>
                <a:latin typeface="Times New Roman" panose="02020603050405020304" pitchFamily="18" charset="0"/>
                <a:ea typeface="黑体" panose="02010609060101010101" pitchFamily="49" charset="-122"/>
              </a:rPr>
              <a:t>雇佣关系</a:t>
            </a:r>
            <a:endParaRPr lang="zh-CN" altLang="en-US" sz="3600" b="1">
              <a:solidFill>
                <a:srgbClr val="FF0000"/>
              </a:solidFill>
              <a:latin typeface="Times New Roman" panose="02020603050405020304" pitchFamily="18" charset="0"/>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0-#ppt_w/2"/>
                                          </p:val>
                                        </p:tav>
                                        <p:tav tm="100000">
                                          <p:val>
                                            <p:strVal val="#ppt_x"/>
                                          </p:val>
                                        </p:tav>
                                      </p:tavLst>
                                    </p:anim>
                                    <p:anim calcmode="lin" valueType="num">
                                      <p:cBhvr additive="base">
                                        <p:cTn id="8"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3576"/>
                                        </p:tgtEl>
                                        <p:attrNameLst>
                                          <p:attrName>style.visibility</p:attrName>
                                        </p:attrNameLst>
                                      </p:cBhvr>
                                      <p:to>
                                        <p:strVal val="visible"/>
                                      </p:to>
                                    </p:set>
                                    <p:animEffect transition="in" filter="barn(inHorizontal)">
                                      <p:cBhvr>
                                        <p:cTn id="13" dur="500"/>
                                        <p:tgtEl>
                                          <p:spTgt spid="23576"/>
                                        </p:tgtEl>
                                      </p:cBhvr>
                                    </p:animEffect>
                                  </p:childTnLst>
                                  <p:subTnLst>
                                    <p:audio>
                                      <p:cMediaNode>
                                        <p:cTn display="0" masterRel="sameClick">
                                          <p:stCondLst>
                                            <p:cond evt="begin" delay="0">
                                              <p:tn val="11"/>
                                            </p:cond>
                                          </p:stCondLst>
                                          <p:endCondLst>
                                            <p:cond evt="onStopAudio" delay="0">
                                              <p:tgtEl>
                                                <p:sldTgt/>
                                              </p:tgtEl>
                                            </p:cond>
                                          </p:endCondLst>
                                        </p:cTn>
                                        <p:tgtEl>
                                          <p:sndTgt r:embed="rId1" name="coin.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3580"/>
                                        </p:tgtEl>
                                        <p:attrNameLst>
                                          <p:attrName>style.visibility</p:attrName>
                                        </p:attrNameLst>
                                      </p:cBhvr>
                                      <p:to>
                                        <p:strVal val="visible"/>
                                      </p:to>
                                    </p:set>
                                    <p:animEffect transition="in" filter="barn(inHorizontal)">
                                      <p:cBhvr>
                                        <p:cTn id="18" dur="500"/>
                                        <p:tgtEl>
                                          <p:spTgt spid="23580"/>
                                        </p:tgtEl>
                                      </p:cBhvr>
                                    </p:animEffect>
                                  </p:childTnLst>
                                  <p:subTnLst>
                                    <p:audio>
                                      <p:cMediaNode>
                                        <p:cTn display="0" masterRel="sameClick">
                                          <p:stCondLst>
                                            <p:cond evt="begin" delay="0">
                                              <p:tn val="16"/>
                                            </p:cond>
                                          </p:stCondLst>
                                          <p:endCondLst>
                                            <p:cond evt="onStopAudio" delay="0">
                                              <p:tgtEl>
                                                <p:sldTgt/>
                                              </p:tgtEl>
                                            </p:cond>
                                          </p:endCondLst>
                                        </p:cTn>
                                        <p:tgtEl>
                                          <p:sndTgt r:embed="rId1" name="coin.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3577"/>
                                        </p:tgtEl>
                                        <p:attrNameLst>
                                          <p:attrName>style.visibility</p:attrName>
                                        </p:attrNameLst>
                                      </p:cBhvr>
                                      <p:to>
                                        <p:strVal val="visible"/>
                                      </p:to>
                                    </p:set>
                                    <p:animEffect transition="in" filter="barn(inHorizontal)">
                                      <p:cBhvr>
                                        <p:cTn id="23" dur="500"/>
                                        <p:tgtEl>
                                          <p:spTgt spid="23577"/>
                                        </p:tgtEl>
                                      </p:cBhvr>
                                    </p:animEffect>
                                  </p:childTnLst>
                                  <p:subTnLst>
                                    <p:audio>
                                      <p:cMediaNode>
                                        <p:cTn display="0" masterRel="sameClick">
                                          <p:stCondLst>
                                            <p:cond evt="begin" delay="0">
                                              <p:tn val="21"/>
                                            </p:cond>
                                          </p:stCondLst>
                                          <p:endCondLst>
                                            <p:cond evt="onStopAudio" delay="0">
                                              <p:tgtEl>
                                                <p:sldTgt/>
                                              </p:tgtEl>
                                            </p:cond>
                                          </p:endCondLst>
                                        </p:cTn>
                                        <p:tgtEl>
                                          <p:sndTgt r:embed="rId1" name="coin.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3578"/>
                                        </p:tgtEl>
                                        <p:attrNameLst>
                                          <p:attrName>style.visibility</p:attrName>
                                        </p:attrNameLst>
                                      </p:cBhvr>
                                      <p:to>
                                        <p:strVal val="visible"/>
                                      </p:to>
                                    </p:set>
                                    <p:animEffect transition="in" filter="barn(inHorizontal)">
                                      <p:cBhvr>
                                        <p:cTn id="28" dur="500"/>
                                        <p:tgtEl>
                                          <p:spTgt spid="23578"/>
                                        </p:tgtEl>
                                      </p:cBhvr>
                                    </p:animEffect>
                                  </p:childTnLst>
                                  <p:subTnLst>
                                    <p:audio>
                                      <p:cMediaNode>
                                        <p:cTn display="0" masterRel="sameClick">
                                          <p:stCondLst>
                                            <p:cond evt="begin" delay="0">
                                              <p:tn val="26"/>
                                            </p:cond>
                                          </p:stCondLst>
                                          <p:endCondLst>
                                            <p:cond evt="onStopAudio" delay="0">
                                              <p:tgtEl>
                                                <p:sldTgt/>
                                              </p:tgtEl>
                                            </p:cond>
                                          </p:endCondLst>
                                        </p:cTn>
                                        <p:tgtEl>
                                          <p:sndTgt r:embed="rId1" name="coin.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23579"/>
                                        </p:tgtEl>
                                        <p:attrNameLst>
                                          <p:attrName>style.visibility</p:attrName>
                                        </p:attrNameLst>
                                      </p:cBhvr>
                                      <p:to>
                                        <p:strVal val="visible"/>
                                      </p:to>
                                    </p:set>
                                    <p:animEffect transition="in" filter="barn(inHorizontal)">
                                      <p:cBhvr>
                                        <p:cTn id="33" dur="500"/>
                                        <p:tgtEl>
                                          <p:spTgt spid="23579"/>
                                        </p:tgtEl>
                                      </p:cBhvr>
                                    </p:animEffect>
                                  </p:childTnLst>
                                  <p:subTnLst>
                                    <p:audio>
                                      <p:cMediaNode>
                                        <p:cTn display="0" masterRel="sameClick">
                                          <p:stCondLst>
                                            <p:cond evt="begin" delay="0">
                                              <p:tn val="31"/>
                                            </p:cond>
                                          </p:stCondLst>
                                          <p:endCondLst>
                                            <p:cond evt="onStopAudio" delay="0">
                                              <p:tgtEl>
                                                <p:sldTgt/>
                                              </p:tgtEl>
                                            </p:cond>
                                          </p:endCondLst>
                                        </p:cTn>
                                        <p:tgtEl>
                                          <p:sndTgt r:embed="rId1" name="coin.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3581"/>
                                        </p:tgtEl>
                                        <p:attrNameLst>
                                          <p:attrName>style.visibility</p:attrName>
                                        </p:attrNameLst>
                                      </p:cBhvr>
                                      <p:to>
                                        <p:strVal val="visible"/>
                                      </p:to>
                                    </p:set>
                                    <p:anim calcmode="lin" valueType="num">
                                      <p:cBhvr>
                                        <p:cTn id="38" dur="500" fill="hold"/>
                                        <p:tgtEl>
                                          <p:spTgt spid="23581"/>
                                        </p:tgtEl>
                                        <p:attrNameLst>
                                          <p:attrName>ppt_w</p:attrName>
                                        </p:attrNameLst>
                                      </p:cBhvr>
                                      <p:tavLst>
                                        <p:tav tm="0">
                                          <p:val>
                                            <p:fltVal val="0.000000"/>
                                          </p:val>
                                        </p:tav>
                                        <p:tav tm="100000">
                                          <p:val>
                                            <p:strVal val="#ppt_w"/>
                                          </p:val>
                                        </p:tav>
                                      </p:tavLst>
                                    </p:anim>
                                    <p:anim calcmode="lin" valueType="num">
                                      <p:cBhvr>
                                        <p:cTn id="39" dur="500" fill="hold"/>
                                        <p:tgtEl>
                                          <p:spTgt spid="23581"/>
                                        </p:tgtEl>
                                        <p:attrNameLst>
                                          <p:attrName>ppt_h</p:attrName>
                                        </p:attrNameLst>
                                      </p:cBhvr>
                                      <p:tavLst>
                                        <p:tav tm="0">
                                          <p:val>
                                            <p:fltVal val="0.000000"/>
                                          </p:val>
                                        </p:tav>
                                        <p:tav tm="100000">
                                          <p:val>
                                            <p:strVal val="#ppt_h"/>
                                          </p:val>
                                        </p:tav>
                                      </p:tavLst>
                                    </p:anim>
                                    <p:animEffect transition="in" filter="fade">
                                      <p:cBhvr>
                                        <p:cTn id="40" dur="500"/>
                                        <p:tgtEl>
                                          <p:spTgt spid="2358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3581">
                                            <p:txEl>
                                              <p:charRg st="0" end="15"/>
                                            </p:txEl>
                                          </p:spTgt>
                                        </p:tgtEl>
                                        <p:attrNameLst>
                                          <p:attrName>style.visibility</p:attrName>
                                        </p:attrNameLst>
                                      </p:cBhvr>
                                      <p:to>
                                        <p:strVal val="visible"/>
                                      </p:to>
                                    </p:set>
                                    <p:anim calcmode="lin" valueType="num">
                                      <p:cBhvr>
                                        <p:cTn id="43" dur="500" fill="hold"/>
                                        <p:tgtEl>
                                          <p:spTgt spid="23581">
                                            <p:txEl>
                                              <p:charRg st="0" end="15"/>
                                            </p:txEl>
                                          </p:spTgt>
                                        </p:tgtEl>
                                        <p:attrNameLst>
                                          <p:attrName>ppt_w</p:attrName>
                                        </p:attrNameLst>
                                      </p:cBhvr>
                                      <p:tavLst>
                                        <p:tav tm="0">
                                          <p:val>
                                            <p:fltVal val="0.000000"/>
                                          </p:val>
                                        </p:tav>
                                        <p:tav tm="100000">
                                          <p:val>
                                            <p:strVal val="#ppt_w"/>
                                          </p:val>
                                        </p:tav>
                                      </p:tavLst>
                                    </p:anim>
                                    <p:anim calcmode="lin" valueType="num">
                                      <p:cBhvr>
                                        <p:cTn id="44" dur="500" fill="hold"/>
                                        <p:tgtEl>
                                          <p:spTgt spid="23581">
                                            <p:txEl>
                                              <p:charRg st="0" end="15"/>
                                            </p:txEl>
                                          </p:spTgt>
                                        </p:tgtEl>
                                        <p:attrNameLst>
                                          <p:attrName>ppt_h</p:attrName>
                                        </p:attrNameLst>
                                      </p:cBhvr>
                                      <p:tavLst>
                                        <p:tav tm="0">
                                          <p:val>
                                            <p:fltVal val="0.000000"/>
                                          </p:val>
                                        </p:tav>
                                        <p:tav tm="100000">
                                          <p:val>
                                            <p:strVal val="#ppt_h"/>
                                          </p:val>
                                        </p:tav>
                                      </p:tavLst>
                                    </p:anim>
                                    <p:animEffect transition="in" filter="fade">
                                      <p:cBhvr>
                                        <p:cTn id="45" dur="500"/>
                                        <p:tgtEl>
                                          <p:spTgt spid="23581">
                                            <p:txEl>
                                              <p:charRg st="0" end="15"/>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p:bldP spid="23577" grpId="0"/>
      <p:bldP spid="23578" grpId="0"/>
      <p:bldP spid="23579" grpId="0"/>
      <p:bldP spid="23580" grpId="0"/>
      <p:bldP spid="23581"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3"/>
          <p:cNvSpPr txBox="1"/>
          <p:nvPr/>
        </p:nvSpPr>
        <p:spPr>
          <a:xfrm>
            <a:off x="315913" y="1003300"/>
            <a:ext cx="8818562" cy="521970"/>
          </a:xfrm>
          <a:prstGeom prst="rect">
            <a:avLst/>
          </a:prstGeom>
          <a:noFill/>
          <a:ln w="9525">
            <a:noFill/>
          </a:ln>
        </p:spPr>
        <p:txBody>
          <a:bodyPr wrap="square" anchor="t">
            <a:spAutoFit/>
          </a:bodyPr>
          <a:p>
            <a:r>
              <a:rPr lang="zh-CN" altLang="en-US" sz="2800" b="1" dirty="0">
                <a:solidFill>
                  <a:srgbClr val="FF3399"/>
                </a:solidFill>
                <a:latin typeface="黑体" panose="02010609060101010101" pitchFamily="49" charset="-122"/>
                <a:ea typeface="黑体" panose="02010609060101010101" pitchFamily="49" charset="-122"/>
              </a:rPr>
              <a:t>（1）根本原因：</a:t>
            </a:r>
            <a:r>
              <a:rPr lang="zh-CN" altLang="en-US" sz="2800" b="1" dirty="0">
                <a:latin typeface="黑体" panose="02010609060101010101" pitchFamily="49" charset="-122"/>
                <a:ea typeface="黑体" panose="02010609060101010101" pitchFamily="49" charset="-122"/>
              </a:rPr>
              <a:t>腐朽落后的</a:t>
            </a:r>
            <a:r>
              <a:rPr lang="zh-CN" altLang="en-US" sz="2800" b="1" u="sng" dirty="0">
                <a:solidFill>
                  <a:srgbClr val="0000FF"/>
                </a:solidFill>
                <a:latin typeface="黑体" panose="02010609060101010101" pitchFamily="49" charset="-122"/>
                <a:ea typeface="黑体" panose="02010609060101010101" pitchFamily="49" charset="-122"/>
              </a:rPr>
              <a:t>封建专制体制</a:t>
            </a:r>
            <a:r>
              <a:rPr lang="zh-CN" altLang="en-US" sz="2800" b="1" dirty="0">
                <a:latin typeface="黑体" panose="02010609060101010101" pitchFamily="49" charset="-122"/>
                <a:ea typeface="黑体" panose="02010609060101010101" pitchFamily="49" charset="-122"/>
              </a:rPr>
              <a:t>的束缚</a:t>
            </a:r>
            <a:endParaRPr lang="zh-CN" altLang="en-US" sz="2800" b="1" dirty="0">
              <a:latin typeface="黑体" panose="02010609060101010101" pitchFamily="49" charset="-122"/>
              <a:ea typeface="黑体" panose="02010609060101010101" pitchFamily="49" charset="-122"/>
            </a:endParaRPr>
          </a:p>
        </p:txBody>
      </p:sp>
      <p:sp>
        <p:nvSpPr>
          <p:cNvPr id="24579" name="TextBox 5"/>
          <p:cNvSpPr txBox="1"/>
          <p:nvPr/>
        </p:nvSpPr>
        <p:spPr>
          <a:xfrm>
            <a:off x="193040" y="1525270"/>
            <a:ext cx="11805285" cy="4915535"/>
          </a:xfrm>
          <a:prstGeom prst="rect">
            <a:avLst/>
          </a:prstGeom>
          <a:noFill/>
          <a:ln w="9525">
            <a:noFill/>
          </a:ln>
        </p:spPr>
        <p:txBody>
          <a:bodyPr wrap="square" anchor="t">
            <a:spAutoFit/>
          </a:bodyPr>
          <a:p>
            <a:pPr>
              <a:lnSpc>
                <a:spcPct val="160000"/>
              </a:lnSpc>
            </a:pPr>
            <a:r>
              <a:rPr lang="zh-CN" altLang="en-US" sz="3200" b="1" dirty="0">
                <a:solidFill>
                  <a:srgbClr val="FF3399"/>
                </a:solidFill>
                <a:latin typeface="黑体" panose="02010609060101010101" pitchFamily="49" charset="-122"/>
                <a:ea typeface="黑体" panose="02010609060101010101" pitchFamily="49" charset="-122"/>
              </a:rPr>
              <a:t>（2）具体原因：</a:t>
            </a:r>
            <a:endParaRPr lang="zh-CN" altLang="en-US" sz="3200" b="1" dirty="0">
              <a:solidFill>
                <a:srgbClr val="FF3399"/>
              </a:solidFill>
              <a:latin typeface="黑体" panose="02010609060101010101" pitchFamily="49" charset="-122"/>
              <a:ea typeface="黑体" panose="02010609060101010101" pitchFamily="49" charset="-122"/>
            </a:endParaRPr>
          </a:p>
          <a:p>
            <a:pPr>
              <a:lnSpc>
                <a:spcPct val="160000"/>
              </a:lnSpc>
            </a:pPr>
            <a:r>
              <a:rPr lang="zh-CN" altLang="en-US" sz="2800" b="1" dirty="0">
                <a:latin typeface="黑体" panose="02010609060101010101" pitchFamily="49" charset="-122"/>
                <a:ea typeface="黑体" panose="02010609060101010101" pitchFamily="49" charset="-122"/>
              </a:rPr>
              <a:t>①</a:t>
            </a:r>
            <a:r>
              <a:rPr lang="zh-CN" altLang="en-US" sz="2800" b="1" u="sng" dirty="0">
                <a:solidFill>
                  <a:srgbClr val="0000FF"/>
                </a:solidFill>
                <a:latin typeface="黑体" panose="02010609060101010101" pitchFamily="49" charset="-122"/>
                <a:ea typeface="黑体" panose="02010609060101010101" pitchFamily="49" charset="-122"/>
              </a:rPr>
              <a:t>资金</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土地买卖制度和高额地租吸引商业资本</a:t>
            </a:r>
            <a:r>
              <a:rPr lang="zh-CN" altLang="en-US" sz="2400" b="1" dirty="0">
                <a:solidFill>
                  <a:srgbClr val="FF3399"/>
                </a:solidFill>
                <a:latin typeface="黑体" panose="02010609060101010101" pitchFamily="49" charset="-122"/>
                <a:ea typeface="黑体" panose="02010609060101010101" pitchFamily="49" charset="-122"/>
              </a:rPr>
              <a:t>买田置地</a:t>
            </a:r>
            <a:r>
              <a:rPr lang="zh-CN" altLang="en-US" sz="2400" b="1" dirty="0">
                <a:latin typeface="黑体" panose="02010609060101010101" pitchFamily="49" charset="-122"/>
                <a:ea typeface="黑体" panose="02010609060101010101" pitchFamily="49" charset="-122"/>
              </a:rPr>
              <a:t>，影响资本积累；</a:t>
            </a:r>
            <a:endParaRPr lang="en-US" altLang="zh-CN" sz="2400" b="1" dirty="0">
              <a:latin typeface="黑体" panose="02010609060101010101" pitchFamily="49" charset="-122"/>
              <a:ea typeface="黑体" panose="02010609060101010101" pitchFamily="49" charset="-122"/>
            </a:endParaRPr>
          </a:p>
          <a:p>
            <a:pPr>
              <a:lnSpc>
                <a:spcPct val="160000"/>
              </a:lnSpc>
            </a:pPr>
            <a:r>
              <a:rPr lang="zh-CN" altLang="en-US" sz="2800" b="1" dirty="0">
                <a:latin typeface="黑体" panose="02010609060101010101" pitchFamily="49" charset="-122"/>
                <a:ea typeface="黑体" panose="02010609060101010101" pitchFamily="49" charset="-122"/>
              </a:rPr>
              <a:t>②</a:t>
            </a:r>
            <a:r>
              <a:rPr lang="zh-CN" altLang="en-US" sz="2800" b="1" u="sng" dirty="0">
                <a:solidFill>
                  <a:srgbClr val="0000FF"/>
                </a:solidFill>
                <a:latin typeface="黑体" panose="02010609060101010101" pitchFamily="49" charset="-122"/>
                <a:ea typeface="黑体" panose="02010609060101010101" pitchFamily="49" charset="-122"/>
              </a:rPr>
              <a:t>技术</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400" b="1" dirty="0">
                <a:solidFill>
                  <a:srgbClr val="FF3399"/>
                </a:solidFill>
                <a:latin typeface="黑体" panose="02010609060101010101" pitchFamily="49" charset="-122"/>
                <a:ea typeface="黑体" panose="02010609060101010101" pitchFamily="49" charset="-122"/>
              </a:rPr>
              <a:t>革新慢</a:t>
            </a:r>
            <a:r>
              <a:rPr lang="zh-CN" altLang="en-US" sz="2400" b="1" dirty="0">
                <a:latin typeface="黑体" panose="02010609060101010101" pitchFamily="49" charset="-122"/>
                <a:ea typeface="黑体" panose="02010609060101010101" pitchFamily="49" charset="-122"/>
              </a:rPr>
              <a:t>，受传统观念的影响，自然科技不能与生产方式直接挂钩；</a:t>
            </a:r>
            <a:endParaRPr lang="zh-CN" altLang="en-US" sz="2400" b="1" dirty="0">
              <a:latin typeface="黑体" panose="02010609060101010101" pitchFamily="49" charset="-122"/>
              <a:ea typeface="黑体" panose="02010609060101010101" pitchFamily="49" charset="-122"/>
            </a:endParaRPr>
          </a:p>
          <a:p>
            <a:pPr>
              <a:lnSpc>
                <a:spcPct val="160000"/>
              </a:lnSpc>
            </a:pPr>
            <a:r>
              <a:rPr lang="zh-CN" altLang="en-US" sz="2800" b="1" dirty="0">
                <a:latin typeface="黑体" panose="02010609060101010101" pitchFamily="49" charset="-122"/>
                <a:ea typeface="黑体" panose="02010609060101010101" pitchFamily="49" charset="-122"/>
              </a:rPr>
              <a:t>③</a:t>
            </a:r>
            <a:r>
              <a:rPr lang="zh-CN" altLang="en-US" sz="2800" b="1" u="sng" dirty="0">
                <a:solidFill>
                  <a:srgbClr val="0000FF"/>
                </a:solidFill>
                <a:latin typeface="黑体" panose="02010609060101010101" pitchFamily="49" charset="-122"/>
                <a:ea typeface="黑体" panose="02010609060101010101" pitchFamily="49" charset="-122"/>
              </a:rPr>
              <a:t>市场</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自然经济自给自足，且农民贫困，无力购买，</a:t>
            </a:r>
            <a:r>
              <a:rPr lang="zh-CN" altLang="en-US" sz="2400" b="1" dirty="0">
                <a:solidFill>
                  <a:srgbClr val="FF3399"/>
                </a:solidFill>
                <a:latin typeface="黑体" panose="02010609060101010101" pitchFamily="49" charset="-122"/>
                <a:ea typeface="黑体" panose="02010609060101010101" pitchFamily="49" charset="-122"/>
              </a:rPr>
              <a:t>国内市场</a:t>
            </a:r>
            <a:r>
              <a:rPr lang="zh-CN" altLang="en-US" sz="2400" b="1" dirty="0">
                <a:latin typeface="黑体" panose="02010609060101010101" pitchFamily="49" charset="-122"/>
                <a:ea typeface="黑体" panose="02010609060101010101" pitchFamily="49" charset="-122"/>
              </a:rPr>
              <a:t>狭小；</a:t>
            </a:r>
            <a:endParaRPr lang="en-US" altLang="zh-CN" sz="2400" b="1" dirty="0">
              <a:latin typeface="黑体" panose="02010609060101010101" pitchFamily="49" charset="-122"/>
              <a:ea typeface="黑体" panose="02010609060101010101" pitchFamily="49" charset="-122"/>
            </a:endParaRPr>
          </a:p>
          <a:p>
            <a:pPr>
              <a:lnSpc>
                <a:spcPct val="160000"/>
              </a:lnSpc>
            </a:pPr>
            <a:r>
              <a:rPr lang="zh-CN" altLang="en-US" sz="24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海禁</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和闭关锁国政策的实行，阻碍了</a:t>
            </a:r>
            <a:r>
              <a:rPr lang="zh-CN" altLang="en-US" sz="2400" b="1" dirty="0">
                <a:solidFill>
                  <a:srgbClr val="FF3399"/>
                </a:solidFill>
                <a:latin typeface="黑体" panose="02010609060101010101" pitchFamily="49" charset="-122"/>
                <a:ea typeface="黑体" panose="02010609060101010101" pitchFamily="49" charset="-122"/>
              </a:rPr>
              <a:t>国外市场</a:t>
            </a:r>
            <a:r>
              <a:rPr lang="zh-CN" altLang="en-US" sz="2400" b="1" dirty="0">
                <a:latin typeface="黑体" panose="02010609060101010101" pitchFamily="49" charset="-122"/>
                <a:ea typeface="黑体" panose="02010609060101010101" pitchFamily="49" charset="-122"/>
              </a:rPr>
              <a:t>的开拓。</a:t>
            </a:r>
            <a:endParaRPr lang="en-US" altLang="zh-CN" sz="2400" b="1" dirty="0">
              <a:latin typeface="黑体" panose="02010609060101010101" pitchFamily="49" charset="-122"/>
              <a:ea typeface="黑体" panose="02010609060101010101" pitchFamily="49" charset="-122"/>
            </a:endParaRPr>
          </a:p>
          <a:p>
            <a:pPr>
              <a:lnSpc>
                <a:spcPct val="160000"/>
              </a:lnSpc>
            </a:pPr>
            <a:r>
              <a:rPr lang="zh-CN" altLang="en-US" sz="2800" b="1" dirty="0">
                <a:latin typeface="黑体" panose="02010609060101010101" pitchFamily="49" charset="-122"/>
                <a:ea typeface="黑体" panose="02010609060101010101" pitchFamily="49" charset="-122"/>
              </a:rPr>
              <a:t>④</a:t>
            </a:r>
            <a:r>
              <a:rPr lang="zh-CN" altLang="en-US" sz="2800" b="1" u="sng" dirty="0">
                <a:solidFill>
                  <a:srgbClr val="0000FF"/>
                </a:solidFill>
                <a:latin typeface="黑体" panose="02010609060101010101" pitchFamily="49" charset="-122"/>
                <a:ea typeface="黑体" panose="02010609060101010101" pitchFamily="49" charset="-122"/>
              </a:rPr>
              <a:t>劳动力</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国家重农抑商，</a:t>
            </a:r>
            <a:r>
              <a:rPr lang="zh-CN" altLang="en-US" sz="2400" b="1" dirty="0">
                <a:solidFill>
                  <a:srgbClr val="FF3399"/>
                </a:solidFill>
                <a:latin typeface="黑体" panose="02010609060101010101" pitchFamily="49" charset="-122"/>
                <a:ea typeface="黑体" panose="02010609060101010101" pitchFamily="49" charset="-122"/>
              </a:rPr>
              <a:t>农民被束缚在土地</a:t>
            </a:r>
            <a:r>
              <a:rPr lang="zh-CN" altLang="en-US" sz="2400" b="1" dirty="0">
                <a:latin typeface="黑体" panose="02010609060101010101" pitchFamily="49" charset="-122"/>
                <a:ea typeface="黑体" panose="02010609060101010101" pitchFamily="49" charset="-122"/>
              </a:rPr>
              <a:t>上，缺乏自由劳动力；</a:t>
            </a:r>
            <a:endParaRPr lang="en-US" altLang="zh-CN" sz="2400" b="1" dirty="0">
              <a:latin typeface="黑体" panose="02010609060101010101" pitchFamily="49" charset="-122"/>
              <a:ea typeface="黑体" panose="02010609060101010101" pitchFamily="49" charset="-122"/>
            </a:endParaRPr>
          </a:p>
          <a:p>
            <a:pPr>
              <a:lnSpc>
                <a:spcPct val="160000"/>
              </a:lnSpc>
            </a:pPr>
            <a:r>
              <a:rPr lang="zh-CN" altLang="en-US" sz="2800" b="1" dirty="0">
                <a:latin typeface="黑体" panose="02010609060101010101" pitchFamily="49" charset="-122"/>
                <a:ea typeface="黑体" panose="02010609060101010101" pitchFamily="49" charset="-122"/>
              </a:rPr>
              <a:t>⑤</a:t>
            </a:r>
            <a:r>
              <a:rPr lang="zh-CN" altLang="en-US" sz="2800" b="1" u="sng" dirty="0">
                <a:solidFill>
                  <a:srgbClr val="0000FF"/>
                </a:solidFill>
                <a:latin typeface="黑体" panose="02010609060101010101" pitchFamily="49" charset="-122"/>
                <a:ea typeface="黑体" panose="02010609060101010101" pitchFamily="49" charset="-122"/>
              </a:rPr>
              <a:t>国家政策</a:t>
            </a:r>
            <a:r>
              <a:rPr lang="zh-CN" altLang="en-US" sz="2800" b="1" dirty="0">
                <a:solidFill>
                  <a:srgbClr val="0000FF"/>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重农抑商、闭关锁国、海禁政策的影响</a:t>
            </a:r>
            <a:r>
              <a:rPr lang="zh-CN" altLang="en-US" sz="2400" b="1" dirty="0">
                <a:solidFill>
                  <a:srgbClr val="FF3399"/>
                </a:solidFill>
                <a:latin typeface="黑体" panose="02010609060101010101" pitchFamily="49" charset="-122"/>
                <a:ea typeface="黑体" panose="02010609060101010101" pitchFamily="49" charset="-122"/>
              </a:rPr>
              <a:t>（主要原因）</a:t>
            </a:r>
            <a:endParaRPr lang="zh-CN" altLang="en-US" sz="2400" b="1" dirty="0">
              <a:solidFill>
                <a:srgbClr val="FF3399"/>
              </a:solidFill>
              <a:latin typeface="黑体" panose="02010609060101010101" pitchFamily="49" charset="-122"/>
              <a:ea typeface="黑体" panose="02010609060101010101" pitchFamily="49" charset="-122"/>
            </a:endParaRPr>
          </a:p>
        </p:txBody>
      </p:sp>
      <p:sp>
        <p:nvSpPr>
          <p:cNvPr id="26627" name="Text Box 3"/>
          <p:cNvSpPr txBox="1"/>
          <p:nvPr/>
        </p:nvSpPr>
        <p:spPr>
          <a:xfrm>
            <a:off x="2072640" y="173355"/>
            <a:ext cx="6043930" cy="642620"/>
          </a:xfrm>
          <a:prstGeom prst="rect">
            <a:avLst/>
          </a:prstGeom>
          <a:gradFill rotWithShape="0">
            <a:gsLst>
              <a:gs pos="0">
                <a:srgbClr val="FFFF00"/>
              </a:gs>
              <a:gs pos="100000">
                <a:schemeClr val="bg1"/>
              </a:gs>
            </a:gsLst>
            <a:lin ang="0" scaled="1"/>
            <a:tileRect/>
          </a:gradFill>
          <a:ln w="9525">
            <a:noFill/>
          </a:ln>
        </p:spPr>
        <p:txBody>
          <a:bodyPr wrap="square" anchor="t"/>
          <a:p>
            <a:pPr marL="342900" indent="-342900">
              <a:spcBef>
                <a:spcPct val="50000"/>
              </a:spcBef>
            </a:pPr>
            <a:r>
              <a:rPr lang="zh-CN" altLang="en-US" sz="3200" b="1" dirty="0">
                <a:latin typeface="Arial" panose="020B0604020202020204" pitchFamily="34" charset="0"/>
                <a:ea typeface="黑体" panose="02010609060101010101" pitchFamily="49" charset="-122"/>
              </a:rPr>
              <a:t>资本主义萌芽发展缓慢的</a:t>
            </a:r>
            <a:r>
              <a:rPr lang="zh-CN" altLang="en-US" sz="3200" b="1" u="sng" dirty="0">
                <a:solidFill>
                  <a:srgbClr val="FF3300"/>
                </a:solidFill>
                <a:latin typeface="Arial" panose="020B0604020202020204" pitchFamily="34" charset="0"/>
                <a:ea typeface="黑体" panose="02010609060101010101" pitchFamily="49" charset="-122"/>
              </a:rPr>
              <a:t>原因</a:t>
            </a:r>
            <a:r>
              <a:rPr lang="zh-CN" altLang="en-US" sz="3200" b="1" dirty="0">
                <a:latin typeface="Arial" panose="020B0604020202020204" pitchFamily="34" charset="0"/>
                <a:ea typeface="黑体" panose="02010609060101010101" pitchFamily="49" charset="-122"/>
              </a:rPr>
              <a:t>：</a:t>
            </a:r>
            <a:endParaRPr lang="zh-CN" altLang="en-US" sz="3200" b="1" dirty="0">
              <a:latin typeface="Arial" panose="020B0604020202020204" pitchFamily="34" charset="0"/>
              <a:ea typeface="黑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1" name="coin.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579">
                                            <p:txEl>
                                              <p:charRg st="0" end="9"/>
                                            </p:txEl>
                                          </p:spTgt>
                                        </p:tgtEl>
                                        <p:attrNameLst>
                                          <p:attrName>style.visibility</p:attrName>
                                        </p:attrNameLst>
                                      </p:cBhvr>
                                      <p:to>
                                        <p:strVal val="visible"/>
                                      </p:to>
                                    </p:set>
                                    <p:animEffect transition="in" filter="box(in)">
                                      <p:cBhvr>
                                        <p:cTn id="12" dur="500"/>
                                        <p:tgtEl>
                                          <p:spTgt spid="24579">
                                            <p:txEl>
                                              <p:charRg st="0" end="9"/>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coin.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79">
                                            <p:txEl>
                                              <p:charRg st="9" end="43"/>
                                            </p:txEl>
                                          </p:spTgt>
                                        </p:tgtEl>
                                        <p:attrNameLst>
                                          <p:attrName>style.visibility</p:attrName>
                                        </p:attrNameLst>
                                      </p:cBhvr>
                                      <p:to>
                                        <p:strVal val="visible"/>
                                      </p:to>
                                    </p:set>
                                    <p:animEffect transition="in" filter="box(in)">
                                      <p:cBhvr>
                                        <p:cTn id="17" dur="500"/>
                                        <p:tgtEl>
                                          <p:spTgt spid="24579">
                                            <p:txEl>
                                              <p:charRg st="9" end="4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579">
                                            <p:txEl>
                                              <p:charRg st="43" end="77"/>
                                            </p:txEl>
                                          </p:spTgt>
                                        </p:tgtEl>
                                        <p:attrNameLst>
                                          <p:attrName>style.visibility</p:attrName>
                                        </p:attrNameLst>
                                      </p:cBhvr>
                                      <p:to>
                                        <p:strVal val="visible"/>
                                      </p:to>
                                    </p:set>
                                    <p:animEffect transition="in" filter="box(in)">
                                      <p:cBhvr>
                                        <p:cTn id="22" dur="500"/>
                                        <p:tgtEl>
                                          <p:spTgt spid="24579">
                                            <p:txEl>
                                              <p:charRg st="43" end="77"/>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579">
                                            <p:txEl>
                                              <p:charRg st="77" end="110"/>
                                            </p:txEl>
                                          </p:spTgt>
                                        </p:tgtEl>
                                        <p:attrNameLst>
                                          <p:attrName>style.visibility</p:attrName>
                                        </p:attrNameLst>
                                      </p:cBhvr>
                                      <p:to>
                                        <p:strVal val="visible"/>
                                      </p:to>
                                    </p:set>
                                    <p:animEffect transition="in" filter="box(in)">
                                      <p:cBhvr>
                                        <p:cTn id="27" dur="500"/>
                                        <p:tgtEl>
                                          <p:spTgt spid="24579">
                                            <p:txEl>
                                              <p:charRg st="77" end="11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4579">
                                            <p:txEl>
                                              <p:charRg st="110" end="146"/>
                                            </p:txEl>
                                          </p:spTgt>
                                        </p:tgtEl>
                                        <p:attrNameLst>
                                          <p:attrName>style.visibility</p:attrName>
                                        </p:attrNameLst>
                                      </p:cBhvr>
                                      <p:to>
                                        <p:strVal val="visible"/>
                                      </p:to>
                                    </p:set>
                                    <p:animEffect transition="in" filter="box(in)">
                                      <p:cBhvr>
                                        <p:cTn id="32" dur="500"/>
                                        <p:tgtEl>
                                          <p:spTgt spid="24579">
                                            <p:txEl>
                                              <p:charRg st="110" end="14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579">
                                            <p:txEl>
                                              <p:charRg st="146" end="177"/>
                                            </p:txEl>
                                          </p:spTgt>
                                        </p:tgtEl>
                                        <p:attrNameLst>
                                          <p:attrName>style.visibility</p:attrName>
                                        </p:attrNameLst>
                                      </p:cBhvr>
                                      <p:to>
                                        <p:strVal val="visible"/>
                                      </p:to>
                                    </p:set>
                                    <p:animEffect transition="in" filter="box(in)">
                                      <p:cBhvr>
                                        <p:cTn id="37" dur="500"/>
                                        <p:tgtEl>
                                          <p:spTgt spid="24579">
                                            <p:txEl>
                                              <p:charRg st="146" end="17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4579">
                                            <p:txEl>
                                              <p:charRg st="177" end="204"/>
                                            </p:txEl>
                                          </p:spTgt>
                                        </p:tgtEl>
                                        <p:attrNameLst>
                                          <p:attrName>style.visibility</p:attrName>
                                        </p:attrNameLst>
                                      </p:cBhvr>
                                      <p:to>
                                        <p:strVal val="visible"/>
                                      </p:to>
                                    </p:set>
                                    <p:animEffect transition="in" filter="box(in)">
                                      <p:cBhvr>
                                        <p:cTn id="42" dur="500"/>
                                        <p:tgtEl>
                                          <p:spTgt spid="24579">
                                            <p:txEl>
                                              <p:charRg st="177" end="204"/>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4" name="矩形 73733"/>
          <p:cNvSpPr/>
          <p:nvPr/>
        </p:nvSpPr>
        <p:spPr>
          <a:xfrm>
            <a:off x="-13335" y="140335"/>
            <a:ext cx="8952230" cy="398843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lvl="0">
              <a:lnSpc>
                <a:spcPct val="120000"/>
              </a:lnSpc>
              <a:buNone/>
            </a:pPr>
            <a:r>
              <a:rPr lang="en-US" altLang="x-none" sz="5400" b="1" err="1">
                <a:solidFill>
                  <a:srgbClr val="FFC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主张重视农业，</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限制打击</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工商业的经济思想和政策</a:t>
            </a:r>
            <a:r>
              <a:rPr lang="en-US" altLang="x-none"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en-US" altLang="x-none" sz="5400" b="1" err="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战国</a:t>
            </a:r>
            <a:r>
              <a:rPr lang="en-US" altLang="x-none" sz="4000" b="1" err="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商鞅变法</a:t>
            </a:r>
            <a:r>
              <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时</a:t>
            </a:r>
            <a:r>
              <a:rPr lang="zh-CN" altLang="en-US" sz="54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首倡</a:t>
            </a:r>
            <a:r>
              <a:rPr lang="zh-CN" altLang="en-US" sz="4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被历代封建王朝沿用。</a:t>
            </a:r>
            <a:endParaRPr lang="zh-CN" altLang="en-US" sz="40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nvGrpSpPr>
          <p:cNvPr id="8199" name="组合 8198"/>
          <p:cNvGrpSpPr/>
          <p:nvPr/>
        </p:nvGrpSpPr>
        <p:grpSpPr>
          <a:xfrm>
            <a:off x="9061519" y="34275"/>
            <a:ext cx="3078947" cy="3736725"/>
            <a:chOff x="0" y="0"/>
            <a:chExt cx="6840" cy="8567"/>
          </a:xfrm>
        </p:grpSpPr>
        <p:pic>
          <p:nvPicPr>
            <p:cNvPr id="8200" name="图片 8199" descr="商鞅变法"/>
            <p:cNvPicPr>
              <a:picLocks noChangeAspect="1"/>
            </p:cNvPicPr>
            <p:nvPr/>
          </p:nvPicPr>
          <p:blipFill>
            <a:blip r:embed="rId1"/>
            <a:stretch>
              <a:fillRect/>
            </a:stretch>
          </p:blipFill>
          <p:spPr>
            <a:xfrm>
              <a:off x="0" y="0"/>
              <a:ext cx="6840" cy="8567"/>
            </a:xfrm>
            <a:prstGeom prst="rect">
              <a:avLst/>
            </a:prstGeom>
            <a:noFill/>
            <a:ln w="9525">
              <a:noFill/>
            </a:ln>
          </p:spPr>
        </p:pic>
        <p:sp>
          <p:nvSpPr>
            <p:cNvPr id="8201" name="矩形 8200"/>
            <p:cNvSpPr/>
            <p:nvPr/>
          </p:nvSpPr>
          <p:spPr>
            <a:xfrm>
              <a:off x="1065" y="6862"/>
              <a:ext cx="4695" cy="1338"/>
            </a:xfrm>
            <a:prstGeom prst="rect">
              <a:avLst/>
            </a:prstGeom>
            <a:solidFill>
              <a:schemeClr val="bg1"/>
            </a:solidFill>
            <a:ln w="9525">
              <a:noFill/>
            </a:ln>
          </p:spPr>
          <p:txBody>
            <a:bodyPr>
              <a:spAutoFit/>
            </a:bodyPr>
            <a:p>
              <a:pPr lvl="0"/>
              <a:r>
                <a:rPr lang="en-US" altLang="zh-CN" sz="32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3200" b="1" i="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商鞅</a:t>
              </a:r>
              <a:endParaRPr lang="zh-CN" altLang="en-US" sz="3200" b="1" i="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sp>
        <p:nvSpPr>
          <p:cNvPr id="4" name="文本框 3"/>
          <p:cNvSpPr txBox="1"/>
          <p:nvPr/>
        </p:nvSpPr>
        <p:spPr>
          <a:xfrm>
            <a:off x="596900" y="3930650"/>
            <a:ext cx="10958195" cy="2430145"/>
          </a:xfrm>
          <a:prstGeom prst="rect">
            <a:avLst/>
          </a:prstGeom>
          <a:solidFill>
            <a:schemeClr val="bg1"/>
          </a:solidFill>
        </p:spPr>
        <p:txBody>
          <a:bodyPr wrap="square" rtlCol="0">
            <a:spAutoFit/>
          </a:bodyPr>
          <a:p>
            <a:pPr algn="l"/>
            <a:r>
              <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僇</a:t>
            </a:r>
            <a:r>
              <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lù</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力</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本业（农业）</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，耕织致（交纳）粟帛多者，复其身（免除徭役）；</a:t>
            </a:r>
            <a:endPar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algn="l"/>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40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事末利（经商）</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及怠而贫者</a:t>
            </a:r>
            <a:r>
              <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举以为收孥（奴）。</a:t>
            </a:r>
            <a:endPar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史记</a:t>
            </a:r>
            <a:r>
              <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商君列传</a:t>
            </a:r>
            <a:r>
              <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box(in)">
                                      <p:cBhvr>
                                        <p:cTn id="7" dur="500"/>
                                        <p:tgtEl>
                                          <p:spTgt spid="7373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199"/>
                                        </p:tgtEl>
                                        <p:attrNameLst>
                                          <p:attrName>style.visibility</p:attrName>
                                        </p:attrNameLst>
                                      </p:cBhvr>
                                      <p:to>
                                        <p:strVal val="visible"/>
                                      </p:to>
                                    </p:set>
                                    <p:anim calcmode="lin" valueType="num">
                                      <p:cBhvr additive="base">
                                        <p:cTn id="11" dur="500" fill="hold"/>
                                        <p:tgtEl>
                                          <p:spTgt spid="8199"/>
                                        </p:tgtEl>
                                        <p:attrNameLst>
                                          <p:attrName>ppt_x</p:attrName>
                                        </p:attrNameLst>
                                      </p:cBhvr>
                                      <p:tavLst>
                                        <p:tav tm="0">
                                          <p:val>
                                            <p:strVal val="#ppt_x"/>
                                          </p:val>
                                        </p:tav>
                                        <p:tav tm="100000">
                                          <p:val>
                                            <p:strVal val="#ppt_x"/>
                                          </p:val>
                                        </p:tav>
                                      </p:tavLst>
                                    </p:anim>
                                    <p:anim calcmode="lin" valueType="num">
                                      <p:cBhvr additive="base">
                                        <p:cTn id="12"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3825875" y="5100955"/>
            <a:ext cx="1138555" cy="10261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rgbClr val="3A3D41"/>
              </a:solidFill>
              <a:effectLst>
                <a:outerShdw blurRad="38100" dist="38100" dir="2700000" algn="tl">
                  <a:srgbClr val="000000">
                    <a:alpha val="43137"/>
                  </a:srgbClr>
                </a:outerShdw>
              </a:effectLst>
              <a:latin typeface="楷体" panose="02010609060101010101" charset="-122"/>
              <a:ea typeface="楷体" panose="02010609060101010101" charset="-122"/>
              <a:cs typeface="Arial Unicode MS" panose="020B0604020202020204" pitchFamily="34" charset="-122"/>
            </a:endParaRPr>
          </a:p>
        </p:txBody>
      </p:sp>
      <p:sp>
        <p:nvSpPr>
          <p:cNvPr id="14" name="TextBox 10"/>
          <p:cNvSpPr txBox="1"/>
          <p:nvPr/>
        </p:nvSpPr>
        <p:spPr>
          <a:xfrm>
            <a:off x="175260" y="114300"/>
            <a:ext cx="11972925" cy="2306955"/>
          </a:xfrm>
          <a:prstGeom prst="rect">
            <a:avLst/>
          </a:prstGeom>
          <a:solidFill>
            <a:schemeClr val="bg1"/>
          </a:solidFill>
        </p:spPr>
        <p:txBody>
          <a:bodyPr wrap="square" rtlCol="0">
            <a:spAutoFit/>
          </a:bodyPr>
          <a:lstStyle/>
          <a:p>
            <a:r>
              <a:rPr lang="zh-CN" altLang="en-US" sz="3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a:t>
            </a:r>
            <a:endPar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r>
              <a:rPr lang="zh-CN" altLang="en-US"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民农则朴，朴则易用，易用则边境安，主位尊。</a:t>
            </a:r>
            <a:r>
              <a:rPr lang="en-US" altLang="x-none" sz="3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pitchFamily="34" charset="0"/>
              </a:rPr>
              <a:t>民舍本而事末则好智，好智则多诈，多诈则巧法令，以是为非，以非为是。       </a:t>
            </a:r>
            <a:r>
              <a:rPr lang="en-US" altLang="x-none"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吕氏春秋</a:t>
            </a:r>
            <a:r>
              <a:rPr lang="en-US" altLang="x-none"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en-US"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上农</a:t>
            </a:r>
            <a:r>
              <a:rPr lang="en-US" altLang="x-none" sz="36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x-none" sz="3600" b="1" dirty="0">
              <a:solidFill>
                <a:schemeClr val="accent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26" name="Freeform 8"/>
          <p:cNvSpPr>
            <a:spLocks noEditPoints="1"/>
          </p:cNvSpPr>
          <p:nvPr/>
        </p:nvSpPr>
        <p:spPr bwMode="auto">
          <a:xfrm rot="10800000" flipH="1">
            <a:off x="175145" y="5552758"/>
            <a:ext cx="1055688" cy="1060450"/>
          </a:xfrm>
          <a:custGeom>
            <a:avLst/>
            <a:gdLst>
              <a:gd name="T0" fmla="*/ 166 w 349"/>
              <a:gd name="T1" fmla="*/ 136 h 349"/>
              <a:gd name="T2" fmla="*/ 164 w 349"/>
              <a:gd name="T3" fmla="*/ 145 h 349"/>
              <a:gd name="T4" fmla="*/ 168 w 349"/>
              <a:gd name="T5" fmla="*/ 149 h 349"/>
              <a:gd name="T6" fmla="*/ 199 w 349"/>
              <a:gd name="T7" fmla="*/ 143 h 349"/>
              <a:gd name="T8" fmla="*/ 159 w 349"/>
              <a:gd name="T9" fmla="*/ 163 h 349"/>
              <a:gd name="T10" fmla="*/ 148 w 349"/>
              <a:gd name="T11" fmla="*/ 187 h 349"/>
              <a:gd name="T12" fmla="*/ 184 w 349"/>
              <a:gd name="T13" fmla="*/ 203 h 349"/>
              <a:gd name="T14" fmla="*/ 196 w 349"/>
              <a:gd name="T15" fmla="*/ 191 h 349"/>
              <a:gd name="T16" fmla="*/ 207 w 349"/>
              <a:gd name="T17" fmla="*/ 150 h 349"/>
              <a:gd name="T18" fmla="*/ 46 w 349"/>
              <a:gd name="T19" fmla="*/ 70 h 349"/>
              <a:gd name="T20" fmla="*/ 11 w 349"/>
              <a:gd name="T21" fmla="*/ 11 h 349"/>
              <a:gd name="T22" fmla="*/ 70 w 349"/>
              <a:gd name="T23" fmla="*/ 46 h 349"/>
              <a:gd name="T24" fmla="*/ 87 w 349"/>
              <a:gd name="T25" fmla="*/ 84 h 349"/>
              <a:gd name="T26" fmla="*/ 47 w 349"/>
              <a:gd name="T27" fmla="*/ 89 h 349"/>
              <a:gd name="T28" fmla="*/ 73 w 349"/>
              <a:gd name="T29" fmla="*/ 73 h 349"/>
              <a:gd name="T30" fmla="*/ 58 w 349"/>
              <a:gd name="T31" fmla="*/ 53 h 349"/>
              <a:gd name="T32" fmla="*/ 45 w 349"/>
              <a:gd name="T33" fmla="*/ 55 h 349"/>
              <a:gd name="T34" fmla="*/ 43 w 349"/>
              <a:gd name="T35" fmla="*/ 54 h 349"/>
              <a:gd name="T36" fmla="*/ 48 w 349"/>
              <a:gd name="T37" fmla="*/ 36 h 349"/>
              <a:gd name="T38" fmla="*/ 35 w 349"/>
              <a:gd name="T39" fmla="*/ 48 h 349"/>
              <a:gd name="T40" fmla="*/ 25 w 349"/>
              <a:gd name="T41" fmla="*/ 31 h 349"/>
              <a:gd name="T42" fmla="*/ 28 w 349"/>
              <a:gd name="T43" fmla="*/ 38 h 349"/>
              <a:gd name="T44" fmla="*/ 38 w 349"/>
              <a:gd name="T45" fmla="*/ 28 h 349"/>
              <a:gd name="T46" fmla="*/ 154 w 349"/>
              <a:gd name="T47" fmla="*/ 135 h 349"/>
              <a:gd name="T48" fmla="*/ 135 w 349"/>
              <a:gd name="T49" fmla="*/ 154 h 349"/>
              <a:gd name="T50" fmla="*/ 73 w 349"/>
              <a:gd name="T51" fmla="*/ 294 h 349"/>
              <a:gd name="T52" fmla="*/ 46 w 349"/>
              <a:gd name="T53" fmla="*/ 246 h 349"/>
              <a:gd name="T54" fmla="*/ 92 w 349"/>
              <a:gd name="T55" fmla="*/ 256 h 349"/>
              <a:gd name="T56" fmla="*/ 109 w 349"/>
              <a:gd name="T57" fmla="*/ 182 h 349"/>
              <a:gd name="T58" fmla="*/ 89 w 349"/>
              <a:gd name="T59" fmla="*/ 184 h 349"/>
              <a:gd name="T60" fmla="*/ 86 w 349"/>
              <a:gd name="T61" fmla="*/ 220 h 349"/>
              <a:gd name="T62" fmla="*/ 59 w 349"/>
              <a:gd name="T63" fmla="*/ 209 h 349"/>
              <a:gd name="T64" fmla="*/ 80 w 349"/>
              <a:gd name="T65" fmla="*/ 130 h 349"/>
              <a:gd name="T66" fmla="*/ 97 w 349"/>
              <a:gd name="T67" fmla="*/ 133 h 349"/>
              <a:gd name="T68" fmla="*/ 133 w 349"/>
              <a:gd name="T69" fmla="*/ 97 h 349"/>
              <a:gd name="T70" fmla="*/ 130 w 349"/>
              <a:gd name="T71" fmla="*/ 80 h 349"/>
              <a:gd name="T72" fmla="*/ 209 w 349"/>
              <a:gd name="T73" fmla="*/ 59 h 349"/>
              <a:gd name="T74" fmla="*/ 220 w 349"/>
              <a:gd name="T75" fmla="*/ 86 h 349"/>
              <a:gd name="T76" fmla="*/ 184 w 349"/>
              <a:gd name="T77" fmla="*/ 89 h 349"/>
              <a:gd name="T78" fmla="*/ 182 w 349"/>
              <a:gd name="T79" fmla="*/ 109 h 349"/>
              <a:gd name="T80" fmla="*/ 256 w 349"/>
              <a:gd name="T81" fmla="*/ 92 h 349"/>
              <a:gd name="T82" fmla="*/ 246 w 349"/>
              <a:gd name="T83" fmla="*/ 46 h 349"/>
              <a:gd name="T84" fmla="*/ 294 w 349"/>
              <a:gd name="T85" fmla="*/ 73 h 349"/>
              <a:gd name="T86" fmla="*/ 349 w 349"/>
              <a:gd name="T87" fmla="*/ 21 h 349"/>
              <a:gd name="T88" fmla="*/ 262 w 349"/>
              <a:gd name="T89" fmla="*/ 29 h 349"/>
              <a:gd name="T90" fmla="*/ 264 w 349"/>
              <a:gd name="T91" fmla="*/ 10 h 349"/>
              <a:gd name="T92" fmla="*/ 301 w 349"/>
              <a:gd name="T93" fmla="*/ 44 h 349"/>
              <a:gd name="T94" fmla="*/ 312 w 349"/>
              <a:gd name="T95" fmla="*/ 29 h 349"/>
              <a:gd name="T96" fmla="*/ 237 w 349"/>
              <a:gd name="T97" fmla="*/ 33 h 349"/>
              <a:gd name="T98" fmla="*/ 123 w 349"/>
              <a:gd name="T99" fmla="*/ 15 h 349"/>
              <a:gd name="T100" fmla="*/ 126 w 349"/>
              <a:gd name="T101" fmla="*/ 53 h 349"/>
              <a:gd name="T102" fmla="*/ 131 w 349"/>
              <a:gd name="T103" fmla="*/ 128 h 349"/>
              <a:gd name="T104" fmla="*/ 128 w 349"/>
              <a:gd name="T105" fmla="*/ 131 h 349"/>
              <a:gd name="T106" fmla="*/ 53 w 349"/>
              <a:gd name="T107" fmla="*/ 126 h 349"/>
              <a:gd name="T108" fmla="*/ 15 w 349"/>
              <a:gd name="T109" fmla="*/ 123 h 349"/>
              <a:gd name="T110" fmla="*/ 34 w 349"/>
              <a:gd name="T111" fmla="*/ 237 h 349"/>
              <a:gd name="T112" fmla="*/ 29 w 349"/>
              <a:gd name="T113" fmla="*/ 312 h 349"/>
              <a:gd name="T114" fmla="*/ 44 w 349"/>
              <a:gd name="T115" fmla="*/ 301 h 349"/>
              <a:gd name="T116" fmla="*/ 10 w 349"/>
              <a:gd name="T117" fmla="*/ 264 h 349"/>
              <a:gd name="T118" fmla="*/ 29 w 349"/>
              <a:gd name="T119" fmla="*/ 262 h 349"/>
              <a:gd name="T120" fmla="*/ 21 w 349"/>
              <a:gd name="T121" fmla="*/ 349 h 349"/>
              <a:gd name="T122" fmla="*/ 102 w 349"/>
              <a:gd name="T123" fmla="*/ 91 h 349"/>
              <a:gd name="T124" fmla="*/ 91 w 349"/>
              <a:gd name="T125" fmla="*/ 10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 h="349">
                <a:moveTo>
                  <a:pt x="132" y="162"/>
                </a:moveTo>
                <a:cubicBezTo>
                  <a:pt x="162" y="132"/>
                  <a:pt x="162" y="132"/>
                  <a:pt x="162" y="132"/>
                </a:cubicBezTo>
                <a:cubicBezTo>
                  <a:pt x="166" y="136"/>
                  <a:pt x="166" y="136"/>
                  <a:pt x="166" y="136"/>
                </a:cubicBezTo>
                <a:cubicBezTo>
                  <a:pt x="136" y="166"/>
                  <a:pt x="136" y="166"/>
                  <a:pt x="136" y="166"/>
                </a:cubicBezTo>
                <a:lnTo>
                  <a:pt x="132" y="162"/>
                </a:lnTo>
                <a:close/>
                <a:moveTo>
                  <a:pt x="164" y="145"/>
                </a:moveTo>
                <a:cubicBezTo>
                  <a:pt x="145" y="164"/>
                  <a:pt x="145" y="164"/>
                  <a:pt x="145" y="164"/>
                </a:cubicBezTo>
                <a:cubicBezTo>
                  <a:pt x="149" y="168"/>
                  <a:pt x="149" y="168"/>
                  <a:pt x="149" y="168"/>
                </a:cubicBezTo>
                <a:cubicBezTo>
                  <a:pt x="168" y="149"/>
                  <a:pt x="168" y="149"/>
                  <a:pt x="168" y="149"/>
                </a:cubicBezTo>
                <a:lnTo>
                  <a:pt x="164" y="145"/>
                </a:lnTo>
                <a:close/>
                <a:moveTo>
                  <a:pt x="187" y="148"/>
                </a:moveTo>
                <a:cubicBezTo>
                  <a:pt x="192" y="157"/>
                  <a:pt x="201" y="150"/>
                  <a:pt x="199" y="143"/>
                </a:cubicBezTo>
                <a:cubicBezTo>
                  <a:pt x="207" y="148"/>
                  <a:pt x="204" y="158"/>
                  <a:pt x="197" y="162"/>
                </a:cubicBezTo>
                <a:cubicBezTo>
                  <a:pt x="188" y="167"/>
                  <a:pt x="173" y="165"/>
                  <a:pt x="163" y="159"/>
                </a:cubicBezTo>
                <a:cubicBezTo>
                  <a:pt x="159" y="163"/>
                  <a:pt x="159" y="163"/>
                  <a:pt x="159" y="163"/>
                </a:cubicBezTo>
                <a:cubicBezTo>
                  <a:pt x="165" y="173"/>
                  <a:pt x="167" y="188"/>
                  <a:pt x="162" y="197"/>
                </a:cubicBezTo>
                <a:cubicBezTo>
                  <a:pt x="158" y="204"/>
                  <a:pt x="148" y="207"/>
                  <a:pt x="143" y="199"/>
                </a:cubicBezTo>
                <a:cubicBezTo>
                  <a:pt x="150" y="201"/>
                  <a:pt x="157" y="192"/>
                  <a:pt x="148" y="187"/>
                </a:cubicBezTo>
                <a:cubicBezTo>
                  <a:pt x="138" y="183"/>
                  <a:pt x="132" y="205"/>
                  <a:pt x="150" y="207"/>
                </a:cubicBezTo>
                <a:cubicBezTo>
                  <a:pt x="166" y="208"/>
                  <a:pt x="174" y="184"/>
                  <a:pt x="163" y="165"/>
                </a:cubicBezTo>
                <a:cubicBezTo>
                  <a:pt x="163" y="166"/>
                  <a:pt x="187" y="186"/>
                  <a:pt x="184" y="203"/>
                </a:cubicBezTo>
                <a:cubicBezTo>
                  <a:pt x="191" y="196"/>
                  <a:pt x="191" y="196"/>
                  <a:pt x="191" y="196"/>
                </a:cubicBezTo>
                <a:cubicBezTo>
                  <a:pt x="190" y="193"/>
                  <a:pt x="189" y="191"/>
                  <a:pt x="189" y="189"/>
                </a:cubicBezTo>
                <a:cubicBezTo>
                  <a:pt x="191" y="189"/>
                  <a:pt x="193" y="190"/>
                  <a:pt x="196" y="191"/>
                </a:cubicBezTo>
                <a:cubicBezTo>
                  <a:pt x="203" y="184"/>
                  <a:pt x="203" y="184"/>
                  <a:pt x="203" y="184"/>
                </a:cubicBezTo>
                <a:cubicBezTo>
                  <a:pt x="186" y="187"/>
                  <a:pt x="166" y="163"/>
                  <a:pt x="165" y="163"/>
                </a:cubicBezTo>
                <a:cubicBezTo>
                  <a:pt x="184" y="174"/>
                  <a:pt x="208" y="166"/>
                  <a:pt x="207" y="150"/>
                </a:cubicBezTo>
                <a:cubicBezTo>
                  <a:pt x="205" y="132"/>
                  <a:pt x="183" y="138"/>
                  <a:pt x="187" y="148"/>
                </a:cubicBezTo>
                <a:close/>
                <a:moveTo>
                  <a:pt x="47" y="89"/>
                </a:moveTo>
                <a:cubicBezTo>
                  <a:pt x="38" y="86"/>
                  <a:pt x="38" y="74"/>
                  <a:pt x="46" y="70"/>
                </a:cubicBezTo>
                <a:cubicBezTo>
                  <a:pt x="29" y="58"/>
                  <a:pt x="25" y="70"/>
                  <a:pt x="25" y="70"/>
                </a:cubicBezTo>
                <a:cubicBezTo>
                  <a:pt x="20" y="65"/>
                  <a:pt x="21" y="58"/>
                  <a:pt x="23" y="53"/>
                </a:cubicBezTo>
                <a:cubicBezTo>
                  <a:pt x="11" y="41"/>
                  <a:pt x="6" y="19"/>
                  <a:pt x="11" y="11"/>
                </a:cubicBezTo>
                <a:cubicBezTo>
                  <a:pt x="19" y="6"/>
                  <a:pt x="41" y="11"/>
                  <a:pt x="53" y="23"/>
                </a:cubicBezTo>
                <a:cubicBezTo>
                  <a:pt x="58" y="21"/>
                  <a:pt x="65" y="20"/>
                  <a:pt x="70" y="25"/>
                </a:cubicBezTo>
                <a:cubicBezTo>
                  <a:pt x="70" y="25"/>
                  <a:pt x="58" y="29"/>
                  <a:pt x="70" y="46"/>
                </a:cubicBezTo>
                <a:cubicBezTo>
                  <a:pt x="74" y="38"/>
                  <a:pt x="86" y="38"/>
                  <a:pt x="89" y="47"/>
                </a:cubicBezTo>
                <a:cubicBezTo>
                  <a:pt x="86" y="48"/>
                  <a:pt x="84" y="49"/>
                  <a:pt x="82" y="52"/>
                </a:cubicBezTo>
                <a:cubicBezTo>
                  <a:pt x="73" y="62"/>
                  <a:pt x="80" y="75"/>
                  <a:pt x="87" y="84"/>
                </a:cubicBezTo>
                <a:cubicBezTo>
                  <a:pt x="84" y="87"/>
                  <a:pt x="84" y="87"/>
                  <a:pt x="84" y="87"/>
                </a:cubicBezTo>
                <a:cubicBezTo>
                  <a:pt x="75" y="80"/>
                  <a:pt x="62" y="73"/>
                  <a:pt x="52" y="82"/>
                </a:cubicBezTo>
                <a:cubicBezTo>
                  <a:pt x="49" y="84"/>
                  <a:pt x="48" y="86"/>
                  <a:pt x="47" y="89"/>
                </a:cubicBezTo>
                <a:close/>
                <a:moveTo>
                  <a:pt x="73" y="73"/>
                </a:moveTo>
                <a:cubicBezTo>
                  <a:pt x="65" y="39"/>
                  <a:pt x="33" y="6"/>
                  <a:pt x="19" y="19"/>
                </a:cubicBezTo>
                <a:cubicBezTo>
                  <a:pt x="6" y="33"/>
                  <a:pt x="39" y="65"/>
                  <a:pt x="73" y="73"/>
                </a:cubicBezTo>
                <a:close/>
                <a:moveTo>
                  <a:pt x="54" y="60"/>
                </a:moveTo>
                <a:cubicBezTo>
                  <a:pt x="60" y="54"/>
                  <a:pt x="60" y="54"/>
                  <a:pt x="60" y="54"/>
                </a:cubicBezTo>
                <a:cubicBezTo>
                  <a:pt x="58" y="53"/>
                  <a:pt x="58" y="53"/>
                  <a:pt x="58" y="53"/>
                </a:cubicBezTo>
                <a:cubicBezTo>
                  <a:pt x="52" y="59"/>
                  <a:pt x="52" y="59"/>
                  <a:pt x="52" y="59"/>
                </a:cubicBezTo>
                <a:lnTo>
                  <a:pt x="54" y="60"/>
                </a:lnTo>
                <a:close/>
                <a:moveTo>
                  <a:pt x="45" y="55"/>
                </a:moveTo>
                <a:cubicBezTo>
                  <a:pt x="55" y="45"/>
                  <a:pt x="55" y="45"/>
                  <a:pt x="55" y="45"/>
                </a:cubicBezTo>
                <a:cubicBezTo>
                  <a:pt x="53" y="43"/>
                  <a:pt x="53" y="43"/>
                  <a:pt x="53" y="43"/>
                </a:cubicBezTo>
                <a:cubicBezTo>
                  <a:pt x="43" y="54"/>
                  <a:pt x="43" y="54"/>
                  <a:pt x="43" y="54"/>
                </a:cubicBezTo>
                <a:lnTo>
                  <a:pt x="45" y="55"/>
                </a:lnTo>
                <a:close/>
                <a:moveTo>
                  <a:pt x="35" y="48"/>
                </a:moveTo>
                <a:cubicBezTo>
                  <a:pt x="48" y="36"/>
                  <a:pt x="48" y="36"/>
                  <a:pt x="48" y="36"/>
                </a:cubicBezTo>
                <a:cubicBezTo>
                  <a:pt x="47" y="34"/>
                  <a:pt x="47" y="34"/>
                  <a:pt x="47" y="34"/>
                </a:cubicBezTo>
                <a:cubicBezTo>
                  <a:pt x="34" y="47"/>
                  <a:pt x="34" y="47"/>
                  <a:pt x="34" y="47"/>
                </a:cubicBezTo>
                <a:lnTo>
                  <a:pt x="35" y="48"/>
                </a:lnTo>
                <a:close/>
                <a:moveTo>
                  <a:pt x="29" y="23"/>
                </a:moveTo>
                <a:cubicBezTo>
                  <a:pt x="23" y="29"/>
                  <a:pt x="23" y="29"/>
                  <a:pt x="23" y="29"/>
                </a:cubicBezTo>
                <a:cubicBezTo>
                  <a:pt x="25" y="31"/>
                  <a:pt x="25" y="31"/>
                  <a:pt x="25" y="31"/>
                </a:cubicBezTo>
                <a:cubicBezTo>
                  <a:pt x="31" y="25"/>
                  <a:pt x="31" y="25"/>
                  <a:pt x="31" y="25"/>
                </a:cubicBezTo>
                <a:lnTo>
                  <a:pt x="29" y="23"/>
                </a:lnTo>
                <a:close/>
                <a:moveTo>
                  <a:pt x="28" y="38"/>
                </a:moveTo>
                <a:cubicBezTo>
                  <a:pt x="29" y="40"/>
                  <a:pt x="29" y="40"/>
                  <a:pt x="29" y="40"/>
                </a:cubicBezTo>
                <a:cubicBezTo>
                  <a:pt x="39" y="30"/>
                  <a:pt x="39" y="30"/>
                  <a:pt x="39" y="30"/>
                </a:cubicBezTo>
                <a:cubicBezTo>
                  <a:pt x="38" y="28"/>
                  <a:pt x="38" y="28"/>
                  <a:pt x="38" y="28"/>
                </a:cubicBezTo>
                <a:lnTo>
                  <a:pt x="28" y="38"/>
                </a:lnTo>
                <a:close/>
                <a:moveTo>
                  <a:pt x="135" y="154"/>
                </a:moveTo>
                <a:cubicBezTo>
                  <a:pt x="154" y="135"/>
                  <a:pt x="154" y="135"/>
                  <a:pt x="154" y="135"/>
                </a:cubicBezTo>
                <a:cubicBezTo>
                  <a:pt x="150" y="131"/>
                  <a:pt x="150" y="131"/>
                  <a:pt x="150" y="131"/>
                </a:cubicBezTo>
                <a:cubicBezTo>
                  <a:pt x="131" y="150"/>
                  <a:pt x="131" y="150"/>
                  <a:pt x="131" y="150"/>
                </a:cubicBezTo>
                <a:lnTo>
                  <a:pt x="135" y="154"/>
                </a:lnTo>
                <a:close/>
                <a:moveTo>
                  <a:pt x="59" y="327"/>
                </a:moveTo>
                <a:cubicBezTo>
                  <a:pt x="67" y="321"/>
                  <a:pt x="73" y="312"/>
                  <a:pt x="74" y="302"/>
                </a:cubicBezTo>
                <a:cubicBezTo>
                  <a:pt x="74" y="299"/>
                  <a:pt x="74" y="296"/>
                  <a:pt x="73" y="294"/>
                </a:cubicBezTo>
                <a:cubicBezTo>
                  <a:pt x="73" y="289"/>
                  <a:pt x="71" y="283"/>
                  <a:pt x="69" y="279"/>
                </a:cubicBezTo>
                <a:cubicBezTo>
                  <a:pt x="67" y="274"/>
                  <a:pt x="64" y="270"/>
                  <a:pt x="62" y="266"/>
                </a:cubicBezTo>
                <a:cubicBezTo>
                  <a:pt x="57" y="259"/>
                  <a:pt x="52" y="252"/>
                  <a:pt x="46" y="246"/>
                </a:cubicBezTo>
                <a:cubicBezTo>
                  <a:pt x="45" y="244"/>
                  <a:pt x="43" y="242"/>
                  <a:pt x="42" y="240"/>
                </a:cubicBezTo>
                <a:cubicBezTo>
                  <a:pt x="54" y="248"/>
                  <a:pt x="66" y="254"/>
                  <a:pt x="78" y="256"/>
                </a:cubicBezTo>
                <a:cubicBezTo>
                  <a:pt x="83" y="256"/>
                  <a:pt x="87" y="255"/>
                  <a:pt x="92" y="256"/>
                </a:cubicBezTo>
                <a:cubicBezTo>
                  <a:pt x="101" y="257"/>
                  <a:pt x="101" y="266"/>
                  <a:pt x="104" y="265"/>
                </a:cubicBezTo>
                <a:cubicBezTo>
                  <a:pt x="108" y="263"/>
                  <a:pt x="106" y="246"/>
                  <a:pt x="95" y="244"/>
                </a:cubicBezTo>
                <a:cubicBezTo>
                  <a:pt x="110" y="241"/>
                  <a:pt x="134" y="205"/>
                  <a:pt x="109" y="182"/>
                </a:cubicBezTo>
                <a:cubicBezTo>
                  <a:pt x="100" y="173"/>
                  <a:pt x="80" y="170"/>
                  <a:pt x="73" y="185"/>
                </a:cubicBezTo>
                <a:cubicBezTo>
                  <a:pt x="71" y="189"/>
                  <a:pt x="69" y="196"/>
                  <a:pt x="73" y="201"/>
                </a:cubicBezTo>
                <a:cubicBezTo>
                  <a:pt x="75" y="192"/>
                  <a:pt x="80" y="186"/>
                  <a:pt x="89" y="184"/>
                </a:cubicBezTo>
                <a:cubicBezTo>
                  <a:pt x="94" y="184"/>
                  <a:pt x="100" y="186"/>
                  <a:pt x="103" y="189"/>
                </a:cubicBezTo>
                <a:cubicBezTo>
                  <a:pt x="124" y="206"/>
                  <a:pt x="111" y="242"/>
                  <a:pt x="86" y="241"/>
                </a:cubicBezTo>
                <a:cubicBezTo>
                  <a:pt x="91" y="234"/>
                  <a:pt x="93" y="225"/>
                  <a:pt x="86" y="220"/>
                </a:cubicBezTo>
                <a:cubicBezTo>
                  <a:pt x="84" y="226"/>
                  <a:pt x="82" y="230"/>
                  <a:pt x="77" y="234"/>
                </a:cubicBezTo>
                <a:cubicBezTo>
                  <a:pt x="58" y="248"/>
                  <a:pt x="27" y="232"/>
                  <a:pt x="26" y="206"/>
                </a:cubicBezTo>
                <a:cubicBezTo>
                  <a:pt x="35" y="214"/>
                  <a:pt x="50" y="221"/>
                  <a:pt x="59" y="209"/>
                </a:cubicBezTo>
                <a:cubicBezTo>
                  <a:pt x="54" y="207"/>
                  <a:pt x="52" y="206"/>
                  <a:pt x="48" y="202"/>
                </a:cubicBezTo>
                <a:cubicBezTo>
                  <a:pt x="29" y="184"/>
                  <a:pt x="38" y="146"/>
                  <a:pt x="66" y="132"/>
                </a:cubicBezTo>
                <a:cubicBezTo>
                  <a:pt x="68" y="131"/>
                  <a:pt x="75" y="128"/>
                  <a:pt x="80" y="130"/>
                </a:cubicBezTo>
                <a:cubicBezTo>
                  <a:pt x="70" y="136"/>
                  <a:pt x="68" y="147"/>
                  <a:pt x="74" y="154"/>
                </a:cubicBezTo>
                <a:cubicBezTo>
                  <a:pt x="76" y="155"/>
                  <a:pt x="79" y="156"/>
                  <a:pt x="82" y="156"/>
                </a:cubicBezTo>
                <a:cubicBezTo>
                  <a:pt x="76" y="147"/>
                  <a:pt x="88" y="136"/>
                  <a:pt x="97" y="133"/>
                </a:cubicBezTo>
                <a:cubicBezTo>
                  <a:pt x="109" y="129"/>
                  <a:pt x="124" y="134"/>
                  <a:pt x="135" y="141"/>
                </a:cubicBezTo>
                <a:cubicBezTo>
                  <a:pt x="141" y="135"/>
                  <a:pt x="141" y="135"/>
                  <a:pt x="141" y="135"/>
                </a:cubicBezTo>
                <a:cubicBezTo>
                  <a:pt x="134" y="124"/>
                  <a:pt x="129" y="109"/>
                  <a:pt x="133" y="97"/>
                </a:cubicBezTo>
                <a:cubicBezTo>
                  <a:pt x="136" y="88"/>
                  <a:pt x="147" y="76"/>
                  <a:pt x="156" y="82"/>
                </a:cubicBezTo>
                <a:cubicBezTo>
                  <a:pt x="156" y="79"/>
                  <a:pt x="155" y="76"/>
                  <a:pt x="154" y="74"/>
                </a:cubicBezTo>
                <a:cubicBezTo>
                  <a:pt x="147" y="68"/>
                  <a:pt x="136" y="70"/>
                  <a:pt x="130" y="80"/>
                </a:cubicBezTo>
                <a:cubicBezTo>
                  <a:pt x="128" y="75"/>
                  <a:pt x="131" y="68"/>
                  <a:pt x="132" y="66"/>
                </a:cubicBezTo>
                <a:cubicBezTo>
                  <a:pt x="146" y="38"/>
                  <a:pt x="184" y="29"/>
                  <a:pt x="202" y="48"/>
                </a:cubicBezTo>
                <a:cubicBezTo>
                  <a:pt x="206" y="52"/>
                  <a:pt x="207" y="54"/>
                  <a:pt x="209" y="59"/>
                </a:cubicBezTo>
                <a:cubicBezTo>
                  <a:pt x="221" y="50"/>
                  <a:pt x="215" y="35"/>
                  <a:pt x="206" y="26"/>
                </a:cubicBezTo>
                <a:cubicBezTo>
                  <a:pt x="233" y="27"/>
                  <a:pt x="248" y="58"/>
                  <a:pt x="234" y="77"/>
                </a:cubicBezTo>
                <a:cubicBezTo>
                  <a:pt x="230" y="82"/>
                  <a:pt x="226" y="84"/>
                  <a:pt x="220" y="86"/>
                </a:cubicBezTo>
                <a:cubicBezTo>
                  <a:pt x="225" y="92"/>
                  <a:pt x="234" y="91"/>
                  <a:pt x="241" y="86"/>
                </a:cubicBezTo>
                <a:cubicBezTo>
                  <a:pt x="242" y="111"/>
                  <a:pt x="206" y="124"/>
                  <a:pt x="189" y="103"/>
                </a:cubicBezTo>
                <a:cubicBezTo>
                  <a:pt x="186" y="100"/>
                  <a:pt x="184" y="94"/>
                  <a:pt x="184" y="89"/>
                </a:cubicBezTo>
                <a:cubicBezTo>
                  <a:pt x="186" y="80"/>
                  <a:pt x="192" y="75"/>
                  <a:pt x="201" y="73"/>
                </a:cubicBezTo>
                <a:cubicBezTo>
                  <a:pt x="196" y="69"/>
                  <a:pt x="189" y="71"/>
                  <a:pt x="185" y="73"/>
                </a:cubicBezTo>
                <a:cubicBezTo>
                  <a:pt x="170" y="80"/>
                  <a:pt x="173" y="100"/>
                  <a:pt x="182" y="109"/>
                </a:cubicBezTo>
                <a:cubicBezTo>
                  <a:pt x="205" y="134"/>
                  <a:pt x="241" y="110"/>
                  <a:pt x="244" y="95"/>
                </a:cubicBezTo>
                <a:cubicBezTo>
                  <a:pt x="247" y="106"/>
                  <a:pt x="263" y="108"/>
                  <a:pt x="265" y="104"/>
                </a:cubicBezTo>
                <a:cubicBezTo>
                  <a:pt x="266" y="101"/>
                  <a:pt x="257" y="101"/>
                  <a:pt x="256" y="92"/>
                </a:cubicBezTo>
                <a:cubicBezTo>
                  <a:pt x="255" y="87"/>
                  <a:pt x="256" y="83"/>
                  <a:pt x="256" y="78"/>
                </a:cubicBezTo>
                <a:cubicBezTo>
                  <a:pt x="254" y="66"/>
                  <a:pt x="248" y="54"/>
                  <a:pt x="240" y="42"/>
                </a:cubicBezTo>
                <a:cubicBezTo>
                  <a:pt x="242" y="43"/>
                  <a:pt x="244" y="45"/>
                  <a:pt x="246" y="46"/>
                </a:cubicBezTo>
                <a:cubicBezTo>
                  <a:pt x="252" y="52"/>
                  <a:pt x="259" y="57"/>
                  <a:pt x="266" y="62"/>
                </a:cubicBezTo>
                <a:cubicBezTo>
                  <a:pt x="270" y="64"/>
                  <a:pt x="274" y="67"/>
                  <a:pt x="279" y="69"/>
                </a:cubicBezTo>
                <a:cubicBezTo>
                  <a:pt x="283" y="71"/>
                  <a:pt x="289" y="73"/>
                  <a:pt x="294" y="73"/>
                </a:cubicBezTo>
                <a:cubicBezTo>
                  <a:pt x="296" y="74"/>
                  <a:pt x="299" y="74"/>
                  <a:pt x="302" y="74"/>
                </a:cubicBezTo>
                <a:cubicBezTo>
                  <a:pt x="312" y="73"/>
                  <a:pt x="321" y="67"/>
                  <a:pt x="327" y="59"/>
                </a:cubicBezTo>
                <a:cubicBezTo>
                  <a:pt x="344" y="39"/>
                  <a:pt x="334" y="30"/>
                  <a:pt x="349" y="21"/>
                </a:cubicBezTo>
                <a:cubicBezTo>
                  <a:pt x="344" y="16"/>
                  <a:pt x="336" y="19"/>
                  <a:pt x="332" y="26"/>
                </a:cubicBezTo>
                <a:cubicBezTo>
                  <a:pt x="328" y="17"/>
                  <a:pt x="316" y="2"/>
                  <a:pt x="295" y="12"/>
                </a:cubicBezTo>
                <a:cubicBezTo>
                  <a:pt x="283" y="17"/>
                  <a:pt x="271" y="32"/>
                  <a:pt x="262" y="29"/>
                </a:cubicBezTo>
                <a:cubicBezTo>
                  <a:pt x="257" y="28"/>
                  <a:pt x="252" y="21"/>
                  <a:pt x="257" y="17"/>
                </a:cubicBezTo>
                <a:cubicBezTo>
                  <a:pt x="256" y="20"/>
                  <a:pt x="260" y="25"/>
                  <a:pt x="263" y="24"/>
                </a:cubicBezTo>
                <a:cubicBezTo>
                  <a:pt x="270" y="23"/>
                  <a:pt x="272" y="13"/>
                  <a:pt x="264" y="10"/>
                </a:cubicBezTo>
                <a:cubicBezTo>
                  <a:pt x="253" y="7"/>
                  <a:pt x="245" y="24"/>
                  <a:pt x="258" y="32"/>
                </a:cubicBezTo>
                <a:cubicBezTo>
                  <a:pt x="265" y="35"/>
                  <a:pt x="272" y="33"/>
                  <a:pt x="277" y="29"/>
                </a:cubicBezTo>
                <a:cubicBezTo>
                  <a:pt x="276" y="41"/>
                  <a:pt x="290" y="52"/>
                  <a:pt x="301" y="44"/>
                </a:cubicBezTo>
                <a:cubicBezTo>
                  <a:pt x="296" y="41"/>
                  <a:pt x="293" y="38"/>
                  <a:pt x="292" y="34"/>
                </a:cubicBezTo>
                <a:cubicBezTo>
                  <a:pt x="286" y="16"/>
                  <a:pt x="317" y="4"/>
                  <a:pt x="330" y="27"/>
                </a:cubicBezTo>
                <a:cubicBezTo>
                  <a:pt x="325" y="24"/>
                  <a:pt x="316" y="23"/>
                  <a:pt x="312" y="29"/>
                </a:cubicBezTo>
                <a:cubicBezTo>
                  <a:pt x="331" y="40"/>
                  <a:pt x="319" y="63"/>
                  <a:pt x="303" y="66"/>
                </a:cubicBezTo>
                <a:cubicBezTo>
                  <a:pt x="288" y="68"/>
                  <a:pt x="276" y="61"/>
                  <a:pt x="272" y="59"/>
                </a:cubicBezTo>
                <a:cubicBezTo>
                  <a:pt x="260" y="52"/>
                  <a:pt x="249" y="41"/>
                  <a:pt x="237" y="33"/>
                </a:cubicBezTo>
                <a:cubicBezTo>
                  <a:pt x="230" y="29"/>
                  <a:pt x="184" y="0"/>
                  <a:pt x="138" y="45"/>
                </a:cubicBezTo>
                <a:cubicBezTo>
                  <a:pt x="139" y="42"/>
                  <a:pt x="139" y="41"/>
                  <a:pt x="140" y="39"/>
                </a:cubicBezTo>
                <a:cubicBezTo>
                  <a:pt x="141" y="29"/>
                  <a:pt x="134" y="17"/>
                  <a:pt x="123" y="15"/>
                </a:cubicBezTo>
                <a:cubicBezTo>
                  <a:pt x="115" y="12"/>
                  <a:pt x="105" y="16"/>
                  <a:pt x="104" y="16"/>
                </a:cubicBezTo>
                <a:cubicBezTo>
                  <a:pt x="110" y="17"/>
                  <a:pt x="116" y="18"/>
                  <a:pt x="122" y="23"/>
                </a:cubicBezTo>
                <a:cubicBezTo>
                  <a:pt x="131" y="31"/>
                  <a:pt x="131" y="44"/>
                  <a:pt x="126" y="53"/>
                </a:cubicBezTo>
                <a:cubicBezTo>
                  <a:pt x="121" y="47"/>
                  <a:pt x="112" y="52"/>
                  <a:pt x="111" y="57"/>
                </a:cubicBezTo>
                <a:cubicBezTo>
                  <a:pt x="119" y="59"/>
                  <a:pt x="121" y="64"/>
                  <a:pt x="120" y="70"/>
                </a:cubicBezTo>
                <a:cubicBezTo>
                  <a:pt x="118" y="80"/>
                  <a:pt x="116" y="104"/>
                  <a:pt x="131" y="128"/>
                </a:cubicBezTo>
                <a:cubicBezTo>
                  <a:pt x="126" y="123"/>
                  <a:pt x="112" y="110"/>
                  <a:pt x="109" y="105"/>
                </a:cubicBezTo>
                <a:cubicBezTo>
                  <a:pt x="105" y="109"/>
                  <a:pt x="105" y="109"/>
                  <a:pt x="105" y="109"/>
                </a:cubicBezTo>
                <a:cubicBezTo>
                  <a:pt x="110" y="112"/>
                  <a:pt x="123" y="126"/>
                  <a:pt x="128" y="131"/>
                </a:cubicBezTo>
                <a:cubicBezTo>
                  <a:pt x="104" y="116"/>
                  <a:pt x="80" y="118"/>
                  <a:pt x="70" y="120"/>
                </a:cubicBezTo>
                <a:cubicBezTo>
                  <a:pt x="64" y="121"/>
                  <a:pt x="59" y="119"/>
                  <a:pt x="57" y="111"/>
                </a:cubicBezTo>
                <a:cubicBezTo>
                  <a:pt x="52" y="112"/>
                  <a:pt x="47" y="121"/>
                  <a:pt x="53" y="126"/>
                </a:cubicBezTo>
                <a:cubicBezTo>
                  <a:pt x="44" y="131"/>
                  <a:pt x="31" y="131"/>
                  <a:pt x="23" y="122"/>
                </a:cubicBezTo>
                <a:cubicBezTo>
                  <a:pt x="18" y="116"/>
                  <a:pt x="17" y="110"/>
                  <a:pt x="16" y="104"/>
                </a:cubicBezTo>
                <a:cubicBezTo>
                  <a:pt x="16" y="104"/>
                  <a:pt x="12" y="115"/>
                  <a:pt x="15" y="123"/>
                </a:cubicBezTo>
                <a:cubicBezTo>
                  <a:pt x="17" y="134"/>
                  <a:pt x="29" y="141"/>
                  <a:pt x="39" y="140"/>
                </a:cubicBezTo>
                <a:cubicBezTo>
                  <a:pt x="41" y="139"/>
                  <a:pt x="42" y="139"/>
                  <a:pt x="45" y="138"/>
                </a:cubicBezTo>
                <a:cubicBezTo>
                  <a:pt x="0" y="184"/>
                  <a:pt x="29" y="230"/>
                  <a:pt x="34" y="237"/>
                </a:cubicBezTo>
                <a:cubicBezTo>
                  <a:pt x="41" y="249"/>
                  <a:pt x="52" y="260"/>
                  <a:pt x="59" y="272"/>
                </a:cubicBezTo>
                <a:cubicBezTo>
                  <a:pt x="61" y="276"/>
                  <a:pt x="68" y="288"/>
                  <a:pt x="66" y="303"/>
                </a:cubicBezTo>
                <a:cubicBezTo>
                  <a:pt x="64" y="319"/>
                  <a:pt x="40" y="331"/>
                  <a:pt x="29" y="312"/>
                </a:cubicBezTo>
                <a:cubicBezTo>
                  <a:pt x="23" y="316"/>
                  <a:pt x="24" y="325"/>
                  <a:pt x="27" y="330"/>
                </a:cubicBezTo>
                <a:cubicBezTo>
                  <a:pt x="4" y="316"/>
                  <a:pt x="16" y="286"/>
                  <a:pt x="34" y="292"/>
                </a:cubicBezTo>
                <a:cubicBezTo>
                  <a:pt x="38" y="293"/>
                  <a:pt x="41" y="296"/>
                  <a:pt x="44" y="301"/>
                </a:cubicBezTo>
                <a:cubicBezTo>
                  <a:pt x="52" y="290"/>
                  <a:pt x="41" y="276"/>
                  <a:pt x="29" y="277"/>
                </a:cubicBezTo>
                <a:cubicBezTo>
                  <a:pt x="33" y="272"/>
                  <a:pt x="35" y="265"/>
                  <a:pt x="32" y="258"/>
                </a:cubicBezTo>
                <a:cubicBezTo>
                  <a:pt x="24" y="245"/>
                  <a:pt x="7" y="253"/>
                  <a:pt x="10" y="264"/>
                </a:cubicBezTo>
                <a:cubicBezTo>
                  <a:pt x="13" y="272"/>
                  <a:pt x="23" y="270"/>
                  <a:pt x="24" y="263"/>
                </a:cubicBezTo>
                <a:cubicBezTo>
                  <a:pt x="25" y="259"/>
                  <a:pt x="20" y="256"/>
                  <a:pt x="17" y="257"/>
                </a:cubicBezTo>
                <a:cubicBezTo>
                  <a:pt x="21" y="252"/>
                  <a:pt x="28" y="257"/>
                  <a:pt x="29" y="262"/>
                </a:cubicBezTo>
                <a:cubicBezTo>
                  <a:pt x="32" y="271"/>
                  <a:pt x="17" y="283"/>
                  <a:pt x="12" y="295"/>
                </a:cubicBezTo>
                <a:cubicBezTo>
                  <a:pt x="2" y="316"/>
                  <a:pt x="17" y="328"/>
                  <a:pt x="26" y="332"/>
                </a:cubicBezTo>
                <a:cubicBezTo>
                  <a:pt x="19" y="336"/>
                  <a:pt x="16" y="344"/>
                  <a:pt x="21" y="349"/>
                </a:cubicBezTo>
                <a:cubicBezTo>
                  <a:pt x="30" y="334"/>
                  <a:pt x="39" y="344"/>
                  <a:pt x="59" y="327"/>
                </a:cubicBezTo>
                <a:close/>
                <a:moveTo>
                  <a:pt x="102" y="102"/>
                </a:moveTo>
                <a:cubicBezTo>
                  <a:pt x="105" y="99"/>
                  <a:pt x="105" y="94"/>
                  <a:pt x="102" y="91"/>
                </a:cubicBezTo>
                <a:cubicBezTo>
                  <a:pt x="99" y="88"/>
                  <a:pt x="94" y="88"/>
                  <a:pt x="91" y="91"/>
                </a:cubicBezTo>
                <a:cubicBezTo>
                  <a:pt x="91" y="91"/>
                  <a:pt x="91" y="91"/>
                  <a:pt x="91" y="91"/>
                </a:cubicBezTo>
                <a:cubicBezTo>
                  <a:pt x="89" y="94"/>
                  <a:pt x="89" y="99"/>
                  <a:pt x="91" y="102"/>
                </a:cubicBezTo>
                <a:cubicBezTo>
                  <a:pt x="94" y="105"/>
                  <a:pt x="99" y="105"/>
                  <a:pt x="102" y="102"/>
                </a:cubicBezTo>
                <a:close/>
              </a:path>
            </a:pathLst>
          </a:custGeom>
          <a:solidFill>
            <a:srgbClr val="3A3D41"/>
          </a:solidFill>
          <a:ln>
            <a:noFill/>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7" name="Freeform 8"/>
          <p:cNvSpPr>
            <a:spLocks noEditPoints="1"/>
          </p:cNvSpPr>
          <p:nvPr/>
        </p:nvSpPr>
        <p:spPr bwMode="auto">
          <a:xfrm rot="10800000">
            <a:off x="10932160" y="5553392"/>
            <a:ext cx="1055688" cy="1060450"/>
          </a:xfrm>
          <a:custGeom>
            <a:avLst/>
            <a:gdLst>
              <a:gd name="T0" fmla="*/ 166 w 349"/>
              <a:gd name="T1" fmla="*/ 136 h 349"/>
              <a:gd name="T2" fmla="*/ 164 w 349"/>
              <a:gd name="T3" fmla="*/ 145 h 349"/>
              <a:gd name="T4" fmla="*/ 168 w 349"/>
              <a:gd name="T5" fmla="*/ 149 h 349"/>
              <a:gd name="T6" fmla="*/ 199 w 349"/>
              <a:gd name="T7" fmla="*/ 143 h 349"/>
              <a:gd name="T8" fmla="*/ 159 w 349"/>
              <a:gd name="T9" fmla="*/ 163 h 349"/>
              <a:gd name="T10" fmla="*/ 148 w 349"/>
              <a:gd name="T11" fmla="*/ 187 h 349"/>
              <a:gd name="T12" fmla="*/ 184 w 349"/>
              <a:gd name="T13" fmla="*/ 203 h 349"/>
              <a:gd name="T14" fmla="*/ 196 w 349"/>
              <a:gd name="T15" fmla="*/ 191 h 349"/>
              <a:gd name="T16" fmla="*/ 207 w 349"/>
              <a:gd name="T17" fmla="*/ 150 h 349"/>
              <a:gd name="T18" fmla="*/ 46 w 349"/>
              <a:gd name="T19" fmla="*/ 70 h 349"/>
              <a:gd name="T20" fmla="*/ 11 w 349"/>
              <a:gd name="T21" fmla="*/ 11 h 349"/>
              <a:gd name="T22" fmla="*/ 70 w 349"/>
              <a:gd name="T23" fmla="*/ 46 h 349"/>
              <a:gd name="T24" fmla="*/ 87 w 349"/>
              <a:gd name="T25" fmla="*/ 84 h 349"/>
              <a:gd name="T26" fmla="*/ 47 w 349"/>
              <a:gd name="T27" fmla="*/ 89 h 349"/>
              <a:gd name="T28" fmla="*/ 73 w 349"/>
              <a:gd name="T29" fmla="*/ 73 h 349"/>
              <a:gd name="T30" fmla="*/ 58 w 349"/>
              <a:gd name="T31" fmla="*/ 53 h 349"/>
              <a:gd name="T32" fmla="*/ 45 w 349"/>
              <a:gd name="T33" fmla="*/ 55 h 349"/>
              <a:gd name="T34" fmla="*/ 43 w 349"/>
              <a:gd name="T35" fmla="*/ 54 h 349"/>
              <a:gd name="T36" fmla="*/ 48 w 349"/>
              <a:gd name="T37" fmla="*/ 36 h 349"/>
              <a:gd name="T38" fmla="*/ 35 w 349"/>
              <a:gd name="T39" fmla="*/ 48 h 349"/>
              <a:gd name="T40" fmla="*/ 25 w 349"/>
              <a:gd name="T41" fmla="*/ 31 h 349"/>
              <a:gd name="T42" fmla="*/ 28 w 349"/>
              <a:gd name="T43" fmla="*/ 38 h 349"/>
              <a:gd name="T44" fmla="*/ 38 w 349"/>
              <a:gd name="T45" fmla="*/ 28 h 349"/>
              <a:gd name="T46" fmla="*/ 154 w 349"/>
              <a:gd name="T47" fmla="*/ 135 h 349"/>
              <a:gd name="T48" fmla="*/ 135 w 349"/>
              <a:gd name="T49" fmla="*/ 154 h 349"/>
              <a:gd name="T50" fmla="*/ 73 w 349"/>
              <a:gd name="T51" fmla="*/ 294 h 349"/>
              <a:gd name="T52" fmla="*/ 46 w 349"/>
              <a:gd name="T53" fmla="*/ 246 h 349"/>
              <a:gd name="T54" fmla="*/ 92 w 349"/>
              <a:gd name="T55" fmla="*/ 256 h 349"/>
              <a:gd name="T56" fmla="*/ 109 w 349"/>
              <a:gd name="T57" fmla="*/ 182 h 349"/>
              <a:gd name="T58" fmla="*/ 89 w 349"/>
              <a:gd name="T59" fmla="*/ 184 h 349"/>
              <a:gd name="T60" fmla="*/ 86 w 349"/>
              <a:gd name="T61" fmla="*/ 220 h 349"/>
              <a:gd name="T62" fmla="*/ 59 w 349"/>
              <a:gd name="T63" fmla="*/ 209 h 349"/>
              <a:gd name="T64" fmla="*/ 80 w 349"/>
              <a:gd name="T65" fmla="*/ 130 h 349"/>
              <a:gd name="T66" fmla="*/ 97 w 349"/>
              <a:gd name="T67" fmla="*/ 133 h 349"/>
              <a:gd name="T68" fmla="*/ 133 w 349"/>
              <a:gd name="T69" fmla="*/ 97 h 349"/>
              <a:gd name="T70" fmla="*/ 130 w 349"/>
              <a:gd name="T71" fmla="*/ 80 h 349"/>
              <a:gd name="T72" fmla="*/ 209 w 349"/>
              <a:gd name="T73" fmla="*/ 59 h 349"/>
              <a:gd name="T74" fmla="*/ 220 w 349"/>
              <a:gd name="T75" fmla="*/ 86 h 349"/>
              <a:gd name="T76" fmla="*/ 184 w 349"/>
              <a:gd name="T77" fmla="*/ 89 h 349"/>
              <a:gd name="T78" fmla="*/ 182 w 349"/>
              <a:gd name="T79" fmla="*/ 109 h 349"/>
              <a:gd name="T80" fmla="*/ 256 w 349"/>
              <a:gd name="T81" fmla="*/ 92 h 349"/>
              <a:gd name="T82" fmla="*/ 246 w 349"/>
              <a:gd name="T83" fmla="*/ 46 h 349"/>
              <a:gd name="T84" fmla="*/ 294 w 349"/>
              <a:gd name="T85" fmla="*/ 73 h 349"/>
              <a:gd name="T86" fmla="*/ 349 w 349"/>
              <a:gd name="T87" fmla="*/ 21 h 349"/>
              <a:gd name="T88" fmla="*/ 262 w 349"/>
              <a:gd name="T89" fmla="*/ 29 h 349"/>
              <a:gd name="T90" fmla="*/ 264 w 349"/>
              <a:gd name="T91" fmla="*/ 10 h 349"/>
              <a:gd name="T92" fmla="*/ 301 w 349"/>
              <a:gd name="T93" fmla="*/ 44 h 349"/>
              <a:gd name="T94" fmla="*/ 312 w 349"/>
              <a:gd name="T95" fmla="*/ 29 h 349"/>
              <a:gd name="T96" fmla="*/ 237 w 349"/>
              <a:gd name="T97" fmla="*/ 33 h 349"/>
              <a:gd name="T98" fmla="*/ 123 w 349"/>
              <a:gd name="T99" fmla="*/ 15 h 349"/>
              <a:gd name="T100" fmla="*/ 126 w 349"/>
              <a:gd name="T101" fmla="*/ 53 h 349"/>
              <a:gd name="T102" fmla="*/ 131 w 349"/>
              <a:gd name="T103" fmla="*/ 128 h 349"/>
              <a:gd name="T104" fmla="*/ 128 w 349"/>
              <a:gd name="T105" fmla="*/ 131 h 349"/>
              <a:gd name="T106" fmla="*/ 53 w 349"/>
              <a:gd name="T107" fmla="*/ 126 h 349"/>
              <a:gd name="T108" fmla="*/ 15 w 349"/>
              <a:gd name="T109" fmla="*/ 123 h 349"/>
              <a:gd name="T110" fmla="*/ 34 w 349"/>
              <a:gd name="T111" fmla="*/ 237 h 349"/>
              <a:gd name="T112" fmla="*/ 29 w 349"/>
              <a:gd name="T113" fmla="*/ 312 h 349"/>
              <a:gd name="T114" fmla="*/ 44 w 349"/>
              <a:gd name="T115" fmla="*/ 301 h 349"/>
              <a:gd name="T116" fmla="*/ 10 w 349"/>
              <a:gd name="T117" fmla="*/ 264 h 349"/>
              <a:gd name="T118" fmla="*/ 29 w 349"/>
              <a:gd name="T119" fmla="*/ 262 h 349"/>
              <a:gd name="T120" fmla="*/ 21 w 349"/>
              <a:gd name="T121" fmla="*/ 349 h 349"/>
              <a:gd name="T122" fmla="*/ 102 w 349"/>
              <a:gd name="T123" fmla="*/ 91 h 349"/>
              <a:gd name="T124" fmla="*/ 91 w 349"/>
              <a:gd name="T125" fmla="*/ 10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 h="349">
                <a:moveTo>
                  <a:pt x="132" y="162"/>
                </a:moveTo>
                <a:cubicBezTo>
                  <a:pt x="162" y="132"/>
                  <a:pt x="162" y="132"/>
                  <a:pt x="162" y="132"/>
                </a:cubicBezTo>
                <a:cubicBezTo>
                  <a:pt x="166" y="136"/>
                  <a:pt x="166" y="136"/>
                  <a:pt x="166" y="136"/>
                </a:cubicBezTo>
                <a:cubicBezTo>
                  <a:pt x="136" y="166"/>
                  <a:pt x="136" y="166"/>
                  <a:pt x="136" y="166"/>
                </a:cubicBezTo>
                <a:lnTo>
                  <a:pt x="132" y="162"/>
                </a:lnTo>
                <a:close/>
                <a:moveTo>
                  <a:pt x="164" y="145"/>
                </a:moveTo>
                <a:cubicBezTo>
                  <a:pt x="145" y="164"/>
                  <a:pt x="145" y="164"/>
                  <a:pt x="145" y="164"/>
                </a:cubicBezTo>
                <a:cubicBezTo>
                  <a:pt x="149" y="168"/>
                  <a:pt x="149" y="168"/>
                  <a:pt x="149" y="168"/>
                </a:cubicBezTo>
                <a:cubicBezTo>
                  <a:pt x="168" y="149"/>
                  <a:pt x="168" y="149"/>
                  <a:pt x="168" y="149"/>
                </a:cubicBezTo>
                <a:lnTo>
                  <a:pt x="164" y="145"/>
                </a:lnTo>
                <a:close/>
                <a:moveTo>
                  <a:pt x="187" y="148"/>
                </a:moveTo>
                <a:cubicBezTo>
                  <a:pt x="192" y="157"/>
                  <a:pt x="201" y="150"/>
                  <a:pt x="199" y="143"/>
                </a:cubicBezTo>
                <a:cubicBezTo>
                  <a:pt x="207" y="148"/>
                  <a:pt x="204" y="158"/>
                  <a:pt x="197" y="162"/>
                </a:cubicBezTo>
                <a:cubicBezTo>
                  <a:pt x="188" y="167"/>
                  <a:pt x="173" y="165"/>
                  <a:pt x="163" y="159"/>
                </a:cubicBezTo>
                <a:cubicBezTo>
                  <a:pt x="159" y="163"/>
                  <a:pt x="159" y="163"/>
                  <a:pt x="159" y="163"/>
                </a:cubicBezTo>
                <a:cubicBezTo>
                  <a:pt x="165" y="173"/>
                  <a:pt x="167" y="188"/>
                  <a:pt x="162" y="197"/>
                </a:cubicBezTo>
                <a:cubicBezTo>
                  <a:pt x="158" y="204"/>
                  <a:pt x="148" y="207"/>
                  <a:pt x="143" y="199"/>
                </a:cubicBezTo>
                <a:cubicBezTo>
                  <a:pt x="150" y="201"/>
                  <a:pt x="157" y="192"/>
                  <a:pt x="148" y="187"/>
                </a:cubicBezTo>
                <a:cubicBezTo>
                  <a:pt x="138" y="183"/>
                  <a:pt x="132" y="205"/>
                  <a:pt x="150" y="207"/>
                </a:cubicBezTo>
                <a:cubicBezTo>
                  <a:pt x="166" y="208"/>
                  <a:pt x="174" y="184"/>
                  <a:pt x="163" y="165"/>
                </a:cubicBezTo>
                <a:cubicBezTo>
                  <a:pt x="163" y="166"/>
                  <a:pt x="187" y="186"/>
                  <a:pt x="184" y="203"/>
                </a:cubicBezTo>
                <a:cubicBezTo>
                  <a:pt x="191" y="196"/>
                  <a:pt x="191" y="196"/>
                  <a:pt x="191" y="196"/>
                </a:cubicBezTo>
                <a:cubicBezTo>
                  <a:pt x="190" y="193"/>
                  <a:pt x="189" y="191"/>
                  <a:pt x="189" y="189"/>
                </a:cubicBezTo>
                <a:cubicBezTo>
                  <a:pt x="191" y="189"/>
                  <a:pt x="193" y="190"/>
                  <a:pt x="196" y="191"/>
                </a:cubicBezTo>
                <a:cubicBezTo>
                  <a:pt x="203" y="184"/>
                  <a:pt x="203" y="184"/>
                  <a:pt x="203" y="184"/>
                </a:cubicBezTo>
                <a:cubicBezTo>
                  <a:pt x="186" y="187"/>
                  <a:pt x="166" y="163"/>
                  <a:pt x="165" y="163"/>
                </a:cubicBezTo>
                <a:cubicBezTo>
                  <a:pt x="184" y="174"/>
                  <a:pt x="208" y="166"/>
                  <a:pt x="207" y="150"/>
                </a:cubicBezTo>
                <a:cubicBezTo>
                  <a:pt x="205" y="132"/>
                  <a:pt x="183" y="138"/>
                  <a:pt x="187" y="148"/>
                </a:cubicBezTo>
                <a:close/>
                <a:moveTo>
                  <a:pt x="47" y="89"/>
                </a:moveTo>
                <a:cubicBezTo>
                  <a:pt x="38" y="86"/>
                  <a:pt x="38" y="74"/>
                  <a:pt x="46" y="70"/>
                </a:cubicBezTo>
                <a:cubicBezTo>
                  <a:pt x="29" y="58"/>
                  <a:pt x="25" y="70"/>
                  <a:pt x="25" y="70"/>
                </a:cubicBezTo>
                <a:cubicBezTo>
                  <a:pt x="20" y="65"/>
                  <a:pt x="21" y="58"/>
                  <a:pt x="23" y="53"/>
                </a:cubicBezTo>
                <a:cubicBezTo>
                  <a:pt x="11" y="41"/>
                  <a:pt x="6" y="19"/>
                  <a:pt x="11" y="11"/>
                </a:cubicBezTo>
                <a:cubicBezTo>
                  <a:pt x="19" y="6"/>
                  <a:pt x="41" y="11"/>
                  <a:pt x="53" y="23"/>
                </a:cubicBezTo>
                <a:cubicBezTo>
                  <a:pt x="58" y="21"/>
                  <a:pt x="65" y="20"/>
                  <a:pt x="70" y="25"/>
                </a:cubicBezTo>
                <a:cubicBezTo>
                  <a:pt x="70" y="25"/>
                  <a:pt x="58" y="29"/>
                  <a:pt x="70" y="46"/>
                </a:cubicBezTo>
                <a:cubicBezTo>
                  <a:pt x="74" y="38"/>
                  <a:pt x="86" y="38"/>
                  <a:pt x="89" y="47"/>
                </a:cubicBezTo>
                <a:cubicBezTo>
                  <a:pt x="86" y="48"/>
                  <a:pt x="84" y="49"/>
                  <a:pt x="82" y="52"/>
                </a:cubicBezTo>
                <a:cubicBezTo>
                  <a:pt x="73" y="62"/>
                  <a:pt x="80" y="75"/>
                  <a:pt x="87" y="84"/>
                </a:cubicBezTo>
                <a:cubicBezTo>
                  <a:pt x="84" y="87"/>
                  <a:pt x="84" y="87"/>
                  <a:pt x="84" y="87"/>
                </a:cubicBezTo>
                <a:cubicBezTo>
                  <a:pt x="75" y="80"/>
                  <a:pt x="62" y="73"/>
                  <a:pt x="52" y="82"/>
                </a:cubicBezTo>
                <a:cubicBezTo>
                  <a:pt x="49" y="84"/>
                  <a:pt x="48" y="86"/>
                  <a:pt x="47" y="89"/>
                </a:cubicBezTo>
                <a:close/>
                <a:moveTo>
                  <a:pt x="73" y="73"/>
                </a:moveTo>
                <a:cubicBezTo>
                  <a:pt x="65" y="39"/>
                  <a:pt x="33" y="6"/>
                  <a:pt x="19" y="19"/>
                </a:cubicBezTo>
                <a:cubicBezTo>
                  <a:pt x="6" y="33"/>
                  <a:pt x="39" y="65"/>
                  <a:pt x="73" y="73"/>
                </a:cubicBezTo>
                <a:close/>
                <a:moveTo>
                  <a:pt x="54" y="60"/>
                </a:moveTo>
                <a:cubicBezTo>
                  <a:pt x="60" y="54"/>
                  <a:pt x="60" y="54"/>
                  <a:pt x="60" y="54"/>
                </a:cubicBezTo>
                <a:cubicBezTo>
                  <a:pt x="58" y="53"/>
                  <a:pt x="58" y="53"/>
                  <a:pt x="58" y="53"/>
                </a:cubicBezTo>
                <a:cubicBezTo>
                  <a:pt x="52" y="59"/>
                  <a:pt x="52" y="59"/>
                  <a:pt x="52" y="59"/>
                </a:cubicBezTo>
                <a:lnTo>
                  <a:pt x="54" y="60"/>
                </a:lnTo>
                <a:close/>
                <a:moveTo>
                  <a:pt x="45" y="55"/>
                </a:moveTo>
                <a:cubicBezTo>
                  <a:pt x="55" y="45"/>
                  <a:pt x="55" y="45"/>
                  <a:pt x="55" y="45"/>
                </a:cubicBezTo>
                <a:cubicBezTo>
                  <a:pt x="53" y="43"/>
                  <a:pt x="53" y="43"/>
                  <a:pt x="53" y="43"/>
                </a:cubicBezTo>
                <a:cubicBezTo>
                  <a:pt x="43" y="54"/>
                  <a:pt x="43" y="54"/>
                  <a:pt x="43" y="54"/>
                </a:cubicBezTo>
                <a:lnTo>
                  <a:pt x="45" y="55"/>
                </a:lnTo>
                <a:close/>
                <a:moveTo>
                  <a:pt x="35" y="48"/>
                </a:moveTo>
                <a:cubicBezTo>
                  <a:pt x="48" y="36"/>
                  <a:pt x="48" y="36"/>
                  <a:pt x="48" y="36"/>
                </a:cubicBezTo>
                <a:cubicBezTo>
                  <a:pt x="47" y="34"/>
                  <a:pt x="47" y="34"/>
                  <a:pt x="47" y="34"/>
                </a:cubicBezTo>
                <a:cubicBezTo>
                  <a:pt x="34" y="47"/>
                  <a:pt x="34" y="47"/>
                  <a:pt x="34" y="47"/>
                </a:cubicBezTo>
                <a:lnTo>
                  <a:pt x="35" y="48"/>
                </a:lnTo>
                <a:close/>
                <a:moveTo>
                  <a:pt x="29" y="23"/>
                </a:moveTo>
                <a:cubicBezTo>
                  <a:pt x="23" y="29"/>
                  <a:pt x="23" y="29"/>
                  <a:pt x="23" y="29"/>
                </a:cubicBezTo>
                <a:cubicBezTo>
                  <a:pt x="25" y="31"/>
                  <a:pt x="25" y="31"/>
                  <a:pt x="25" y="31"/>
                </a:cubicBezTo>
                <a:cubicBezTo>
                  <a:pt x="31" y="25"/>
                  <a:pt x="31" y="25"/>
                  <a:pt x="31" y="25"/>
                </a:cubicBezTo>
                <a:lnTo>
                  <a:pt x="29" y="23"/>
                </a:lnTo>
                <a:close/>
                <a:moveTo>
                  <a:pt x="28" y="38"/>
                </a:moveTo>
                <a:cubicBezTo>
                  <a:pt x="29" y="40"/>
                  <a:pt x="29" y="40"/>
                  <a:pt x="29" y="40"/>
                </a:cubicBezTo>
                <a:cubicBezTo>
                  <a:pt x="39" y="30"/>
                  <a:pt x="39" y="30"/>
                  <a:pt x="39" y="30"/>
                </a:cubicBezTo>
                <a:cubicBezTo>
                  <a:pt x="38" y="28"/>
                  <a:pt x="38" y="28"/>
                  <a:pt x="38" y="28"/>
                </a:cubicBezTo>
                <a:lnTo>
                  <a:pt x="28" y="38"/>
                </a:lnTo>
                <a:close/>
                <a:moveTo>
                  <a:pt x="135" y="154"/>
                </a:moveTo>
                <a:cubicBezTo>
                  <a:pt x="154" y="135"/>
                  <a:pt x="154" y="135"/>
                  <a:pt x="154" y="135"/>
                </a:cubicBezTo>
                <a:cubicBezTo>
                  <a:pt x="150" y="131"/>
                  <a:pt x="150" y="131"/>
                  <a:pt x="150" y="131"/>
                </a:cubicBezTo>
                <a:cubicBezTo>
                  <a:pt x="131" y="150"/>
                  <a:pt x="131" y="150"/>
                  <a:pt x="131" y="150"/>
                </a:cubicBezTo>
                <a:lnTo>
                  <a:pt x="135" y="154"/>
                </a:lnTo>
                <a:close/>
                <a:moveTo>
                  <a:pt x="59" y="327"/>
                </a:moveTo>
                <a:cubicBezTo>
                  <a:pt x="67" y="321"/>
                  <a:pt x="73" y="312"/>
                  <a:pt x="74" y="302"/>
                </a:cubicBezTo>
                <a:cubicBezTo>
                  <a:pt x="74" y="299"/>
                  <a:pt x="74" y="296"/>
                  <a:pt x="73" y="294"/>
                </a:cubicBezTo>
                <a:cubicBezTo>
                  <a:pt x="73" y="289"/>
                  <a:pt x="71" y="283"/>
                  <a:pt x="69" y="279"/>
                </a:cubicBezTo>
                <a:cubicBezTo>
                  <a:pt x="67" y="274"/>
                  <a:pt x="64" y="270"/>
                  <a:pt x="62" y="266"/>
                </a:cubicBezTo>
                <a:cubicBezTo>
                  <a:pt x="57" y="259"/>
                  <a:pt x="52" y="252"/>
                  <a:pt x="46" y="246"/>
                </a:cubicBezTo>
                <a:cubicBezTo>
                  <a:pt x="45" y="244"/>
                  <a:pt x="43" y="242"/>
                  <a:pt x="42" y="240"/>
                </a:cubicBezTo>
                <a:cubicBezTo>
                  <a:pt x="54" y="248"/>
                  <a:pt x="66" y="254"/>
                  <a:pt x="78" y="256"/>
                </a:cubicBezTo>
                <a:cubicBezTo>
                  <a:pt x="83" y="256"/>
                  <a:pt x="87" y="255"/>
                  <a:pt x="92" y="256"/>
                </a:cubicBezTo>
                <a:cubicBezTo>
                  <a:pt x="101" y="257"/>
                  <a:pt x="101" y="266"/>
                  <a:pt x="104" y="265"/>
                </a:cubicBezTo>
                <a:cubicBezTo>
                  <a:pt x="108" y="263"/>
                  <a:pt x="106" y="246"/>
                  <a:pt x="95" y="244"/>
                </a:cubicBezTo>
                <a:cubicBezTo>
                  <a:pt x="110" y="241"/>
                  <a:pt x="134" y="205"/>
                  <a:pt x="109" y="182"/>
                </a:cubicBezTo>
                <a:cubicBezTo>
                  <a:pt x="100" y="173"/>
                  <a:pt x="80" y="170"/>
                  <a:pt x="73" y="185"/>
                </a:cubicBezTo>
                <a:cubicBezTo>
                  <a:pt x="71" y="189"/>
                  <a:pt x="69" y="196"/>
                  <a:pt x="73" y="201"/>
                </a:cubicBezTo>
                <a:cubicBezTo>
                  <a:pt x="75" y="192"/>
                  <a:pt x="80" y="186"/>
                  <a:pt x="89" y="184"/>
                </a:cubicBezTo>
                <a:cubicBezTo>
                  <a:pt x="94" y="184"/>
                  <a:pt x="100" y="186"/>
                  <a:pt x="103" y="189"/>
                </a:cubicBezTo>
                <a:cubicBezTo>
                  <a:pt x="124" y="206"/>
                  <a:pt x="111" y="242"/>
                  <a:pt x="86" y="241"/>
                </a:cubicBezTo>
                <a:cubicBezTo>
                  <a:pt x="91" y="234"/>
                  <a:pt x="93" y="225"/>
                  <a:pt x="86" y="220"/>
                </a:cubicBezTo>
                <a:cubicBezTo>
                  <a:pt x="84" y="226"/>
                  <a:pt x="82" y="230"/>
                  <a:pt x="77" y="234"/>
                </a:cubicBezTo>
                <a:cubicBezTo>
                  <a:pt x="58" y="248"/>
                  <a:pt x="27" y="232"/>
                  <a:pt x="26" y="206"/>
                </a:cubicBezTo>
                <a:cubicBezTo>
                  <a:pt x="35" y="214"/>
                  <a:pt x="50" y="221"/>
                  <a:pt x="59" y="209"/>
                </a:cubicBezTo>
                <a:cubicBezTo>
                  <a:pt x="54" y="207"/>
                  <a:pt x="52" y="206"/>
                  <a:pt x="48" y="202"/>
                </a:cubicBezTo>
                <a:cubicBezTo>
                  <a:pt x="29" y="184"/>
                  <a:pt x="38" y="146"/>
                  <a:pt x="66" y="132"/>
                </a:cubicBezTo>
                <a:cubicBezTo>
                  <a:pt x="68" y="131"/>
                  <a:pt x="75" y="128"/>
                  <a:pt x="80" y="130"/>
                </a:cubicBezTo>
                <a:cubicBezTo>
                  <a:pt x="70" y="136"/>
                  <a:pt x="68" y="147"/>
                  <a:pt x="74" y="154"/>
                </a:cubicBezTo>
                <a:cubicBezTo>
                  <a:pt x="76" y="155"/>
                  <a:pt x="79" y="156"/>
                  <a:pt x="82" y="156"/>
                </a:cubicBezTo>
                <a:cubicBezTo>
                  <a:pt x="76" y="147"/>
                  <a:pt x="88" y="136"/>
                  <a:pt x="97" y="133"/>
                </a:cubicBezTo>
                <a:cubicBezTo>
                  <a:pt x="109" y="129"/>
                  <a:pt x="124" y="134"/>
                  <a:pt x="135" y="141"/>
                </a:cubicBezTo>
                <a:cubicBezTo>
                  <a:pt x="141" y="135"/>
                  <a:pt x="141" y="135"/>
                  <a:pt x="141" y="135"/>
                </a:cubicBezTo>
                <a:cubicBezTo>
                  <a:pt x="134" y="124"/>
                  <a:pt x="129" y="109"/>
                  <a:pt x="133" y="97"/>
                </a:cubicBezTo>
                <a:cubicBezTo>
                  <a:pt x="136" y="88"/>
                  <a:pt x="147" y="76"/>
                  <a:pt x="156" y="82"/>
                </a:cubicBezTo>
                <a:cubicBezTo>
                  <a:pt x="156" y="79"/>
                  <a:pt x="155" y="76"/>
                  <a:pt x="154" y="74"/>
                </a:cubicBezTo>
                <a:cubicBezTo>
                  <a:pt x="147" y="68"/>
                  <a:pt x="136" y="70"/>
                  <a:pt x="130" y="80"/>
                </a:cubicBezTo>
                <a:cubicBezTo>
                  <a:pt x="128" y="75"/>
                  <a:pt x="131" y="68"/>
                  <a:pt x="132" y="66"/>
                </a:cubicBezTo>
                <a:cubicBezTo>
                  <a:pt x="146" y="38"/>
                  <a:pt x="184" y="29"/>
                  <a:pt x="202" y="48"/>
                </a:cubicBezTo>
                <a:cubicBezTo>
                  <a:pt x="206" y="52"/>
                  <a:pt x="207" y="54"/>
                  <a:pt x="209" y="59"/>
                </a:cubicBezTo>
                <a:cubicBezTo>
                  <a:pt x="221" y="50"/>
                  <a:pt x="215" y="35"/>
                  <a:pt x="206" y="26"/>
                </a:cubicBezTo>
                <a:cubicBezTo>
                  <a:pt x="233" y="27"/>
                  <a:pt x="248" y="58"/>
                  <a:pt x="234" y="77"/>
                </a:cubicBezTo>
                <a:cubicBezTo>
                  <a:pt x="230" y="82"/>
                  <a:pt x="226" y="84"/>
                  <a:pt x="220" y="86"/>
                </a:cubicBezTo>
                <a:cubicBezTo>
                  <a:pt x="225" y="92"/>
                  <a:pt x="234" y="91"/>
                  <a:pt x="241" y="86"/>
                </a:cubicBezTo>
                <a:cubicBezTo>
                  <a:pt x="242" y="111"/>
                  <a:pt x="206" y="124"/>
                  <a:pt x="189" y="103"/>
                </a:cubicBezTo>
                <a:cubicBezTo>
                  <a:pt x="186" y="100"/>
                  <a:pt x="184" y="94"/>
                  <a:pt x="184" y="89"/>
                </a:cubicBezTo>
                <a:cubicBezTo>
                  <a:pt x="186" y="80"/>
                  <a:pt x="192" y="75"/>
                  <a:pt x="201" y="73"/>
                </a:cubicBezTo>
                <a:cubicBezTo>
                  <a:pt x="196" y="69"/>
                  <a:pt x="189" y="71"/>
                  <a:pt x="185" y="73"/>
                </a:cubicBezTo>
                <a:cubicBezTo>
                  <a:pt x="170" y="80"/>
                  <a:pt x="173" y="100"/>
                  <a:pt x="182" y="109"/>
                </a:cubicBezTo>
                <a:cubicBezTo>
                  <a:pt x="205" y="134"/>
                  <a:pt x="241" y="110"/>
                  <a:pt x="244" y="95"/>
                </a:cubicBezTo>
                <a:cubicBezTo>
                  <a:pt x="247" y="106"/>
                  <a:pt x="263" y="108"/>
                  <a:pt x="265" y="104"/>
                </a:cubicBezTo>
                <a:cubicBezTo>
                  <a:pt x="266" y="101"/>
                  <a:pt x="257" y="101"/>
                  <a:pt x="256" y="92"/>
                </a:cubicBezTo>
                <a:cubicBezTo>
                  <a:pt x="255" y="87"/>
                  <a:pt x="256" y="83"/>
                  <a:pt x="256" y="78"/>
                </a:cubicBezTo>
                <a:cubicBezTo>
                  <a:pt x="254" y="66"/>
                  <a:pt x="248" y="54"/>
                  <a:pt x="240" y="42"/>
                </a:cubicBezTo>
                <a:cubicBezTo>
                  <a:pt x="242" y="43"/>
                  <a:pt x="244" y="45"/>
                  <a:pt x="246" y="46"/>
                </a:cubicBezTo>
                <a:cubicBezTo>
                  <a:pt x="252" y="52"/>
                  <a:pt x="259" y="57"/>
                  <a:pt x="266" y="62"/>
                </a:cubicBezTo>
                <a:cubicBezTo>
                  <a:pt x="270" y="64"/>
                  <a:pt x="274" y="67"/>
                  <a:pt x="279" y="69"/>
                </a:cubicBezTo>
                <a:cubicBezTo>
                  <a:pt x="283" y="71"/>
                  <a:pt x="289" y="73"/>
                  <a:pt x="294" y="73"/>
                </a:cubicBezTo>
                <a:cubicBezTo>
                  <a:pt x="296" y="74"/>
                  <a:pt x="299" y="74"/>
                  <a:pt x="302" y="74"/>
                </a:cubicBezTo>
                <a:cubicBezTo>
                  <a:pt x="312" y="73"/>
                  <a:pt x="321" y="67"/>
                  <a:pt x="327" y="59"/>
                </a:cubicBezTo>
                <a:cubicBezTo>
                  <a:pt x="344" y="39"/>
                  <a:pt x="334" y="30"/>
                  <a:pt x="349" y="21"/>
                </a:cubicBezTo>
                <a:cubicBezTo>
                  <a:pt x="344" y="16"/>
                  <a:pt x="336" y="19"/>
                  <a:pt x="332" y="26"/>
                </a:cubicBezTo>
                <a:cubicBezTo>
                  <a:pt x="328" y="17"/>
                  <a:pt x="316" y="2"/>
                  <a:pt x="295" y="12"/>
                </a:cubicBezTo>
                <a:cubicBezTo>
                  <a:pt x="283" y="17"/>
                  <a:pt x="271" y="32"/>
                  <a:pt x="262" y="29"/>
                </a:cubicBezTo>
                <a:cubicBezTo>
                  <a:pt x="257" y="28"/>
                  <a:pt x="252" y="21"/>
                  <a:pt x="257" y="17"/>
                </a:cubicBezTo>
                <a:cubicBezTo>
                  <a:pt x="256" y="20"/>
                  <a:pt x="260" y="25"/>
                  <a:pt x="263" y="24"/>
                </a:cubicBezTo>
                <a:cubicBezTo>
                  <a:pt x="270" y="23"/>
                  <a:pt x="272" y="13"/>
                  <a:pt x="264" y="10"/>
                </a:cubicBezTo>
                <a:cubicBezTo>
                  <a:pt x="253" y="7"/>
                  <a:pt x="245" y="24"/>
                  <a:pt x="258" y="32"/>
                </a:cubicBezTo>
                <a:cubicBezTo>
                  <a:pt x="265" y="35"/>
                  <a:pt x="272" y="33"/>
                  <a:pt x="277" y="29"/>
                </a:cubicBezTo>
                <a:cubicBezTo>
                  <a:pt x="276" y="41"/>
                  <a:pt x="290" y="52"/>
                  <a:pt x="301" y="44"/>
                </a:cubicBezTo>
                <a:cubicBezTo>
                  <a:pt x="296" y="41"/>
                  <a:pt x="293" y="38"/>
                  <a:pt x="292" y="34"/>
                </a:cubicBezTo>
                <a:cubicBezTo>
                  <a:pt x="286" y="16"/>
                  <a:pt x="317" y="4"/>
                  <a:pt x="330" y="27"/>
                </a:cubicBezTo>
                <a:cubicBezTo>
                  <a:pt x="325" y="24"/>
                  <a:pt x="316" y="23"/>
                  <a:pt x="312" y="29"/>
                </a:cubicBezTo>
                <a:cubicBezTo>
                  <a:pt x="331" y="40"/>
                  <a:pt x="319" y="63"/>
                  <a:pt x="303" y="66"/>
                </a:cubicBezTo>
                <a:cubicBezTo>
                  <a:pt x="288" y="68"/>
                  <a:pt x="276" y="61"/>
                  <a:pt x="272" y="59"/>
                </a:cubicBezTo>
                <a:cubicBezTo>
                  <a:pt x="260" y="52"/>
                  <a:pt x="249" y="41"/>
                  <a:pt x="237" y="33"/>
                </a:cubicBezTo>
                <a:cubicBezTo>
                  <a:pt x="230" y="29"/>
                  <a:pt x="184" y="0"/>
                  <a:pt x="138" y="45"/>
                </a:cubicBezTo>
                <a:cubicBezTo>
                  <a:pt x="139" y="42"/>
                  <a:pt x="139" y="41"/>
                  <a:pt x="140" y="39"/>
                </a:cubicBezTo>
                <a:cubicBezTo>
                  <a:pt x="141" y="29"/>
                  <a:pt x="134" y="17"/>
                  <a:pt x="123" y="15"/>
                </a:cubicBezTo>
                <a:cubicBezTo>
                  <a:pt x="115" y="12"/>
                  <a:pt x="105" y="16"/>
                  <a:pt x="104" y="16"/>
                </a:cubicBezTo>
                <a:cubicBezTo>
                  <a:pt x="110" y="17"/>
                  <a:pt x="116" y="18"/>
                  <a:pt x="122" y="23"/>
                </a:cubicBezTo>
                <a:cubicBezTo>
                  <a:pt x="131" y="31"/>
                  <a:pt x="131" y="44"/>
                  <a:pt x="126" y="53"/>
                </a:cubicBezTo>
                <a:cubicBezTo>
                  <a:pt x="121" y="47"/>
                  <a:pt x="112" y="52"/>
                  <a:pt x="111" y="57"/>
                </a:cubicBezTo>
                <a:cubicBezTo>
                  <a:pt x="119" y="59"/>
                  <a:pt x="121" y="64"/>
                  <a:pt x="120" y="70"/>
                </a:cubicBezTo>
                <a:cubicBezTo>
                  <a:pt x="118" y="80"/>
                  <a:pt x="116" y="104"/>
                  <a:pt x="131" y="128"/>
                </a:cubicBezTo>
                <a:cubicBezTo>
                  <a:pt x="126" y="123"/>
                  <a:pt x="112" y="110"/>
                  <a:pt x="109" y="105"/>
                </a:cubicBezTo>
                <a:cubicBezTo>
                  <a:pt x="105" y="109"/>
                  <a:pt x="105" y="109"/>
                  <a:pt x="105" y="109"/>
                </a:cubicBezTo>
                <a:cubicBezTo>
                  <a:pt x="110" y="112"/>
                  <a:pt x="123" y="126"/>
                  <a:pt x="128" y="131"/>
                </a:cubicBezTo>
                <a:cubicBezTo>
                  <a:pt x="104" y="116"/>
                  <a:pt x="80" y="118"/>
                  <a:pt x="70" y="120"/>
                </a:cubicBezTo>
                <a:cubicBezTo>
                  <a:pt x="64" y="121"/>
                  <a:pt x="59" y="119"/>
                  <a:pt x="57" y="111"/>
                </a:cubicBezTo>
                <a:cubicBezTo>
                  <a:pt x="52" y="112"/>
                  <a:pt x="47" y="121"/>
                  <a:pt x="53" y="126"/>
                </a:cubicBezTo>
                <a:cubicBezTo>
                  <a:pt x="44" y="131"/>
                  <a:pt x="31" y="131"/>
                  <a:pt x="23" y="122"/>
                </a:cubicBezTo>
                <a:cubicBezTo>
                  <a:pt x="18" y="116"/>
                  <a:pt x="17" y="110"/>
                  <a:pt x="16" y="104"/>
                </a:cubicBezTo>
                <a:cubicBezTo>
                  <a:pt x="16" y="104"/>
                  <a:pt x="12" y="115"/>
                  <a:pt x="15" y="123"/>
                </a:cubicBezTo>
                <a:cubicBezTo>
                  <a:pt x="17" y="134"/>
                  <a:pt x="29" y="141"/>
                  <a:pt x="39" y="140"/>
                </a:cubicBezTo>
                <a:cubicBezTo>
                  <a:pt x="41" y="139"/>
                  <a:pt x="42" y="139"/>
                  <a:pt x="45" y="138"/>
                </a:cubicBezTo>
                <a:cubicBezTo>
                  <a:pt x="0" y="184"/>
                  <a:pt x="29" y="230"/>
                  <a:pt x="34" y="237"/>
                </a:cubicBezTo>
                <a:cubicBezTo>
                  <a:pt x="41" y="249"/>
                  <a:pt x="52" y="260"/>
                  <a:pt x="59" y="272"/>
                </a:cubicBezTo>
                <a:cubicBezTo>
                  <a:pt x="61" y="276"/>
                  <a:pt x="68" y="288"/>
                  <a:pt x="66" y="303"/>
                </a:cubicBezTo>
                <a:cubicBezTo>
                  <a:pt x="64" y="319"/>
                  <a:pt x="40" y="331"/>
                  <a:pt x="29" y="312"/>
                </a:cubicBezTo>
                <a:cubicBezTo>
                  <a:pt x="23" y="316"/>
                  <a:pt x="24" y="325"/>
                  <a:pt x="27" y="330"/>
                </a:cubicBezTo>
                <a:cubicBezTo>
                  <a:pt x="4" y="316"/>
                  <a:pt x="16" y="286"/>
                  <a:pt x="34" y="292"/>
                </a:cubicBezTo>
                <a:cubicBezTo>
                  <a:pt x="38" y="293"/>
                  <a:pt x="41" y="296"/>
                  <a:pt x="44" y="301"/>
                </a:cubicBezTo>
                <a:cubicBezTo>
                  <a:pt x="52" y="290"/>
                  <a:pt x="41" y="276"/>
                  <a:pt x="29" y="277"/>
                </a:cubicBezTo>
                <a:cubicBezTo>
                  <a:pt x="33" y="272"/>
                  <a:pt x="35" y="265"/>
                  <a:pt x="32" y="258"/>
                </a:cubicBezTo>
                <a:cubicBezTo>
                  <a:pt x="24" y="245"/>
                  <a:pt x="7" y="253"/>
                  <a:pt x="10" y="264"/>
                </a:cubicBezTo>
                <a:cubicBezTo>
                  <a:pt x="13" y="272"/>
                  <a:pt x="23" y="270"/>
                  <a:pt x="24" y="263"/>
                </a:cubicBezTo>
                <a:cubicBezTo>
                  <a:pt x="25" y="259"/>
                  <a:pt x="20" y="256"/>
                  <a:pt x="17" y="257"/>
                </a:cubicBezTo>
                <a:cubicBezTo>
                  <a:pt x="21" y="252"/>
                  <a:pt x="28" y="257"/>
                  <a:pt x="29" y="262"/>
                </a:cubicBezTo>
                <a:cubicBezTo>
                  <a:pt x="32" y="271"/>
                  <a:pt x="17" y="283"/>
                  <a:pt x="12" y="295"/>
                </a:cubicBezTo>
                <a:cubicBezTo>
                  <a:pt x="2" y="316"/>
                  <a:pt x="17" y="328"/>
                  <a:pt x="26" y="332"/>
                </a:cubicBezTo>
                <a:cubicBezTo>
                  <a:pt x="19" y="336"/>
                  <a:pt x="16" y="344"/>
                  <a:pt x="21" y="349"/>
                </a:cubicBezTo>
                <a:cubicBezTo>
                  <a:pt x="30" y="334"/>
                  <a:pt x="39" y="344"/>
                  <a:pt x="59" y="327"/>
                </a:cubicBezTo>
                <a:close/>
                <a:moveTo>
                  <a:pt x="102" y="102"/>
                </a:moveTo>
                <a:cubicBezTo>
                  <a:pt x="105" y="99"/>
                  <a:pt x="105" y="94"/>
                  <a:pt x="102" y="91"/>
                </a:cubicBezTo>
                <a:cubicBezTo>
                  <a:pt x="99" y="88"/>
                  <a:pt x="94" y="88"/>
                  <a:pt x="91" y="91"/>
                </a:cubicBezTo>
                <a:cubicBezTo>
                  <a:pt x="91" y="91"/>
                  <a:pt x="91" y="91"/>
                  <a:pt x="91" y="91"/>
                </a:cubicBezTo>
                <a:cubicBezTo>
                  <a:pt x="89" y="94"/>
                  <a:pt x="89" y="99"/>
                  <a:pt x="91" y="102"/>
                </a:cubicBezTo>
                <a:cubicBezTo>
                  <a:pt x="94" y="105"/>
                  <a:pt x="99" y="105"/>
                  <a:pt x="102" y="102"/>
                </a:cubicBezTo>
                <a:close/>
              </a:path>
            </a:pathLst>
          </a:custGeom>
          <a:solidFill>
            <a:srgbClr val="3A3D41"/>
          </a:solidFill>
          <a:ln>
            <a:noFill/>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6" name="文本框 15"/>
          <p:cNvSpPr txBox="1"/>
          <p:nvPr/>
        </p:nvSpPr>
        <p:spPr>
          <a:xfrm>
            <a:off x="1814195" y="4475480"/>
            <a:ext cx="8279130" cy="1322070"/>
          </a:xfrm>
          <a:prstGeom prst="rect">
            <a:avLst/>
          </a:prstGeom>
          <a:solidFill>
            <a:schemeClr val="bg1"/>
          </a:solidFill>
        </p:spPr>
        <p:txBody>
          <a:bodyPr wrap="square" rtlCol="0">
            <a:spAutoFit/>
          </a:bodyPr>
          <a:p>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以上材料交代了</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事末</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的危害和</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民农</a:t>
            </a:r>
            <a:r>
              <a:rPr lang="en-US" altLang="zh-CN"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a:t>
            </a:r>
            <a:r>
              <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的好处是什么？</a:t>
            </a:r>
            <a:endParaRPr lang="zh-CN" altLang="en-US" sz="40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42240" y="2707005"/>
            <a:ext cx="11907520" cy="1198880"/>
          </a:xfrm>
          <a:prstGeom prst="rect">
            <a:avLst/>
          </a:prstGeom>
          <a:solidFill>
            <a:schemeClr val="bg1"/>
          </a:solidFill>
        </p:spPr>
        <p:txBody>
          <a:bodyPr wrap="square" rtlCol="0">
            <a:spAutoFit/>
          </a:bodyPr>
          <a:p>
            <a:pPr lvl="0" algn="l">
              <a:spcBef>
                <a:spcPct val="50000"/>
              </a:spcBef>
            </a:pPr>
            <a:r>
              <a:rPr lang="en-US" altLang="zh-CN"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“末事(商业活动)不禁，…… 而游食者众，农之用力最苦，而赢利少，不如商贾、技巧之人。”     ——《商君书》</a:t>
            </a:r>
            <a:endParaRPr lang="en-US" altLang="zh-CN"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0500" y="3009900"/>
            <a:ext cx="11817985" cy="1753235"/>
          </a:xfrm>
          <a:prstGeom prst="rect">
            <a:avLst/>
          </a:prstGeom>
          <a:solidFill>
            <a:schemeClr val="bg1"/>
          </a:solidFill>
        </p:spPr>
        <p:txBody>
          <a:bodyPr wrap="square" rtlCol="0">
            <a:spAutoFit/>
          </a:bodyPr>
          <a:p>
            <a:pPr algn="l"/>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圣人知治国之要，故令</a:t>
            </a:r>
            <a:r>
              <a:rPr lang="zh-CN" altLang="en-US" sz="3600" b="1" u="sng">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民归心于农</a:t>
            </a:r>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。归心于农则</a:t>
            </a:r>
            <a:r>
              <a:rPr lang="zh-CN" altLang="en-US" sz="3600" b="1" u="sng">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民朴而可正(治理)也</a:t>
            </a:r>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，纷纷则易使也，信可以守战也 。       </a:t>
            </a:r>
            <a:endPar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p>
            <a:pPr algn="l"/>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——《商君书·农战》</a:t>
            </a:r>
            <a:r>
              <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a:t>
            </a:r>
            <a:endParaRPr lang="zh-CN" altLang="en-US" sz="36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813435" y="5277485"/>
            <a:ext cx="10030460" cy="768350"/>
          </a:xfrm>
          <a:prstGeom prst="rect">
            <a:avLst/>
          </a:prstGeom>
          <a:solidFill>
            <a:schemeClr val="bg1"/>
          </a:solidFill>
        </p:spPr>
        <p:txBody>
          <a:bodyPr wrap="none" rtlCol="0">
            <a:spAutoFit/>
          </a:bodyPr>
          <a:p>
            <a:r>
              <a:rPr lang="zh-CN" altLang="en-US" sz="3600" b="1"/>
              <a:t>思考：中国古代</a:t>
            </a:r>
            <a:r>
              <a:rPr lang="zh-CN" altLang="en-US" sz="4400" b="1">
                <a:solidFill>
                  <a:srgbClr val="FF0000"/>
                </a:solidFill>
              </a:rPr>
              <a:t>重农的同时为何又要抑商</a:t>
            </a:r>
            <a:r>
              <a:rPr lang="zh-CN" altLang="en-US" sz="3600" b="1"/>
              <a:t>？</a:t>
            </a:r>
            <a:endParaRPr lang="zh-CN" altLang="en-US" sz="3600" b="1"/>
          </a:p>
        </p:txBody>
      </p:sp>
      <p:sp>
        <p:nvSpPr>
          <p:cNvPr id="2" name="文本框 1"/>
          <p:cNvSpPr txBox="1"/>
          <p:nvPr/>
        </p:nvSpPr>
        <p:spPr>
          <a:xfrm>
            <a:off x="190500" y="234315"/>
            <a:ext cx="11818620" cy="2553335"/>
          </a:xfrm>
          <a:prstGeom prst="rect">
            <a:avLst/>
          </a:prstGeom>
          <a:solidFill>
            <a:schemeClr val="bg1"/>
          </a:solidFill>
        </p:spPr>
        <p:txBody>
          <a:bodyPr wrap="square" rtlCol="0" anchor="t">
            <a:spAutoFit/>
          </a:bodyPr>
          <a:p>
            <a:r>
              <a:rPr lang="en-US" altLang="zh-CN"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汉代的晁错说：“商贾大者积贮倍息，小者坐列贩卖，操其奇赢，日游都市，乘上之急，所卖必倍。故其男不耕耘，女不蚕织，衣必文采，食必粱肉；亡农夫之苦，有仟佰之得。因其富厚，交通王侯，力过吏势，以利相倾；千里游敖，冠盖相望，乘坚策肥，履丝曳缟。</a:t>
            </a:r>
            <a:r>
              <a:rPr lang="zh-CN" altLang="en-US" sz="3200" b="1" u="sng"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此商人所以兼并农人，农人所以流亡者也</a:t>
            </a:r>
            <a:r>
              <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endParaRPr lang="zh-CN" altLang="en-US" sz="32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15135" y="738505"/>
            <a:ext cx="4303395" cy="768350"/>
          </a:xfrm>
          <a:prstGeom prst="rect">
            <a:avLst/>
          </a:prstGeom>
          <a:solidFill>
            <a:schemeClr val="bg1"/>
          </a:solidFill>
          <a:ln w="9525">
            <a:noFill/>
          </a:ln>
        </p:spPr>
        <p:txBody>
          <a:bodyPr wrap="square">
            <a:spAutoFit/>
          </a:bodyPr>
          <a:p>
            <a:pPr lvl="0" algn="ctr"/>
            <a:r>
              <a:rPr lang="en-US" altLang="zh-CN" sz="4400" b="1" err="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2</a:t>
            </a:r>
            <a:r>
              <a:rPr lang="zh-CN" altLang="en-US" sz="4400" b="1" err="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rPr>
              <a:t>、原因 ：</a:t>
            </a:r>
            <a:endParaRPr lang="zh-CN" altLang="en-US" sz="4400" b="1" err="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ea"/>
            </a:endParaRPr>
          </a:p>
        </p:txBody>
      </p:sp>
      <p:sp>
        <p:nvSpPr>
          <p:cNvPr id="8" name="TextBox 7"/>
          <p:cNvSpPr txBox="1"/>
          <p:nvPr/>
        </p:nvSpPr>
        <p:spPr>
          <a:xfrm>
            <a:off x="1211580" y="1998345"/>
            <a:ext cx="8624570" cy="3476625"/>
          </a:xfrm>
          <a:prstGeom prst="rect">
            <a:avLst/>
          </a:prstGeom>
          <a:solidFill>
            <a:schemeClr val="bg1"/>
          </a:solidFill>
        </p:spPr>
        <p:txBody>
          <a:bodyPr wrap="square" rtlCol="0">
            <a:spAutoFit/>
          </a:bodyPr>
          <a:p>
            <a:r>
              <a:rPr lang="en-US" altLang="zh-CN" sz="4400" b="1" dirty="0">
                <a:latin typeface="楷体" panose="02010609060101010101" charset="-122"/>
                <a:ea typeface="楷体" panose="02010609060101010101" charset="-122"/>
                <a:cs typeface="+mn-ea"/>
              </a:rPr>
              <a:t>1</a:t>
            </a:r>
            <a:r>
              <a:rPr lang="zh-CN" altLang="en-US" sz="4400" b="1" dirty="0">
                <a:latin typeface="楷体" panose="02010609060101010101" charset="-122"/>
                <a:ea typeface="楷体" panose="02010609060101010101" charset="-122"/>
                <a:cs typeface="+mn-ea"/>
              </a:rPr>
              <a:t>、维护专制主义国家政权的经济基础，巩固封建统治；</a:t>
            </a:r>
            <a:endParaRPr lang="zh-CN" altLang="en-US" sz="4400" b="1" dirty="0">
              <a:latin typeface="楷体" panose="02010609060101010101" charset="-122"/>
              <a:ea typeface="楷体" panose="02010609060101010101" charset="-122"/>
              <a:cs typeface="+mn-ea"/>
            </a:endParaRPr>
          </a:p>
          <a:p>
            <a:endParaRPr lang="zh-CN" altLang="en-US" sz="4400" b="1" dirty="0">
              <a:latin typeface="楷体" panose="02010609060101010101" charset="-122"/>
              <a:ea typeface="楷体" panose="02010609060101010101" charset="-122"/>
              <a:cs typeface="+mn-ea"/>
            </a:endParaRPr>
          </a:p>
          <a:p>
            <a:r>
              <a:rPr lang="en-US" altLang="zh-CN" sz="4400" b="1" dirty="0">
                <a:latin typeface="楷体" panose="02010609060101010101" charset="-122"/>
                <a:ea typeface="楷体" panose="02010609060101010101" charset="-122"/>
                <a:cs typeface="+mn-ea"/>
              </a:rPr>
              <a:t>2</a:t>
            </a:r>
            <a:r>
              <a:rPr lang="zh-CN" altLang="en-US" sz="4400" b="1" dirty="0">
                <a:latin typeface="楷体" panose="02010609060101010101" charset="-122"/>
                <a:ea typeface="楷体" panose="02010609060101010101" charset="-122"/>
                <a:cs typeface="+mn-ea"/>
              </a:rPr>
              <a:t>、安定人心，端正民心民志，</a:t>
            </a:r>
            <a:endParaRPr lang="zh-CN" altLang="en-US" sz="4400" b="1" dirty="0">
              <a:latin typeface="楷体" panose="02010609060101010101" charset="-122"/>
              <a:ea typeface="楷体" panose="02010609060101010101" charset="-122"/>
              <a:cs typeface="+mn-ea"/>
            </a:endParaRPr>
          </a:p>
          <a:p>
            <a:r>
              <a:rPr lang="zh-CN" altLang="en-US" sz="4400" b="1" dirty="0">
                <a:latin typeface="楷体" panose="02010609060101010101" charset="-122"/>
                <a:ea typeface="楷体" panose="02010609060101010101" charset="-122"/>
                <a:cs typeface="+mn-ea"/>
              </a:rPr>
              <a:t>   保障国家安全，维护统治稳定。</a:t>
            </a:r>
            <a:endParaRPr lang="zh-CN" altLang="en-US" sz="4400" b="1" dirty="0">
              <a:latin typeface="楷体" panose="02010609060101010101" charset="-122"/>
              <a:ea typeface="楷体" panose="02010609060101010101" charset="-122"/>
              <a:cs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500"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500"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1" cstate="screen"/>
          <a:srcRect/>
          <a:stretch>
            <a:fillRect/>
          </a:stretch>
        </p:blipFill>
        <p:spPr>
          <a:xfrm>
            <a:off x="0" y="0"/>
            <a:ext cx="12192000" cy="647700"/>
          </a:xfrm>
          <a:prstGeom prst="rect">
            <a:avLst/>
          </a:prstGeom>
        </p:spPr>
      </p:pic>
      <p:pic>
        <p:nvPicPr>
          <p:cNvPr id="59" name="图片 58"/>
          <p:cNvPicPr>
            <a:picLocks noChangeAspect="1"/>
          </p:cNvPicPr>
          <p:nvPr/>
        </p:nvPicPr>
        <p:blipFill rotWithShape="1">
          <a:blip r:embed="rId1" cstate="screen"/>
          <a:srcRect/>
          <a:stretch>
            <a:fillRect/>
          </a:stretch>
        </p:blipFill>
        <p:spPr>
          <a:xfrm flipV="1">
            <a:off x="0" y="6210300"/>
            <a:ext cx="12192000" cy="647700"/>
          </a:xfrm>
          <a:prstGeom prst="rect">
            <a:avLst/>
          </a:prstGeom>
        </p:spPr>
      </p:pic>
      <p:pic>
        <p:nvPicPr>
          <p:cNvPr id="62" name="图片 61"/>
          <p:cNvPicPr>
            <a:picLocks noChangeAspect="1"/>
          </p:cNvPicPr>
          <p:nvPr/>
        </p:nvPicPr>
        <p:blipFill rotWithShape="1">
          <a:blip r:embed="rId2" cstate="screen"/>
          <a:srcRect/>
          <a:stretch>
            <a:fillRect/>
          </a:stretch>
        </p:blipFill>
        <p:spPr>
          <a:xfrm>
            <a:off x="9093460" y="0"/>
            <a:ext cx="3098540" cy="1915885"/>
          </a:xfrm>
          <a:prstGeom prst="rect">
            <a:avLst/>
          </a:prstGeom>
        </p:spPr>
      </p:pic>
      <p:pic>
        <p:nvPicPr>
          <p:cNvPr id="63" name="图片 62"/>
          <p:cNvPicPr>
            <a:picLocks noChangeAspect="1"/>
          </p:cNvPicPr>
          <p:nvPr/>
        </p:nvPicPr>
        <p:blipFill rotWithShape="1">
          <a:blip r:embed="rId3" cstate="screen"/>
          <a:srcRect b="-2"/>
          <a:stretch>
            <a:fillRect/>
          </a:stretch>
        </p:blipFill>
        <p:spPr>
          <a:xfrm>
            <a:off x="0" y="3381829"/>
            <a:ext cx="2757714" cy="3476171"/>
          </a:xfrm>
          <a:prstGeom prst="rect">
            <a:avLst/>
          </a:prstGeom>
        </p:spPr>
      </p:pic>
      <p:sp>
        <p:nvSpPr>
          <p:cNvPr id="3" name="文本框 2"/>
          <p:cNvSpPr txBox="1"/>
          <p:nvPr/>
        </p:nvSpPr>
        <p:spPr>
          <a:xfrm>
            <a:off x="151130" y="2529840"/>
            <a:ext cx="11522075" cy="953135"/>
          </a:xfrm>
          <a:prstGeom prst="rect">
            <a:avLst/>
          </a:prstGeom>
          <a:solidFill>
            <a:schemeClr val="bg1"/>
          </a:solid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noProof="0" smtClean="0">
                <a:ln>
                  <a:noFill/>
                </a:ln>
                <a:solidFill>
                  <a:srgbClr val="0033CC"/>
                </a:solidFill>
                <a:effectLst/>
                <a:uLnTx/>
                <a:uFillTx/>
                <a:latin typeface="楷体_GB2312" pitchFamily="49" charset="-122"/>
                <a:ea typeface="楷体_GB2312" pitchFamily="49" charset="-122"/>
                <a:sym typeface="+mn-ea"/>
              </a:rPr>
              <a:t>材料：</a:t>
            </a:r>
            <a:r>
              <a:rPr kumimoji="1" lang="zh-CN" altLang="en-US" sz="2800" b="1" noProof="0" smtClean="0">
                <a:ln>
                  <a:noFill/>
                </a:ln>
                <a:effectLst/>
                <a:uLnTx/>
                <a:uFillTx/>
                <a:latin typeface="楷体_GB2312" pitchFamily="49" charset="-122"/>
                <a:ea typeface="楷体_GB2312" pitchFamily="49" charset="-122"/>
                <a:sym typeface="+mn-ea"/>
              </a:rPr>
              <a:t>据统计，明前期</a:t>
            </a:r>
            <a:r>
              <a:rPr kumimoji="1" lang="zh-CN" altLang="en-US" sz="2800" b="1" noProof="0" smtClean="0">
                <a:ln>
                  <a:noFill/>
                </a:ln>
                <a:solidFill>
                  <a:srgbClr val="FF3300"/>
                </a:solidFill>
                <a:effectLst/>
                <a:uLnTx/>
                <a:uFillTx/>
                <a:latin typeface="楷体_GB2312" pitchFamily="49" charset="-122"/>
                <a:ea typeface="楷体_GB2312" pitchFamily="49" charset="-122"/>
                <a:sym typeface="+mn-ea"/>
              </a:rPr>
              <a:t>官营手工业</a:t>
            </a:r>
            <a:r>
              <a:rPr kumimoji="1" lang="zh-CN" altLang="en-US" sz="2800" b="1" noProof="0" smtClean="0">
                <a:ln>
                  <a:noFill/>
                </a:ln>
                <a:effectLst/>
                <a:uLnTx/>
                <a:uFillTx/>
                <a:latin typeface="楷体_GB2312" pitchFamily="49" charset="-122"/>
                <a:ea typeface="楷体_GB2312" pitchFamily="49" charset="-122"/>
                <a:sym typeface="+mn-ea"/>
              </a:rPr>
              <a:t>占用的工匠达到</a:t>
            </a:r>
            <a:r>
              <a:rPr kumimoji="1" lang="en-US" altLang="zh-CN" sz="2800" b="1" noProof="0" smtClean="0">
                <a:ln>
                  <a:noFill/>
                </a:ln>
                <a:effectLst/>
                <a:uLnTx/>
                <a:uFillTx/>
                <a:latin typeface="楷体_GB2312" pitchFamily="49" charset="-122"/>
                <a:ea typeface="楷体_GB2312" pitchFamily="49" charset="-122"/>
                <a:sym typeface="+mn-ea"/>
              </a:rPr>
              <a:t>30</a:t>
            </a:r>
            <a:r>
              <a:rPr kumimoji="1" lang="zh-CN" altLang="en-US" sz="2800" b="1" noProof="0" smtClean="0">
                <a:ln>
                  <a:noFill/>
                </a:ln>
                <a:effectLst/>
                <a:uLnTx/>
                <a:uFillTx/>
                <a:latin typeface="楷体_GB2312" pitchFamily="49" charset="-122"/>
                <a:ea typeface="楷体_GB2312" pitchFamily="49" charset="-122"/>
                <a:sym typeface="+mn-ea"/>
              </a:rPr>
              <a:t>万人，加上为官营手工业服务的民夫共约</a:t>
            </a:r>
            <a:r>
              <a:rPr kumimoji="1" lang="en-US" altLang="zh-CN" sz="2800" b="1" noProof="0" smtClean="0">
                <a:ln>
                  <a:noFill/>
                </a:ln>
                <a:effectLst/>
                <a:uLnTx/>
                <a:uFillTx/>
                <a:latin typeface="楷体_GB2312" pitchFamily="49" charset="-122"/>
                <a:ea typeface="楷体_GB2312" pitchFamily="49" charset="-122"/>
                <a:sym typeface="+mn-ea"/>
              </a:rPr>
              <a:t>180</a:t>
            </a:r>
            <a:r>
              <a:rPr kumimoji="1" lang="zh-CN" altLang="en-US" sz="2800" b="1" noProof="0" smtClean="0">
                <a:ln>
                  <a:noFill/>
                </a:ln>
                <a:effectLst/>
                <a:uLnTx/>
                <a:uFillTx/>
                <a:latin typeface="楷体_GB2312" pitchFamily="49" charset="-122"/>
                <a:ea typeface="楷体_GB2312" pitchFamily="49" charset="-122"/>
                <a:sym typeface="+mn-ea"/>
              </a:rPr>
              <a:t>万人。      </a:t>
            </a:r>
            <a:r>
              <a:rPr kumimoji="1" lang="en-US" altLang="zh-CN" sz="2800" b="1" noProof="0" smtClean="0">
                <a:ln>
                  <a:noFill/>
                </a:ln>
                <a:effectLst/>
                <a:uLnTx/>
                <a:uFillTx/>
                <a:latin typeface="Arial" panose="020B0604020202020204"/>
                <a:ea typeface="楷体_GB2312" pitchFamily="49" charset="-122"/>
                <a:sym typeface="+mn-ea"/>
              </a:rPr>
              <a:t>——</a:t>
            </a:r>
            <a:r>
              <a:rPr kumimoji="1" lang="zh-CN" altLang="en-US" sz="2800" b="1" noProof="0" smtClean="0">
                <a:ln>
                  <a:noFill/>
                </a:ln>
                <a:effectLst/>
                <a:uLnTx/>
                <a:uFillTx/>
                <a:latin typeface="楷体_GB2312" pitchFamily="49" charset="-122"/>
                <a:ea typeface="楷体_GB2312" pitchFamily="49" charset="-122"/>
                <a:sym typeface="+mn-ea"/>
              </a:rPr>
              <a:t>高中历史必修二（人教版）</a:t>
            </a:r>
            <a:endParaRPr kumimoji="1" lang="zh-CN" altLang="en-US" sz="2800" b="1" noProof="0" smtClean="0">
              <a:ln>
                <a:noFill/>
              </a:ln>
              <a:effectLst/>
              <a:uLnTx/>
              <a:uFillTx/>
              <a:latin typeface="楷体_GB2312" pitchFamily="49" charset="-122"/>
              <a:ea typeface="楷体_GB2312" pitchFamily="49" charset="-122"/>
              <a:sym typeface="+mn-ea"/>
            </a:endParaRPr>
          </a:p>
        </p:txBody>
      </p:sp>
      <p:sp>
        <p:nvSpPr>
          <p:cNvPr id="4" name="文本框 3"/>
          <p:cNvSpPr txBox="1"/>
          <p:nvPr/>
        </p:nvSpPr>
        <p:spPr>
          <a:xfrm>
            <a:off x="60960" y="4154805"/>
            <a:ext cx="11703050" cy="1383665"/>
          </a:xfrm>
          <a:prstGeom prst="rect">
            <a:avLst/>
          </a:prstGeom>
          <a:solidFill>
            <a:schemeClr val="bg1"/>
          </a:solid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noProof="0" smtClean="0">
                <a:ln>
                  <a:noFill/>
                </a:ln>
                <a:effectLst/>
                <a:uLnTx/>
                <a:uFillTx/>
                <a:latin typeface="Arial" panose="020B0604020202020204"/>
                <a:ea typeface="楷体_GB2312" pitchFamily="49" charset="-122"/>
                <a:sym typeface="+mn-ea"/>
              </a:rPr>
              <a:t>材料：“</a:t>
            </a:r>
            <a:r>
              <a:rPr kumimoji="1" lang="en-US" altLang="zh-CN" sz="2800" b="1" noProof="0" smtClean="0">
                <a:ln>
                  <a:noFill/>
                </a:ln>
                <a:effectLst/>
                <a:uLnTx/>
                <a:uFillTx/>
                <a:latin typeface="Arial" panose="020B0604020202020204"/>
                <a:ea typeface="楷体_GB2312" pitchFamily="49" charset="-122"/>
                <a:sym typeface="+mn-ea"/>
              </a:rPr>
              <a:t>……</a:t>
            </a:r>
            <a:r>
              <a:rPr kumimoji="1" lang="zh-CN" altLang="en-US" sz="2800" b="1" noProof="0" smtClean="0">
                <a:ln>
                  <a:noFill/>
                </a:ln>
                <a:effectLst/>
                <a:uLnTx/>
                <a:uFillTx/>
                <a:latin typeface="楷体_GB2312" pitchFamily="49" charset="-122"/>
                <a:ea typeface="楷体_GB2312" pitchFamily="49" charset="-122"/>
                <a:sym typeface="+mn-ea"/>
              </a:rPr>
              <a:t>朕（雍正）观四民（指士、农、工、商）之业，士之外，农为最贵。凡士工商贾，皆赖食于农，以故</a:t>
            </a:r>
            <a:r>
              <a:rPr kumimoji="1" lang="zh-CN" altLang="en-US" sz="2800" b="1" noProof="0" smtClean="0">
                <a:ln>
                  <a:noFill/>
                </a:ln>
                <a:solidFill>
                  <a:srgbClr val="FF3300"/>
                </a:solidFill>
                <a:effectLst/>
                <a:uLnTx/>
                <a:uFillTx/>
                <a:latin typeface="楷体_GB2312" pitchFamily="49" charset="-122"/>
                <a:ea typeface="楷体_GB2312" pitchFamily="49" charset="-122"/>
                <a:sym typeface="+mn-ea"/>
              </a:rPr>
              <a:t>农为天下之本务，而工贾皆其末</a:t>
            </a:r>
            <a:r>
              <a:rPr kumimoji="1" lang="zh-CN" altLang="en-US" sz="2800" b="1" noProof="0" smtClean="0">
                <a:ln>
                  <a:noFill/>
                </a:ln>
                <a:effectLst/>
                <a:uLnTx/>
                <a:uFillTx/>
                <a:latin typeface="楷体_GB2312" pitchFamily="49" charset="-122"/>
                <a:ea typeface="楷体_GB2312" pitchFamily="49" charset="-122"/>
                <a:sym typeface="+mn-ea"/>
              </a:rPr>
              <a:t>也。</a:t>
            </a:r>
            <a:r>
              <a:rPr kumimoji="1" lang="zh-CN" altLang="en-US" sz="2800" b="1" noProof="0" smtClean="0">
                <a:ln>
                  <a:noFill/>
                </a:ln>
                <a:effectLst/>
                <a:uLnTx/>
                <a:uFillTx/>
                <a:latin typeface="Arial" panose="020B0604020202020204"/>
                <a:ea typeface="楷体_GB2312" pitchFamily="49" charset="-122"/>
                <a:sym typeface="+mn-ea"/>
              </a:rPr>
              <a:t>”</a:t>
            </a:r>
            <a:r>
              <a:rPr kumimoji="1" lang="zh-CN" altLang="en-US" sz="2800" b="1" noProof="0" smtClean="0">
                <a:ln>
                  <a:noFill/>
                </a:ln>
                <a:effectLst/>
                <a:uLnTx/>
                <a:uFillTx/>
                <a:latin typeface="楷体_GB2312" pitchFamily="49" charset="-122"/>
                <a:ea typeface="楷体_GB2312" pitchFamily="49" charset="-122"/>
                <a:sym typeface="+mn-ea"/>
              </a:rPr>
              <a:t>                  </a:t>
            </a:r>
            <a:r>
              <a:rPr kumimoji="1" lang="en-US" altLang="zh-CN" sz="2800" b="1" noProof="0" smtClean="0">
                <a:ln>
                  <a:noFill/>
                </a:ln>
                <a:effectLst/>
                <a:uLnTx/>
                <a:uFillTx/>
                <a:latin typeface="Arial" panose="020B0604020202020204"/>
                <a:ea typeface="楷体_GB2312" pitchFamily="49" charset="-122"/>
                <a:sym typeface="+mn-ea"/>
              </a:rPr>
              <a:t>——</a:t>
            </a:r>
            <a:r>
              <a:rPr kumimoji="1" lang="en-US" altLang="zh-CN" sz="2800" b="1" noProof="0" smtClean="0">
                <a:ln>
                  <a:noFill/>
                </a:ln>
                <a:effectLst/>
                <a:uLnTx/>
                <a:uFillTx/>
                <a:latin typeface="楷体_GB2312" pitchFamily="49" charset="-122"/>
                <a:ea typeface="楷体_GB2312" pitchFamily="49" charset="-122"/>
                <a:sym typeface="+mn-ea"/>
              </a:rPr>
              <a:t> </a:t>
            </a:r>
            <a:r>
              <a:rPr kumimoji="1" lang="zh-CN" altLang="en-US" sz="2800" b="1" noProof="0" smtClean="0">
                <a:ln>
                  <a:noFill/>
                </a:ln>
                <a:effectLst/>
                <a:uLnTx/>
                <a:uFillTx/>
                <a:latin typeface="楷体_GB2312" pitchFamily="49" charset="-122"/>
                <a:ea typeface="楷体_GB2312" pitchFamily="49" charset="-122"/>
                <a:sym typeface="+mn-ea"/>
              </a:rPr>
              <a:t>摘自</a:t>
            </a:r>
            <a:r>
              <a:rPr kumimoji="1" lang="en-US" altLang="zh-CN" sz="2800" b="1" noProof="0" smtClean="0">
                <a:ln>
                  <a:noFill/>
                </a:ln>
                <a:effectLst/>
                <a:uLnTx/>
                <a:uFillTx/>
                <a:latin typeface="楷体_GB2312" pitchFamily="49" charset="-122"/>
                <a:ea typeface="楷体_GB2312" pitchFamily="49" charset="-122"/>
                <a:sym typeface="+mn-ea"/>
              </a:rPr>
              <a:t>《</a:t>
            </a:r>
            <a:r>
              <a:rPr kumimoji="1" lang="zh-CN" altLang="en-US" sz="2800" b="1" noProof="0" smtClean="0">
                <a:ln>
                  <a:noFill/>
                </a:ln>
                <a:effectLst/>
                <a:uLnTx/>
                <a:uFillTx/>
                <a:latin typeface="楷体_GB2312" pitchFamily="49" charset="-122"/>
                <a:ea typeface="楷体_GB2312" pitchFamily="49" charset="-122"/>
                <a:sym typeface="+mn-ea"/>
              </a:rPr>
              <a:t>大清会典事例</a:t>
            </a:r>
            <a:r>
              <a:rPr kumimoji="1" lang="en-US" altLang="zh-CN" sz="2800" b="1" noProof="0" smtClean="0">
                <a:ln>
                  <a:noFill/>
                </a:ln>
                <a:effectLst/>
                <a:uLnTx/>
                <a:uFillTx/>
                <a:latin typeface="楷体_GB2312" pitchFamily="49" charset="-122"/>
                <a:ea typeface="楷体_GB2312" pitchFamily="49" charset="-122"/>
                <a:sym typeface="+mn-ea"/>
              </a:rPr>
              <a:t>》</a:t>
            </a:r>
            <a:endParaRPr kumimoji="1" lang="en-US" altLang="zh-CN" sz="2800" b="1" noProof="0" smtClean="0">
              <a:ln>
                <a:noFill/>
              </a:ln>
              <a:effectLst/>
              <a:uLnTx/>
              <a:uFillTx/>
              <a:latin typeface="楷体_GB2312" pitchFamily="49" charset="-122"/>
              <a:ea typeface="楷体_GB2312" pitchFamily="49" charset="-122"/>
              <a:sym typeface="+mn-ea"/>
            </a:endParaRPr>
          </a:p>
        </p:txBody>
      </p:sp>
      <p:sp>
        <p:nvSpPr>
          <p:cNvPr id="5" name="文本框 4"/>
          <p:cNvSpPr txBox="1"/>
          <p:nvPr/>
        </p:nvSpPr>
        <p:spPr>
          <a:xfrm>
            <a:off x="151130" y="751840"/>
            <a:ext cx="11413490" cy="1383665"/>
          </a:xfrm>
          <a:prstGeom prst="rect">
            <a:avLst/>
          </a:prstGeom>
          <a:solidFill>
            <a:schemeClr val="bg1"/>
          </a:solid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noProof="0" smtClean="0">
                <a:ln>
                  <a:noFill/>
                </a:ln>
                <a:solidFill>
                  <a:srgbClr val="0033CC"/>
                </a:solidFill>
                <a:effectLst/>
                <a:uLnTx/>
                <a:uFillTx/>
                <a:latin typeface="楷体_GB2312" pitchFamily="49" charset="-122"/>
                <a:ea typeface="楷体_GB2312" pitchFamily="49" charset="-122"/>
                <a:sym typeface="+mn-ea"/>
              </a:rPr>
              <a:t>材料：</a:t>
            </a:r>
            <a:r>
              <a:rPr kumimoji="1" lang="zh-CN" altLang="en-US" sz="2800" b="1" noProof="0" smtClean="0">
                <a:ln>
                  <a:noFill/>
                </a:ln>
                <a:effectLst/>
                <a:uLnTx/>
                <a:uFillTx/>
                <a:latin typeface="楷体_GB2312" pitchFamily="49" charset="-122"/>
                <a:ea typeface="楷体_GB2312" pitchFamily="49" charset="-122"/>
                <a:sym typeface="+mn-ea"/>
              </a:rPr>
              <a:t>天下已平，高祖（刘邦）乃</a:t>
            </a:r>
            <a:r>
              <a:rPr kumimoji="1" lang="zh-CN" altLang="en-US" sz="2800" b="1" noProof="0" smtClean="0">
                <a:ln>
                  <a:noFill/>
                </a:ln>
                <a:solidFill>
                  <a:srgbClr val="FF3300"/>
                </a:solidFill>
                <a:effectLst/>
                <a:uLnTx/>
                <a:uFillTx/>
                <a:latin typeface="楷体_GB2312" pitchFamily="49" charset="-122"/>
                <a:ea typeface="楷体_GB2312" pitchFamily="49" charset="-122"/>
                <a:sym typeface="+mn-ea"/>
              </a:rPr>
              <a:t>命贾人（商人）不得衣丝乘车。重租税以困辱之。</a:t>
            </a:r>
            <a:r>
              <a:rPr kumimoji="1" lang="en-US" altLang="zh-CN" sz="2800" b="1" noProof="0" smtClean="0">
                <a:ln>
                  <a:noFill/>
                </a:ln>
                <a:effectLst/>
                <a:uLnTx/>
                <a:uFillTx/>
                <a:latin typeface="Arial" panose="020B0604020202020204"/>
                <a:ea typeface="楷体_GB2312" pitchFamily="49" charset="-122"/>
                <a:sym typeface="+mn-ea"/>
              </a:rPr>
              <a:t>……</a:t>
            </a:r>
            <a:r>
              <a:rPr kumimoji="1" lang="zh-CN" altLang="en-US" sz="2800" b="1" noProof="0" smtClean="0">
                <a:ln>
                  <a:noFill/>
                </a:ln>
                <a:solidFill>
                  <a:srgbClr val="FF3300"/>
                </a:solidFill>
                <a:effectLst/>
                <a:uLnTx/>
                <a:uFillTx/>
                <a:latin typeface="楷体_GB2312" pitchFamily="49" charset="-122"/>
                <a:ea typeface="楷体_GB2312" pitchFamily="49" charset="-122"/>
                <a:sym typeface="+mn-ea"/>
              </a:rPr>
              <a:t>市井之子孙（商人子弟）亦不得仕宦为吏</a:t>
            </a:r>
            <a:r>
              <a:rPr kumimoji="1" lang="zh-CN" altLang="en-US" sz="2800" b="1" noProof="0" smtClean="0">
                <a:ln>
                  <a:noFill/>
                </a:ln>
                <a:effectLst/>
                <a:uLnTx/>
                <a:uFillTx/>
                <a:latin typeface="楷体_GB2312" pitchFamily="49" charset="-122"/>
                <a:ea typeface="楷体_GB2312" pitchFamily="49" charset="-122"/>
                <a:sym typeface="+mn-ea"/>
              </a:rPr>
              <a:t>。 		   </a:t>
            </a:r>
            <a:endParaRPr kumimoji="1" lang="zh-CN" altLang="en-US" sz="2800" b="1"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noProof="0" smtClean="0">
                <a:ln>
                  <a:noFill/>
                </a:ln>
                <a:effectLst/>
                <a:uLnTx/>
                <a:uFillTx/>
                <a:latin typeface="楷体_GB2312" pitchFamily="49" charset="-122"/>
                <a:ea typeface="楷体_GB2312" pitchFamily="49" charset="-122"/>
                <a:sym typeface="+mn-ea"/>
              </a:rPr>
              <a:t>                   </a:t>
            </a:r>
            <a:r>
              <a:rPr kumimoji="1" lang="en-US" altLang="zh-CN" sz="2800" b="1" noProof="0" smtClean="0">
                <a:ln>
                  <a:noFill/>
                </a:ln>
                <a:effectLst/>
                <a:uLnTx/>
                <a:uFillTx/>
                <a:latin typeface="Arial" panose="020B0604020202020204"/>
                <a:ea typeface="楷体_GB2312" pitchFamily="49" charset="-122"/>
                <a:sym typeface="+mn-ea"/>
              </a:rPr>
              <a:t>——</a:t>
            </a:r>
            <a:r>
              <a:rPr kumimoji="1" lang="en-US" altLang="zh-CN" sz="2800" b="1" noProof="0" smtClean="0">
                <a:ln>
                  <a:noFill/>
                </a:ln>
                <a:effectLst/>
                <a:uLnTx/>
                <a:uFillTx/>
                <a:latin typeface="楷体_GB2312" pitchFamily="49" charset="-122"/>
                <a:ea typeface="楷体_GB2312" pitchFamily="49" charset="-122"/>
                <a:sym typeface="+mn-ea"/>
              </a:rPr>
              <a:t>《</a:t>
            </a:r>
            <a:r>
              <a:rPr kumimoji="1" lang="zh-CN" altLang="en-US" sz="2800" b="1" noProof="0" smtClean="0">
                <a:ln>
                  <a:noFill/>
                </a:ln>
                <a:effectLst/>
                <a:uLnTx/>
                <a:uFillTx/>
                <a:latin typeface="楷体_GB2312" pitchFamily="49" charset="-122"/>
                <a:ea typeface="楷体_GB2312" pitchFamily="49" charset="-122"/>
                <a:sym typeface="+mn-ea"/>
              </a:rPr>
              <a:t>史记</a:t>
            </a:r>
            <a:r>
              <a:rPr kumimoji="1" lang="en-US" altLang="zh-CN" sz="2800" b="1" noProof="0" smtClean="0">
                <a:ln>
                  <a:noFill/>
                </a:ln>
                <a:effectLst/>
                <a:uLnTx/>
                <a:uFillTx/>
                <a:latin typeface="Arial" panose="020B0604020202020204"/>
                <a:ea typeface="楷体_GB2312" pitchFamily="49" charset="-122"/>
                <a:sym typeface="+mn-ea"/>
              </a:rPr>
              <a:t>•</a:t>
            </a:r>
            <a:r>
              <a:rPr kumimoji="1" lang="zh-CN" altLang="en-US" sz="2800" b="1" noProof="0" smtClean="0">
                <a:ln>
                  <a:noFill/>
                </a:ln>
                <a:effectLst/>
                <a:uLnTx/>
                <a:uFillTx/>
                <a:latin typeface="楷体_GB2312" pitchFamily="49" charset="-122"/>
                <a:ea typeface="楷体_GB2312" pitchFamily="49" charset="-122"/>
                <a:sym typeface="+mn-ea"/>
              </a:rPr>
              <a:t>平准书</a:t>
            </a:r>
            <a:r>
              <a:rPr kumimoji="1" lang="en-US" altLang="zh-CN" sz="2800" b="1" noProof="0" smtClean="0">
                <a:ln>
                  <a:noFill/>
                </a:ln>
                <a:effectLst/>
                <a:uLnTx/>
                <a:uFillTx/>
                <a:latin typeface="楷体_GB2312" pitchFamily="49" charset="-122"/>
                <a:ea typeface="楷体_GB2312" pitchFamily="49" charset="-122"/>
                <a:sym typeface="+mn-ea"/>
              </a:rPr>
              <a:t>》</a:t>
            </a:r>
            <a:endParaRPr kumimoji="1" lang="en-US" altLang="zh-CN" sz="2800" b="1" noProof="0" smtClean="0">
              <a:ln>
                <a:noFill/>
              </a:ln>
              <a:effectLst/>
              <a:uLnTx/>
              <a:uFillTx/>
              <a:latin typeface="楷体_GB2312" pitchFamily="49" charset="-122"/>
              <a:ea typeface="楷体_GB2312" pitchFamily="49" charset="-122"/>
              <a:sym typeface="+mn-ea"/>
            </a:endParaRPr>
          </a:p>
        </p:txBody>
      </p:sp>
      <p:sp>
        <p:nvSpPr>
          <p:cNvPr id="21509" name="AutoShape 5"/>
          <p:cNvSpPr/>
          <p:nvPr/>
        </p:nvSpPr>
        <p:spPr>
          <a:xfrm>
            <a:off x="6776085" y="1746250"/>
            <a:ext cx="4492625" cy="517525"/>
          </a:xfrm>
          <a:prstGeom prst="accentBorderCallout3">
            <a:avLst>
              <a:gd name="adj1" fmla="val 21431"/>
              <a:gd name="adj2" fmla="val 101889"/>
              <a:gd name="adj3" fmla="val 21431"/>
              <a:gd name="adj4" fmla="val 121657"/>
              <a:gd name="adj5" fmla="val 16667"/>
              <a:gd name="adj6" fmla="val 121657"/>
              <a:gd name="adj7" fmla="val -82144"/>
              <a:gd name="adj8" fmla="val 86361"/>
            </a:avLst>
          </a:prstGeom>
          <a:solidFill>
            <a:schemeClr val="bg1"/>
          </a:solidFill>
          <a:ln w="38100" cap="flat" cmpd="sng">
            <a:solidFill>
              <a:schemeClr val="accent2"/>
            </a:solidFill>
            <a:prstDash val="solid"/>
            <a:miter/>
            <a:headEnd type="none" w="med" len="med"/>
            <a:tailEnd type="none" w="med" len="med"/>
          </a:ln>
        </p:spPr>
        <p:txBody>
          <a:bodyPr anchor="t"/>
          <a:p>
            <a:pPr algn="ctr"/>
            <a:r>
              <a:rPr lang="zh-CN" altLang="en-US" sz="2800" b="1" dirty="0">
                <a:latin typeface="Tahoma" panose="020B0604030504040204" pitchFamily="34" charset="0"/>
                <a:ea typeface="黑体" panose="02010609060101010101" pitchFamily="49" charset="-122"/>
              </a:rPr>
              <a:t>歧视商人，并以重税压制</a:t>
            </a:r>
            <a:endParaRPr lang="zh-CN" altLang="en-US" sz="2800" b="1" dirty="0">
              <a:latin typeface="Tahoma" panose="020B0604030504040204" pitchFamily="34" charset="0"/>
              <a:ea typeface="黑体" panose="02010609060101010101" pitchFamily="49" charset="-122"/>
            </a:endParaRPr>
          </a:p>
        </p:txBody>
      </p:sp>
      <p:sp>
        <p:nvSpPr>
          <p:cNvPr id="6" name="AutoShape 5"/>
          <p:cNvSpPr/>
          <p:nvPr/>
        </p:nvSpPr>
        <p:spPr>
          <a:xfrm>
            <a:off x="1999615" y="3482975"/>
            <a:ext cx="4680585" cy="454660"/>
          </a:xfrm>
          <a:prstGeom prst="accentBorderCallout3">
            <a:avLst>
              <a:gd name="adj1" fmla="val 21431"/>
              <a:gd name="adj2" fmla="val 101889"/>
              <a:gd name="adj3" fmla="val 21431"/>
              <a:gd name="adj4" fmla="val 121657"/>
              <a:gd name="adj5" fmla="val 16667"/>
              <a:gd name="adj6" fmla="val 121657"/>
              <a:gd name="adj7" fmla="val -82144"/>
              <a:gd name="adj8" fmla="val 86361"/>
            </a:avLst>
          </a:prstGeom>
          <a:solidFill>
            <a:schemeClr val="bg1"/>
          </a:solidFill>
          <a:ln w="38100" cap="flat" cmpd="sng">
            <a:solidFill>
              <a:schemeClr val="accent2"/>
            </a:solidFill>
            <a:prstDash val="solid"/>
            <a:miter/>
            <a:headEnd type="none" w="med" len="med"/>
            <a:tailEnd type="none" w="med" len="med"/>
          </a:ln>
        </p:spPr>
        <p:txBody>
          <a:bodyPr anchor="t"/>
          <a:p>
            <a:pPr algn="ctr"/>
            <a:r>
              <a:rPr lang="zh-CN" altLang="en-US" sz="2800" b="1" dirty="0">
                <a:latin typeface="Tahoma" panose="020B0604030504040204" pitchFamily="34" charset="0"/>
                <a:ea typeface="黑体" panose="02010609060101010101" pitchFamily="49" charset="-122"/>
                <a:sym typeface="+mn-ea"/>
              </a:rPr>
              <a:t>压制民营手工业的发展</a:t>
            </a:r>
            <a:endParaRPr lang="zh-CN" altLang="en-US" sz="2800" b="1" dirty="0">
              <a:latin typeface="Tahoma" panose="020B0604030504040204" pitchFamily="34" charset="0"/>
              <a:ea typeface="黑体" panose="02010609060101010101" pitchFamily="49" charset="-122"/>
            </a:endParaRPr>
          </a:p>
        </p:txBody>
      </p:sp>
      <p:sp>
        <p:nvSpPr>
          <p:cNvPr id="7" name="AutoShape 5"/>
          <p:cNvSpPr/>
          <p:nvPr/>
        </p:nvSpPr>
        <p:spPr>
          <a:xfrm>
            <a:off x="5741035" y="5538470"/>
            <a:ext cx="5055235" cy="671195"/>
          </a:xfrm>
          <a:prstGeom prst="accentBorderCallout3">
            <a:avLst>
              <a:gd name="adj1" fmla="val 21431"/>
              <a:gd name="adj2" fmla="val 101889"/>
              <a:gd name="adj3" fmla="val 21431"/>
              <a:gd name="adj4" fmla="val 121657"/>
              <a:gd name="adj5" fmla="val 16667"/>
              <a:gd name="adj6" fmla="val 121657"/>
              <a:gd name="adj7" fmla="val -82144"/>
              <a:gd name="adj8" fmla="val 86361"/>
            </a:avLst>
          </a:prstGeom>
          <a:solidFill>
            <a:schemeClr val="bg1"/>
          </a:solidFill>
          <a:ln w="38100" cap="flat" cmpd="sng">
            <a:solidFill>
              <a:schemeClr val="accent2"/>
            </a:solidFill>
            <a:prstDash val="solid"/>
            <a:miter/>
            <a:headEnd type="none" w="med" len="med"/>
            <a:tailEnd type="none" w="med" len="med"/>
          </a:ln>
        </p:spPr>
        <p:txBody>
          <a:bodyPr anchor="t"/>
          <a:p>
            <a:pPr algn="ctr"/>
            <a:r>
              <a:rPr lang="zh-CN" altLang="en-US" sz="2800" b="1" dirty="0">
                <a:latin typeface="黑体" panose="02010609060101010101" pitchFamily="49" charset="-122"/>
                <a:ea typeface="黑体" panose="02010609060101010101" pitchFamily="49" charset="-122"/>
                <a:sym typeface="+mn-ea"/>
              </a:rPr>
              <a:t>强调农业为本业，商业为末业</a:t>
            </a:r>
            <a:endParaRPr lang="zh-CN" altLang="en-US" sz="2800" b="1" dirty="0">
              <a:latin typeface="Tahoma" panose="020B0604030504040204" pitchFamily="34"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ldLvl="0" animBg="1"/>
      <p:bldP spid="6" grpId="0" bldLvl="0" animBg="1"/>
      <p:bldP spid="7" grpId="0" bldLvl="0" animBg="1"/>
    </p:bld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numdgm"/>
</p:tagLst>
</file>

<file path=ppt/tags/tag3.xml><?xml version="1.0" encoding="utf-8"?>
<p:tagLst xmlns:p="http://schemas.openxmlformats.org/presentationml/2006/main">
  <p:tag name="KSO_WM_TEMPLATE_CATEGORY" val="custom"/>
  <p:tag name="KSO_WM_TEMPLATE_INDEX" val="20186827"/>
</p:tagLst>
</file>

<file path=ppt/tags/tag4.xml><?xml version="1.0" encoding="utf-8"?>
<p:tagLst xmlns:p="http://schemas.openxmlformats.org/presentationml/2006/main">
  <p:tag name="KSO_WM_TEMPLATE_CATEGORY" val="custom"/>
  <p:tag name="KSO_WM_TEMPLATE_INDEX" val="20186827"/>
</p:tagLst>
</file>

<file path=ppt/tags/tag5.xml><?xml version="1.0" encoding="utf-8"?>
<p:tagLst xmlns:p="http://schemas.openxmlformats.org/presentationml/2006/main">
  <p:tag name="KSO_WM_TEMPLATE_CATEGORY" val="custom"/>
  <p:tag name="KSO_WM_TEMPLATE_INDEX" val="20186827"/>
</p:tagLst>
</file>

<file path=ppt/theme/theme1.xml><?xml version="1.0" encoding="utf-8"?>
<a:theme xmlns:a="http://schemas.openxmlformats.org/drawingml/2006/main" name="Office 主题">
  <a:themeElements>
    <a:clrScheme name="古典中国风">
      <a:dk1>
        <a:sysClr val="windowText" lastClr="000000"/>
      </a:dk1>
      <a:lt1>
        <a:sysClr val="window" lastClr="FFFFFF"/>
      </a:lt1>
      <a:dk2>
        <a:srgbClr val="44546A"/>
      </a:dk2>
      <a:lt2>
        <a:srgbClr val="E7E6E6"/>
      </a:lt2>
      <a:accent1>
        <a:srgbClr val="79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6198</Words>
  <Application>WPS 演示</Application>
  <PresentationFormat>宽屏</PresentationFormat>
  <Paragraphs>398</Paragraphs>
  <Slides>48</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48</vt:i4>
      </vt:variant>
    </vt:vector>
  </HeadingPairs>
  <TitlesOfParts>
    <vt:vector size="68" baseType="lpstr">
      <vt:lpstr>Arial</vt:lpstr>
      <vt:lpstr>宋体</vt:lpstr>
      <vt:lpstr>Wingdings</vt:lpstr>
      <vt:lpstr>Tahoma</vt:lpstr>
      <vt:lpstr>楷体</vt:lpstr>
      <vt:lpstr>Arial Unicode MS</vt:lpstr>
      <vt:lpstr>楷体_GB2312</vt:lpstr>
      <vt:lpstr>新宋体</vt:lpstr>
      <vt:lpstr>Arial</vt:lpstr>
      <vt:lpstr>黑体</vt:lpstr>
      <vt:lpstr>微软雅黑</vt:lpstr>
      <vt:lpstr>Calibri Light</vt:lpstr>
      <vt:lpstr>Calibri</vt:lpstr>
      <vt:lpstr>Arial Rounded MT Bold</vt:lpstr>
      <vt:lpstr>中山行书百年纪念版</vt:lpstr>
      <vt:lpstr>华文隶书</vt:lpstr>
      <vt:lpstr>华文行楷</vt:lpstr>
      <vt:lpstr>Times New Roman</vt:lpstr>
      <vt:lpstr>华文新魏</vt:lpstr>
      <vt:lpstr>Office 主题</vt:lpstr>
      <vt:lpstr>PowerPoint 演示文稿</vt:lpstr>
      <vt:lpstr>PowerPoint 演示文稿</vt:lpstr>
      <vt:lpstr>PowerPoint 演示文稿</vt:lpstr>
      <vt:lpstr>一、“重农抑商”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静静等待1371719243</cp:lastModifiedBy>
  <cp:revision>397</cp:revision>
  <dcterms:created xsi:type="dcterms:W3CDTF">2015-10-04T07:57:00Z</dcterms:created>
  <dcterms:modified xsi:type="dcterms:W3CDTF">2019-03-17T02:11:45Z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2052-11.1.0.8515</vt:lpwstr>
  </property>
  <property fmtid="{D5CDD505-2E9C-101B-9397-08002B2CF9AE}" pid="3" name="NXPowerLiteLastOptimized">
    <vt:lpwstr>2583509</vt:lpwstr>
  </property>
  <property fmtid="{D5CDD505-2E9C-101B-9397-08002B2CF9AE}" pid="4" name="NXPowerLiteSettings">
    <vt:lpwstr>F7000400038000</vt:lpwstr>
  </property>
  <property fmtid="{D5CDD505-2E9C-101B-9397-08002B2CF9AE}" pid="5" name="NXPowerLiteVersion">
    <vt:lpwstr>D5.0.3</vt:lpwstr>
  </property>
</Properties>
</file>