
<file path=[Content_Types].xml><?xml version="1.0" encoding="utf-8"?>
<Types xmlns="http://schemas.openxmlformats.org/package/2006/content-types">
  <Default Extension="jpeg" ContentType="image/jpeg"/>
  <Default Extension="vml" ContentType="application/vnd.openxmlformats-officedocument.vmlDrawing"/>
  <Default Extension="bin" ContentType="application/vnd.openxmlformats-officedocument.oleObject"/>
  <Default Extension="png" ContentType="image/png"/>
  <Default Extension="wmf" ContentType="image/x-wmf"/>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commentAuthors.xml" ContentType="application/vnd.openxmlformats-officedocument.presentationml.commentAuthors+xml"/>
  <Override PartName="/ppt/handoutMasters/handoutMaster1.xml" ContentType="application/vnd.openxmlformats-officedocument.presentationml.handoutMaster+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handoutMasterIdLst>
    <p:handoutMasterId r:id="rId41"/>
  </p:handoutMasterIdLst>
  <p:sldIdLst>
    <p:sldId id="277" r:id="rId3"/>
    <p:sldId id="357" r:id="rId4"/>
    <p:sldId id="358" r:id="rId5"/>
    <p:sldId id="359" r:id="rId6"/>
    <p:sldId id="360" r:id="rId7"/>
    <p:sldId id="259" r:id="rId8"/>
    <p:sldId id="280" r:id="rId9"/>
    <p:sldId id="281" r:id="rId10"/>
    <p:sldId id="288" r:id="rId11"/>
    <p:sldId id="282" r:id="rId12"/>
    <p:sldId id="283" r:id="rId13"/>
    <p:sldId id="310" r:id="rId14"/>
    <p:sldId id="312" r:id="rId15"/>
    <p:sldId id="314" r:id="rId16"/>
    <p:sldId id="316" r:id="rId17"/>
    <p:sldId id="319" r:id="rId18"/>
    <p:sldId id="321" r:id="rId19"/>
    <p:sldId id="323" r:id="rId20"/>
    <p:sldId id="325" r:id="rId21"/>
    <p:sldId id="327" r:id="rId22"/>
    <p:sldId id="329" r:id="rId23"/>
    <p:sldId id="331" r:id="rId24"/>
    <p:sldId id="285" r:id="rId25"/>
    <p:sldId id="337" r:id="rId26"/>
    <p:sldId id="338" r:id="rId27"/>
    <p:sldId id="343" r:id="rId28"/>
    <p:sldId id="339" r:id="rId29"/>
    <p:sldId id="349" r:id="rId30"/>
    <p:sldId id="340" r:id="rId31"/>
    <p:sldId id="364" r:id="rId32"/>
    <p:sldId id="341" r:id="rId33"/>
    <p:sldId id="354" r:id="rId34"/>
    <p:sldId id="355" r:id="rId35"/>
    <p:sldId id="356" r:id="rId36"/>
    <p:sldId id="361" r:id="rId37"/>
    <p:sldId id="362" r:id="rId38"/>
    <p:sldId id="363" r:id="rId39"/>
    <p:sldId id="365" r:id="rId40"/>
  </p:sldIdLst>
  <p:sldSz cx="12192000" cy="6858000"/>
  <p:notesSz cx="7103745" cy="10234295"/>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作者" initials="作" lastIdx="0" clrIdx="1"/>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021CB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无样式，网格型">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70" d="100"/>
          <a:sy n="70" d="100"/>
        </p:scale>
        <p:origin x="-702" y="-108"/>
      </p:cViewPr>
      <p:guideLst>
        <p:guide orient="horz" pos="2160"/>
        <p:guide pos="3841"/>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5" Type="http://schemas.openxmlformats.org/officeDocument/2006/relationships/commentAuthors" Target="commentAuthors.xml"/><Relationship Id="rId44" Type="http://schemas.openxmlformats.org/officeDocument/2006/relationships/tableStyles" Target="tableStyles.xml"/><Relationship Id="rId43" Type="http://schemas.openxmlformats.org/officeDocument/2006/relationships/viewProps" Target="viewProps.xml"/><Relationship Id="rId42" Type="http://schemas.openxmlformats.org/officeDocument/2006/relationships/presProps" Target="presProps.xml"/><Relationship Id="rId41" Type="http://schemas.openxmlformats.org/officeDocument/2006/relationships/handoutMaster" Target="handoutMasters/handoutMaster1.xml"/><Relationship Id="rId40" Type="http://schemas.openxmlformats.org/officeDocument/2006/relationships/slide" Target="slides/slide38.xml"/><Relationship Id="rId4" Type="http://schemas.openxmlformats.org/officeDocument/2006/relationships/slide" Target="slides/slide2.xml"/><Relationship Id="rId39" Type="http://schemas.openxmlformats.org/officeDocument/2006/relationships/slide" Target="slides/slide37.xml"/><Relationship Id="rId38" Type="http://schemas.openxmlformats.org/officeDocument/2006/relationships/slide" Target="slides/slide36.xml"/><Relationship Id="rId37" Type="http://schemas.openxmlformats.org/officeDocument/2006/relationships/slide" Target="slides/slide35.xml"/><Relationship Id="rId36" Type="http://schemas.openxmlformats.org/officeDocument/2006/relationships/slide" Target="slides/slide34.xml"/><Relationship Id="rId35" Type="http://schemas.openxmlformats.org/officeDocument/2006/relationships/slide" Target="slides/slide33.xml"/><Relationship Id="rId34" Type="http://schemas.openxmlformats.org/officeDocument/2006/relationships/slide" Target="slides/slide32.xml"/><Relationship Id="rId33" Type="http://schemas.openxmlformats.org/officeDocument/2006/relationships/slide" Target="slides/slide31.xml"/><Relationship Id="rId32" Type="http://schemas.openxmlformats.org/officeDocument/2006/relationships/slide" Target="slides/slide30.xml"/><Relationship Id="rId31" Type="http://schemas.openxmlformats.org/officeDocument/2006/relationships/slide" Target="slides/slide29.xml"/><Relationship Id="rId30" Type="http://schemas.openxmlformats.org/officeDocument/2006/relationships/slide" Target="slides/slide28.xml"/><Relationship Id="rId3" Type="http://schemas.openxmlformats.org/officeDocument/2006/relationships/slide" Target="slides/slide1.xml"/><Relationship Id="rId29" Type="http://schemas.openxmlformats.org/officeDocument/2006/relationships/slide" Target="slides/slide27.xml"/><Relationship Id="rId28" Type="http://schemas.openxmlformats.org/officeDocument/2006/relationships/slide" Target="slides/slide26.xml"/><Relationship Id="rId27" Type="http://schemas.openxmlformats.org/officeDocument/2006/relationships/slide" Target="slides/slide25.xml"/><Relationship Id="rId26" Type="http://schemas.openxmlformats.org/officeDocument/2006/relationships/slide" Target="slides/slide24.xml"/><Relationship Id="rId25" Type="http://schemas.openxmlformats.org/officeDocument/2006/relationships/slide" Target="slides/slide23.xml"/><Relationship Id="rId24" Type="http://schemas.openxmlformats.org/officeDocument/2006/relationships/slide" Target="slides/slide22.xml"/><Relationship Id="rId23" Type="http://schemas.openxmlformats.org/officeDocument/2006/relationships/slide" Target="slides/slide21.xml"/><Relationship Id="rId22" Type="http://schemas.openxmlformats.org/officeDocument/2006/relationships/slide" Target="slides/slide20.xml"/><Relationship Id="rId21" Type="http://schemas.openxmlformats.org/officeDocument/2006/relationships/slide" Target="slides/slide19.xml"/><Relationship Id="rId20" Type="http://schemas.openxmlformats.org/officeDocument/2006/relationships/slide" Target="slides/slide18.xml"/><Relationship Id="rId2" Type="http://schemas.openxmlformats.org/officeDocument/2006/relationships/theme" Target="theme/theme1.xml"/><Relationship Id="rId19" Type="http://schemas.openxmlformats.org/officeDocument/2006/relationships/slide" Target="slides/slide17.xml"/><Relationship Id="rId18" Type="http://schemas.openxmlformats.org/officeDocument/2006/relationships/slide" Target="slides/slide16.xml"/><Relationship Id="rId17" Type="http://schemas.openxmlformats.org/officeDocument/2006/relationships/slide" Target="slides/slide15.xml"/><Relationship Id="rId16" Type="http://schemas.openxmlformats.org/officeDocument/2006/relationships/slide" Target="slides/slide14.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2.wmf"/></Relationships>
</file>

<file path=ppt/drawings/_rels/vmlDrawing10.vml.rels><?xml version="1.0" encoding="UTF-8" standalone="yes"?>
<Relationships xmlns="http://schemas.openxmlformats.org/package/2006/relationships"><Relationship Id="rId1" Type="http://schemas.openxmlformats.org/officeDocument/2006/relationships/image" Target="../media/image2.wmf"/></Relationships>
</file>

<file path=ppt/drawings/_rels/vmlDrawing11.vml.rels><?xml version="1.0" encoding="UTF-8" standalone="yes"?>
<Relationships xmlns="http://schemas.openxmlformats.org/package/2006/relationships"><Relationship Id="rId1" Type="http://schemas.openxmlformats.org/officeDocument/2006/relationships/image" Target="../media/image2.wmf"/></Relationships>
</file>

<file path=ppt/drawings/_rels/vmlDrawing12.vml.rels><?xml version="1.0" encoding="UTF-8" standalone="yes"?>
<Relationships xmlns="http://schemas.openxmlformats.org/package/2006/relationships"><Relationship Id="rId1" Type="http://schemas.openxmlformats.org/officeDocument/2006/relationships/image" Target="../media/image2.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2.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2.w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2.w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2.wmf"/></Relationships>
</file>

<file path=ppt/drawings/_rels/vmlDrawing6.vml.rels><?xml version="1.0" encoding="UTF-8" standalone="yes"?>
<Relationships xmlns="http://schemas.openxmlformats.org/package/2006/relationships"><Relationship Id="rId1" Type="http://schemas.openxmlformats.org/officeDocument/2006/relationships/image" Target="../media/image2.wmf"/></Relationships>
</file>

<file path=ppt/drawings/_rels/vmlDrawing7.vml.rels><?xml version="1.0" encoding="UTF-8" standalone="yes"?>
<Relationships xmlns="http://schemas.openxmlformats.org/package/2006/relationships"><Relationship Id="rId1" Type="http://schemas.openxmlformats.org/officeDocument/2006/relationships/image" Target="../media/image2.wmf"/></Relationships>
</file>

<file path=ppt/drawings/_rels/vmlDrawing8.vml.rels><?xml version="1.0" encoding="UTF-8" standalone="yes"?>
<Relationships xmlns="http://schemas.openxmlformats.org/package/2006/relationships"><Relationship Id="rId1" Type="http://schemas.openxmlformats.org/officeDocument/2006/relationships/image" Target="../media/image2.wmf"/></Relationships>
</file>

<file path=ppt/drawings/_rels/vmlDrawing9.vml.rels><?xml version="1.0" encoding="UTF-8" standalone="yes"?>
<Relationships xmlns="http://schemas.openxmlformats.org/package/2006/relationships"><Relationship Id="rId1" Type="http://schemas.openxmlformats.org/officeDocument/2006/relationships/image" Target="../media/image2.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3078163" cy="511175"/>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sz="quarter" idx="1"/>
          </p:nvPr>
        </p:nvSpPr>
        <p:spPr>
          <a:xfrm>
            <a:off x="4024313" y="0"/>
            <a:ext cx="3078162" cy="511175"/>
          </a:xfrm>
          <a:prstGeom prst="rect">
            <a:avLst/>
          </a:prstGeom>
        </p:spPr>
        <p:txBody>
          <a:bodyPr vert="horz" lIns="91440" tIns="45720" rIns="91440" bIns="45720" rtlCol="0"/>
          <a:lstStyle>
            <a:lvl1pPr algn="r">
              <a:defRPr sz="1200"/>
            </a:lvl1pPr>
          </a:lstStyle>
          <a:p>
            <a:fld id="{68857810-4946-4BE1-B457-7ED42D3B96A3}" type="datetimeFigureOut">
              <a:rPr lang="zh-CN" altLang="en-US" smtClean="0"/>
            </a:fld>
            <a:endParaRPr lang="zh-CN" altLang="en-US"/>
          </a:p>
        </p:txBody>
      </p:sp>
      <p:sp>
        <p:nvSpPr>
          <p:cNvPr id="4" name="页脚占位符 3"/>
          <p:cNvSpPr>
            <a:spLocks noGrp="1"/>
          </p:cNvSpPr>
          <p:nvPr>
            <p:ph type="ftr" sz="quarter" idx="2"/>
          </p:nvPr>
        </p:nvSpPr>
        <p:spPr>
          <a:xfrm>
            <a:off x="0" y="9721850"/>
            <a:ext cx="3078163" cy="511175"/>
          </a:xfrm>
          <a:prstGeom prst="rect">
            <a:avLst/>
          </a:prstGeom>
        </p:spPr>
        <p:txBody>
          <a:bodyPr vert="horz" lIns="91440" tIns="45720" rIns="91440" bIns="45720" rtlCol="0" anchor="b"/>
          <a:lstStyle>
            <a:lvl1pPr algn="l">
              <a:defRPr sz="1200"/>
            </a:lvl1pPr>
          </a:lstStyle>
          <a:p>
            <a:endParaRPr lang="zh-CN" altLang="en-US"/>
          </a:p>
        </p:txBody>
      </p:sp>
      <p:sp>
        <p:nvSpPr>
          <p:cNvPr id="5" name="灯片编号占位符 4"/>
          <p:cNvSpPr>
            <a:spLocks noGrp="1"/>
          </p:cNvSpPr>
          <p:nvPr>
            <p:ph type="sldNum" sz="quarter" idx="3"/>
          </p:nvPr>
        </p:nvSpPr>
        <p:spPr>
          <a:xfrm>
            <a:off x="4024313" y="9721850"/>
            <a:ext cx="3078162" cy="511175"/>
          </a:xfrm>
          <a:prstGeom prst="rect">
            <a:avLst/>
          </a:prstGeom>
        </p:spPr>
        <p:txBody>
          <a:bodyPr vert="horz" lIns="91440" tIns="45720" rIns="91440" bIns="45720" rtlCol="0" anchor="b"/>
          <a:lstStyle>
            <a:lvl1pPr algn="r">
              <a:defRPr sz="1200"/>
            </a:lvl1pPr>
          </a:lstStyle>
          <a:p>
            <a:fld id="{20071091-AB45-4DCA-80F6-0590D940ECD3}" type="slidenum">
              <a:rPr lang="zh-CN" altLang="en-US" smtClean="0"/>
            </a:fld>
            <a:endParaRPr lang="zh-CN" altLang="en-US"/>
          </a:p>
        </p:txBody>
      </p:sp>
    </p:spTree>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524000" y="1122363"/>
            <a:ext cx="9144000" cy="2387600"/>
          </a:xfrm>
        </p:spPr>
        <p:txBody>
          <a:bodyPr anchor="b"/>
          <a:lstStyle>
            <a:lvl1pPr algn="ctr">
              <a:defRPr sz="6000"/>
            </a:lvl1p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zh-CN" altLang="en-US"/>
          </a:p>
        </p:txBody>
      </p:sp>
      <p:sp>
        <p:nvSpPr>
          <p:cNvPr id="4" name="日期占位符 3"/>
          <p:cNvSpPr>
            <a:spLocks noGrp="1"/>
          </p:cNvSpPr>
          <p:nvPr>
            <p:ph type="dt" sz="half" idx="10"/>
          </p:nvPr>
        </p:nvSpPr>
        <p:spPr/>
        <p:txBody>
          <a:bodyPr/>
          <a:lstStyle/>
          <a:p>
            <a:fld id="{82F288E0-7875-42C4-84C8-98DBBD3BF4D2}"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7D9BB5D0-35E4-459D-AEF3-FE4D7C45CC19}" type="slidenum">
              <a:rPr lang="zh-CN" altLang="en-US" smtClean="0"/>
            </a:fld>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Only" preserve="1">
  <p:cSld name="内容">
    <p:spTree>
      <p:nvGrpSpPr>
        <p:cNvPr id="1" name=""/>
        <p:cNvGrpSpPr/>
        <p:nvPr/>
      </p:nvGrpSpPr>
      <p:grpSpPr>
        <a:xfrm>
          <a:off x="0" y="0"/>
          <a:ext cx="0" cy="0"/>
          <a:chOff x="0" y="0"/>
          <a:chExt cx="0" cy="0"/>
        </a:xfrm>
      </p:grpSpPr>
      <p:sp>
        <p:nvSpPr>
          <p:cNvPr id="2" name="内容占位符 1"/>
          <p:cNvSpPr>
            <a:spLocks noGrp="1"/>
          </p:cNvSpPr>
          <p:nvPr>
            <p:ph/>
          </p:nvPr>
        </p:nvSpPr>
        <p:spPr>
          <a:xfrm>
            <a:off x="838200" y="365125"/>
            <a:ext cx="10515600" cy="5811838"/>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3" name="日期占位符 2"/>
          <p:cNvSpPr>
            <a:spLocks noGrp="1"/>
          </p:cNvSpPr>
          <p:nvPr>
            <p:ph type="dt" sz="half" idx="10"/>
          </p:nvPr>
        </p:nvSpPr>
        <p:spPr/>
        <p:txBody>
          <a:bodyPr/>
          <a:lstStyle/>
          <a:p>
            <a:fld id="{82F288E0-7875-42C4-84C8-98DBBD3BF4D2}" type="datetimeFigureOut">
              <a:rPr lang="zh-CN" altLang="en-US" smtClean="0"/>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7D9BB5D0-35E4-459D-AEF3-FE4D7C45CC19}" type="slidenum">
              <a:rPr lang="zh-CN" altLang="en-US" smtClean="0"/>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82F288E0-7875-42C4-84C8-98DBBD3BF4D2}"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7D9BB5D0-35E4-459D-AEF3-FE4D7C45CC19}" type="slidenum">
              <a:rPr lang="zh-CN" altLang="en-US" smtClean="0"/>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831850" y="1709738"/>
            <a:ext cx="10515600" cy="2852737"/>
          </a:xfrm>
        </p:spPr>
        <p:txBody>
          <a:bodyPr anchor="b"/>
          <a:lstStyle>
            <a:lvl1pPr>
              <a:defRPr sz="6000"/>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endParaRPr lang="zh-CN" altLang="en-US" smtClean="0"/>
          </a:p>
        </p:txBody>
      </p:sp>
      <p:sp>
        <p:nvSpPr>
          <p:cNvPr id="4" name="日期占位符 3"/>
          <p:cNvSpPr>
            <a:spLocks noGrp="1"/>
          </p:cNvSpPr>
          <p:nvPr>
            <p:ph type="dt" sz="half" idx="10"/>
          </p:nvPr>
        </p:nvSpPr>
        <p:spPr/>
        <p:txBody>
          <a:bodyPr/>
          <a:lstStyle/>
          <a:p>
            <a:fld id="{82F288E0-7875-42C4-84C8-98DBBD3BF4D2}"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7D9BB5D0-35E4-459D-AEF3-FE4D7C45CC19}" type="slidenum">
              <a:rPr lang="zh-CN" altLang="en-US" smtClean="0"/>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838200" y="1825625"/>
            <a:ext cx="5181600" cy="4351338"/>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内容占位符 3"/>
          <p:cNvSpPr>
            <a:spLocks noGrp="1"/>
          </p:cNvSpPr>
          <p:nvPr>
            <p:ph sz="half" idx="2"/>
          </p:nvPr>
        </p:nvSpPr>
        <p:spPr>
          <a:xfrm>
            <a:off x="6172200" y="1825625"/>
            <a:ext cx="5181600" cy="4351338"/>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日期占位符 4"/>
          <p:cNvSpPr>
            <a:spLocks noGrp="1"/>
          </p:cNvSpPr>
          <p:nvPr>
            <p:ph type="dt" sz="half" idx="10"/>
          </p:nvPr>
        </p:nvSpPr>
        <p:spPr/>
        <p:txBody>
          <a:bodyPr/>
          <a:lstStyle/>
          <a:p>
            <a:fld id="{82F288E0-7875-42C4-84C8-98DBBD3BF4D2}"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7D9BB5D0-35E4-459D-AEF3-FE4D7C45CC19}" type="slidenum">
              <a:rPr lang="zh-CN" altLang="en-US" smtClean="0"/>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839788" y="365125"/>
            <a:ext cx="10515600" cy="1325563"/>
          </a:xfrm>
        </p:spPr>
        <p:txBody>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1186774" y="1778438"/>
            <a:ext cx="4873574" cy="823912"/>
          </a:xfrm>
        </p:spPr>
        <p:txBody>
          <a:bodyPr anchor="ctr" anchorCtr="0"/>
          <a:lstStyle>
            <a:lvl1pPr marL="0" indent="0">
              <a:buNone/>
              <a:defRPr sz="2800"/>
            </a:lvl1pPr>
            <a:lvl2pPr marL="457200" indent="0">
              <a:buNone/>
              <a:defRPr sz="2400"/>
            </a:lvl2pPr>
            <a:lvl3pPr marL="914400" indent="0">
              <a:buNone/>
              <a:defRPr sz="2000"/>
            </a:lvl3pPr>
            <a:lvl4pPr marL="1371600" indent="0">
              <a:buNone/>
              <a:defRPr sz="1800"/>
            </a:lvl4pPr>
            <a:lvl5pPr marL="1828800" indent="0">
              <a:buNone/>
              <a:defRPr sz="1800"/>
            </a:lvl5pPr>
            <a:lvl6pPr marL="2286000" indent="0">
              <a:buNone/>
              <a:defRPr sz="1800"/>
            </a:lvl6pPr>
            <a:lvl7pPr marL="2743200" indent="0">
              <a:buNone/>
              <a:defRPr sz="1800"/>
            </a:lvl7pPr>
            <a:lvl8pPr marL="3200400" indent="0">
              <a:buNone/>
              <a:defRPr sz="1800"/>
            </a:lvl8pPr>
            <a:lvl9pPr marL="3657600" indent="0">
              <a:buNone/>
              <a:defRPr sz="1800"/>
            </a:lvl9pPr>
          </a:lstStyle>
          <a:p>
            <a:pPr lvl="0"/>
            <a:r>
              <a:rPr lang="zh-CN" altLang="en-US" smtClean="0"/>
              <a:t>单击此处编辑母版文本样式</a:t>
            </a:r>
            <a:endParaRPr lang="zh-CN" altLang="en-US" smtClean="0"/>
          </a:p>
        </p:txBody>
      </p:sp>
      <p:sp>
        <p:nvSpPr>
          <p:cNvPr id="4" name="内容占位符 3"/>
          <p:cNvSpPr>
            <a:spLocks noGrp="1"/>
          </p:cNvSpPr>
          <p:nvPr>
            <p:ph sz="half" idx="2"/>
          </p:nvPr>
        </p:nvSpPr>
        <p:spPr>
          <a:xfrm>
            <a:off x="1186774" y="2665379"/>
            <a:ext cx="4873574" cy="3524284"/>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文本占位符 4"/>
          <p:cNvSpPr>
            <a:spLocks noGrp="1"/>
          </p:cNvSpPr>
          <p:nvPr>
            <p:ph type="body" sz="quarter" idx="3"/>
          </p:nvPr>
        </p:nvSpPr>
        <p:spPr>
          <a:xfrm>
            <a:off x="6256938" y="1778438"/>
            <a:ext cx="4897576" cy="823912"/>
          </a:xfrm>
        </p:spPr>
        <p:txBody>
          <a:bodyPr anchor="ctr" anchorCtr="0"/>
          <a:lstStyle>
            <a:lvl1pPr marL="0" indent="0">
              <a:buNone/>
              <a:defRPr sz="2800"/>
            </a:lvl1pPr>
            <a:lvl2pPr marL="457200" indent="0">
              <a:buNone/>
              <a:defRPr sz="2400"/>
            </a:lvl2pPr>
            <a:lvl3pPr marL="914400" indent="0">
              <a:buNone/>
              <a:defRPr sz="2000"/>
            </a:lvl3pPr>
            <a:lvl4pPr marL="1371600" indent="0">
              <a:buNone/>
              <a:defRPr sz="1800"/>
            </a:lvl4pPr>
            <a:lvl5pPr marL="1828800" indent="0">
              <a:buNone/>
              <a:defRPr sz="1800"/>
            </a:lvl5pPr>
            <a:lvl6pPr marL="2286000" indent="0">
              <a:buNone/>
              <a:defRPr sz="1800"/>
            </a:lvl6pPr>
            <a:lvl7pPr marL="2743200" indent="0">
              <a:buNone/>
              <a:defRPr sz="1800"/>
            </a:lvl7pPr>
            <a:lvl8pPr marL="3200400" indent="0">
              <a:buNone/>
              <a:defRPr sz="1800"/>
            </a:lvl8pPr>
            <a:lvl9pPr marL="3657600" indent="0">
              <a:buNone/>
              <a:defRPr sz="1800"/>
            </a:lvl9pPr>
          </a:lstStyle>
          <a:p>
            <a:pPr lvl="0"/>
            <a:r>
              <a:rPr lang="zh-CN" altLang="en-US" smtClean="0"/>
              <a:t>单击此处编辑母版文本样式</a:t>
            </a:r>
            <a:endParaRPr lang="zh-CN" altLang="en-US" smtClean="0"/>
          </a:p>
        </p:txBody>
      </p:sp>
      <p:sp>
        <p:nvSpPr>
          <p:cNvPr id="6" name="内容占位符 5"/>
          <p:cNvSpPr>
            <a:spLocks noGrp="1"/>
          </p:cNvSpPr>
          <p:nvPr>
            <p:ph sz="quarter" idx="4"/>
          </p:nvPr>
        </p:nvSpPr>
        <p:spPr>
          <a:xfrm>
            <a:off x="6256938" y="2665379"/>
            <a:ext cx="4897576" cy="3524284"/>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7" name="日期占位符 6"/>
          <p:cNvSpPr>
            <a:spLocks noGrp="1"/>
          </p:cNvSpPr>
          <p:nvPr>
            <p:ph type="dt" sz="half" idx="10"/>
          </p:nvPr>
        </p:nvSpPr>
        <p:spPr/>
        <p:txBody>
          <a:bodyPr/>
          <a:lstStyle/>
          <a:p>
            <a:fld id="{82F288E0-7875-42C4-84C8-98DBBD3BF4D2}" type="datetimeFigureOut">
              <a:rPr lang="zh-CN" altLang="en-US" smtClean="0"/>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7D9BB5D0-35E4-459D-AEF3-FE4D7C45CC19}" type="slidenum">
              <a:rPr lang="zh-CN" altLang="en-US" smtClean="0"/>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82F288E0-7875-42C4-84C8-98DBBD3BF4D2}" type="datetimeFigureOut">
              <a:rPr lang="zh-CN" altLang="en-US" smtClean="0"/>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7D9BB5D0-35E4-459D-AEF3-FE4D7C45CC19}" type="slidenum">
              <a:rPr lang="zh-CN" altLang="en-US" smtClean="0"/>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82F288E0-7875-42C4-84C8-98DBBD3BF4D2}" type="datetimeFigureOut">
              <a:rPr lang="zh-CN" altLang="en-US" smtClean="0"/>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7D9BB5D0-35E4-459D-AEF3-FE4D7C45CC19}" type="slidenum">
              <a:rPr lang="zh-CN" altLang="en-US" smtClean="0"/>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4165349" cy="1600200"/>
          </a:xfrm>
        </p:spPr>
        <p:txBody>
          <a:bodyPr anchor="b"/>
          <a:lstStyle>
            <a:lvl1pPr>
              <a:defRPr sz="3200"/>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5183188" y="457201"/>
            <a:ext cx="6172200" cy="540385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839788" y="2057400"/>
            <a:ext cx="4165349" cy="3811588"/>
          </a:xfrm>
        </p:spPr>
        <p:txBody>
          <a:bodyPr/>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zh-CN" altLang="en-US" smtClean="0"/>
              <a:t>单击此处编辑母版文本样式</a:t>
            </a:r>
            <a:endParaRPr lang="zh-CN" altLang="en-US" smtClean="0"/>
          </a:p>
        </p:txBody>
      </p:sp>
      <p:sp>
        <p:nvSpPr>
          <p:cNvPr id="5" name="日期占位符 4"/>
          <p:cNvSpPr>
            <a:spLocks noGrp="1"/>
          </p:cNvSpPr>
          <p:nvPr>
            <p:ph type="dt" sz="half" idx="10"/>
          </p:nvPr>
        </p:nvSpPr>
        <p:spPr/>
        <p:txBody>
          <a:bodyPr/>
          <a:lstStyle/>
          <a:p>
            <a:fld id="{82F288E0-7875-42C4-84C8-98DBBD3BF4D2}"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7D9BB5D0-35E4-459D-AEF3-FE4D7C45CC19}" type="slidenum">
              <a:rPr lang="zh-CN" altLang="en-US" smtClean="0"/>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itleAndTx" preserve="1">
  <p:cSld name="竖版">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8724900" y="365125"/>
            <a:ext cx="2628900" cy="5811838"/>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838200" y="365125"/>
            <a:ext cx="7734300" cy="5811838"/>
          </a:xfrm>
        </p:spPr>
        <p:txBody>
          <a:bodyPr vert="eaVert"/>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82F288E0-7875-42C4-84C8-98DBBD3BF4D2}"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7D9BB5D0-35E4-459D-AEF3-FE4D7C45CC19}" type="slidenum">
              <a:rPr lang="zh-CN" altLang="en-US" smtClean="0"/>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image" Target="../media/image1.png"/><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rotWithShape="0">
          <a:blip r:embed="rId11"/>
          <a:tile tx="0" ty="0" sx="100000" sy="100000" flip="none" algn="tl"/>
        </a:blipFill>
        <a:effectLst/>
      </p:bgPr>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2F288E0-7875-42C4-84C8-98DBBD3BF4D2}" type="datetimeFigureOut">
              <a:rPr lang="zh-CN" altLang="en-US" smtClean="0"/>
            </a:fld>
            <a:endParaRPr lang="zh-CN" altLang="en-US"/>
          </a:p>
        </p:txBody>
      </p:sp>
      <p:sp>
        <p:nvSpPr>
          <p:cNvPr id="5"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D9BB5D0-35E4-459D-AEF3-FE4D7C45CC19}" type="slidenum">
              <a:rPr lang="zh-CN" altLang="en-US" smtClean="0"/>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4" Type="http://schemas.openxmlformats.org/officeDocument/2006/relationships/vmlDrawing" Target="../drawings/vmlDrawing1.vml"/><Relationship Id="rId3" Type="http://schemas.openxmlformats.org/officeDocument/2006/relationships/slideLayout" Target="../slideLayouts/slideLayout1.xml"/><Relationship Id="rId2" Type="http://schemas.openxmlformats.org/officeDocument/2006/relationships/image" Target="../media/image2.wmf"/><Relationship Id="rId1" Type="http://schemas.openxmlformats.org/officeDocument/2006/relationships/oleObject" Target="../embeddings/oleObject1.bin"/></Relationships>
</file>

<file path=ppt/slides/_rels/slide12.xml.rels><?xml version="1.0" encoding="UTF-8" standalone="yes"?>
<Relationships xmlns="http://schemas.openxmlformats.org/package/2006/relationships"><Relationship Id="rId4" Type="http://schemas.openxmlformats.org/officeDocument/2006/relationships/vmlDrawing" Target="../drawings/vmlDrawing2.vml"/><Relationship Id="rId3" Type="http://schemas.openxmlformats.org/officeDocument/2006/relationships/slideLayout" Target="../slideLayouts/slideLayout1.xml"/><Relationship Id="rId2" Type="http://schemas.openxmlformats.org/officeDocument/2006/relationships/image" Target="../media/image2.wmf"/><Relationship Id="rId1" Type="http://schemas.openxmlformats.org/officeDocument/2006/relationships/oleObject" Target="../embeddings/oleObject2.bin"/></Relationships>
</file>

<file path=ppt/slides/_rels/slide13.xml.rels><?xml version="1.0" encoding="UTF-8" standalone="yes"?>
<Relationships xmlns="http://schemas.openxmlformats.org/package/2006/relationships"><Relationship Id="rId4" Type="http://schemas.openxmlformats.org/officeDocument/2006/relationships/vmlDrawing" Target="../drawings/vmlDrawing3.vml"/><Relationship Id="rId3" Type="http://schemas.openxmlformats.org/officeDocument/2006/relationships/slideLayout" Target="../slideLayouts/slideLayout1.xml"/><Relationship Id="rId2" Type="http://schemas.openxmlformats.org/officeDocument/2006/relationships/image" Target="../media/image2.wmf"/><Relationship Id="rId1" Type="http://schemas.openxmlformats.org/officeDocument/2006/relationships/oleObject" Target="../embeddings/oleObject3.bin"/></Relationships>
</file>

<file path=ppt/slides/_rels/slide14.xml.rels><?xml version="1.0" encoding="UTF-8" standalone="yes"?>
<Relationships xmlns="http://schemas.openxmlformats.org/package/2006/relationships"><Relationship Id="rId4" Type="http://schemas.openxmlformats.org/officeDocument/2006/relationships/vmlDrawing" Target="../drawings/vmlDrawing4.vml"/><Relationship Id="rId3" Type="http://schemas.openxmlformats.org/officeDocument/2006/relationships/slideLayout" Target="../slideLayouts/slideLayout1.xml"/><Relationship Id="rId2" Type="http://schemas.openxmlformats.org/officeDocument/2006/relationships/image" Target="../media/image2.wmf"/><Relationship Id="rId1" Type="http://schemas.openxmlformats.org/officeDocument/2006/relationships/oleObject" Target="../embeddings/oleObject4.bin"/></Relationships>
</file>

<file path=ppt/slides/_rels/slide15.xml.rels><?xml version="1.0" encoding="UTF-8" standalone="yes"?>
<Relationships xmlns="http://schemas.openxmlformats.org/package/2006/relationships"><Relationship Id="rId4" Type="http://schemas.openxmlformats.org/officeDocument/2006/relationships/vmlDrawing" Target="../drawings/vmlDrawing5.vml"/><Relationship Id="rId3" Type="http://schemas.openxmlformats.org/officeDocument/2006/relationships/slideLayout" Target="../slideLayouts/slideLayout1.xml"/><Relationship Id="rId2" Type="http://schemas.openxmlformats.org/officeDocument/2006/relationships/image" Target="../media/image2.wmf"/><Relationship Id="rId1" Type="http://schemas.openxmlformats.org/officeDocument/2006/relationships/oleObject" Target="../embeddings/oleObject5.bin"/></Relationships>
</file>

<file path=ppt/slides/_rels/slide16.xml.rels><?xml version="1.0" encoding="UTF-8" standalone="yes"?>
<Relationships xmlns="http://schemas.openxmlformats.org/package/2006/relationships"><Relationship Id="rId4" Type="http://schemas.openxmlformats.org/officeDocument/2006/relationships/vmlDrawing" Target="../drawings/vmlDrawing6.vml"/><Relationship Id="rId3" Type="http://schemas.openxmlformats.org/officeDocument/2006/relationships/slideLayout" Target="../slideLayouts/slideLayout1.xml"/><Relationship Id="rId2" Type="http://schemas.openxmlformats.org/officeDocument/2006/relationships/image" Target="../media/image2.wmf"/><Relationship Id="rId1" Type="http://schemas.openxmlformats.org/officeDocument/2006/relationships/oleObject" Target="../embeddings/oleObject6.bin"/></Relationships>
</file>

<file path=ppt/slides/_rels/slide17.xml.rels><?xml version="1.0" encoding="UTF-8" standalone="yes"?>
<Relationships xmlns="http://schemas.openxmlformats.org/package/2006/relationships"><Relationship Id="rId4" Type="http://schemas.openxmlformats.org/officeDocument/2006/relationships/vmlDrawing" Target="../drawings/vmlDrawing7.vml"/><Relationship Id="rId3" Type="http://schemas.openxmlformats.org/officeDocument/2006/relationships/slideLayout" Target="../slideLayouts/slideLayout1.xml"/><Relationship Id="rId2" Type="http://schemas.openxmlformats.org/officeDocument/2006/relationships/image" Target="../media/image2.wmf"/><Relationship Id="rId1" Type="http://schemas.openxmlformats.org/officeDocument/2006/relationships/oleObject" Target="../embeddings/oleObject7.bin"/></Relationships>
</file>

<file path=ppt/slides/_rels/slide18.xml.rels><?xml version="1.0" encoding="UTF-8" standalone="yes"?>
<Relationships xmlns="http://schemas.openxmlformats.org/package/2006/relationships"><Relationship Id="rId4" Type="http://schemas.openxmlformats.org/officeDocument/2006/relationships/vmlDrawing" Target="../drawings/vmlDrawing8.vml"/><Relationship Id="rId3" Type="http://schemas.openxmlformats.org/officeDocument/2006/relationships/slideLayout" Target="../slideLayouts/slideLayout1.xml"/><Relationship Id="rId2" Type="http://schemas.openxmlformats.org/officeDocument/2006/relationships/image" Target="../media/image2.wmf"/><Relationship Id="rId1" Type="http://schemas.openxmlformats.org/officeDocument/2006/relationships/oleObject" Target="../embeddings/oleObject8.bin"/></Relationships>
</file>

<file path=ppt/slides/_rels/slide19.xml.rels><?xml version="1.0" encoding="UTF-8" standalone="yes"?>
<Relationships xmlns="http://schemas.openxmlformats.org/package/2006/relationships"><Relationship Id="rId4" Type="http://schemas.openxmlformats.org/officeDocument/2006/relationships/vmlDrawing" Target="../drawings/vmlDrawing9.vml"/><Relationship Id="rId3" Type="http://schemas.openxmlformats.org/officeDocument/2006/relationships/slideLayout" Target="../slideLayouts/slideLayout1.xml"/><Relationship Id="rId2" Type="http://schemas.openxmlformats.org/officeDocument/2006/relationships/image" Target="../media/image2.wmf"/><Relationship Id="rId1" Type="http://schemas.openxmlformats.org/officeDocument/2006/relationships/oleObject" Target="../embeddings/oleObject9.bin"/></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4" Type="http://schemas.openxmlformats.org/officeDocument/2006/relationships/vmlDrawing" Target="../drawings/vmlDrawing10.vml"/><Relationship Id="rId3" Type="http://schemas.openxmlformats.org/officeDocument/2006/relationships/slideLayout" Target="../slideLayouts/slideLayout1.xml"/><Relationship Id="rId2" Type="http://schemas.openxmlformats.org/officeDocument/2006/relationships/image" Target="../media/image2.wmf"/><Relationship Id="rId1" Type="http://schemas.openxmlformats.org/officeDocument/2006/relationships/oleObject" Target="../embeddings/oleObject10.bin"/></Relationships>
</file>

<file path=ppt/slides/_rels/slide21.xml.rels><?xml version="1.0" encoding="UTF-8" standalone="yes"?>
<Relationships xmlns="http://schemas.openxmlformats.org/package/2006/relationships"><Relationship Id="rId4" Type="http://schemas.openxmlformats.org/officeDocument/2006/relationships/vmlDrawing" Target="../drawings/vmlDrawing11.vml"/><Relationship Id="rId3" Type="http://schemas.openxmlformats.org/officeDocument/2006/relationships/slideLayout" Target="../slideLayouts/slideLayout1.xml"/><Relationship Id="rId2" Type="http://schemas.openxmlformats.org/officeDocument/2006/relationships/image" Target="../media/image2.wmf"/><Relationship Id="rId1" Type="http://schemas.openxmlformats.org/officeDocument/2006/relationships/oleObject" Target="../embeddings/oleObject11.bin"/></Relationships>
</file>

<file path=ppt/slides/_rels/slide22.xml.rels><?xml version="1.0" encoding="UTF-8" standalone="yes"?>
<Relationships xmlns="http://schemas.openxmlformats.org/package/2006/relationships"><Relationship Id="rId4" Type="http://schemas.openxmlformats.org/officeDocument/2006/relationships/vmlDrawing" Target="../drawings/vmlDrawing12.vml"/><Relationship Id="rId3" Type="http://schemas.openxmlformats.org/officeDocument/2006/relationships/slideLayout" Target="../slideLayouts/slideLayout1.xml"/><Relationship Id="rId2" Type="http://schemas.openxmlformats.org/officeDocument/2006/relationships/image" Target="../media/image2.wmf"/><Relationship Id="rId1" Type="http://schemas.openxmlformats.org/officeDocument/2006/relationships/oleObject" Target="../embeddings/oleObject12.bin"/></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tags" Target="../tags/tag1.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97155" y="538480"/>
            <a:ext cx="12388215" cy="2779395"/>
          </a:xfrm>
        </p:spPr>
        <p:txBody>
          <a:bodyPr>
            <a:noAutofit/>
          </a:bodyPr>
          <a:lstStyle/>
          <a:p>
            <a:pPr algn="ctr"/>
            <a:r>
              <a:rPr lang="en-US" altLang="zh-CN" sz="8000">
                <a:latin typeface="隶书" panose="02010509060101010101" charset="-122"/>
                <a:ea typeface="隶书" panose="02010509060101010101" charset="-122"/>
              </a:rPr>
              <a:t>  </a:t>
            </a:r>
            <a:r>
              <a:rPr lang="en-US" altLang="zh-CN" sz="8000">
                <a:solidFill>
                  <a:srgbClr val="021CBE"/>
                </a:solidFill>
                <a:latin typeface="华文行楷" panose="02010800040101010101" charset="-122"/>
                <a:ea typeface="华文行楷" panose="02010800040101010101" charset="-122"/>
                <a:cs typeface="华文行楷" panose="02010800040101010101" charset="-122"/>
              </a:rPr>
              <a:t>2019</a:t>
            </a:r>
            <a:r>
              <a:rPr lang="zh-CN" altLang="en-US" sz="8000">
                <a:solidFill>
                  <a:srgbClr val="021CBE"/>
                </a:solidFill>
                <a:latin typeface="华文行楷" panose="02010800040101010101" charset="-122"/>
                <a:ea typeface="华文行楷" panose="02010800040101010101" charset="-122"/>
                <a:cs typeface="华文行楷" panose="02010800040101010101" charset="-122"/>
              </a:rPr>
              <a:t>届高三历史复习</a:t>
            </a:r>
            <a:br>
              <a:rPr lang="zh-CN" altLang="en-US" sz="8000">
                <a:solidFill>
                  <a:srgbClr val="021CBE"/>
                </a:solidFill>
                <a:latin typeface="华文行楷" panose="02010800040101010101" charset="-122"/>
                <a:ea typeface="华文行楷" panose="02010800040101010101" charset="-122"/>
                <a:cs typeface="华文行楷" panose="02010800040101010101" charset="-122"/>
              </a:rPr>
            </a:br>
            <a:r>
              <a:rPr lang="zh-CN" altLang="en-US" sz="8000">
                <a:solidFill>
                  <a:srgbClr val="021CBE"/>
                </a:solidFill>
                <a:latin typeface="华文行楷" panose="02010800040101010101" charset="-122"/>
                <a:ea typeface="华文行楷" panose="02010800040101010101" charset="-122"/>
                <a:cs typeface="华文行楷" panose="02010800040101010101" charset="-122"/>
              </a:rPr>
              <a:t>备考建议</a:t>
            </a:r>
            <a:br>
              <a:rPr lang="zh-CN" altLang="en-US" sz="8000">
                <a:latin typeface="华文行楷" panose="02010800040101010101" charset="-122"/>
                <a:ea typeface="华文行楷" panose="02010800040101010101" charset="-122"/>
                <a:cs typeface="华文行楷" panose="02010800040101010101" charset="-122"/>
              </a:rPr>
            </a:br>
            <a:r>
              <a:rPr lang="zh-CN" altLang="en-US" sz="8000">
                <a:latin typeface="隶书" panose="02010509060101010101" charset="-122"/>
                <a:ea typeface="隶书" panose="02010509060101010101" charset="-122"/>
              </a:rPr>
              <a:t>   </a:t>
            </a:r>
            <a:endParaRPr lang="zh-CN" altLang="en-US" sz="6600">
              <a:latin typeface="隶书" panose="02010509060101010101" charset="-122"/>
              <a:ea typeface="隶书" panose="02010509060101010101" charset="-122"/>
            </a:endParaRPr>
          </a:p>
        </p:txBody>
      </p:sp>
      <p:sp>
        <p:nvSpPr>
          <p:cNvPr id="3" name="文本框 2"/>
          <p:cNvSpPr txBox="1"/>
          <p:nvPr/>
        </p:nvSpPr>
        <p:spPr>
          <a:xfrm>
            <a:off x="2355850" y="2303145"/>
            <a:ext cx="10129520" cy="1014730"/>
          </a:xfrm>
          <a:prstGeom prst="rect">
            <a:avLst/>
          </a:prstGeom>
          <a:noFill/>
        </p:spPr>
        <p:txBody>
          <a:bodyPr wrap="square" rtlCol="0" anchor="t">
            <a:spAutoFit/>
          </a:bodyPr>
          <a:p>
            <a:r>
              <a:rPr lang="en-US" altLang="zh-CN" sz="6000">
                <a:latin typeface="华文行楷" panose="02010800040101010101" charset="-122"/>
                <a:ea typeface="华文行楷" panose="02010800040101010101" charset="-122"/>
                <a:cs typeface="华文行楷" panose="02010800040101010101" charset="-122"/>
                <a:sym typeface="+mn-ea"/>
              </a:rPr>
              <a:t>——</a:t>
            </a:r>
            <a:r>
              <a:rPr lang="zh-CN" altLang="en-US" sz="6000">
                <a:latin typeface="华文行楷" panose="02010800040101010101" charset="-122"/>
                <a:ea typeface="华文行楷" panose="02010800040101010101" charset="-122"/>
                <a:cs typeface="华文行楷" panose="02010800040101010101" charset="-122"/>
                <a:sym typeface="+mn-ea"/>
              </a:rPr>
              <a:t>从近五年高考试题分析看</a:t>
            </a:r>
            <a:endParaRPr lang="zh-CN" altLang="en-US" sz="6000">
              <a:latin typeface="华文行楷" panose="02010800040101010101" charset="-122"/>
              <a:ea typeface="华文行楷" panose="02010800040101010101" charset="-122"/>
              <a:cs typeface="华文行楷" panose="02010800040101010101" charset="-122"/>
            </a:endParaRPr>
          </a:p>
        </p:txBody>
      </p:sp>
      <p:sp>
        <p:nvSpPr>
          <p:cNvPr id="4" name="文本框 3"/>
          <p:cNvSpPr txBox="1"/>
          <p:nvPr/>
        </p:nvSpPr>
        <p:spPr>
          <a:xfrm>
            <a:off x="3580765" y="4321175"/>
            <a:ext cx="6544945" cy="583565"/>
          </a:xfrm>
          <a:prstGeom prst="rect">
            <a:avLst/>
          </a:prstGeom>
          <a:noFill/>
        </p:spPr>
        <p:txBody>
          <a:bodyPr wrap="square" rtlCol="0">
            <a:spAutoFit/>
          </a:bodyPr>
          <a:p>
            <a:r>
              <a:rPr lang="zh-CN" altLang="en-US" sz="3200" b="1"/>
              <a:t>青龙县木头凳中学      孙   猛</a:t>
            </a:r>
            <a:endParaRPr lang="zh-CN" altLang="en-US" sz="3200" b="1"/>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p:cNvSpPr txBox="1"/>
          <p:nvPr/>
        </p:nvSpPr>
        <p:spPr>
          <a:xfrm>
            <a:off x="1908175" y="288290"/>
            <a:ext cx="8380730" cy="645160"/>
          </a:xfrm>
          <a:prstGeom prst="rect">
            <a:avLst/>
          </a:prstGeom>
          <a:noFill/>
        </p:spPr>
        <p:txBody>
          <a:bodyPr wrap="square" rtlCol="0">
            <a:spAutoFit/>
          </a:bodyPr>
          <a:lstStyle/>
          <a:p>
            <a:r>
              <a:rPr lang="en-US" altLang="zh-CN" sz="3600">
                <a:latin typeface="华文新魏" panose="02010800040101010101" charset="-122"/>
                <a:ea typeface="华文新魏" panose="02010800040101010101" charset="-122"/>
              </a:rPr>
              <a:t>2013</a:t>
            </a:r>
            <a:r>
              <a:rPr lang="zh-CN" altLang="en-US" sz="3600">
                <a:latin typeface="华文新魏" panose="02010800040101010101" charset="-122"/>
                <a:ea typeface="华文新魏" panose="02010800040101010101" charset="-122"/>
              </a:rPr>
              <a:t>－</a:t>
            </a:r>
            <a:r>
              <a:rPr lang="en-US" altLang="zh-CN" sz="3600">
                <a:latin typeface="华文新魏" panose="02010800040101010101" charset="-122"/>
                <a:ea typeface="华文新魏" panose="02010800040101010101" charset="-122"/>
              </a:rPr>
              <a:t>2018</a:t>
            </a:r>
            <a:r>
              <a:rPr lang="zh-CN" altLang="en-US" sz="3600">
                <a:latin typeface="华文新魏" panose="02010800040101010101" charset="-122"/>
                <a:ea typeface="华文新魏" panose="02010800040101010101" charset="-122"/>
              </a:rPr>
              <a:t>年全国卷高考命题规律分析</a:t>
            </a:r>
            <a:endParaRPr lang="zh-CN" altLang="en-US" sz="3600">
              <a:latin typeface="华文新魏" panose="02010800040101010101" charset="-122"/>
              <a:ea typeface="华文新魏" panose="02010800040101010101" charset="-122"/>
            </a:endParaRPr>
          </a:p>
        </p:txBody>
      </p:sp>
      <p:graphicFrame>
        <p:nvGraphicFramePr>
          <p:cNvPr id="3" name="表格 2"/>
          <p:cNvGraphicFramePr/>
          <p:nvPr/>
        </p:nvGraphicFramePr>
        <p:xfrm>
          <a:off x="1462405" y="1070610"/>
          <a:ext cx="8826500" cy="4053840"/>
        </p:xfrm>
        <a:graphic>
          <a:graphicData uri="http://schemas.openxmlformats.org/drawingml/2006/table">
            <a:tbl>
              <a:tblPr firstRow="1" bandRow="1">
                <a:tableStyleId>{5940675A-B579-460E-94D1-54222C63F5DA}</a:tableStyleId>
              </a:tblPr>
              <a:tblGrid>
                <a:gridCol w="1515110"/>
                <a:gridCol w="1218565"/>
                <a:gridCol w="1218565"/>
                <a:gridCol w="1218565"/>
                <a:gridCol w="1218565"/>
                <a:gridCol w="1218565"/>
                <a:gridCol w="1218565"/>
              </a:tblGrid>
              <a:tr h="579120">
                <a:tc>
                  <a:txBody>
                    <a:bodyPr/>
                    <a:lstStyle/>
                    <a:p>
                      <a:pPr algn="ctr">
                        <a:buNone/>
                      </a:pPr>
                      <a:r>
                        <a:rPr lang="zh-CN" altLang="en-US" sz="3200">
                          <a:latin typeface="+mn-ea"/>
                        </a:rPr>
                        <a:t>年份</a:t>
                      </a:r>
                      <a:endParaRPr lang="zh-CN" altLang="en-US" sz="3200">
                        <a:latin typeface="+mn-ea"/>
                      </a:endParaRPr>
                    </a:p>
                  </a:txBody>
                  <a:tcPr/>
                </a:tc>
                <a:tc>
                  <a:txBody>
                    <a:bodyPr/>
                    <a:lstStyle/>
                    <a:p>
                      <a:pPr algn="ctr">
                        <a:buNone/>
                      </a:pPr>
                      <a:r>
                        <a:rPr lang="zh-CN" altLang="en-US" sz="3200">
                          <a:latin typeface="+mn-ea"/>
                        </a:rPr>
                        <a:t>中古</a:t>
                      </a:r>
                      <a:endParaRPr lang="zh-CN" altLang="en-US" sz="3200">
                        <a:latin typeface="+mn-ea"/>
                      </a:endParaRPr>
                    </a:p>
                  </a:txBody>
                  <a:tcPr/>
                </a:tc>
                <a:tc>
                  <a:txBody>
                    <a:bodyPr/>
                    <a:lstStyle/>
                    <a:p>
                      <a:pPr algn="ctr">
                        <a:buNone/>
                      </a:pPr>
                      <a:r>
                        <a:rPr lang="zh-CN" altLang="en-US" sz="3200">
                          <a:latin typeface="+mn-ea"/>
                        </a:rPr>
                        <a:t>中近</a:t>
                      </a:r>
                      <a:endParaRPr lang="zh-CN" altLang="en-US" sz="3200">
                        <a:latin typeface="+mn-ea"/>
                      </a:endParaRPr>
                    </a:p>
                  </a:txBody>
                  <a:tcPr/>
                </a:tc>
                <a:tc>
                  <a:txBody>
                    <a:bodyPr/>
                    <a:lstStyle/>
                    <a:p>
                      <a:pPr algn="ctr">
                        <a:buNone/>
                      </a:pPr>
                      <a:r>
                        <a:rPr lang="zh-CN" altLang="en-US" sz="3200">
                          <a:latin typeface="+mn-ea"/>
                        </a:rPr>
                        <a:t>中现</a:t>
                      </a:r>
                      <a:endParaRPr lang="zh-CN" altLang="en-US" sz="3200">
                        <a:latin typeface="+mn-ea"/>
                      </a:endParaRPr>
                    </a:p>
                  </a:txBody>
                  <a:tcPr/>
                </a:tc>
                <a:tc>
                  <a:txBody>
                    <a:bodyPr/>
                    <a:lstStyle/>
                    <a:p>
                      <a:pPr algn="ctr">
                        <a:buNone/>
                      </a:pPr>
                      <a:r>
                        <a:rPr lang="zh-CN" altLang="en-US" sz="3200">
                          <a:latin typeface="+mn-ea"/>
                        </a:rPr>
                        <a:t>世古</a:t>
                      </a:r>
                      <a:endParaRPr lang="zh-CN" altLang="en-US" sz="3200">
                        <a:latin typeface="+mn-ea"/>
                      </a:endParaRPr>
                    </a:p>
                  </a:txBody>
                  <a:tcPr/>
                </a:tc>
                <a:tc>
                  <a:txBody>
                    <a:bodyPr/>
                    <a:lstStyle/>
                    <a:p>
                      <a:pPr algn="ctr">
                        <a:buNone/>
                      </a:pPr>
                      <a:r>
                        <a:rPr lang="zh-CN" altLang="en-US" sz="3200">
                          <a:latin typeface="+mn-ea"/>
                        </a:rPr>
                        <a:t>世近</a:t>
                      </a:r>
                      <a:endParaRPr lang="zh-CN" altLang="en-US" sz="3200">
                        <a:latin typeface="+mn-ea"/>
                      </a:endParaRPr>
                    </a:p>
                  </a:txBody>
                  <a:tcPr/>
                </a:tc>
                <a:tc>
                  <a:txBody>
                    <a:bodyPr/>
                    <a:lstStyle/>
                    <a:p>
                      <a:pPr algn="ctr">
                        <a:buNone/>
                      </a:pPr>
                      <a:r>
                        <a:rPr lang="zh-CN" altLang="en-US" sz="3200">
                          <a:latin typeface="+mn-ea"/>
                        </a:rPr>
                        <a:t>世现</a:t>
                      </a:r>
                      <a:endParaRPr lang="zh-CN" altLang="en-US" sz="3200">
                        <a:latin typeface="+mn-ea"/>
                      </a:endParaRPr>
                    </a:p>
                  </a:txBody>
                  <a:tcPr/>
                </a:tc>
              </a:tr>
              <a:tr h="381000">
                <a:tc>
                  <a:txBody>
                    <a:bodyPr/>
                    <a:lstStyle/>
                    <a:p>
                      <a:pPr algn="ctr">
                        <a:buNone/>
                      </a:pPr>
                      <a:r>
                        <a:rPr lang="en-US" altLang="zh-CN" sz="3200">
                          <a:latin typeface="+mn-ea"/>
                        </a:rPr>
                        <a:t>2014</a:t>
                      </a:r>
                      <a:endParaRPr lang="en-US" altLang="zh-CN" sz="3200">
                        <a:latin typeface="+mn-ea"/>
                      </a:endParaRPr>
                    </a:p>
                  </a:txBody>
                  <a:tcPr/>
                </a:tc>
                <a:tc>
                  <a:txBody>
                    <a:bodyPr/>
                    <a:lstStyle/>
                    <a:p>
                      <a:pPr algn="ctr">
                        <a:buNone/>
                      </a:pPr>
                      <a:r>
                        <a:rPr lang="en-US" altLang="zh-CN" sz="3200">
                          <a:latin typeface="+mn-ea"/>
                        </a:rPr>
                        <a:t>4</a:t>
                      </a:r>
                      <a:endParaRPr lang="en-US" altLang="zh-CN" sz="3200">
                        <a:latin typeface="+mn-ea"/>
                      </a:endParaRPr>
                    </a:p>
                  </a:txBody>
                  <a:tcPr/>
                </a:tc>
                <a:tc>
                  <a:txBody>
                    <a:bodyPr/>
                    <a:lstStyle/>
                    <a:p>
                      <a:pPr algn="ctr">
                        <a:buNone/>
                      </a:pPr>
                      <a:r>
                        <a:rPr lang="en-US" altLang="zh-CN" sz="3200">
                          <a:latin typeface="+mn-ea"/>
                        </a:rPr>
                        <a:t>3</a:t>
                      </a:r>
                      <a:endParaRPr lang="en-US" altLang="zh-CN" sz="3200">
                        <a:latin typeface="+mn-ea"/>
                      </a:endParaRPr>
                    </a:p>
                  </a:txBody>
                  <a:tcPr/>
                </a:tc>
                <a:tc>
                  <a:txBody>
                    <a:bodyPr/>
                    <a:lstStyle/>
                    <a:p>
                      <a:pPr algn="ctr">
                        <a:buNone/>
                      </a:pPr>
                      <a:r>
                        <a:rPr lang="en-US" altLang="zh-CN" sz="3200">
                          <a:latin typeface="+mn-ea"/>
                        </a:rPr>
                        <a:t>1</a:t>
                      </a:r>
                      <a:endParaRPr lang="en-US" altLang="zh-CN" sz="3200">
                        <a:latin typeface="+mn-ea"/>
                      </a:endParaRPr>
                    </a:p>
                  </a:txBody>
                  <a:tcPr/>
                </a:tc>
                <a:tc>
                  <a:txBody>
                    <a:bodyPr/>
                    <a:lstStyle/>
                    <a:p>
                      <a:pPr algn="ctr">
                        <a:buNone/>
                      </a:pPr>
                      <a:r>
                        <a:rPr lang="en-US" altLang="zh-CN" sz="3200">
                          <a:latin typeface="+mn-ea"/>
                        </a:rPr>
                        <a:t>1</a:t>
                      </a:r>
                      <a:endParaRPr lang="en-US" altLang="zh-CN" sz="3200">
                        <a:latin typeface="+mn-ea"/>
                      </a:endParaRPr>
                    </a:p>
                  </a:txBody>
                  <a:tcPr/>
                </a:tc>
                <a:tc>
                  <a:txBody>
                    <a:bodyPr/>
                    <a:lstStyle/>
                    <a:p>
                      <a:pPr algn="ctr">
                        <a:buNone/>
                      </a:pPr>
                      <a:r>
                        <a:rPr lang="en-US" altLang="zh-CN" sz="3200">
                          <a:latin typeface="+mn-ea"/>
                        </a:rPr>
                        <a:t>1</a:t>
                      </a:r>
                      <a:endParaRPr lang="en-US" altLang="zh-CN" sz="3200">
                        <a:latin typeface="+mn-ea"/>
                      </a:endParaRPr>
                    </a:p>
                  </a:txBody>
                  <a:tcPr/>
                </a:tc>
                <a:tc>
                  <a:txBody>
                    <a:bodyPr/>
                    <a:lstStyle/>
                    <a:p>
                      <a:pPr algn="ctr">
                        <a:buNone/>
                      </a:pPr>
                      <a:r>
                        <a:rPr lang="en-US" altLang="zh-CN" sz="3200">
                          <a:latin typeface="+mn-ea"/>
                        </a:rPr>
                        <a:t>2</a:t>
                      </a:r>
                      <a:endParaRPr lang="en-US" altLang="zh-CN" sz="3200">
                        <a:latin typeface="+mn-ea"/>
                      </a:endParaRPr>
                    </a:p>
                  </a:txBody>
                  <a:tcPr/>
                </a:tc>
              </a:tr>
              <a:tr h="381000">
                <a:tc>
                  <a:txBody>
                    <a:bodyPr/>
                    <a:lstStyle/>
                    <a:p>
                      <a:pPr algn="ctr">
                        <a:buNone/>
                      </a:pPr>
                      <a:r>
                        <a:rPr lang="en-US" altLang="zh-CN" sz="3200">
                          <a:latin typeface="+mn-ea"/>
                        </a:rPr>
                        <a:t>2015</a:t>
                      </a:r>
                      <a:endParaRPr lang="en-US" altLang="zh-CN" sz="3200">
                        <a:latin typeface="+mn-ea"/>
                      </a:endParaRPr>
                    </a:p>
                  </a:txBody>
                  <a:tcPr/>
                </a:tc>
                <a:tc>
                  <a:txBody>
                    <a:bodyPr/>
                    <a:lstStyle/>
                    <a:p>
                      <a:pPr algn="ctr">
                        <a:buNone/>
                      </a:pPr>
                      <a:r>
                        <a:rPr lang="en-US" altLang="zh-CN" sz="3200">
                          <a:latin typeface="+mn-ea"/>
                        </a:rPr>
                        <a:t>4</a:t>
                      </a:r>
                      <a:endParaRPr lang="en-US" altLang="zh-CN" sz="3200">
                        <a:latin typeface="+mn-ea"/>
                      </a:endParaRPr>
                    </a:p>
                  </a:txBody>
                  <a:tcPr/>
                </a:tc>
                <a:tc>
                  <a:txBody>
                    <a:bodyPr/>
                    <a:lstStyle/>
                    <a:p>
                      <a:pPr algn="ctr">
                        <a:buNone/>
                      </a:pPr>
                      <a:r>
                        <a:rPr lang="en-US" altLang="zh-CN" sz="3200">
                          <a:latin typeface="+mn-ea"/>
                        </a:rPr>
                        <a:t>3</a:t>
                      </a:r>
                      <a:endParaRPr lang="en-US" altLang="zh-CN" sz="3200">
                        <a:latin typeface="+mn-ea"/>
                      </a:endParaRPr>
                    </a:p>
                  </a:txBody>
                  <a:tcPr/>
                </a:tc>
                <a:tc>
                  <a:txBody>
                    <a:bodyPr/>
                    <a:lstStyle/>
                    <a:p>
                      <a:pPr algn="ctr">
                        <a:buNone/>
                      </a:pPr>
                      <a:r>
                        <a:rPr lang="en-US" altLang="zh-CN" sz="3200">
                          <a:latin typeface="+mn-ea"/>
                        </a:rPr>
                        <a:t>1</a:t>
                      </a:r>
                      <a:endParaRPr lang="en-US" altLang="zh-CN" sz="3200">
                        <a:latin typeface="+mn-ea"/>
                      </a:endParaRPr>
                    </a:p>
                  </a:txBody>
                  <a:tcPr/>
                </a:tc>
                <a:tc>
                  <a:txBody>
                    <a:bodyPr/>
                    <a:lstStyle/>
                    <a:p>
                      <a:pPr algn="ctr">
                        <a:buNone/>
                      </a:pPr>
                      <a:r>
                        <a:rPr lang="en-US" altLang="zh-CN" sz="3200">
                          <a:latin typeface="+mn-ea"/>
                        </a:rPr>
                        <a:t>1</a:t>
                      </a:r>
                      <a:endParaRPr lang="en-US" altLang="zh-CN" sz="3200">
                        <a:latin typeface="+mn-ea"/>
                      </a:endParaRPr>
                    </a:p>
                  </a:txBody>
                  <a:tcPr/>
                </a:tc>
                <a:tc>
                  <a:txBody>
                    <a:bodyPr/>
                    <a:lstStyle/>
                    <a:p>
                      <a:pPr algn="ctr">
                        <a:buNone/>
                      </a:pPr>
                      <a:r>
                        <a:rPr lang="en-US" altLang="zh-CN" sz="3200">
                          <a:latin typeface="+mn-ea"/>
                        </a:rPr>
                        <a:t>1</a:t>
                      </a:r>
                      <a:endParaRPr lang="en-US" altLang="zh-CN" sz="3200">
                        <a:latin typeface="+mn-ea"/>
                      </a:endParaRPr>
                    </a:p>
                  </a:txBody>
                  <a:tcPr/>
                </a:tc>
                <a:tc>
                  <a:txBody>
                    <a:bodyPr/>
                    <a:lstStyle/>
                    <a:p>
                      <a:pPr algn="ctr">
                        <a:buNone/>
                      </a:pPr>
                      <a:r>
                        <a:rPr lang="en-US" altLang="zh-CN" sz="3200">
                          <a:latin typeface="+mn-ea"/>
                        </a:rPr>
                        <a:t>2</a:t>
                      </a:r>
                      <a:endParaRPr lang="en-US" altLang="zh-CN" sz="3200">
                        <a:latin typeface="+mn-ea"/>
                      </a:endParaRPr>
                    </a:p>
                  </a:txBody>
                  <a:tcPr/>
                </a:tc>
              </a:tr>
              <a:tr h="381000">
                <a:tc>
                  <a:txBody>
                    <a:bodyPr/>
                    <a:lstStyle/>
                    <a:p>
                      <a:pPr algn="ctr">
                        <a:buNone/>
                      </a:pPr>
                      <a:r>
                        <a:rPr lang="en-US" altLang="zh-CN" sz="3200">
                          <a:latin typeface="+mn-ea"/>
                        </a:rPr>
                        <a:t>2016</a:t>
                      </a:r>
                      <a:endParaRPr lang="en-US" altLang="zh-CN" sz="3200">
                        <a:latin typeface="+mn-ea"/>
                      </a:endParaRPr>
                    </a:p>
                  </a:txBody>
                  <a:tcPr/>
                </a:tc>
                <a:tc>
                  <a:txBody>
                    <a:bodyPr/>
                    <a:lstStyle/>
                    <a:p>
                      <a:pPr algn="ctr">
                        <a:buNone/>
                      </a:pPr>
                      <a:r>
                        <a:rPr lang="en-US" altLang="zh-CN" sz="3200">
                          <a:latin typeface="+mn-ea"/>
                        </a:rPr>
                        <a:t>4</a:t>
                      </a:r>
                      <a:endParaRPr lang="en-US" altLang="zh-CN" sz="3200">
                        <a:latin typeface="+mn-ea"/>
                      </a:endParaRPr>
                    </a:p>
                  </a:txBody>
                  <a:tcPr/>
                </a:tc>
                <a:tc>
                  <a:txBody>
                    <a:bodyPr/>
                    <a:lstStyle/>
                    <a:p>
                      <a:pPr algn="ctr">
                        <a:buNone/>
                      </a:pPr>
                      <a:r>
                        <a:rPr lang="en-US" altLang="zh-CN" sz="3200">
                          <a:latin typeface="+mn-ea"/>
                        </a:rPr>
                        <a:t>3</a:t>
                      </a:r>
                      <a:endParaRPr lang="en-US" altLang="zh-CN" sz="3200">
                        <a:latin typeface="+mn-ea"/>
                      </a:endParaRPr>
                    </a:p>
                  </a:txBody>
                  <a:tcPr/>
                </a:tc>
                <a:tc>
                  <a:txBody>
                    <a:bodyPr/>
                    <a:lstStyle/>
                    <a:p>
                      <a:pPr algn="ctr">
                        <a:buNone/>
                      </a:pPr>
                      <a:r>
                        <a:rPr lang="en-US" altLang="zh-CN" sz="3200">
                          <a:latin typeface="+mn-ea"/>
                        </a:rPr>
                        <a:t>1</a:t>
                      </a:r>
                      <a:endParaRPr lang="en-US" altLang="zh-CN" sz="3200">
                        <a:latin typeface="+mn-ea"/>
                      </a:endParaRPr>
                    </a:p>
                  </a:txBody>
                  <a:tcPr/>
                </a:tc>
                <a:tc>
                  <a:txBody>
                    <a:bodyPr/>
                    <a:lstStyle/>
                    <a:p>
                      <a:pPr algn="ctr">
                        <a:buNone/>
                      </a:pPr>
                      <a:r>
                        <a:rPr lang="en-US" altLang="zh-CN" sz="3200">
                          <a:latin typeface="+mn-ea"/>
                        </a:rPr>
                        <a:t>1</a:t>
                      </a:r>
                      <a:endParaRPr lang="en-US" altLang="zh-CN" sz="3200">
                        <a:latin typeface="+mn-ea"/>
                      </a:endParaRPr>
                    </a:p>
                  </a:txBody>
                  <a:tcPr/>
                </a:tc>
                <a:tc>
                  <a:txBody>
                    <a:bodyPr/>
                    <a:lstStyle/>
                    <a:p>
                      <a:pPr algn="ctr">
                        <a:buNone/>
                      </a:pPr>
                      <a:r>
                        <a:rPr lang="en-US" altLang="zh-CN" sz="3200">
                          <a:latin typeface="+mn-ea"/>
                        </a:rPr>
                        <a:t>1</a:t>
                      </a:r>
                      <a:endParaRPr lang="en-US" altLang="zh-CN" sz="3200">
                        <a:latin typeface="+mn-ea"/>
                      </a:endParaRPr>
                    </a:p>
                  </a:txBody>
                  <a:tcPr/>
                </a:tc>
                <a:tc>
                  <a:txBody>
                    <a:bodyPr/>
                    <a:lstStyle/>
                    <a:p>
                      <a:pPr algn="ctr">
                        <a:buNone/>
                      </a:pPr>
                      <a:r>
                        <a:rPr lang="en-US" altLang="zh-CN" sz="3200">
                          <a:latin typeface="+mn-ea"/>
                        </a:rPr>
                        <a:t>2</a:t>
                      </a:r>
                      <a:endParaRPr lang="en-US" altLang="zh-CN" sz="3200">
                        <a:latin typeface="+mn-ea"/>
                      </a:endParaRPr>
                    </a:p>
                  </a:txBody>
                  <a:tcPr/>
                </a:tc>
              </a:tr>
              <a:tr h="381000">
                <a:tc>
                  <a:txBody>
                    <a:bodyPr/>
                    <a:lstStyle/>
                    <a:p>
                      <a:pPr algn="ctr">
                        <a:buNone/>
                      </a:pPr>
                      <a:r>
                        <a:rPr lang="en-US" altLang="zh-CN" sz="3200">
                          <a:latin typeface="+mn-ea"/>
                        </a:rPr>
                        <a:t>2017</a:t>
                      </a:r>
                      <a:endParaRPr lang="en-US" altLang="zh-CN" sz="3200">
                        <a:latin typeface="+mn-ea"/>
                      </a:endParaRPr>
                    </a:p>
                  </a:txBody>
                  <a:tcPr/>
                </a:tc>
                <a:tc>
                  <a:txBody>
                    <a:bodyPr/>
                    <a:lstStyle/>
                    <a:p>
                      <a:pPr algn="ctr">
                        <a:buNone/>
                      </a:pPr>
                      <a:r>
                        <a:rPr lang="en-US" altLang="zh-CN" sz="3200">
                          <a:latin typeface="+mn-ea"/>
                        </a:rPr>
                        <a:t>4</a:t>
                      </a:r>
                      <a:endParaRPr lang="en-US" altLang="zh-CN" sz="3200">
                        <a:latin typeface="+mn-ea"/>
                      </a:endParaRPr>
                    </a:p>
                  </a:txBody>
                  <a:tcPr/>
                </a:tc>
                <a:tc>
                  <a:txBody>
                    <a:bodyPr/>
                    <a:lstStyle/>
                    <a:p>
                      <a:pPr algn="ctr">
                        <a:buNone/>
                      </a:pPr>
                      <a:r>
                        <a:rPr lang="en-US" altLang="zh-CN" sz="3200">
                          <a:latin typeface="+mn-ea"/>
                        </a:rPr>
                        <a:t>3</a:t>
                      </a:r>
                      <a:endParaRPr lang="en-US" altLang="zh-CN" sz="3200">
                        <a:latin typeface="+mn-ea"/>
                      </a:endParaRPr>
                    </a:p>
                  </a:txBody>
                  <a:tcPr/>
                </a:tc>
                <a:tc>
                  <a:txBody>
                    <a:bodyPr/>
                    <a:lstStyle/>
                    <a:p>
                      <a:pPr algn="ctr">
                        <a:buNone/>
                      </a:pPr>
                      <a:r>
                        <a:rPr lang="en-US" altLang="zh-CN" sz="3200">
                          <a:latin typeface="+mn-ea"/>
                        </a:rPr>
                        <a:t>1</a:t>
                      </a:r>
                      <a:endParaRPr lang="en-US" altLang="zh-CN" sz="3200">
                        <a:latin typeface="+mn-ea"/>
                      </a:endParaRPr>
                    </a:p>
                  </a:txBody>
                  <a:tcPr/>
                </a:tc>
                <a:tc>
                  <a:txBody>
                    <a:bodyPr/>
                    <a:lstStyle/>
                    <a:p>
                      <a:pPr algn="ctr">
                        <a:buNone/>
                      </a:pPr>
                      <a:r>
                        <a:rPr lang="en-US" altLang="zh-CN" sz="3200">
                          <a:latin typeface="+mn-ea"/>
                        </a:rPr>
                        <a:t>1</a:t>
                      </a:r>
                      <a:endParaRPr lang="en-US" altLang="zh-CN" sz="3200">
                        <a:latin typeface="+mn-ea"/>
                      </a:endParaRPr>
                    </a:p>
                  </a:txBody>
                  <a:tcPr/>
                </a:tc>
                <a:tc>
                  <a:txBody>
                    <a:bodyPr/>
                    <a:lstStyle/>
                    <a:p>
                      <a:pPr algn="ctr">
                        <a:buNone/>
                      </a:pPr>
                      <a:r>
                        <a:rPr lang="en-US" altLang="zh-CN" sz="3200">
                          <a:latin typeface="+mn-ea"/>
                        </a:rPr>
                        <a:t>1</a:t>
                      </a:r>
                      <a:endParaRPr lang="en-US" altLang="zh-CN" sz="3200">
                        <a:latin typeface="+mn-ea"/>
                      </a:endParaRPr>
                    </a:p>
                  </a:txBody>
                  <a:tcPr/>
                </a:tc>
                <a:tc>
                  <a:txBody>
                    <a:bodyPr/>
                    <a:lstStyle/>
                    <a:p>
                      <a:pPr algn="ctr">
                        <a:buNone/>
                      </a:pPr>
                      <a:r>
                        <a:rPr lang="en-US" altLang="zh-CN" sz="3200">
                          <a:latin typeface="+mn-ea"/>
                        </a:rPr>
                        <a:t>2</a:t>
                      </a:r>
                      <a:endParaRPr lang="en-US" altLang="zh-CN" sz="3200">
                        <a:latin typeface="+mn-ea"/>
                      </a:endParaRPr>
                    </a:p>
                  </a:txBody>
                  <a:tcPr/>
                </a:tc>
              </a:tr>
              <a:tr h="381000">
                <a:tc>
                  <a:txBody>
                    <a:bodyPr/>
                    <a:p>
                      <a:pPr algn="ctr">
                        <a:buNone/>
                      </a:pPr>
                      <a:r>
                        <a:rPr lang="en-US" altLang="zh-CN" sz="3200">
                          <a:latin typeface="+mn-ea"/>
                        </a:rPr>
                        <a:t>2018</a:t>
                      </a:r>
                      <a:endParaRPr lang="en-US" altLang="zh-CN" sz="3200">
                        <a:latin typeface="+mn-ea"/>
                      </a:endParaRPr>
                    </a:p>
                  </a:txBody>
                  <a:tcPr/>
                </a:tc>
                <a:tc>
                  <a:txBody>
                    <a:bodyPr/>
                    <a:p>
                      <a:pPr algn="ctr">
                        <a:buNone/>
                      </a:pPr>
                      <a:r>
                        <a:rPr lang="en-US" altLang="zh-CN" sz="3200">
                          <a:latin typeface="+mn-ea"/>
                        </a:rPr>
                        <a:t>4</a:t>
                      </a:r>
                      <a:endParaRPr lang="en-US" altLang="zh-CN" sz="3200">
                        <a:latin typeface="+mn-ea"/>
                      </a:endParaRPr>
                    </a:p>
                  </a:txBody>
                  <a:tcPr/>
                </a:tc>
                <a:tc>
                  <a:txBody>
                    <a:bodyPr/>
                    <a:p>
                      <a:pPr algn="ctr">
                        <a:buNone/>
                      </a:pPr>
                      <a:r>
                        <a:rPr lang="en-US" altLang="zh-CN" sz="3200">
                          <a:latin typeface="+mn-ea"/>
                        </a:rPr>
                        <a:t>3</a:t>
                      </a:r>
                      <a:endParaRPr lang="en-US" altLang="zh-CN" sz="3200">
                        <a:latin typeface="+mn-ea"/>
                      </a:endParaRPr>
                    </a:p>
                  </a:txBody>
                  <a:tcPr/>
                </a:tc>
                <a:tc>
                  <a:txBody>
                    <a:bodyPr/>
                    <a:p>
                      <a:pPr algn="ctr">
                        <a:buNone/>
                      </a:pPr>
                      <a:r>
                        <a:rPr lang="en-US" altLang="zh-CN" sz="3200">
                          <a:latin typeface="+mn-ea"/>
                        </a:rPr>
                        <a:t>1</a:t>
                      </a:r>
                      <a:endParaRPr lang="en-US" altLang="zh-CN" sz="3200">
                        <a:latin typeface="+mn-ea"/>
                      </a:endParaRPr>
                    </a:p>
                  </a:txBody>
                  <a:tcPr/>
                </a:tc>
                <a:tc>
                  <a:txBody>
                    <a:bodyPr/>
                    <a:p>
                      <a:pPr algn="ctr">
                        <a:buNone/>
                      </a:pPr>
                      <a:r>
                        <a:rPr lang="en-US" altLang="zh-CN" sz="3200">
                          <a:latin typeface="+mn-ea"/>
                        </a:rPr>
                        <a:t>1</a:t>
                      </a:r>
                      <a:endParaRPr lang="en-US" altLang="zh-CN" sz="3200">
                        <a:latin typeface="+mn-ea"/>
                      </a:endParaRPr>
                    </a:p>
                  </a:txBody>
                  <a:tcPr/>
                </a:tc>
                <a:tc>
                  <a:txBody>
                    <a:bodyPr/>
                    <a:p>
                      <a:pPr algn="ctr">
                        <a:buNone/>
                      </a:pPr>
                      <a:r>
                        <a:rPr lang="en-US" altLang="zh-CN" sz="3200">
                          <a:latin typeface="+mn-ea"/>
                        </a:rPr>
                        <a:t>2</a:t>
                      </a:r>
                      <a:endParaRPr lang="en-US" altLang="zh-CN" sz="3200">
                        <a:latin typeface="+mn-ea"/>
                      </a:endParaRPr>
                    </a:p>
                  </a:txBody>
                  <a:tcPr/>
                </a:tc>
                <a:tc>
                  <a:txBody>
                    <a:bodyPr/>
                    <a:p>
                      <a:pPr algn="ctr">
                        <a:buNone/>
                      </a:pPr>
                      <a:r>
                        <a:rPr lang="en-US" altLang="zh-CN" sz="3200">
                          <a:latin typeface="+mn-ea"/>
                        </a:rPr>
                        <a:t>1</a:t>
                      </a:r>
                      <a:endParaRPr lang="en-US" altLang="zh-CN" sz="3200">
                        <a:latin typeface="+mn-ea"/>
                      </a:endParaRPr>
                    </a:p>
                  </a:txBody>
                  <a:tcPr/>
                </a:tc>
              </a:tr>
            </a:tbl>
          </a:graphicData>
        </a:graphic>
      </p:graphicFrame>
      <p:graphicFrame>
        <p:nvGraphicFramePr>
          <p:cNvPr id="6" name="表格 5"/>
          <p:cNvGraphicFramePr/>
          <p:nvPr/>
        </p:nvGraphicFramePr>
        <p:xfrm>
          <a:off x="1462405" y="4545330"/>
          <a:ext cx="8841740" cy="1066800"/>
        </p:xfrm>
        <a:graphic>
          <a:graphicData uri="http://schemas.openxmlformats.org/drawingml/2006/table">
            <a:tbl>
              <a:tblPr firstRow="1" bandRow="1">
                <a:tableStyleId>{5940675A-B579-460E-94D1-54222C63F5DA}</a:tableStyleId>
              </a:tblPr>
              <a:tblGrid>
                <a:gridCol w="1530350"/>
                <a:gridCol w="1218565"/>
                <a:gridCol w="1218565"/>
                <a:gridCol w="1218565"/>
                <a:gridCol w="1218565"/>
                <a:gridCol w="1218565"/>
                <a:gridCol w="1218565"/>
              </a:tblGrid>
              <a:tr h="1066800">
                <a:tc>
                  <a:txBody>
                    <a:bodyPr/>
                    <a:lstStyle/>
                    <a:p>
                      <a:pPr algn="ctr">
                        <a:buNone/>
                      </a:pPr>
                      <a:r>
                        <a:rPr lang="en-US" altLang="zh-CN" sz="3200">
                          <a:solidFill>
                            <a:srgbClr val="FF0000"/>
                          </a:solidFill>
                          <a:latin typeface="+mn-ea"/>
                        </a:rPr>
                        <a:t>2019</a:t>
                      </a:r>
                      <a:r>
                        <a:rPr lang="zh-CN" altLang="en-US" sz="3200">
                          <a:solidFill>
                            <a:srgbClr val="FF0000"/>
                          </a:solidFill>
                          <a:latin typeface="+mn-ea"/>
                        </a:rPr>
                        <a:t>年预测</a:t>
                      </a:r>
                      <a:endParaRPr lang="zh-CN" altLang="en-US" sz="3200">
                        <a:solidFill>
                          <a:srgbClr val="FF0000"/>
                        </a:solidFill>
                        <a:latin typeface="+mn-ea"/>
                      </a:endParaRPr>
                    </a:p>
                  </a:txBody>
                  <a:tcPr/>
                </a:tc>
                <a:tc>
                  <a:txBody>
                    <a:bodyPr/>
                    <a:lstStyle/>
                    <a:p>
                      <a:pPr algn="ctr">
                        <a:buNone/>
                      </a:pPr>
                      <a:r>
                        <a:rPr lang="en-US" altLang="zh-CN" sz="3200">
                          <a:solidFill>
                            <a:srgbClr val="FF0000"/>
                          </a:solidFill>
                          <a:latin typeface="+mn-ea"/>
                        </a:rPr>
                        <a:t>4</a:t>
                      </a:r>
                      <a:endParaRPr lang="en-US" altLang="zh-CN" sz="3200">
                        <a:solidFill>
                          <a:srgbClr val="FF0000"/>
                        </a:solidFill>
                        <a:latin typeface="+mn-ea"/>
                      </a:endParaRPr>
                    </a:p>
                  </a:txBody>
                  <a:tcPr anchor="ctr"/>
                </a:tc>
                <a:tc>
                  <a:txBody>
                    <a:bodyPr/>
                    <a:lstStyle/>
                    <a:p>
                      <a:pPr algn="ctr">
                        <a:buNone/>
                      </a:pPr>
                      <a:r>
                        <a:rPr lang="en-US" altLang="zh-CN" sz="3200">
                          <a:solidFill>
                            <a:srgbClr val="FF0000"/>
                          </a:solidFill>
                          <a:latin typeface="+mn-ea"/>
                        </a:rPr>
                        <a:t>3</a:t>
                      </a:r>
                      <a:endParaRPr lang="en-US" altLang="zh-CN" sz="3200">
                        <a:solidFill>
                          <a:srgbClr val="FF0000"/>
                        </a:solidFill>
                        <a:latin typeface="+mn-ea"/>
                      </a:endParaRPr>
                    </a:p>
                  </a:txBody>
                  <a:tcPr anchor="ctr"/>
                </a:tc>
                <a:tc>
                  <a:txBody>
                    <a:bodyPr/>
                    <a:lstStyle/>
                    <a:p>
                      <a:pPr algn="ctr">
                        <a:buNone/>
                      </a:pPr>
                      <a:r>
                        <a:rPr lang="en-US" altLang="zh-CN" sz="3200">
                          <a:solidFill>
                            <a:srgbClr val="FF0000"/>
                          </a:solidFill>
                          <a:latin typeface="+mn-ea"/>
                        </a:rPr>
                        <a:t>2</a:t>
                      </a:r>
                      <a:endParaRPr lang="en-US" altLang="zh-CN" sz="3200">
                        <a:solidFill>
                          <a:srgbClr val="FF0000"/>
                        </a:solidFill>
                        <a:latin typeface="+mn-ea"/>
                      </a:endParaRPr>
                    </a:p>
                  </a:txBody>
                  <a:tcPr anchor="ctr"/>
                </a:tc>
                <a:tc>
                  <a:txBody>
                    <a:bodyPr/>
                    <a:lstStyle/>
                    <a:p>
                      <a:pPr algn="ctr">
                        <a:buNone/>
                      </a:pPr>
                      <a:r>
                        <a:rPr lang="en-US" altLang="zh-CN" sz="3200">
                          <a:solidFill>
                            <a:srgbClr val="FF0000"/>
                          </a:solidFill>
                          <a:latin typeface="+mn-ea"/>
                        </a:rPr>
                        <a:t>1</a:t>
                      </a:r>
                      <a:endParaRPr lang="en-US" altLang="zh-CN" sz="3200">
                        <a:solidFill>
                          <a:srgbClr val="FF0000"/>
                        </a:solidFill>
                        <a:latin typeface="+mn-ea"/>
                      </a:endParaRPr>
                    </a:p>
                  </a:txBody>
                  <a:tcPr anchor="ctr"/>
                </a:tc>
                <a:tc>
                  <a:txBody>
                    <a:bodyPr/>
                    <a:lstStyle/>
                    <a:p>
                      <a:pPr algn="ctr">
                        <a:buNone/>
                      </a:pPr>
                      <a:r>
                        <a:rPr lang="en-US" altLang="zh-CN" sz="3200">
                          <a:solidFill>
                            <a:srgbClr val="FF0000"/>
                          </a:solidFill>
                          <a:latin typeface="+mn-ea"/>
                        </a:rPr>
                        <a:t>1</a:t>
                      </a:r>
                      <a:endParaRPr lang="en-US" altLang="zh-CN" sz="3200">
                        <a:solidFill>
                          <a:srgbClr val="FF0000"/>
                        </a:solidFill>
                        <a:latin typeface="+mn-ea"/>
                      </a:endParaRPr>
                    </a:p>
                  </a:txBody>
                  <a:tcPr anchor="ctr"/>
                </a:tc>
                <a:tc>
                  <a:txBody>
                    <a:bodyPr/>
                    <a:lstStyle/>
                    <a:p>
                      <a:pPr algn="ctr">
                        <a:buNone/>
                      </a:pPr>
                      <a:r>
                        <a:rPr lang="en-US" altLang="zh-CN" sz="3200">
                          <a:solidFill>
                            <a:srgbClr val="FF0000"/>
                          </a:solidFill>
                          <a:latin typeface="+mn-ea"/>
                        </a:rPr>
                        <a:t>1</a:t>
                      </a:r>
                      <a:endParaRPr lang="en-US" altLang="zh-CN" sz="3200">
                        <a:solidFill>
                          <a:srgbClr val="FF0000"/>
                        </a:solidFill>
                        <a:latin typeface="+mn-ea"/>
                      </a:endParaRPr>
                    </a:p>
                  </a:txBody>
                  <a:tcPr anchor="ctr"/>
                </a:tc>
              </a:tr>
            </a:tbl>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文本框 3"/>
          <p:cNvSpPr txBox="1"/>
          <p:nvPr/>
        </p:nvSpPr>
        <p:spPr>
          <a:xfrm>
            <a:off x="147320" y="-10160"/>
            <a:ext cx="2095500" cy="829945"/>
          </a:xfrm>
          <a:prstGeom prst="rect">
            <a:avLst/>
          </a:prstGeom>
          <a:noFill/>
        </p:spPr>
        <p:txBody>
          <a:bodyPr wrap="none" rtlCol="0">
            <a:spAutoFit/>
          </a:bodyPr>
          <a:lstStyle/>
          <a:p>
            <a:pPr algn="l"/>
            <a:r>
              <a:rPr lang="zh-CN" altLang="en-US" sz="4800">
                <a:solidFill>
                  <a:srgbClr val="FF0000"/>
                </a:solidFill>
                <a:latin typeface="华文新魏" panose="02010800040101010101" charset="-122"/>
                <a:ea typeface="华文新魏" panose="02010800040101010101" charset="-122"/>
                <a:sym typeface="+mn-ea"/>
              </a:rPr>
              <a:t>第</a:t>
            </a:r>
            <a:r>
              <a:rPr lang="en-US" altLang="zh-CN" sz="4800">
                <a:solidFill>
                  <a:srgbClr val="FF0000"/>
                </a:solidFill>
                <a:latin typeface="华文新魏" panose="02010800040101010101" charset="-122"/>
                <a:ea typeface="华文新魏" panose="02010800040101010101" charset="-122"/>
                <a:sym typeface="+mn-ea"/>
              </a:rPr>
              <a:t>24</a:t>
            </a:r>
            <a:r>
              <a:rPr lang="zh-CN" altLang="en-US" sz="4800">
                <a:solidFill>
                  <a:srgbClr val="FF0000"/>
                </a:solidFill>
                <a:latin typeface="华文新魏" panose="02010800040101010101" charset="-122"/>
                <a:ea typeface="华文新魏" panose="02010800040101010101" charset="-122"/>
                <a:sym typeface="+mn-ea"/>
              </a:rPr>
              <a:t>题</a:t>
            </a:r>
            <a:endParaRPr lang="zh-CN" altLang="en-US" sz="4800">
              <a:solidFill>
                <a:srgbClr val="FF0000"/>
              </a:solidFill>
              <a:latin typeface="华文新魏" panose="02010800040101010101" charset="-122"/>
              <a:ea typeface="华文新魏" panose="02010800040101010101" charset="-122"/>
              <a:sym typeface="+mn-ea"/>
            </a:endParaRPr>
          </a:p>
        </p:txBody>
      </p:sp>
      <p:graphicFrame>
        <p:nvGraphicFramePr>
          <p:cNvPr id="6" name="表格 5"/>
          <p:cNvGraphicFramePr/>
          <p:nvPr/>
        </p:nvGraphicFramePr>
        <p:xfrm>
          <a:off x="247015" y="720725"/>
          <a:ext cx="11177270" cy="2366645"/>
        </p:xfrm>
        <a:graphic>
          <a:graphicData uri="http://schemas.openxmlformats.org/drawingml/2006/table">
            <a:tbl>
              <a:tblPr firstRow="1" bandRow="1">
                <a:tableStyleId>{5940675A-B579-460E-94D1-54222C63F5DA}</a:tableStyleId>
              </a:tblPr>
              <a:tblGrid>
                <a:gridCol w="1137920"/>
                <a:gridCol w="1800860"/>
                <a:gridCol w="1525270"/>
                <a:gridCol w="1511935"/>
                <a:gridCol w="2376170"/>
                <a:gridCol w="2825115"/>
              </a:tblGrid>
              <a:tr h="568325">
                <a:tc>
                  <a:txBody>
                    <a:bodyPr/>
                    <a:lstStyle/>
                    <a:p>
                      <a:pPr algn="ctr">
                        <a:buNone/>
                      </a:pPr>
                      <a:endParaRPr lang="zh-CN" altLang="en-US" sz="2800">
                        <a:solidFill>
                          <a:schemeClr val="tx1"/>
                        </a:solidFill>
                        <a:latin typeface="+mn-ea"/>
                      </a:endParaRPr>
                    </a:p>
                  </a:txBody>
                  <a:tcPr/>
                </a:tc>
                <a:tc>
                  <a:txBody>
                    <a:bodyPr/>
                    <a:lstStyle/>
                    <a:p>
                      <a:pPr algn="ctr">
                        <a:buNone/>
                      </a:pPr>
                      <a:r>
                        <a:rPr lang="en-US" altLang="zh-CN" sz="2800">
                          <a:solidFill>
                            <a:schemeClr val="tx1"/>
                          </a:solidFill>
                          <a:latin typeface="+mn-ea"/>
                        </a:rPr>
                        <a:t>2014</a:t>
                      </a:r>
                      <a:endParaRPr lang="en-US" altLang="zh-CN" sz="2800">
                        <a:solidFill>
                          <a:schemeClr val="tx1"/>
                        </a:solidFill>
                        <a:latin typeface="+mn-ea"/>
                      </a:endParaRPr>
                    </a:p>
                  </a:txBody>
                  <a:tcPr anchor="ctr"/>
                </a:tc>
                <a:tc>
                  <a:txBody>
                    <a:bodyPr/>
                    <a:lstStyle/>
                    <a:p>
                      <a:pPr algn="ctr">
                        <a:buNone/>
                      </a:pPr>
                      <a:r>
                        <a:rPr lang="en-US" altLang="zh-CN" sz="2800">
                          <a:solidFill>
                            <a:schemeClr val="tx1"/>
                          </a:solidFill>
                          <a:latin typeface="+mn-ea"/>
                        </a:rPr>
                        <a:t>2015</a:t>
                      </a:r>
                      <a:endParaRPr lang="en-US" altLang="zh-CN" sz="2800">
                        <a:solidFill>
                          <a:schemeClr val="tx1"/>
                        </a:solidFill>
                        <a:latin typeface="+mn-ea"/>
                      </a:endParaRPr>
                    </a:p>
                  </a:txBody>
                  <a:tcPr anchor="ctr"/>
                </a:tc>
                <a:tc>
                  <a:txBody>
                    <a:bodyPr/>
                    <a:lstStyle/>
                    <a:p>
                      <a:pPr algn="ctr">
                        <a:buNone/>
                      </a:pPr>
                      <a:r>
                        <a:rPr lang="en-US" altLang="zh-CN" sz="2800">
                          <a:solidFill>
                            <a:schemeClr val="tx1"/>
                          </a:solidFill>
                          <a:latin typeface="+mn-ea"/>
                        </a:rPr>
                        <a:t>2016</a:t>
                      </a:r>
                      <a:endParaRPr lang="en-US" altLang="zh-CN" sz="2800">
                        <a:solidFill>
                          <a:schemeClr val="tx1"/>
                        </a:solidFill>
                        <a:latin typeface="+mn-ea"/>
                      </a:endParaRPr>
                    </a:p>
                  </a:txBody>
                  <a:tcPr anchor="ctr"/>
                </a:tc>
                <a:tc>
                  <a:txBody>
                    <a:bodyPr/>
                    <a:lstStyle/>
                    <a:p>
                      <a:pPr algn="ctr">
                        <a:buNone/>
                      </a:pPr>
                      <a:r>
                        <a:rPr lang="en-US" altLang="zh-CN" sz="2800">
                          <a:solidFill>
                            <a:schemeClr val="tx1"/>
                          </a:solidFill>
                          <a:latin typeface="+mn-ea"/>
                        </a:rPr>
                        <a:t>2017</a:t>
                      </a:r>
                      <a:endParaRPr lang="en-US" altLang="zh-CN" sz="2800">
                        <a:solidFill>
                          <a:schemeClr val="tx1"/>
                        </a:solidFill>
                        <a:latin typeface="+mn-ea"/>
                      </a:endParaRPr>
                    </a:p>
                  </a:txBody>
                  <a:tcPr anchor="ctr"/>
                </a:tc>
                <a:tc>
                  <a:txBody>
                    <a:bodyPr/>
                    <a:p>
                      <a:pPr algn="ctr">
                        <a:buNone/>
                      </a:pPr>
                      <a:r>
                        <a:rPr lang="en-US" altLang="zh-CN" sz="2800">
                          <a:solidFill>
                            <a:schemeClr val="tx1"/>
                          </a:solidFill>
                          <a:latin typeface="+mn-ea"/>
                        </a:rPr>
                        <a:t>2018</a:t>
                      </a:r>
                      <a:endParaRPr lang="en-US" altLang="zh-CN" sz="2800">
                        <a:solidFill>
                          <a:schemeClr val="tx1"/>
                        </a:solidFill>
                        <a:latin typeface="+mn-ea"/>
                      </a:endParaRPr>
                    </a:p>
                  </a:txBody>
                  <a:tcPr anchor="ctr"/>
                </a:tc>
              </a:tr>
              <a:tr h="1798320">
                <a:tc>
                  <a:txBody>
                    <a:bodyPr/>
                    <a:lstStyle/>
                    <a:p>
                      <a:pPr algn="ctr">
                        <a:lnSpc>
                          <a:spcPct val="140000"/>
                        </a:lnSpc>
                        <a:buNone/>
                      </a:pPr>
                      <a:r>
                        <a:rPr lang="zh-CN" altLang="en-US" sz="2800">
                          <a:solidFill>
                            <a:schemeClr val="tx1"/>
                          </a:solidFill>
                          <a:latin typeface="+mn-ea"/>
                        </a:rPr>
                        <a:t>全国</a:t>
                      </a:r>
                      <a:endParaRPr lang="zh-CN" altLang="en-US" sz="2800">
                        <a:solidFill>
                          <a:schemeClr val="tx1"/>
                        </a:solidFill>
                        <a:latin typeface="+mn-ea"/>
                      </a:endParaRPr>
                    </a:p>
                    <a:p>
                      <a:pPr algn="ctr">
                        <a:lnSpc>
                          <a:spcPct val="140000"/>
                        </a:lnSpc>
                        <a:buNone/>
                      </a:pPr>
                      <a:r>
                        <a:rPr lang="zh-CN" altLang="en-US" sz="2800">
                          <a:solidFill>
                            <a:schemeClr val="tx1"/>
                          </a:solidFill>
                          <a:latin typeface="+mn-ea"/>
                        </a:rPr>
                        <a:t>一卷</a:t>
                      </a:r>
                      <a:endParaRPr lang="zh-CN" altLang="en-US" sz="2800">
                        <a:solidFill>
                          <a:schemeClr val="tx1"/>
                        </a:solidFill>
                        <a:latin typeface="+mn-ea"/>
                      </a:endParaRPr>
                    </a:p>
                  </a:txBody>
                  <a:tcPr/>
                </a:tc>
                <a:tc>
                  <a:txBody>
                    <a:bodyPr/>
                    <a:lstStyle/>
                    <a:p>
                      <a:pPr algn="ctr">
                        <a:buNone/>
                      </a:pPr>
                      <a:r>
                        <a:rPr lang="zh-CN" altLang="en-US" sz="2800">
                          <a:solidFill>
                            <a:schemeClr val="tx1"/>
                          </a:solidFill>
                          <a:latin typeface="+mn-ea"/>
                        </a:rPr>
                        <a:t>秦汉政治与人伦</a:t>
                      </a:r>
                      <a:endParaRPr lang="zh-CN" altLang="en-US" sz="2800">
                        <a:solidFill>
                          <a:schemeClr val="tx1"/>
                        </a:solidFill>
                        <a:latin typeface="+mn-ea"/>
                      </a:endParaRPr>
                    </a:p>
                  </a:txBody>
                  <a:tcPr anchor="ctr"/>
                </a:tc>
                <a:tc>
                  <a:txBody>
                    <a:bodyPr/>
                    <a:lstStyle/>
                    <a:p>
                      <a:pPr algn="ctr">
                        <a:buNone/>
                      </a:pPr>
                      <a:r>
                        <a:rPr lang="zh-CN" altLang="en-US" sz="2800">
                          <a:solidFill>
                            <a:schemeClr val="tx1"/>
                          </a:solidFill>
                          <a:latin typeface="+mn-ea"/>
                        </a:rPr>
                        <a:t>小农经济</a:t>
                      </a:r>
                      <a:endParaRPr lang="zh-CN" altLang="en-US" sz="2800">
                        <a:solidFill>
                          <a:schemeClr val="tx1"/>
                        </a:solidFill>
                        <a:latin typeface="+mn-ea"/>
                      </a:endParaRPr>
                    </a:p>
                  </a:txBody>
                  <a:tcPr anchor="ctr"/>
                </a:tc>
                <a:tc>
                  <a:txBody>
                    <a:bodyPr/>
                    <a:lstStyle/>
                    <a:p>
                      <a:pPr algn="ctr">
                        <a:buNone/>
                      </a:pPr>
                      <a:r>
                        <a:rPr lang="zh-CN" altLang="en-US" sz="2800">
                          <a:solidFill>
                            <a:schemeClr val="tx1"/>
                          </a:solidFill>
                          <a:latin typeface="+mn-ea"/>
                          <a:sym typeface="+mn-ea"/>
                        </a:rPr>
                        <a:t>汉代儒学成为正统思想</a:t>
                      </a:r>
                      <a:endParaRPr lang="zh-CN" altLang="en-US" sz="2800">
                        <a:solidFill>
                          <a:schemeClr val="tx1"/>
                        </a:solidFill>
                        <a:latin typeface="+mn-ea"/>
                        <a:sym typeface="+mn-ea"/>
                      </a:endParaRPr>
                    </a:p>
                  </a:txBody>
                  <a:tcPr anchor="ctr"/>
                </a:tc>
                <a:tc>
                  <a:txBody>
                    <a:bodyPr/>
                    <a:lstStyle/>
                    <a:p>
                      <a:pPr algn="ctr">
                        <a:buNone/>
                      </a:pPr>
                      <a:r>
                        <a:rPr lang="zh-CN" altLang="en-US" sz="2800">
                          <a:solidFill>
                            <a:schemeClr val="tx1"/>
                          </a:solidFill>
                          <a:latin typeface="+mn-ea"/>
                        </a:rPr>
                        <a:t>西周分封制与文化认同</a:t>
                      </a:r>
                      <a:endParaRPr lang="zh-CN" altLang="en-US" sz="2800">
                        <a:solidFill>
                          <a:schemeClr val="tx1"/>
                        </a:solidFill>
                        <a:latin typeface="+mn-ea"/>
                      </a:endParaRPr>
                    </a:p>
                  </a:txBody>
                  <a:tcPr anchor="ctr"/>
                </a:tc>
                <a:tc>
                  <a:txBody>
                    <a:bodyPr/>
                    <a:p>
                      <a:pPr algn="ctr">
                        <a:buNone/>
                      </a:pPr>
                      <a:r>
                        <a:rPr lang="zh-CN" altLang="en-US" sz="2800">
                          <a:solidFill>
                            <a:schemeClr val="tx1"/>
                          </a:solidFill>
                          <a:latin typeface="+mn-ea"/>
                        </a:rPr>
                        <a:t>先秦科技（墨子中的古代科技）</a:t>
                      </a:r>
                      <a:endParaRPr lang="zh-CN" altLang="en-US" sz="2800">
                        <a:solidFill>
                          <a:schemeClr val="tx1"/>
                        </a:solidFill>
                        <a:latin typeface="+mn-ea"/>
                      </a:endParaRPr>
                    </a:p>
                  </a:txBody>
                  <a:tcPr anchor="ctr"/>
                </a:tc>
              </a:tr>
            </a:tbl>
          </a:graphicData>
        </a:graphic>
      </p:graphicFrame>
      <p:graphicFrame>
        <p:nvGraphicFramePr>
          <p:cNvPr id="2" name="对象 1">
            <a:hlinkClick r:id="" action="ppaction://ole?verb=0"/>
          </p:cNvPr>
          <p:cNvGraphicFramePr>
            <a:graphicFrameLocks noChangeAspect="1"/>
          </p:cNvGraphicFramePr>
          <p:nvPr/>
        </p:nvGraphicFramePr>
        <p:xfrm>
          <a:off x="5638800" y="3321050"/>
          <a:ext cx="914400" cy="215900"/>
        </p:xfrm>
        <a:graphic>
          <a:graphicData uri="http://schemas.openxmlformats.org/presentationml/2006/ole">
            <mc:AlternateContent xmlns:mc="http://schemas.openxmlformats.org/markup-compatibility/2006">
              <mc:Choice xmlns:v="urn:schemas-microsoft-com:vml" Requires="v">
                <p:oleObj spid="_x0000_s1025" name="" r:id="rId1" imgW="2743200" imgH="5181600" progId="">
                  <p:embed/>
                </p:oleObj>
              </mc:Choice>
              <mc:Fallback>
                <p:oleObj name="" r:id="rId1" imgW="2743200" imgH="5181600" progId="">
                  <p:embed/>
                  <p:pic>
                    <p:nvPicPr>
                      <p:cNvPr id="0" name="图片 1024"/>
                      <p:cNvPicPr>
                        <a:picLocks noChangeAspect="1"/>
                      </p:cNvPicPr>
                      <p:nvPr/>
                    </p:nvPicPr>
                    <p:blipFill>
                      <a:blip r:embed="rId2"/>
                      <a:stretch>
                        <a:fillRect/>
                      </a:stretch>
                    </p:blipFill>
                    <p:spPr>
                      <a:xfrm>
                        <a:off x="5638800" y="3321050"/>
                        <a:ext cx="914400" cy="215900"/>
                      </a:xfrm>
                      <a:prstGeom prst="rect">
                        <a:avLst/>
                      </a:prstGeom>
                      <a:noFill/>
                      <a:ln w="9525">
                        <a:noFill/>
                      </a:ln>
                    </p:spPr>
                  </p:pic>
                </p:oleObj>
              </mc:Fallback>
            </mc:AlternateContent>
          </a:graphicData>
        </a:graphic>
      </p:graphicFrame>
      <p:sp>
        <p:nvSpPr>
          <p:cNvPr id="5" name="文本框 4"/>
          <p:cNvSpPr txBox="1"/>
          <p:nvPr/>
        </p:nvSpPr>
        <p:spPr>
          <a:xfrm>
            <a:off x="247015" y="3193415"/>
            <a:ext cx="2621280" cy="829945"/>
          </a:xfrm>
          <a:prstGeom prst="rect">
            <a:avLst/>
          </a:prstGeom>
          <a:noFill/>
        </p:spPr>
        <p:txBody>
          <a:bodyPr wrap="none" rtlCol="0">
            <a:spAutoFit/>
          </a:bodyPr>
          <a:lstStyle/>
          <a:p>
            <a:pPr algn="l"/>
            <a:r>
              <a:rPr lang="zh-CN" altLang="en-US" sz="4800">
                <a:solidFill>
                  <a:srgbClr val="FF0000"/>
                </a:solidFill>
                <a:latin typeface="华文新魏" panose="02010800040101010101" charset="-122"/>
                <a:ea typeface="华文新魏" panose="02010800040101010101" charset="-122"/>
                <a:sym typeface="+mn-ea"/>
              </a:rPr>
              <a:t>命题规律</a:t>
            </a:r>
            <a:endParaRPr lang="zh-CN" altLang="en-US" sz="4800">
              <a:solidFill>
                <a:srgbClr val="FF0000"/>
              </a:solidFill>
              <a:latin typeface="华文新魏" panose="02010800040101010101" charset="-122"/>
              <a:ea typeface="华文新魏" panose="02010800040101010101" charset="-122"/>
              <a:sym typeface="+mn-ea"/>
            </a:endParaRPr>
          </a:p>
        </p:txBody>
      </p:sp>
      <p:sp>
        <p:nvSpPr>
          <p:cNvPr id="7" name="文本框 6"/>
          <p:cNvSpPr txBox="1"/>
          <p:nvPr/>
        </p:nvSpPr>
        <p:spPr>
          <a:xfrm>
            <a:off x="736600" y="4147820"/>
            <a:ext cx="8854440" cy="521970"/>
          </a:xfrm>
          <a:prstGeom prst="rect">
            <a:avLst/>
          </a:prstGeom>
          <a:noFill/>
        </p:spPr>
        <p:txBody>
          <a:bodyPr wrap="square" rtlCol="0">
            <a:spAutoFit/>
          </a:bodyPr>
          <a:lstStyle/>
          <a:p>
            <a:r>
              <a:rPr lang="zh-CN" altLang="en-US" sz="2800" b="1"/>
              <a:t>命题范围集中在先秦与秦汉时期</a:t>
            </a:r>
            <a:endParaRPr lang="zh-CN" altLang="en-US" sz="2800" b="1"/>
          </a:p>
        </p:txBody>
      </p:sp>
      <p:sp>
        <p:nvSpPr>
          <p:cNvPr id="9" name="文本框 8"/>
          <p:cNvSpPr txBox="1"/>
          <p:nvPr/>
        </p:nvSpPr>
        <p:spPr>
          <a:xfrm>
            <a:off x="736600" y="4794250"/>
            <a:ext cx="11272520" cy="1383665"/>
          </a:xfrm>
          <a:prstGeom prst="rect">
            <a:avLst/>
          </a:prstGeom>
          <a:noFill/>
        </p:spPr>
        <p:txBody>
          <a:bodyPr wrap="square" rtlCol="0">
            <a:spAutoFit/>
          </a:bodyPr>
          <a:lstStyle/>
          <a:p>
            <a:r>
              <a:rPr lang="zh-CN" altLang="en-US" sz="2800" b="1">
                <a:solidFill>
                  <a:srgbClr val="021CBE"/>
                </a:solidFill>
                <a:latin typeface="+mn-ea"/>
              </a:rPr>
              <a:t>政治史、经济史、思想文化史交替进行。</a:t>
            </a:r>
            <a:r>
              <a:rPr lang="en-US" altLang="zh-CN" sz="2800" b="1">
                <a:solidFill>
                  <a:srgbClr val="021CBE"/>
                </a:solidFill>
                <a:latin typeface="+mn-ea"/>
              </a:rPr>
              <a:t>14</a:t>
            </a:r>
            <a:r>
              <a:rPr lang="zh-CN" altLang="en-US" sz="2800" b="1">
                <a:solidFill>
                  <a:srgbClr val="021CBE"/>
                </a:solidFill>
                <a:latin typeface="+mn-ea"/>
              </a:rPr>
              <a:t>政治、思想史，</a:t>
            </a:r>
            <a:r>
              <a:rPr lang="en-US" altLang="zh-CN" sz="2800" b="1">
                <a:solidFill>
                  <a:srgbClr val="021CBE"/>
                </a:solidFill>
                <a:latin typeface="+mn-ea"/>
              </a:rPr>
              <a:t>15</a:t>
            </a:r>
            <a:r>
              <a:rPr lang="zh-CN" altLang="en-US" sz="2800" b="1">
                <a:solidFill>
                  <a:srgbClr val="021CBE"/>
                </a:solidFill>
                <a:latin typeface="+mn-ea"/>
              </a:rPr>
              <a:t>经济史，</a:t>
            </a:r>
            <a:r>
              <a:rPr lang="en-US" altLang="zh-CN" sz="2800" b="1">
                <a:solidFill>
                  <a:srgbClr val="021CBE"/>
                </a:solidFill>
                <a:latin typeface="+mn-ea"/>
              </a:rPr>
              <a:t>16</a:t>
            </a:r>
            <a:r>
              <a:rPr lang="zh-CN" altLang="en-US" sz="2800" b="1">
                <a:solidFill>
                  <a:srgbClr val="021CBE"/>
                </a:solidFill>
                <a:latin typeface="+mn-ea"/>
              </a:rPr>
              <a:t>思想史，</a:t>
            </a:r>
            <a:r>
              <a:rPr lang="en-US" altLang="zh-CN" sz="2800" b="1">
                <a:solidFill>
                  <a:srgbClr val="021CBE"/>
                </a:solidFill>
                <a:latin typeface="+mn-ea"/>
              </a:rPr>
              <a:t>17</a:t>
            </a:r>
            <a:r>
              <a:rPr lang="zh-CN" altLang="en-US" sz="2800" b="1">
                <a:solidFill>
                  <a:srgbClr val="021CBE"/>
                </a:solidFill>
                <a:latin typeface="+mn-ea"/>
              </a:rPr>
              <a:t>政治、思想史，</a:t>
            </a:r>
            <a:r>
              <a:rPr lang="en-US" altLang="zh-CN" sz="2800" b="1">
                <a:solidFill>
                  <a:srgbClr val="021CBE"/>
                </a:solidFill>
                <a:latin typeface="+mn-ea"/>
              </a:rPr>
              <a:t>18</a:t>
            </a:r>
            <a:r>
              <a:rPr lang="zh-CN" altLang="en-US" sz="2800" b="1">
                <a:solidFill>
                  <a:srgbClr val="021CBE"/>
                </a:solidFill>
                <a:latin typeface="+mn-ea"/>
              </a:rPr>
              <a:t>年科技史。</a:t>
            </a:r>
            <a:r>
              <a:rPr lang="en-US" altLang="zh-CN" sz="2800" b="1">
                <a:solidFill>
                  <a:srgbClr val="FF0000"/>
                </a:solidFill>
                <a:latin typeface="+mn-ea"/>
              </a:rPr>
              <a:t>19</a:t>
            </a:r>
            <a:r>
              <a:rPr lang="zh-CN" altLang="en-US" sz="2800" b="1">
                <a:solidFill>
                  <a:srgbClr val="FF0000"/>
                </a:solidFill>
                <a:latin typeface="+mn-ea"/>
              </a:rPr>
              <a:t>年很有可能是</a:t>
            </a:r>
            <a:r>
              <a:rPr lang="zh-CN" altLang="en-US" sz="2800" b="1">
                <a:solidFill>
                  <a:srgbClr val="FF0000"/>
                </a:solidFill>
                <a:latin typeface="+mn-ea"/>
                <a:sym typeface="+mn-ea"/>
              </a:rPr>
              <a:t>经济史或</a:t>
            </a:r>
            <a:r>
              <a:rPr lang="zh-CN" altLang="en-US" sz="2800" b="1">
                <a:solidFill>
                  <a:srgbClr val="FF0000"/>
                </a:solidFill>
                <a:latin typeface="+mn-ea"/>
              </a:rPr>
              <a:t>思想史。</a:t>
            </a:r>
            <a:endParaRPr lang="en-US" altLang="zh-CN" sz="2800" b="1">
              <a:solidFill>
                <a:srgbClr val="FF0000"/>
              </a:solidFill>
              <a:latin typeface="+mn-ea"/>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2" presetClass="entr" presetSubtype="8" fill="hold" grpId="0" nodeType="clickEffect">
                                  <p:stCondLst>
                                    <p:cond delay="0"/>
                                  </p:stCondLst>
                                  <p:childTnLst>
                                    <p:set>
                                      <p:cBhvr>
                                        <p:cTn id="14" dur="1" fill="hold">
                                          <p:stCondLst>
                                            <p:cond delay="0"/>
                                          </p:stCondLst>
                                        </p:cTn>
                                        <p:tgtEl>
                                          <p:spTgt spid="7"/>
                                        </p:tgtEl>
                                        <p:attrNameLst>
                                          <p:attrName>style.visibility</p:attrName>
                                        </p:attrNameLst>
                                      </p:cBhvr>
                                      <p:to>
                                        <p:strVal val="visible"/>
                                      </p:to>
                                    </p:set>
                                    <p:anim calcmode="lin" valueType="num">
                                      <p:cBhvr additive="base">
                                        <p:cTn id="15" dur="500" fill="hold"/>
                                        <p:tgtEl>
                                          <p:spTgt spid="7"/>
                                        </p:tgtEl>
                                        <p:attrNameLst>
                                          <p:attrName>ppt_x</p:attrName>
                                        </p:attrNameLst>
                                      </p:cBhvr>
                                      <p:tavLst>
                                        <p:tav tm="0">
                                          <p:val>
                                            <p:strVal val="0-#ppt_w/2"/>
                                          </p:val>
                                        </p:tav>
                                        <p:tav tm="100000">
                                          <p:val>
                                            <p:strVal val="#ppt_x"/>
                                          </p:val>
                                        </p:tav>
                                      </p:tavLst>
                                    </p:anim>
                                    <p:anim calcmode="lin" valueType="num">
                                      <p:cBhvr additive="base">
                                        <p:cTn id="16" dur="500" fill="hold"/>
                                        <p:tgtEl>
                                          <p:spTgt spid="7"/>
                                        </p:tgtEl>
                                        <p:attrNameLst>
                                          <p:attrName>ppt_y</p:attrName>
                                        </p:attrNameLst>
                                      </p:cBhvr>
                                      <p:tavLst>
                                        <p:tav tm="0">
                                          <p:val>
                                            <p:strVal val="#ppt_y"/>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2" presetClass="entr" presetSubtype="8" fill="hold" grpId="0" nodeType="clickEffect">
                                  <p:stCondLst>
                                    <p:cond delay="0"/>
                                  </p:stCondLst>
                                  <p:childTnLst>
                                    <p:set>
                                      <p:cBhvr>
                                        <p:cTn id="20" dur="1" fill="hold">
                                          <p:stCondLst>
                                            <p:cond delay="0"/>
                                          </p:stCondLst>
                                        </p:cTn>
                                        <p:tgtEl>
                                          <p:spTgt spid="9"/>
                                        </p:tgtEl>
                                        <p:attrNameLst>
                                          <p:attrName>style.visibility</p:attrName>
                                        </p:attrNameLst>
                                      </p:cBhvr>
                                      <p:to>
                                        <p:strVal val="visible"/>
                                      </p:to>
                                    </p:set>
                                    <p:anim calcmode="lin" valueType="num">
                                      <p:cBhvr additive="base">
                                        <p:cTn id="21" dur="500" fill="hold"/>
                                        <p:tgtEl>
                                          <p:spTgt spid="9"/>
                                        </p:tgtEl>
                                        <p:attrNameLst>
                                          <p:attrName>ppt_x</p:attrName>
                                        </p:attrNameLst>
                                      </p:cBhvr>
                                      <p:tavLst>
                                        <p:tav tm="0">
                                          <p:val>
                                            <p:strVal val="0-#ppt_w/2"/>
                                          </p:val>
                                        </p:tav>
                                        <p:tav tm="100000">
                                          <p:val>
                                            <p:strVal val="#ppt_x"/>
                                          </p:val>
                                        </p:tav>
                                      </p:tavLst>
                                    </p:anim>
                                    <p:anim calcmode="lin" valueType="num">
                                      <p:cBhvr additive="base">
                                        <p:cTn id="22" dur="500" fill="hold"/>
                                        <p:tgtEl>
                                          <p:spTgt spid="9"/>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7" grpId="0"/>
      <p:bldP spid="9"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文本框 3"/>
          <p:cNvSpPr txBox="1"/>
          <p:nvPr/>
        </p:nvSpPr>
        <p:spPr>
          <a:xfrm>
            <a:off x="147320" y="-10160"/>
            <a:ext cx="2095500" cy="829945"/>
          </a:xfrm>
          <a:prstGeom prst="rect">
            <a:avLst/>
          </a:prstGeom>
          <a:noFill/>
        </p:spPr>
        <p:txBody>
          <a:bodyPr wrap="none" rtlCol="0">
            <a:spAutoFit/>
          </a:bodyPr>
          <a:lstStyle/>
          <a:p>
            <a:pPr algn="l"/>
            <a:r>
              <a:rPr lang="zh-CN" altLang="en-US" sz="4800">
                <a:solidFill>
                  <a:srgbClr val="FF0000"/>
                </a:solidFill>
                <a:latin typeface="华文新魏" panose="02010800040101010101" charset="-122"/>
                <a:ea typeface="华文新魏" panose="02010800040101010101" charset="-122"/>
                <a:sym typeface="+mn-ea"/>
              </a:rPr>
              <a:t>第</a:t>
            </a:r>
            <a:r>
              <a:rPr lang="en-US" altLang="zh-CN" sz="4800">
                <a:solidFill>
                  <a:srgbClr val="FF0000"/>
                </a:solidFill>
                <a:latin typeface="华文新魏" panose="02010800040101010101" charset="-122"/>
                <a:ea typeface="华文新魏" panose="02010800040101010101" charset="-122"/>
                <a:sym typeface="+mn-ea"/>
              </a:rPr>
              <a:t>25</a:t>
            </a:r>
            <a:r>
              <a:rPr lang="zh-CN" altLang="en-US" sz="4800">
                <a:solidFill>
                  <a:srgbClr val="FF0000"/>
                </a:solidFill>
                <a:latin typeface="华文新魏" panose="02010800040101010101" charset="-122"/>
                <a:ea typeface="华文新魏" panose="02010800040101010101" charset="-122"/>
                <a:sym typeface="+mn-ea"/>
              </a:rPr>
              <a:t>题</a:t>
            </a:r>
            <a:endParaRPr lang="zh-CN" altLang="en-US" sz="4800">
              <a:solidFill>
                <a:srgbClr val="FF0000"/>
              </a:solidFill>
              <a:latin typeface="华文新魏" panose="02010800040101010101" charset="-122"/>
              <a:ea typeface="华文新魏" panose="02010800040101010101" charset="-122"/>
              <a:sym typeface="+mn-ea"/>
            </a:endParaRPr>
          </a:p>
        </p:txBody>
      </p:sp>
      <p:graphicFrame>
        <p:nvGraphicFramePr>
          <p:cNvPr id="6" name="表格 5"/>
          <p:cNvGraphicFramePr/>
          <p:nvPr/>
        </p:nvGraphicFramePr>
        <p:xfrm>
          <a:off x="350520" y="819785"/>
          <a:ext cx="11102975" cy="2298700"/>
        </p:xfrm>
        <a:graphic>
          <a:graphicData uri="http://schemas.openxmlformats.org/drawingml/2006/table">
            <a:tbl>
              <a:tblPr firstRow="1" bandRow="1">
                <a:tableStyleId>{5940675A-B579-460E-94D1-54222C63F5DA}</a:tableStyleId>
              </a:tblPr>
              <a:tblGrid>
                <a:gridCol w="1339850"/>
                <a:gridCol w="2156460"/>
                <a:gridCol w="1790700"/>
                <a:gridCol w="2073910"/>
                <a:gridCol w="1753235"/>
                <a:gridCol w="1988820"/>
              </a:tblGrid>
              <a:tr h="624205">
                <a:tc>
                  <a:txBody>
                    <a:bodyPr/>
                    <a:lstStyle/>
                    <a:p>
                      <a:pPr algn="ctr">
                        <a:buNone/>
                      </a:pPr>
                      <a:endParaRPr lang="zh-CN" altLang="en-US" sz="3200">
                        <a:solidFill>
                          <a:schemeClr val="tx1"/>
                        </a:solidFill>
                        <a:latin typeface="+mn-ea"/>
                      </a:endParaRPr>
                    </a:p>
                  </a:txBody>
                  <a:tcPr/>
                </a:tc>
                <a:tc>
                  <a:txBody>
                    <a:bodyPr/>
                    <a:lstStyle/>
                    <a:p>
                      <a:pPr algn="ctr">
                        <a:buNone/>
                      </a:pPr>
                      <a:r>
                        <a:rPr lang="en-US" altLang="zh-CN" sz="3200">
                          <a:solidFill>
                            <a:schemeClr val="tx1"/>
                          </a:solidFill>
                          <a:latin typeface="+mn-ea"/>
                        </a:rPr>
                        <a:t>2014</a:t>
                      </a:r>
                      <a:endParaRPr lang="en-US" altLang="zh-CN" sz="3200">
                        <a:solidFill>
                          <a:schemeClr val="tx1"/>
                        </a:solidFill>
                        <a:latin typeface="+mn-ea"/>
                      </a:endParaRPr>
                    </a:p>
                  </a:txBody>
                  <a:tcPr anchor="ctr"/>
                </a:tc>
                <a:tc>
                  <a:txBody>
                    <a:bodyPr/>
                    <a:lstStyle/>
                    <a:p>
                      <a:pPr algn="ctr">
                        <a:buNone/>
                      </a:pPr>
                      <a:r>
                        <a:rPr lang="en-US" altLang="zh-CN" sz="3200">
                          <a:solidFill>
                            <a:schemeClr val="tx1"/>
                          </a:solidFill>
                          <a:latin typeface="+mn-ea"/>
                        </a:rPr>
                        <a:t>2015</a:t>
                      </a:r>
                      <a:endParaRPr lang="en-US" altLang="zh-CN" sz="3200">
                        <a:solidFill>
                          <a:schemeClr val="tx1"/>
                        </a:solidFill>
                        <a:latin typeface="+mn-ea"/>
                      </a:endParaRPr>
                    </a:p>
                  </a:txBody>
                  <a:tcPr anchor="ctr"/>
                </a:tc>
                <a:tc>
                  <a:txBody>
                    <a:bodyPr/>
                    <a:lstStyle/>
                    <a:p>
                      <a:pPr algn="ctr">
                        <a:buNone/>
                      </a:pPr>
                      <a:r>
                        <a:rPr lang="en-US" altLang="zh-CN" sz="3200">
                          <a:solidFill>
                            <a:schemeClr val="tx1"/>
                          </a:solidFill>
                          <a:latin typeface="+mn-ea"/>
                        </a:rPr>
                        <a:t>2016</a:t>
                      </a:r>
                      <a:endParaRPr lang="en-US" altLang="zh-CN" sz="3200">
                        <a:solidFill>
                          <a:schemeClr val="tx1"/>
                        </a:solidFill>
                        <a:latin typeface="+mn-ea"/>
                      </a:endParaRPr>
                    </a:p>
                  </a:txBody>
                  <a:tcPr anchor="ctr"/>
                </a:tc>
                <a:tc>
                  <a:txBody>
                    <a:bodyPr/>
                    <a:lstStyle/>
                    <a:p>
                      <a:pPr algn="ctr">
                        <a:buNone/>
                      </a:pPr>
                      <a:r>
                        <a:rPr lang="en-US" altLang="zh-CN" sz="3200">
                          <a:solidFill>
                            <a:schemeClr val="tx1"/>
                          </a:solidFill>
                          <a:latin typeface="+mn-ea"/>
                        </a:rPr>
                        <a:t>2017</a:t>
                      </a:r>
                      <a:endParaRPr lang="en-US" altLang="zh-CN" sz="3200">
                        <a:solidFill>
                          <a:schemeClr val="tx1"/>
                        </a:solidFill>
                        <a:latin typeface="+mn-ea"/>
                      </a:endParaRPr>
                    </a:p>
                  </a:txBody>
                  <a:tcPr anchor="ctr"/>
                </a:tc>
                <a:tc>
                  <a:txBody>
                    <a:bodyPr/>
                    <a:p>
                      <a:pPr algn="ctr">
                        <a:buNone/>
                      </a:pPr>
                      <a:r>
                        <a:rPr lang="en-US" altLang="zh-CN" sz="3200">
                          <a:solidFill>
                            <a:schemeClr val="tx1"/>
                          </a:solidFill>
                          <a:latin typeface="+mn-ea"/>
                        </a:rPr>
                        <a:t>2018</a:t>
                      </a:r>
                      <a:endParaRPr lang="en-US" altLang="zh-CN" sz="3200">
                        <a:solidFill>
                          <a:schemeClr val="tx1"/>
                        </a:solidFill>
                        <a:latin typeface="+mn-ea"/>
                      </a:endParaRPr>
                    </a:p>
                  </a:txBody>
                  <a:tcPr anchor="ctr"/>
                </a:tc>
              </a:tr>
              <a:tr h="1674495">
                <a:tc>
                  <a:txBody>
                    <a:bodyPr/>
                    <a:lstStyle/>
                    <a:p>
                      <a:pPr algn="ctr">
                        <a:lnSpc>
                          <a:spcPct val="140000"/>
                        </a:lnSpc>
                        <a:buNone/>
                      </a:pPr>
                      <a:r>
                        <a:rPr lang="zh-CN" altLang="en-US" sz="3200">
                          <a:latin typeface="+mn-ea"/>
                          <a:sym typeface="+mn-ea"/>
                        </a:rPr>
                        <a:t>全国</a:t>
                      </a:r>
                      <a:endParaRPr lang="zh-CN" altLang="en-US" sz="3200">
                        <a:solidFill>
                          <a:schemeClr val="tx1"/>
                        </a:solidFill>
                        <a:latin typeface="+mn-ea"/>
                        <a:sym typeface="+mn-ea"/>
                      </a:endParaRPr>
                    </a:p>
                    <a:p>
                      <a:pPr algn="ctr">
                        <a:lnSpc>
                          <a:spcPct val="110000"/>
                        </a:lnSpc>
                        <a:buNone/>
                      </a:pPr>
                      <a:r>
                        <a:rPr lang="zh-CN" altLang="en-US" sz="3200">
                          <a:latin typeface="+mn-ea"/>
                          <a:sym typeface="+mn-ea"/>
                        </a:rPr>
                        <a:t>一卷</a:t>
                      </a:r>
                      <a:endParaRPr lang="zh-CN" altLang="en-US" sz="3200">
                        <a:solidFill>
                          <a:schemeClr val="tx1"/>
                        </a:solidFill>
                        <a:latin typeface="+mn-ea"/>
                      </a:endParaRPr>
                    </a:p>
                  </a:txBody>
                  <a:tcPr/>
                </a:tc>
                <a:tc>
                  <a:txBody>
                    <a:bodyPr/>
                    <a:lstStyle/>
                    <a:p>
                      <a:pPr algn="ctr">
                        <a:buNone/>
                      </a:pPr>
                      <a:r>
                        <a:rPr lang="zh-CN" altLang="en-US" sz="3200">
                          <a:solidFill>
                            <a:schemeClr val="tx1"/>
                          </a:solidFill>
                          <a:latin typeface="+mn-ea"/>
                        </a:rPr>
                        <a:t>唐代</a:t>
                      </a:r>
                      <a:endParaRPr lang="zh-CN" altLang="en-US" sz="3200">
                        <a:solidFill>
                          <a:schemeClr val="tx1"/>
                        </a:solidFill>
                        <a:latin typeface="+mn-ea"/>
                      </a:endParaRPr>
                    </a:p>
                    <a:p>
                      <a:pPr algn="ctr">
                        <a:buNone/>
                      </a:pPr>
                      <a:r>
                        <a:rPr lang="zh-CN" altLang="en-US" sz="3200">
                          <a:solidFill>
                            <a:schemeClr val="tx1"/>
                          </a:solidFill>
                          <a:latin typeface="+mn-ea"/>
                        </a:rPr>
                        <a:t>三教合一</a:t>
                      </a:r>
                      <a:endParaRPr lang="zh-CN" altLang="en-US" sz="3200">
                        <a:solidFill>
                          <a:schemeClr val="tx1"/>
                        </a:solidFill>
                        <a:latin typeface="+mn-ea"/>
                      </a:endParaRPr>
                    </a:p>
                  </a:txBody>
                  <a:tcPr anchor="ctr"/>
                </a:tc>
                <a:tc>
                  <a:txBody>
                    <a:bodyPr/>
                    <a:lstStyle/>
                    <a:p>
                      <a:pPr algn="ctr">
                        <a:buNone/>
                      </a:pPr>
                      <a:r>
                        <a:rPr lang="zh-CN" altLang="en-US" sz="3200">
                          <a:solidFill>
                            <a:schemeClr val="tx1"/>
                          </a:solidFill>
                          <a:latin typeface="+mn-ea"/>
                        </a:rPr>
                        <a:t>汉代</a:t>
                      </a:r>
                      <a:endParaRPr lang="zh-CN" altLang="en-US" sz="3200">
                        <a:solidFill>
                          <a:schemeClr val="tx1"/>
                        </a:solidFill>
                        <a:latin typeface="+mn-ea"/>
                      </a:endParaRPr>
                    </a:p>
                    <a:p>
                      <a:pPr algn="ctr">
                        <a:buNone/>
                      </a:pPr>
                      <a:r>
                        <a:rPr lang="zh-CN" altLang="en-US" sz="3200">
                          <a:solidFill>
                            <a:schemeClr val="tx1"/>
                          </a:solidFill>
                          <a:latin typeface="+mn-ea"/>
                        </a:rPr>
                        <a:t>外戚干政</a:t>
                      </a:r>
                      <a:endParaRPr lang="zh-CN" altLang="en-US" sz="3200">
                        <a:solidFill>
                          <a:schemeClr val="tx1"/>
                        </a:solidFill>
                        <a:latin typeface="+mn-ea"/>
                      </a:endParaRPr>
                    </a:p>
                  </a:txBody>
                  <a:tcPr anchor="ctr"/>
                </a:tc>
                <a:tc>
                  <a:txBody>
                    <a:bodyPr/>
                    <a:lstStyle/>
                    <a:p>
                      <a:pPr algn="ctr">
                        <a:buNone/>
                      </a:pPr>
                      <a:r>
                        <a:rPr lang="zh-CN" altLang="en-US" sz="3200">
                          <a:solidFill>
                            <a:schemeClr val="tx1"/>
                          </a:solidFill>
                          <a:latin typeface="+mn-ea"/>
                          <a:sym typeface="+mn-ea"/>
                        </a:rPr>
                        <a:t>汉代</a:t>
                      </a:r>
                      <a:endParaRPr lang="zh-CN" altLang="en-US" sz="3200">
                        <a:solidFill>
                          <a:schemeClr val="tx1"/>
                        </a:solidFill>
                        <a:latin typeface="+mn-ea"/>
                        <a:sym typeface="+mn-ea"/>
                      </a:endParaRPr>
                    </a:p>
                    <a:p>
                      <a:pPr algn="ctr">
                        <a:buNone/>
                      </a:pPr>
                      <a:r>
                        <a:rPr lang="zh-CN" altLang="en-US" sz="3200">
                          <a:solidFill>
                            <a:schemeClr val="tx1"/>
                          </a:solidFill>
                          <a:latin typeface="+mn-ea"/>
                          <a:sym typeface="+mn-ea"/>
                        </a:rPr>
                        <a:t>庄园经济</a:t>
                      </a:r>
                      <a:endParaRPr lang="zh-CN" altLang="en-US" sz="3200">
                        <a:solidFill>
                          <a:schemeClr val="tx1"/>
                        </a:solidFill>
                        <a:latin typeface="+mn-ea"/>
                        <a:sym typeface="+mn-ea"/>
                      </a:endParaRPr>
                    </a:p>
                  </a:txBody>
                  <a:tcPr anchor="ctr"/>
                </a:tc>
                <a:tc>
                  <a:txBody>
                    <a:bodyPr/>
                    <a:lstStyle/>
                    <a:p>
                      <a:pPr algn="ctr">
                        <a:buNone/>
                      </a:pPr>
                      <a:r>
                        <a:rPr lang="zh-CN" altLang="en-US" sz="3200">
                          <a:solidFill>
                            <a:schemeClr val="tx1"/>
                          </a:solidFill>
                          <a:latin typeface="+mn-ea"/>
                        </a:rPr>
                        <a:t>西汉</a:t>
                      </a:r>
                      <a:endParaRPr lang="zh-CN" altLang="en-US" sz="3200">
                        <a:solidFill>
                          <a:schemeClr val="tx1"/>
                        </a:solidFill>
                        <a:latin typeface="+mn-ea"/>
                      </a:endParaRPr>
                    </a:p>
                    <a:p>
                      <a:pPr algn="ctr">
                        <a:buNone/>
                      </a:pPr>
                      <a:r>
                        <a:rPr lang="zh-CN" altLang="en-US" sz="3200">
                          <a:solidFill>
                            <a:schemeClr val="tx1"/>
                          </a:solidFill>
                          <a:latin typeface="+mn-ea"/>
                        </a:rPr>
                        <a:t>推恩令</a:t>
                      </a:r>
                      <a:endParaRPr lang="zh-CN" altLang="en-US" sz="3200">
                        <a:solidFill>
                          <a:schemeClr val="tx1"/>
                        </a:solidFill>
                        <a:latin typeface="+mn-ea"/>
                      </a:endParaRPr>
                    </a:p>
                  </a:txBody>
                  <a:tcPr anchor="ctr"/>
                </a:tc>
                <a:tc>
                  <a:txBody>
                    <a:bodyPr/>
                    <a:p>
                      <a:pPr algn="ctr">
                        <a:buNone/>
                      </a:pPr>
                      <a:r>
                        <a:rPr lang="zh-CN" altLang="en-US" sz="3200">
                          <a:solidFill>
                            <a:schemeClr val="tx1"/>
                          </a:solidFill>
                          <a:latin typeface="+mn-ea"/>
                        </a:rPr>
                        <a:t>唐代藩镇割据</a:t>
                      </a:r>
                      <a:endParaRPr lang="zh-CN" altLang="en-US" sz="3200">
                        <a:solidFill>
                          <a:schemeClr val="tx1"/>
                        </a:solidFill>
                        <a:latin typeface="+mn-ea"/>
                      </a:endParaRPr>
                    </a:p>
                  </a:txBody>
                  <a:tcPr anchor="ctr"/>
                </a:tc>
              </a:tr>
            </a:tbl>
          </a:graphicData>
        </a:graphic>
      </p:graphicFrame>
      <p:graphicFrame>
        <p:nvGraphicFramePr>
          <p:cNvPr id="2" name="对象 1">
            <a:hlinkClick r:id="" action="ppaction://ole?verb=0"/>
          </p:cNvPr>
          <p:cNvGraphicFramePr>
            <a:graphicFrameLocks noChangeAspect="1"/>
          </p:cNvGraphicFramePr>
          <p:nvPr/>
        </p:nvGraphicFramePr>
        <p:xfrm>
          <a:off x="5638800" y="3321050"/>
          <a:ext cx="914400" cy="215900"/>
        </p:xfrm>
        <a:graphic>
          <a:graphicData uri="http://schemas.openxmlformats.org/presentationml/2006/ole">
            <mc:AlternateContent xmlns:mc="http://schemas.openxmlformats.org/markup-compatibility/2006">
              <mc:Choice xmlns:v="urn:schemas-microsoft-com:vml" Requires="v">
                <p:oleObj spid="_x0000_s2049" name="" r:id="rId1" imgW="2743200" imgH="5181600" progId="">
                  <p:embed/>
                </p:oleObj>
              </mc:Choice>
              <mc:Fallback>
                <p:oleObj name="" r:id="rId1" imgW="2743200" imgH="5181600" progId="">
                  <p:embed/>
                  <p:pic>
                    <p:nvPicPr>
                      <p:cNvPr id="0" name="图片 2048"/>
                      <p:cNvPicPr>
                        <a:picLocks noChangeAspect="1"/>
                      </p:cNvPicPr>
                      <p:nvPr/>
                    </p:nvPicPr>
                    <p:blipFill>
                      <a:blip r:embed="rId2"/>
                      <a:stretch>
                        <a:fillRect/>
                      </a:stretch>
                    </p:blipFill>
                    <p:spPr>
                      <a:xfrm>
                        <a:off x="5638800" y="3321050"/>
                        <a:ext cx="914400" cy="215900"/>
                      </a:xfrm>
                      <a:prstGeom prst="rect">
                        <a:avLst/>
                      </a:prstGeom>
                      <a:noFill/>
                      <a:ln w="9525">
                        <a:noFill/>
                      </a:ln>
                    </p:spPr>
                  </p:pic>
                </p:oleObj>
              </mc:Fallback>
            </mc:AlternateContent>
          </a:graphicData>
        </a:graphic>
      </p:graphicFrame>
      <p:sp>
        <p:nvSpPr>
          <p:cNvPr id="5" name="文本框 4"/>
          <p:cNvSpPr txBox="1"/>
          <p:nvPr/>
        </p:nvSpPr>
        <p:spPr>
          <a:xfrm>
            <a:off x="350520" y="3109595"/>
            <a:ext cx="2621280" cy="829945"/>
          </a:xfrm>
          <a:prstGeom prst="rect">
            <a:avLst/>
          </a:prstGeom>
          <a:noFill/>
        </p:spPr>
        <p:txBody>
          <a:bodyPr wrap="none" rtlCol="0">
            <a:spAutoFit/>
          </a:bodyPr>
          <a:lstStyle/>
          <a:p>
            <a:pPr algn="l"/>
            <a:r>
              <a:rPr lang="zh-CN" altLang="en-US" sz="4800">
                <a:solidFill>
                  <a:srgbClr val="FF0000"/>
                </a:solidFill>
                <a:latin typeface="华文新魏" panose="02010800040101010101" charset="-122"/>
                <a:ea typeface="华文新魏" panose="02010800040101010101" charset="-122"/>
                <a:sym typeface="+mn-ea"/>
              </a:rPr>
              <a:t>命题规律</a:t>
            </a:r>
            <a:endParaRPr lang="zh-CN" altLang="en-US" sz="4800">
              <a:solidFill>
                <a:srgbClr val="FF0000"/>
              </a:solidFill>
              <a:latin typeface="华文新魏" panose="02010800040101010101" charset="-122"/>
              <a:ea typeface="华文新魏" panose="02010800040101010101" charset="-122"/>
              <a:sym typeface="+mn-ea"/>
            </a:endParaRPr>
          </a:p>
        </p:txBody>
      </p:sp>
      <p:sp>
        <p:nvSpPr>
          <p:cNvPr id="7" name="文本框 6"/>
          <p:cNvSpPr txBox="1"/>
          <p:nvPr/>
        </p:nvSpPr>
        <p:spPr>
          <a:xfrm>
            <a:off x="736600" y="3939540"/>
            <a:ext cx="8854440" cy="521970"/>
          </a:xfrm>
          <a:prstGeom prst="rect">
            <a:avLst/>
          </a:prstGeom>
          <a:noFill/>
        </p:spPr>
        <p:txBody>
          <a:bodyPr wrap="square" rtlCol="0">
            <a:spAutoFit/>
          </a:bodyPr>
          <a:lstStyle/>
          <a:p>
            <a:r>
              <a:rPr lang="zh-CN" altLang="en-US" sz="2800" b="1"/>
              <a:t>命题范围集中在两汉、唐代时期</a:t>
            </a:r>
            <a:endParaRPr lang="zh-CN" altLang="en-US" sz="2800" b="1"/>
          </a:p>
        </p:txBody>
      </p:sp>
      <p:sp>
        <p:nvSpPr>
          <p:cNvPr id="9" name="文本框 8"/>
          <p:cNvSpPr txBox="1"/>
          <p:nvPr/>
        </p:nvSpPr>
        <p:spPr>
          <a:xfrm>
            <a:off x="736600" y="4864100"/>
            <a:ext cx="11272520" cy="953135"/>
          </a:xfrm>
          <a:prstGeom prst="rect">
            <a:avLst/>
          </a:prstGeom>
          <a:noFill/>
        </p:spPr>
        <p:txBody>
          <a:bodyPr wrap="square" rtlCol="0">
            <a:spAutoFit/>
          </a:bodyPr>
          <a:lstStyle/>
          <a:p>
            <a:r>
              <a:rPr lang="zh-CN" altLang="en-US" sz="2800" b="1">
                <a:solidFill>
                  <a:srgbClr val="021CBE"/>
                </a:solidFill>
                <a:latin typeface="+mn-ea"/>
              </a:rPr>
              <a:t>内容相对集中在政治史，偶见经济史、思想史，重视历史概念的分析。</a:t>
            </a:r>
            <a:r>
              <a:rPr lang="en-US" altLang="zh-CN" sz="2800" b="1">
                <a:solidFill>
                  <a:srgbClr val="FF0000"/>
                </a:solidFill>
                <a:latin typeface="+mn-ea"/>
              </a:rPr>
              <a:t>19</a:t>
            </a:r>
            <a:r>
              <a:rPr lang="zh-CN" altLang="en-US" sz="2800" b="1">
                <a:solidFill>
                  <a:srgbClr val="FF0000"/>
                </a:solidFill>
                <a:latin typeface="+mn-ea"/>
              </a:rPr>
              <a:t>年考思想</a:t>
            </a:r>
            <a:r>
              <a:rPr lang="zh-CN" altLang="en-US" sz="2800" b="1">
                <a:solidFill>
                  <a:srgbClr val="FF0000"/>
                </a:solidFill>
                <a:latin typeface="+mn-ea"/>
                <a:sym typeface="+mn-ea"/>
              </a:rPr>
              <a:t>史的可能性比较大。</a:t>
            </a:r>
            <a:endParaRPr lang="zh-CN" altLang="en-US" sz="2800" b="1">
              <a:solidFill>
                <a:srgbClr val="FF0000"/>
              </a:solidFill>
              <a:latin typeface="+mn-ea"/>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2" presetClass="entr" presetSubtype="8" fill="hold" grpId="0" nodeType="clickEffect">
                                  <p:stCondLst>
                                    <p:cond delay="0"/>
                                  </p:stCondLst>
                                  <p:childTnLst>
                                    <p:set>
                                      <p:cBhvr>
                                        <p:cTn id="14" dur="1" fill="hold">
                                          <p:stCondLst>
                                            <p:cond delay="0"/>
                                          </p:stCondLst>
                                        </p:cTn>
                                        <p:tgtEl>
                                          <p:spTgt spid="7"/>
                                        </p:tgtEl>
                                        <p:attrNameLst>
                                          <p:attrName>style.visibility</p:attrName>
                                        </p:attrNameLst>
                                      </p:cBhvr>
                                      <p:to>
                                        <p:strVal val="visible"/>
                                      </p:to>
                                    </p:set>
                                    <p:anim calcmode="lin" valueType="num">
                                      <p:cBhvr additive="base">
                                        <p:cTn id="15" dur="500" fill="hold"/>
                                        <p:tgtEl>
                                          <p:spTgt spid="7"/>
                                        </p:tgtEl>
                                        <p:attrNameLst>
                                          <p:attrName>ppt_x</p:attrName>
                                        </p:attrNameLst>
                                      </p:cBhvr>
                                      <p:tavLst>
                                        <p:tav tm="0">
                                          <p:val>
                                            <p:strVal val="0-#ppt_w/2"/>
                                          </p:val>
                                        </p:tav>
                                        <p:tav tm="100000">
                                          <p:val>
                                            <p:strVal val="#ppt_x"/>
                                          </p:val>
                                        </p:tav>
                                      </p:tavLst>
                                    </p:anim>
                                    <p:anim calcmode="lin" valueType="num">
                                      <p:cBhvr additive="base">
                                        <p:cTn id="16" dur="500" fill="hold"/>
                                        <p:tgtEl>
                                          <p:spTgt spid="7"/>
                                        </p:tgtEl>
                                        <p:attrNameLst>
                                          <p:attrName>ppt_y</p:attrName>
                                        </p:attrNameLst>
                                      </p:cBhvr>
                                      <p:tavLst>
                                        <p:tav tm="0">
                                          <p:val>
                                            <p:strVal val="#ppt_y"/>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2" presetClass="entr" presetSubtype="8" fill="hold" grpId="0" nodeType="clickEffect">
                                  <p:stCondLst>
                                    <p:cond delay="0"/>
                                  </p:stCondLst>
                                  <p:childTnLst>
                                    <p:set>
                                      <p:cBhvr>
                                        <p:cTn id="20" dur="1" fill="hold">
                                          <p:stCondLst>
                                            <p:cond delay="0"/>
                                          </p:stCondLst>
                                        </p:cTn>
                                        <p:tgtEl>
                                          <p:spTgt spid="9"/>
                                        </p:tgtEl>
                                        <p:attrNameLst>
                                          <p:attrName>style.visibility</p:attrName>
                                        </p:attrNameLst>
                                      </p:cBhvr>
                                      <p:to>
                                        <p:strVal val="visible"/>
                                      </p:to>
                                    </p:set>
                                    <p:anim calcmode="lin" valueType="num">
                                      <p:cBhvr additive="base">
                                        <p:cTn id="21" dur="500" fill="hold"/>
                                        <p:tgtEl>
                                          <p:spTgt spid="9"/>
                                        </p:tgtEl>
                                        <p:attrNameLst>
                                          <p:attrName>ppt_x</p:attrName>
                                        </p:attrNameLst>
                                      </p:cBhvr>
                                      <p:tavLst>
                                        <p:tav tm="0">
                                          <p:val>
                                            <p:strVal val="0-#ppt_w/2"/>
                                          </p:val>
                                        </p:tav>
                                        <p:tav tm="100000">
                                          <p:val>
                                            <p:strVal val="#ppt_x"/>
                                          </p:val>
                                        </p:tav>
                                      </p:tavLst>
                                    </p:anim>
                                    <p:anim calcmode="lin" valueType="num">
                                      <p:cBhvr additive="base">
                                        <p:cTn id="22" dur="500" fill="hold"/>
                                        <p:tgtEl>
                                          <p:spTgt spid="9"/>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7" grpId="0"/>
      <p:bldP spid="9"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文本框 3"/>
          <p:cNvSpPr txBox="1"/>
          <p:nvPr/>
        </p:nvSpPr>
        <p:spPr>
          <a:xfrm>
            <a:off x="147320" y="-10160"/>
            <a:ext cx="2095500" cy="829945"/>
          </a:xfrm>
          <a:prstGeom prst="rect">
            <a:avLst/>
          </a:prstGeom>
          <a:noFill/>
        </p:spPr>
        <p:txBody>
          <a:bodyPr wrap="none" rtlCol="0">
            <a:spAutoFit/>
          </a:bodyPr>
          <a:lstStyle/>
          <a:p>
            <a:pPr algn="l"/>
            <a:r>
              <a:rPr lang="zh-CN" altLang="en-US" sz="4800">
                <a:solidFill>
                  <a:srgbClr val="FF0000"/>
                </a:solidFill>
                <a:latin typeface="华文新魏" panose="02010800040101010101" charset="-122"/>
                <a:ea typeface="华文新魏" panose="02010800040101010101" charset="-122"/>
                <a:sym typeface="+mn-ea"/>
              </a:rPr>
              <a:t>第</a:t>
            </a:r>
            <a:r>
              <a:rPr lang="en-US" altLang="zh-CN" sz="4800">
                <a:solidFill>
                  <a:srgbClr val="FF0000"/>
                </a:solidFill>
                <a:latin typeface="华文新魏" panose="02010800040101010101" charset="-122"/>
                <a:ea typeface="华文新魏" panose="02010800040101010101" charset="-122"/>
                <a:sym typeface="+mn-ea"/>
              </a:rPr>
              <a:t>26</a:t>
            </a:r>
            <a:r>
              <a:rPr lang="zh-CN" altLang="en-US" sz="4800">
                <a:solidFill>
                  <a:srgbClr val="FF0000"/>
                </a:solidFill>
                <a:latin typeface="华文新魏" panose="02010800040101010101" charset="-122"/>
                <a:ea typeface="华文新魏" panose="02010800040101010101" charset="-122"/>
                <a:sym typeface="+mn-ea"/>
              </a:rPr>
              <a:t>题</a:t>
            </a:r>
            <a:endParaRPr lang="zh-CN" altLang="en-US" sz="4800">
              <a:solidFill>
                <a:srgbClr val="FF0000"/>
              </a:solidFill>
              <a:latin typeface="华文新魏" panose="02010800040101010101" charset="-122"/>
              <a:ea typeface="华文新魏" panose="02010800040101010101" charset="-122"/>
              <a:sym typeface="+mn-ea"/>
            </a:endParaRPr>
          </a:p>
        </p:txBody>
      </p:sp>
      <p:graphicFrame>
        <p:nvGraphicFramePr>
          <p:cNvPr id="6" name="表格 5"/>
          <p:cNvGraphicFramePr/>
          <p:nvPr/>
        </p:nvGraphicFramePr>
        <p:xfrm>
          <a:off x="487045" y="901065"/>
          <a:ext cx="11327130" cy="2146935"/>
        </p:xfrm>
        <a:graphic>
          <a:graphicData uri="http://schemas.openxmlformats.org/drawingml/2006/table">
            <a:tbl>
              <a:tblPr firstRow="1" bandRow="1">
                <a:tableStyleId>{5940675A-B579-460E-94D1-54222C63F5DA}</a:tableStyleId>
              </a:tblPr>
              <a:tblGrid>
                <a:gridCol w="1310640"/>
                <a:gridCol w="1295400"/>
                <a:gridCol w="2059305"/>
                <a:gridCol w="2638425"/>
                <a:gridCol w="2011680"/>
                <a:gridCol w="2011680"/>
              </a:tblGrid>
              <a:tr h="622935">
                <a:tc>
                  <a:txBody>
                    <a:bodyPr/>
                    <a:lstStyle/>
                    <a:p>
                      <a:pPr algn="ctr">
                        <a:buNone/>
                      </a:pPr>
                      <a:endParaRPr lang="zh-CN" altLang="en-US" sz="2900">
                        <a:solidFill>
                          <a:schemeClr val="tx1"/>
                        </a:solidFill>
                        <a:latin typeface="+mn-ea"/>
                      </a:endParaRPr>
                    </a:p>
                  </a:txBody>
                  <a:tcPr/>
                </a:tc>
                <a:tc>
                  <a:txBody>
                    <a:bodyPr/>
                    <a:lstStyle/>
                    <a:p>
                      <a:pPr algn="ctr">
                        <a:buNone/>
                      </a:pPr>
                      <a:r>
                        <a:rPr lang="en-US" altLang="zh-CN" sz="2900">
                          <a:solidFill>
                            <a:schemeClr val="tx1"/>
                          </a:solidFill>
                          <a:latin typeface="+mn-ea"/>
                        </a:rPr>
                        <a:t>2014</a:t>
                      </a:r>
                      <a:endParaRPr lang="en-US" altLang="zh-CN" sz="2900">
                        <a:solidFill>
                          <a:schemeClr val="tx1"/>
                        </a:solidFill>
                        <a:latin typeface="+mn-ea"/>
                      </a:endParaRPr>
                    </a:p>
                  </a:txBody>
                  <a:tcPr anchor="ctr"/>
                </a:tc>
                <a:tc>
                  <a:txBody>
                    <a:bodyPr/>
                    <a:lstStyle/>
                    <a:p>
                      <a:pPr algn="ctr">
                        <a:buNone/>
                      </a:pPr>
                      <a:r>
                        <a:rPr lang="en-US" altLang="zh-CN" sz="2900">
                          <a:solidFill>
                            <a:schemeClr val="tx1"/>
                          </a:solidFill>
                          <a:latin typeface="+mn-ea"/>
                        </a:rPr>
                        <a:t>2015</a:t>
                      </a:r>
                      <a:endParaRPr lang="en-US" altLang="zh-CN" sz="2900">
                        <a:solidFill>
                          <a:schemeClr val="tx1"/>
                        </a:solidFill>
                        <a:latin typeface="+mn-ea"/>
                      </a:endParaRPr>
                    </a:p>
                  </a:txBody>
                  <a:tcPr anchor="ctr"/>
                </a:tc>
                <a:tc>
                  <a:txBody>
                    <a:bodyPr/>
                    <a:lstStyle/>
                    <a:p>
                      <a:pPr algn="ctr">
                        <a:buNone/>
                      </a:pPr>
                      <a:r>
                        <a:rPr lang="en-US" altLang="zh-CN" sz="2900">
                          <a:solidFill>
                            <a:schemeClr val="tx1"/>
                          </a:solidFill>
                          <a:latin typeface="+mn-ea"/>
                        </a:rPr>
                        <a:t>2016</a:t>
                      </a:r>
                      <a:endParaRPr lang="en-US" altLang="zh-CN" sz="2900">
                        <a:solidFill>
                          <a:schemeClr val="tx1"/>
                        </a:solidFill>
                        <a:latin typeface="+mn-ea"/>
                      </a:endParaRPr>
                    </a:p>
                  </a:txBody>
                  <a:tcPr anchor="ctr"/>
                </a:tc>
                <a:tc>
                  <a:txBody>
                    <a:bodyPr/>
                    <a:lstStyle/>
                    <a:p>
                      <a:pPr algn="ctr">
                        <a:buNone/>
                      </a:pPr>
                      <a:r>
                        <a:rPr lang="en-US" altLang="zh-CN" sz="2900">
                          <a:solidFill>
                            <a:schemeClr val="tx1"/>
                          </a:solidFill>
                          <a:latin typeface="+mn-ea"/>
                        </a:rPr>
                        <a:t>2017</a:t>
                      </a:r>
                      <a:endParaRPr lang="en-US" altLang="zh-CN" sz="2900">
                        <a:solidFill>
                          <a:schemeClr val="tx1"/>
                        </a:solidFill>
                        <a:latin typeface="+mn-ea"/>
                      </a:endParaRPr>
                    </a:p>
                  </a:txBody>
                  <a:tcPr anchor="ctr"/>
                </a:tc>
                <a:tc>
                  <a:txBody>
                    <a:bodyPr/>
                    <a:p>
                      <a:pPr algn="ctr">
                        <a:buNone/>
                      </a:pPr>
                      <a:r>
                        <a:rPr lang="en-US" altLang="zh-CN" sz="2900">
                          <a:solidFill>
                            <a:schemeClr val="tx1"/>
                          </a:solidFill>
                          <a:latin typeface="+mn-ea"/>
                        </a:rPr>
                        <a:t>2018</a:t>
                      </a:r>
                      <a:endParaRPr lang="en-US" altLang="zh-CN" sz="2900">
                        <a:solidFill>
                          <a:schemeClr val="tx1"/>
                        </a:solidFill>
                        <a:latin typeface="+mn-ea"/>
                      </a:endParaRPr>
                    </a:p>
                  </a:txBody>
                  <a:tcPr anchor="ctr"/>
                </a:tc>
              </a:tr>
              <a:tr h="1524000">
                <a:tc>
                  <a:txBody>
                    <a:bodyPr/>
                    <a:lstStyle/>
                    <a:p>
                      <a:pPr algn="ctr">
                        <a:lnSpc>
                          <a:spcPct val="140000"/>
                        </a:lnSpc>
                        <a:buNone/>
                      </a:pPr>
                      <a:r>
                        <a:rPr lang="zh-CN" altLang="en-US" sz="2900">
                          <a:latin typeface="+mn-ea"/>
                          <a:sym typeface="+mn-ea"/>
                        </a:rPr>
                        <a:t>全国</a:t>
                      </a:r>
                      <a:endParaRPr lang="zh-CN" altLang="en-US" sz="2900">
                        <a:solidFill>
                          <a:schemeClr val="tx1"/>
                        </a:solidFill>
                        <a:latin typeface="+mn-ea"/>
                        <a:sym typeface="+mn-ea"/>
                      </a:endParaRPr>
                    </a:p>
                    <a:p>
                      <a:pPr algn="ctr">
                        <a:lnSpc>
                          <a:spcPct val="140000"/>
                        </a:lnSpc>
                        <a:buNone/>
                      </a:pPr>
                      <a:r>
                        <a:rPr lang="zh-CN" altLang="en-US" sz="2900">
                          <a:latin typeface="+mn-ea"/>
                          <a:sym typeface="+mn-ea"/>
                        </a:rPr>
                        <a:t>一卷</a:t>
                      </a:r>
                      <a:endParaRPr lang="zh-CN" altLang="en-US" sz="2900">
                        <a:solidFill>
                          <a:schemeClr val="tx1"/>
                        </a:solidFill>
                        <a:latin typeface="+mn-ea"/>
                        <a:sym typeface="+mn-ea"/>
                      </a:endParaRPr>
                    </a:p>
                  </a:txBody>
                  <a:tcPr/>
                </a:tc>
                <a:tc>
                  <a:txBody>
                    <a:bodyPr/>
                    <a:lstStyle/>
                    <a:p>
                      <a:pPr algn="ctr">
                        <a:buNone/>
                      </a:pPr>
                      <a:r>
                        <a:rPr lang="zh-CN" altLang="en-US" sz="2900">
                          <a:solidFill>
                            <a:schemeClr val="tx1"/>
                          </a:solidFill>
                          <a:latin typeface="+mn-ea"/>
                        </a:rPr>
                        <a:t>宋明理学</a:t>
                      </a:r>
                      <a:endParaRPr lang="zh-CN" altLang="en-US" sz="2900">
                        <a:solidFill>
                          <a:schemeClr val="tx1"/>
                        </a:solidFill>
                        <a:latin typeface="+mn-ea"/>
                      </a:endParaRPr>
                    </a:p>
                  </a:txBody>
                  <a:tcPr anchor="ctr"/>
                </a:tc>
                <a:tc>
                  <a:txBody>
                    <a:bodyPr/>
                    <a:lstStyle/>
                    <a:p>
                      <a:pPr algn="ctr">
                        <a:buNone/>
                      </a:pPr>
                      <a:r>
                        <a:rPr lang="zh-CN" altLang="en-US" sz="2900">
                          <a:solidFill>
                            <a:schemeClr val="tx1"/>
                          </a:solidFill>
                          <a:latin typeface="+mn-ea"/>
                        </a:rPr>
                        <a:t>宋代东南沿海经济的发展</a:t>
                      </a:r>
                      <a:endParaRPr lang="zh-CN" altLang="en-US" sz="2900">
                        <a:solidFill>
                          <a:schemeClr val="tx1"/>
                        </a:solidFill>
                        <a:latin typeface="+mn-ea"/>
                      </a:endParaRPr>
                    </a:p>
                  </a:txBody>
                  <a:tcPr anchor="ctr"/>
                </a:tc>
                <a:tc>
                  <a:txBody>
                    <a:bodyPr/>
                    <a:lstStyle/>
                    <a:p>
                      <a:pPr algn="ctr">
                        <a:buNone/>
                      </a:pPr>
                      <a:r>
                        <a:rPr lang="zh-CN" altLang="en-US" sz="2900">
                          <a:solidFill>
                            <a:schemeClr val="tx1"/>
                          </a:solidFill>
                          <a:latin typeface="+mn-ea"/>
                          <a:sym typeface="+mn-ea"/>
                        </a:rPr>
                        <a:t>宋代重史传统对君主专制的影响</a:t>
                      </a:r>
                      <a:endParaRPr lang="zh-CN" altLang="en-US" sz="2900">
                        <a:solidFill>
                          <a:schemeClr val="tx1"/>
                        </a:solidFill>
                        <a:latin typeface="+mn-ea"/>
                        <a:sym typeface="+mn-ea"/>
                      </a:endParaRPr>
                    </a:p>
                  </a:txBody>
                  <a:tcPr anchor="ctr"/>
                </a:tc>
                <a:tc>
                  <a:txBody>
                    <a:bodyPr/>
                    <a:lstStyle/>
                    <a:p>
                      <a:pPr algn="ctr">
                        <a:buNone/>
                      </a:pPr>
                      <a:r>
                        <a:rPr lang="zh-CN" altLang="en-US" sz="2900">
                          <a:solidFill>
                            <a:schemeClr val="tx1"/>
                          </a:solidFill>
                          <a:latin typeface="+mn-ea"/>
                        </a:rPr>
                        <a:t>历史叙述与历史认识论</a:t>
                      </a:r>
                      <a:endParaRPr lang="zh-CN" altLang="en-US" sz="2900">
                        <a:solidFill>
                          <a:schemeClr val="tx1"/>
                        </a:solidFill>
                        <a:latin typeface="+mn-ea"/>
                      </a:endParaRPr>
                    </a:p>
                  </a:txBody>
                  <a:tcPr anchor="ctr"/>
                </a:tc>
                <a:tc>
                  <a:txBody>
                    <a:bodyPr/>
                    <a:p>
                      <a:pPr algn="ctr">
                        <a:buNone/>
                      </a:pPr>
                      <a:r>
                        <a:rPr lang="zh-CN" altLang="en-US" sz="2900">
                          <a:solidFill>
                            <a:schemeClr val="tx1"/>
                          </a:solidFill>
                          <a:latin typeface="+mn-ea"/>
                        </a:rPr>
                        <a:t>宋代民营手工业雇佣关系</a:t>
                      </a:r>
                      <a:endParaRPr lang="zh-CN" altLang="en-US" sz="2900">
                        <a:solidFill>
                          <a:schemeClr val="tx1"/>
                        </a:solidFill>
                        <a:latin typeface="+mn-ea"/>
                      </a:endParaRPr>
                    </a:p>
                  </a:txBody>
                  <a:tcPr anchor="ctr"/>
                </a:tc>
              </a:tr>
            </a:tbl>
          </a:graphicData>
        </a:graphic>
      </p:graphicFrame>
      <p:graphicFrame>
        <p:nvGraphicFramePr>
          <p:cNvPr id="2" name="对象 1">
            <a:hlinkClick r:id="" action="ppaction://ole?verb=0"/>
          </p:cNvPr>
          <p:cNvGraphicFramePr>
            <a:graphicFrameLocks noChangeAspect="1"/>
          </p:cNvGraphicFramePr>
          <p:nvPr/>
        </p:nvGraphicFramePr>
        <p:xfrm>
          <a:off x="5638800" y="3321050"/>
          <a:ext cx="914400" cy="215900"/>
        </p:xfrm>
        <a:graphic>
          <a:graphicData uri="http://schemas.openxmlformats.org/presentationml/2006/ole">
            <mc:AlternateContent xmlns:mc="http://schemas.openxmlformats.org/markup-compatibility/2006">
              <mc:Choice xmlns:v="urn:schemas-microsoft-com:vml" Requires="v">
                <p:oleObj spid="_x0000_s3073" name="" r:id="rId1" imgW="2743200" imgH="5181600" progId="">
                  <p:embed/>
                </p:oleObj>
              </mc:Choice>
              <mc:Fallback>
                <p:oleObj name="" r:id="rId1" imgW="2743200" imgH="5181600" progId="">
                  <p:embed/>
                  <p:pic>
                    <p:nvPicPr>
                      <p:cNvPr id="0" name="图片 3072"/>
                      <p:cNvPicPr>
                        <a:picLocks noChangeAspect="1"/>
                      </p:cNvPicPr>
                      <p:nvPr/>
                    </p:nvPicPr>
                    <p:blipFill>
                      <a:blip r:embed="rId2"/>
                      <a:stretch>
                        <a:fillRect/>
                      </a:stretch>
                    </p:blipFill>
                    <p:spPr>
                      <a:xfrm>
                        <a:off x="5638800" y="3321050"/>
                        <a:ext cx="914400" cy="215900"/>
                      </a:xfrm>
                      <a:prstGeom prst="rect">
                        <a:avLst/>
                      </a:prstGeom>
                      <a:noFill/>
                      <a:ln w="9525">
                        <a:noFill/>
                      </a:ln>
                    </p:spPr>
                  </p:pic>
                </p:oleObj>
              </mc:Fallback>
            </mc:AlternateContent>
          </a:graphicData>
        </a:graphic>
      </p:graphicFrame>
      <p:sp>
        <p:nvSpPr>
          <p:cNvPr id="5" name="文本框 4"/>
          <p:cNvSpPr txBox="1"/>
          <p:nvPr/>
        </p:nvSpPr>
        <p:spPr>
          <a:xfrm>
            <a:off x="247015" y="2897505"/>
            <a:ext cx="2621280" cy="829945"/>
          </a:xfrm>
          <a:prstGeom prst="rect">
            <a:avLst/>
          </a:prstGeom>
          <a:noFill/>
        </p:spPr>
        <p:txBody>
          <a:bodyPr wrap="none" rtlCol="0">
            <a:spAutoFit/>
          </a:bodyPr>
          <a:lstStyle/>
          <a:p>
            <a:pPr algn="l"/>
            <a:r>
              <a:rPr lang="zh-CN" altLang="en-US" sz="4800">
                <a:solidFill>
                  <a:srgbClr val="FF0000"/>
                </a:solidFill>
                <a:latin typeface="华文新魏" panose="02010800040101010101" charset="-122"/>
                <a:ea typeface="华文新魏" panose="02010800040101010101" charset="-122"/>
                <a:sym typeface="+mn-ea"/>
              </a:rPr>
              <a:t>命题规律</a:t>
            </a:r>
            <a:endParaRPr lang="zh-CN" altLang="en-US" sz="4800">
              <a:solidFill>
                <a:srgbClr val="FF0000"/>
              </a:solidFill>
              <a:latin typeface="华文新魏" panose="02010800040101010101" charset="-122"/>
              <a:ea typeface="华文新魏" panose="02010800040101010101" charset="-122"/>
              <a:sym typeface="+mn-ea"/>
            </a:endParaRPr>
          </a:p>
        </p:txBody>
      </p:sp>
      <p:sp>
        <p:nvSpPr>
          <p:cNvPr id="7" name="文本框 6"/>
          <p:cNvSpPr txBox="1"/>
          <p:nvPr/>
        </p:nvSpPr>
        <p:spPr>
          <a:xfrm>
            <a:off x="736600" y="3669030"/>
            <a:ext cx="8854440" cy="521970"/>
          </a:xfrm>
          <a:prstGeom prst="rect">
            <a:avLst/>
          </a:prstGeom>
          <a:noFill/>
        </p:spPr>
        <p:txBody>
          <a:bodyPr wrap="square" rtlCol="0">
            <a:spAutoFit/>
          </a:bodyPr>
          <a:lstStyle/>
          <a:p>
            <a:r>
              <a:rPr lang="zh-CN" altLang="en-US" sz="2800" b="1"/>
              <a:t>命题范围集中在唐宋时期。</a:t>
            </a:r>
            <a:endParaRPr lang="zh-CN" altLang="en-US" sz="2800" b="1"/>
          </a:p>
        </p:txBody>
      </p:sp>
      <p:sp>
        <p:nvSpPr>
          <p:cNvPr id="9" name="文本框 8"/>
          <p:cNvSpPr txBox="1"/>
          <p:nvPr/>
        </p:nvSpPr>
        <p:spPr>
          <a:xfrm>
            <a:off x="736600" y="4353560"/>
            <a:ext cx="11077575" cy="1383665"/>
          </a:xfrm>
          <a:prstGeom prst="rect">
            <a:avLst/>
          </a:prstGeom>
          <a:noFill/>
        </p:spPr>
        <p:txBody>
          <a:bodyPr wrap="square" rtlCol="0">
            <a:spAutoFit/>
          </a:bodyPr>
          <a:lstStyle/>
          <a:p>
            <a:r>
              <a:rPr lang="zh-CN" altLang="en-US" sz="2800" b="1">
                <a:solidFill>
                  <a:srgbClr val="021CBE"/>
                </a:solidFill>
                <a:latin typeface="+mn-ea"/>
              </a:rPr>
              <a:t>唐宋经济史，特别是经济重心南移和商品经济发展成为高频考点。</a:t>
            </a:r>
            <a:r>
              <a:rPr lang="en-US" altLang="zh-CN" sz="2800" b="1">
                <a:solidFill>
                  <a:srgbClr val="021CBE"/>
                </a:solidFill>
                <a:latin typeface="+mn-ea"/>
              </a:rPr>
              <a:t>2018</a:t>
            </a:r>
            <a:r>
              <a:rPr lang="zh-CN" altLang="en-US" sz="2800" b="1">
                <a:solidFill>
                  <a:srgbClr val="021CBE"/>
                </a:solidFill>
                <a:latin typeface="+mn-ea"/>
              </a:rPr>
              <a:t>年考查了宋代民营手工业雇佣关系</a:t>
            </a:r>
            <a:r>
              <a:rPr lang="zh-CN" altLang="en-US" sz="2800" b="1">
                <a:solidFill>
                  <a:srgbClr val="021CBE"/>
                </a:solidFill>
                <a:effectLst>
                  <a:outerShdw blurRad="38100" dist="25400" dir="5400000" algn="ctr" rotWithShape="0">
                    <a:srgbClr val="6E747A">
                      <a:alpha val="43000"/>
                    </a:srgbClr>
                  </a:outerShdw>
                </a:effectLst>
                <a:latin typeface="+mn-ea"/>
                <a:sym typeface="+mn-ea"/>
              </a:rPr>
              <a:t>，突出商品经济发展方面的内容。</a:t>
            </a:r>
            <a:r>
              <a:rPr lang="en-US" altLang="zh-CN" sz="2800" b="1">
                <a:solidFill>
                  <a:srgbClr val="FF0000"/>
                </a:solidFill>
                <a:latin typeface="+mn-ea"/>
              </a:rPr>
              <a:t>19</a:t>
            </a:r>
            <a:r>
              <a:rPr lang="zh-CN" altLang="en-US" sz="2800" b="1">
                <a:solidFill>
                  <a:srgbClr val="FF0000"/>
                </a:solidFill>
                <a:latin typeface="+mn-ea"/>
              </a:rPr>
              <a:t>年要么考唐宋经济与文化，要么考唐宋经济发展带来的新变化</a:t>
            </a:r>
            <a:r>
              <a:rPr lang="zh-CN" altLang="en-US" sz="2800" b="1">
                <a:solidFill>
                  <a:srgbClr val="FF0000"/>
                </a:solidFill>
                <a:latin typeface="+mn-ea"/>
                <a:sym typeface="+mn-ea"/>
              </a:rPr>
              <a:t>。</a:t>
            </a:r>
            <a:endParaRPr lang="zh-CN" altLang="en-US" sz="2800" b="1">
              <a:solidFill>
                <a:srgbClr val="FF0000"/>
              </a:solidFill>
              <a:latin typeface="+mn-ea"/>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2" presetClass="entr" presetSubtype="8" fill="hold" grpId="0" nodeType="clickEffect">
                                  <p:stCondLst>
                                    <p:cond delay="0"/>
                                  </p:stCondLst>
                                  <p:childTnLst>
                                    <p:set>
                                      <p:cBhvr>
                                        <p:cTn id="14" dur="1" fill="hold">
                                          <p:stCondLst>
                                            <p:cond delay="0"/>
                                          </p:stCondLst>
                                        </p:cTn>
                                        <p:tgtEl>
                                          <p:spTgt spid="7"/>
                                        </p:tgtEl>
                                        <p:attrNameLst>
                                          <p:attrName>style.visibility</p:attrName>
                                        </p:attrNameLst>
                                      </p:cBhvr>
                                      <p:to>
                                        <p:strVal val="visible"/>
                                      </p:to>
                                    </p:set>
                                    <p:anim calcmode="lin" valueType="num">
                                      <p:cBhvr additive="base">
                                        <p:cTn id="15" dur="500" fill="hold"/>
                                        <p:tgtEl>
                                          <p:spTgt spid="7"/>
                                        </p:tgtEl>
                                        <p:attrNameLst>
                                          <p:attrName>ppt_x</p:attrName>
                                        </p:attrNameLst>
                                      </p:cBhvr>
                                      <p:tavLst>
                                        <p:tav tm="0">
                                          <p:val>
                                            <p:strVal val="0-#ppt_w/2"/>
                                          </p:val>
                                        </p:tav>
                                        <p:tav tm="100000">
                                          <p:val>
                                            <p:strVal val="#ppt_x"/>
                                          </p:val>
                                        </p:tav>
                                      </p:tavLst>
                                    </p:anim>
                                    <p:anim calcmode="lin" valueType="num">
                                      <p:cBhvr additive="base">
                                        <p:cTn id="16" dur="500" fill="hold"/>
                                        <p:tgtEl>
                                          <p:spTgt spid="7"/>
                                        </p:tgtEl>
                                        <p:attrNameLst>
                                          <p:attrName>ppt_y</p:attrName>
                                        </p:attrNameLst>
                                      </p:cBhvr>
                                      <p:tavLst>
                                        <p:tav tm="0">
                                          <p:val>
                                            <p:strVal val="#ppt_y"/>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2" presetClass="entr" presetSubtype="8" fill="hold" grpId="0" nodeType="clickEffect">
                                  <p:stCondLst>
                                    <p:cond delay="0"/>
                                  </p:stCondLst>
                                  <p:childTnLst>
                                    <p:set>
                                      <p:cBhvr>
                                        <p:cTn id="20" dur="500" fill="hold">
                                          <p:stCondLst>
                                            <p:cond delay="0"/>
                                          </p:stCondLst>
                                        </p:cTn>
                                        <p:tgtEl>
                                          <p:spTgt spid="9"/>
                                        </p:tgtEl>
                                        <p:attrNameLst>
                                          <p:attrName>style.visibility</p:attrName>
                                        </p:attrNameLst>
                                      </p:cBhvr>
                                      <p:to>
                                        <p:strVal val="visible"/>
                                      </p:to>
                                    </p:set>
                                    <p:anim calcmode="lin" valueType="num">
                                      <p:cBhvr additive="base">
                                        <p:cTn id="21" dur="500" fill="hold"/>
                                        <p:tgtEl>
                                          <p:spTgt spid="9"/>
                                        </p:tgtEl>
                                        <p:attrNameLst>
                                          <p:attrName>ppt_x</p:attrName>
                                        </p:attrNameLst>
                                      </p:cBhvr>
                                      <p:tavLst>
                                        <p:tav tm="0">
                                          <p:val>
                                            <p:strVal val="0-#ppt_w/2"/>
                                          </p:val>
                                        </p:tav>
                                        <p:tav tm="100000">
                                          <p:val>
                                            <p:strVal val="#ppt_x"/>
                                          </p:val>
                                        </p:tav>
                                      </p:tavLst>
                                    </p:anim>
                                    <p:anim calcmode="lin" valueType="num">
                                      <p:cBhvr additive="base">
                                        <p:cTn id="22" dur="500" fill="hold"/>
                                        <p:tgtEl>
                                          <p:spTgt spid="9"/>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7" grpId="0"/>
      <p:bldP spid="9"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文本框 3"/>
          <p:cNvSpPr txBox="1"/>
          <p:nvPr/>
        </p:nvSpPr>
        <p:spPr>
          <a:xfrm>
            <a:off x="147320" y="-10160"/>
            <a:ext cx="2095500" cy="829945"/>
          </a:xfrm>
          <a:prstGeom prst="rect">
            <a:avLst/>
          </a:prstGeom>
          <a:noFill/>
        </p:spPr>
        <p:txBody>
          <a:bodyPr wrap="none" rtlCol="0">
            <a:spAutoFit/>
          </a:bodyPr>
          <a:lstStyle/>
          <a:p>
            <a:pPr algn="l"/>
            <a:r>
              <a:rPr lang="zh-CN" altLang="en-US" sz="4800">
                <a:solidFill>
                  <a:srgbClr val="FF0000"/>
                </a:solidFill>
                <a:latin typeface="华文新魏" panose="02010800040101010101" charset="-122"/>
                <a:ea typeface="华文新魏" panose="02010800040101010101" charset="-122"/>
                <a:sym typeface="+mn-ea"/>
              </a:rPr>
              <a:t>第</a:t>
            </a:r>
            <a:r>
              <a:rPr lang="en-US" altLang="zh-CN" sz="4800">
                <a:solidFill>
                  <a:srgbClr val="FF0000"/>
                </a:solidFill>
                <a:latin typeface="华文新魏" panose="02010800040101010101" charset="-122"/>
                <a:ea typeface="华文新魏" panose="02010800040101010101" charset="-122"/>
                <a:sym typeface="+mn-ea"/>
              </a:rPr>
              <a:t>27</a:t>
            </a:r>
            <a:r>
              <a:rPr lang="zh-CN" altLang="en-US" sz="4800">
                <a:solidFill>
                  <a:srgbClr val="FF0000"/>
                </a:solidFill>
                <a:latin typeface="华文新魏" panose="02010800040101010101" charset="-122"/>
                <a:ea typeface="华文新魏" panose="02010800040101010101" charset="-122"/>
                <a:sym typeface="+mn-ea"/>
              </a:rPr>
              <a:t>题</a:t>
            </a:r>
            <a:endParaRPr lang="zh-CN" altLang="en-US" sz="4800">
              <a:solidFill>
                <a:srgbClr val="FF0000"/>
              </a:solidFill>
              <a:latin typeface="华文新魏" panose="02010800040101010101" charset="-122"/>
              <a:ea typeface="华文新魏" panose="02010800040101010101" charset="-122"/>
              <a:sym typeface="+mn-ea"/>
            </a:endParaRPr>
          </a:p>
        </p:txBody>
      </p:sp>
      <p:graphicFrame>
        <p:nvGraphicFramePr>
          <p:cNvPr id="6" name="表格 5"/>
          <p:cNvGraphicFramePr/>
          <p:nvPr/>
        </p:nvGraphicFramePr>
        <p:xfrm>
          <a:off x="320040" y="781050"/>
          <a:ext cx="11657330" cy="2621280"/>
        </p:xfrm>
        <a:graphic>
          <a:graphicData uri="http://schemas.openxmlformats.org/drawingml/2006/table">
            <a:tbl>
              <a:tblPr firstRow="1" bandRow="1">
                <a:tableStyleId>{5940675A-B579-460E-94D1-54222C63F5DA}</a:tableStyleId>
              </a:tblPr>
              <a:tblGrid>
                <a:gridCol w="1811020"/>
                <a:gridCol w="1842135"/>
                <a:gridCol w="1826895"/>
                <a:gridCol w="1840865"/>
                <a:gridCol w="2257425"/>
                <a:gridCol w="2078990"/>
              </a:tblGrid>
              <a:tr h="579120">
                <a:tc>
                  <a:txBody>
                    <a:bodyPr/>
                    <a:lstStyle/>
                    <a:p>
                      <a:pPr algn="ctr">
                        <a:buNone/>
                      </a:pPr>
                      <a:endParaRPr lang="zh-CN" altLang="en-US" sz="3200">
                        <a:solidFill>
                          <a:schemeClr val="tx1"/>
                        </a:solidFill>
                        <a:latin typeface="+mn-ea"/>
                      </a:endParaRPr>
                    </a:p>
                  </a:txBody>
                  <a:tcPr/>
                </a:tc>
                <a:tc>
                  <a:txBody>
                    <a:bodyPr/>
                    <a:lstStyle/>
                    <a:p>
                      <a:pPr algn="ctr">
                        <a:buNone/>
                      </a:pPr>
                      <a:r>
                        <a:rPr lang="en-US" altLang="zh-CN" sz="3200">
                          <a:solidFill>
                            <a:schemeClr val="tx1"/>
                          </a:solidFill>
                          <a:latin typeface="+mn-ea"/>
                        </a:rPr>
                        <a:t>2014</a:t>
                      </a:r>
                      <a:endParaRPr lang="en-US" altLang="zh-CN" sz="3200">
                        <a:solidFill>
                          <a:schemeClr val="tx1"/>
                        </a:solidFill>
                        <a:latin typeface="+mn-ea"/>
                      </a:endParaRPr>
                    </a:p>
                  </a:txBody>
                  <a:tcPr anchor="ctr"/>
                </a:tc>
                <a:tc>
                  <a:txBody>
                    <a:bodyPr/>
                    <a:lstStyle/>
                    <a:p>
                      <a:pPr algn="ctr">
                        <a:buNone/>
                      </a:pPr>
                      <a:r>
                        <a:rPr lang="en-US" altLang="zh-CN" sz="3200">
                          <a:solidFill>
                            <a:schemeClr val="tx1"/>
                          </a:solidFill>
                          <a:latin typeface="+mn-ea"/>
                        </a:rPr>
                        <a:t>2015</a:t>
                      </a:r>
                      <a:endParaRPr lang="en-US" altLang="zh-CN" sz="3200">
                        <a:solidFill>
                          <a:schemeClr val="tx1"/>
                        </a:solidFill>
                        <a:latin typeface="+mn-ea"/>
                      </a:endParaRPr>
                    </a:p>
                  </a:txBody>
                  <a:tcPr anchor="ctr"/>
                </a:tc>
                <a:tc>
                  <a:txBody>
                    <a:bodyPr/>
                    <a:lstStyle/>
                    <a:p>
                      <a:pPr algn="ctr">
                        <a:buNone/>
                      </a:pPr>
                      <a:r>
                        <a:rPr lang="en-US" altLang="zh-CN" sz="3200">
                          <a:solidFill>
                            <a:schemeClr val="tx1"/>
                          </a:solidFill>
                          <a:latin typeface="+mn-ea"/>
                        </a:rPr>
                        <a:t>2016</a:t>
                      </a:r>
                      <a:endParaRPr lang="en-US" altLang="zh-CN" sz="3200">
                        <a:solidFill>
                          <a:schemeClr val="tx1"/>
                        </a:solidFill>
                        <a:latin typeface="+mn-ea"/>
                      </a:endParaRPr>
                    </a:p>
                  </a:txBody>
                  <a:tcPr anchor="ctr"/>
                </a:tc>
                <a:tc>
                  <a:txBody>
                    <a:bodyPr/>
                    <a:lstStyle/>
                    <a:p>
                      <a:pPr algn="ctr">
                        <a:buNone/>
                      </a:pPr>
                      <a:r>
                        <a:rPr lang="en-US" altLang="zh-CN" sz="3200">
                          <a:solidFill>
                            <a:schemeClr val="tx1"/>
                          </a:solidFill>
                          <a:latin typeface="+mn-ea"/>
                        </a:rPr>
                        <a:t>2017</a:t>
                      </a:r>
                      <a:endParaRPr lang="en-US" altLang="zh-CN" sz="3200">
                        <a:solidFill>
                          <a:schemeClr val="tx1"/>
                        </a:solidFill>
                        <a:latin typeface="+mn-ea"/>
                      </a:endParaRPr>
                    </a:p>
                  </a:txBody>
                  <a:tcPr anchor="ctr"/>
                </a:tc>
                <a:tc>
                  <a:txBody>
                    <a:bodyPr/>
                    <a:lstStyle/>
                    <a:p>
                      <a:pPr algn="ctr">
                        <a:buNone/>
                      </a:pPr>
                      <a:r>
                        <a:rPr lang="en-US" altLang="zh-CN" sz="3200">
                          <a:solidFill>
                            <a:schemeClr val="tx1"/>
                          </a:solidFill>
                          <a:latin typeface="+mn-ea"/>
                        </a:rPr>
                        <a:t>2018</a:t>
                      </a:r>
                      <a:endParaRPr lang="en-US" altLang="zh-CN" sz="3200">
                        <a:solidFill>
                          <a:schemeClr val="tx1"/>
                        </a:solidFill>
                        <a:latin typeface="+mn-ea"/>
                      </a:endParaRPr>
                    </a:p>
                  </a:txBody>
                  <a:tcPr anchor="ctr"/>
                </a:tc>
              </a:tr>
              <a:tr h="0">
                <a:tc>
                  <a:txBody>
                    <a:bodyPr/>
                    <a:lstStyle/>
                    <a:p>
                      <a:pPr algn="ctr">
                        <a:lnSpc>
                          <a:spcPct val="10000"/>
                        </a:lnSpc>
                        <a:buNone/>
                      </a:pPr>
                      <a:endParaRPr lang="zh-CN" altLang="en-US" sz="3200">
                        <a:latin typeface="+mn-ea"/>
                        <a:sym typeface="+mn-ea"/>
                      </a:endParaRPr>
                    </a:p>
                    <a:p>
                      <a:pPr algn="ctr">
                        <a:lnSpc>
                          <a:spcPct val="10000"/>
                        </a:lnSpc>
                        <a:buNone/>
                      </a:pPr>
                      <a:endParaRPr lang="zh-CN" altLang="en-US" sz="3200">
                        <a:latin typeface="+mn-ea"/>
                        <a:sym typeface="+mn-ea"/>
                      </a:endParaRPr>
                    </a:p>
                    <a:p>
                      <a:pPr algn="ctr">
                        <a:lnSpc>
                          <a:spcPct val="10000"/>
                        </a:lnSpc>
                        <a:buNone/>
                      </a:pPr>
                      <a:endParaRPr lang="zh-CN" altLang="en-US" sz="3200">
                        <a:latin typeface="+mn-ea"/>
                        <a:sym typeface="+mn-ea"/>
                      </a:endParaRPr>
                    </a:p>
                    <a:p>
                      <a:pPr algn="ctr">
                        <a:lnSpc>
                          <a:spcPct val="10000"/>
                        </a:lnSpc>
                        <a:buNone/>
                      </a:pPr>
                      <a:endParaRPr lang="zh-CN" altLang="en-US" sz="3200">
                        <a:latin typeface="+mn-ea"/>
                        <a:sym typeface="+mn-ea"/>
                      </a:endParaRPr>
                    </a:p>
                    <a:p>
                      <a:pPr algn="ctr">
                        <a:lnSpc>
                          <a:spcPct val="10000"/>
                        </a:lnSpc>
                        <a:buNone/>
                      </a:pPr>
                      <a:endParaRPr lang="zh-CN" altLang="en-US" sz="3200">
                        <a:latin typeface="+mn-ea"/>
                        <a:sym typeface="+mn-ea"/>
                      </a:endParaRPr>
                    </a:p>
                    <a:p>
                      <a:pPr algn="ctr">
                        <a:lnSpc>
                          <a:spcPct val="10000"/>
                        </a:lnSpc>
                        <a:buNone/>
                      </a:pPr>
                      <a:endParaRPr lang="zh-CN" altLang="en-US" sz="3200">
                        <a:latin typeface="+mn-ea"/>
                        <a:sym typeface="+mn-ea"/>
                      </a:endParaRPr>
                    </a:p>
                    <a:p>
                      <a:pPr algn="ctr">
                        <a:lnSpc>
                          <a:spcPct val="10000"/>
                        </a:lnSpc>
                        <a:buNone/>
                      </a:pPr>
                      <a:endParaRPr lang="zh-CN" altLang="en-US" sz="3200">
                        <a:latin typeface="+mn-ea"/>
                        <a:sym typeface="+mn-ea"/>
                      </a:endParaRPr>
                    </a:p>
                    <a:p>
                      <a:pPr algn="ctr">
                        <a:lnSpc>
                          <a:spcPct val="10000"/>
                        </a:lnSpc>
                        <a:buNone/>
                      </a:pPr>
                      <a:endParaRPr lang="zh-CN" altLang="en-US" sz="3200">
                        <a:latin typeface="+mn-ea"/>
                        <a:sym typeface="+mn-ea"/>
                      </a:endParaRPr>
                    </a:p>
                    <a:p>
                      <a:pPr algn="ctr">
                        <a:lnSpc>
                          <a:spcPct val="10000"/>
                        </a:lnSpc>
                        <a:buNone/>
                      </a:pPr>
                      <a:endParaRPr lang="zh-CN" altLang="en-US" sz="3200">
                        <a:latin typeface="+mn-ea"/>
                        <a:sym typeface="+mn-ea"/>
                      </a:endParaRPr>
                    </a:p>
                    <a:p>
                      <a:pPr algn="ctr">
                        <a:lnSpc>
                          <a:spcPct val="10000"/>
                        </a:lnSpc>
                        <a:buNone/>
                      </a:pPr>
                      <a:endParaRPr lang="zh-CN" altLang="en-US" sz="3200">
                        <a:latin typeface="+mn-ea"/>
                        <a:sym typeface="+mn-ea"/>
                      </a:endParaRPr>
                    </a:p>
                    <a:p>
                      <a:pPr algn="ctr">
                        <a:lnSpc>
                          <a:spcPct val="10000"/>
                        </a:lnSpc>
                        <a:buNone/>
                      </a:pPr>
                      <a:endParaRPr lang="zh-CN" altLang="en-US" sz="3200">
                        <a:latin typeface="+mn-ea"/>
                        <a:sym typeface="+mn-ea"/>
                      </a:endParaRPr>
                    </a:p>
                    <a:p>
                      <a:pPr algn="ctr">
                        <a:lnSpc>
                          <a:spcPct val="10000"/>
                        </a:lnSpc>
                        <a:buNone/>
                      </a:pPr>
                      <a:endParaRPr lang="zh-CN" altLang="en-US" sz="3200">
                        <a:latin typeface="+mn-ea"/>
                        <a:sym typeface="+mn-ea"/>
                      </a:endParaRPr>
                    </a:p>
                    <a:p>
                      <a:pPr algn="ctr">
                        <a:lnSpc>
                          <a:spcPct val="10000"/>
                        </a:lnSpc>
                        <a:buNone/>
                      </a:pPr>
                      <a:endParaRPr lang="zh-CN" altLang="en-US" sz="3200">
                        <a:latin typeface="+mn-ea"/>
                        <a:sym typeface="+mn-ea"/>
                      </a:endParaRPr>
                    </a:p>
                    <a:p>
                      <a:pPr algn="ctr">
                        <a:lnSpc>
                          <a:spcPct val="10000"/>
                        </a:lnSpc>
                        <a:buNone/>
                      </a:pPr>
                      <a:endParaRPr lang="zh-CN" altLang="en-US" sz="3200">
                        <a:latin typeface="+mn-ea"/>
                        <a:sym typeface="+mn-ea"/>
                      </a:endParaRPr>
                    </a:p>
                    <a:p>
                      <a:pPr algn="ctr">
                        <a:lnSpc>
                          <a:spcPct val="10000"/>
                        </a:lnSpc>
                        <a:buNone/>
                      </a:pPr>
                      <a:endParaRPr lang="zh-CN" altLang="en-US" sz="3200">
                        <a:latin typeface="+mn-ea"/>
                        <a:sym typeface="+mn-ea"/>
                      </a:endParaRPr>
                    </a:p>
                    <a:p>
                      <a:pPr algn="ctr">
                        <a:lnSpc>
                          <a:spcPct val="10000"/>
                        </a:lnSpc>
                        <a:buNone/>
                      </a:pPr>
                      <a:endParaRPr lang="zh-CN" altLang="en-US" sz="3200">
                        <a:latin typeface="+mn-ea"/>
                        <a:sym typeface="+mn-ea"/>
                      </a:endParaRPr>
                    </a:p>
                    <a:p>
                      <a:pPr algn="ctr">
                        <a:lnSpc>
                          <a:spcPct val="10000"/>
                        </a:lnSpc>
                        <a:buNone/>
                      </a:pPr>
                      <a:r>
                        <a:rPr lang="zh-CN" altLang="en-US" sz="3200">
                          <a:latin typeface="+mn-ea"/>
                          <a:sym typeface="+mn-ea"/>
                        </a:rPr>
                        <a:t>全国</a:t>
                      </a:r>
                      <a:endParaRPr lang="zh-CN" altLang="en-US" sz="3200">
                        <a:latin typeface="+mn-ea"/>
                        <a:sym typeface="+mn-ea"/>
                      </a:endParaRPr>
                    </a:p>
                    <a:p>
                      <a:pPr algn="ctr">
                        <a:lnSpc>
                          <a:spcPct val="140000"/>
                        </a:lnSpc>
                        <a:buNone/>
                      </a:pPr>
                      <a:r>
                        <a:rPr lang="zh-CN" altLang="en-US" sz="3200">
                          <a:latin typeface="+mn-ea"/>
                          <a:sym typeface="+mn-ea"/>
                        </a:rPr>
                        <a:t>一卷</a:t>
                      </a:r>
                      <a:endParaRPr lang="zh-CN" altLang="en-US" sz="3200">
                        <a:solidFill>
                          <a:schemeClr val="tx1"/>
                        </a:solidFill>
                        <a:latin typeface="+mn-ea"/>
                      </a:endParaRPr>
                    </a:p>
                  </a:txBody>
                  <a:tcPr/>
                </a:tc>
                <a:tc>
                  <a:txBody>
                    <a:bodyPr/>
                    <a:lstStyle/>
                    <a:p>
                      <a:pPr algn="ctr">
                        <a:buNone/>
                      </a:pPr>
                      <a:r>
                        <a:rPr lang="zh-CN" altLang="en-US" sz="3200">
                          <a:solidFill>
                            <a:schemeClr val="tx1"/>
                          </a:solidFill>
                          <a:latin typeface="+mn-ea"/>
                        </a:rPr>
                        <a:t>清代商品经济</a:t>
                      </a:r>
                      <a:r>
                        <a:rPr lang="zh-CN" altLang="en-US" sz="3200">
                          <a:latin typeface="+mn-ea"/>
                          <a:sym typeface="+mn-ea"/>
                        </a:rPr>
                        <a:t>（外贸）</a:t>
                      </a:r>
                      <a:r>
                        <a:rPr lang="zh-CN" altLang="en-US" sz="3200">
                          <a:solidFill>
                            <a:schemeClr val="tx1"/>
                          </a:solidFill>
                          <a:latin typeface="+mn-ea"/>
                        </a:rPr>
                        <a:t>的发展</a:t>
                      </a:r>
                      <a:endParaRPr lang="zh-CN" altLang="en-US" sz="3200">
                        <a:solidFill>
                          <a:schemeClr val="tx1"/>
                        </a:solidFill>
                        <a:latin typeface="+mn-ea"/>
                      </a:endParaRPr>
                    </a:p>
                  </a:txBody>
                  <a:tcPr anchor="ctr"/>
                </a:tc>
                <a:tc>
                  <a:txBody>
                    <a:bodyPr/>
                    <a:lstStyle/>
                    <a:p>
                      <a:pPr algn="ctr">
                        <a:buNone/>
                      </a:pPr>
                      <a:r>
                        <a:rPr lang="zh-CN" altLang="en-US" sz="3200">
                          <a:solidFill>
                            <a:schemeClr val="tx1"/>
                          </a:solidFill>
                          <a:latin typeface="+mn-ea"/>
                        </a:rPr>
                        <a:t>明清经济文化重心南移</a:t>
                      </a:r>
                      <a:endParaRPr lang="zh-CN" altLang="en-US" sz="3200">
                        <a:solidFill>
                          <a:schemeClr val="tx1"/>
                        </a:solidFill>
                        <a:latin typeface="+mn-ea"/>
                      </a:endParaRPr>
                    </a:p>
                  </a:txBody>
                  <a:tcPr anchor="ctr"/>
                </a:tc>
                <a:tc>
                  <a:txBody>
                    <a:bodyPr/>
                    <a:lstStyle/>
                    <a:p>
                      <a:pPr algn="ctr">
                        <a:buNone/>
                      </a:pPr>
                      <a:r>
                        <a:rPr lang="zh-CN" altLang="en-US" sz="3200">
                          <a:solidFill>
                            <a:schemeClr val="tx1"/>
                          </a:solidFill>
                          <a:latin typeface="+mn-ea"/>
                          <a:sym typeface="+mn-ea"/>
                        </a:rPr>
                        <a:t>明代地方行政管理</a:t>
                      </a:r>
                      <a:endParaRPr lang="zh-CN" altLang="en-US" sz="3200">
                        <a:solidFill>
                          <a:schemeClr val="tx1"/>
                        </a:solidFill>
                        <a:latin typeface="+mn-ea"/>
                        <a:sym typeface="+mn-ea"/>
                      </a:endParaRPr>
                    </a:p>
                  </a:txBody>
                  <a:tcPr anchor="ctr"/>
                </a:tc>
                <a:tc>
                  <a:txBody>
                    <a:bodyPr/>
                    <a:lstStyle/>
                    <a:p>
                      <a:pPr algn="ctr">
                        <a:buNone/>
                      </a:pPr>
                      <a:r>
                        <a:rPr lang="zh-CN" altLang="en-US" sz="3200">
                          <a:solidFill>
                            <a:schemeClr val="tx1"/>
                          </a:solidFill>
                          <a:latin typeface="+mn-ea"/>
                        </a:rPr>
                        <a:t>明代后期商品经济发展冲击等级秩序</a:t>
                      </a:r>
                      <a:endParaRPr lang="zh-CN" altLang="en-US" sz="3200">
                        <a:solidFill>
                          <a:schemeClr val="tx1"/>
                        </a:solidFill>
                        <a:latin typeface="+mn-ea"/>
                      </a:endParaRPr>
                    </a:p>
                  </a:txBody>
                  <a:tcPr anchor="ctr"/>
                </a:tc>
                <a:tc>
                  <a:txBody>
                    <a:bodyPr/>
                    <a:lstStyle/>
                    <a:p>
                      <a:pPr algn="ctr">
                        <a:buNone/>
                      </a:pPr>
                      <a:r>
                        <a:rPr lang="zh-CN" altLang="en-US" sz="3200">
                          <a:solidFill>
                            <a:schemeClr val="tx1"/>
                          </a:solidFill>
                          <a:latin typeface="+mn-ea"/>
                        </a:rPr>
                        <a:t>明代郑和下西洋朝贡贸易中国画</a:t>
                      </a:r>
                      <a:endParaRPr lang="zh-CN" altLang="en-US" sz="3200">
                        <a:solidFill>
                          <a:schemeClr val="tx1"/>
                        </a:solidFill>
                        <a:latin typeface="+mn-ea"/>
                      </a:endParaRPr>
                    </a:p>
                  </a:txBody>
                  <a:tcPr anchor="ctr"/>
                </a:tc>
              </a:tr>
            </a:tbl>
          </a:graphicData>
        </a:graphic>
      </p:graphicFrame>
      <p:graphicFrame>
        <p:nvGraphicFramePr>
          <p:cNvPr id="2" name="对象 1">
            <a:hlinkClick r:id="" action="ppaction://ole?verb=0"/>
          </p:cNvPr>
          <p:cNvGraphicFramePr>
            <a:graphicFrameLocks noChangeAspect="1"/>
          </p:cNvGraphicFramePr>
          <p:nvPr/>
        </p:nvGraphicFramePr>
        <p:xfrm>
          <a:off x="5638800" y="3321050"/>
          <a:ext cx="914400" cy="215900"/>
        </p:xfrm>
        <a:graphic>
          <a:graphicData uri="http://schemas.openxmlformats.org/presentationml/2006/ole">
            <mc:AlternateContent xmlns:mc="http://schemas.openxmlformats.org/markup-compatibility/2006">
              <mc:Choice xmlns:v="urn:schemas-microsoft-com:vml" Requires="v">
                <p:oleObj spid="_x0000_s4097" name="" r:id="rId1" imgW="2743200" imgH="5181600" progId="">
                  <p:embed/>
                </p:oleObj>
              </mc:Choice>
              <mc:Fallback>
                <p:oleObj name="" r:id="rId1" imgW="2743200" imgH="5181600" progId="">
                  <p:embed/>
                  <p:pic>
                    <p:nvPicPr>
                      <p:cNvPr id="0" name="图片 4096"/>
                      <p:cNvPicPr>
                        <a:picLocks noChangeAspect="1"/>
                      </p:cNvPicPr>
                      <p:nvPr/>
                    </p:nvPicPr>
                    <p:blipFill>
                      <a:blip r:embed="rId2"/>
                      <a:stretch>
                        <a:fillRect/>
                      </a:stretch>
                    </p:blipFill>
                    <p:spPr>
                      <a:xfrm>
                        <a:off x="5638800" y="3321050"/>
                        <a:ext cx="914400" cy="215900"/>
                      </a:xfrm>
                      <a:prstGeom prst="rect">
                        <a:avLst/>
                      </a:prstGeom>
                      <a:noFill/>
                      <a:ln w="9525">
                        <a:noFill/>
                      </a:ln>
                    </p:spPr>
                  </p:pic>
                </p:oleObj>
              </mc:Fallback>
            </mc:AlternateContent>
          </a:graphicData>
        </a:graphic>
      </p:graphicFrame>
      <p:sp>
        <p:nvSpPr>
          <p:cNvPr id="5" name="文本框 4"/>
          <p:cNvSpPr txBox="1"/>
          <p:nvPr/>
        </p:nvSpPr>
        <p:spPr>
          <a:xfrm>
            <a:off x="320040" y="3707765"/>
            <a:ext cx="2621280" cy="829945"/>
          </a:xfrm>
          <a:prstGeom prst="rect">
            <a:avLst/>
          </a:prstGeom>
          <a:noFill/>
        </p:spPr>
        <p:txBody>
          <a:bodyPr wrap="none" rtlCol="0">
            <a:spAutoFit/>
          </a:bodyPr>
          <a:lstStyle/>
          <a:p>
            <a:pPr algn="l"/>
            <a:r>
              <a:rPr lang="zh-CN" altLang="en-US" sz="4800">
                <a:solidFill>
                  <a:srgbClr val="FF0000"/>
                </a:solidFill>
                <a:latin typeface="华文新魏" panose="02010800040101010101" charset="-122"/>
                <a:ea typeface="华文新魏" panose="02010800040101010101" charset="-122"/>
                <a:sym typeface="+mn-ea"/>
              </a:rPr>
              <a:t>命题规律</a:t>
            </a:r>
            <a:endParaRPr lang="zh-CN" altLang="en-US" sz="4800">
              <a:solidFill>
                <a:srgbClr val="FF0000"/>
              </a:solidFill>
              <a:latin typeface="华文新魏" panose="02010800040101010101" charset="-122"/>
              <a:ea typeface="华文新魏" panose="02010800040101010101" charset="-122"/>
              <a:sym typeface="+mn-ea"/>
            </a:endParaRPr>
          </a:p>
        </p:txBody>
      </p:sp>
      <p:sp>
        <p:nvSpPr>
          <p:cNvPr id="7" name="文本框 6"/>
          <p:cNvSpPr txBox="1"/>
          <p:nvPr/>
        </p:nvSpPr>
        <p:spPr>
          <a:xfrm>
            <a:off x="704850" y="4629150"/>
            <a:ext cx="8854440" cy="521970"/>
          </a:xfrm>
          <a:prstGeom prst="rect">
            <a:avLst/>
          </a:prstGeom>
          <a:noFill/>
        </p:spPr>
        <p:txBody>
          <a:bodyPr wrap="square" rtlCol="0">
            <a:spAutoFit/>
          </a:bodyPr>
          <a:lstStyle/>
          <a:p>
            <a:r>
              <a:rPr lang="zh-CN" altLang="en-US" sz="2800" b="1"/>
              <a:t>命题范围集中在明清时期</a:t>
            </a:r>
            <a:endParaRPr lang="zh-CN" altLang="en-US" sz="2800" b="1"/>
          </a:p>
        </p:txBody>
      </p:sp>
      <p:sp>
        <p:nvSpPr>
          <p:cNvPr id="9" name="文本框 8"/>
          <p:cNvSpPr txBox="1"/>
          <p:nvPr/>
        </p:nvSpPr>
        <p:spPr>
          <a:xfrm>
            <a:off x="704850" y="5298440"/>
            <a:ext cx="11272520" cy="1383665"/>
          </a:xfrm>
          <a:prstGeom prst="rect">
            <a:avLst/>
          </a:prstGeom>
          <a:noFill/>
        </p:spPr>
        <p:txBody>
          <a:bodyPr wrap="square" rtlCol="0">
            <a:spAutoFit/>
          </a:bodyPr>
          <a:lstStyle/>
          <a:p>
            <a:r>
              <a:rPr lang="zh-CN" altLang="en-US" sz="2800" b="1">
                <a:solidFill>
                  <a:srgbClr val="021CBE"/>
                </a:solidFill>
                <a:latin typeface="+mn-ea"/>
              </a:rPr>
              <a:t>内容主要集中在政治史和经济发展变化上，</a:t>
            </a:r>
            <a:r>
              <a:rPr lang="zh-CN" altLang="en-US" sz="2800" b="1">
                <a:solidFill>
                  <a:srgbClr val="021CBE"/>
                </a:solidFill>
                <a:latin typeface="+mn-ea"/>
                <a:sym typeface="+mn-ea"/>
              </a:rPr>
              <a:t>高频考点</a:t>
            </a:r>
            <a:r>
              <a:rPr lang="zh-CN" altLang="en-US" sz="2800" b="1">
                <a:solidFill>
                  <a:srgbClr val="021CBE"/>
                </a:solidFill>
                <a:latin typeface="+mn-ea"/>
              </a:rPr>
              <a:t>是明清经济发展和专制集权制度。</a:t>
            </a:r>
            <a:r>
              <a:rPr lang="en-US" altLang="zh-CN" sz="2800" b="1">
                <a:solidFill>
                  <a:srgbClr val="021CBE"/>
                </a:solidFill>
                <a:latin typeface="+mn-ea"/>
              </a:rPr>
              <a:t>2018</a:t>
            </a:r>
            <a:r>
              <a:rPr lang="zh-CN" altLang="en-US" sz="2800" b="1">
                <a:solidFill>
                  <a:srgbClr val="021CBE"/>
                </a:solidFill>
                <a:latin typeface="+mn-ea"/>
              </a:rPr>
              <a:t>年考查的是明代外交和艺术。</a:t>
            </a:r>
            <a:r>
              <a:rPr lang="en-US" altLang="zh-CN" sz="2800" b="1">
                <a:solidFill>
                  <a:srgbClr val="FF0000"/>
                </a:solidFill>
                <a:latin typeface="+mn-ea"/>
              </a:rPr>
              <a:t>19</a:t>
            </a:r>
            <a:r>
              <a:rPr lang="zh-CN" altLang="en-US" sz="2800" b="1">
                <a:solidFill>
                  <a:srgbClr val="FF0000"/>
                </a:solidFill>
                <a:latin typeface="+mn-ea"/>
              </a:rPr>
              <a:t>年考查经济与政治的可能性比较大</a:t>
            </a:r>
            <a:r>
              <a:rPr lang="zh-CN" altLang="en-US" sz="2800" b="1">
                <a:solidFill>
                  <a:srgbClr val="FF0000"/>
                </a:solidFill>
                <a:latin typeface="+mn-ea"/>
                <a:sym typeface="+mn-ea"/>
              </a:rPr>
              <a:t>。</a:t>
            </a:r>
            <a:endParaRPr lang="zh-CN" altLang="en-US" sz="2800" b="1">
              <a:solidFill>
                <a:srgbClr val="FF0000"/>
              </a:solidFill>
              <a:latin typeface="+mn-ea"/>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2" presetClass="entr" presetSubtype="8" fill="hold" grpId="0" nodeType="clickEffect">
                                  <p:stCondLst>
                                    <p:cond delay="0"/>
                                  </p:stCondLst>
                                  <p:childTnLst>
                                    <p:set>
                                      <p:cBhvr>
                                        <p:cTn id="14" dur="1" fill="hold">
                                          <p:stCondLst>
                                            <p:cond delay="0"/>
                                          </p:stCondLst>
                                        </p:cTn>
                                        <p:tgtEl>
                                          <p:spTgt spid="7"/>
                                        </p:tgtEl>
                                        <p:attrNameLst>
                                          <p:attrName>style.visibility</p:attrName>
                                        </p:attrNameLst>
                                      </p:cBhvr>
                                      <p:to>
                                        <p:strVal val="visible"/>
                                      </p:to>
                                    </p:set>
                                    <p:anim calcmode="lin" valueType="num">
                                      <p:cBhvr additive="base">
                                        <p:cTn id="15" dur="500" fill="hold"/>
                                        <p:tgtEl>
                                          <p:spTgt spid="7"/>
                                        </p:tgtEl>
                                        <p:attrNameLst>
                                          <p:attrName>ppt_x</p:attrName>
                                        </p:attrNameLst>
                                      </p:cBhvr>
                                      <p:tavLst>
                                        <p:tav tm="0">
                                          <p:val>
                                            <p:strVal val="0-#ppt_w/2"/>
                                          </p:val>
                                        </p:tav>
                                        <p:tav tm="100000">
                                          <p:val>
                                            <p:strVal val="#ppt_x"/>
                                          </p:val>
                                        </p:tav>
                                      </p:tavLst>
                                    </p:anim>
                                    <p:anim calcmode="lin" valueType="num">
                                      <p:cBhvr additive="base">
                                        <p:cTn id="16" dur="500" fill="hold"/>
                                        <p:tgtEl>
                                          <p:spTgt spid="7"/>
                                        </p:tgtEl>
                                        <p:attrNameLst>
                                          <p:attrName>ppt_y</p:attrName>
                                        </p:attrNameLst>
                                      </p:cBhvr>
                                      <p:tavLst>
                                        <p:tav tm="0">
                                          <p:val>
                                            <p:strVal val="#ppt_y"/>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2" presetClass="entr" presetSubtype="8" fill="hold" grpId="0" nodeType="clickEffect">
                                  <p:stCondLst>
                                    <p:cond delay="0"/>
                                  </p:stCondLst>
                                  <p:childTnLst>
                                    <p:set>
                                      <p:cBhvr>
                                        <p:cTn id="20" dur="1" fill="hold">
                                          <p:stCondLst>
                                            <p:cond delay="0"/>
                                          </p:stCondLst>
                                        </p:cTn>
                                        <p:tgtEl>
                                          <p:spTgt spid="9"/>
                                        </p:tgtEl>
                                        <p:attrNameLst>
                                          <p:attrName>style.visibility</p:attrName>
                                        </p:attrNameLst>
                                      </p:cBhvr>
                                      <p:to>
                                        <p:strVal val="visible"/>
                                      </p:to>
                                    </p:set>
                                    <p:anim calcmode="lin" valueType="num">
                                      <p:cBhvr additive="base">
                                        <p:cTn id="21" dur="500" fill="hold"/>
                                        <p:tgtEl>
                                          <p:spTgt spid="9"/>
                                        </p:tgtEl>
                                        <p:attrNameLst>
                                          <p:attrName>ppt_x</p:attrName>
                                        </p:attrNameLst>
                                      </p:cBhvr>
                                      <p:tavLst>
                                        <p:tav tm="0">
                                          <p:val>
                                            <p:strVal val="0-#ppt_w/2"/>
                                          </p:val>
                                        </p:tav>
                                        <p:tav tm="100000">
                                          <p:val>
                                            <p:strVal val="#ppt_x"/>
                                          </p:val>
                                        </p:tav>
                                      </p:tavLst>
                                    </p:anim>
                                    <p:anim calcmode="lin" valueType="num">
                                      <p:cBhvr additive="base">
                                        <p:cTn id="22" dur="500" fill="hold"/>
                                        <p:tgtEl>
                                          <p:spTgt spid="9"/>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7" grpId="0"/>
      <p:bldP spid="9"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文本框 3"/>
          <p:cNvSpPr txBox="1"/>
          <p:nvPr/>
        </p:nvSpPr>
        <p:spPr>
          <a:xfrm>
            <a:off x="147320" y="-10160"/>
            <a:ext cx="2095500" cy="829945"/>
          </a:xfrm>
          <a:prstGeom prst="rect">
            <a:avLst/>
          </a:prstGeom>
          <a:noFill/>
        </p:spPr>
        <p:txBody>
          <a:bodyPr wrap="none" rtlCol="0">
            <a:spAutoFit/>
          </a:bodyPr>
          <a:lstStyle/>
          <a:p>
            <a:pPr algn="l"/>
            <a:r>
              <a:rPr lang="zh-CN" altLang="en-US" sz="4800">
                <a:solidFill>
                  <a:srgbClr val="FF0000"/>
                </a:solidFill>
                <a:latin typeface="华文新魏" panose="02010800040101010101" charset="-122"/>
                <a:ea typeface="华文新魏" panose="02010800040101010101" charset="-122"/>
                <a:sym typeface="+mn-ea"/>
              </a:rPr>
              <a:t>第</a:t>
            </a:r>
            <a:r>
              <a:rPr lang="en-US" altLang="zh-CN" sz="4800">
                <a:solidFill>
                  <a:srgbClr val="FF0000"/>
                </a:solidFill>
                <a:latin typeface="华文新魏" panose="02010800040101010101" charset="-122"/>
                <a:ea typeface="华文新魏" panose="02010800040101010101" charset="-122"/>
                <a:sym typeface="+mn-ea"/>
              </a:rPr>
              <a:t>28</a:t>
            </a:r>
            <a:r>
              <a:rPr lang="zh-CN" altLang="en-US" sz="4800">
                <a:solidFill>
                  <a:srgbClr val="FF0000"/>
                </a:solidFill>
                <a:latin typeface="华文新魏" panose="02010800040101010101" charset="-122"/>
                <a:ea typeface="华文新魏" panose="02010800040101010101" charset="-122"/>
                <a:sym typeface="+mn-ea"/>
              </a:rPr>
              <a:t>题</a:t>
            </a:r>
            <a:endParaRPr lang="zh-CN" altLang="en-US" sz="4800">
              <a:solidFill>
                <a:srgbClr val="FF0000"/>
              </a:solidFill>
              <a:latin typeface="华文新魏" panose="02010800040101010101" charset="-122"/>
              <a:ea typeface="华文新魏" panose="02010800040101010101" charset="-122"/>
              <a:sym typeface="+mn-ea"/>
            </a:endParaRPr>
          </a:p>
        </p:txBody>
      </p:sp>
      <p:graphicFrame>
        <p:nvGraphicFramePr>
          <p:cNvPr id="6" name="表格 5"/>
          <p:cNvGraphicFramePr/>
          <p:nvPr/>
        </p:nvGraphicFramePr>
        <p:xfrm>
          <a:off x="320040" y="868680"/>
          <a:ext cx="11316335" cy="2377440"/>
        </p:xfrm>
        <a:graphic>
          <a:graphicData uri="http://schemas.openxmlformats.org/drawingml/2006/table">
            <a:tbl>
              <a:tblPr firstRow="1" bandRow="1">
                <a:tableStyleId>{5940675A-B579-460E-94D1-54222C63F5DA}</a:tableStyleId>
              </a:tblPr>
              <a:tblGrid>
                <a:gridCol w="1915160"/>
                <a:gridCol w="1915795"/>
                <a:gridCol w="1886585"/>
                <a:gridCol w="1811020"/>
                <a:gridCol w="1856740"/>
                <a:gridCol w="1931035"/>
              </a:tblGrid>
              <a:tr h="579120">
                <a:tc>
                  <a:txBody>
                    <a:bodyPr/>
                    <a:lstStyle/>
                    <a:p>
                      <a:pPr algn="ctr">
                        <a:buNone/>
                      </a:pPr>
                      <a:endParaRPr lang="zh-CN" altLang="en-US" sz="3200">
                        <a:solidFill>
                          <a:schemeClr val="tx1"/>
                        </a:solidFill>
                        <a:latin typeface="+mn-ea"/>
                      </a:endParaRPr>
                    </a:p>
                  </a:txBody>
                  <a:tcPr/>
                </a:tc>
                <a:tc>
                  <a:txBody>
                    <a:bodyPr/>
                    <a:lstStyle/>
                    <a:p>
                      <a:pPr algn="ctr">
                        <a:buNone/>
                      </a:pPr>
                      <a:r>
                        <a:rPr lang="en-US" altLang="zh-CN" sz="3200">
                          <a:solidFill>
                            <a:schemeClr val="tx1"/>
                          </a:solidFill>
                          <a:latin typeface="+mn-ea"/>
                        </a:rPr>
                        <a:t>2014</a:t>
                      </a:r>
                      <a:endParaRPr lang="en-US" altLang="zh-CN" sz="3200">
                        <a:solidFill>
                          <a:schemeClr val="tx1"/>
                        </a:solidFill>
                        <a:latin typeface="+mn-ea"/>
                      </a:endParaRPr>
                    </a:p>
                  </a:txBody>
                  <a:tcPr anchor="ctr"/>
                </a:tc>
                <a:tc>
                  <a:txBody>
                    <a:bodyPr/>
                    <a:lstStyle/>
                    <a:p>
                      <a:pPr algn="ctr">
                        <a:buNone/>
                      </a:pPr>
                      <a:r>
                        <a:rPr lang="en-US" altLang="zh-CN" sz="3200">
                          <a:solidFill>
                            <a:schemeClr val="tx1"/>
                          </a:solidFill>
                          <a:latin typeface="+mn-ea"/>
                        </a:rPr>
                        <a:t>2015</a:t>
                      </a:r>
                      <a:endParaRPr lang="en-US" altLang="zh-CN" sz="3200">
                        <a:solidFill>
                          <a:schemeClr val="tx1"/>
                        </a:solidFill>
                        <a:latin typeface="+mn-ea"/>
                      </a:endParaRPr>
                    </a:p>
                  </a:txBody>
                  <a:tcPr anchor="ctr"/>
                </a:tc>
                <a:tc>
                  <a:txBody>
                    <a:bodyPr/>
                    <a:lstStyle/>
                    <a:p>
                      <a:pPr algn="ctr">
                        <a:buNone/>
                      </a:pPr>
                      <a:r>
                        <a:rPr lang="en-US" altLang="zh-CN" sz="3200">
                          <a:solidFill>
                            <a:schemeClr val="tx1"/>
                          </a:solidFill>
                          <a:latin typeface="+mn-ea"/>
                        </a:rPr>
                        <a:t>2016</a:t>
                      </a:r>
                      <a:endParaRPr lang="en-US" altLang="zh-CN" sz="3200">
                        <a:solidFill>
                          <a:schemeClr val="tx1"/>
                        </a:solidFill>
                        <a:latin typeface="+mn-ea"/>
                      </a:endParaRPr>
                    </a:p>
                  </a:txBody>
                  <a:tcPr anchor="ctr"/>
                </a:tc>
                <a:tc>
                  <a:txBody>
                    <a:bodyPr/>
                    <a:lstStyle/>
                    <a:p>
                      <a:pPr algn="ctr">
                        <a:buNone/>
                      </a:pPr>
                      <a:r>
                        <a:rPr lang="en-US" altLang="zh-CN" sz="3200">
                          <a:solidFill>
                            <a:schemeClr val="tx1"/>
                          </a:solidFill>
                          <a:latin typeface="+mn-ea"/>
                        </a:rPr>
                        <a:t>2017</a:t>
                      </a:r>
                      <a:endParaRPr lang="en-US" altLang="zh-CN" sz="3200">
                        <a:solidFill>
                          <a:schemeClr val="tx1"/>
                        </a:solidFill>
                        <a:latin typeface="+mn-ea"/>
                      </a:endParaRPr>
                    </a:p>
                  </a:txBody>
                  <a:tcPr anchor="ctr"/>
                </a:tc>
                <a:tc>
                  <a:txBody>
                    <a:bodyPr/>
                    <a:lstStyle/>
                    <a:p>
                      <a:pPr algn="ctr">
                        <a:buNone/>
                      </a:pPr>
                      <a:r>
                        <a:rPr lang="en-US" altLang="zh-CN" sz="3200">
                          <a:solidFill>
                            <a:schemeClr val="tx1"/>
                          </a:solidFill>
                          <a:latin typeface="+mn-ea"/>
                        </a:rPr>
                        <a:t>2018</a:t>
                      </a:r>
                      <a:endParaRPr lang="en-US" altLang="zh-CN" sz="3200">
                        <a:solidFill>
                          <a:schemeClr val="tx1"/>
                        </a:solidFill>
                        <a:latin typeface="+mn-ea"/>
                      </a:endParaRPr>
                    </a:p>
                  </a:txBody>
                  <a:tcPr anchor="ctr"/>
                </a:tc>
              </a:tr>
              <a:tr h="0">
                <a:tc>
                  <a:txBody>
                    <a:bodyPr/>
                    <a:lstStyle/>
                    <a:p>
                      <a:pPr algn="ctr">
                        <a:lnSpc>
                          <a:spcPct val="140000"/>
                        </a:lnSpc>
                        <a:buNone/>
                      </a:pPr>
                      <a:r>
                        <a:rPr lang="zh-CN" altLang="en-US" sz="3200">
                          <a:latin typeface="+mn-ea"/>
                          <a:sym typeface="+mn-ea"/>
                        </a:rPr>
                        <a:t>全国</a:t>
                      </a:r>
                      <a:endParaRPr lang="zh-CN" altLang="en-US" sz="3200">
                        <a:solidFill>
                          <a:schemeClr val="tx1"/>
                        </a:solidFill>
                        <a:latin typeface="+mn-ea"/>
                        <a:sym typeface="+mn-ea"/>
                      </a:endParaRPr>
                    </a:p>
                    <a:p>
                      <a:pPr algn="ctr">
                        <a:lnSpc>
                          <a:spcPct val="140000"/>
                        </a:lnSpc>
                        <a:buNone/>
                      </a:pPr>
                      <a:r>
                        <a:rPr lang="zh-CN" altLang="en-US" sz="3200">
                          <a:latin typeface="+mn-ea"/>
                          <a:sym typeface="+mn-ea"/>
                        </a:rPr>
                        <a:t>一卷</a:t>
                      </a:r>
                      <a:endParaRPr lang="zh-CN" altLang="en-US" sz="3200">
                        <a:solidFill>
                          <a:schemeClr val="tx1"/>
                        </a:solidFill>
                        <a:latin typeface="+mn-ea"/>
                      </a:endParaRPr>
                    </a:p>
                  </a:txBody>
                  <a:tcPr/>
                </a:tc>
                <a:tc>
                  <a:txBody>
                    <a:bodyPr/>
                    <a:lstStyle/>
                    <a:p>
                      <a:pPr algn="ctr">
                        <a:buNone/>
                      </a:pPr>
                      <a:r>
                        <a:rPr lang="zh-CN" altLang="en-US" sz="3200">
                          <a:solidFill>
                            <a:schemeClr val="tx1"/>
                          </a:solidFill>
                          <a:latin typeface="+mn-ea"/>
                        </a:rPr>
                        <a:t>晚清中国经济结构的变化</a:t>
                      </a:r>
                      <a:r>
                        <a:rPr lang="zh-CN" altLang="en-US" sz="1600">
                          <a:solidFill>
                            <a:schemeClr val="tx1"/>
                          </a:solidFill>
                          <a:latin typeface="+mn-ea"/>
                        </a:rPr>
                        <a:t>（小农经济根深蒂固）</a:t>
                      </a:r>
                      <a:endParaRPr lang="zh-CN" altLang="en-US" sz="1600">
                        <a:solidFill>
                          <a:schemeClr val="tx1"/>
                        </a:solidFill>
                        <a:latin typeface="+mn-ea"/>
                      </a:endParaRPr>
                    </a:p>
                  </a:txBody>
                  <a:tcPr anchor="ctr"/>
                </a:tc>
                <a:tc>
                  <a:txBody>
                    <a:bodyPr/>
                    <a:lstStyle/>
                    <a:p>
                      <a:pPr algn="ctr">
                        <a:buNone/>
                      </a:pPr>
                      <a:r>
                        <a:rPr lang="zh-CN" altLang="en-US" sz="3200">
                          <a:latin typeface="+mn-ea"/>
                          <a:sym typeface="+mn-ea"/>
                        </a:rPr>
                        <a:t>晚清中国经济结构的变化</a:t>
                      </a:r>
                      <a:r>
                        <a:rPr lang="zh-CN" altLang="en-US" sz="1600">
                          <a:latin typeface="+mn-ea"/>
                          <a:sym typeface="+mn-ea"/>
                        </a:rPr>
                        <a:t>（小农经济顽强抵抗）</a:t>
                      </a:r>
                      <a:endParaRPr lang="zh-CN" altLang="en-US" sz="1600">
                        <a:solidFill>
                          <a:schemeClr val="tx1"/>
                        </a:solidFill>
                        <a:latin typeface="+mn-ea"/>
                        <a:sym typeface="+mn-ea"/>
                      </a:endParaRPr>
                    </a:p>
                  </a:txBody>
                  <a:tcPr anchor="ctr"/>
                </a:tc>
                <a:tc>
                  <a:txBody>
                    <a:bodyPr/>
                    <a:lstStyle/>
                    <a:p>
                      <a:pPr algn="ctr">
                        <a:buNone/>
                      </a:pPr>
                      <a:r>
                        <a:rPr lang="zh-CN" altLang="en-US" sz="3200">
                          <a:latin typeface="+mn-ea"/>
                          <a:sym typeface="+mn-ea"/>
                        </a:rPr>
                        <a:t>晚清中国经济结构的变化</a:t>
                      </a:r>
                      <a:r>
                        <a:rPr lang="zh-CN" altLang="en-US" sz="1600">
                          <a:latin typeface="+mn-ea"/>
                          <a:sym typeface="+mn-ea"/>
                        </a:rPr>
                        <a:t>（中国卷入世界市场）</a:t>
                      </a:r>
                      <a:endParaRPr lang="zh-CN" altLang="en-US" sz="1600">
                        <a:solidFill>
                          <a:schemeClr val="tx1"/>
                        </a:solidFill>
                        <a:latin typeface="+mn-ea"/>
                        <a:sym typeface="+mn-ea"/>
                      </a:endParaRPr>
                    </a:p>
                  </a:txBody>
                  <a:tcPr anchor="ctr"/>
                </a:tc>
                <a:tc>
                  <a:txBody>
                    <a:bodyPr/>
                    <a:lstStyle/>
                    <a:p>
                      <a:pPr algn="ctr">
                        <a:buNone/>
                      </a:pPr>
                      <a:r>
                        <a:rPr lang="zh-CN" altLang="en-US" sz="3200">
                          <a:latin typeface="+mn-ea"/>
                          <a:sym typeface="+mn-ea"/>
                        </a:rPr>
                        <a:t>晚清中国经济结构的变化 </a:t>
                      </a:r>
                      <a:r>
                        <a:rPr lang="zh-CN" altLang="en-US" sz="1600">
                          <a:latin typeface="+mn-ea"/>
                          <a:sym typeface="+mn-ea"/>
                        </a:rPr>
                        <a:t>（洋务运动）</a:t>
                      </a:r>
                      <a:endParaRPr lang="zh-CN" altLang="en-US" sz="1600">
                        <a:solidFill>
                          <a:schemeClr val="tx1"/>
                        </a:solidFill>
                        <a:latin typeface="+mn-ea"/>
                        <a:sym typeface="+mn-ea"/>
                      </a:endParaRPr>
                    </a:p>
                  </a:txBody>
                  <a:tcPr anchor="ctr"/>
                </a:tc>
                <a:tc>
                  <a:txBody>
                    <a:bodyPr/>
                    <a:lstStyle/>
                    <a:p>
                      <a:pPr algn="ctr">
                        <a:buNone/>
                      </a:pPr>
                      <a:r>
                        <a:rPr lang="zh-CN" altLang="en-US" sz="3200">
                          <a:latin typeface="+mn-ea"/>
                          <a:sym typeface="+mn-ea"/>
                        </a:rPr>
                        <a:t>甲午战争日本国舆论宣传 </a:t>
                      </a:r>
                      <a:r>
                        <a:rPr lang="zh-CN" altLang="en-US" sz="1600" b="1">
                          <a:solidFill>
                            <a:srgbClr val="FF0000"/>
                          </a:solidFill>
                          <a:latin typeface="+mn-ea"/>
                          <a:sym typeface="+mn-ea"/>
                        </a:rPr>
                        <a:t>（晚清政治）</a:t>
                      </a:r>
                      <a:endParaRPr lang="zh-CN" altLang="en-US" sz="1600" b="1">
                        <a:solidFill>
                          <a:srgbClr val="FF0000"/>
                        </a:solidFill>
                        <a:latin typeface="+mn-ea"/>
                        <a:sym typeface="+mn-ea"/>
                      </a:endParaRPr>
                    </a:p>
                  </a:txBody>
                  <a:tcPr anchor="ctr"/>
                </a:tc>
              </a:tr>
            </a:tbl>
          </a:graphicData>
        </a:graphic>
      </p:graphicFrame>
      <p:graphicFrame>
        <p:nvGraphicFramePr>
          <p:cNvPr id="2" name="对象 1">
            <a:hlinkClick r:id="" action="ppaction://ole?verb=0"/>
          </p:cNvPr>
          <p:cNvGraphicFramePr>
            <a:graphicFrameLocks noChangeAspect="1"/>
          </p:cNvGraphicFramePr>
          <p:nvPr/>
        </p:nvGraphicFramePr>
        <p:xfrm>
          <a:off x="5638800" y="3321050"/>
          <a:ext cx="914400" cy="215900"/>
        </p:xfrm>
        <a:graphic>
          <a:graphicData uri="http://schemas.openxmlformats.org/presentationml/2006/ole">
            <mc:AlternateContent xmlns:mc="http://schemas.openxmlformats.org/markup-compatibility/2006">
              <mc:Choice xmlns:v="urn:schemas-microsoft-com:vml" Requires="v">
                <p:oleObj spid="_x0000_s5121" name="" r:id="rId1" imgW="2743200" imgH="5181600" progId="">
                  <p:embed/>
                </p:oleObj>
              </mc:Choice>
              <mc:Fallback>
                <p:oleObj name="" r:id="rId1" imgW="2743200" imgH="5181600" progId="">
                  <p:embed/>
                  <p:pic>
                    <p:nvPicPr>
                      <p:cNvPr id="0" name="图片 5120"/>
                      <p:cNvPicPr>
                        <a:picLocks noChangeAspect="1"/>
                      </p:cNvPicPr>
                      <p:nvPr/>
                    </p:nvPicPr>
                    <p:blipFill>
                      <a:blip r:embed="rId2"/>
                      <a:stretch>
                        <a:fillRect/>
                      </a:stretch>
                    </p:blipFill>
                    <p:spPr>
                      <a:xfrm>
                        <a:off x="5638800" y="3321050"/>
                        <a:ext cx="914400" cy="215900"/>
                      </a:xfrm>
                      <a:prstGeom prst="rect">
                        <a:avLst/>
                      </a:prstGeom>
                      <a:noFill/>
                      <a:ln w="9525">
                        <a:noFill/>
                      </a:ln>
                    </p:spPr>
                  </p:pic>
                </p:oleObj>
              </mc:Fallback>
            </mc:AlternateContent>
          </a:graphicData>
        </a:graphic>
      </p:graphicFrame>
      <p:sp>
        <p:nvSpPr>
          <p:cNvPr id="5" name="文本框 4"/>
          <p:cNvSpPr txBox="1"/>
          <p:nvPr/>
        </p:nvSpPr>
        <p:spPr>
          <a:xfrm>
            <a:off x="247015" y="3291840"/>
            <a:ext cx="2621280" cy="829945"/>
          </a:xfrm>
          <a:prstGeom prst="rect">
            <a:avLst/>
          </a:prstGeom>
          <a:noFill/>
        </p:spPr>
        <p:txBody>
          <a:bodyPr wrap="none" rtlCol="0">
            <a:spAutoFit/>
          </a:bodyPr>
          <a:lstStyle/>
          <a:p>
            <a:pPr algn="l"/>
            <a:r>
              <a:rPr lang="zh-CN" altLang="en-US" sz="4800">
                <a:solidFill>
                  <a:srgbClr val="FF0000"/>
                </a:solidFill>
                <a:latin typeface="华文新魏" panose="02010800040101010101" charset="-122"/>
                <a:ea typeface="华文新魏" panose="02010800040101010101" charset="-122"/>
                <a:sym typeface="+mn-ea"/>
              </a:rPr>
              <a:t>命题规律</a:t>
            </a:r>
            <a:endParaRPr lang="zh-CN" altLang="en-US" sz="4800">
              <a:solidFill>
                <a:srgbClr val="FF0000"/>
              </a:solidFill>
              <a:latin typeface="华文新魏" panose="02010800040101010101" charset="-122"/>
              <a:ea typeface="华文新魏" panose="02010800040101010101" charset="-122"/>
              <a:sym typeface="+mn-ea"/>
            </a:endParaRPr>
          </a:p>
        </p:txBody>
      </p:sp>
      <p:sp>
        <p:nvSpPr>
          <p:cNvPr id="7" name="文本框 6"/>
          <p:cNvSpPr txBox="1"/>
          <p:nvPr/>
        </p:nvSpPr>
        <p:spPr>
          <a:xfrm>
            <a:off x="603885" y="4023360"/>
            <a:ext cx="11033125" cy="1383665"/>
          </a:xfrm>
          <a:prstGeom prst="rect">
            <a:avLst/>
          </a:prstGeom>
          <a:noFill/>
        </p:spPr>
        <p:txBody>
          <a:bodyPr wrap="square" rtlCol="0">
            <a:spAutoFit/>
          </a:bodyPr>
          <a:lstStyle/>
          <a:p>
            <a:r>
              <a:rPr lang="en-US" altLang="zh-CN" sz="2800" b="1">
                <a:solidFill>
                  <a:schemeClr val="tx1"/>
                </a:solidFill>
              </a:rPr>
              <a:t>1840</a:t>
            </a:r>
            <a:r>
              <a:rPr lang="zh-CN" altLang="en-US" sz="2800" b="1">
                <a:solidFill>
                  <a:schemeClr val="tx1"/>
                </a:solidFill>
              </a:rPr>
              <a:t>－</a:t>
            </a:r>
            <a:r>
              <a:rPr lang="en-US" altLang="zh-CN" sz="2800" b="1">
                <a:solidFill>
                  <a:schemeClr val="tx1"/>
                </a:solidFill>
              </a:rPr>
              <a:t>1949</a:t>
            </a:r>
            <a:r>
              <a:rPr lang="zh-CN" altLang="en-US" sz="2800" b="1">
                <a:solidFill>
                  <a:schemeClr val="tx1"/>
                </a:solidFill>
              </a:rPr>
              <a:t>年的中国近代史一般命制</a:t>
            </a:r>
            <a:r>
              <a:rPr lang="en-US" altLang="zh-CN" sz="2800" b="1">
                <a:solidFill>
                  <a:schemeClr val="tx1"/>
                </a:solidFill>
              </a:rPr>
              <a:t>3</a:t>
            </a:r>
            <a:r>
              <a:rPr lang="zh-CN" altLang="en-US" sz="2800" b="1">
                <a:solidFill>
                  <a:schemeClr val="tx1"/>
                </a:solidFill>
              </a:rPr>
              <a:t>道，</a:t>
            </a:r>
            <a:r>
              <a:rPr lang="en-US" altLang="zh-CN" sz="2800" b="1">
                <a:solidFill>
                  <a:schemeClr val="tx1"/>
                </a:solidFill>
              </a:rPr>
              <a:t>1919</a:t>
            </a:r>
            <a:r>
              <a:rPr lang="zh-CN" altLang="en-US" sz="2800" b="1">
                <a:solidFill>
                  <a:schemeClr val="tx1"/>
                </a:solidFill>
              </a:rPr>
              <a:t>年之前</a:t>
            </a:r>
            <a:r>
              <a:rPr lang="en-US" altLang="zh-CN" sz="2800" b="1">
                <a:solidFill>
                  <a:schemeClr val="tx1"/>
                </a:solidFill>
              </a:rPr>
              <a:t>2</a:t>
            </a:r>
            <a:r>
              <a:rPr lang="zh-CN" altLang="en-US" sz="2800" b="1">
                <a:solidFill>
                  <a:schemeClr val="tx1"/>
                </a:solidFill>
              </a:rPr>
              <a:t>道，</a:t>
            </a:r>
            <a:r>
              <a:rPr lang="en-US" altLang="zh-CN" sz="2800" b="1">
                <a:solidFill>
                  <a:schemeClr val="tx1"/>
                </a:solidFill>
              </a:rPr>
              <a:t>1919</a:t>
            </a:r>
            <a:r>
              <a:rPr lang="zh-CN" altLang="en-US" sz="2800" b="1">
                <a:solidFill>
                  <a:schemeClr val="tx1"/>
                </a:solidFill>
              </a:rPr>
              <a:t>年之后</a:t>
            </a:r>
            <a:r>
              <a:rPr lang="en-US" altLang="zh-CN" sz="2800" b="1">
                <a:solidFill>
                  <a:schemeClr val="tx1"/>
                </a:solidFill>
              </a:rPr>
              <a:t>1</a:t>
            </a:r>
            <a:r>
              <a:rPr lang="zh-CN" altLang="en-US" sz="2800" b="1">
                <a:solidFill>
                  <a:schemeClr val="tx1"/>
                </a:solidFill>
              </a:rPr>
              <a:t>道。</a:t>
            </a:r>
            <a:r>
              <a:rPr lang="zh-CN" altLang="en-US" sz="2800" b="1">
                <a:solidFill>
                  <a:schemeClr val="tx1"/>
                </a:solidFill>
                <a:latin typeface="+mn-ea"/>
                <a:sym typeface="+mn-ea"/>
              </a:rPr>
              <a:t>本题是中国近代史第</a:t>
            </a:r>
            <a:r>
              <a:rPr lang="en-US" altLang="zh-CN" sz="2800" b="1">
                <a:solidFill>
                  <a:schemeClr val="tx1"/>
                </a:solidFill>
                <a:latin typeface="+mn-ea"/>
                <a:sym typeface="+mn-ea"/>
              </a:rPr>
              <a:t>1</a:t>
            </a:r>
            <a:r>
              <a:rPr lang="zh-CN" altLang="en-US" sz="2800" b="1">
                <a:solidFill>
                  <a:schemeClr val="tx1"/>
                </a:solidFill>
                <a:latin typeface="+mn-ea"/>
                <a:sym typeface="+mn-ea"/>
              </a:rPr>
              <a:t>道，命题范围主要集中在晚清前期，以甲午战争为界，命题时段主要在</a:t>
            </a:r>
            <a:r>
              <a:rPr lang="en-US" altLang="zh-CN" sz="2800" b="1">
                <a:solidFill>
                  <a:schemeClr val="tx1"/>
                </a:solidFill>
                <a:latin typeface="+mn-ea"/>
                <a:sym typeface="+mn-ea"/>
              </a:rPr>
              <a:t>1830</a:t>
            </a:r>
            <a:r>
              <a:rPr lang="zh-CN" altLang="en-US" sz="2800" b="1">
                <a:solidFill>
                  <a:schemeClr val="tx1"/>
                </a:solidFill>
                <a:latin typeface="+mn-ea"/>
                <a:sym typeface="+mn-ea"/>
              </a:rPr>
              <a:t>－</a:t>
            </a:r>
            <a:r>
              <a:rPr lang="en-US" altLang="zh-CN" sz="2800" b="1">
                <a:solidFill>
                  <a:schemeClr val="tx1"/>
                </a:solidFill>
                <a:latin typeface="+mn-ea"/>
                <a:sym typeface="+mn-ea"/>
              </a:rPr>
              <a:t>1895</a:t>
            </a:r>
            <a:r>
              <a:rPr lang="zh-CN" altLang="en-US" sz="2800" b="1">
                <a:solidFill>
                  <a:schemeClr val="tx1"/>
                </a:solidFill>
                <a:latin typeface="+mn-ea"/>
                <a:sym typeface="+mn-ea"/>
              </a:rPr>
              <a:t>年。</a:t>
            </a:r>
            <a:endParaRPr lang="zh-CN" altLang="en-US" sz="2800" b="1">
              <a:solidFill>
                <a:schemeClr val="tx1"/>
              </a:solidFill>
              <a:latin typeface="+mn-ea"/>
              <a:sym typeface="+mn-ea"/>
            </a:endParaRPr>
          </a:p>
        </p:txBody>
      </p:sp>
      <p:sp>
        <p:nvSpPr>
          <p:cNvPr id="10" name="文本框 9"/>
          <p:cNvSpPr txBox="1"/>
          <p:nvPr/>
        </p:nvSpPr>
        <p:spPr>
          <a:xfrm>
            <a:off x="538480" y="5451475"/>
            <a:ext cx="11316335" cy="953135"/>
          </a:xfrm>
          <a:prstGeom prst="rect">
            <a:avLst/>
          </a:prstGeom>
          <a:noFill/>
        </p:spPr>
        <p:txBody>
          <a:bodyPr wrap="square" rtlCol="0">
            <a:spAutoFit/>
          </a:bodyPr>
          <a:lstStyle/>
          <a:p>
            <a:r>
              <a:rPr lang="zh-CN" altLang="en-US" sz="2800" b="1">
                <a:solidFill>
                  <a:schemeClr val="tx1"/>
                </a:solidFill>
              </a:rPr>
              <a:t>本题难度不会太大。</a:t>
            </a:r>
            <a:r>
              <a:rPr lang="zh-CN" altLang="en-US" sz="2800" b="1">
                <a:solidFill>
                  <a:srgbClr val="FF0000"/>
                </a:solidFill>
              </a:rPr>
              <a:t>预测</a:t>
            </a:r>
            <a:r>
              <a:rPr lang="en-US" altLang="zh-CN" sz="2800" b="1">
                <a:solidFill>
                  <a:srgbClr val="FF0000"/>
                </a:solidFill>
              </a:rPr>
              <a:t>2019</a:t>
            </a:r>
            <a:r>
              <a:rPr lang="zh-CN" altLang="en-US" sz="2800" b="1">
                <a:solidFill>
                  <a:srgbClr val="FF0000"/>
                </a:solidFill>
              </a:rPr>
              <a:t>年仍然是</a:t>
            </a:r>
            <a:r>
              <a:rPr lang="zh-CN" altLang="en-US" sz="2800" b="1">
                <a:solidFill>
                  <a:srgbClr val="FF0000"/>
                </a:solidFill>
                <a:latin typeface="+mn-ea"/>
                <a:sym typeface="+mn-ea"/>
              </a:rPr>
              <a:t>晚清中国经济结构的变化，或者是考晚清的思想（洋务思想、维新思想等）</a:t>
            </a:r>
            <a:endParaRPr lang="zh-CN" altLang="en-US" sz="2800" b="1">
              <a:solidFill>
                <a:srgbClr val="FF0000"/>
              </a:solidFill>
              <a:latin typeface="+mn-ea"/>
              <a:sym typeface="+mn-ea"/>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2" presetClass="entr" presetSubtype="8" fill="hold" grpId="0" nodeType="clickEffect">
                                  <p:stCondLst>
                                    <p:cond delay="0"/>
                                  </p:stCondLst>
                                  <p:childTnLst>
                                    <p:set>
                                      <p:cBhvr>
                                        <p:cTn id="14" dur="1" fill="hold">
                                          <p:stCondLst>
                                            <p:cond delay="0"/>
                                          </p:stCondLst>
                                        </p:cTn>
                                        <p:tgtEl>
                                          <p:spTgt spid="7"/>
                                        </p:tgtEl>
                                        <p:attrNameLst>
                                          <p:attrName>style.visibility</p:attrName>
                                        </p:attrNameLst>
                                      </p:cBhvr>
                                      <p:to>
                                        <p:strVal val="visible"/>
                                      </p:to>
                                    </p:set>
                                    <p:anim calcmode="lin" valueType="num">
                                      <p:cBhvr additive="base">
                                        <p:cTn id="15" dur="500" fill="hold"/>
                                        <p:tgtEl>
                                          <p:spTgt spid="7"/>
                                        </p:tgtEl>
                                        <p:attrNameLst>
                                          <p:attrName>ppt_x</p:attrName>
                                        </p:attrNameLst>
                                      </p:cBhvr>
                                      <p:tavLst>
                                        <p:tav tm="0">
                                          <p:val>
                                            <p:strVal val="0-#ppt_w/2"/>
                                          </p:val>
                                        </p:tav>
                                        <p:tav tm="100000">
                                          <p:val>
                                            <p:strVal val="#ppt_x"/>
                                          </p:val>
                                        </p:tav>
                                      </p:tavLst>
                                    </p:anim>
                                    <p:anim calcmode="lin" valueType="num">
                                      <p:cBhvr additive="base">
                                        <p:cTn id="16" dur="500" fill="hold"/>
                                        <p:tgtEl>
                                          <p:spTgt spid="7"/>
                                        </p:tgtEl>
                                        <p:attrNameLst>
                                          <p:attrName>ppt_y</p:attrName>
                                        </p:attrNameLst>
                                      </p:cBhvr>
                                      <p:tavLst>
                                        <p:tav tm="0">
                                          <p:val>
                                            <p:strVal val="#ppt_y"/>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2" presetClass="entr" presetSubtype="2" fill="hold" grpId="0" nodeType="clickEffect">
                                  <p:stCondLst>
                                    <p:cond delay="0"/>
                                  </p:stCondLst>
                                  <p:childTnLst>
                                    <p:set>
                                      <p:cBhvr>
                                        <p:cTn id="20" dur="1" fill="hold">
                                          <p:stCondLst>
                                            <p:cond delay="0"/>
                                          </p:stCondLst>
                                        </p:cTn>
                                        <p:tgtEl>
                                          <p:spTgt spid="10"/>
                                        </p:tgtEl>
                                        <p:attrNameLst>
                                          <p:attrName>style.visibility</p:attrName>
                                        </p:attrNameLst>
                                      </p:cBhvr>
                                      <p:to>
                                        <p:strVal val="visible"/>
                                      </p:to>
                                    </p:set>
                                    <p:anim calcmode="lin" valueType="num">
                                      <p:cBhvr additive="base">
                                        <p:cTn id="21" dur="500" fill="hold"/>
                                        <p:tgtEl>
                                          <p:spTgt spid="10"/>
                                        </p:tgtEl>
                                        <p:attrNameLst>
                                          <p:attrName>ppt_x</p:attrName>
                                        </p:attrNameLst>
                                      </p:cBhvr>
                                      <p:tavLst>
                                        <p:tav tm="0">
                                          <p:val>
                                            <p:strVal val="1+#ppt_w/2"/>
                                          </p:val>
                                        </p:tav>
                                        <p:tav tm="100000">
                                          <p:val>
                                            <p:strVal val="#ppt_x"/>
                                          </p:val>
                                        </p:tav>
                                      </p:tavLst>
                                    </p:anim>
                                    <p:anim calcmode="lin" valueType="num">
                                      <p:cBhvr additive="base">
                                        <p:cTn id="22" dur="500" fill="hold"/>
                                        <p:tgtEl>
                                          <p:spTgt spid="10"/>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7" grpId="0"/>
      <p:bldP spid="10"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文本框 3"/>
          <p:cNvSpPr txBox="1"/>
          <p:nvPr/>
        </p:nvSpPr>
        <p:spPr>
          <a:xfrm>
            <a:off x="147320" y="-10160"/>
            <a:ext cx="2095500" cy="829945"/>
          </a:xfrm>
          <a:prstGeom prst="rect">
            <a:avLst/>
          </a:prstGeom>
          <a:noFill/>
        </p:spPr>
        <p:txBody>
          <a:bodyPr wrap="none" rtlCol="0">
            <a:spAutoFit/>
          </a:bodyPr>
          <a:lstStyle/>
          <a:p>
            <a:pPr algn="l"/>
            <a:r>
              <a:rPr lang="zh-CN" altLang="en-US" sz="4800">
                <a:solidFill>
                  <a:srgbClr val="FF0000"/>
                </a:solidFill>
                <a:latin typeface="华文新魏" panose="02010800040101010101" charset="-122"/>
                <a:ea typeface="华文新魏" panose="02010800040101010101" charset="-122"/>
                <a:sym typeface="+mn-ea"/>
              </a:rPr>
              <a:t>第</a:t>
            </a:r>
            <a:r>
              <a:rPr lang="en-US" altLang="zh-CN" sz="4800">
                <a:solidFill>
                  <a:srgbClr val="FF0000"/>
                </a:solidFill>
                <a:latin typeface="华文新魏" panose="02010800040101010101" charset="-122"/>
                <a:ea typeface="华文新魏" panose="02010800040101010101" charset="-122"/>
                <a:sym typeface="+mn-ea"/>
              </a:rPr>
              <a:t>29</a:t>
            </a:r>
            <a:r>
              <a:rPr lang="zh-CN" altLang="en-US" sz="4800">
                <a:solidFill>
                  <a:srgbClr val="FF0000"/>
                </a:solidFill>
                <a:latin typeface="华文新魏" panose="02010800040101010101" charset="-122"/>
                <a:ea typeface="华文新魏" panose="02010800040101010101" charset="-122"/>
                <a:sym typeface="+mn-ea"/>
              </a:rPr>
              <a:t>题</a:t>
            </a:r>
            <a:endParaRPr lang="zh-CN" altLang="en-US" sz="4800">
              <a:solidFill>
                <a:srgbClr val="FF0000"/>
              </a:solidFill>
              <a:latin typeface="华文新魏" panose="02010800040101010101" charset="-122"/>
              <a:ea typeface="华文新魏" panose="02010800040101010101" charset="-122"/>
              <a:sym typeface="+mn-ea"/>
            </a:endParaRPr>
          </a:p>
        </p:txBody>
      </p:sp>
      <p:graphicFrame>
        <p:nvGraphicFramePr>
          <p:cNvPr id="6" name="表格 5"/>
          <p:cNvGraphicFramePr/>
          <p:nvPr/>
        </p:nvGraphicFramePr>
        <p:xfrm>
          <a:off x="320040" y="705485"/>
          <a:ext cx="11657330" cy="2438400"/>
        </p:xfrm>
        <a:graphic>
          <a:graphicData uri="http://schemas.openxmlformats.org/drawingml/2006/table">
            <a:tbl>
              <a:tblPr firstRow="1" bandRow="1">
                <a:tableStyleId>{5940675A-B579-460E-94D1-54222C63F5DA}</a:tableStyleId>
              </a:tblPr>
              <a:tblGrid>
                <a:gridCol w="1099185"/>
                <a:gridCol w="2553970"/>
                <a:gridCol w="1826895"/>
                <a:gridCol w="1737360"/>
                <a:gridCol w="2360930"/>
                <a:gridCol w="2078990"/>
              </a:tblGrid>
              <a:tr h="579120">
                <a:tc>
                  <a:txBody>
                    <a:bodyPr/>
                    <a:lstStyle/>
                    <a:p>
                      <a:pPr algn="ctr">
                        <a:buNone/>
                      </a:pPr>
                      <a:endParaRPr lang="zh-CN" altLang="en-US" sz="3200">
                        <a:solidFill>
                          <a:schemeClr val="tx1"/>
                        </a:solidFill>
                        <a:latin typeface="+mn-ea"/>
                      </a:endParaRPr>
                    </a:p>
                  </a:txBody>
                  <a:tcPr/>
                </a:tc>
                <a:tc>
                  <a:txBody>
                    <a:bodyPr/>
                    <a:lstStyle/>
                    <a:p>
                      <a:pPr algn="ctr">
                        <a:buNone/>
                      </a:pPr>
                      <a:r>
                        <a:rPr lang="en-US" altLang="zh-CN" sz="3200">
                          <a:solidFill>
                            <a:schemeClr val="tx1"/>
                          </a:solidFill>
                          <a:latin typeface="+mn-ea"/>
                        </a:rPr>
                        <a:t>2014</a:t>
                      </a:r>
                      <a:endParaRPr lang="en-US" altLang="zh-CN" sz="3200">
                        <a:solidFill>
                          <a:schemeClr val="tx1"/>
                        </a:solidFill>
                        <a:latin typeface="+mn-ea"/>
                      </a:endParaRPr>
                    </a:p>
                  </a:txBody>
                  <a:tcPr anchor="ctr"/>
                </a:tc>
                <a:tc>
                  <a:txBody>
                    <a:bodyPr/>
                    <a:lstStyle/>
                    <a:p>
                      <a:pPr algn="ctr">
                        <a:buNone/>
                      </a:pPr>
                      <a:r>
                        <a:rPr lang="en-US" altLang="zh-CN" sz="3200">
                          <a:solidFill>
                            <a:schemeClr val="tx1"/>
                          </a:solidFill>
                          <a:latin typeface="+mn-ea"/>
                        </a:rPr>
                        <a:t>2015</a:t>
                      </a:r>
                      <a:endParaRPr lang="en-US" altLang="zh-CN" sz="3200">
                        <a:solidFill>
                          <a:schemeClr val="tx1"/>
                        </a:solidFill>
                        <a:latin typeface="+mn-ea"/>
                      </a:endParaRPr>
                    </a:p>
                  </a:txBody>
                  <a:tcPr anchor="ctr"/>
                </a:tc>
                <a:tc>
                  <a:txBody>
                    <a:bodyPr/>
                    <a:lstStyle/>
                    <a:p>
                      <a:pPr algn="ctr">
                        <a:buNone/>
                      </a:pPr>
                      <a:r>
                        <a:rPr lang="en-US" altLang="zh-CN" sz="3200">
                          <a:solidFill>
                            <a:schemeClr val="tx1"/>
                          </a:solidFill>
                          <a:latin typeface="+mn-ea"/>
                        </a:rPr>
                        <a:t>2016</a:t>
                      </a:r>
                      <a:endParaRPr lang="en-US" altLang="zh-CN" sz="3200">
                        <a:solidFill>
                          <a:schemeClr val="tx1"/>
                        </a:solidFill>
                        <a:latin typeface="+mn-ea"/>
                      </a:endParaRPr>
                    </a:p>
                  </a:txBody>
                  <a:tcPr anchor="ctr"/>
                </a:tc>
                <a:tc>
                  <a:txBody>
                    <a:bodyPr/>
                    <a:lstStyle/>
                    <a:p>
                      <a:pPr algn="ctr">
                        <a:buNone/>
                      </a:pPr>
                      <a:r>
                        <a:rPr lang="en-US" altLang="zh-CN" sz="3200">
                          <a:solidFill>
                            <a:schemeClr val="tx1"/>
                          </a:solidFill>
                          <a:latin typeface="+mn-ea"/>
                        </a:rPr>
                        <a:t>2017</a:t>
                      </a:r>
                      <a:endParaRPr lang="en-US" altLang="zh-CN" sz="3200">
                        <a:solidFill>
                          <a:schemeClr val="tx1"/>
                        </a:solidFill>
                        <a:latin typeface="+mn-ea"/>
                      </a:endParaRPr>
                    </a:p>
                  </a:txBody>
                  <a:tcPr anchor="ctr"/>
                </a:tc>
                <a:tc>
                  <a:txBody>
                    <a:bodyPr/>
                    <a:lstStyle/>
                    <a:p>
                      <a:pPr algn="ctr">
                        <a:buNone/>
                      </a:pPr>
                      <a:r>
                        <a:rPr lang="en-US" altLang="zh-CN" sz="3200">
                          <a:solidFill>
                            <a:schemeClr val="tx1"/>
                          </a:solidFill>
                          <a:latin typeface="+mn-ea"/>
                        </a:rPr>
                        <a:t>2018</a:t>
                      </a:r>
                      <a:endParaRPr lang="en-US" altLang="zh-CN" sz="3200">
                        <a:solidFill>
                          <a:schemeClr val="tx1"/>
                        </a:solidFill>
                        <a:latin typeface="+mn-ea"/>
                      </a:endParaRPr>
                    </a:p>
                  </a:txBody>
                  <a:tcPr anchor="ctr"/>
                </a:tc>
              </a:tr>
              <a:tr h="0">
                <a:tc>
                  <a:txBody>
                    <a:bodyPr/>
                    <a:lstStyle/>
                    <a:p>
                      <a:pPr algn="ctr">
                        <a:buNone/>
                      </a:pPr>
                      <a:endParaRPr lang="zh-CN" altLang="en-US" sz="3200">
                        <a:solidFill>
                          <a:schemeClr val="tx1"/>
                        </a:solidFill>
                        <a:latin typeface="+mn-ea"/>
                      </a:endParaRPr>
                    </a:p>
                    <a:p>
                      <a:pPr algn="ctr">
                        <a:buNone/>
                      </a:pPr>
                      <a:r>
                        <a:rPr lang="zh-CN" altLang="en-US" sz="3200">
                          <a:solidFill>
                            <a:schemeClr val="tx1"/>
                          </a:solidFill>
                          <a:latin typeface="+mn-ea"/>
                        </a:rPr>
                        <a:t>全国一卷</a:t>
                      </a:r>
                      <a:endParaRPr lang="zh-CN" altLang="en-US" sz="3200">
                        <a:solidFill>
                          <a:schemeClr val="tx1"/>
                        </a:solidFill>
                        <a:latin typeface="+mn-ea"/>
                      </a:endParaRPr>
                    </a:p>
                  </a:txBody>
                  <a:tcPr/>
                </a:tc>
                <a:tc>
                  <a:txBody>
                    <a:bodyPr/>
                    <a:lstStyle/>
                    <a:p>
                      <a:pPr algn="ctr">
                        <a:buNone/>
                      </a:pPr>
                      <a:r>
                        <a:rPr lang="zh-CN" altLang="en-US" sz="3200">
                          <a:latin typeface="+mn-ea"/>
                          <a:sym typeface="+mn-ea"/>
                        </a:rPr>
                        <a:t>近代中国思想解放潮流  </a:t>
                      </a:r>
                      <a:r>
                        <a:rPr lang="zh-CN" altLang="en-US" sz="2000">
                          <a:latin typeface="+mn-ea"/>
                          <a:sym typeface="+mn-ea"/>
                        </a:rPr>
                        <a:t>（维新变法）</a:t>
                      </a:r>
                      <a:endParaRPr lang="zh-CN" altLang="en-US" sz="2000">
                        <a:solidFill>
                          <a:schemeClr val="tx1"/>
                        </a:solidFill>
                        <a:latin typeface="+mn-ea"/>
                        <a:sym typeface="+mn-ea"/>
                      </a:endParaRPr>
                    </a:p>
                  </a:txBody>
                  <a:tcPr anchor="ctr"/>
                </a:tc>
                <a:tc>
                  <a:txBody>
                    <a:bodyPr/>
                    <a:lstStyle/>
                    <a:p>
                      <a:pPr algn="ctr">
                        <a:buNone/>
                      </a:pPr>
                      <a:r>
                        <a:rPr lang="zh-CN" altLang="en-US" sz="2800">
                          <a:solidFill>
                            <a:schemeClr val="tx1"/>
                          </a:solidFill>
                          <a:latin typeface="+mn-ea"/>
                        </a:rPr>
                        <a:t>北洋军阀割据混战</a:t>
                      </a:r>
                      <a:endParaRPr lang="zh-CN" altLang="en-US" sz="2800">
                        <a:solidFill>
                          <a:schemeClr val="tx1"/>
                        </a:solidFill>
                        <a:latin typeface="+mn-ea"/>
                      </a:endParaRPr>
                    </a:p>
                  </a:txBody>
                  <a:tcPr anchor="ctr"/>
                </a:tc>
                <a:tc>
                  <a:txBody>
                    <a:bodyPr/>
                    <a:lstStyle/>
                    <a:p>
                      <a:pPr algn="ctr">
                        <a:buNone/>
                      </a:pPr>
                      <a:r>
                        <a:rPr lang="zh-CN" altLang="en-US" sz="2800">
                          <a:latin typeface="+mn-ea"/>
                          <a:sym typeface="+mn-ea"/>
                        </a:rPr>
                        <a:t>晚清中国经济结构的变化</a:t>
                      </a:r>
                      <a:r>
                        <a:rPr lang="zh-CN" altLang="en-US" sz="3200">
                          <a:latin typeface="+mn-ea"/>
                          <a:sym typeface="+mn-ea"/>
                        </a:rPr>
                        <a:t> </a:t>
                      </a:r>
                      <a:r>
                        <a:rPr lang="zh-CN" altLang="en-US" sz="1600">
                          <a:latin typeface="+mn-ea"/>
                          <a:sym typeface="+mn-ea"/>
                        </a:rPr>
                        <a:t>（洋务运动）</a:t>
                      </a:r>
                      <a:endParaRPr lang="zh-CN" altLang="en-US" sz="1600">
                        <a:solidFill>
                          <a:schemeClr val="tx1"/>
                        </a:solidFill>
                        <a:latin typeface="+mn-ea"/>
                        <a:sym typeface="+mn-ea"/>
                      </a:endParaRPr>
                    </a:p>
                    <a:p>
                      <a:pPr algn="ctr">
                        <a:buNone/>
                      </a:pPr>
                      <a:r>
                        <a:rPr lang="zh-CN" altLang="en-US" sz="2800">
                          <a:solidFill>
                            <a:schemeClr val="tx1"/>
                          </a:solidFill>
                          <a:latin typeface="+mn-ea"/>
                          <a:sym typeface="+mn-ea"/>
                        </a:rPr>
                        <a:t>甲午中日战争</a:t>
                      </a:r>
                      <a:endParaRPr lang="zh-CN" altLang="en-US" sz="2800">
                        <a:solidFill>
                          <a:schemeClr val="tx1"/>
                        </a:solidFill>
                        <a:latin typeface="+mn-ea"/>
                        <a:sym typeface="+mn-ea"/>
                      </a:endParaRPr>
                    </a:p>
                  </a:txBody>
                  <a:tcPr anchor="ctr"/>
                </a:tc>
                <a:tc>
                  <a:txBody>
                    <a:bodyPr/>
                    <a:lstStyle/>
                    <a:p>
                      <a:pPr algn="ctr">
                        <a:buNone/>
                      </a:pPr>
                      <a:r>
                        <a:rPr lang="zh-CN" altLang="en-US" sz="3200">
                          <a:solidFill>
                            <a:schemeClr val="tx1"/>
                          </a:solidFill>
                          <a:latin typeface="+mn-ea"/>
                        </a:rPr>
                        <a:t>近代中国思想解放潮流</a:t>
                      </a:r>
                      <a:endParaRPr lang="zh-CN" altLang="en-US" sz="3200">
                        <a:solidFill>
                          <a:schemeClr val="tx1"/>
                        </a:solidFill>
                        <a:latin typeface="+mn-ea"/>
                      </a:endParaRPr>
                    </a:p>
                    <a:p>
                      <a:pPr algn="ctr">
                        <a:buNone/>
                      </a:pPr>
                      <a:r>
                        <a:rPr lang="zh-CN" altLang="en-US" sz="1600">
                          <a:solidFill>
                            <a:schemeClr val="tx1"/>
                          </a:solidFill>
                          <a:latin typeface="+mn-ea"/>
                        </a:rPr>
                        <a:t>（留日学生区域分布）</a:t>
                      </a:r>
                      <a:endParaRPr lang="zh-CN" altLang="en-US" sz="1600">
                        <a:solidFill>
                          <a:schemeClr val="tx1"/>
                        </a:solidFill>
                        <a:latin typeface="+mn-ea"/>
                      </a:endParaRPr>
                    </a:p>
                  </a:txBody>
                  <a:tcPr anchor="ctr"/>
                </a:tc>
                <a:tc>
                  <a:txBody>
                    <a:bodyPr/>
                    <a:lstStyle/>
                    <a:p>
                      <a:pPr algn="ctr">
                        <a:buNone/>
                      </a:pPr>
                      <a:r>
                        <a:rPr lang="zh-CN" altLang="en-US" sz="3200">
                          <a:solidFill>
                            <a:schemeClr val="tx1"/>
                          </a:solidFill>
                          <a:latin typeface="+mn-ea"/>
                        </a:rPr>
                        <a:t>近代中国思想解放潮流</a:t>
                      </a:r>
                      <a:endParaRPr lang="zh-CN" altLang="en-US" sz="3200">
                        <a:solidFill>
                          <a:schemeClr val="tx1"/>
                        </a:solidFill>
                        <a:latin typeface="+mn-ea"/>
                      </a:endParaRPr>
                    </a:p>
                    <a:p>
                      <a:pPr algn="ctr">
                        <a:buNone/>
                      </a:pPr>
                      <a:r>
                        <a:rPr lang="zh-CN" altLang="en-US" sz="1600">
                          <a:solidFill>
                            <a:schemeClr val="tx1"/>
                          </a:solidFill>
                          <a:latin typeface="+mn-ea"/>
                        </a:rPr>
                        <a:t>（马克思主义思想传播）</a:t>
                      </a:r>
                      <a:endParaRPr lang="zh-CN" altLang="en-US" sz="1600">
                        <a:solidFill>
                          <a:schemeClr val="tx1"/>
                        </a:solidFill>
                        <a:latin typeface="+mn-ea"/>
                      </a:endParaRPr>
                    </a:p>
                  </a:txBody>
                  <a:tcPr anchor="ctr"/>
                </a:tc>
              </a:tr>
            </a:tbl>
          </a:graphicData>
        </a:graphic>
      </p:graphicFrame>
      <p:graphicFrame>
        <p:nvGraphicFramePr>
          <p:cNvPr id="2" name="对象 1">
            <a:hlinkClick r:id="" action="ppaction://ole?verb=0"/>
          </p:cNvPr>
          <p:cNvGraphicFramePr>
            <a:graphicFrameLocks noChangeAspect="1"/>
          </p:cNvGraphicFramePr>
          <p:nvPr/>
        </p:nvGraphicFramePr>
        <p:xfrm>
          <a:off x="5638800" y="3321050"/>
          <a:ext cx="914400" cy="215900"/>
        </p:xfrm>
        <a:graphic>
          <a:graphicData uri="http://schemas.openxmlformats.org/presentationml/2006/ole">
            <mc:AlternateContent xmlns:mc="http://schemas.openxmlformats.org/markup-compatibility/2006">
              <mc:Choice xmlns:v="urn:schemas-microsoft-com:vml" Requires="v">
                <p:oleObj spid="_x0000_s6145" name="" r:id="rId1" imgW="2743200" imgH="5181600" progId="">
                  <p:embed/>
                </p:oleObj>
              </mc:Choice>
              <mc:Fallback>
                <p:oleObj name="" r:id="rId1" imgW="2743200" imgH="5181600" progId="">
                  <p:embed/>
                  <p:pic>
                    <p:nvPicPr>
                      <p:cNvPr id="0" name="图片 6144"/>
                      <p:cNvPicPr>
                        <a:picLocks noChangeAspect="1"/>
                      </p:cNvPicPr>
                      <p:nvPr/>
                    </p:nvPicPr>
                    <p:blipFill>
                      <a:blip r:embed="rId2"/>
                      <a:stretch>
                        <a:fillRect/>
                      </a:stretch>
                    </p:blipFill>
                    <p:spPr>
                      <a:xfrm>
                        <a:off x="5638800" y="3321050"/>
                        <a:ext cx="914400" cy="215900"/>
                      </a:xfrm>
                      <a:prstGeom prst="rect">
                        <a:avLst/>
                      </a:prstGeom>
                      <a:noFill/>
                      <a:ln w="9525">
                        <a:noFill/>
                      </a:ln>
                    </p:spPr>
                  </p:pic>
                </p:oleObj>
              </mc:Fallback>
            </mc:AlternateContent>
          </a:graphicData>
        </a:graphic>
      </p:graphicFrame>
      <p:sp>
        <p:nvSpPr>
          <p:cNvPr id="5" name="文本框 4"/>
          <p:cNvSpPr txBox="1"/>
          <p:nvPr/>
        </p:nvSpPr>
        <p:spPr>
          <a:xfrm>
            <a:off x="320040" y="3713480"/>
            <a:ext cx="2621280" cy="829945"/>
          </a:xfrm>
          <a:prstGeom prst="rect">
            <a:avLst/>
          </a:prstGeom>
          <a:noFill/>
        </p:spPr>
        <p:txBody>
          <a:bodyPr wrap="none" rtlCol="0">
            <a:spAutoFit/>
          </a:bodyPr>
          <a:lstStyle/>
          <a:p>
            <a:pPr algn="l"/>
            <a:r>
              <a:rPr lang="zh-CN" altLang="en-US" sz="4800">
                <a:solidFill>
                  <a:srgbClr val="FF0000"/>
                </a:solidFill>
                <a:latin typeface="华文新魏" panose="02010800040101010101" charset="-122"/>
                <a:ea typeface="华文新魏" panose="02010800040101010101" charset="-122"/>
                <a:sym typeface="+mn-ea"/>
              </a:rPr>
              <a:t>命题规律</a:t>
            </a:r>
            <a:endParaRPr lang="zh-CN" altLang="en-US" sz="4800">
              <a:solidFill>
                <a:srgbClr val="FF0000"/>
              </a:solidFill>
              <a:latin typeface="华文新魏" panose="02010800040101010101" charset="-122"/>
              <a:ea typeface="华文新魏" panose="02010800040101010101" charset="-122"/>
              <a:sym typeface="+mn-ea"/>
            </a:endParaRPr>
          </a:p>
        </p:txBody>
      </p:sp>
      <p:sp>
        <p:nvSpPr>
          <p:cNvPr id="7" name="文本框 6"/>
          <p:cNvSpPr txBox="1"/>
          <p:nvPr/>
        </p:nvSpPr>
        <p:spPr>
          <a:xfrm>
            <a:off x="704850" y="4543425"/>
            <a:ext cx="11256010" cy="953135"/>
          </a:xfrm>
          <a:prstGeom prst="rect">
            <a:avLst/>
          </a:prstGeom>
          <a:noFill/>
        </p:spPr>
        <p:txBody>
          <a:bodyPr wrap="square" rtlCol="0">
            <a:spAutoFit/>
          </a:bodyPr>
          <a:lstStyle/>
          <a:p>
            <a:r>
              <a:rPr lang="zh-CN" altLang="en-US" sz="2800" b="1"/>
              <a:t>本题是中国近代史第</a:t>
            </a:r>
            <a:r>
              <a:rPr lang="en-US" altLang="zh-CN" sz="2800" b="1"/>
              <a:t>2</a:t>
            </a:r>
            <a:r>
              <a:rPr lang="zh-CN" altLang="en-US" sz="2800" b="1"/>
              <a:t>道题，命题范围主要是晚清后期（</a:t>
            </a:r>
            <a:r>
              <a:rPr lang="en-US" altLang="zh-CN" sz="2800" b="1">
                <a:sym typeface="+mn-ea"/>
              </a:rPr>
              <a:t>1895</a:t>
            </a:r>
            <a:r>
              <a:rPr lang="zh-CN" altLang="en-US" sz="2800" b="1">
                <a:sym typeface="+mn-ea"/>
              </a:rPr>
              <a:t>－</a:t>
            </a:r>
            <a:r>
              <a:rPr lang="en-US" altLang="zh-CN" sz="2800" b="1">
                <a:sym typeface="+mn-ea"/>
              </a:rPr>
              <a:t>1912</a:t>
            </a:r>
            <a:r>
              <a:rPr lang="zh-CN" altLang="en-US" sz="2800" b="1"/>
              <a:t>），有时会涉及到北洋军阀政府统治。</a:t>
            </a:r>
            <a:endParaRPr lang="en-US" altLang="zh-CN" sz="2800" b="1"/>
          </a:p>
        </p:txBody>
      </p:sp>
      <p:sp>
        <p:nvSpPr>
          <p:cNvPr id="9" name="文本框 8"/>
          <p:cNvSpPr txBox="1"/>
          <p:nvPr/>
        </p:nvSpPr>
        <p:spPr>
          <a:xfrm>
            <a:off x="704850" y="5496560"/>
            <a:ext cx="11272520" cy="953135"/>
          </a:xfrm>
          <a:prstGeom prst="rect">
            <a:avLst/>
          </a:prstGeom>
          <a:noFill/>
        </p:spPr>
        <p:txBody>
          <a:bodyPr wrap="square" rtlCol="0">
            <a:spAutoFit/>
          </a:bodyPr>
          <a:lstStyle/>
          <a:p>
            <a:r>
              <a:rPr lang="zh-CN" altLang="en-US" sz="2800" b="1">
                <a:solidFill>
                  <a:srgbClr val="021CBE"/>
                </a:solidFill>
                <a:latin typeface="+mn-ea"/>
              </a:rPr>
              <a:t>内容主要集中在经济和思想方面，特别是</a:t>
            </a:r>
            <a:r>
              <a:rPr lang="zh-CN" altLang="en-US" sz="2800" b="1">
                <a:solidFill>
                  <a:srgbClr val="021CBE"/>
                </a:solidFill>
                <a:latin typeface="+mn-ea"/>
                <a:sym typeface="+mn-ea"/>
              </a:rPr>
              <a:t>近代中国思想解放潮流是命题重点。</a:t>
            </a:r>
            <a:endParaRPr lang="zh-CN" altLang="en-US" sz="2800" b="1">
              <a:solidFill>
                <a:srgbClr val="FF0000"/>
              </a:solidFill>
              <a:latin typeface="+mn-ea"/>
              <a:sym typeface="+mn-ea"/>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2" presetClass="entr" presetSubtype="8" fill="hold" grpId="0" nodeType="clickEffect">
                                  <p:stCondLst>
                                    <p:cond delay="0"/>
                                  </p:stCondLst>
                                  <p:childTnLst>
                                    <p:set>
                                      <p:cBhvr>
                                        <p:cTn id="14" dur="1" fill="hold">
                                          <p:stCondLst>
                                            <p:cond delay="0"/>
                                          </p:stCondLst>
                                        </p:cTn>
                                        <p:tgtEl>
                                          <p:spTgt spid="7"/>
                                        </p:tgtEl>
                                        <p:attrNameLst>
                                          <p:attrName>style.visibility</p:attrName>
                                        </p:attrNameLst>
                                      </p:cBhvr>
                                      <p:to>
                                        <p:strVal val="visible"/>
                                      </p:to>
                                    </p:set>
                                    <p:anim calcmode="lin" valueType="num">
                                      <p:cBhvr additive="base">
                                        <p:cTn id="15" dur="500" fill="hold"/>
                                        <p:tgtEl>
                                          <p:spTgt spid="7"/>
                                        </p:tgtEl>
                                        <p:attrNameLst>
                                          <p:attrName>ppt_x</p:attrName>
                                        </p:attrNameLst>
                                      </p:cBhvr>
                                      <p:tavLst>
                                        <p:tav tm="0">
                                          <p:val>
                                            <p:strVal val="0-#ppt_w/2"/>
                                          </p:val>
                                        </p:tav>
                                        <p:tav tm="100000">
                                          <p:val>
                                            <p:strVal val="#ppt_x"/>
                                          </p:val>
                                        </p:tav>
                                      </p:tavLst>
                                    </p:anim>
                                    <p:anim calcmode="lin" valueType="num">
                                      <p:cBhvr additive="base">
                                        <p:cTn id="16" dur="500" fill="hold"/>
                                        <p:tgtEl>
                                          <p:spTgt spid="7"/>
                                        </p:tgtEl>
                                        <p:attrNameLst>
                                          <p:attrName>ppt_y</p:attrName>
                                        </p:attrNameLst>
                                      </p:cBhvr>
                                      <p:tavLst>
                                        <p:tav tm="0">
                                          <p:val>
                                            <p:strVal val="#ppt_y"/>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2" presetClass="entr" presetSubtype="8" fill="hold" grpId="0" nodeType="clickEffect">
                                  <p:stCondLst>
                                    <p:cond delay="0"/>
                                  </p:stCondLst>
                                  <p:childTnLst>
                                    <p:set>
                                      <p:cBhvr>
                                        <p:cTn id="20" dur="1" fill="hold">
                                          <p:stCondLst>
                                            <p:cond delay="0"/>
                                          </p:stCondLst>
                                        </p:cTn>
                                        <p:tgtEl>
                                          <p:spTgt spid="9"/>
                                        </p:tgtEl>
                                        <p:attrNameLst>
                                          <p:attrName>style.visibility</p:attrName>
                                        </p:attrNameLst>
                                      </p:cBhvr>
                                      <p:to>
                                        <p:strVal val="visible"/>
                                      </p:to>
                                    </p:set>
                                    <p:anim calcmode="lin" valueType="num">
                                      <p:cBhvr additive="base">
                                        <p:cTn id="21" dur="500" fill="hold"/>
                                        <p:tgtEl>
                                          <p:spTgt spid="9"/>
                                        </p:tgtEl>
                                        <p:attrNameLst>
                                          <p:attrName>ppt_x</p:attrName>
                                        </p:attrNameLst>
                                      </p:cBhvr>
                                      <p:tavLst>
                                        <p:tav tm="0">
                                          <p:val>
                                            <p:strVal val="0-#ppt_w/2"/>
                                          </p:val>
                                        </p:tav>
                                        <p:tav tm="100000">
                                          <p:val>
                                            <p:strVal val="#ppt_x"/>
                                          </p:val>
                                        </p:tav>
                                      </p:tavLst>
                                    </p:anim>
                                    <p:anim calcmode="lin" valueType="num">
                                      <p:cBhvr additive="base">
                                        <p:cTn id="22" dur="500" fill="hold"/>
                                        <p:tgtEl>
                                          <p:spTgt spid="9"/>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7" grpId="0"/>
      <p:bldP spid="9"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文本框 3"/>
          <p:cNvSpPr txBox="1"/>
          <p:nvPr/>
        </p:nvSpPr>
        <p:spPr>
          <a:xfrm>
            <a:off x="147320" y="-10160"/>
            <a:ext cx="2106930" cy="829945"/>
          </a:xfrm>
          <a:prstGeom prst="rect">
            <a:avLst/>
          </a:prstGeom>
          <a:noFill/>
        </p:spPr>
        <p:txBody>
          <a:bodyPr wrap="none" rtlCol="0">
            <a:spAutoFit/>
          </a:bodyPr>
          <a:lstStyle/>
          <a:p>
            <a:pPr algn="l"/>
            <a:r>
              <a:rPr lang="zh-CN" altLang="en-US" sz="4800">
                <a:solidFill>
                  <a:srgbClr val="FF0000"/>
                </a:solidFill>
                <a:latin typeface="华文新魏" panose="02010800040101010101" charset="-122"/>
                <a:ea typeface="华文新魏" panose="02010800040101010101" charset="-122"/>
                <a:sym typeface="+mn-ea"/>
              </a:rPr>
              <a:t>第</a:t>
            </a:r>
            <a:r>
              <a:rPr lang="en-US" altLang="zh-CN" sz="4800">
                <a:solidFill>
                  <a:srgbClr val="FF0000"/>
                </a:solidFill>
                <a:latin typeface="华文新魏" panose="02010800040101010101" charset="-122"/>
                <a:ea typeface="华文新魏" panose="02010800040101010101" charset="-122"/>
                <a:sym typeface="+mn-ea"/>
              </a:rPr>
              <a:t>30</a:t>
            </a:r>
            <a:r>
              <a:rPr lang="zh-CN" altLang="en-US" sz="4800">
                <a:solidFill>
                  <a:srgbClr val="FF0000"/>
                </a:solidFill>
                <a:latin typeface="华文新魏" panose="02010800040101010101" charset="-122"/>
                <a:ea typeface="华文新魏" panose="02010800040101010101" charset="-122"/>
                <a:sym typeface="+mn-ea"/>
              </a:rPr>
              <a:t>题</a:t>
            </a:r>
            <a:endParaRPr lang="zh-CN" altLang="en-US" sz="4800">
              <a:solidFill>
                <a:srgbClr val="FF0000"/>
              </a:solidFill>
              <a:latin typeface="华文新魏" panose="02010800040101010101" charset="-122"/>
              <a:ea typeface="华文新魏" panose="02010800040101010101" charset="-122"/>
              <a:sym typeface="+mn-ea"/>
            </a:endParaRPr>
          </a:p>
        </p:txBody>
      </p:sp>
      <p:graphicFrame>
        <p:nvGraphicFramePr>
          <p:cNvPr id="6" name="表格 5"/>
          <p:cNvGraphicFramePr/>
          <p:nvPr/>
        </p:nvGraphicFramePr>
        <p:xfrm>
          <a:off x="320040" y="781050"/>
          <a:ext cx="11657330" cy="2377440"/>
        </p:xfrm>
        <a:graphic>
          <a:graphicData uri="http://schemas.openxmlformats.org/drawingml/2006/table">
            <a:tbl>
              <a:tblPr firstRow="1" bandRow="1">
                <a:tableStyleId>{5940675A-B579-460E-94D1-54222C63F5DA}</a:tableStyleId>
              </a:tblPr>
              <a:tblGrid>
                <a:gridCol w="1099185"/>
                <a:gridCol w="2111629"/>
                <a:gridCol w="2111629"/>
                <a:gridCol w="2111629"/>
                <a:gridCol w="2111629"/>
                <a:gridCol w="2111629"/>
              </a:tblGrid>
              <a:tr h="579120">
                <a:tc>
                  <a:txBody>
                    <a:bodyPr/>
                    <a:lstStyle/>
                    <a:p>
                      <a:pPr algn="ctr">
                        <a:buNone/>
                      </a:pPr>
                      <a:endParaRPr lang="zh-CN" altLang="en-US" sz="3200">
                        <a:solidFill>
                          <a:schemeClr val="tx1"/>
                        </a:solidFill>
                        <a:latin typeface="+mn-ea"/>
                      </a:endParaRPr>
                    </a:p>
                  </a:txBody>
                  <a:tcPr/>
                </a:tc>
                <a:tc>
                  <a:txBody>
                    <a:bodyPr/>
                    <a:lstStyle/>
                    <a:p>
                      <a:pPr algn="ctr">
                        <a:buNone/>
                      </a:pPr>
                      <a:r>
                        <a:rPr lang="en-US" altLang="zh-CN" sz="3200">
                          <a:solidFill>
                            <a:schemeClr val="tx1"/>
                          </a:solidFill>
                          <a:latin typeface="+mn-ea"/>
                        </a:rPr>
                        <a:t>2014</a:t>
                      </a:r>
                      <a:endParaRPr lang="en-US" altLang="zh-CN" sz="3200">
                        <a:solidFill>
                          <a:schemeClr val="tx1"/>
                        </a:solidFill>
                        <a:latin typeface="+mn-ea"/>
                      </a:endParaRPr>
                    </a:p>
                  </a:txBody>
                  <a:tcPr anchor="ctr"/>
                </a:tc>
                <a:tc>
                  <a:txBody>
                    <a:bodyPr/>
                    <a:lstStyle/>
                    <a:p>
                      <a:pPr algn="ctr">
                        <a:buNone/>
                      </a:pPr>
                      <a:r>
                        <a:rPr lang="en-US" altLang="zh-CN" sz="3200">
                          <a:solidFill>
                            <a:schemeClr val="tx1"/>
                          </a:solidFill>
                          <a:latin typeface="+mn-ea"/>
                        </a:rPr>
                        <a:t>2015</a:t>
                      </a:r>
                      <a:endParaRPr lang="en-US" altLang="zh-CN" sz="3200">
                        <a:solidFill>
                          <a:schemeClr val="tx1"/>
                        </a:solidFill>
                        <a:latin typeface="+mn-ea"/>
                      </a:endParaRPr>
                    </a:p>
                  </a:txBody>
                  <a:tcPr anchor="ctr"/>
                </a:tc>
                <a:tc>
                  <a:txBody>
                    <a:bodyPr/>
                    <a:lstStyle/>
                    <a:p>
                      <a:pPr algn="ctr">
                        <a:buNone/>
                      </a:pPr>
                      <a:r>
                        <a:rPr lang="en-US" altLang="zh-CN" sz="3200">
                          <a:solidFill>
                            <a:schemeClr val="tx1"/>
                          </a:solidFill>
                          <a:latin typeface="+mn-ea"/>
                        </a:rPr>
                        <a:t>2016</a:t>
                      </a:r>
                      <a:endParaRPr lang="en-US" altLang="zh-CN" sz="3200">
                        <a:solidFill>
                          <a:schemeClr val="tx1"/>
                        </a:solidFill>
                        <a:latin typeface="+mn-ea"/>
                      </a:endParaRPr>
                    </a:p>
                  </a:txBody>
                  <a:tcPr anchor="ctr"/>
                </a:tc>
                <a:tc>
                  <a:txBody>
                    <a:bodyPr/>
                    <a:lstStyle/>
                    <a:p>
                      <a:pPr algn="ctr">
                        <a:buNone/>
                      </a:pPr>
                      <a:r>
                        <a:rPr lang="en-US" altLang="zh-CN" sz="3200">
                          <a:solidFill>
                            <a:schemeClr val="tx1"/>
                          </a:solidFill>
                          <a:latin typeface="+mn-ea"/>
                        </a:rPr>
                        <a:t>2017</a:t>
                      </a:r>
                      <a:endParaRPr lang="en-US" altLang="zh-CN" sz="3200">
                        <a:solidFill>
                          <a:schemeClr val="tx1"/>
                        </a:solidFill>
                        <a:latin typeface="+mn-ea"/>
                      </a:endParaRPr>
                    </a:p>
                  </a:txBody>
                  <a:tcPr anchor="ctr"/>
                </a:tc>
                <a:tc>
                  <a:txBody>
                    <a:bodyPr/>
                    <a:lstStyle/>
                    <a:p>
                      <a:pPr algn="ctr">
                        <a:buNone/>
                      </a:pPr>
                      <a:r>
                        <a:rPr lang="en-US" altLang="zh-CN" sz="3200">
                          <a:solidFill>
                            <a:schemeClr val="tx1"/>
                          </a:solidFill>
                          <a:latin typeface="+mn-ea"/>
                        </a:rPr>
                        <a:t>2018</a:t>
                      </a:r>
                      <a:endParaRPr lang="en-US" altLang="zh-CN" sz="3200">
                        <a:solidFill>
                          <a:schemeClr val="tx1"/>
                        </a:solidFill>
                        <a:latin typeface="+mn-ea"/>
                      </a:endParaRPr>
                    </a:p>
                  </a:txBody>
                  <a:tcPr anchor="ctr"/>
                </a:tc>
              </a:tr>
              <a:tr h="0">
                <a:tc>
                  <a:txBody>
                    <a:bodyPr/>
                    <a:lstStyle/>
                    <a:p>
                      <a:pPr algn="ctr">
                        <a:buNone/>
                      </a:pPr>
                      <a:endParaRPr lang="zh-CN" altLang="en-US" sz="3200">
                        <a:solidFill>
                          <a:schemeClr val="tx1"/>
                        </a:solidFill>
                        <a:latin typeface="+mn-ea"/>
                      </a:endParaRPr>
                    </a:p>
                    <a:p>
                      <a:pPr algn="ctr">
                        <a:buNone/>
                      </a:pPr>
                      <a:r>
                        <a:rPr lang="zh-CN" altLang="en-US" sz="3200">
                          <a:solidFill>
                            <a:schemeClr val="tx1"/>
                          </a:solidFill>
                          <a:latin typeface="+mn-ea"/>
                        </a:rPr>
                        <a:t>全国一卷</a:t>
                      </a:r>
                      <a:endParaRPr lang="zh-CN" altLang="en-US" sz="3200">
                        <a:solidFill>
                          <a:schemeClr val="tx1"/>
                        </a:solidFill>
                        <a:latin typeface="+mn-ea"/>
                      </a:endParaRPr>
                    </a:p>
                  </a:txBody>
                  <a:tcPr/>
                </a:tc>
                <a:tc>
                  <a:txBody>
                    <a:bodyPr/>
                    <a:lstStyle/>
                    <a:p>
                      <a:pPr algn="ctr">
                        <a:buNone/>
                      </a:pPr>
                      <a:r>
                        <a:rPr lang="zh-CN" altLang="en-US" sz="3200">
                          <a:latin typeface="+mn-ea"/>
                          <a:sym typeface="+mn-ea"/>
                        </a:rPr>
                        <a:t>近代中国大众传媒的发展  </a:t>
                      </a:r>
                      <a:r>
                        <a:rPr lang="zh-CN" altLang="en-US" sz="1600">
                          <a:latin typeface="+mn-ea"/>
                          <a:sym typeface="+mn-ea"/>
                        </a:rPr>
                        <a:t>（电影发展）</a:t>
                      </a:r>
                      <a:endParaRPr lang="zh-CN" altLang="en-US" sz="1600">
                        <a:solidFill>
                          <a:schemeClr val="tx1"/>
                        </a:solidFill>
                        <a:latin typeface="+mn-ea"/>
                        <a:sym typeface="+mn-ea"/>
                      </a:endParaRPr>
                    </a:p>
                  </a:txBody>
                  <a:tcPr anchor="ctr"/>
                </a:tc>
                <a:tc>
                  <a:txBody>
                    <a:bodyPr/>
                    <a:lstStyle/>
                    <a:p>
                      <a:pPr algn="ctr">
                        <a:buNone/>
                      </a:pPr>
                      <a:r>
                        <a:rPr lang="zh-CN" altLang="en-US" sz="3200">
                          <a:solidFill>
                            <a:schemeClr val="tx1"/>
                          </a:solidFill>
                          <a:latin typeface="+mn-ea"/>
                        </a:rPr>
                        <a:t>民国政府的持久防御作战</a:t>
                      </a:r>
                      <a:endParaRPr lang="zh-CN" altLang="en-US" sz="3200">
                        <a:solidFill>
                          <a:schemeClr val="tx1"/>
                        </a:solidFill>
                        <a:latin typeface="+mn-ea"/>
                      </a:endParaRPr>
                    </a:p>
                  </a:txBody>
                  <a:tcPr anchor="ctr"/>
                </a:tc>
                <a:tc>
                  <a:txBody>
                    <a:bodyPr/>
                    <a:lstStyle/>
                    <a:p>
                      <a:pPr algn="ctr">
                        <a:buNone/>
                      </a:pPr>
                      <a:r>
                        <a:rPr lang="zh-CN" altLang="en-US" sz="3200">
                          <a:latin typeface="+mn-ea"/>
                          <a:sym typeface="+mn-ea"/>
                        </a:rPr>
                        <a:t>中国军民的抗日斗争 </a:t>
                      </a:r>
                      <a:r>
                        <a:rPr lang="zh-CN" altLang="en-US" sz="1600">
                          <a:latin typeface="+mn-ea"/>
                          <a:sym typeface="+mn-ea"/>
                        </a:rPr>
                        <a:t>（国民党维护一党专制的局面）</a:t>
                      </a:r>
                      <a:endParaRPr lang="zh-CN" altLang="en-US" sz="1600">
                        <a:solidFill>
                          <a:schemeClr val="tx1"/>
                        </a:solidFill>
                        <a:latin typeface="+mn-ea"/>
                        <a:sym typeface="+mn-ea"/>
                      </a:endParaRPr>
                    </a:p>
                  </a:txBody>
                  <a:tcPr anchor="ctr"/>
                </a:tc>
                <a:tc>
                  <a:txBody>
                    <a:bodyPr/>
                    <a:lstStyle/>
                    <a:p>
                      <a:pPr algn="ctr">
                        <a:buNone/>
                      </a:pPr>
                      <a:r>
                        <a:rPr lang="zh-CN" altLang="en-US" sz="3200">
                          <a:solidFill>
                            <a:schemeClr val="tx1"/>
                          </a:solidFill>
                          <a:latin typeface="+mn-ea"/>
                        </a:rPr>
                        <a:t>陕甘宁边区政府的抗日政策</a:t>
                      </a:r>
                      <a:endParaRPr lang="zh-CN" altLang="en-US" sz="3200">
                        <a:solidFill>
                          <a:schemeClr val="tx1"/>
                        </a:solidFill>
                        <a:latin typeface="+mn-ea"/>
                      </a:endParaRPr>
                    </a:p>
                  </a:txBody>
                  <a:tcPr anchor="ctr"/>
                </a:tc>
                <a:tc>
                  <a:txBody>
                    <a:bodyPr/>
                    <a:lstStyle/>
                    <a:p>
                      <a:pPr algn="ctr">
                        <a:buNone/>
                      </a:pPr>
                      <a:r>
                        <a:rPr lang="zh-CN" altLang="en-US" sz="3200">
                          <a:solidFill>
                            <a:schemeClr val="tx1"/>
                          </a:solidFill>
                          <a:latin typeface="+mn-ea"/>
                        </a:rPr>
                        <a:t>解放前夕中共外交方针</a:t>
                      </a:r>
                      <a:endParaRPr lang="zh-CN" altLang="en-US" sz="3200">
                        <a:solidFill>
                          <a:schemeClr val="tx1"/>
                        </a:solidFill>
                        <a:latin typeface="+mn-ea"/>
                      </a:endParaRPr>
                    </a:p>
                  </a:txBody>
                  <a:tcPr anchor="ctr"/>
                </a:tc>
              </a:tr>
            </a:tbl>
          </a:graphicData>
        </a:graphic>
      </p:graphicFrame>
      <p:graphicFrame>
        <p:nvGraphicFramePr>
          <p:cNvPr id="2" name="对象 1">
            <a:hlinkClick r:id="" action="ppaction://ole?verb=0"/>
          </p:cNvPr>
          <p:cNvGraphicFramePr>
            <a:graphicFrameLocks noChangeAspect="1"/>
          </p:cNvGraphicFramePr>
          <p:nvPr/>
        </p:nvGraphicFramePr>
        <p:xfrm>
          <a:off x="5638800" y="3321050"/>
          <a:ext cx="914400" cy="215900"/>
        </p:xfrm>
        <a:graphic>
          <a:graphicData uri="http://schemas.openxmlformats.org/presentationml/2006/ole">
            <mc:AlternateContent xmlns:mc="http://schemas.openxmlformats.org/markup-compatibility/2006">
              <mc:Choice xmlns:v="urn:schemas-microsoft-com:vml" Requires="v">
                <p:oleObj spid="_x0000_s7169" name="" r:id="rId1" imgW="2743200" imgH="5181600" progId="">
                  <p:embed/>
                </p:oleObj>
              </mc:Choice>
              <mc:Fallback>
                <p:oleObj name="" r:id="rId1" imgW="2743200" imgH="5181600" progId="">
                  <p:embed/>
                  <p:pic>
                    <p:nvPicPr>
                      <p:cNvPr id="0" name="图片 7168"/>
                      <p:cNvPicPr>
                        <a:picLocks noChangeAspect="1"/>
                      </p:cNvPicPr>
                      <p:nvPr/>
                    </p:nvPicPr>
                    <p:blipFill>
                      <a:blip r:embed="rId2"/>
                      <a:stretch>
                        <a:fillRect/>
                      </a:stretch>
                    </p:blipFill>
                    <p:spPr>
                      <a:xfrm>
                        <a:off x="5638800" y="3321050"/>
                        <a:ext cx="914400" cy="215900"/>
                      </a:xfrm>
                      <a:prstGeom prst="rect">
                        <a:avLst/>
                      </a:prstGeom>
                      <a:noFill/>
                      <a:ln w="9525">
                        <a:noFill/>
                      </a:ln>
                    </p:spPr>
                  </p:pic>
                </p:oleObj>
              </mc:Fallback>
            </mc:AlternateContent>
          </a:graphicData>
        </a:graphic>
      </p:graphicFrame>
      <p:sp>
        <p:nvSpPr>
          <p:cNvPr id="5" name="文本框 4"/>
          <p:cNvSpPr txBox="1"/>
          <p:nvPr/>
        </p:nvSpPr>
        <p:spPr>
          <a:xfrm>
            <a:off x="247015" y="3131185"/>
            <a:ext cx="2621280" cy="829945"/>
          </a:xfrm>
          <a:prstGeom prst="rect">
            <a:avLst/>
          </a:prstGeom>
          <a:noFill/>
        </p:spPr>
        <p:txBody>
          <a:bodyPr wrap="none" rtlCol="0">
            <a:spAutoFit/>
          </a:bodyPr>
          <a:lstStyle/>
          <a:p>
            <a:pPr algn="l"/>
            <a:r>
              <a:rPr lang="zh-CN" altLang="en-US" sz="4800">
                <a:solidFill>
                  <a:srgbClr val="FF0000"/>
                </a:solidFill>
                <a:latin typeface="华文新魏" panose="02010800040101010101" charset="-122"/>
                <a:ea typeface="华文新魏" panose="02010800040101010101" charset="-122"/>
                <a:sym typeface="+mn-ea"/>
              </a:rPr>
              <a:t>命题规律</a:t>
            </a:r>
            <a:endParaRPr lang="zh-CN" altLang="en-US" sz="4800">
              <a:solidFill>
                <a:srgbClr val="FF0000"/>
              </a:solidFill>
              <a:latin typeface="华文新魏" panose="02010800040101010101" charset="-122"/>
              <a:ea typeface="华文新魏" panose="02010800040101010101" charset="-122"/>
              <a:sym typeface="+mn-ea"/>
            </a:endParaRPr>
          </a:p>
        </p:txBody>
      </p:sp>
      <p:sp>
        <p:nvSpPr>
          <p:cNvPr id="7" name="文本框 6"/>
          <p:cNvSpPr txBox="1"/>
          <p:nvPr/>
        </p:nvSpPr>
        <p:spPr>
          <a:xfrm>
            <a:off x="721995" y="3829685"/>
            <a:ext cx="10556875" cy="953135"/>
          </a:xfrm>
          <a:prstGeom prst="rect">
            <a:avLst/>
          </a:prstGeom>
          <a:noFill/>
        </p:spPr>
        <p:txBody>
          <a:bodyPr wrap="square" rtlCol="0">
            <a:spAutoFit/>
          </a:bodyPr>
          <a:lstStyle/>
          <a:p>
            <a:r>
              <a:rPr lang="zh-CN" altLang="en-US" sz="2800" b="1"/>
              <a:t>本题一般是中国近代史第</a:t>
            </a:r>
            <a:r>
              <a:rPr lang="en-US" altLang="zh-CN" sz="2800" b="1"/>
              <a:t>3</a:t>
            </a:r>
            <a:r>
              <a:rPr lang="zh-CN" altLang="en-US" sz="2800" b="1"/>
              <a:t>道题，命题范围集中在民国时期（</a:t>
            </a:r>
            <a:r>
              <a:rPr lang="en-US" altLang="zh-CN" sz="2800" b="1">
                <a:sym typeface="+mn-ea"/>
              </a:rPr>
              <a:t>1912</a:t>
            </a:r>
            <a:r>
              <a:rPr lang="zh-CN" altLang="en-US" sz="2800" b="1">
                <a:sym typeface="+mn-ea"/>
              </a:rPr>
              <a:t>－</a:t>
            </a:r>
            <a:r>
              <a:rPr lang="en-US" altLang="zh-CN" sz="2800" b="1">
                <a:sym typeface="+mn-ea"/>
              </a:rPr>
              <a:t>1949</a:t>
            </a:r>
            <a:r>
              <a:rPr lang="zh-CN" altLang="en-US" sz="2800" b="1">
                <a:sym typeface="+mn-ea"/>
              </a:rPr>
              <a:t>年</a:t>
            </a:r>
            <a:r>
              <a:rPr lang="zh-CN" altLang="en-US" sz="2800" b="1"/>
              <a:t>）。</a:t>
            </a:r>
            <a:endParaRPr lang="en-US" altLang="zh-CN" sz="2800" b="1"/>
          </a:p>
        </p:txBody>
      </p:sp>
      <p:sp>
        <p:nvSpPr>
          <p:cNvPr id="9" name="文本框 8"/>
          <p:cNvSpPr txBox="1"/>
          <p:nvPr/>
        </p:nvSpPr>
        <p:spPr>
          <a:xfrm>
            <a:off x="736600" y="4685665"/>
            <a:ext cx="11272520" cy="1814830"/>
          </a:xfrm>
          <a:prstGeom prst="rect">
            <a:avLst/>
          </a:prstGeom>
          <a:noFill/>
        </p:spPr>
        <p:txBody>
          <a:bodyPr wrap="square" rtlCol="0">
            <a:spAutoFit/>
          </a:bodyPr>
          <a:lstStyle/>
          <a:p>
            <a:r>
              <a:rPr lang="zh-CN" altLang="en-US" sz="2800" b="1">
                <a:solidFill>
                  <a:srgbClr val="021CBE"/>
                </a:solidFill>
                <a:latin typeface="+mn-ea"/>
              </a:rPr>
              <a:t>内容主要集中在抗日战争，</a:t>
            </a:r>
            <a:r>
              <a:rPr lang="en-US" altLang="zh-CN" sz="2800" b="1">
                <a:solidFill>
                  <a:srgbClr val="021CBE"/>
                </a:solidFill>
                <a:latin typeface="+mn-ea"/>
              </a:rPr>
              <a:t>2018</a:t>
            </a:r>
            <a:r>
              <a:rPr lang="zh-CN" altLang="en-US" sz="2800" b="1">
                <a:solidFill>
                  <a:srgbClr val="021CBE"/>
                </a:solidFill>
                <a:latin typeface="+mn-ea"/>
              </a:rPr>
              <a:t>年考查了解放战争时期。</a:t>
            </a:r>
            <a:r>
              <a:rPr lang="en-US" altLang="zh-CN" sz="2800" b="1">
                <a:solidFill>
                  <a:srgbClr val="FF0000"/>
                </a:solidFill>
                <a:latin typeface="+mn-ea"/>
              </a:rPr>
              <a:t>2019</a:t>
            </a:r>
            <a:r>
              <a:rPr lang="zh-CN" altLang="en-US" sz="2800" b="1">
                <a:solidFill>
                  <a:srgbClr val="FF0000"/>
                </a:solidFill>
                <a:latin typeface="+mn-ea"/>
              </a:rPr>
              <a:t>年预测考查党史、革命文化或社会史内容。特别是</a:t>
            </a:r>
            <a:r>
              <a:rPr lang="zh-CN" altLang="en-US" sz="2800" b="1">
                <a:solidFill>
                  <a:srgbClr val="FF0000"/>
                </a:solidFill>
                <a:latin typeface="+mn-ea"/>
                <a:sym typeface="+mn-ea"/>
              </a:rPr>
              <a:t>今年是五四运动</a:t>
            </a:r>
            <a:r>
              <a:rPr lang="en-US" altLang="zh-CN" sz="2800" b="1">
                <a:solidFill>
                  <a:srgbClr val="FF0000"/>
                </a:solidFill>
                <a:latin typeface="+mn-ea"/>
                <a:sym typeface="+mn-ea"/>
              </a:rPr>
              <a:t>100</a:t>
            </a:r>
            <a:r>
              <a:rPr lang="zh-CN" altLang="en-US" sz="2800" b="1">
                <a:solidFill>
                  <a:srgbClr val="FF0000"/>
                </a:solidFill>
                <a:latin typeface="+mn-ea"/>
                <a:sym typeface="+mn-ea"/>
              </a:rPr>
              <a:t>周年，五四运动值得关注。</a:t>
            </a:r>
            <a:endParaRPr lang="zh-CN" altLang="en-US" sz="2800" b="1">
              <a:solidFill>
                <a:srgbClr val="FF0000"/>
              </a:solidFill>
              <a:latin typeface="+mn-ea"/>
              <a:sym typeface="+mn-ea"/>
            </a:endParaRPr>
          </a:p>
          <a:p>
            <a:endParaRPr lang="zh-CN" altLang="en-US" sz="2800" b="1">
              <a:solidFill>
                <a:srgbClr val="FF0000"/>
              </a:solidFill>
              <a:latin typeface="+mn-ea"/>
              <a:sym typeface="+mn-ea"/>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2" presetClass="entr" presetSubtype="8" fill="hold" grpId="0" nodeType="clickEffect">
                                  <p:stCondLst>
                                    <p:cond delay="0"/>
                                  </p:stCondLst>
                                  <p:childTnLst>
                                    <p:set>
                                      <p:cBhvr>
                                        <p:cTn id="14" dur="1" fill="hold">
                                          <p:stCondLst>
                                            <p:cond delay="0"/>
                                          </p:stCondLst>
                                        </p:cTn>
                                        <p:tgtEl>
                                          <p:spTgt spid="7"/>
                                        </p:tgtEl>
                                        <p:attrNameLst>
                                          <p:attrName>style.visibility</p:attrName>
                                        </p:attrNameLst>
                                      </p:cBhvr>
                                      <p:to>
                                        <p:strVal val="visible"/>
                                      </p:to>
                                    </p:set>
                                    <p:anim calcmode="lin" valueType="num">
                                      <p:cBhvr additive="base">
                                        <p:cTn id="15" dur="500" fill="hold"/>
                                        <p:tgtEl>
                                          <p:spTgt spid="7"/>
                                        </p:tgtEl>
                                        <p:attrNameLst>
                                          <p:attrName>ppt_x</p:attrName>
                                        </p:attrNameLst>
                                      </p:cBhvr>
                                      <p:tavLst>
                                        <p:tav tm="0">
                                          <p:val>
                                            <p:strVal val="0-#ppt_w/2"/>
                                          </p:val>
                                        </p:tav>
                                        <p:tav tm="100000">
                                          <p:val>
                                            <p:strVal val="#ppt_x"/>
                                          </p:val>
                                        </p:tav>
                                      </p:tavLst>
                                    </p:anim>
                                    <p:anim calcmode="lin" valueType="num">
                                      <p:cBhvr additive="base">
                                        <p:cTn id="16" dur="500" fill="hold"/>
                                        <p:tgtEl>
                                          <p:spTgt spid="7"/>
                                        </p:tgtEl>
                                        <p:attrNameLst>
                                          <p:attrName>ppt_y</p:attrName>
                                        </p:attrNameLst>
                                      </p:cBhvr>
                                      <p:tavLst>
                                        <p:tav tm="0">
                                          <p:val>
                                            <p:strVal val="#ppt_y"/>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2" presetClass="entr" presetSubtype="8" fill="hold" grpId="0" nodeType="clickEffect">
                                  <p:stCondLst>
                                    <p:cond delay="0"/>
                                  </p:stCondLst>
                                  <p:childTnLst>
                                    <p:set>
                                      <p:cBhvr>
                                        <p:cTn id="20" dur="1" fill="hold">
                                          <p:stCondLst>
                                            <p:cond delay="0"/>
                                          </p:stCondLst>
                                        </p:cTn>
                                        <p:tgtEl>
                                          <p:spTgt spid="9"/>
                                        </p:tgtEl>
                                        <p:attrNameLst>
                                          <p:attrName>style.visibility</p:attrName>
                                        </p:attrNameLst>
                                      </p:cBhvr>
                                      <p:to>
                                        <p:strVal val="visible"/>
                                      </p:to>
                                    </p:set>
                                    <p:anim calcmode="lin" valueType="num">
                                      <p:cBhvr additive="base">
                                        <p:cTn id="21" dur="500" fill="hold"/>
                                        <p:tgtEl>
                                          <p:spTgt spid="9"/>
                                        </p:tgtEl>
                                        <p:attrNameLst>
                                          <p:attrName>ppt_x</p:attrName>
                                        </p:attrNameLst>
                                      </p:cBhvr>
                                      <p:tavLst>
                                        <p:tav tm="0">
                                          <p:val>
                                            <p:strVal val="0-#ppt_w/2"/>
                                          </p:val>
                                        </p:tav>
                                        <p:tav tm="100000">
                                          <p:val>
                                            <p:strVal val="#ppt_x"/>
                                          </p:val>
                                        </p:tav>
                                      </p:tavLst>
                                    </p:anim>
                                    <p:anim calcmode="lin" valueType="num">
                                      <p:cBhvr additive="base">
                                        <p:cTn id="22" dur="500" fill="hold"/>
                                        <p:tgtEl>
                                          <p:spTgt spid="9"/>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7" grpId="0"/>
      <p:bldP spid="9"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文本框 3"/>
          <p:cNvSpPr txBox="1"/>
          <p:nvPr/>
        </p:nvSpPr>
        <p:spPr>
          <a:xfrm>
            <a:off x="147320" y="-10160"/>
            <a:ext cx="1991360" cy="829945"/>
          </a:xfrm>
          <a:prstGeom prst="rect">
            <a:avLst/>
          </a:prstGeom>
          <a:noFill/>
        </p:spPr>
        <p:txBody>
          <a:bodyPr wrap="none" rtlCol="0">
            <a:spAutoFit/>
          </a:bodyPr>
          <a:lstStyle/>
          <a:p>
            <a:pPr algn="l"/>
            <a:r>
              <a:rPr lang="zh-CN" altLang="en-US" sz="4800">
                <a:solidFill>
                  <a:srgbClr val="FF0000"/>
                </a:solidFill>
                <a:latin typeface="华文新魏" panose="02010800040101010101" charset="-122"/>
                <a:ea typeface="华文新魏" panose="02010800040101010101" charset="-122"/>
                <a:sym typeface="+mn-ea"/>
              </a:rPr>
              <a:t>第</a:t>
            </a:r>
            <a:r>
              <a:rPr lang="en-US" altLang="zh-CN" sz="4800">
                <a:solidFill>
                  <a:srgbClr val="FF0000"/>
                </a:solidFill>
                <a:latin typeface="华文新魏" panose="02010800040101010101" charset="-122"/>
                <a:ea typeface="华文新魏" panose="02010800040101010101" charset="-122"/>
                <a:sym typeface="+mn-ea"/>
              </a:rPr>
              <a:t>31</a:t>
            </a:r>
            <a:r>
              <a:rPr lang="zh-CN" altLang="en-US" sz="4800">
                <a:solidFill>
                  <a:srgbClr val="FF0000"/>
                </a:solidFill>
                <a:latin typeface="华文新魏" panose="02010800040101010101" charset="-122"/>
                <a:ea typeface="华文新魏" panose="02010800040101010101" charset="-122"/>
                <a:sym typeface="+mn-ea"/>
              </a:rPr>
              <a:t>题</a:t>
            </a:r>
            <a:endParaRPr lang="zh-CN" altLang="en-US" sz="4800">
              <a:solidFill>
                <a:srgbClr val="FF0000"/>
              </a:solidFill>
              <a:latin typeface="华文新魏" panose="02010800040101010101" charset="-122"/>
              <a:ea typeface="华文新魏" panose="02010800040101010101" charset="-122"/>
              <a:sym typeface="+mn-ea"/>
            </a:endParaRPr>
          </a:p>
        </p:txBody>
      </p:sp>
      <p:graphicFrame>
        <p:nvGraphicFramePr>
          <p:cNvPr id="6" name="表格 5"/>
          <p:cNvGraphicFramePr/>
          <p:nvPr/>
        </p:nvGraphicFramePr>
        <p:xfrm>
          <a:off x="320040" y="781050"/>
          <a:ext cx="11657330" cy="2377440"/>
        </p:xfrm>
        <a:graphic>
          <a:graphicData uri="http://schemas.openxmlformats.org/drawingml/2006/table">
            <a:tbl>
              <a:tblPr firstRow="1" bandRow="1">
                <a:tableStyleId>{5940675A-B579-460E-94D1-54222C63F5DA}</a:tableStyleId>
              </a:tblPr>
              <a:tblGrid>
                <a:gridCol w="1099185"/>
                <a:gridCol w="2111629"/>
                <a:gridCol w="2111629"/>
                <a:gridCol w="2111629"/>
                <a:gridCol w="2111629"/>
                <a:gridCol w="2111629"/>
              </a:tblGrid>
              <a:tr h="579120">
                <a:tc>
                  <a:txBody>
                    <a:bodyPr/>
                    <a:lstStyle/>
                    <a:p>
                      <a:pPr algn="ctr">
                        <a:buNone/>
                      </a:pPr>
                      <a:endParaRPr lang="zh-CN" altLang="en-US" sz="3200">
                        <a:solidFill>
                          <a:schemeClr val="tx1"/>
                        </a:solidFill>
                        <a:latin typeface="+mn-ea"/>
                      </a:endParaRPr>
                    </a:p>
                  </a:txBody>
                  <a:tcPr/>
                </a:tc>
                <a:tc>
                  <a:txBody>
                    <a:bodyPr/>
                    <a:lstStyle/>
                    <a:p>
                      <a:pPr algn="ctr">
                        <a:buNone/>
                      </a:pPr>
                      <a:r>
                        <a:rPr lang="en-US" altLang="zh-CN" sz="3200">
                          <a:solidFill>
                            <a:schemeClr val="tx1"/>
                          </a:solidFill>
                          <a:latin typeface="+mn-ea"/>
                        </a:rPr>
                        <a:t>2014</a:t>
                      </a:r>
                      <a:endParaRPr lang="en-US" altLang="zh-CN" sz="3200">
                        <a:solidFill>
                          <a:schemeClr val="tx1"/>
                        </a:solidFill>
                        <a:latin typeface="+mn-ea"/>
                      </a:endParaRPr>
                    </a:p>
                  </a:txBody>
                  <a:tcPr anchor="ctr"/>
                </a:tc>
                <a:tc>
                  <a:txBody>
                    <a:bodyPr/>
                    <a:lstStyle/>
                    <a:p>
                      <a:pPr algn="ctr">
                        <a:buNone/>
                      </a:pPr>
                      <a:r>
                        <a:rPr lang="en-US" altLang="zh-CN" sz="3200">
                          <a:solidFill>
                            <a:schemeClr val="tx1"/>
                          </a:solidFill>
                          <a:latin typeface="+mn-ea"/>
                        </a:rPr>
                        <a:t>2015</a:t>
                      </a:r>
                      <a:endParaRPr lang="en-US" altLang="zh-CN" sz="3200">
                        <a:solidFill>
                          <a:schemeClr val="tx1"/>
                        </a:solidFill>
                        <a:latin typeface="+mn-ea"/>
                      </a:endParaRPr>
                    </a:p>
                  </a:txBody>
                  <a:tcPr anchor="ctr"/>
                </a:tc>
                <a:tc>
                  <a:txBody>
                    <a:bodyPr/>
                    <a:lstStyle/>
                    <a:p>
                      <a:pPr algn="ctr">
                        <a:buNone/>
                      </a:pPr>
                      <a:r>
                        <a:rPr lang="en-US" altLang="zh-CN" sz="3200">
                          <a:solidFill>
                            <a:schemeClr val="tx1"/>
                          </a:solidFill>
                          <a:latin typeface="+mn-ea"/>
                        </a:rPr>
                        <a:t>2016</a:t>
                      </a:r>
                      <a:endParaRPr lang="en-US" altLang="zh-CN" sz="3200">
                        <a:solidFill>
                          <a:schemeClr val="tx1"/>
                        </a:solidFill>
                        <a:latin typeface="+mn-ea"/>
                      </a:endParaRPr>
                    </a:p>
                  </a:txBody>
                  <a:tcPr anchor="ctr"/>
                </a:tc>
                <a:tc>
                  <a:txBody>
                    <a:bodyPr/>
                    <a:lstStyle/>
                    <a:p>
                      <a:pPr algn="ctr">
                        <a:buNone/>
                      </a:pPr>
                      <a:r>
                        <a:rPr lang="en-US" altLang="zh-CN" sz="3200">
                          <a:solidFill>
                            <a:schemeClr val="tx1"/>
                          </a:solidFill>
                          <a:latin typeface="+mn-ea"/>
                        </a:rPr>
                        <a:t>2017</a:t>
                      </a:r>
                      <a:endParaRPr lang="en-US" altLang="zh-CN" sz="3200">
                        <a:solidFill>
                          <a:schemeClr val="tx1"/>
                        </a:solidFill>
                        <a:latin typeface="+mn-ea"/>
                      </a:endParaRPr>
                    </a:p>
                  </a:txBody>
                  <a:tcPr anchor="ctr"/>
                </a:tc>
                <a:tc>
                  <a:txBody>
                    <a:bodyPr/>
                    <a:lstStyle/>
                    <a:p>
                      <a:pPr algn="ctr">
                        <a:buNone/>
                      </a:pPr>
                      <a:r>
                        <a:rPr lang="en-US" altLang="zh-CN" sz="3200">
                          <a:solidFill>
                            <a:schemeClr val="tx1"/>
                          </a:solidFill>
                          <a:latin typeface="+mn-ea"/>
                        </a:rPr>
                        <a:t>2018</a:t>
                      </a:r>
                      <a:endParaRPr lang="en-US" altLang="zh-CN" sz="3200">
                        <a:solidFill>
                          <a:schemeClr val="tx1"/>
                        </a:solidFill>
                        <a:latin typeface="+mn-ea"/>
                      </a:endParaRPr>
                    </a:p>
                  </a:txBody>
                  <a:tcPr anchor="ctr"/>
                </a:tc>
              </a:tr>
              <a:tr h="0">
                <a:tc>
                  <a:txBody>
                    <a:bodyPr/>
                    <a:lstStyle/>
                    <a:p>
                      <a:pPr algn="ctr">
                        <a:buNone/>
                      </a:pPr>
                      <a:endParaRPr lang="zh-CN" altLang="en-US" sz="3200">
                        <a:solidFill>
                          <a:schemeClr val="tx1"/>
                        </a:solidFill>
                        <a:latin typeface="+mn-ea"/>
                      </a:endParaRPr>
                    </a:p>
                    <a:p>
                      <a:pPr algn="ctr">
                        <a:buNone/>
                      </a:pPr>
                      <a:r>
                        <a:rPr lang="zh-CN" altLang="en-US" sz="3200">
                          <a:solidFill>
                            <a:schemeClr val="tx1"/>
                          </a:solidFill>
                          <a:latin typeface="+mn-ea"/>
                        </a:rPr>
                        <a:t>全国一卷</a:t>
                      </a:r>
                      <a:endParaRPr lang="zh-CN" altLang="en-US" sz="3200">
                        <a:solidFill>
                          <a:schemeClr val="tx1"/>
                        </a:solidFill>
                        <a:latin typeface="+mn-ea"/>
                      </a:endParaRPr>
                    </a:p>
                  </a:txBody>
                  <a:tcPr/>
                </a:tc>
                <a:tc>
                  <a:txBody>
                    <a:bodyPr/>
                    <a:lstStyle/>
                    <a:p>
                      <a:pPr algn="ctr">
                        <a:buNone/>
                      </a:pPr>
                      <a:r>
                        <a:rPr lang="zh-CN" altLang="en-US" sz="3200">
                          <a:latin typeface="+mn-ea"/>
                          <a:sym typeface="+mn-ea"/>
                        </a:rPr>
                        <a:t>一五计划  （工业化）</a:t>
                      </a:r>
                      <a:endParaRPr lang="zh-CN" altLang="en-US" sz="1600">
                        <a:solidFill>
                          <a:schemeClr val="tx1"/>
                        </a:solidFill>
                        <a:latin typeface="+mn-ea"/>
                        <a:sym typeface="+mn-ea"/>
                      </a:endParaRPr>
                    </a:p>
                  </a:txBody>
                  <a:tcPr anchor="ctr"/>
                </a:tc>
                <a:tc>
                  <a:txBody>
                    <a:bodyPr/>
                    <a:lstStyle/>
                    <a:p>
                      <a:pPr algn="ctr">
                        <a:buNone/>
                      </a:pPr>
                      <a:r>
                        <a:rPr lang="zh-CN" altLang="en-US" sz="3200">
                          <a:latin typeface="+mn-ea"/>
                          <a:sym typeface="+mn-ea"/>
                        </a:rPr>
                        <a:t>一五计划  （工业化）</a:t>
                      </a:r>
                      <a:endParaRPr lang="zh-CN" altLang="en-US" sz="3200">
                        <a:solidFill>
                          <a:schemeClr val="tx1"/>
                        </a:solidFill>
                        <a:latin typeface="+mn-ea"/>
                      </a:endParaRPr>
                    </a:p>
                  </a:txBody>
                  <a:tcPr anchor="ctr"/>
                </a:tc>
                <a:tc>
                  <a:txBody>
                    <a:bodyPr/>
                    <a:lstStyle/>
                    <a:p>
                      <a:pPr algn="ctr">
                        <a:buNone/>
                      </a:pPr>
                      <a:r>
                        <a:rPr lang="zh-CN" altLang="en-US" sz="3200">
                          <a:latin typeface="+mn-ea"/>
                          <a:sym typeface="+mn-ea"/>
                        </a:rPr>
                        <a:t>新中国</a:t>
                      </a:r>
                      <a:r>
                        <a:rPr lang="en-US" altLang="zh-CN" sz="3200">
                          <a:latin typeface="+mn-ea"/>
                          <a:sym typeface="+mn-ea"/>
                        </a:rPr>
                        <a:t>50</a:t>
                      </a:r>
                      <a:r>
                        <a:rPr lang="zh-CN" altLang="en-US" sz="3200">
                          <a:latin typeface="+mn-ea"/>
                          <a:sym typeface="+mn-ea"/>
                        </a:rPr>
                        <a:t>、</a:t>
                      </a:r>
                      <a:r>
                        <a:rPr lang="en-US" altLang="zh-CN" sz="3200">
                          <a:latin typeface="+mn-ea"/>
                          <a:sym typeface="+mn-ea"/>
                        </a:rPr>
                        <a:t>60</a:t>
                      </a:r>
                      <a:r>
                        <a:rPr lang="zh-CN" altLang="en-US" sz="3200">
                          <a:latin typeface="+mn-ea"/>
                          <a:sym typeface="+mn-ea"/>
                        </a:rPr>
                        <a:t>年代的外交</a:t>
                      </a:r>
                      <a:endParaRPr lang="zh-CN" altLang="en-US" sz="3200">
                        <a:latin typeface="+mn-ea"/>
                        <a:sym typeface="+mn-ea"/>
                      </a:endParaRPr>
                    </a:p>
                    <a:p>
                      <a:pPr algn="ctr">
                        <a:buNone/>
                      </a:pPr>
                      <a:r>
                        <a:rPr lang="zh-CN" altLang="en-US" sz="1600">
                          <a:latin typeface="+mn-ea"/>
                          <a:sym typeface="+mn-ea"/>
                        </a:rPr>
                        <a:t>（中苏关系恶化）</a:t>
                      </a:r>
                      <a:endParaRPr lang="zh-CN" altLang="en-US" sz="1600">
                        <a:solidFill>
                          <a:schemeClr val="tx1"/>
                        </a:solidFill>
                        <a:latin typeface="+mn-ea"/>
                        <a:sym typeface="+mn-ea"/>
                      </a:endParaRPr>
                    </a:p>
                  </a:txBody>
                  <a:tcPr anchor="ctr"/>
                </a:tc>
                <a:tc>
                  <a:txBody>
                    <a:bodyPr/>
                    <a:lstStyle/>
                    <a:p>
                      <a:pPr algn="ctr">
                        <a:buNone/>
                      </a:pPr>
                      <a:r>
                        <a:rPr lang="zh-CN" altLang="en-US" sz="2800">
                          <a:solidFill>
                            <a:schemeClr val="tx1"/>
                          </a:solidFill>
                          <a:latin typeface="+mn-ea"/>
                        </a:rPr>
                        <a:t>主张摆脱传统经济模式的束缚</a:t>
                      </a:r>
                      <a:endParaRPr lang="zh-CN" altLang="en-US" sz="2800">
                        <a:solidFill>
                          <a:schemeClr val="tx1"/>
                        </a:solidFill>
                        <a:latin typeface="+mn-ea"/>
                      </a:endParaRPr>
                    </a:p>
                  </a:txBody>
                  <a:tcPr anchor="ctr"/>
                </a:tc>
                <a:tc>
                  <a:txBody>
                    <a:bodyPr/>
                    <a:lstStyle/>
                    <a:p>
                      <a:pPr algn="ctr">
                        <a:buNone/>
                      </a:pPr>
                      <a:r>
                        <a:rPr lang="zh-CN" altLang="en-US" sz="2800">
                          <a:solidFill>
                            <a:schemeClr val="tx1"/>
                          </a:solidFill>
                          <a:latin typeface="+mn-ea"/>
                        </a:rPr>
                        <a:t>第一个五年计划</a:t>
                      </a:r>
                      <a:endParaRPr lang="zh-CN" altLang="en-US" sz="2800">
                        <a:solidFill>
                          <a:schemeClr val="tx1"/>
                        </a:solidFill>
                        <a:latin typeface="+mn-ea"/>
                      </a:endParaRPr>
                    </a:p>
                    <a:p>
                      <a:pPr algn="ctr">
                        <a:buNone/>
                      </a:pPr>
                      <a:r>
                        <a:rPr lang="zh-CN" altLang="en-US" sz="1600">
                          <a:solidFill>
                            <a:schemeClr val="tx1"/>
                          </a:solidFill>
                          <a:latin typeface="+mn-ea"/>
                        </a:rPr>
                        <a:t>（建国初经济）</a:t>
                      </a:r>
                      <a:endParaRPr lang="zh-CN" altLang="en-US" sz="1600">
                        <a:solidFill>
                          <a:schemeClr val="tx1"/>
                        </a:solidFill>
                        <a:latin typeface="+mn-ea"/>
                      </a:endParaRPr>
                    </a:p>
                  </a:txBody>
                  <a:tcPr anchor="ctr"/>
                </a:tc>
              </a:tr>
            </a:tbl>
          </a:graphicData>
        </a:graphic>
      </p:graphicFrame>
      <p:graphicFrame>
        <p:nvGraphicFramePr>
          <p:cNvPr id="2" name="对象 1">
            <a:hlinkClick r:id="" action="ppaction://ole?verb=0"/>
          </p:cNvPr>
          <p:cNvGraphicFramePr>
            <a:graphicFrameLocks noChangeAspect="1"/>
          </p:cNvGraphicFramePr>
          <p:nvPr/>
        </p:nvGraphicFramePr>
        <p:xfrm>
          <a:off x="5638800" y="3321050"/>
          <a:ext cx="914400" cy="215900"/>
        </p:xfrm>
        <a:graphic>
          <a:graphicData uri="http://schemas.openxmlformats.org/presentationml/2006/ole">
            <mc:AlternateContent xmlns:mc="http://schemas.openxmlformats.org/markup-compatibility/2006">
              <mc:Choice xmlns:v="urn:schemas-microsoft-com:vml" Requires="v">
                <p:oleObj spid="_x0000_s8193" name="" r:id="rId1" imgW="2743200" imgH="5181600" progId="">
                  <p:embed/>
                </p:oleObj>
              </mc:Choice>
              <mc:Fallback>
                <p:oleObj name="" r:id="rId1" imgW="2743200" imgH="5181600" progId="">
                  <p:embed/>
                  <p:pic>
                    <p:nvPicPr>
                      <p:cNvPr id="0" name="图片 8192"/>
                      <p:cNvPicPr>
                        <a:picLocks noChangeAspect="1"/>
                      </p:cNvPicPr>
                      <p:nvPr/>
                    </p:nvPicPr>
                    <p:blipFill>
                      <a:blip r:embed="rId2"/>
                      <a:stretch>
                        <a:fillRect/>
                      </a:stretch>
                    </p:blipFill>
                    <p:spPr>
                      <a:xfrm>
                        <a:off x="5638800" y="3321050"/>
                        <a:ext cx="914400" cy="215900"/>
                      </a:xfrm>
                      <a:prstGeom prst="rect">
                        <a:avLst/>
                      </a:prstGeom>
                      <a:noFill/>
                      <a:ln w="9525">
                        <a:noFill/>
                      </a:ln>
                    </p:spPr>
                  </p:pic>
                </p:oleObj>
              </mc:Fallback>
            </mc:AlternateContent>
          </a:graphicData>
        </a:graphic>
      </p:graphicFrame>
      <p:sp>
        <p:nvSpPr>
          <p:cNvPr id="5" name="文本框 4"/>
          <p:cNvSpPr txBox="1"/>
          <p:nvPr/>
        </p:nvSpPr>
        <p:spPr>
          <a:xfrm>
            <a:off x="247015" y="3131185"/>
            <a:ext cx="2621280" cy="829945"/>
          </a:xfrm>
          <a:prstGeom prst="rect">
            <a:avLst/>
          </a:prstGeom>
          <a:noFill/>
        </p:spPr>
        <p:txBody>
          <a:bodyPr wrap="none" rtlCol="0">
            <a:spAutoFit/>
          </a:bodyPr>
          <a:lstStyle/>
          <a:p>
            <a:pPr algn="l"/>
            <a:r>
              <a:rPr lang="zh-CN" altLang="en-US" sz="4800">
                <a:solidFill>
                  <a:srgbClr val="FF0000"/>
                </a:solidFill>
                <a:latin typeface="华文新魏" panose="02010800040101010101" charset="-122"/>
                <a:ea typeface="华文新魏" panose="02010800040101010101" charset="-122"/>
                <a:sym typeface="+mn-ea"/>
              </a:rPr>
              <a:t>命题规律</a:t>
            </a:r>
            <a:endParaRPr lang="zh-CN" altLang="en-US" sz="4800">
              <a:solidFill>
                <a:srgbClr val="FF0000"/>
              </a:solidFill>
              <a:latin typeface="华文新魏" panose="02010800040101010101" charset="-122"/>
              <a:ea typeface="华文新魏" panose="02010800040101010101" charset="-122"/>
              <a:sym typeface="+mn-ea"/>
            </a:endParaRPr>
          </a:p>
        </p:txBody>
      </p:sp>
      <p:sp>
        <p:nvSpPr>
          <p:cNvPr id="7" name="文本框 6"/>
          <p:cNvSpPr txBox="1"/>
          <p:nvPr/>
        </p:nvSpPr>
        <p:spPr>
          <a:xfrm>
            <a:off x="721995" y="3961130"/>
            <a:ext cx="11255375" cy="953135"/>
          </a:xfrm>
          <a:prstGeom prst="rect">
            <a:avLst/>
          </a:prstGeom>
          <a:noFill/>
        </p:spPr>
        <p:txBody>
          <a:bodyPr wrap="square" rtlCol="0">
            <a:spAutoFit/>
          </a:bodyPr>
          <a:lstStyle/>
          <a:p>
            <a:r>
              <a:rPr lang="zh-CN" altLang="en-US" sz="2800" b="1"/>
              <a:t>本题命题范围主要集中在中华人民共和国国史，一般为</a:t>
            </a:r>
            <a:r>
              <a:rPr lang="en-US" altLang="zh-CN" sz="2800" b="1"/>
              <a:t>1</a:t>
            </a:r>
            <a:r>
              <a:rPr lang="zh-CN" altLang="en-US" sz="2800" b="1"/>
              <a:t>道题，重点考查重大事件的历史背景。</a:t>
            </a:r>
            <a:endParaRPr lang="zh-CN" altLang="en-US" sz="2800" b="1"/>
          </a:p>
        </p:txBody>
      </p:sp>
      <p:sp>
        <p:nvSpPr>
          <p:cNvPr id="9" name="文本框 8"/>
          <p:cNvSpPr txBox="1"/>
          <p:nvPr/>
        </p:nvSpPr>
        <p:spPr>
          <a:xfrm>
            <a:off x="721995" y="4956175"/>
            <a:ext cx="11272520" cy="1383665"/>
          </a:xfrm>
          <a:prstGeom prst="rect">
            <a:avLst/>
          </a:prstGeom>
          <a:noFill/>
        </p:spPr>
        <p:txBody>
          <a:bodyPr wrap="square" rtlCol="0">
            <a:spAutoFit/>
          </a:bodyPr>
          <a:lstStyle/>
          <a:p>
            <a:r>
              <a:rPr lang="zh-CN" altLang="en-US" sz="2800" b="1">
                <a:solidFill>
                  <a:srgbClr val="021CBE"/>
                </a:solidFill>
                <a:latin typeface="+mn-ea"/>
              </a:rPr>
              <a:t>内容主要集中在新中国成立初期的经济史内容，如工业化发展路径。多进行数据分析、中外对比。</a:t>
            </a:r>
            <a:r>
              <a:rPr lang="en-US" altLang="zh-CN" sz="2800" b="1">
                <a:solidFill>
                  <a:srgbClr val="FF0000"/>
                </a:solidFill>
                <a:latin typeface="+mn-ea"/>
              </a:rPr>
              <a:t>2019</a:t>
            </a:r>
            <a:r>
              <a:rPr lang="zh-CN" altLang="en-US" sz="2800" b="1">
                <a:solidFill>
                  <a:srgbClr val="FF0000"/>
                </a:solidFill>
                <a:latin typeface="+mn-ea"/>
              </a:rPr>
              <a:t>年预测考查政治史、经济史的可能性较大，需要特殊关注的是中华人民共和国成立</a:t>
            </a:r>
            <a:r>
              <a:rPr lang="en-US" altLang="zh-CN" sz="2800" b="1">
                <a:solidFill>
                  <a:srgbClr val="FF0000"/>
                </a:solidFill>
                <a:latin typeface="+mn-ea"/>
              </a:rPr>
              <a:t>70</a:t>
            </a:r>
            <a:r>
              <a:rPr lang="zh-CN" altLang="en-US" sz="2800" b="1">
                <a:solidFill>
                  <a:srgbClr val="FF0000"/>
                </a:solidFill>
                <a:latin typeface="+mn-ea"/>
              </a:rPr>
              <a:t>周年。</a:t>
            </a:r>
            <a:endParaRPr lang="zh-CN" altLang="en-US" sz="2800" b="1">
              <a:solidFill>
                <a:srgbClr val="FF0000"/>
              </a:solidFill>
              <a:latin typeface="+mn-ea"/>
              <a:sym typeface="+mn-ea"/>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2" presetClass="entr" presetSubtype="8" fill="hold" grpId="0" nodeType="clickEffect">
                                  <p:stCondLst>
                                    <p:cond delay="0"/>
                                  </p:stCondLst>
                                  <p:childTnLst>
                                    <p:set>
                                      <p:cBhvr>
                                        <p:cTn id="14" dur="1" fill="hold">
                                          <p:stCondLst>
                                            <p:cond delay="0"/>
                                          </p:stCondLst>
                                        </p:cTn>
                                        <p:tgtEl>
                                          <p:spTgt spid="7"/>
                                        </p:tgtEl>
                                        <p:attrNameLst>
                                          <p:attrName>style.visibility</p:attrName>
                                        </p:attrNameLst>
                                      </p:cBhvr>
                                      <p:to>
                                        <p:strVal val="visible"/>
                                      </p:to>
                                    </p:set>
                                    <p:anim calcmode="lin" valueType="num">
                                      <p:cBhvr additive="base">
                                        <p:cTn id="15" dur="500" fill="hold"/>
                                        <p:tgtEl>
                                          <p:spTgt spid="7"/>
                                        </p:tgtEl>
                                        <p:attrNameLst>
                                          <p:attrName>ppt_x</p:attrName>
                                        </p:attrNameLst>
                                      </p:cBhvr>
                                      <p:tavLst>
                                        <p:tav tm="0">
                                          <p:val>
                                            <p:strVal val="0-#ppt_w/2"/>
                                          </p:val>
                                        </p:tav>
                                        <p:tav tm="100000">
                                          <p:val>
                                            <p:strVal val="#ppt_x"/>
                                          </p:val>
                                        </p:tav>
                                      </p:tavLst>
                                    </p:anim>
                                    <p:anim calcmode="lin" valueType="num">
                                      <p:cBhvr additive="base">
                                        <p:cTn id="16" dur="500" fill="hold"/>
                                        <p:tgtEl>
                                          <p:spTgt spid="7"/>
                                        </p:tgtEl>
                                        <p:attrNameLst>
                                          <p:attrName>ppt_y</p:attrName>
                                        </p:attrNameLst>
                                      </p:cBhvr>
                                      <p:tavLst>
                                        <p:tav tm="0">
                                          <p:val>
                                            <p:strVal val="#ppt_y"/>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2" presetClass="entr" presetSubtype="8" fill="hold" grpId="0" nodeType="clickEffect">
                                  <p:stCondLst>
                                    <p:cond delay="0"/>
                                  </p:stCondLst>
                                  <p:childTnLst>
                                    <p:set>
                                      <p:cBhvr>
                                        <p:cTn id="20" dur="500" fill="hold">
                                          <p:stCondLst>
                                            <p:cond delay="0"/>
                                          </p:stCondLst>
                                        </p:cTn>
                                        <p:tgtEl>
                                          <p:spTgt spid="9"/>
                                        </p:tgtEl>
                                        <p:attrNameLst>
                                          <p:attrName>style.visibility</p:attrName>
                                        </p:attrNameLst>
                                      </p:cBhvr>
                                      <p:to>
                                        <p:strVal val="visible"/>
                                      </p:to>
                                    </p:set>
                                    <p:anim calcmode="lin" valueType="num">
                                      <p:cBhvr additive="base">
                                        <p:cTn id="21" dur="500" fill="hold"/>
                                        <p:tgtEl>
                                          <p:spTgt spid="9"/>
                                        </p:tgtEl>
                                        <p:attrNameLst>
                                          <p:attrName>ppt_x</p:attrName>
                                        </p:attrNameLst>
                                      </p:cBhvr>
                                      <p:tavLst>
                                        <p:tav tm="0">
                                          <p:val>
                                            <p:strVal val="0-#ppt_w/2"/>
                                          </p:val>
                                        </p:tav>
                                        <p:tav tm="100000">
                                          <p:val>
                                            <p:strVal val="#ppt_x"/>
                                          </p:val>
                                        </p:tav>
                                      </p:tavLst>
                                    </p:anim>
                                    <p:anim calcmode="lin" valueType="num">
                                      <p:cBhvr additive="base">
                                        <p:cTn id="22" dur="500" fill="hold"/>
                                        <p:tgtEl>
                                          <p:spTgt spid="9"/>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7" grpId="0"/>
      <p:bldP spid="9"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文本框 3"/>
          <p:cNvSpPr txBox="1"/>
          <p:nvPr/>
        </p:nvSpPr>
        <p:spPr>
          <a:xfrm>
            <a:off x="147320" y="-10160"/>
            <a:ext cx="2095500" cy="829945"/>
          </a:xfrm>
          <a:prstGeom prst="rect">
            <a:avLst/>
          </a:prstGeom>
          <a:noFill/>
        </p:spPr>
        <p:txBody>
          <a:bodyPr wrap="none" rtlCol="0">
            <a:spAutoFit/>
          </a:bodyPr>
          <a:lstStyle/>
          <a:p>
            <a:pPr algn="l"/>
            <a:r>
              <a:rPr lang="zh-CN" altLang="en-US" sz="4800">
                <a:solidFill>
                  <a:srgbClr val="FF0000"/>
                </a:solidFill>
                <a:latin typeface="华文新魏" panose="02010800040101010101" charset="-122"/>
                <a:ea typeface="华文新魏" panose="02010800040101010101" charset="-122"/>
                <a:sym typeface="+mn-ea"/>
              </a:rPr>
              <a:t>第</a:t>
            </a:r>
            <a:r>
              <a:rPr lang="en-US" altLang="zh-CN" sz="4800">
                <a:solidFill>
                  <a:srgbClr val="FF0000"/>
                </a:solidFill>
                <a:latin typeface="华文新魏" panose="02010800040101010101" charset="-122"/>
                <a:ea typeface="华文新魏" panose="02010800040101010101" charset="-122"/>
                <a:sym typeface="+mn-ea"/>
              </a:rPr>
              <a:t>32</a:t>
            </a:r>
            <a:r>
              <a:rPr lang="zh-CN" altLang="en-US" sz="4800">
                <a:solidFill>
                  <a:srgbClr val="FF0000"/>
                </a:solidFill>
                <a:latin typeface="华文新魏" panose="02010800040101010101" charset="-122"/>
                <a:ea typeface="华文新魏" panose="02010800040101010101" charset="-122"/>
                <a:sym typeface="+mn-ea"/>
              </a:rPr>
              <a:t>题</a:t>
            </a:r>
            <a:endParaRPr lang="zh-CN" altLang="en-US" sz="4800">
              <a:solidFill>
                <a:srgbClr val="FF0000"/>
              </a:solidFill>
              <a:latin typeface="华文新魏" panose="02010800040101010101" charset="-122"/>
              <a:ea typeface="华文新魏" panose="02010800040101010101" charset="-122"/>
              <a:sym typeface="+mn-ea"/>
            </a:endParaRPr>
          </a:p>
        </p:txBody>
      </p:sp>
      <p:graphicFrame>
        <p:nvGraphicFramePr>
          <p:cNvPr id="6" name="表格 5"/>
          <p:cNvGraphicFramePr/>
          <p:nvPr/>
        </p:nvGraphicFramePr>
        <p:xfrm>
          <a:off x="320040" y="781050"/>
          <a:ext cx="11657330" cy="2621280"/>
        </p:xfrm>
        <a:graphic>
          <a:graphicData uri="http://schemas.openxmlformats.org/drawingml/2006/table">
            <a:tbl>
              <a:tblPr firstRow="1" bandRow="1">
                <a:tableStyleId>{5940675A-B579-460E-94D1-54222C63F5DA}</a:tableStyleId>
              </a:tblPr>
              <a:tblGrid>
                <a:gridCol w="1099185"/>
                <a:gridCol w="2111629"/>
                <a:gridCol w="1682115"/>
                <a:gridCol w="2549525"/>
                <a:gridCol w="2103247"/>
                <a:gridCol w="2111629"/>
              </a:tblGrid>
              <a:tr h="579120">
                <a:tc>
                  <a:txBody>
                    <a:bodyPr/>
                    <a:lstStyle/>
                    <a:p>
                      <a:pPr algn="ctr">
                        <a:buNone/>
                      </a:pPr>
                      <a:endParaRPr lang="zh-CN" altLang="en-US" sz="3200">
                        <a:solidFill>
                          <a:schemeClr val="tx1"/>
                        </a:solidFill>
                        <a:latin typeface="+mn-ea"/>
                      </a:endParaRPr>
                    </a:p>
                  </a:txBody>
                  <a:tcPr/>
                </a:tc>
                <a:tc>
                  <a:txBody>
                    <a:bodyPr/>
                    <a:lstStyle/>
                    <a:p>
                      <a:pPr algn="ctr">
                        <a:buNone/>
                      </a:pPr>
                      <a:r>
                        <a:rPr lang="en-US" altLang="zh-CN" sz="3200">
                          <a:solidFill>
                            <a:schemeClr val="tx1"/>
                          </a:solidFill>
                          <a:latin typeface="+mn-ea"/>
                        </a:rPr>
                        <a:t>2014</a:t>
                      </a:r>
                      <a:endParaRPr lang="en-US" altLang="zh-CN" sz="3200">
                        <a:solidFill>
                          <a:schemeClr val="tx1"/>
                        </a:solidFill>
                        <a:latin typeface="+mn-ea"/>
                      </a:endParaRPr>
                    </a:p>
                  </a:txBody>
                  <a:tcPr anchor="ctr"/>
                </a:tc>
                <a:tc>
                  <a:txBody>
                    <a:bodyPr/>
                    <a:lstStyle/>
                    <a:p>
                      <a:pPr algn="ctr">
                        <a:buNone/>
                      </a:pPr>
                      <a:r>
                        <a:rPr lang="en-US" altLang="zh-CN" sz="3200">
                          <a:solidFill>
                            <a:schemeClr val="tx1"/>
                          </a:solidFill>
                          <a:latin typeface="+mn-ea"/>
                        </a:rPr>
                        <a:t>2015</a:t>
                      </a:r>
                      <a:endParaRPr lang="en-US" altLang="zh-CN" sz="3200">
                        <a:solidFill>
                          <a:schemeClr val="tx1"/>
                        </a:solidFill>
                        <a:latin typeface="+mn-ea"/>
                      </a:endParaRPr>
                    </a:p>
                  </a:txBody>
                  <a:tcPr anchor="ctr"/>
                </a:tc>
                <a:tc>
                  <a:txBody>
                    <a:bodyPr/>
                    <a:lstStyle/>
                    <a:p>
                      <a:pPr algn="ctr">
                        <a:buNone/>
                      </a:pPr>
                      <a:r>
                        <a:rPr lang="en-US" altLang="zh-CN" sz="3200">
                          <a:solidFill>
                            <a:schemeClr val="tx1"/>
                          </a:solidFill>
                          <a:latin typeface="+mn-ea"/>
                        </a:rPr>
                        <a:t>2016</a:t>
                      </a:r>
                      <a:endParaRPr lang="en-US" altLang="zh-CN" sz="3200">
                        <a:solidFill>
                          <a:schemeClr val="tx1"/>
                        </a:solidFill>
                        <a:latin typeface="+mn-ea"/>
                      </a:endParaRPr>
                    </a:p>
                  </a:txBody>
                  <a:tcPr anchor="ctr"/>
                </a:tc>
                <a:tc>
                  <a:txBody>
                    <a:bodyPr/>
                    <a:lstStyle/>
                    <a:p>
                      <a:pPr algn="ctr">
                        <a:buNone/>
                      </a:pPr>
                      <a:r>
                        <a:rPr lang="en-US" altLang="zh-CN" sz="3200">
                          <a:solidFill>
                            <a:schemeClr val="tx1"/>
                          </a:solidFill>
                          <a:latin typeface="+mn-ea"/>
                        </a:rPr>
                        <a:t>2017</a:t>
                      </a:r>
                      <a:endParaRPr lang="en-US" altLang="zh-CN" sz="3200">
                        <a:solidFill>
                          <a:schemeClr val="tx1"/>
                        </a:solidFill>
                        <a:latin typeface="+mn-ea"/>
                      </a:endParaRPr>
                    </a:p>
                  </a:txBody>
                  <a:tcPr anchor="ctr"/>
                </a:tc>
                <a:tc>
                  <a:txBody>
                    <a:bodyPr/>
                    <a:lstStyle/>
                    <a:p>
                      <a:pPr algn="ctr">
                        <a:buNone/>
                      </a:pPr>
                      <a:r>
                        <a:rPr lang="en-US" altLang="zh-CN" sz="3200">
                          <a:solidFill>
                            <a:schemeClr val="tx1"/>
                          </a:solidFill>
                          <a:latin typeface="+mn-ea"/>
                        </a:rPr>
                        <a:t>2018</a:t>
                      </a:r>
                      <a:endParaRPr lang="en-US" altLang="zh-CN" sz="3200">
                        <a:solidFill>
                          <a:schemeClr val="tx1"/>
                        </a:solidFill>
                        <a:latin typeface="+mn-ea"/>
                      </a:endParaRPr>
                    </a:p>
                  </a:txBody>
                  <a:tcPr anchor="ctr"/>
                </a:tc>
              </a:tr>
              <a:tr h="0">
                <a:tc>
                  <a:txBody>
                    <a:bodyPr/>
                    <a:lstStyle/>
                    <a:p>
                      <a:pPr algn="ctr">
                        <a:lnSpc>
                          <a:spcPct val="130000"/>
                        </a:lnSpc>
                        <a:buNone/>
                      </a:pPr>
                      <a:r>
                        <a:rPr lang="zh-CN" altLang="en-US" sz="3200">
                          <a:solidFill>
                            <a:schemeClr val="tx1"/>
                          </a:solidFill>
                          <a:latin typeface="+mn-ea"/>
                        </a:rPr>
                        <a:t>全国一卷</a:t>
                      </a:r>
                      <a:endParaRPr lang="zh-CN" altLang="en-US" sz="3200">
                        <a:solidFill>
                          <a:schemeClr val="tx1"/>
                        </a:solidFill>
                        <a:latin typeface="+mn-ea"/>
                      </a:endParaRPr>
                    </a:p>
                  </a:txBody>
                  <a:tcPr/>
                </a:tc>
                <a:tc>
                  <a:txBody>
                    <a:bodyPr/>
                    <a:lstStyle/>
                    <a:p>
                      <a:pPr algn="ctr">
                        <a:buNone/>
                      </a:pPr>
                      <a:r>
                        <a:rPr lang="zh-CN" altLang="en-US" sz="3200">
                          <a:solidFill>
                            <a:schemeClr val="tx1"/>
                          </a:solidFill>
                          <a:latin typeface="+mn-ea"/>
                          <a:sym typeface="+mn-ea"/>
                        </a:rPr>
                        <a:t>雅典民主政治</a:t>
                      </a:r>
                      <a:endParaRPr lang="zh-CN" altLang="en-US" sz="3200">
                        <a:solidFill>
                          <a:schemeClr val="tx1"/>
                        </a:solidFill>
                        <a:latin typeface="+mn-ea"/>
                        <a:sym typeface="+mn-ea"/>
                      </a:endParaRPr>
                    </a:p>
                  </a:txBody>
                  <a:tcPr anchor="ctr"/>
                </a:tc>
                <a:tc>
                  <a:txBody>
                    <a:bodyPr/>
                    <a:lstStyle/>
                    <a:p>
                      <a:pPr algn="ctr">
                        <a:buNone/>
                      </a:pPr>
                      <a:r>
                        <a:rPr lang="zh-CN" altLang="en-US" sz="3200">
                          <a:solidFill>
                            <a:schemeClr val="tx1"/>
                          </a:solidFill>
                          <a:latin typeface="+mn-ea"/>
                        </a:rPr>
                        <a:t>罗马法</a:t>
                      </a:r>
                      <a:endParaRPr lang="zh-CN" altLang="en-US" sz="3200">
                        <a:solidFill>
                          <a:schemeClr val="tx1"/>
                        </a:solidFill>
                        <a:latin typeface="+mn-ea"/>
                      </a:endParaRPr>
                    </a:p>
                    <a:p>
                      <a:pPr algn="ctr">
                        <a:buNone/>
                      </a:pPr>
                      <a:r>
                        <a:rPr lang="zh-CN" altLang="en-US" sz="1600">
                          <a:solidFill>
                            <a:schemeClr val="tx1"/>
                          </a:solidFill>
                          <a:latin typeface="+mn-ea"/>
                        </a:rPr>
                        <a:t>（司法公平原则）</a:t>
                      </a:r>
                      <a:endParaRPr lang="zh-CN" altLang="en-US" sz="1600">
                        <a:solidFill>
                          <a:schemeClr val="tx1"/>
                        </a:solidFill>
                        <a:latin typeface="+mn-ea"/>
                      </a:endParaRPr>
                    </a:p>
                  </a:txBody>
                  <a:tcPr anchor="ctr"/>
                </a:tc>
                <a:tc>
                  <a:txBody>
                    <a:bodyPr/>
                    <a:lstStyle/>
                    <a:p>
                      <a:pPr algn="ctr">
                        <a:buNone/>
                      </a:pPr>
                      <a:r>
                        <a:rPr lang="zh-CN" altLang="en-US" sz="3200">
                          <a:solidFill>
                            <a:schemeClr val="tx1"/>
                          </a:solidFill>
                          <a:latin typeface="+mn-ea"/>
                          <a:sym typeface="+mn-ea"/>
                        </a:rPr>
                        <a:t>罗马法对近代欧洲大陆国家法律的影响</a:t>
                      </a:r>
                      <a:endParaRPr lang="zh-CN" altLang="en-US" sz="3200">
                        <a:solidFill>
                          <a:schemeClr val="tx1"/>
                        </a:solidFill>
                        <a:latin typeface="+mn-ea"/>
                        <a:sym typeface="+mn-ea"/>
                      </a:endParaRPr>
                    </a:p>
                  </a:txBody>
                  <a:tcPr anchor="ctr"/>
                </a:tc>
                <a:tc>
                  <a:txBody>
                    <a:bodyPr/>
                    <a:lstStyle/>
                    <a:p>
                      <a:pPr algn="ctr">
                        <a:buNone/>
                      </a:pPr>
                      <a:r>
                        <a:rPr lang="zh-CN" altLang="en-US" sz="3200">
                          <a:solidFill>
                            <a:schemeClr val="tx1"/>
                          </a:solidFill>
                          <a:latin typeface="+mn-ea"/>
                        </a:rPr>
                        <a:t>古代雅典的人文思想</a:t>
                      </a:r>
                      <a:endParaRPr lang="zh-CN" altLang="en-US" sz="3200">
                        <a:solidFill>
                          <a:schemeClr val="tx1"/>
                        </a:solidFill>
                        <a:latin typeface="+mn-ea"/>
                      </a:endParaRPr>
                    </a:p>
                  </a:txBody>
                  <a:tcPr anchor="ctr"/>
                </a:tc>
                <a:tc>
                  <a:txBody>
                    <a:bodyPr/>
                    <a:lstStyle/>
                    <a:p>
                      <a:pPr algn="ctr">
                        <a:buNone/>
                      </a:pPr>
                      <a:r>
                        <a:rPr lang="zh-CN" altLang="en-US" sz="3200">
                          <a:solidFill>
                            <a:schemeClr val="tx1"/>
                          </a:solidFill>
                          <a:latin typeface="+mn-ea"/>
                        </a:rPr>
                        <a:t>古代希腊的人文精神</a:t>
                      </a:r>
                      <a:endParaRPr lang="zh-CN" altLang="en-US" sz="3200">
                        <a:solidFill>
                          <a:schemeClr val="tx1"/>
                        </a:solidFill>
                        <a:latin typeface="+mn-ea"/>
                      </a:endParaRPr>
                    </a:p>
                  </a:txBody>
                  <a:tcPr anchor="ctr"/>
                </a:tc>
              </a:tr>
            </a:tbl>
          </a:graphicData>
        </a:graphic>
      </p:graphicFrame>
      <p:graphicFrame>
        <p:nvGraphicFramePr>
          <p:cNvPr id="2" name="对象 1">
            <a:hlinkClick r:id="" action="ppaction://ole?verb=0"/>
          </p:cNvPr>
          <p:cNvGraphicFramePr>
            <a:graphicFrameLocks noChangeAspect="1"/>
          </p:cNvGraphicFramePr>
          <p:nvPr/>
        </p:nvGraphicFramePr>
        <p:xfrm>
          <a:off x="5638800" y="3321050"/>
          <a:ext cx="914400" cy="215900"/>
        </p:xfrm>
        <a:graphic>
          <a:graphicData uri="http://schemas.openxmlformats.org/presentationml/2006/ole">
            <mc:AlternateContent xmlns:mc="http://schemas.openxmlformats.org/markup-compatibility/2006">
              <mc:Choice xmlns:v="urn:schemas-microsoft-com:vml" Requires="v">
                <p:oleObj spid="_x0000_s9217" name="" r:id="rId1" imgW="2743200" imgH="5181600" progId="">
                  <p:embed/>
                </p:oleObj>
              </mc:Choice>
              <mc:Fallback>
                <p:oleObj name="" r:id="rId1" imgW="2743200" imgH="5181600" progId="">
                  <p:embed/>
                  <p:pic>
                    <p:nvPicPr>
                      <p:cNvPr id="0" name="图片 9216"/>
                      <p:cNvPicPr>
                        <a:picLocks noChangeAspect="1"/>
                      </p:cNvPicPr>
                      <p:nvPr/>
                    </p:nvPicPr>
                    <p:blipFill>
                      <a:blip r:embed="rId2"/>
                      <a:stretch>
                        <a:fillRect/>
                      </a:stretch>
                    </p:blipFill>
                    <p:spPr>
                      <a:xfrm>
                        <a:off x="5638800" y="3321050"/>
                        <a:ext cx="914400" cy="215900"/>
                      </a:xfrm>
                      <a:prstGeom prst="rect">
                        <a:avLst/>
                      </a:prstGeom>
                      <a:noFill/>
                      <a:ln w="9525">
                        <a:noFill/>
                      </a:ln>
                    </p:spPr>
                  </p:pic>
                </p:oleObj>
              </mc:Fallback>
            </mc:AlternateContent>
          </a:graphicData>
        </a:graphic>
      </p:graphicFrame>
      <p:sp>
        <p:nvSpPr>
          <p:cNvPr id="5" name="文本框 4"/>
          <p:cNvSpPr txBox="1"/>
          <p:nvPr/>
        </p:nvSpPr>
        <p:spPr>
          <a:xfrm>
            <a:off x="320040" y="3587115"/>
            <a:ext cx="2621280" cy="829945"/>
          </a:xfrm>
          <a:prstGeom prst="rect">
            <a:avLst/>
          </a:prstGeom>
          <a:noFill/>
        </p:spPr>
        <p:txBody>
          <a:bodyPr wrap="none" rtlCol="0">
            <a:spAutoFit/>
          </a:bodyPr>
          <a:lstStyle/>
          <a:p>
            <a:pPr algn="l"/>
            <a:r>
              <a:rPr lang="zh-CN" altLang="en-US" sz="4800">
                <a:solidFill>
                  <a:srgbClr val="FF0000"/>
                </a:solidFill>
                <a:latin typeface="华文新魏" panose="02010800040101010101" charset="-122"/>
                <a:ea typeface="华文新魏" panose="02010800040101010101" charset="-122"/>
                <a:sym typeface="+mn-ea"/>
              </a:rPr>
              <a:t>命题规律</a:t>
            </a:r>
            <a:endParaRPr lang="zh-CN" altLang="en-US" sz="4800">
              <a:solidFill>
                <a:srgbClr val="FF0000"/>
              </a:solidFill>
              <a:latin typeface="华文新魏" panose="02010800040101010101" charset="-122"/>
              <a:ea typeface="华文新魏" panose="02010800040101010101" charset="-122"/>
              <a:sym typeface="+mn-ea"/>
            </a:endParaRPr>
          </a:p>
        </p:txBody>
      </p:sp>
      <p:sp>
        <p:nvSpPr>
          <p:cNvPr id="7" name="文本框 6"/>
          <p:cNvSpPr txBox="1"/>
          <p:nvPr/>
        </p:nvSpPr>
        <p:spPr>
          <a:xfrm>
            <a:off x="721995" y="4417060"/>
            <a:ext cx="11255375" cy="521970"/>
          </a:xfrm>
          <a:prstGeom prst="rect">
            <a:avLst/>
          </a:prstGeom>
          <a:noFill/>
        </p:spPr>
        <p:txBody>
          <a:bodyPr wrap="square" rtlCol="0">
            <a:spAutoFit/>
          </a:bodyPr>
          <a:lstStyle/>
          <a:p>
            <a:r>
              <a:rPr lang="zh-CN" altLang="en-US" sz="2800" b="1"/>
              <a:t>本题基本上稳定于考查世界古代史，而教材的世古史只有雅典与罗马。</a:t>
            </a:r>
            <a:endParaRPr lang="zh-CN" altLang="en-US" sz="2800" b="1"/>
          </a:p>
        </p:txBody>
      </p:sp>
      <p:sp>
        <p:nvSpPr>
          <p:cNvPr id="9" name="文本框 8"/>
          <p:cNvSpPr txBox="1"/>
          <p:nvPr/>
        </p:nvSpPr>
        <p:spPr>
          <a:xfrm>
            <a:off x="721995" y="5232400"/>
            <a:ext cx="11272520" cy="953135"/>
          </a:xfrm>
          <a:prstGeom prst="rect">
            <a:avLst/>
          </a:prstGeom>
          <a:noFill/>
        </p:spPr>
        <p:txBody>
          <a:bodyPr wrap="square" rtlCol="0">
            <a:spAutoFit/>
          </a:bodyPr>
          <a:lstStyle/>
          <a:p>
            <a:r>
              <a:rPr lang="zh-CN" altLang="en-US" sz="2800" b="1">
                <a:solidFill>
                  <a:srgbClr val="021CBE"/>
                </a:solidFill>
                <a:latin typeface="+mn-ea"/>
                <a:sym typeface="+mn-ea"/>
              </a:rPr>
              <a:t>雅典民主政治与罗马法制一般交替出题。</a:t>
            </a:r>
            <a:r>
              <a:rPr lang="en-US" altLang="zh-CN" sz="2800" b="1">
                <a:solidFill>
                  <a:srgbClr val="FF0000"/>
                </a:solidFill>
                <a:latin typeface="+mn-ea"/>
                <a:sym typeface="+mn-ea"/>
              </a:rPr>
              <a:t>2019</a:t>
            </a:r>
            <a:r>
              <a:rPr lang="zh-CN" altLang="en-US" sz="2800" b="1">
                <a:solidFill>
                  <a:srgbClr val="FF0000"/>
                </a:solidFill>
                <a:latin typeface="+mn-ea"/>
                <a:sym typeface="+mn-ea"/>
              </a:rPr>
              <a:t>年预测考查罗马法的可能性大些。</a:t>
            </a:r>
            <a:endParaRPr lang="zh-CN" altLang="en-US" sz="2800" b="1">
              <a:solidFill>
                <a:srgbClr val="FF0000"/>
              </a:solidFill>
              <a:latin typeface="+mn-ea"/>
              <a:sym typeface="+mn-ea"/>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2" presetClass="entr" presetSubtype="8" fill="hold" grpId="0" nodeType="clickEffect">
                                  <p:stCondLst>
                                    <p:cond delay="0"/>
                                  </p:stCondLst>
                                  <p:childTnLst>
                                    <p:set>
                                      <p:cBhvr>
                                        <p:cTn id="14" dur="1" fill="hold">
                                          <p:stCondLst>
                                            <p:cond delay="0"/>
                                          </p:stCondLst>
                                        </p:cTn>
                                        <p:tgtEl>
                                          <p:spTgt spid="7"/>
                                        </p:tgtEl>
                                        <p:attrNameLst>
                                          <p:attrName>style.visibility</p:attrName>
                                        </p:attrNameLst>
                                      </p:cBhvr>
                                      <p:to>
                                        <p:strVal val="visible"/>
                                      </p:to>
                                    </p:set>
                                    <p:anim calcmode="lin" valueType="num">
                                      <p:cBhvr additive="base">
                                        <p:cTn id="15" dur="500" fill="hold"/>
                                        <p:tgtEl>
                                          <p:spTgt spid="7"/>
                                        </p:tgtEl>
                                        <p:attrNameLst>
                                          <p:attrName>ppt_x</p:attrName>
                                        </p:attrNameLst>
                                      </p:cBhvr>
                                      <p:tavLst>
                                        <p:tav tm="0">
                                          <p:val>
                                            <p:strVal val="0-#ppt_w/2"/>
                                          </p:val>
                                        </p:tav>
                                        <p:tav tm="100000">
                                          <p:val>
                                            <p:strVal val="#ppt_x"/>
                                          </p:val>
                                        </p:tav>
                                      </p:tavLst>
                                    </p:anim>
                                    <p:anim calcmode="lin" valueType="num">
                                      <p:cBhvr additive="base">
                                        <p:cTn id="16" dur="500" fill="hold"/>
                                        <p:tgtEl>
                                          <p:spTgt spid="7"/>
                                        </p:tgtEl>
                                        <p:attrNameLst>
                                          <p:attrName>ppt_y</p:attrName>
                                        </p:attrNameLst>
                                      </p:cBhvr>
                                      <p:tavLst>
                                        <p:tav tm="0">
                                          <p:val>
                                            <p:strVal val="#ppt_y"/>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2" presetClass="entr" presetSubtype="8" fill="hold" grpId="0" nodeType="clickEffect">
                                  <p:stCondLst>
                                    <p:cond delay="0"/>
                                  </p:stCondLst>
                                  <p:childTnLst>
                                    <p:set>
                                      <p:cBhvr>
                                        <p:cTn id="20" dur="1" fill="hold">
                                          <p:stCondLst>
                                            <p:cond delay="0"/>
                                          </p:stCondLst>
                                        </p:cTn>
                                        <p:tgtEl>
                                          <p:spTgt spid="9"/>
                                        </p:tgtEl>
                                        <p:attrNameLst>
                                          <p:attrName>style.visibility</p:attrName>
                                        </p:attrNameLst>
                                      </p:cBhvr>
                                      <p:to>
                                        <p:strVal val="visible"/>
                                      </p:to>
                                    </p:set>
                                    <p:anim calcmode="lin" valueType="num">
                                      <p:cBhvr additive="base">
                                        <p:cTn id="21" dur="500" fill="hold"/>
                                        <p:tgtEl>
                                          <p:spTgt spid="9"/>
                                        </p:tgtEl>
                                        <p:attrNameLst>
                                          <p:attrName>ppt_x</p:attrName>
                                        </p:attrNameLst>
                                      </p:cBhvr>
                                      <p:tavLst>
                                        <p:tav tm="0">
                                          <p:val>
                                            <p:strVal val="0-#ppt_w/2"/>
                                          </p:val>
                                        </p:tav>
                                        <p:tav tm="100000">
                                          <p:val>
                                            <p:strVal val="#ppt_x"/>
                                          </p:val>
                                        </p:tav>
                                      </p:tavLst>
                                    </p:anim>
                                    <p:anim calcmode="lin" valueType="num">
                                      <p:cBhvr additive="base">
                                        <p:cTn id="22" dur="500" fill="hold"/>
                                        <p:tgtEl>
                                          <p:spTgt spid="9"/>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7" grpId="0"/>
      <p:bldP spid="9"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5106" name="Rectangle 2"/>
          <p:cNvSpPr>
            <a:spLocks noChangeArrowheads="1"/>
          </p:cNvSpPr>
          <p:nvPr/>
        </p:nvSpPr>
        <p:spPr bwMode="auto">
          <a:xfrm>
            <a:off x="361315" y="537845"/>
            <a:ext cx="6579870" cy="5835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nchor="ctr">
            <a:spAutoFit/>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eaLnBrk="1" hangingPunct="1">
              <a:spcBef>
                <a:spcPct val="50000"/>
              </a:spcBef>
            </a:pPr>
            <a:r>
              <a:rPr lang="en-US" altLang="zh-CN" sz="3200" b="1">
                <a:solidFill>
                  <a:srgbClr val="FF0000"/>
                </a:solidFill>
                <a:latin typeface="楷体_GB2312" panose="02010609030101010101" pitchFamily="49" charset="-122"/>
                <a:ea typeface="楷体_GB2312" panose="02010609030101010101" pitchFamily="49" charset="-122"/>
              </a:rPr>
              <a:t>    </a:t>
            </a:r>
            <a:r>
              <a:rPr lang="zh-CN" altLang="en-US" sz="3200" b="1">
                <a:solidFill>
                  <a:srgbClr val="FF0000"/>
                </a:solidFill>
                <a:latin typeface="楷体_GB2312" panose="02010609030101010101" pitchFamily="49" charset="-122"/>
                <a:ea typeface="楷体_GB2312" panose="02010609030101010101" pitchFamily="49" charset="-122"/>
              </a:rPr>
              <a:t>听听命题人怎么说：</a:t>
            </a:r>
            <a:endParaRPr lang="zh-CN" altLang="en-US" sz="3200" b="1">
              <a:solidFill>
                <a:srgbClr val="FF0000"/>
              </a:solidFill>
              <a:latin typeface="楷体_GB2312" panose="02010609030101010101" pitchFamily="49" charset="-122"/>
              <a:ea typeface="楷体_GB2312" panose="02010609030101010101" pitchFamily="49" charset="-122"/>
            </a:endParaRPr>
          </a:p>
        </p:txBody>
      </p:sp>
      <p:sp>
        <p:nvSpPr>
          <p:cNvPr id="175107" name="Text Box 3"/>
          <p:cNvSpPr txBox="1">
            <a:spLocks noChangeArrowheads="1"/>
          </p:cNvSpPr>
          <p:nvPr/>
        </p:nvSpPr>
        <p:spPr bwMode="auto">
          <a:xfrm>
            <a:off x="1473835" y="1338580"/>
            <a:ext cx="9244965" cy="3048635"/>
          </a:xfrm>
          <a:prstGeom prst="rect">
            <a:avLst/>
          </a:prstGeom>
          <a:noFill/>
          <a:ln w="31750">
            <a:solidFill>
              <a:srgbClr val="FF0000"/>
            </a:solidFill>
            <a:miter lim="800000"/>
          </a:ln>
          <a:extLst>
            <a:ext uri="{909E8E84-426E-40DD-AFC4-6F175D3DCCD1}">
              <a14:hiddenFill xmlns:a14="http://schemas.microsoft.com/office/drawing/2010/main">
                <a:solidFill>
                  <a:srgbClr val="FFFFFF"/>
                </a:solidFill>
              </a14:hiddenFill>
            </a:ext>
          </a:extLst>
        </p:spPr>
        <p:txBody>
          <a:bodyPr wrap="square" lIns="90170" tIns="46990" rIns="90170" bIns="46990">
            <a:spAutoFit/>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eaLnBrk="1" hangingPunct="1"/>
            <a:r>
              <a:rPr lang="zh-CN" altLang="en-US" sz="3200" b="1">
                <a:solidFill>
                  <a:srgbClr val="FF0000"/>
                </a:solidFill>
                <a:latin typeface="楷体_GB2312" panose="02010609030101010101" pitchFamily="49" charset="-122"/>
                <a:ea typeface="楷体_GB2312" panose="02010609030101010101" pitchFamily="49" charset="-122"/>
                <a:sym typeface="Arial" panose="020B0604020202020204" pitchFamily="34" charset="0"/>
              </a:rPr>
              <a:t>全国卷命题组组长杨宁一：</a:t>
            </a:r>
            <a:endParaRPr lang="zh-CN" altLang="en-US" sz="3200" b="1">
              <a:solidFill>
                <a:srgbClr val="FF0000"/>
              </a:solidFill>
              <a:latin typeface="楷体_GB2312" panose="02010609030101010101" pitchFamily="49" charset="-122"/>
              <a:ea typeface="楷体_GB2312" panose="02010609030101010101" pitchFamily="49" charset="-122"/>
              <a:sym typeface="Arial" panose="020B0604020202020204" pitchFamily="34" charset="0"/>
            </a:endParaRPr>
          </a:p>
          <a:p>
            <a:pPr eaLnBrk="1" hangingPunct="1"/>
            <a:r>
              <a:rPr lang="zh-CN" altLang="en-US" sz="4000" b="1">
                <a:latin typeface="黑体" panose="02010609060101010101" charset="-122"/>
                <a:ea typeface="黑体" panose="02010609060101010101" charset="-122"/>
                <a:sym typeface="Arial" panose="020B0604020202020204" pitchFamily="34" charset="0"/>
              </a:rPr>
              <a:t>  “用文明史的观点整合新课标的模块和专题，构建学科体系。考试测量应该依据这一体系来把握主干知识，确定命题的基本思路、立意和认识的提升。”</a:t>
            </a:r>
            <a:endParaRPr lang="zh-CN" altLang="en-US" sz="4000" b="1">
              <a:latin typeface="黑体" panose="02010609060101010101" charset="-122"/>
              <a:ea typeface="黑体" panose="02010609060101010101" charset="-122"/>
              <a:sym typeface="Arial" panose="020B0604020202020204"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175107">
                                            <p:txEl>
                                              <p:pRg st="0" end="0"/>
                                            </p:txEl>
                                          </p:spTgt>
                                        </p:tgtEl>
                                        <p:attrNameLst>
                                          <p:attrName>style.visibility</p:attrName>
                                        </p:attrNameLst>
                                      </p:cBhvr>
                                      <p:to>
                                        <p:strVal val="visible"/>
                                      </p:to>
                                    </p:set>
                                    <p:animEffect transition="in" filter="blinds(horizontal)">
                                      <p:cBhvr>
                                        <p:cTn id="7" dur="500"/>
                                        <p:tgtEl>
                                          <p:spTgt spid="175107">
                                            <p:txEl>
                                              <p:pRg st="0" end="0"/>
                                            </p:txEl>
                                          </p:spTgt>
                                        </p:tgtEl>
                                      </p:cBhvr>
                                    </p:animEffect>
                                  </p:childTnLst>
                                </p:cTn>
                              </p:par>
                              <p:par>
                                <p:cTn id="8" presetID="3" presetClass="entr" presetSubtype="10" fill="hold" nodeType="withEffect">
                                  <p:stCondLst>
                                    <p:cond delay="0"/>
                                  </p:stCondLst>
                                  <p:childTnLst>
                                    <p:set>
                                      <p:cBhvr>
                                        <p:cTn id="9" dur="1" fill="hold">
                                          <p:stCondLst>
                                            <p:cond delay="0"/>
                                          </p:stCondLst>
                                        </p:cTn>
                                        <p:tgtEl>
                                          <p:spTgt spid="175107">
                                            <p:txEl>
                                              <p:pRg st="1" end="1"/>
                                            </p:txEl>
                                          </p:spTgt>
                                        </p:tgtEl>
                                        <p:attrNameLst>
                                          <p:attrName>style.visibility</p:attrName>
                                        </p:attrNameLst>
                                      </p:cBhvr>
                                      <p:to>
                                        <p:strVal val="visible"/>
                                      </p:to>
                                    </p:set>
                                    <p:animEffect transition="in" filter="blinds(horizontal)">
                                      <p:cBhvr>
                                        <p:cTn id="10" dur="500"/>
                                        <p:tgtEl>
                                          <p:spTgt spid="175107">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文本框 3"/>
          <p:cNvSpPr txBox="1"/>
          <p:nvPr/>
        </p:nvSpPr>
        <p:spPr>
          <a:xfrm>
            <a:off x="147320" y="-10160"/>
            <a:ext cx="2095500" cy="829945"/>
          </a:xfrm>
          <a:prstGeom prst="rect">
            <a:avLst/>
          </a:prstGeom>
          <a:noFill/>
        </p:spPr>
        <p:txBody>
          <a:bodyPr wrap="none" rtlCol="0">
            <a:spAutoFit/>
          </a:bodyPr>
          <a:lstStyle/>
          <a:p>
            <a:pPr algn="l"/>
            <a:r>
              <a:rPr lang="zh-CN" altLang="en-US" sz="4800">
                <a:solidFill>
                  <a:srgbClr val="FF0000"/>
                </a:solidFill>
                <a:latin typeface="华文新魏" panose="02010800040101010101" charset="-122"/>
                <a:ea typeface="华文新魏" panose="02010800040101010101" charset="-122"/>
                <a:sym typeface="+mn-ea"/>
              </a:rPr>
              <a:t>第</a:t>
            </a:r>
            <a:r>
              <a:rPr lang="en-US" altLang="zh-CN" sz="4800">
                <a:solidFill>
                  <a:srgbClr val="FF0000"/>
                </a:solidFill>
                <a:latin typeface="华文新魏" panose="02010800040101010101" charset="-122"/>
                <a:ea typeface="华文新魏" panose="02010800040101010101" charset="-122"/>
                <a:sym typeface="+mn-ea"/>
              </a:rPr>
              <a:t>33</a:t>
            </a:r>
            <a:r>
              <a:rPr lang="zh-CN" altLang="en-US" sz="4800">
                <a:solidFill>
                  <a:srgbClr val="FF0000"/>
                </a:solidFill>
                <a:latin typeface="华文新魏" panose="02010800040101010101" charset="-122"/>
                <a:ea typeface="华文新魏" panose="02010800040101010101" charset="-122"/>
                <a:sym typeface="+mn-ea"/>
              </a:rPr>
              <a:t>题</a:t>
            </a:r>
            <a:endParaRPr lang="zh-CN" altLang="en-US" sz="4800">
              <a:solidFill>
                <a:srgbClr val="FF0000"/>
              </a:solidFill>
              <a:latin typeface="华文新魏" panose="02010800040101010101" charset="-122"/>
              <a:ea typeface="华文新魏" panose="02010800040101010101" charset="-122"/>
              <a:sym typeface="+mn-ea"/>
            </a:endParaRPr>
          </a:p>
        </p:txBody>
      </p:sp>
      <p:graphicFrame>
        <p:nvGraphicFramePr>
          <p:cNvPr id="6" name="表格 5"/>
          <p:cNvGraphicFramePr/>
          <p:nvPr/>
        </p:nvGraphicFramePr>
        <p:xfrm>
          <a:off x="320040" y="781050"/>
          <a:ext cx="11657330" cy="2133600"/>
        </p:xfrm>
        <a:graphic>
          <a:graphicData uri="http://schemas.openxmlformats.org/drawingml/2006/table">
            <a:tbl>
              <a:tblPr firstRow="1" bandRow="1">
                <a:tableStyleId>{5940675A-B579-460E-94D1-54222C63F5DA}</a:tableStyleId>
              </a:tblPr>
              <a:tblGrid>
                <a:gridCol w="1099185"/>
                <a:gridCol w="1918335"/>
                <a:gridCol w="1875409"/>
                <a:gridCol w="2244725"/>
                <a:gridCol w="2408047"/>
                <a:gridCol w="2111629"/>
              </a:tblGrid>
              <a:tr h="579120">
                <a:tc>
                  <a:txBody>
                    <a:bodyPr/>
                    <a:lstStyle/>
                    <a:p>
                      <a:pPr algn="ctr">
                        <a:buNone/>
                      </a:pPr>
                      <a:endParaRPr lang="zh-CN" altLang="en-US" sz="3200">
                        <a:solidFill>
                          <a:schemeClr val="tx1"/>
                        </a:solidFill>
                        <a:latin typeface="+mn-ea"/>
                      </a:endParaRPr>
                    </a:p>
                  </a:txBody>
                  <a:tcPr/>
                </a:tc>
                <a:tc>
                  <a:txBody>
                    <a:bodyPr/>
                    <a:lstStyle/>
                    <a:p>
                      <a:pPr algn="ctr">
                        <a:buNone/>
                      </a:pPr>
                      <a:r>
                        <a:rPr lang="en-US" altLang="zh-CN" sz="3200">
                          <a:solidFill>
                            <a:schemeClr val="tx1"/>
                          </a:solidFill>
                          <a:latin typeface="+mn-ea"/>
                        </a:rPr>
                        <a:t>2014</a:t>
                      </a:r>
                      <a:endParaRPr lang="en-US" altLang="zh-CN" sz="3200">
                        <a:solidFill>
                          <a:schemeClr val="tx1"/>
                        </a:solidFill>
                        <a:latin typeface="+mn-ea"/>
                      </a:endParaRPr>
                    </a:p>
                  </a:txBody>
                  <a:tcPr anchor="ctr"/>
                </a:tc>
                <a:tc>
                  <a:txBody>
                    <a:bodyPr/>
                    <a:lstStyle/>
                    <a:p>
                      <a:pPr algn="ctr">
                        <a:buNone/>
                      </a:pPr>
                      <a:r>
                        <a:rPr lang="en-US" altLang="zh-CN" sz="3200">
                          <a:solidFill>
                            <a:schemeClr val="tx1"/>
                          </a:solidFill>
                          <a:latin typeface="+mn-ea"/>
                        </a:rPr>
                        <a:t>2015</a:t>
                      </a:r>
                      <a:endParaRPr lang="en-US" altLang="zh-CN" sz="3200">
                        <a:solidFill>
                          <a:schemeClr val="tx1"/>
                        </a:solidFill>
                        <a:latin typeface="+mn-ea"/>
                      </a:endParaRPr>
                    </a:p>
                  </a:txBody>
                  <a:tcPr anchor="ctr"/>
                </a:tc>
                <a:tc>
                  <a:txBody>
                    <a:bodyPr/>
                    <a:lstStyle/>
                    <a:p>
                      <a:pPr algn="ctr">
                        <a:buNone/>
                      </a:pPr>
                      <a:r>
                        <a:rPr lang="en-US" altLang="zh-CN" sz="3200">
                          <a:solidFill>
                            <a:schemeClr val="tx1"/>
                          </a:solidFill>
                          <a:latin typeface="+mn-ea"/>
                        </a:rPr>
                        <a:t>2016</a:t>
                      </a:r>
                      <a:endParaRPr lang="en-US" altLang="zh-CN" sz="3200">
                        <a:solidFill>
                          <a:schemeClr val="tx1"/>
                        </a:solidFill>
                        <a:latin typeface="+mn-ea"/>
                      </a:endParaRPr>
                    </a:p>
                  </a:txBody>
                  <a:tcPr anchor="ctr"/>
                </a:tc>
                <a:tc>
                  <a:txBody>
                    <a:bodyPr/>
                    <a:lstStyle/>
                    <a:p>
                      <a:pPr algn="ctr">
                        <a:buNone/>
                      </a:pPr>
                      <a:r>
                        <a:rPr lang="en-US" altLang="zh-CN" sz="3200">
                          <a:solidFill>
                            <a:schemeClr val="tx1"/>
                          </a:solidFill>
                          <a:latin typeface="+mn-ea"/>
                        </a:rPr>
                        <a:t>2017</a:t>
                      </a:r>
                      <a:endParaRPr lang="en-US" altLang="zh-CN" sz="3200">
                        <a:solidFill>
                          <a:schemeClr val="tx1"/>
                        </a:solidFill>
                        <a:latin typeface="+mn-ea"/>
                      </a:endParaRPr>
                    </a:p>
                  </a:txBody>
                  <a:tcPr anchor="ctr"/>
                </a:tc>
                <a:tc>
                  <a:txBody>
                    <a:bodyPr/>
                    <a:lstStyle/>
                    <a:p>
                      <a:pPr algn="ctr">
                        <a:buNone/>
                      </a:pPr>
                      <a:r>
                        <a:rPr lang="en-US" altLang="zh-CN" sz="3200">
                          <a:solidFill>
                            <a:schemeClr val="tx1"/>
                          </a:solidFill>
                          <a:latin typeface="+mn-ea"/>
                        </a:rPr>
                        <a:t>2018</a:t>
                      </a:r>
                      <a:endParaRPr lang="en-US" altLang="zh-CN" sz="3200">
                        <a:solidFill>
                          <a:schemeClr val="tx1"/>
                        </a:solidFill>
                        <a:latin typeface="+mn-ea"/>
                      </a:endParaRPr>
                    </a:p>
                  </a:txBody>
                  <a:tcPr anchor="ctr"/>
                </a:tc>
              </a:tr>
              <a:tr h="0">
                <a:tc>
                  <a:txBody>
                    <a:bodyPr/>
                    <a:lstStyle/>
                    <a:p>
                      <a:pPr algn="ctr">
                        <a:lnSpc>
                          <a:spcPct val="130000"/>
                        </a:lnSpc>
                        <a:buNone/>
                      </a:pPr>
                      <a:r>
                        <a:rPr lang="zh-CN" altLang="en-US" sz="3200">
                          <a:solidFill>
                            <a:schemeClr val="tx1"/>
                          </a:solidFill>
                          <a:latin typeface="+mn-ea"/>
                        </a:rPr>
                        <a:t>全国一卷</a:t>
                      </a:r>
                      <a:endParaRPr lang="zh-CN" altLang="en-US" sz="3200">
                        <a:solidFill>
                          <a:schemeClr val="tx1"/>
                        </a:solidFill>
                        <a:latin typeface="+mn-ea"/>
                      </a:endParaRPr>
                    </a:p>
                  </a:txBody>
                  <a:tcPr/>
                </a:tc>
                <a:tc>
                  <a:txBody>
                    <a:bodyPr/>
                    <a:lstStyle/>
                    <a:p>
                      <a:pPr algn="ctr">
                        <a:buNone/>
                      </a:pPr>
                      <a:r>
                        <a:rPr lang="en-US" altLang="zh-CN" sz="3200">
                          <a:solidFill>
                            <a:schemeClr val="tx1"/>
                          </a:solidFill>
                          <a:latin typeface="+mn-ea"/>
                          <a:sym typeface="+mn-ea"/>
                        </a:rPr>
                        <a:t>1787</a:t>
                      </a:r>
                      <a:r>
                        <a:rPr lang="zh-CN" altLang="en-US" sz="3200">
                          <a:solidFill>
                            <a:schemeClr val="tx1"/>
                          </a:solidFill>
                          <a:latin typeface="+mn-ea"/>
                          <a:sym typeface="+mn-ea"/>
                        </a:rPr>
                        <a:t>年宪法，《独立宣言》</a:t>
                      </a:r>
                      <a:endParaRPr lang="zh-CN" altLang="en-US" sz="3200">
                        <a:solidFill>
                          <a:schemeClr val="tx1"/>
                        </a:solidFill>
                        <a:latin typeface="+mn-ea"/>
                        <a:sym typeface="+mn-ea"/>
                      </a:endParaRPr>
                    </a:p>
                  </a:txBody>
                  <a:tcPr anchor="ctr"/>
                </a:tc>
                <a:tc>
                  <a:txBody>
                    <a:bodyPr/>
                    <a:lstStyle/>
                    <a:p>
                      <a:pPr algn="ctr">
                        <a:buNone/>
                      </a:pPr>
                      <a:r>
                        <a:rPr lang="zh-CN" altLang="en-US" sz="3200">
                          <a:solidFill>
                            <a:schemeClr val="tx1"/>
                          </a:solidFill>
                          <a:latin typeface="+mn-ea"/>
                        </a:rPr>
                        <a:t>英国君主立宪制的确立</a:t>
                      </a:r>
                      <a:endParaRPr lang="zh-CN" altLang="en-US" sz="3200">
                        <a:solidFill>
                          <a:schemeClr val="tx1"/>
                        </a:solidFill>
                        <a:latin typeface="+mn-ea"/>
                      </a:endParaRPr>
                    </a:p>
                  </a:txBody>
                  <a:tcPr anchor="ctr"/>
                </a:tc>
                <a:tc>
                  <a:txBody>
                    <a:bodyPr/>
                    <a:lstStyle/>
                    <a:p>
                      <a:pPr algn="ctr">
                        <a:buNone/>
                      </a:pPr>
                      <a:r>
                        <a:rPr lang="zh-CN" altLang="en-US" sz="3200">
                          <a:latin typeface="+mn-ea"/>
                          <a:sym typeface="+mn-ea"/>
                        </a:rPr>
                        <a:t>英国君主立宪制的完善</a:t>
                      </a:r>
                      <a:endParaRPr lang="zh-CN" altLang="en-US" sz="3200">
                        <a:solidFill>
                          <a:schemeClr val="tx1"/>
                        </a:solidFill>
                        <a:latin typeface="+mn-ea"/>
                        <a:sym typeface="+mn-ea"/>
                      </a:endParaRPr>
                    </a:p>
                  </a:txBody>
                  <a:tcPr anchor="ctr"/>
                </a:tc>
                <a:tc>
                  <a:txBody>
                    <a:bodyPr/>
                    <a:lstStyle/>
                    <a:p>
                      <a:pPr algn="ctr">
                        <a:buNone/>
                      </a:pPr>
                      <a:r>
                        <a:rPr lang="zh-CN" altLang="en-US" sz="3200">
                          <a:solidFill>
                            <a:schemeClr val="tx1"/>
                          </a:solidFill>
                          <a:latin typeface="+mn-ea"/>
                        </a:rPr>
                        <a:t>第一次工业革命</a:t>
                      </a:r>
                      <a:endParaRPr lang="zh-CN" altLang="en-US" sz="3200">
                        <a:solidFill>
                          <a:schemeClr val="tx1"/>
                        </a:solidFill>
                        <a:latin typeface="+mn-ea"/>
                      </a:endParaRPr>
                    </a:p>
                    <a:p>
                      <a:pPr algn="ctr">
                        <a:buNone/>
                      </a:pPr>
                      <a:r>
                        <a:rPr lang="zh-CN" altLang="en-US" sz="1600">
                          <a:solidFill>
                            <a:schemeClr val="tx1"/>
                          </a:solidFill>
                          <a:latin typeface="+mn-ea"/>
                        </a:rPr>
                        <a:t>（社会贫富差距加大）</a:t>
                      </a:r>
                      <a:endParaRPr lang="zh-CN" altLang="en-US" sz="1600">
                        <a:solidFill>
                          <a:schemeClr val="tx1"/>
                        </a:solidFill>
                        <a:latin typeface="+mn-ea"/>
                      </a:endParaRPr>
                    </a:p>
                  </a:txBody>
                  <a:tcPr anchor="ctr"/>
                </a:tc>
                <a:tc>
                  <a:txBody>
                    <a:bodyPr/>
                    <a:lstStyle/>
                    <a:p>
                      <a:pPr algn="ctr">
                        <a:buNone/>
                      </a:pPr>
                      <a:r>
                        <a:rPr lang="zh-CN" altLang="en-US" sz="3200">
                          <a:solidFill>
                            <a:schemeClr val="tx1"/>
                          </a:solidFill>
                          <a:latin typeface="+mn-ea"/>
                        </a:rPr>
                        <a:t>马克思主义诞生</a:t>
                      </a:r>
                      <a:endParaRPr lang="zh-CN" altLang="en-US" sz="3200">
                        <a:solidFill>
                          <a:schemeClr val="tx1"/>
                        </a:solidFill>
                        <a:latin typeface="+mn-ea"/>
                      </a:endParaRPr>
                    </a:p>
                  </a:txBody>
                  <a:tcPr anchor="ctr"/>
                </a:tc>
              </a:tr>
            </a:tbl>
          </a:graphicData>
        </a:graphic>
      </p:graphicFrame>
      <p:graphicFrame>
        <p:nvGraphicFramePr>
          <p:cNvPr id="2" name="对象 1">
            <a:hlinkClick r:id="" action="ppaction://ole?verb=0"/>
          </p:cNvPr>
          <p:cNvGraphicFramePr>
            <a:graphicFrameLocks noChangeAspect="1"/>
          </p:cNvGraphicFramePr>
          <p:nvPr/>
        </p:nvGraphicFramePr>
        <p:xfrm>
          <a:off x="5638800" y="3321050"/>
          <a:ext cx="914400" cy="215900"/>
        </p:xfrm>
        <a:graphic>
          <a:graphicData uri="http://schemas.openxmlformats.org/presentationml/2006/ole">
            <mc:AlternateContent xmlns:mc="http://schemas.openxmlformats.org/markup-compatibility/2006">
              <mc:Choice xmlns:v="urn:schemas-microsoft-com:vml" Requires="v">
                <p:oleObj spid="_x0000_s10241" name="" r:id="rId1" imgW="2743200" imgH="5181600" progId="">
                  <p:embed/>
                </p:oleObj>
              </mc:Choice>
              <mc:Fallback>
                <p:oleObj name="" r:id="rId1" imgW="2743200" imgH="5181600" progId="">
                  <p:embed/>
                  <p:pic>
                    <p:nvPicPr>
                      <p:cNvPr id="0" name="图片 10240"/>
                      <p:cNvPicPr>
                        <a:picLocks noChangeAspect="1"/>
                      </p:cNvPicPr>
                      <p:nvPr/>
                    </p:nvPicPr>
                    <p:blipFill>
                      <a:blip r:embed="rId2"/>
                      <a:stretch>
                        <a:fillRect/>
                      </a:stretch>
                    </p:blipFill>
                    <p:spPr>
                      <a:xfrm>
                        <a:off x="5638800" y="3321050"/>
                        <a:ext cx="914400" cy="215900"/>
                      </a:xfrm>
                      <a:prstGeom prst="rect">
                        <a:avLst/>
                      </a:prstGeom>
                      <a:noFill/>
                      <a:ln w="9525">
                        <a:noFill/>
                      </a:ln>
                    </p:spPr>
                  </p:pic>
                </p:oleObj>
              </mc:Fallback>
            </mc:AlternateContent>
          </a:graphicData>
        </a:graphic>
      </p:graphicFrame>
      <p:sp>
        <p:nvSpPr>
          <p:cNvPr id="5" name="文本框 4"/>
          <p:cNvSpPr txBox="1"/>
          <p:nvPr/>
        </p:nvSpPr>
        <p:spPr>
          <a:xfrm>
            <a:off x="247015" y="2941320"/>
            <a:ext cx="2621280" cy="829945"/>
          </a:xfrm>
          <a:prstGeom prst="rect">
            <a:avLst/>
          </a:prstGeom>
          <a:noFill/>
        </p:spPr>
        <p:txBody>
          <a:bodyPr wrap="none" rtlCol="0">
            <a:spAutoFit/>
          </a:bodyPr>
          <a:lstStyle/>
          <a:p>
            <a:pPr algn="l"/>
            <a:r>
              <a:rPr lang="zh-CN" altLang="en-US" sz="4800">
                <a:solidFill>
                  <a:srgbClr val="FF0000"/>
                </a:solidFill>
                <a:latin typeface="华文新魏" panose="02010800040101010101" charset="-122"/>
                <a:ea typeface="华文新魏" panose="02010800040101010101" charset="-122"/>
                <a:sym typeface="+mn-ea"/>
              </a:rPr>
              <a:t>命题规律</a:t>
            </a:r>
            <a:endParaRPr lang="zh-CN" altLang="en-US" sz="4800">
              <a:solidFill>
                <a:srgbClr val="FF0000"/>
              </a:solidFill>
              <a:latin typeface="华文新魏" panose="02010800040101010101" charset="-122"/>
              <a:ea typeface="华文新魏" panose="02010800040101010101" charset="-122"/>
              <a:sym typeface="+mn-ea"/>
            </a:endParaRPr>
          </a:p>
        </p:txBody>
      </p:sp>
      <p:sp>
        <p:nvSpPr>
          <p:cNvPr id="7" name="文本框 6"/>
          <p:cNvSpPr txBox="1"/>
          <p:nvPr/>
        </p:nvSpPr>
        <p:spPr>
          <a:xfrm>
            <a:off x="631825" y="3771265"/>
            <a:ext cx="11255375" cy="953135"/>
          </a:xfrm>
          <a:prstGeom prst="rect">
            <a:avLst/>
          </a:prstGeom>
          <a:noFill/>
        </p:spPr>
        <p:txBody>
          <a:bodyPr wrap="square" rtlCol="0">
            <a:spAutoFit/>
          </a:bodyPr>
          <a:lstStyle/>
          <a:p>
            <a:r>
              <a:rPr lang="zh-CN" altLang="en-US" sz="2800" b="1"/>
              <a:t>本题一般是考查世界近代史，而且只命</a:t>
            </a:r>
            <a:r>
              <a:rPr lang="en-US" altLang="zh-CN" sz="2800" b="1"/>
              <a:t>1</a:t>
            </a:r>
            <a:r>
              <a:rPr lang="zh-CN" altLang="en-US" sz="2800" b="1"/>
              <a:t>道选择题，留有其它空间命制主观题。</a:t>
            </a:r>
            <a:endParaRPr lang="zh-CN" altLang="en-US" sz="2800" b="1"/>
          </a:p>
        </p:txBody>
      </p:sp>
      <p:sp>
        <p:nvSpPr>
          <p:cNvPr id="9" name="文本框 8"/>
          <p:cNvSpPr txBox="1"/>
          <p:nvPr/>
        </p:nvSpPr>
        <p:spPr>
          <a:xfrm>
            <a:off x="614680" y="4825365"/>
            <a:ext cx="11272520" cy="1383665"/>
          </a:xfrm>
          <a:prstGeom prst="rect">
            <a:avLst/>
          </a:prstGeom>
          <a:noFill/>
        </p:spPr>
        <p:txBody>
          <a:bodyPr wrap="square" rtlCol="0">
            <a:spAutoFit/>
          </a:bodyPr>
          <a:lstStyle/>
          <a:p>
            <a:r>
              <a:rPr lang="zh-CN" altLang="en-US" sz="2800" b="1">
                <a:solidFill>
                  <a:srgbClr val="021CBE"/>
                </a:solidFill>
                <a:latin typeface="+mn-ea"/>
                <a:sym typeface="+mn-ea"/>
              </a:rPr>
              <a:t>命题内容相对集中在近代资本主义代议制和工业革命方面，从国别史角度看主要考查了美国和英国。</a:t>
            </a:r>
            <a:r>
              <a:rPr lang="en-US" altLang="zh-CN" sz="2800" b="1">
                <a:solidFill>
                  <a:srgbClr val="FF0000"/>
                </a:solidFill>
                <a:latin typeface="+mn-ea"/>
                <a:sym typeface="+mn-ea"/>
              </a:rPr>
              <a:t>2019</a:t>
            </a:r>
            <a:r>
              <a:rPr lang="zh-CN" altLang="en-US" sz="2800" b="1">
                <a:solidFill>
                  <a:srgbClr val="FF0000"/>
                </a:solidFill>
                <a:latin typeface="+mn-ea"/>
                <a:sym typeface="+mn-ea"/>
              </a:rPr>
              <a:t>年预测考查代议制的可能性较大，可能考法国、德国，但也需要关注英国的《权利法案》（</a:t>
            </a:r>
            <a:r>
              <a:rPr lang="en-US" altLang="zh-CN" sz="2800" b="1">
                <a:solidFill>
                  <a:srgbClr val="FF0000"/>
                </a:solidFill>
                <a:latin typeface="+mn-ea"/>
                <a:sym typeface="+mn-ea"/>
              </a:rPr>
              <a:t>330</a:t>
            </a:r>
            <a:r>
              <a:rPr lang="zh-CN" altLang="en-US" sz="2800" b="1">
                <a:solidFill>
                  <a:srgbClr val="FF0000"/>
                </a:solidFill>
                <a:latin typeface="+mn-ea"/>
                <a:sym typeface="+mn-ea"/>
              </a:rPr>
              <a:t>周年）。</a:t>
            </a:r>
            <a:endParaRPr lang="zh-CN" altLang="en-US" sz="2800" b="1">
              <a:solidFill>
                <a:srgbClr val="FF0000"/>
              </a:solidFill>
              <a:latin typeface="+mn-ea"/>
              <a:sym typeface="+mn-ea"/>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2" presetClass="entr" presetSubtype="8" fill="hold" grpId="0" nodeType="clickEffect">
                                  <p:stCondLst>
                                    <p:cond delay="0"/>
                                  </p:stCondLst>
                                  <p:childTnLst>
                                    <p:set>
                                      <p:cBhvr>
                                        <p:cTn id="14" dur="1" fill="hold">
                                          <p:stCondLst>
                                            <p:cond delay="0"/>
                                          </p:stCondLst>
                                        </p:cTn>
                                        <p:tgtEl>
                                          <p:spTgt spid="7"/>
                                        </p:tgtEl>
                                        <p:attrNameLst>
                                          <p:attrName>style.visibility</p:attrName>
                                        </p:attrNameLst>
                                      </p:cBhvr>
                                      <p:to>
                                        <p:strVal val="visible"/>
                                      </p:to>
                                    </p:set>
                                    <p:anim calcmode="lin" valueType="num">
                                      <p:cBhvr additive="base">
                                        <p:cTn id="15" dur="500" fill="hold"/>
                                        <p:tgtEl>
                                          <p:spTgt spid="7"/>
                                        </p:tgtEl>
                                        <p:attrNameLst>
                                          <p:attrName>ppt_x</p:attrName>
                                        </p:attrNameLst>
                                      </p:cBhvr>
                                      <p:tavLst>
                                        <p:tav tm="0">
                                          <p:val>
                                            <p:strVal val="0-#ppt_w/2"/>
                                          </p:val>
                                        </p:tav>
                                        <p:tav tm="100000">
                                          <p:val>
                                            <p:strVal val="#ppt_x"/>
                                          </p:val>
                                        </p:tav>
                                      </p:tavLst>
                                    </p:anim>
                                    <p:anim calcmode="lin" valueType="num">
                                      <p:cBhvr additive="base">
                                        <p:cTn id="16" dur="500" fill="hold"/>
                                        <p:tgtEl>
                                          <p:spTgt spid="7"/>
                                        </p:tgtEl>
                                        <p:attrNameLst>
                                          <p:attrName>ppt_y</p:attrName>
                                        </p:attrNameLst>
                                      </p:cBhvr>
                                      <p:tavLst>
                                        <p:tav tm="0">
                                          <p:val>
                                            <p:strVal val="#ppt_y"/>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2" presetClass="entr" presetSubtype="8" fill="hold" grpId="0" nodeType="clickEffect">
                                  <p:stCondLst>
                                    <p:cond delay="0"/>
                                  </p:stCondLst>
                                  <p:childTnLst>
                                    <p:set>
                                      <p:cBhvr>
                                        <p:cTn id="20" dur="500" fill="hold">
                                          <p:stCondLst>
                                            <p:cond delay="0"/>
                                          </p:stCondLst>
                                        </p:cTn>
                                        <p:tgtEl>
                                          <p:spTgt spid="9"/>
                                        </p:tgtEl>
                                        <p:attrNameLst>
                                          <p:attrName>style.visibility</p:attrName>
                                        </p:attrNameLst>
                                      </p:cBhvr>
                                      <p:to>
                                        <p:strVal val="visible"/>
                                      </p:to>
                                    </p:set>
                                    <p:anim calcmode="lin" valueType="num">
                                      <p:cBhvr additive="base">
                                        <p:cTn id="21" dur="500" fill="hold"/>
                                        <p:tgtEl>
                                          <p:spTgt spid="9"/>
                                        </p:tgtEl>
                                        <p:attrNameLst>
                                          <p:attrName>ppt_x</p:attrName>
                                        </p:attrNameLst>
                                      </p:cBhvr>
                                      <p:tavLst>
                                        <p:tav tm="0">
                                          <p:val>
                                            <p:strVal val="0-#ppt_w/2"/>
                                          </p:val>
                                        </p:tav>
                                        <p:tav tm="100000">
                                          <p:val>
                                            <p:strVal val="#ppt_x"/>
                                          </p:val>
                                        </p:tav>
                                      </p:tavLst>
                                    </p:anim>
                                    <p:anim calcmode="lin" valueType="num">
                                      <p:cBhvr additive="base">
                                        <p:cTn id="22" dur="500" fill="hold"/>
                                        <p:tgtEl>
                                          <p:spTgt spid="9"/>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7" grpId="0"/>
      <p:bldP spid="9"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文本框 3"/>
          <p:cNvSpPr txBox="1"/>
          <p:nvPr/>
        </p:nvSpPr>
        <p:spPr>
          <a:xfrm>
            <a:off x="147320" y="-10160"/>
            <a:ext cx="2095500" cy="829945"/>
          </a:xfrm>
          <a:prstGeom prst="rect">
            <a:avLst/>
          </a:prstGeom>
          <a:noFill/>
        </p:spPr>
        <p:txBody>
          <a:bodyPr wrap="none" rtlCol="0">
            <a:spAutoFit/>
          </a:bodyPr>
          <a:lstStyle/>
          <a:p>
            <a:pPr algn="l"/>
            <a:r>
              <a:rPr lang="zh-CN" altLang="en-US" sz="4800">
                <a:solidFill>
                  <a:srgbClr val="FF0000"/>
                </a:solidFill>
                <a:latin typeface="华文新魏" panose="02010800040101010101" charset="-122"/>
                <a:ea typeface="华文新魏" panose="02010800040101010101" charset="-122"/>
                <a:sym typeface="+mn-ea"/>
              </a:rPr>
              <a:t>第</a:t>
            </a:r>
            <a:r>
              <a:rPr lang="en-US" altLang="zh-CN" sz="4800">
                <a:solidFill>
                  <a:srgbClr val="FF0000"/>
                </a:solidFill>
                <a:latin typeface="华文新魏" panose="02010800040101010101" charset="-122"/>
                <a:ea typeface="华文新魏" panose="02010800040101010101" charset="-122"/>
                <a:sym typeface="+mn-ea"/>
              </a:rPr>
              <a:t>34</a:t>
            </a:r>
            <a:r>
              <a:rPr lang="zh-CN" altLang="en-US" sz="4800">
                <a:solidFill>
                  <a:srgbClr val="FF0000"/>
                </a:solidFill>
                <a:latin typeface="华文新魏" panose="02010800040101010101" charset="-122"/>
                <a:ea typeface="华文新魏" panose="02010800040101010101" charset="-122"/>
                <a:sym typeface="+mn-ea"/>
              </a:rPr>
              <a:t>题</a:t>
            </a:r>
            <a:endParaRPr lang="zh-CN" altLang="en-US" sz="4800">
              <a:solidFill>
                <a:srgbClr val="FF0000"/>
              </a:solidFill>
              <a:latin typeface="华文新魏" panose="02010800040101010101" charset="-122"/>
              <a:ea typeface="华文新魏" panose="02010800040101010101" charset="-122"/>
              <a:sym typeface="+mn-ea"/>
            </a:endParaRPr>
          </a:p>
        </p:txBody>
      </p:sp>
      <p:graphicFrame>
        <p:nvGraphicFramePr>
          <p:cNvPr id="6" name="表格 5"/>
          <p:cNvGraphicFramePr/>
          <p:nvPr/>
        </p:nvGraphicFramePr>
        <p:xfrm>
          <a:off x="320040" y="699770"/>
          <a:ext cx="11657330" cy="2133600"/>
        </p:xfrm>
        <a:graphic>
          <a:graphicData uri="http://schemas.openxmlformats.org/drawingml/2006/table">
            <a:tbl>
              <a:tblPr firstRow="1" bandRow="1">
                <a:tableStyleId>{5940675A-B579-460E-94D1-54222C63F5DA}</a:tableStyleId>
              </a:tblPr>
              <a:tblGrid>
                <a:gridCol w="1099185"/>
                <a:gridCol w="1681480"/>
                <a:gridCol w="1593215"/>
                <a:gridCol w="2244725"/>
                <a:gridCol w="2927096"/>
                <a:gridCol w="2111629"/>
              </a:tblGrid>
              <a:tr h="579120">
                <a:tc>
                  <a:txBody>
                    <a:bodyPr/>
                    <a:lstStyle/>
                    <a:p>
                      <a:pPr algn="ctr">
                        <a:buNone/>
                      </a:pPr>
                      <a:endParaRPr lang="zh-CN" altLang="en-US" sz="3200">
                        <a:solidFill>
                          <a:schemeClr val="tx1"/>
                        </a:solidFill>
                        <a:latin typeface="+mn-ea"/>
                      </a:endParaRPr>
                    </a:p>
                  </a:txBody>
                  <a:tcPr/>
                </a:tc>
                <a:tc>
                  <a:txBody>
                    <a:bodyPr/>
                    <a:lstStyle/>
                    <a:p>
                      <a:pPr algn="ctr">
                        <a:buNone/>
                      </a:pPr>
                      <a:r>
                        <a:rPr lang="en-US" altLang="zh-CN" sz="3200">
                          <a:solidFill>
                            <a:schemeClr val="tx1"/>
                          </a:solidFill>
                          <a:latin typeface="+mn-ea"/>
                        </a:rPr>
                        <a:t>2014</a:t>
                      </a:r>
                      <a:endParaRPr lang="en-US" altLang="zh-CN" sz="3200">
                        <a:solidFill>
                          <a:schemeClr val="tx1"/>
                        </a:solidFill>
                        <a:latin typeface="+mn-ea"/>
                      </a:endParaRPr>
                    </a:p>
                  </a:txBody>
                  <a:tcPr anchor="ctr"/>
                </a:tc>
                <a:tc>
                  <a:txBody>
                    <a:bodyPr/>
                    <a:lstStyle/>
                    <a:p>
                      <a:pPr algn="ctr">
                        <a:buNone/>
                      </a:pPr>
                      <a:r>
                        <a:rPr lang="en-US" altLang="zh-CN" sz="3200">
                          <a:solidFill>
                            <a:schemeClr val="tx1"/>
                          </a:solidFill>
                          <a:latin typeface="+mn-ea"/>
                        </a:rPr>
                        <a:t>2015</a:t>
                      </a:r>
                      <a:endParaRPr lang="en-US" altLang="zh-CN" sz="3200">
                        <a:solidFill>
                          <a:schemeClr val="tx1"/>
                        </a:solidFill>
                        <a:latin typeface="+mn-ea"/>
                      </a:endParaRPr>
                    </a:p>
                  </a:txBody>
                  <a:tcPr anchor="ctr"/>
                </a:tc>
                <a:tc>
                  <a:txBody>
                    <a:bodyPr/>
                    <a:lstStyle/>
                    <a:p>
                      <a:pPr algn="ctr">
                        <a:buNone/>
                      </a:pPr>
                      <a:r>
                        <a:rPr lang="en-US" altLang="zh-CN" sz="3200">
                          <a:solidFill>
                            <a:schemeClr val="tx1"/>
                          </a:solidFill>
                          <a:latin typeface="+mn-ea"/>
                        </a:rPr>
                        <a:t>2016</a:t>
                      </a:r>
                      <a:endParaRPr lang="en-US" altLang="zh-CN" sz="3200">
                        <a:solidFill>
                          <a:schemeClr val="tx1"/>
                        </a:solidFill>
                        <a:latin typeface="+mn-ea"/>
                      </a:endParaRPr>
                    </a:p>
                  </a:txBody>
                  <a:tcPr anchor="ctr"/>
                </a:tc>
                <a:tc>
                  <a:txBody>
                    <a:bodyPr/>
                    <a:lstStyle/>
                    <a:p>
                      <a:pPr algn="ctr">
                        <a:buNone/>
                      </a:pPr>
                      <a:r>
                        <a:rPr lang="en-US" altLang="zh-CN" sz="3200">
                          <a:solidFill>
                            <a:schemeClr val="tx1"/>
                          </a:solidFill>
                          <a:latin typeface="+mn-ea"/>
                        </a:rPr>
                        <a:t>2017</a:t>
                      </a:r>
                      <a:endParaRPr lang="en-US" altLang="zh-CN" sz="3200">
                        <a:solidFill>
                          <a:schemeClr val="tx1"/>
                        </a:solidFill>
                        <a:latin typeface="+mn-ea"/>
                      </a:endParaRPr>
                    </a:p>
                  </a:txBody>
                  <a:tcPr anchor="ctr"/>
                </a:tc>
                <a:tc>
                  <a:txBody>
                    <a:bodyPr/>
                    <a:lstStyle/>
                    <a:p>
                      <a:pPr algn="ctr">
                        <a:buNone/>
                      </a:pPr>
                      <a:r>
                        <a:rPr lang="en-US" altLang="zh-CN" sz="3200">
                          <a:solidFill>
                            <a:schemeClr val="tx1"/>
                          </a:solidFill>
                          <a:latin typeface="+mn-ea"/>
                        </a:rPr>
                        <a:t>2018</a:t>
                      </a:r>
                      <a:endParaRPr lang="en-US" altLang="zh-CN" sz="3200">
                        <a:solidFill>
                          <a:schemeClr val="tx1"/>
                        </a:solidFill>
                        <a:latin typeface="+mn-ea"/>
                      </a:endParaRPr>
                    </a:p>
                  </a:txBody>
                  <a:tcPr anchor="ctr"/>
                </a:tc>
              </a:tr>
              <a:tr h="0">
                <a:tc>
                  <a:txBody>
                    <a:bodyPr/>
                    <a:lstStyle/>
                    <a:p>
                      <a:pPr algn="ctr">
                        <a:lnSpc>
                          <a:spcPct val="130000"/>
                        </a:lnSpc>
                        <a:buNone/>
                      </a:pPr>
                      <a:r>
                        <a:rPr lang="zh-CN" altLang="en-US" sz="3200">
                          <a:solidFill>
                            <a:schemeClr val="tx1"/>
                          </a:solidFill>
                          <a:latin typeface="+mn-ea"/>
                        </a:rPr>
                        <a:t>全国一卷</a:t>
                      </a:r>
                      <a:endParaRPr lang="zh-CN" altLang="en-US" sz="3200">
                        <a:solidFill>
                          <a:schemeClr val="tx1"/>
                        </a:solidFill>
                        <a:latin typeface="+mn-ea"/>
                      </a:endParaRPr>
                    </a:p>
                  </a:txBody>
                  <a:tcPr/>
                </a:tc>
                <a:tc>
                  <a:txBody>
                    <a:bodyPr/>
                    <a:lstStyle/>
                    <a:p>
                      <a:pPr algn="ctr">
                        <a:buNone/>
                      </a:pPr>
                      <a:r>
                        <a:rPr lang="zh-CN" altLang="en-US" sz="3200">
                          <a:solidFill>
                            <a:schemeClr val="tx1"/>
                          </a:solidFill>
                          <a:latin typeface="+mn-ea"/>
                          <a:sym typeface="+mn-ea"/>
                        </a:rPr>
                        <a:t>新经济政策</a:t>
                      </a:r>
                      <a:endParaRPr lang="zh-CN" altLang="en-US" sz="3200">
                        <a:solidFill>
                          <a:schemeClr val="tx1"/>
                        </a:solidFill>
                        <a:latin typeface="+mn-ea"/>
                        <a:sym typeface="+mn-ea"/>
                      </a:endParaRPr>
                    </a:p>
                  </a:txBody>
                  <a:tcPr anchor="ctr"/>
                </a:tc>
                <a:tc>
                  <a:txBody>
                    <a:bodyPr/>
                    <a:lstStyle/>
                    <a:p>
                      <a:pPr algn="ctr">
                        <a:buNone/>
                      </a:pPr>
                      <a:r>
                        <a:rPr lang="zh-CN" altLang="en-US" sz="3200">
                          <a:solidFill>
                            <a:schemeClr val="tx1"/>
                          </a:solidFill>
                          <a:latin typeface="+mn-ea"/>
                        </a:rPr>
                        <a:t>罗斯福新政（社会保障）</a:t>
                      </a:r>
                      <a:endParaRPr lang="zh-CN" altLang="en-US" sz="3200">
                        <a:solidFill>
                          <a:schemeClr val="tx1"/>
                        </a:solidFill>
                        <a:latin typeface="+mn-ea"/>
                      </a:endParaRPr>
                    </a:p>
                  </a:txBody>
                  <a:tcPr anchor="ctr"/>
                </a:tc>
                <a:tc>
                  <a:txBody>
                    <a:bodyPr/>
                    <a:lstStyle/>
                    <a:p>
                      <a:pPr algn="ctr">
                        <a:buNone/>
                      </a:pPr>
                      <a:r>
                        <a:rPr lang="zh-CN" altLang="en-US" sz="3200">
                          <a:solidFill>
                            <a:schemeClr val="tx1"/>
                          </a:solidFill>
                          <a:latin typeface="+mn-ea"/>
                          <a:sym typeface="+mn-ea"/>
                        </a:rPr>
                        <a:t>新兴独立国家建立国际经济新秩序的努力</a:t>
                      </a:r>
                      <a:endParaRPr lang="zh-CN" altLang="en-US" sz="3200">
                        <a:solidFill>
                          <a:schemeClr val="tx1"/>
                        </a:solidFill>
                        <a:latin typeface="+mn-ea"/>
                        <a:sym typeface="+mn-ea"/>
                      </a:endParaRPr>
                    </a:p>
                  </a:txBody>
                  <a:tcPr anchor="ctr"/>
                </a:tc>
                <a:tc>
                  <a:txBody>
                    <a:bodyPr/>
                    <a:lstStyle/>
                    <a:p>
                      <a:pPr algn="ctr">
                        <a:buNone/>
                      </a:pPr>
                      <a:r>
                        <a:rPr lang="zh-CN" altLang="en-US" sz="3200">
                          <a:solidFill>
                            <a:schemeClr val="tx1"/>
                          </a:solidFill>
                          <a:latin typeface="+mn-ea"/>
                        </a:rPr>
                        <a:t>美国等国对苏联的遏制政策</a:t>
                      </a:r>
                      <a:endParaRPr lang="zh-CN" altLang="en-US" sz="3200">
                        <a:solidFill>
                          <a:schemeClr val="tx1"/>
                        </a:solidFill>
                        <a:latin typeface="+mn-ea"/>
                      </a:endParaRPr>
                    </a:p>
                  </a:txBody>
                  <a:tcPr anchor="ctr"/>
                </a:tc>
                <a:tc>
                  <a:txBody>
                    <a:bodyPr/>
                    <a:lstStyle/>
                    <a:p>
                      <a:pPr algn="ctr">
                        <a:buNone/>
                      </a:pPr>
                      <a:r>
                        <a:rPr lang="zh-CN" altLang="en-US" sz="3200">
                          <a:solidFill>
                            <a:schemeClr val="tx1"/>
                          </a:solidFill>
                          <a:latin typeface="+mn-ea"/>
                        </a:rPr>
                        <a:t>工业革命发生在英国的原因</a:t>
                      </a:r>
                      <a:endParaRPr lang="zh-CN" altLang="en-US" sz="3200">
                        <a:solidFill>
                          <a:schemeClr val="tx1"/>
                        </a:solidFill>
                        <a:latin typeface="+mn-ea"/>
                      </a:endParaRPr>
                    </a:p>
                  </a:txBody>
                  <a:tcPr anchor="ctr"/>
                </a:tc>
              </a:tr>
            </a:tbl>
          </a:graphicData>
        </a:graphic>
      </p:graphicFrame>
      <p:graphicFrame>
        <p:nvGraphicFramePr>
          <p:cNvPr id="2" name="对象 1">
            <a:hlinkClick r:id="" action="ppaction://ole?verb=0"/>
          </p:cNvPr>
          <p:cNvGraphicFramePr>
            <a:graphicFrameLocks noChangeAspect="1"/>
          </p:cNvGraphicFramePr>
          <p:nvPr/>
        </p:nvGraphicFramePr>
        <p:xfrm>
          <a:off x="5638800" y="3321050"/>
          <a:ext cx="914400" cy="215900"/>
        </p:xfrm>
        <a:graphic>
          <a:graphicData uri="http://schemas.openxmlformats.org/presentationml/2006/ole">
            <mc:AlternateContent xmlns:mc="http://schemas.openxmlformats.org/markup-compatibility/2006">
              <mc:Choice xmlns:v="urn:schemas-microsoft-com:vml" Requires="v">
                <p:oleObj spid="_x0000_s11265" name="" r:id="rId1" imgW="2743200" imgH="5181600" progId="">
                  <p:embed/>
                </p:oleObj>
              </mc:Choice>
              <mc:Fallback>
                <p:oleObj name="" r:id="rId1" imgW="2743200" imgH="5181600" progId="">
                  <p:embed/>
                  <p:pic>
                    <p:nvPicPr>
                      <p:cNvPr id="0" name="图片 11264"/>
                      <p:cNvPicPr>
                        <a:picLocks noChangeAspect="1"/>
                      </p:cNvPicPr>
                      <p:nvPr/>
                    </p:nvPicPr>
                    <p:blipFill>
                      <a:blip r:embed="rId2"/>
                      <a:stretch>
                        <a:fillRect/>
                      </a:stretch>
                    </p:blipFill>
                    <p:spPr>
                      <a:xfrm>
                        <a:off x="5638800" y="3321050"/>
                        <a:ext cx="914400" cy="215900"/>
                      </a:xfrm>
                      <a:prstGeom prst="rect">
                        <a:avLst/>
                      </a:prstGeom>
                      <a:noFill/>
                      <a:ln w="9525">
                        <a:noFill/>
                      </a:ln>
                    </p:spPr>
                  </p:pic>
                </p:oleObj>
              </mc:Fallback>
            </mc:AlternateContent>
          </a:graphicData>
        </a:graphic>
      </p:graphicFrame>
      <p:sp>
        <p:nvSpPr>
          <p:cNvPr id="5" name="文本框 4"/>
          <p:cNvSpPr txBox="1"/>
          <p:nvPr/>
        </p:nvSpPr>
        <p:spPr>
          <a:xfrm>
            <a:off x="320040" y="3401695"/>
            <a:ext cx="2621280" cy="829945"/>
          </a:xfrm>
          <a:prstGeom prst="rect">
            <a:avLst/>
          </a:prstGeom>
          <a:noFill/>
        </p:spPr>
        <p:txBody>
          <a:bodyPr wrap="none" rtlCol="0">
            <a:spAutoFit/>
          </a:bodyPr>
          <a:lstStyle/>
          <a:p>
            <a:pPr algn="l"/>
            <a:r>
              <a:rPr lang="zh-CN" altLang="en-US" sz="4800">
                <a:solidFill>
                  <a:srgbClr val="FF0000"/>
                </a:solidFill>
                <a:latin typeface="华文新魏" panose="02010800040101010101" charset="-122"/>
                <a:ea typeface="华文新魏" panose="02010800040101010101" charset="-122"/>
                <a:sym typeface="+mn-ea"/>
              </a:rPr>
              <a:t>命题规律</a:t>
            </a:r>
            <a:endParaRPr lang="zh-CN" altLang="en-US" sz="4800">
              <a:solidFill>
                <a:srgbClr val="FF0000"/>
              </a:solidFill>
              <a:latin typeface="华文新魏" panose="02010800040101010101" charset="-122"/>
              <a:ea typeface="华文新魏" panose="02010800040101010101" charset="-122"/>
              <a:sym typeface="+mn-ea"/>
            </a:endParaRPr>
          </a:p>
        </p:txBody>
      </p:sp>
      <p:sp>
        <p:nvSpPr>
          <p:cNvPr id="7" name="文本框 6"/>
          <p:cNvSpPr txBox="1"/>
          <p:nvPr/>
        </p:nvSpPr>
        <p:spPr>
          <a:xfrm>
            <a:off x="704850" y="4231640"/>
            <a:ext cx="11255375" cy="1383665"/>
          </a:xfrm>
          <a:prstGeom prst="rect">
            <a:avLst/>
          </a:prstGeom>
          <a:noFill/>
        </p:spPr>
        <p:txBody>
          <a:bodyPr wrap="square" rtlCol="0">
            <a:spAutoFit/>
          </a:bodyPr>
          <a:lstStyle/>
          <a:p>
            <a:r>
              <a:rPr lang="zh-CN" altLang="en-US" sz="2800" b="1"/>
              <a:t>本题一般是世界现代史第</a:t>
            </a:r>
            <a:r>
              <a:rPr lang="en-US" altLang="zh-CN" sz="2800" b="1"/>
              <a:t>1</a:t>
            </a:r>
            <a:r>
              <a:rPr lang="zh-CN" altLang="en-US" sz="2800" b="1"/>
              <a:t>题，</a:t>
            </a:r>
            <a:r>
              <a:rPr lang="zh-CN" altLang="en-US" sz="2800" b="1">
                <a:sym typeface="+mn-ea"/>
              </a:rPr>
              <a:t>世界现代史一般出</a:t>
            </a:r>
            <a:r>
              <a:rPr lang="en-US" altLang="zh-CN" sz="2800" b="1">
                <a:sym typeface="+mn-ea"/>
              </a:rPr>
              <a:t>2</a:t>
            </a:r>
            <a:r>
              <a:rPr lang="zh-CN" altLang="en-US" sz="2800" b="1"/>
              <a:t>道选择题，一道在</a:t>
            </a:r>
            <a:r>
              <a:rPr lang="en-US" altLang="zh-CN" sz="2800" b="1"/>
              <a:t>1919</a:t>
            </a:r>
            <a:r>
              <a:rPr lang="zh-CN" altLang="en-US" sz="2800" b="1"/>
              <a:t>－</a:t>
            </a:r>
            <a:r>
              <a:rPr lang="en-US" altLang="zh-CN" sz="2800" b="1"/>
              <a:t>1945</a:t>
            </a:r>
            <a:r>
              <a:rPr lang="zh-CN" altLang="en-US" sz="2800" b="1"/>
              <a:t>之间，另一道在</a:t>
            </a:r>
            <a:r>
              <a:rPr lang="en-US" altLang="zh-CN" sz="2800" b="1"/>
              <a:t>1945</a:t>
            </a:r>
            <a:r>
              <a:rPr lang="zh-CN" altLang="en-US" sz="2800" b="1"/>
              <a:t>年以后至今。但</a:t>
            </a:r>
            <a:r>
              <a:rPr lang="en-US" altLang="zh-CN" sz="2800" b="1"/>
              <a:t>2018</a:t>
            </a:r>
            <a:r>
              <a:rPr lang="zh-CN" altLang="en-US" sz="2800" b="1"/>
              <a:t>年则考查了工业革命的原因，属于世界近代史范畴。</a:t>
            </a:r>
            <a:endParaRPr lang="zh-CN" altLang="en-US" sz="2800" b="1"/>
          </a:p>
        </p:txBody>
      </p:sp>
      <p:sp>
        <p:nvSpPr>
          <p:cNvPr id="9" name="文本框 8"/>
          <p:cNvSpPr txBox="1"/>
          <p:nvPr/>
        </p:nvSpPr>
        <p:spPr>
          <a:xfrm>
            <a:off x="704850" y="5615305"/>
            <a:ext cx="11272520" cy="953135"/>
          </a:xfrm>
          <a:prstGeom prst="rect">
            <a:avLst/>
          </a:prstGeom>
          <a:noFill/>
        </p:spPr>
        <p:txBody>
          <a:bodyPr wrap="square" rtlCol="0">
            <a:spAutoFit/>
          </a:bodyPr>
          <a:lstStyle/>
          <a:p>
            <a:r>
              <a:rPr lang="zh-CN" altLang="en-US" sz="2800" b="1">
                <a:solidFill>
                  <a:srgbClr val="021CBE"/>
                </a:solidFill>
                <a:latin typeface="+mn-ea"/>
                <a:sym typeface="+mn-ea"/>
              </a:rPr>
              <a:t>本题命题内容主要是两次世界大战及之间、两大经济体系、经济危机与罗斯福新政等。</a:t>
            </a:r>
            <a:r>
              <a:rPr lang="zh-CN" altLang="en-US" sz="2800" b="1">
                <a:solidFill>
                  <a:srgbClr val="FF0000"/>
                </a:solidFill>
                <a:latin typeface="+mn-ea"/>
                <a:sym typeface="+mn-ea"/>
              </a:rPr>
              <a:t>苏联史、美国史（中美建交</a:t>
            </a:r>
            <a:r>
              <a:rPr lang="en-US" altLang="zh-CN" sz="2800" b="1">
                <a:solidFill>
                  <a:srgbClr val="FF0000"/>
                </a:solidFill>
                <a:latin typeface="+mn-ea"/>
                <a:sym typeface="+mn-ea"/>
              </a:rPr>
              <a:t>40</a:t>
            </a:r>
            <a:r>
              <a:rPr lang="zh-CN" altLang="en-US" sz="2800" b="1">
                <a:solidFill>
                  <a:srgbClr val="FF0000"/>
                </a:solidFill>
                <a:latin typeface="+mn-ea"/>
                <a:sym typeface="+mn-ea"/>
              </a:rPr>
              <a:t>周年）的内容值得关注。</a:t>
            </a:r>
            <a:endParaRPr lang="zh-CN" altLang="en-US" sz="2800" b="1">
              <a:solidFill>
                <a:srgbClr val="FF0000"/>
              </a:solidFill>
              <a:latin typeface="+mn-ea"/>
              <a:sym typeface="+mn-ea"/>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2" presetClass="entr" presetSubtype="8" fill="hold" grpId="0" nodeType="clickEffect">
                                  <p:stCondLst>
                                    <p:cond delay="0"/>
                                  </p:stCondLst>
                                  <p:childTnLst>
                                    <p:set>
                                      <p:cBhvr>
                                        <p:cTn id="14" dur="1" fill="hold">
                                          <p:stCondLst>
                                            <p:cond delay="0"/>
                                          </p:stCondLst>
                                        </p:cTn>
                                        <p:tgtEl>
                                          <p:spTgt spid="7"/>
                                        </p:tgtEl>
                                        <p:attrNameLst>
                                          <p:attrName>style.visibility</p:attrName>
                                        </p:attrNameLst>
                                      </p:cBhvr>
                                      <p:to>
                                        <p:strVal val="visible"/>
                                      </p:to>
                                    </p:set>
                                    <p:anim calcmode="lin" valueType="num">
                                      <p:cBhvr additive="base">
                                        <p:cTn id="15" dur="500" fill="hold"/>
                                        <p:tgtEl>
                                          <p:spTgt spid="7"/>
                                        </p:tgtEl>
                                        <p:attrNameLst>
                                          <p:attrName>ppt_x</p:attrName>
                                        </p:attrNameLst>
                                      </p:cBhvr>
                                      <p:tavLst>
                                        <p:tav tm="0">
                                          <p:val>
                                            <p:strVal val="0-#ppt_w/2"/>
                                          </p:val>
                                        </p:tav>
                                        <p:tav tm="100000">
                                          <p:val>
                                            <p:strVal val="#ppt_x"/>
                                          </p:val>
                                        </p:tav>
                                      </p:tavLst>
                                    </p:anim>
                                    <p:anim calcmode="lin" valueType="num">
                                      <p:cBhvr additive="base">
                                        <p:cTn id="16" dur="500" fill="hold"/>
                                        <p:tgtEl>
                                          <p:spTgt spid="7"/>
                                        </p:tgtEl>
                                        <p:attrNameLst>
                                          <p:attrName>ppt_y</p:attrName>
                                        </p:attrNameLst>
                                      </p:cBhvr>
                                      <p:tavLst>
                                        <p:tav tm="0">
                                          <p:val>
                                            <p:strVal val="#ppt_y"/>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2" presetClass="entr" presetSubtype="8" fill="hold" grpId="0" nodeType="clickEffect">
                                  <p:stCondLst>
                                    <p:cond delay="0"/>
                                  </p:stCondLst>
                                  <p:childTnLst>
                                    <p:set>
                                      <p:cBhvr>
                                        <p:cTn id="20" dur="1" fill="hold">
                                          <p:stCondLst>
                                            <p:cond delay="0"/>
                                          </p:stCondLst>
                                        </p:cTn>
                                        <p:tgtEl>
                                          <p:spTgt spid="9"/>
                                        </p:tgtEl>
                                        <p:attrNameLst>
                                          <p:attrName>style.visibility</p:attrName>
                                        </p:attrNameLst>
                                      </p:cBhvr>
                                      <p:to>
                                        <p:strVal val="visible"/>
                                      </p:to>
                                    </p:set>
                                    <p:anim calcmode="lin" valueType="num">
                                      <p:cBhvr additive="base">
                                        <p:cTn id="21" dur="500" fill="hold"/>
                                        <p:tgtEl>
                                          <p:spTgt spid="9"/>
                                        </p:tgtEl>
                                        <p:attrNameLst>
                                          <p:attrName>ppt_x</p:attrName>
                                        </p:attrNameLst>
                                      </p:cBhvr>
                                      <p:tavLst>
                                        <p:tav tm="0">
                                          <p:val>
                                            <p:strVal val="0-#ppt_w/2"/>
                                          </p:val>
                                        </p:tav>
                                        <p:tav tm="100000">
                                          <p:val>
                                            <p:strVal val="#ppt_x"/>
                                          </p:val>
                                        </p:tav>
                                      </p:tavLst>
                                    </p:anim>
                                    <p:anim calcmode="lin" valueType="num">
                                      <p:cBhvr additive="base">
                                        <p:cTn id="22" dur="500" fill="hold"/>
                                        <p:tgtEl>
                                          <p:spTgt spid="9"/>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7" grpId="0"/>
      <p:bldP spid="9"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文本框 3"/>
          <p:cNvSpPr txBox="1"/>
          <p:nvPr/>
        </p:nvSpPr>
        <p:spPr>
          <a:xfrm>
            <a:off x="147320" y="-10160"/>
            <a:ext cx="2095500" cy="829945"/>
          </a:xfrm>
          <a:prstGeom prst="rect">
            <a:avLst/>
          </a:prstGeom>
          <a:noFill/>
        </p:spPr>
        <p:txBody>
          <a:bodyPr wrap="none" rtlCol="0">
            <a:spAutoFit/>
          </a:bodyPr>
          <a:lstStyle/>
          <a:p>
            <a:pPr algn="l"/>
            <a:r>
              <a:rPr lang="zh-CN" altLang="en-US" sz="4800">
                <a:solidFill>
                  <a:srgbClr val="FF0000"/>
                </a:solidFill>
                <a:latin typeface="华文新魏" panose="02010800040101010101" charset="-122"/>
                <a:ea typeface="华文新魏" panose="02010800040101010101" charset="-122"/>
                <a:sym typeface="+mn-ea"/>
              </a:rPr>
              <a:t>第</a:t>
            </a:r>
            <a:r>
              <a:rPr lang="en-US" altLang="zh-CN" sz="4800">
                <a:solidFill>
                  <a:srgbClr val="FF0000"/>
                </a:solidFill>
                <a:latin typeface="华文新魏" panose="02010800040101010101" charset="-122"/>
                <a:ea typeface="华文新魏" panose="02010800040101010101" charset="-122"/>
                <a:sym typeface="+mn-ea"/>
              </a:rPr>
              <a:t>35</a:t>
            </a:r>
            <a:r>
              <a:rPr lang="zh-CN" altLang="en-US" sz="4800">
                <a:solidFill>
                  <a:srgbClr val="FF0000"/>
                </a:solidFill>
                <a:latin typeface="华文新魏" panose="02010800040101010101" charset="-122"/>
                <a:ea typeface="华文新魏" panose="02010800040101010101" charset="-122"/>
                <a:sym typeface="+mn-ea"/>
              </a:rPr>
              <a:t>题</a:t>
            </a:r>
            <a:endParaRPr lang="zh-CN" altLang="en-US" sz="4800">
              <a:solidFill>
                <a:srgbClr val="FF0000"/>
              </a:solidFill>
              <a:latin typeface="华文新魏" panose="02010800040101010101" charset="-122"/>
              <a:ea typeface="华文新魏" panose="02010800040101010101" charset="-122"/>
              <a:sym typeface="+mn-ea"/>
            </a:endParaRPr>
          </a:p>
        </p:txBody>
      </p:sp>
      <p:graphicFrame>
        <p:nvGraphicFramePr>
          <p:cNvPr id="6" name="表格 5"/>
          <p:cNvGraphicFramePr/>
          <p:nvPr/>
        </p:nvGraphicFramePr>
        <p:xfrm>
          <a:off x="320040" y="781050"/>
          <a:ext cx="11657330" cy="2621280"/>
        </p:xfrm>
        <a:graphic>
          <a:graphicData uri="http://schemas.openxmlformats.org/drawingml/2006/table">
            <a:tbl>
              <a:tblPr firstRow="1" bandRow="1">
                <a:tableStyleId>{5940675A-B579-460E-94D1-54222C63F5DA}</a:tableStyleId>
              </a:tblPr>
              <a:tblGrid>
                <a:gridCol w="1099185"/>
                <a:gridCol w="2378075"/>
                <a:gridCol w="1934845"/>
                <a:gridCol w="2169795"/>
                <a:gridCol w="1963801"/>
                <a:gridCol w="2111629"/>
              </a:tblGrid>
              <a:tr h="579120">
                <a:tc>
                  <a:txBody>
                    <a:bodyPr/>
                    <a:lstStyle/>
                    <a:p>
                      <a:pPr algn="ctr">
                        <a:buNone/>
                      </a:pPr>
                      <a:endParaRPr lang="zh-CN" altLang="en-US" sz="3200">
                        <a:solidFill>
                          <a:schemeClr val="tx1"/>
                        </a:solidFill>
                        <a:latin typeface="+mn-ea"/>
                      </a:endParaRPr>
                    </a:p>
                  </a:txBody>
                  <a:tcPr/>
                </a:tc>
                <a:tc>
                  <a:txBody>
                    <a:bodyPr/>
                    <a:lstStyle/>
                    <a:p>
                      <a:pPr algn="ctr">
                        <a:buNone/>
                      </a:pPr>
                      <a:r>
                        <a:rPr lang="en-US" altLang="zh-CN" sz="3200">
                          <a:solidFill>
                            <a:schemeClr val="tx1"/>
                          </a:solidFill>
                          <a:latin typeface="+mn-ea"/>
                        </a:rPr>
                        <a:t>2014</a:t>
                      </a:r>
                      <a:endParaRPr lang="en-US" altLang="zh-CN" sz="3200">
                        <a:solidFill>
                          <a:schemeClr val="tx1"/>
                        </a:solidFill>
                        <a:latin typeface="+mn-ea"/>
                      </a:endParaRPr>
                    </a:p>
                  </a:txBody>
                  <a:tcPr anchor="ctr"/>
                </a:tc>
                <a:tc>
                  <a:txBody>
                    <a:bodyPr/>
                    <a:lstStyle/>
                    <a:p>
                      <a:pPr algn="ctr">
                        <a:buNone/>
                      </a:pPr>
                      <a:r>
                        <a:rPr lang="en-US" altLang="zh-CN" sz="3200">
                          <a:solidFill>
                            <a:schemeClr val="tx1"/>
                          </a:solidFill>
                          <a:latin typeface="+mn-ea"/>
                        </a:rPr>
                        <a:t>2015</a:t>
                      </a:r>
                      <a:endParaRPr lang="en-US" altLang="zh-CN" sz="3200">
                        <a:solidFill>
                          <a:schemeClr val="tx1"/>
                        </a:solidFill>
                        <a:latin typeface="+mn-ea"/>
                      </a:endParaRPr>
                    </a:p>
                  </a:txBody>
                  <a:tcPr anchor="ctr"/>
                </a:tc>
                <a:tc>
                  <a:txBody>
                    <a:bodyPr/>
                    <a:lstStyle/>
                    <a:p>
                      <a:pPr algn="ctr">
                        <a:buNone/>
                      </a:pPr>
                      <a:r>
                        <a:rPr lang="en-US" altLang="zh-CN" sz="3200">
                          <a:solidFill>
                            <a:schemeClr val="tx1"/>
                          </a:solidFill>
                          <a:latin typeface="+mn-ea"/>
                        </a:rPr>
                        <a:t>2016</a:t>
                      </a:r>
                      <a:endParaRPr lang="en-US" altLang="zh-CN" sz="3200">
                        <a:solidFill>
                          <a:schemeClr val="tx1"/>
                        </a:solidFill>
                        <a:latin typeface="+mn-ea"/>
                      </a:endParaRPr>
                    </a:p>
                  </a:txBody>
                  <a:tcPr anchor="ctr"/>
                </a:tc>
                <a:tc>
                  <a:txBody>
                    <a:bodyPr/>
                    <a:lstStyle/>
                    <a:p>
                      <a:pPr algn="ctr">
                        <a:buNone/>
                      </a:pPr>
                      <a:r>
                        <a:rPr lang="en-US" altLang="zh-CN" sz="3200">
                          <a:solidFill>
                            <a:schemeClr val="tx1"/>
                          </a:solidFill>
                          <a:latin typeface="+mn-ea"/>
                        </a:rPr>
                        <a:t>2017</a:t>
                      </a:r>
                      <a:endParaRPr lang="en-US" altLang="zh-CN" sz="3200">
                        <a:solidFill>
                          <a:schemeClr val="tx1"/>
                        </a:solidFill>
                        <a:latin typeface="+mn-ea"/>
                      </a:endParaRPr>
                    </a:p>
                  </a:txBody>
                  <a:tcPr anchor="ctr"/>
                </a:tc>
                <a:tc>
                  <a:txBody>
                    <a:bodyPr/>
                    <a:lstStyle/>
                    <a:p>
                      <a:pPr algn="ctr">
                        <a:buNone/>
                      </a:pPr>
                      <a:r>
                        <a:rPr lang="en-US" altLang="zh-CN" sz="3200">
                          <a:solidFill>
                            <a:schemeClr val="tx1"/>
                          </a:solidFill>
                          <a:latin typeface="+mn-ea"/>
                        </a:rPr>
                        <a:t>2018</a:t>
                      </a:r>
                      <a:endParaRPr lang="en-US" altLang="zh-CN" sz="3200">
                        <a:solidFill>
                          <a:schemeClr val="tx1"/>
                        </a:solidFill>
                        <a:latin typeface="+mn-ea"/>
                      </a:endParaRPr>
                    </a:p>
                  </a:txBody>
                  <a:tcPr anchor="ctr"/>
                </a:tc>
              </a:tr>
              <a:tr h="0">
                <a:tc>
                  <a:txBody>
                    <a:bodyPr/>
                    <a:lstStyle/>
                    <a:p>
                      <a:pPr algn="ctr">
                        <a:lnSpc>
                          <a:spcPct val="130000"/>
                        </a:lnSpc>
                        <a:buNone/>
                      </a:pPr>
                      <a:r>
                        <a:rPr lang="zh-CN" altLang="en-US" sz="3200">
                          <a:solidFill>
                            <a:schemeClr val="tx1"/>
                          </a:solidFill>
                          <a:latin typeface="+mn-ea"/>
                        </a:rPr>
                        <a:t>全国一卷</a:t>
                      </a:r>
                      <a:endParaRPr lang="zh-CN" altLang="en-US" sz="3200">
                        <a:solidFill>
                          <a:schemeClr val="tx1"/>
                        </a:solidFill>
                        <a:latin typeface="+mn-ea"/>
                      </a:endParaRPr>
                    </a:p>
                  </a:txBody>
                  <a:tcPr/>
                </a:tc>
                <a:tc>
                  <a:txBody>
                    <a:bodyPr/>
                    <a:lstStyle/>
                    <a:p>
                      <a:pPr algn="ctr">
                        <a:buNone/>
                      </a:pPr>
                      <a:r>
                        <a:rPr lang="zh-CN" altLang="en-US" sz="3200">
                          <a:solidFill>
                            <a:schemeClr val="tx1"/>
                          </a:solidFill>
                          <a:latin typeface="+mn-ea"/>
                          <a:sym typeface="+mn-ea"/>
                        </a:rPr>
                        <a:t>欧洲一体化</a:t>
                      </a:r>
                      <a:r>
                        <a:rPr lang="zh-CN" altLang="en-US" sz="1600">
                          <a:solidFill>
                            <a:schemeClr val="tx1"/>
                          </a:solidFill>
                          <a:latin typeface="+mn-ea"/>
                          <a:sym typeface="+mn-ea"/>
                        </a:rPr>
                        <a:t>（欧元）</a:t>
                      </a:r>
                      <a:endParaRPr lang="zh-CN" altLang="en-US" sz="1600">
                        <a:solidFill>
                          <a:schemeClr val="tx1"/>
                        </a:solidFill>
                        <a:latin typeface="+mn-ea"/>
                        <a:sym typeface="+mn-ea"/>
                      </a:endParaRPr>
                    </a:p>
                  </a:txBody>
                  <a:tcPr anchor="ctr"/>
                </a:tc>
                <a:tc>
                  <a:txBody>
                    <a:bodyPr/>
                    <a:lstStyle/>
                    <a:p>
                      <a:pPr algn="ctr">
                        <a:buNone/>
                      </a:pPr>
                      <a:r>
                        <a:rPr lang="zh-CN" altLang="en-US" sz="3200">
                          <a:solidFill>
                            <a:schemeClr val="tx1"/>
                          </a:solidFill>
                          <a:latin typeface="+mn-ea"/>
                        </a:rPr>
                        <a:t>布雷顿森林体系的建立</a:t>
                      </a:r>
                      <a:r>
                        <a:rPr lang="zh-CN" altLang="en-US" sz="1600">
                          <a:solidFill>
                            <a:schemeClr val="tx1"/>
                          </a:solidFill>
                          <a:latin typeface="+mn-ea"/>
                        </a:rPr>
                        <a:t>（世界银行）</a:t>
                      </a:r>
                      <a:endParaRPr lang="zh-CN" altLang="en-US" sz="1600">
                        <a:solidFill>
                          <a:schemeClr val="tx1"/>
                        </a:solidFill>
                        <a:latin typeface="+mn-ea"/>
                      </a:endParaRPr>
                    </a:p>
                  </a:txBody>
                  <a:tcPr anchor="ctr"/>
                </a:tc>
                <a:tc>
                  <a:txBody>
                    <a:bodyPr/>
                    <a:lstStyle/>
                    <a:p>
                      <a:pPr algn="ctr">
                        <a:buNone/>
                      </a:pPr>
                      <a:r>
                        <a:rPr lang="zh-CN" altLang="en-US" sz="3200">
                          <a:solidFill>
                            <a:schemeClr val="tx1"/>
                          </a:solidFill>
                          <a:latin typeface="+mn-ea"/>
                          <a:sym typeface="+mn-ea"/>
                        </a:rPr>
                        <a:t>马歇尔计划、欧洲煤钢联营</a:t>
                      </a:r>
                      <a:endParaRPr lang="zh-CN" altLang="en-US" sz="3200">
                        <a:solidFill>
                          <a:schemeClr val="tx1"/>
                        </a:solidFill>
                        <a:latin typeface="+mn-ea"/>
                        <a:sym typeface="+mn-ea"/>
                      </a:endParaRPr>
                    </a:p>
                  </a:txBody>
                  <a:tcPr anchor="ctr"/>
                </a:tc>
                <a:tc>
                  <a:txBody>
                    <a:bodyPr/>
                    <a:lstStyle/>
                    <a:p>
                      <a:pPr algn="ctr">
                        <a:buNone/>
                      </a:pPr>
                      <a:r>
                        <a:rPr lang="zh-CN" altLang="en-US" sz="3200">
                          <a:solidFill>
                            <a:schemeClr val="tx1"/>
                          </a:solidFill>
                          <a:latin typeface="+mn-ea"/>
                        </a:rPr>
                        <a:t>两极格局瓦解和多极化趋势的加强</a:t>
                      </a:r>
                      <a:endParaRPr lang="zh-CN" altLang="en-US" sz="3200">
                        <a:solidFill>
                          <a:schemeClr val="tx1"/>
                        </a:solidFill>
                        <a:latin typeface="+mn-ea"/>
                      </a:endParaRPr>
                    </a:p>
                  </a:txBody>
                  <a:tcPr anchor="ctr"/>
                </a:tc>
                <a:tc>
                  <a:txBody>
                    <a:bodyPr/>
                    <a:lstStyle/>
                    <a:p>
                      <a:pPr algn="ctr">
                        <a:buNone/>
                      </a:pPr>
                      <a:r>
                        <a:rPr lang="zh-CN" altLang="en-US" sz="3200">
                          <a:solidFill>
                            <a:schemeClr val="tx1"/>
                          </a:solidFill>
                          <a:latin typeface="+mn-ea"/>
                        </a:rPr>
                        <a:t>联合国成员国的变化第三世界崛起</a:t>
                      </a:r>
                      <a:endParaRPr lang="zh-CN" altLang="en-US" sz="3200">
                        <a:solidFill>
                          <a:schemeClr val="tx1"/>
                        </a:solidFill>
                        <a:latin typeface="+mn-ea"/>
                      </a:endParaRPr>
                    </a:p>
                  </a:txBody>
                  <a:tcPr anchor="ctr"/>
                </a:tc>
              </a:tr>
            </a:tbl>
          </a:graphicData>
        </a:graphic>
      </p:graphicFrame>
      <p:graphicFrame>
        <p:nvGraphicFramePr>
          <p:cNvPr id="2" name="对象 1">
            <a:hlinkClick r:id="" action="ppaction://ole?verb=0"/>
          </p:cNvPr>
          <p:cNvGraphicFramePr>
            <a:graphicFrameLocks noChangeAspect="1"/>
          </p:cNvGraphicFramePr>
          <p:nvPr/>
        </p:nvGraphicFramePr>
        <p:xfrm>
          <a:off x="5638800" y="3321050"/>
          <a:ext cx="914400" cy="215900"/>
        </p:xfrm>
        <a:graphic>
          <a:graphicData uri="http://schemas.openxmlformats.org/presentationml/2006/ole">
            <mc:AlternateContent xmlns:mc="http://schemas.openxmlformats.org/markup-compatibility/2006">
              <mc:Choice xmlns:v="urn:schemas-microsoft-com:vml" Requires="v">
                <p:oleObj spid="_x0000_s12289" name="" r:id="rId1" imgW="2743200" imgH="5181600" progId="">
                  <p:embed/>
                </p:oleObj>
              </mc:Choice>
              <mc:Fallback>
                <p:oleObj name="" r:id="rId1" imgW="2743200" imgH="5181600" progId="">
                  <p:embed/>
                  <p:pic>
                    <p:nvPicPr>
                      <p:cNvPr id="0" name="图片 12288"/>
                      <p:cNvPicPr>
                        <a:picLocks noChangeAspect="1"/>
                      </p:cNvPicPr>
                      <p:nvPr/>
                    </p:nvPicPr>
                    <p:blipFill>
                      <a:blip r:embed="rId2"/>
                      <a:stretch>
                        <a:fillRect/>
                      </a:stretch>
                    </p:blipFill>
                    <p:spPr>
                      <a:xfrm>
                        <a:off x="5638800" y="3321050"/>
                        <a:ext cx="914400" cy="215900"/>
                      </a:xfrm>
                      <a:prstGeom prst="rect">
                        <a:avLst/>
                      </a:prstGeom>
                      <a:noFill/>
                      <a:ln w="9525">
                        <a:noFill/>
                      </a:ln>
                    </p:spPr>
                  </p:pic>
                </p:oleObj>
              </mc:Fallback>
            </mc:AlternateContent>
          </a:graphicData>
        </a:graphic>
      </p:graphicFrame>
      <p:sp>
        <p:nvSpPr>
          <p:cNvPr id="5" name="文本框 4"/>
          <p:cNvSpPr txBox="1"/>
          <p:nvPr/>
        </p:nvSpPr>
        <p:spPr>
          <a:xfrm>
            <a:off x="229870" y="3413760"/>
            <a:ext cx="2621280" cy="829945"/>
          </a:xfrm>
          <a:prstGeom prst="rect">
            <a:avLst/>
          </a:prstGeom>
          <a:noFill/>
        </p:spPr>
        <p:txBody>
          <a:bodyPr wrap="none" rtlCol="0">
            <a:spAutoFit/>
          </a:bodyPr>
          <a:lstStyle/>
          <a:p>
            <a:pPr algn="l"/>
            <a:r>
              <a:rPr lang="zh-CN" altLang="en-US" sz="4800">
                <a:solidFill>
                  <a:srgbClr val="FF0000"/>
                </a:solidFill>
                <a:latin typeface="华文新魏" panose="02010800040101010101" charset="-122"/>
                <a:ea typeface="华文新魏" panose="02010800040101010101" charset="-122"/>
                <a:sym typeface="+mn-ea"/>
              </a:rPr>
              <a:t>命题规律</a:t>
            </a:r>
            <a:endParaRPr lang="zh-CN" altLang="en-US" sz="4800">
              <a:solidFill>
                <a:srgbClr val="FF0000"/>
              </a:solidFill>
              <a:latin typeface="华文新魏" panose="02010800040101010101" charset="-122"/>
              <a:ea typeface="华文新魏" panose="02010800040101010101" charset="-122"/>
              <a:sym typeface="+mn-ea"/>
            </a:endParaRPr>
          </a:p>
        </p:txBody>
      </p:sp>
      <p:sp>
        <p:nvSpPr>
          <p:cNvPr id="7" name="文本框 6"/>
          <p:cNvSpPr txBox="1"/>
          <p:nvPr/>
        </p:nvSpPr>
        <p:spPr>
          <a:xfrm>
            <a:off x="704850" y="4243705"/>
            <a:ext cx="11255375" cy="521970"/>
          </a:xfrm>
          <a:prstGeom prst="rect">
            <a:avLst/>
          </a:prstGeom>
          <a:noFill/>
        </p:spPr>
        <p:txBody>
          <a:bodyPr wrap="square" rtlCol="0">
            <a:spAutoFit/>
          </a:bodyPr>
          <a:lstStyle/>
          <a:p>
            <a:r>
              <a:rPr lang="zh-CN" altLang="en-US" sz="2800" b="1"/>
              <a:t>本题命题范围是</a:t>
            </a:r>
            <a:r>
              <a:rPr lang="en-US" altLang="zh-CN" sz="2800" b="1">
                <a:sym typeface="+mn-ea"/>
              </a:rPr>
              <a:t>1945</a:t>
            </a:r>
            <a:r>
              <a:rPr lang="zh-CN" altLang="en-US" sz="2800" b="1">
                <a:sym typeface="+mn-ea"/>
              </a:rPr>
              <a:t>年以后的</a:t>
            </a:r>
            <a:r>
              <a:rPr lang="zh-CN" altLang="en-US" sz="2800" b="1"/>
              <a:t>世界现代史。</a:t>
            </a:r>
            <a:endParaRPr lang="zh-CN" altLang="en-US" sz="2800" b="1"/>
          </a:p>
        </p:txBody>
      </p:sp>
      <p:sp>
        <p:nvSpPr>
          <p:cNvPr id="9" name="文本框 8"/>
          <p:cNvSpPr txBox="1"/>
          <p:nvPr/>
        </p:nvSpPr>
        <p:spPr>
          <a:xfrm>
            <a:off x="512445" y="4986020"/>
            <a:ext cx="11272520" cy="1383665"/>
          </a:xfrm>
          <a:prstGeom prst="rect">
            <a:avLst/>
          </a:prstGeom>
          <a:noFill/>
        </p:spPr>
        <p:txBody>
          <a:bodyPr wrap="square" rtlCol="0">
            <a:spAutoFit/>
          </a:bodyPr>
          <a:lstStyle/>
          <a:p>
            <a:r>
              <a:rPr lang="zh-CN" altLang="en-US" sz="2800" b="1">
                <a:solidFill>
                  <a:srgbClr val="021CBE"/>
                </a:solidFill>
                <a:latin typeface="+mn-ea"/>
                <a:sym typeface="+mn-ea"/>
              </a:rPr>
              <a:t>命题内容主要是经济全球化、集团化、制度化、体系化。偶尔关注两极化与多极化。</a:t>
            </a:r>
            <a:r>
              <a:rPr lang="en-US" altLang="zh-CN" sz="2800" b="1">
                <a:solidFill>
                  <a:srgbClr val="FF0000"/>
                </a:solidFill>
                <a:latin typeface="+mn-ea"/>
                <a:sym typeface="+mn-ea"/>
              </a:rPr>
              <a:t>2019</a:t>
            </a:r>
            <a:r>
              <a:rPr lang="zh-CN" altLang="en-US" sz="2800" b="1">
                <a:solidFill>
                  <a:srgbClr val="FF0000"/>
                </a:solidFill>
                <a:latin typeface="+mn-ea"/>
                <a:sym typeface="+mn-ea"/>
              </a:rPr>
              <a:t>年还是多关注经济领域，适当关注一下两极化与多极化趋势。</a:t>
            </a:r>
            <a:endParaRPr lang="zh-CN" altLang="en-US" sz="2800" b="1">
              <a:solidFill>
                <a:srgbClr val="FF0000"/>
              </a:solidFill>
              <a:latin typeface="+mn-ea"/>
              <a:sym typeface="+mn-ea"/>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2" presetClass="entr" presetSubtype="8" fill="hold" grpId="0" nodeType="clickEffect">
                                  <p:stCondLst>
                                    <p:cond delay="0"/>
                                  </p:stCondLst>
                                  <p:childTnLst>
                                    <p:set>
                                      <p:cBhvr>
                                        <p:cTn id="14" dur="1" fill="hold">
                                          <p:stCondLst>
                                            <p:cond delay="0"/>
                                          </p:stCondLst>
                                        </p:cTn>
                                        <p:tgtEl>
                                          <p:spTgt spid="7"/>
                                        </p:tgtEl>
                                        <p:attrNameLst>
                                          <p:attrName>style.visibility</p:attrName>
                                        </p:attrNameLst>
                                      </p:cBhvr>
                                      <p:to>
                                        <p:strVal val="visible"/>
                                      </p:to>
                                    </p:set>
                                    <p:anim calcmode="lin" valueType="num">
                                      <p:cBhvr additive="base">
                                        <p:cTn id="15" dur="500" fill="hold"/>
                                        <p:tgtEl>
                                          <p:spTgt spid="7"/>
                                        </p:tgtEl>
                                        <p:attrNameLst>
                                          <p:attrName>ppt_x</p:attrName>
                                        </p:attrNameLst>
                                      </p:cBhvr>
                                      <p:tavLst>
                                        <p:tav tm="0">
                                          <p:val>
                                            <p:strVal val="0-#ppt_w/2"/>
                                          </p:val>
                                        </p:tav>
                                        <p:tav tm="100000">
                                          <p:val>
                                            <p:strVal val="#ppt_x"/>
                                          </p:val>
                                        </p:tav>
                                      </p:tavLst>
                                    </p:anim>
                                    <p:anim calcmode="lin" valueType="num">
                                      <p:cBhvr additive="base">
                                        <p:cTn id="16" dur="500" fill="hold"/>
                                        <p:tgtEl>
                                          <p:spTgt spid="7"/>
                                        </p:tgtEl>
                                        <p:attrNameLst>
                                          <p:attrName>ppt_y</p:attrName>
                                        </p:attrNameLst>
                                      </p:cBhvr>
                                      <p:tavLst>
                                        <p:tav tm="0">
                                          <p:val>
                                            <p:strVal val="#ppt_y"/>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2" presetClass="entr" presetSubtype="8" fill="hold" grpId="0" nodeType="clickEffect">
                                  <p:stCondLst>
                                    <p:cond delay="0"/>
                                  </p:stCondLst>
                                  <p:childTnLst>
                                    <p:set>
                                      <p:cBhvr>
                                        <p:cTn id="20" dur="1" fill="hold">
                                          <p:stCondLst>
                                            <p:cond delay="0"/>
                                          </p:stCondLst>
                                        </p:cTn>
                                        <p:tgtEl>
                                          <p:spTgt spid="9"/>
                                        </p:tgtEl>
                                        <p:attrNameLst>
                                          <p:attrName>style.visibility</p:attrName>
                                        </p:attrNameLst>
                                      </p:cBhvr>
                                      <p:to>
                                        <p:strVal val="visible"/>
                                      </p:to>
                                    </p:set>
                                    <p:anim calcmode="lin" valueType="num">
                                      <p:cBhvr additive="base">
                                        <p:cTn id="21" dur="500" fill="hold"/>
                                        <p:tgtEl>
                                          <p:spTgt spid="9"/>
                                        </p:tgtEl>
                                        <p:attrNameLst>
                                          <p:attrName>ppt_x</p:attrName>
                                        </p:attrNameLst>
                                      </p:cBhvr>
                                      <p:tavLst>
                                        <p:tav tm="0">
                                          <p:val>
                                            <p:strVal val="0-#ppt_w/2"/>
                                          </p:val>
                                        </p:tav>
                                        <p:tav tm="100000">
                                          <p:val>
                                            <p:strVal val="#ppt_x"/>
                                          </p:val>
                                        </p:tav>
                                      </p:tavLst>
                                    </p:anim>
                                    <p:anim calcmode="lin" valueType="num">
                                      <p:cBhvr additive="base">
                                        <p:cTn id="22" dur="500" fill="hold"/>
                                        <p:tgtEl>
                                          <p:spTgt spid="9"/>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7" grpId="0"/>
      <p:bldP spid="9"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 name="文本框 99"/>
          <p:cNvSpPr txBox="1"/>
          <p:nvPr/>
        </p:nvSpPr>
        <p:spPr>
          <a:xfrm>
            <a:off x="60325" y="12700"/>
            <a:ext cx="2603500" cy="829945"/>
          </a:xfrm>
          <a:prstGeom prst="rect">
            <a:avLst/>
          </a:prstGeom>
          <a:noFill/>
          <a:ln w="9525">
            <a:noFill/>
          </a:ln>
        </p:spPr>
        <p:txBody>
          <a:bodyPr wrap="square">
            <a:spAutoFit/>
          </a:bodyPr>
          <a:lstStyle/>
          <a:p>
            <a:pPr indent="0"/>
            <a:r>
              <a:rPr lang="en-US" altLang="zh-CN" sz="4800" b="0">
                <a:solidFill>
                  <a:srgbClr val="FF0000"/>
                </a:solidFill>
                <a:latin typeface="华文新魏" panose="02010800040101010101" charset="-122"/>
                <a:ea typeface="华文新魏" panose="02010800040101010101" charset="-122"/>
                <a:cs typeface="宋体" panose="02010600030101010101" pitchFamily="2" charset="-122"/>
              </a:rPr>
              <a:t>25</a:t>
            </a:r>
            <a:r>
              <a:rPr lang="zh-CN" altLang="zh-CN" sz="4800" b="0">
                <a:solidFill>
                  <a:srgbClr val="FF0000"/>
                </a:solidFill>
                <a:latin typeface="华文新魏" panose="02010800040101010101" charset="-122"/>
                <a:ea typeface="华文新魏" panose="02010800040101010101" charset="-122"/>
                <a:cs typeface="宋体" panose="02010600030101010101" pitchFamily="2" charset="-122"/>
              </a:rPr>
              <a:t>分题</a:t>
            </a:r>
            <a:endParaRPr lang="zh-CN" altLang="zh-CN" sz="4800" b="0">
              <a:solidFill>
                <a:srgbClr val="FF0000"/>
              </a:solidFill>
              <a:latin typeface="华文新魏" panose="02010800040101010101" charset="-122"/>
              <a:ea typeface="华文新魏" panose="02010800040101010101" charset="-122"/>
              <a:cs typeface="宋体" panose="02010600030101010101" pitchFamily="2" charset="-122"/>
            </a:endParaRPr>
          </a:p>
        </p:txBody>
      </p:sp>
      <p:sp>
        <p:nvSpPr>
          <p:cNvPr id="2" name="文本框 1"/>
          <p:cNvSpPr txBox="1"/>
          <p:nvPr/>
        </p:nvSpPr>
        <p:spPr>
          <a:xfrm>
            <a:off x="4144010" y="135890"/>
            <a:ext cx="4678680" cy="583565"/>
          </a:xfrm>
          <a:prstGeom prst="rect">
            <a:avLst/>
          </a:prstGeom>
          <a:noFill/>
          <a:ln w="9525">
            <a:noFill/>
          </a:ln>
        </p:spPr>
        <p:txBody>
          <a:bodyPr wrap="square">
            <a:spAutoFit/>
          </a:bodyPr>
          <a:lstStyle/>
          <a:p>
            <a:pPr indent="0"/>
            <a:r>
              <a:rPr lang="zh-CN" altLang="en-US" sz="3200" b="1">
                <a:latin typeface="宋体" panose="02010600030101010101" pitchFamily="2" charset="-122"/>
                <a:ea typeface="宋体" panose="02010600030101010101" pitchFamily="2" charset="-122"/>
                <a:cs typeface="宋体" panose="02010600030101010101" pitchFamily="2" charset="-122"/>
              </a:rPr>
              <a:t>一、命题规律分析</a:t>
            </a:r>
            <a:endParaRPr lang="zh-CN" altLang="en-US" sz="3200" b="1">
              <a:latin typeface="宋体" panose="02010600030101010101" pitchFamily="2" charset="-122"/>
              <a:ea typeface="宋体" panose="02010600030101010101" pitchFamily="2" charset="-122"/>
              <a:cs typeface="宋体" panose="02010600030101010101" pitchFamily="2" charset="-122"/>
            </a:endParaRPr>
          </a:p>
        </p:txBody>
      </p:sp>
      <p:graphicFrame>
        <p:nvGraphicFramePr>
          <p:cNvPr id="3" name="表格 -1"/>
          <p:cNvGraphicFramePr/>
          <p:nvPr/>
        </p:nvGraphicFramePr>
        <p:xfrm>
          <a:off x="76200" y="719455"/>
          <a:ext cx="12039600" cy="6100445"/>
        </p:xfrm>
        <a:graphic>
          <a:graphicData uri="http://schemas.openxmlformats.org/drawingml/2006/table">
            <a:tbl>
              <a:tblPr firstRow="1" bandRow="1">
                <a:tableStyleId>{5940675A-B579-460E-94D1-54222C63F5DA}</a:tableStyleId>
              </a:tblPr>
              <a:tblGrid>
                <a:gridCol w="1237615"/>
                <a:gridCol w="4199890"/>
                <a:gridCol w="1006475"/>
                <a:gridCol w="3189605"/>
                <a:gridCol w="2406015"/>
              </a:tblGrid>
              <a:tr h="609600">
                <a:tc>
                  <a:txBody>
                    <a:bodyPr/>
                    <a:lstStyle/>
                    <a:p>
                      <a:pPr indent="0" algn="ctr">
                        <a:buNone/>
                      </a:pPr>
                      <a:r>
                        <a:rPr lang="zh-CN" altLang="en-US" sz="2800" b="0">
                          <a:latin typeface="+mn-ea"/>
                          <a:cs typeface="宋体" panose="02010600030101010101" pitchFamily="2" charset="-122"/>
                        </a:rPr>
                        <a:t>年份</a:t>
                      </a:r>
                      <a:endParaRPr lang="zh-CN" altLang="en-US" sz="2800" b="0">
                        <a:latin typeface="+mn-ea"/>
                        <a:cs typeface="宋体" panose="02010600030101010101" pitchFamily="2" charset="-122"/>
                      </a:endParaRPr>
                    </a:p>
                  </a:txBody>
                  <a:tcPr marL="0" marR="0" marT="0" marB="1"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indent="0" algn="ctr">
                        <a:buNone/>
                      </a:pPr>
                      <a:r>
                        <a:rPr lang="zh-CN" altLang="en-US" sz="2800" b="0">
                          <a:latin typeface="+mn-ea"/>
                          <a:cs typeface="宋体" panose="02010600030101010101" pitchFamily="2" charset="-122"/>
                        </a:rPr>
                        <a:t>材料字数及出处</a:t>
                      </a:r>
                      <a:endParaRPr lang="zh-CN" altLang="en-US" sz="2800" b="0">
                        <a:latin typeface="+mn-ea"/>
                        <a:cs typeface="宋体" panose="02010600030101010101" pitchFamily="2" charset="-122"/>
                      </a:endParaRPr>
                    </a:p>
                  </a:txBody>
                  <a:tcPr marL="0" marR="0" marT="0" marB="1" anchor="ctr">
                    <a:lnL w="12700" cap="flat" cmpd="sng">
                      <a:solidFill>
                        <a:srgbClr val="080000"/>
                      </a:solidFill>
                      <a:prstDash val="solid"/>
                      <a:headEnd type="none" w="med" len="med"/>
                      <a:tailEnd type="none" w="med" len="med"/>
                    </a:lnL>
                    <a:lnR w="9525" cap="flat" cmpd="sng">
                      <a:solidFill>
                        <a:srgbClr val="00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indent="0" algn="ctr">
                        <a:buNone/>
                      </a:pPr>
                      <a:r>
                        <a:rPr lang="zh-CN" altLang="en-US" sz="2000" b="0">
                          <a:latin typeface="+mn-ea"/>
                          <a:cs typeface="宋体" panose="02010600030101010101" pitchFamily="2" charset="-122"/>
                        </a:rPr>
                        <a:t>设问</a:t>
                      </a:r>
                      <a:endParaRPr lang="zh-CN" altLang="en-US" sz="2000" b="0">
                        <a:latin typeface="+mn-ea"/>
                        <a:cs typeface="宋体" panose="02010600030101010101" pitchFamily="2" charset="-122"/>
                      </a:endParaRPr>
                    </a:p>
                    <a:p>
                      <a:pPr indent="0" algn="ctr">
                        <a:buNone/>
                      </a:pPr>
                      <a:r>
                        <a:rPr lang="zh-CN" altLang="en-US" sz="2000" b="0">
                          <a:latin typeface="+mn-ea"/>
                          <a:cs typeface="宋体" panose="02010600030101010101" pitchFamily="2" charset="-122"/>
                        </a:rPr>
                        <a:t>方式</a:t>
                      </a:r>
                      <a:endParaRPr lang="zh-CN" altLang="en-US" sz="2000" b="0">
                        <a:latin typeface="+mn-ea"/>
                        <a:cs typeface="宋体" panose="02010600030101010101" pitchFamily="2" charset="-122"/>
                      </a:endParaRPr>
                    </a:p>
                  </a:txBody>
                  <a:tcPr marL="0" marR="0" marT="0" marB="1" anchor="ctr">
                    <a:lnL w="9525" cap="flat" cmpd="sng">
                      <a:solidFill>
                        <a:srgbClr val="000000"/>
                      </a:solidFill>
                      <a:prstDash val="solid"/>
                      <a:headEnd type="none" w="med" len="med"/>
                      <a:tailEnd type="none" w="med" len="med"/>
                    </a:lnL>
                    <a:lnR w="9525" cap="flat" cmpd="sng">
                      <a:solidFill>
                        <a:srgbClr val="00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indent="0" algn="ctr">
                        <a:buNone/>
                      </a:pPr>
                      <a:r>
                        <a:rPr lang="zh-CN" altLang="en-US" sz="2800" b="0">
                          <a:latin typeface="+mn-ea"/>
                          <a:cs typeface="宋体" panose="02010600030101010101" pitchFamily="2" charset="-122"/>
                        </a:rPr>
                        <a:t>考查视角</a:t>
                      </a:r>
                      <a:endParaRPr lang="zh-CN" altLang="en-US" sz="2800" b="0">
                        <a:latin typeface="+mn-ea"/>
                        <a:cs typeface="宋体" panose="02010600030101010101" pitchFamily="2" charset="-122"/>
                      </a:endParaRPr>
                    </a:p>
                  </a:txBody>
                  <a:tcPr marL="0" marR="0" marT="0" marB="1" anchor="ctr">
                    <a:lnL w="9525" cap="flat" cmpd="sng">
                      <a:solidFill>
                        <a:srgbClr val="000000"/>
                      </a:solidFill>
                      <a:prstDash val="solid"/>
                      <a:headEnd type="none" w="med" len="med"/>
                      <a:tailEnd type="none" w="med" len="med"/>
                    </a:lnL>
                    <a:lnR w="9525" cap="flat" cmpd="sng">
                      <a:solidFill>
                        <a:srgbClr val="00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indent="0" algn="ctr">
                        <a:buNone/>
                      </a:pPr>
                      <a:r>
                        <a:rPr lang="zh-CN" altLang="en-US" sz="2800" b="0">
                          <a:latin typeface="+mn-ea"/>
                          <a:cs typeface="宋体" panose="02010600030101010101" pitchFamily="2" charset="-122"/>
                        </a:rPr>
                        <a:t>价值立意</a:t>
                      </a:r>
                      <a:endParaRPr lang="zh-CN" altLang="en-US" sz="2800" b="0">
                        <a:latin typeface="+mn-ea"/>
                        <a:cs typeface="宋体" panose="02010600030101010101" pitchFamily="2" charset="-122"/>
                      </a:endParaRPr>
                    </a:p>
                  </a:txBody>
                  <a:tcPr marL="0" marR="0" marT="0" marB="1" anchor="ctr">
                    <a:lnL w="9525" cap="flat" cmpd="sng">
                      <a:solidFill>
                        <a:srgbClr val="000000"/>
                      </a:solidFill>
                      <a:prstDash val="solid"/>
                      <a:headEnd type="none" w="med" len="med"/>
                      <a:tailEnd type="none" w="med" len="med"/>
                    </a:lnL>
                    <a:lnR w="9525" cap="flat" cmpd="sng">
                      <a:solidFill>
                        <a:srgbClr val="00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914400">
                <a:tc>
                  <a:txBody>
                    <a:bodyPr/>
                    <a:lstStyle/>
                    <a:p>
                      <a:pPr indent="0" algn="ctr">
                        <a:buNone/>
                      </a:pPr>
                      <a:r>
                        <a:rPr lang="en-US" altLang="zh-CN" sz="2000" b="0">
                          <a:latin typeface="+mn-ea"/>
                          <a:cs typeface="宋体" panose="02010600030101010101" pitchFamily="2" charset="-122"/>
                        </a:rPr>
                        <a:t>2014</a:t>
                      </a:r>
                      <a:endParaRPr lang="en-US" altLang="zh-CN" sz="2000" b="0">
                        <a:latin typeface="+mn-ea"/>
                        <a:cs typeface="宋体" panose="02010600030101010101" pitchFamily="2" charset="-122"/>
                      </a:endParaRPr>
                    </a:p>
                    <a:p>
                      <a:pPr indent="0" algn="ctr">
                        <a:buNone/>
                      </a:pPr>
                      <a:r>
                        <a:rPr lang="zh-CN" altLang="en-US" sz="2000" b="0">
                          <a:latin typeface="+mn-ea"/>
                          <a:cs typeface="宋体" panose="02010600030101010101" pitchFamily="2" charset="-122"/>
                        </a:rPr>
                        <a:t>全国</a:t>
                      </a:r>
                      <a:r>
                        <a:rPr lang="en-US" altLang="zh-CN" sz="2000" b="1">
                          <a:latin typeface="+mn-ea"/>
                          <a:cs typeface="宋体" panose="02010600030101010101" pitchFamily="2" charset="-122"/>
                        </a:rPr>
                        <a:t>Ⅰ</a:t>
                      </a:r>
                      <a:r>
                        <a:rPr lang="zh-CN" altLang="en-US" sz="2000" b="1">
                          <a:latin typeface="+mn-ea"/>
                          <a:cs typeface="宋体" panose="02010600030101010101" pitchFamily="2" charset="-122"/>
                        </a:rPr>
                        <a:t>卷</a:t>
                      </a:r>
                      <a:endParaRPr lang="zh-CN" altLang="en-US" sz="2000" b="0">
                        <a:latin typeface="+mn-ea"/>
                        <a:cs typeface="宋体" panose="02010600030101010101" pitchFamily="2" charset="-122"/>
                      </a:endParaRPr>
                    </a:p>
                  </a:txBody>
                  <a:tcPr marL="0" marR="0" marT="0" marB="1"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indent="0">
                        <a:buNone/>
                      </a:pPr>
                      <a:r>
                        <a:rPr lang="zh-CN" altLang="en-US" sz="2000" b="0">
                          <a:latin typeface="+mn-ea"/>
                          <a:cs typeface="宋体" panose="02010600030101010101" pitchFamily="2" charset="-122"/>
                        </a:rPr>
                        <a:t>材料</a:t>
                      </a:r>
                      <a:r>
                        <a:rPr lang="en-US" altLang="zh-CN" sz="2000" b="0">
                          <a:latin typeface="+mn-ea"/>
                          <a:cs typeface="宋体" panose="02010600030101010101" pitchFamily="2" charset="-122"/>
                        </a:rPr>
                        <a:t>542</a:t>
                      </a:r>
                      <a:r>
                        <a:rPr lang="zh-CN" altLang="en-US" sz="2000" b="0">
                          <a:latin typeface="+mn-ea"/>
                          <a:cs typeface="宋体" panose="02010600030101010101" pitchFamily="2" charset="-122"/>
                        </a:rPr>
                        <a:t>字摘编自潘吉星</a:t>
                      </a:r>
                      <a:r>
                        <a:rPr lang="en-US" altLang="zh-CN" sz="2000" b="0">
                          <a:latin typeface="+mn-ea"/>
                          <a:cs typeface="宋体" panose="02010600030101010101" pitchFamily="2" charset="-122"/>
                        </a:rPr>
                        <a:t>《</a:t>
                      </a:r>
                      <a:r>
                        <a:rPr lang="zh-CN" altLang="en-US" sz="2000" b="0">
                          <a:latin typeface="+mn-ea"/>
                          <a:cs typeface="宋体" panose="02010600030101010101" pitchFamily="2" charset="-122"/>
                        </a:rPr>
                        <a:t>宋应星评传</a:t>
                      </a:r>
                      <a:r>
                        <a:rPr lang="en-US" altLang="zh-CN" sz="2000" b="0">
                          <a:latin typeface="+mn-ea"/>
                          <a:cs typeface="宋体" panose="02010600030101010101" pitchFamily="2" charset="-122"/>
                        </a:rPr>
                        <a:t>》</a:t>
                      </a:r>
                      <a:r>
                        <a:rPr lang="zh-CN" altLang="en-US" sz="2000" b="0">
                          <a:latin typeface="+mn-ea"/>
                          <a:cs typeface="宋体" panose="02010600030101010101" pitchFamily="2" charset="-122"/>
                        </a:rPr>
                        <a:t>、詹姆斯</a:t>
                      </a:r>
                      <a:r>
                        <a:rPr lang="en-US" altLang="zh-CN" sz="2000" b="0">
                          <a:latin typeface="+mn-ea"/>
                          <a:cs typeface="宋体" panose="02010600030101010101" pitchFamily="2" charset="-122"/>
                        </a:rPr>
                        <a:t>•</a:t>
                      </a:r>
                      <a:r>
                        <a:rPr lang="zh-CN" altLang="en-US" sz="2000" b="0">
                          <a:latin typeface="+mn-ea"/>
                          <a:cs typeface="宋体" panose="02010600030101010101" pitchFamily="2" charset="-122"/>
                        </a:rPr>
                        <a:t>格雷克</a:t>
                      </a:r>
                      <a:r>
                        <a:rPr lang="en-US" altLang="zh-CN" sz="2000" b="0">
                          <a:latin typeface="+mn-ea"/>
                          <a:cs typeface="宋体" panose="02010600030101010101" pitchFamily="2" charset="-122"/>
                        </a:rPr>
                        <a:t>《</a:t>
                      </a:r>
                      <a:r>
                        <a:rPr lang="zh-CN" altLang="en-US" sz="2000" b="0">
                          <a:latin typeface="+mn-ea"/>
                          <a:cs typeface="宋体" panose="02010600030101010101" pitchFamily="2" charset="-122"/>
                        </a:rPr>
                        <a:t>牛顿传</a:t>
                      </a:r>
                      <a:r>
                        <a:rPr lang="en-US" altLang="zh-CN" sz="2000" b="0">
                          <a:latin typeface="+mn-ea"/>
                          <a:cs typeface="宋体" panose="02010600030101010101" pitchFamily="2" charset="-122"/>
                        </a:rPr>
                        <a:t>》</a:t>
                      </a:r>
                      <a:r>
                        <a:rPr lang="zh-CN" altLang="en-US" sz="2000" b="0">
                          <a:latin typeface="+mn-ea"/>
                          <a:cs typeface="宋体" panose="02010600030101010101" pitchFamily="2" charset="-122"/>
                        </a:rPr>
                        <a:t>等</a:t>
                      </a:r>
                      <a:endParaRPr lang="zh-CN" altLang="en-US" sz="2000" b="0">
                        <a:latin typeface="+mn-ea"/>
                        <a:cs typeface="宋体" panose="02010600030101010101" pitchFamily="2" charset="-122"/>
                      </a:endParaRPr>
                    </a:p>
                  </a:txBody>
                  <a:tcPr marL="0" marR="0" marT="0" marB="1">
                    <a:lnL w="12700" cap="flat" cmpd="sng">
                      <a:solidFill>
                        <a:srgbClr val="080000"/>
                      </a:solidFill>
                      <a:prstDash val="solid"/>
                      <a:headEnd type="none" w="med" len="med"/>
                      <a:tailEnd type="none" w="med" len="med"/>
                    </a:lnL>
                    <a:lnR w="9525" cap="flat" cmpd="sng">
                      <a:solidFill>
                        <a:srgbClr val="00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indent="0">
                        <a:buNone/>
                      </a:pPr>
                      <a:r>
                        <a:rPr lang="zh-CN" altLang="en-US" sz="2000" b="1">
                          <a:solidFill>
                            <a:srgbClr val="00B050"/>
                          </a:solidFill>
                          <a:latin typeface="+mn-ea"/>
                          <a:cs typeface="宋体" panose="02010600030101010101" pitchFamily="2" charset="-122"/>
                        </a:rPr>
                        <a:t>背景类</a:t>
                      </a:r>
                      <a:endParaRPr lang="zh-CN" altLang="en-US" sz="2000" b="1">
                        <a:solidFill>
                          <a:srgbClr val="00B050"/>
                        </a:solidFill>
                        <a:latin typeface="+mn-ea"/>
                        <a:cs typeface="宋体" panose="02010600030101010101" pitchFamily="2" charset="-122"/>
                      </a:endParaRPr>
                    </a:p>
                    <a:p>
                      <a:pPr indent="0">
                        <a:buNone/>
                      </a:pPr>
                      <a:r>
                        <a:rPr lang="zh-CN" altLang="en-US" sz="2000" b="1">
                          <a:solidFill>
                            <a:srgbClr val="00B050"/>
                          </a:solidFill>
                          <a:latin typeface="+mn-ea"/>
                          <a:cs typeface="宋体" panose="02010600030101010101" pitchFamily="2" charset="-122"/>
                        </a:rPr>
                        <a:t>比较类</a:t>
                      </a:r>
                      <a:endParaRPr lang="zh-CN" altLang="en-US" sz="2000" b="1">
                        <a:solidFill>
                          <a:srgbClr val="00B050"/>
                        </a:solidFill>
                        <a:latin typeface="+mn-ea"/>
                        <a:cs typeface="宋体" panose="02010600030101010101" pitchFamily="2" charset="-122"/>
                      </a:endParaRPr>
                    </a:p>
                    <a:p>
                      <a:pPr indent="0">
                        <a:buNone/>
                      </a:pPr>
                      <a:r>
                        <a:rPr lang="zh-CN" altLang="en-US" sz="2000" b="1">
                          <a:solidFill>
                            <a:srgbClr val="00B050"/>
                          </a:solidFill>
                          <a:latin typeface="+mn-ea"/>
                          <a:cs typeface="宋体" panose="02010600030101010101" pitchFamily="2" charset="-122"/>
                        </a:rPr>
                        <a:t>原因类 </a:t>
                      </a:r>
                      <a:endParaRPr lang="zh-CN" altLang="en-US" sz="2000" b="1">
                        <a:solidFill>
                          <a:srgbClr val="00B050"/>
                        </a:solidFill>
                        <a:latin typeface="+mn-ea"/>
                        <a:cs typeface="宋体" panose="02010600030101010101" pitchFamily="2" charset="-122"/>
                      </a:endParaRPr>
                    </a:p>
                  </a:txBody>
                  <a:tcPr marL="0" marR="0" marT="0" marB="1">
                    <a:lnL w="9525" cap="flat" cmpd="sng">
                      <a:solidFill>
                        <a:srgbClr val="000000"/>
                      </a:solidFill>
                      <a:prstDash val="solid"/>
                      <a:headEnd type="none" w="med" len="med"/>
                      <a:tailEnd type="none" w="med" len="med"/>
                    </a:lnL>
                    <a:lnR w="9525" cap="flat" cmpd="sng">
                      <a:solidFill>
                        <a:srgbClr val="00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indent="0">
                        <a:buNone/>
                      </a:pPr>
                      <a:r>
                        <a:rPr lang="zh-CN" altLang="en-US" sz="2000" b="1">
                          <a:solidFill>
                            <a:srgbClr val="FF0000"/>
                          </a:solidFill>
                          <a:latin typeface="+mn-ea"/>
                          <a:cs typeface="宋体" panose="02010600030101010101" pitchFamily="2" charset="-122"/>
                        </a:rPr>
                        <a:t>中外关联：</a:t>
                      </a:r>
                      <a:r>
                        <a:rPr lang="zh-CN" altLang="en-US" sz="2000" b="0">
                          <a:latin typeface="+mn-ea"/>
                          <a:cs typeface="宋体" panose="02010600030101010101" pitchFamily="2" charset="-122"/>
                        </a:rPr>
                        <a:t>分析宋应星、牛顿二人的科技成果</a:t>
                      </a:r>
                      <a:endParaRPr lang="zh-CN" altLang="en-US" sz="2000" b="0">
                        <a:latin typeface="+mn-ea"/>
                        <a:cs typeface="宋体" panose="02010600030101010101" pitchFamily="2" charset="-122"/>
                      </a:endParaRPr>
                    </a:p>
                  </a:txBody>
                  <a:tcPr marL="0" marR="0" marT="0" marB="1">
                    <a:lnL w="9525" cap="flat" cmpd="sng">
                      <a:solidFill>
                        <a:srgbClr val="000000"/>
                      </a:solidFill>
                      <a:prstDash val="solid"/>
                      <a:headEnd type="none" w="med" len="med"/>
                      <a:tailEnd type="none" w="med" len="med"/>
                    </a:lnL>
                    <a:lnR w="9525" cap="flat" cmpd="sng">
                      <a:solidFill>
                        <a:srgbClr val="00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indent="0">
                        <a:buNone/>
                      </a:pPr>
                      <a:r>
                        <a:rPr lang="zh-CN" altLang="en-US" sz="2000" b="0">
                          <a:latin typeface="+mn-ea"/>
                          <a:cs typeface="宋体" panose="02010600030101010101" pitchFamily="2" charset="-122"/>
                        </a:rPr>
                        <a:t>反思东西方科技特点及原因。强调科技创新意识的重要性。</a:t>
                      </a:r>
                      <a:endParaRPr lang="zh-CN" altLang="en-US" sz="2000" b="0">
                        <a:latin typeface="+mn-ea"/>
                        <a:cs typeface="宋体" panose="02010600030101010101" pitchFamily="2" charset="-122"/>
                      </a:endParaRPr>
                    </a:p>
                  </a:txBody>
                  <a:tcPr marL="0" marR="0" marT="0" marB="1">
                    <a:lnL w="9525" cap="flat" cmpd="sng">
                      <a:solidFill>
                        <a:srgbClr val="000000"/>
                      </a:solidFill>
                      <a:prstDash val="solid"/>
                      <a:headEnd type="none" w="med" len="med"/>
                      <a:tailEnd type="none" w="med" len="med"/>
                    </a:lnL>
                    <a:lnR w="9525" cap="flat" cmpd="sng">
                      <a:solidFill>
                        <a:srgbClr val="00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914400">
                <a:tc>
                  <a:txBody>
                    <a:bodyPr/>
                    <a:lstStyle/>
                    <a:p>
                      <a:pPr indent="0" algn="ctr">
                        <a:buNone/>
                      </a:pPr>
                      <a:r>
                        <a:rPr lang="en-US" altLang="zh-CN" sz="2000" b="0">
                          <a:latin typeface="+mn-ea"/>
                          <a:cs typeface="宋体" panose="02010600030101010101" pitchFamily="2" charset="-122"/>
                        </a:rPr>
                        <a:t>2015</a:t>
                      </a:r>
                      <a:endParaRPr lang="en-US" altLang="zh-CN" sz="2000" b="0">
                        <a:latin typeface="+mn-ea"/>
                        <a:cs typeface="宋体" panose="02010600030101010101" pitchFamily="2" charset="-122"/>
                      </a:endParaRPr>
                    </a:p>
                    <a:p>
                      <a:pPr indent="0" algn="ctr">
                        <a:buNone/>
                      </a:pPr>
                      <a:r>
                        <a:rPr lang="zh-CN" altLang="en-US" sz="2000" b="0">
                          <a:latin typeface="+mn-ea"/>
                          <a:cs typeface="宋体" panose="02010600030101010101" pitchFamily="2" charset="-122"/>
                        </a:rPr>
                        <a:t>全国</a:t>
                      </a:r>
                      <a:r>
                        <a:rPr lang="en-US" altLang="zh-CN" sz="2000" b="1">
                          <a:latin typeface="+mn-ea"/>
                          <a:cs typeface="宋体" panose="02010600030101010101" pitchFamily="2" charset="-122"/>
                        </a:rPr>
                        <a:t>Ⅰ</a:t>
                      </a:r>
                      <a:r>
                        <a:rPr lang="zh-CN" altLang="en-US" sz="2000" b="1">
                          <a:latin typeface="+mn-ea"/>
                          <a:cs typeface="宋体" panose="02010600030101010101" pitchFamily="2" charset="-122"/>
                        </a:rPr>
                        <a:t>卷</a:t>
                      </a:r>
                      <a:endParaRPr lang="zh-CN" altLang="en-US" sz="2000" b="0">
                        <a:latin typeface="+mn-ea"/>
                        <a:cs typeface="宋体" panose="02010600030101010101" pitchFamily="2" charset="-122"/>
                      </a:endParaRPr>
                    </a:p>
                  </a:txBody>
                  <a:tcPr marL="0" marR="0" marT="0" marB="1"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indent="0">
                        <a:buNone/>
                      </a:pPr>
                      <a:r>
                        <a:rPr lang="zh-CN" altLang="en-US" sz="2000" b="0">
                          <a:latin typeface="+mn-ea"/>
                          <a:cs typeface="宋体" panose="02010600030101010101" pitchFamily="2" charset="-122"/>
                        </a:rPr>
                        <a:t>材料</a:t>
                      </a:r>
                      <a:r>
                        <a:rPr lang="en-US" altLang="zh-CN" sz="2000" b="0">
                          <a:latin typeface="+mn-ea"/>
                          <a:cs typeface="宋体" panose="02010600030101010101" pitchFamily="2" charset="-122"/>
                        </a:rPr>
                        <a:t>478</a:t>
                      </a:r>
                      <a:r>
                        <a:rPr lang="zh-CN" altLang="en-US" sz="2000" b="0">
                          <a:latin typeface="+mn-ea"/>
                          <a:cs typeface="宋体" panose="02010600030101010101" pitchFamily="2" charset="-122"/>
                        </a:rPr>
                        <a:t>字摘编自卞孝萱等</a:t>
                      </a:r>
                      <a:r>
                        <a:rPr lang="en-US" altLang="zh-CN" sz="2000" b="0">
                          <a:latin typeface="+mn-ea"/>
                          <a:cs typeface="宋体" panose="02010600030101010101" pitchFamily="2" charset="-122"/>
                        </a:rPr>
                        <a:t>《</a:t>
                      </a:r>
                      <a:r>
                        <a:rPr lang="zh-CN" altLang="en-US" sz="2000" b="0">
                          <a:latin typeface="+mn-ea"/>
                          <a:cs typeface="宋体" panose="02010600030101010101" pitchFamily="2" charset="-122"/>
                        </a:rPr>
                        <a:t>韩愈评传</a:t>
                      </a:r>
                      <a:r>
                        <a:rPr lang="en-US" altLang="zh-CN" sz="2000" b="0">
                          <a:latin typeface="+mn-ea"/>
                          <a:cs typeface="宋体" panose="02010600030101010101" pitchFamily="2" charset="-122"/>
                        </a:rPr>
                        <a:t>》</a:t>
                      </a:r>
                      <a:r>
                        <a:rPr lang="zh-CN" altLang="en-US" sz="2000" b="0">
                          <a:latin typeface="+mn-ea"/>
                          <a:cs typeface="宋体" panose="02010600030101010101" pitchFamily="2" charset="-122"/>
                        </a:rPr>
                        <a:t>、张海鹏等编</a:t>
                      </a:r>
                      <a:r>
                        <a:rPr lang="en-US" altLang="zh-CN" sz="2000" b="0">
                          <a:latin typeface="+mn-ea"/>
                          <a:cs typeface="宋体" panose="02010600030101010101" pitchFamily="2" charset="-122"/>
                        </a:rPr>
                        <a:t>《</a:t>
                      </a:r>
                      <a:r>
                        <a:rPr lang="zh-CN" altLang="en-US" sz="2000" b="0">
                          <a:latin typeface="+mn-ea"/>
                          <a:cs typeface="宋体" panose="02010600030101010101" pitchFamily="2" charset="-122"/>
                        </a:rPr>
                        <a:t>中国近代史</a:t>
                      </a:r>
                      <a:r>
                        <a:rPr lang="en-US" altLang="zh-CN" sz="2000" b="0">
                          <a:latin typeface="+mn-ea"/>
                          <a:cs typeface="宋体" panose="02010600030101010101" pitchFamily="2" charset="-122"/>
                        </a:rPr>
                        <a:t>》</a:t>
                      </a:r>
                      <a:endParaRPr lang="zh-CN" altLang="en-US" sz="2000" b="0">
                        <a:latin typeface="+mn-ea"/>
                        <a:cs typeface="宋体" panose="02010600030101010101" pitchFamily="2" charset="-122"/>
                      </a:endParaRPr>
                    </a:p>
                  </a:txBody>
                  <a:tcPr marL="0" marR="0" marT="0" marB="1">
                    <a:lnL w="12700" cap="flat" cmpd="sng">
                      <a:solidFill>
                        <a:srgbClr val="080000"/>
                      </a:solidFill>
                      <a:prstDash val="solid"/>
                      <a:headEnd type="none" w="med" len="med"/>
                      <a:tailEnd type="none" w="med" len="med"/>
                    </a:lnL>
                    <a:lnR w="9525" cap="flat" cmpd="sng">
                      <a:solidFill>
                        <a:srgbClr val="00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indent="0">
                        <a:buNone/>
                      </a:pPr>
                      <a:r>
                        <a:rPr lang="zh-CN" altLang="en-US" sz="2000" b="1">
                          <a:solidFill>
                            <a:srgbClr val="00B050"/>
                          </a:solidFill>
                          <a:latin typeface="+mn-ea"/>
                          <a:cs typeface="宋体" panose="02010600030101010101" pitchFamily="2" charset="-122"/>
                        </a:rPr>
                        <a:t>比较类</a:t>
                      </a:r>
                      <a:endParaRPr lang="zh-CN" altLang="en-US" sz="2000" b="1">
                        <a:solidFill>
                          <a:srgbClr val="00B050"/>
                        </a:solidFill>
                        <a:latin typeface="+mn-ea"/>
                        <a:cs typeface="宋体" panose="02010600030101010101" pitchFamily="2" charset="-122"/>
                      </a:endParaRPr>
                    </a:p>
                    <a:p>
                      <a:pPr indent="0">
                        <a:buNone/>
                      </a:pPr>
                      <a:r>
                        <a:rPr lang="zh-CN" altLang="en-US" sz="2000" b="1">
                          <a:solidFill>
                            <a:srgbClr val="00B050"/>
                          </a:solidFill>
                          <a:latin typeface="+mn-ea"/>
                          <a:cs typeface="宋体" panose="02010600030101010101" pitchFamily="2" charset="-122"/>
                        </a:rPr>
                        <a:t>认识类</a:t>
                      </a:r>
                      <a:endParaRPr lang="zh-CN" altLang="en-US" sz="2000" b="1">
                        <a:solidFill>
                          <a:srgbClr val="00B050"/>
                        </a:solidFill>
                        <a:latin typeface="+mn-ea"/>
                        <a:cs typeface="宋体" panose="02010600030101010101" pitchFamily="2" charset="-122"/>
                      </a:endParaRPr>
                    </a:p>
                  </a:txBody>
                  <a:tcPr marL="0" marR="0" marT="0" marB="1">
                    <a:lnL w="9525" cap="flat" cmpd="sng">
                      <a:solidFill>
                        <a:srgbClr val="000000"/>
                      </a:solidFill>
                      <a:prstDash val="solid"/>
                      <a:headEnd type="none" w="med" len="med"/>
                      <a:tailEnd type="none" w="med" len="med"/>
                    </a:lnL>
                    <a:lnR w="9525" cap="flat" cmpd="sng">
                      <a:solidFill>
                        <a:srgbClr val="00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indent="0">
                        <a:buNone/>
                      </a:pPr>
                      <a:r>
                        <a:rPr lang="zh-CN" altLang="en-US" sz="2000" b="1">
                          <a:solidFill>
                            <a:srgbClr val="FF0000"/>
                          </a:solidFill>
                          <a:latin typeface="+mn-ea"/>
                          <a:cs typeface="宋体" panose="02010600030101010101" pitchFamily="2" charset="-122"/>
                        </a:rPr>
                        <a:t>古今贯通：</a:t>
                      </a:r>
                      <a:r>
                        <a:rPr lang="zh-CN" altLang="en-US" sz="2000" b="0">
                          <a:latin typeface="+mn-ea"/>
                          <a:cs typeface="宋体" panose="02010600030101010101" pitchFamily="2" charset="-122"/>
                        </a:rPr>
                        <a:t>考查儒学的不同发展阶段</a:t>
                      </a:r>
                      <a:endParaRPr lang="zh-CN" altLang="en-US" sz="2000" b="0">
                        <a:latin typeface="+mn-ea"/>
                        <a:cs typeface="宋体" panose="02010600030101010101" pitchFamily="2" charset="-122"/>
                      </a:endParaRPr>
                    </a:p>
                  </a:txBody>
                  <a:tcPr marL="0" marR="0" marT="0" marB="1">
                    <a:lnL w="9525" cap="flat" cmpd="sng">
                      <a:solidFill>
                        <a:srgbClr val="000000"/>
                      </a:solidFill>
                      <a:prstDash val="solid"/>
                      <a:headEnd type="none" w="med" len="med"/>
                      <a:tailEnd type="none" w="med" len="med"/>
                    </a:lnL>
                    <a:lnR w="9525" cap="flat" cmpd="sng">
                      <a:solidFill>
                        <a:srgbClr val="00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indent="0">
                        <a:buNone/>
                      </a:pPr>
                      <a:r>
                        <a:rPr lang="zh-CN" altLang="en-US" sz="2000" b="0">
                          <a:latin typeface="+mn-ea"/>
                          <a:cs typeface="宋体" panose="02010600030101010101" pitchFamily="2" charset="-122"/>
                        </a:rPr>
                        <a:t>反思儒学传统文化态度。正确对待孔子和儒学。</a:t>
                      </a:r>
                      <a:endParaRPr lang="zh-CN" altLang="en-US" sz="2000" b="0">
                        <a:latin typeface="+mn-ea"/>
                        <a:cs typeface="宋体" panose="02010600030101010101" pitchFamily="2" charset="-122"/>
                      </a:endParaRPr>
                    </a:p>
                  </a:txBody>
                  <a:tcPr marL="0" marR="0" marT="0" marB="1">
                    <a:lnL w="9525" cap="flat" cmpd="sng">
                      <a:solidFill>
                        <a:srgbClr val="000000"/>
                      </a:solidFill>
                      <a:prstDash val="solid"/>
                      <a:headEnd type="none" w="med" len="med"/>
                      <a:tailEnd type="none" w="med" len="med"/>
                    </a:lnL>
                    <a:lnR w="9525" cap="flat" cmpd="sng">
                      <a:solidFill>
                        <a:srgbClr val="00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853440">
                <a:tc>
                  <a:txBody>
                    <a:bodyPr/>
                    <a:lstStyle/>
                    <a:p>
                      <a:pPr indent="0" algn="ctr">
                        <a:buNone/>
                      </a:pPr>
                      <a:r>
                        <a:rPr lang="en-US" altLang="zh-CN" sz="2000" b="0">
                          <a:latin typeface="+mn-ea"/>
                          <a:cs typeface="宋体" panose="02010600030101010101" pitchFamily="2" charset="-122"/>
                        </a:rPr>
                        <a:t>2016</a:t>
                      </a:r>
                      <a:endParaRPr lang="en-US" altLang="zh-CN" sz="2000" b="0">
                        <a:latin typeface="+mn-ea"/>
                        <a:cs typeface="宋体" panose="02010600030101010101" pitchFamily="2" charset="-122"/>
                      </a:endParaRPr>
                    </a:p>
                    <a:p>
                      <a:pPr indent="0" algn="ctr">
                        <a:buNone/>
                      </a:pPr>
                      <a:r>
                        <a:rPr lang="zh-CN" altLang="en-US" sz="2000" b="0">
                          <a:latin typeface="+mn-ea"/>
                          <a:cs typeface="宋体" panose="02010600030101010101" pitchFamily="2" charset="-122"/>
                        </a:rPr>
                        <a:t>全国</a:t>
                      </a:r>
                      <a:r>
                        <a:rPr lang="en-US" altLang="zh-CN" sz="2000" b="1">
                          <a:latin typeface="+mn-ea"/>
                          <a:cs typeface="宋体" panose="02010600030101010101" pitchFamily="2" charset="-122"/>
                        </a:rPr>
                        <a:t>Ⅰ</a:t>
                      </a:r>
                      <a:r>
                        <a:rPr lang="zh-CN" altLang="en-US" sz="2000" b="1">
                          <a:latin typeface="+mn-ea"/>
                          <a:cs typeface="宋体" panose="02010600030101010101" pitchFamily="2" charset="-122"/>
                        </a:rPr>
                        <a:t>卷</a:t>
                      </a:r>
                      <a:endParaRPr lang="zh-CN" altLang="en-US" sz="2000" b="0">
                        <a:latin typeface="+mn-ea"/>
                        <a:cs typeface="宋体" panose="02010600030101010101" pitchFamily="2" charset="-122"/>
                      </a:endParaRPr>
                    </a:p>
                  </a:txBody>
                  <a:tcPr marL="0" marR="0" marT="0" marB="1"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indent="0">
                        <a:buNone/>
                      </a:pPr>
                      <a:r>
                        <a:rPr lang="zh-CN" altLang="en-US" sz="2000" b="0">
                          <a:latin typeface="+mn-ea"/>
                          <a:cs typeface="宋体" panose="02010600030101010101" pitchFamily="2" charset="-122"/>
                        </a:rPr>
                        <a:t>材料</a:t>
                      </a:r>
                      <a:r>
                        <a:rPr lang="en-US" altLang="zh-CN" sz="2000" b="0">
                          <a:latin typeface="+mn-ea"/>
                          <a:cs typeface="宋体" panose="02010600030101010101" pitchFamily="2" charset="-122"/>
                        </a:rPr>
                        <a:t>429</a:t>
                      </a:r>
                      <a:r>
                        <a:rPr lang="zh-CN" altLang="en-US" sz="2000" b="0">
                          <a:latin typeface="+mn-ea"/>
                          <a:cs typeface="宋体" panose="02010600030101010101" pitchFamily="2" charset="-122"/>
                        </a:rPr>
                        <a:t>字李龙潜</a:t>
                      </a:r>
                      <a:r>
                        <a:rPr lang="en-US" altLang="zh-CN" sz="2000" b="0">
                          <a:latin typeface="+mn-ea"/>
                          <a:cs typeface="宋体" panose="02010600030101010101" pitchFamily="2" charset="-122"/>
                        </a:rPr>
                        <a:t>《</a:t>
                      </a:r>
                      <a:r>
                        <a:rPr lang="zh-CN" altLang="en-US" sz="2000" b="0">
                          <a:latin typeface="+mn-ea"/>
                          <a:cs typeface="宋体" panose="02010600030101010101" pitchFamily="2" charset="-122"/>
                        </a:rPr>
                        <a:t>明清经济史</a:t>
                      </a:r>
                      <a:r>
                        <a:rPr lang="en-US" altLang="zh-CN" sz="2000" b="0">
                          <a:latin typeface="+mn-ea"/>
                          <a:cs typeface="宋体" panose="02010600030101010101" pitchFamily="2" charset="-122"/>
                        </a:rPr>
                        <a:t>》</a:t>
                      </a:r>
                      <a:r>
                        <a:rPr lang="zh-CN" altLang="en-US" sz="2000" b="0">
                          <a:latin typeface="+mn-ea"/>
                          <a:cs typeface="宋体" panose="02010600030101010101" pitchFamily="2" charset="-122"/>
                        </a:rPr>
                        <a:t>、</a:t>
                      </a:r>
                      <a:r>
                        <a:rPr lang="zh-CN" altLang="en-US" sz="2000" b="0">
                          <a:latin typeface="+mn-ea"/>
                          <a:cs typeface="Calibri" panose="020F0502020204030204" charset="0"/>
                        </a:rPr>
                        <a:t>据</a:t>
                      </a:r>
                      <a:r>
                        <a:rPr lang="en-US" altLang="zh-CN" sz="2000" b="0">
                          <a:latin typeface="+mn-ea"/>
                          <a:cs typeface="宋体" panose="02010600030101010101" pitchFamily="2" charset="-122"/>
                        </a:rPr>
                        <a:t>《</a:t>
                      </a:r>
                      <a:r>
                        <a:rPr lang="zh-CN" altLang="en-US" sz="2000" b="0">
                          <a:latin typeface="+mn-ea"/>
                          <a:cs typeface="宋体" panose="02010600030101010101" pitchFamily="2" charset="-122"/>
                        </a:rPr>
                        <a:t>康有为全集</a:t>
                      </a:r>
                      <a:r>
                        <a:rPr lang="en-US" altLang="zh-CN" sz="2000" b="0">
                          <a:latin typeface="+mn-ea"/>
                          <a:cs typeface="宋体" panose="02010600030101010101" pitchFamily="2" charset="-122"/>
                        </a:rPr>
                        <a:t>》</a:t>
                      </a:r>
                      <a:r>
                        <a:rPr lang="zh-CN" altLang="en-US" sz="2000" b="0">
                          <a:latin typeface="+mn-ea"/>
                          <a:cs typeface="宋体" panose="02010600030101010101" pitchFamily="2" charset="-122"/>
                        </a:rPr>
                        <a:t>等</a:t>
                      </a:r>
                      <a:endParaRPr lang="zh-CN" altLang="en-US" sz="2000" b="0">
                        <a:latin typeface="+mn-ea"/>
                        <a:cs typeface="宋体" panose="02010600030101010101" pitchFamily="2" charset="-122"/>
                      </a:endParaRPr>
                    </a:p>
                  </a:txBody>
                  <a:tcPr marL="0" marR="0" marT="0" marB="1">
                    <a:lnL w="12700" cap="flat" cmpd="sng">
                      <a:solidFill>
                        <a:srgbClr val="080000"/>
                      </a:solidFill>
                      <a:prstDash val="solid"/>
                      <a:headEnd type="none" w="med" len="med"/>
                      <a:tailEnd type="none" w="med" len="med"/>
                    </a:lnL>
                    <a:lnR w="9525" cap="flat" cmpd="sng">
                      <a:solidFill>
                        <a:srgbClr val="00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indent="0">
                        <a:buNone/>
                      </a:pPr>
                      <a:r>
                        <a:rPr lang="zh-CN" altLang="en-US" sz="2000" b="1">
                          <a:solidFill>
                            <a:srgbClr val="00B050"/>
                          </a:solidFill>
                          <a:latin typeface="+mn-ea"/>
                          <a:cs typeface="宋体" panose="02010600030101010101" pitchFamily="2" charset="-122"/>
                        </a:rPr>
                        <a:t>原因类</a:t>
                      </a:r>
                      <a:endParaRPr lang="zh-CN" altLang="en-US" sz="2000" b="1">
                        <a:solidFill>
                          <a:srgbClr val="00B050"/>
                        </a:solidFill>
                        <a:latin typeface="+mn-ea"/>
                        <a:cs typeface="宋体" panose="02010600030101010101" pitchFamily="2" charset="-122"/>
                      </a:endParaRPr>
                    </a:p>
                    <a:p>
                      <a:pPr indent="0">
                        <a:buNone/>
                      </a:pPr>
                      <a:r>
                        <a:rPr lang="zh-CN" altLang="en-US" sz="2000" b="1">
                          <a:solidFill>
                            <a:srgbClr val="00B050"/>
                          </a:solidFill>
                          <a:latin typeface="+mn-ea"/>
                          <a:cs typeface="宋体" panose="02010600030101010101" pitchFamily="2" charset="-122"/>
                        </a:rPr>
                        <a:t>影响类</a:t>
                      </a:r>
                      <a:endParaRPr lang="zh-CN" altLang="en-US" sz="2000" b="1">
                        <a:solidFill>
                          <a:srgbClr val="00B050"/>
                        </a:solidFill>
                        <a:latin typeface="+mn-ea"/>
                        <a:cs typeface="宋体" panose="02010600030101010101" pitchFamily="2" charset="-122"/>
                      </a:endParaRPr>
                    </a:p>
                    <a:p>
                      <a:pPr indent="0">
                        <a:buNone/>
                      </a:pPr>
                      <a:r>
                        <a:rPr lang="zh-CN" altLang="en-US" sz="2000" b="1">
                          <a:solidFill>
                            <a:srgbClr val="00B050"/>
                          </a:solidFill>
                          <a:latin typeface="+mn-ea"/>
                          <a:cs typeface="宋体" panose="02010600030101010101" pitchFamily="2" charset="-122"/>
                        </a:rPr>
                        <a:t>概括类</a:t>
                      </a:r>
                      <a:endParaRPr lang="zh-CN" altLang="en-US" sz="2000" b="1">
                        <a:solidFill>
                          <a:srgbClr val="00B050"/>
                        </a:solidFill>
                        <a:latin typeface="+mn-ea"/>
                        <a:cs typeface="宋体" panose="02010600030101010101" pitchFamily="2" charset="-122"/>
                      </a:endParaRPr>
                    </a:p>
                    <a:p>
                      <a:pPr indent="0">
                        <a:buNone/>
                      </a:pPr>
                      <a:r>
                        <a:rPr lang="zh-CN" altLang="en-US" sz="2000" b="1">
                          <a:solidFill>
                            <a:srgbClr val="00B050"/>
                          </a:solidFill>
                          <a:latin typeface="+mn-ea"/>
                          <a:cs typeface="宋体" panose="02010600030101010101" pitchFamily="2" charset="-122"/>
                        </a:rPr>
                        <a:t>评价类</a:t>
                      </a:r>
                      <a:endParaRPr lang="zh-CN" altLang="en-US" sz="2000" b="1">
                        <a:solidFill>
                          <a:srgbClr val="00B050"/>
                        </a:solidFill>
                        <a:latin typeface="+mn-ea"/>
                        <a:cs typeface="宋体" panose="02010600030101010101" pitchFamily="2" charset="-122"/>
                      </a:endParaRPr>
                    </a:p>
                  </a:txBody>
                  <a:tcPr marL="0" marR="0" marT="0" marB="1">
                    <a:lnL w="9525" cap="flat" cmpd="sng">
                      <a:solidFill>
                        <a:srgbClr val="000000"/>
                      </a:solidFill>
                      <a:prstDash val="solid"/>
                      <a:headEnd type="none" w="med" len="med"/>
                      <a:tailEnd type="none" w="med" len="med"/>
                    </a:lnL>
                    <a:lnR w="9525" cap="flat" cmpd="sng">
                      <a:solidFill>
                        <a:srgbClr val="00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indent="0">
                        <a:buNone/>
                      </a:pPr>
                      <a:r>
                        <a:rPr lang="zh-CN" altLang="en-US" sz="2000" b="1">
                          <a:solidFill>
                            <a:srgbClr val="FF0000"/>
                          </a:solidFill>
                          <a:latin typeface="+mn-ea"/>
                          <a:cs typeface="宋体" panose="02010600030101010101" pitchFamily="2" charset="-122"/>
                        </a:rPr>
                        <a:t>古今贯通：</a:t>
                      </a:r>
                      <a:r>
                        <a:rPr lang="zh-CN" altLang="en-US" sz="2000" b="0">
                          <a:latin typeface="+mn-ea"/>
                          <a:cs typeface="宋体" panose="02010600030101010101" pitchFamily="2" charset="-122"/>
                        </a:rPr>
                        <a:t>分析近代中国学者缓解人口压力的主张</a:t>
                      </a:r>
                      <a:endParaRPr lang="zh-CN" altLang="en-US" sz="2000" b="0">
                        <a:latin typeface="+mn-ea"/>
                        <a:cs typeface="宋体" panose="02010600030101010101" pitchFamily="2" charset="-122"/>
                      </a:endParaRPr>
                    </a:p>
                  </a:txBody>
                  <a:tcPr marL="0" marR="0" marT="0" marB="1">
                    <a:lnL w="9525" cap="flat" cmpd="sng">
                      <a:solidFill>
                        <a:srgbClr val="000000"/>
                      </a:solidFill>
                      <a:prstDash val="solid"/>
                      <a:headEnd type="none" w="med" len="med"/>
                      <a:tailEnd type="none" w="med" len="med"/>
                    </a:lnL>
                    <a:lnR w="9525" cap="flat" cmpd="sng">
                      <a:solidFill>
                        <a:srgbClr val="00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indent="0">
                        <a:buNone/>
                      </a:pPr>
                      <a:r>
                        <a:rPr lang="zh-CN" altLang="en-US" sz="2000" b="0">
                          <a:latin typeface="+mn-ea"/>
                          <a:cs typeface="宋体" panose="02010600030101010101" pitchFamily="2" charset="-122"/>
                        </a:rPr>
                        <a:t>反思人口政策及人口观。依据国情合理解决人口问题。</a:t>
                      </a:r>
                      <a:endParaRPr lang="zh-CN" altLang="en-US" sz="2000" b="0">
                        <a:latin typeface="+mn-ea"/>
                        <a:cs typeface="宋体" panose="02010600030101010101" pitchFamily="2" charset="-122"/>
                      </a:endParaRPr>
                    </a:p>
                  </a:txBody>
                  <a:tcPr marL="0" marR="0" marT="0" marB="1">
                    <a:lnL w="9525" cap="flat" cmpd="sng">
                      <a:solidFill>
                        <a:srgbClr val="000000"/>
                      </a:solidFill>
                      <a:prstDash val="solid"/>
                      <a:headEnd type="none" w="med" len="med"/>
                      <a:tailEnd type="none" w="med" len="med"/>
                    </a:lnL>
                    <a:lnR w="9525" cap="flat" cmpd="sng">
                      <a:solidFill>
                        <a:srgbClr val="00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918845">
                <a:tc>
                  <a:txBody>
                    <a:bodyPr/>
                    <a:lstStyle/>
                    <a:p>
                      <a:pPr indent="0" algn="ctr">
                        <a:buNone/>
                      </a:pPr>
                      <a:r>
                        <a:rPr lang="en-US" altLang="zh-CN" sz="2000" b="0">
                          <a:latin typeface="+mn-ea"/>
                          <a:cs typeface="宋体" panose="02010600030101010101" pitchFamily="2" charset="-122"/>
                        </a:rPr>
                        <a:t>2017</a:t>
                      </a:r>
                      <a:endParaRPr lang="en-US" altLang="zh-CN" sz="2000" b="0">
                        <a:latin typeface="+mn-ea"/>
                        <a:cs typeface="宋体" panose="02010600030101010101" pitchFamily="2" charset="-122"/>
                      </a:endParaRPr>
                    </a:p>
                    <a:p>
                      <a:pPr indent="0" algn="ctr">
                        <a:buNone/>
                      </a:pPr>
                      <a:r>
                        <a:rPr lang="zh-CN" altLang="en-US" sz="2000" b="0">
                          <a:latin typeface="+mn-ea"/>
                          <a:cs typeface="宋体" panose="02010600030101010101" pitchFamily="2" charset="-122"/>
                        </a:rPr>
                        <a:t>全国</a:t>
                      </a:r>
                      <a:r>
                        <a:rPr lang="en-US" altLang="zh-CN" sz="2000" b="1">
                          <a:latin typeface="+mn-ea"/>
                          <a:cs typeface="宋体" panose="02010600030101010101" pitchFamily="2" charset="-122"/>
                        </a:rPr>
                        <a:t>Ⅰ</a:t>
                      </a:r>
                      <a:r>
                        <a:rPr lang="zh-CN" altLang="en-US" sz="2000" b="1">
                          <a:latin typeface="+mn-ea"/>
                          <a:cs typeface="宋体" panose="02010600030101010101" pitchFamily="2" charset="-122"/>
                        </a:rPr>
                        <a:t>卷</a:t>
                      </a:r>
                      <a:endParaRPr lang="zh-CN" altLang="en-US" sz="2000" b="0">
                        <a:latin typeface="+mn-ea"/>
                        <a:cs typeface="宋体" panose="02010600030101010101" pitchFamily="2" charset="-122"/>
                      </a:endParaRPr>
                    </a:p>
                  </a:txBody>
                  <a:tcPr marL="0" marR="0" marT="0" marB="1"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indent="0">
                        <a:buNone/>
                      </a:pPr>
                      <a:r>
                        <a:rPr lang="zh-CN" altLang="en-US" sz="2000" b="0">
                          <a:latin typeface="+mn-ea"/>
                          <a:cs typeface="宋体" panose="02010600030101010101" pitchFamily="2" charset="-122"/>
                        </a:rPr>
                        <a:t>材料</a:t>
                      </a:r>
                      <a:r>
                        <a:rPr lang="en-US" altLang="zh-CN" sz="2000" b="0">
                          <a:latin typeface="+mn-ea"/>
                          <a:cs typeface="宋体" panose="02010600030101010101" pitchFamily="2" charset="-122"/>
                        </a:rPr>
                        <a:t>417</a:t>
                      </a:r>
                      <a:r>
                        <a:rPr lang="zh-CN" altLang="en-US" sz="2000" b="0">
                          <a:latin typeface="+mn-ea"/>
                          <a:cs typeface="宋体" panose="02010600030101010101" pitchFamily="2" charset="-122"/>
                        </a:rPr>
                        <a:t>字</a:t>
                      </a:r>
                      <a:r>
                        <a:rPr lang="zh-CN" altLang="en-US" sz="2000" b="0">
                          <a:latin typeface="+mn-ea"/>
                          <a:cs typeface="Calibri" panose="020F0502020204030204" charset="0"/>
                        </a:rPr>
                        <a:t>摘编</a:t>
                      </a:r>
                      <a:r>
                        <a:rPr lang="zh-CN" altLang="en-US" sz="2000" b="0">
                          <a:latin typeface="+mn-ea"/>
                          <a:cs typeface="宋体" panose="02010600030101010101" pitchFamily="2" charset="-122"/>
                        </a:rPr>
                        <a:t>自李宏图</a:t>
                      </a:r>
                      <a:r>
                        <a:rPr lang="en-US" altLang="zh-CN" sz="2000" b="0">
                          <a:latin typeface="+mn-ea"/>
                          <a:cs typeface="宋体" panose="02010600030101010101" pitchFamily="2" charset="-122"/>
                        </a:rPr>
                        <a:t>《</a:t>
                      </a:r>
                      <a:r>
                        <a:rPr lang="zh-CN" altLang="en-US" sz="2000" b="0">
                          <a:latin typeface="+mn-ea"/>
                          <a:cs typeface="宋体" panose="02010600030101010101" pitchFamily="2" charset="-122"/>
                        </a:rPr>
                        <a:t>西欧近代民族主义思潮研究</a:t>
                      </a:r>
                      <a:r>
                        <a:rPr lang="en-US" altLang="zh-CN" sz="2000" b="0">
                          <a:latin typeface="+mn-ea"/>
                          <a:cs typeface="宋体" panose="02010600030101010101" pitchFamily="2" charset="-122"/>
                        </a:rPr>
                        <a:t>》</a:t>
                      </a:r>
                      <a:r>
                        <a:rPr lang="zh-CN" altLang="en-US" sz="2000" b="0">
                          <a:latin typeface="+mn-ea"/>
                          <a:cs typeface="宋体" panose="02010600030101010101" pitchFamily="2" charset="-122"/>
                        </a:rPr>
                        <a:t>、</a:t>
                      </a:r>
                      <a:r>
                        <a:rPr lang="en-US" altLang="zh-CN" sz="2000" b="0">
                          <a:latin typeface="+mn-ea"/>
                          <a:cs typeface="宋体" panose="02010600030101010101" pitchFamily="2" charset="-122"/>
                        </a:rPr>
                        <a:t>《</a:t>
                      </a:r>
                      <a:r>
                        <a:rPr lang="zh-CN" altLang="en-US" sz="2000" b="0">
                          <a:latin typeface="+mn-ea"/>
                          <a:cs typeface="宋体" panose="02010600030101010101" pitchFamily="2" charset="-122"/>
                        </a:rPr>
                        <a:t>中国国民党第一次全国代表大会宣言</a:t>
                      </a:r>
                      <a:r>
                        <a:rPr lang="en-US" altLang="zh-CN" sz="2000" b="0">
                          <a:latin typeface="+mn-ea"/>
                          <a:cs typeface="宋体" panose="02010600030101010101" pitchFamily="2" charset="-122"/>
                        </a:rPr>
                        <a:t>》</a:t>
                      </a:r>
                      <a:r>
                        <a:rPr lang="zh-CN" altLang="en-US" sz="2000" b="0">
                          <a:latin typeface="+mn-ea"/>
                          <a:cs typeface="宋体" panose="02010600030101010101" pitchFamily="2" charset="-122"/>
                        </a:rPr>
                        <a:t>（</a:t>
                      </a:r>
                      <a:r>
                        <a:rPr lang="en-US" altLang="zh-CN" sz="2000" b="0">
                          <a:latin typeface="+mn-ea"/>
                          <a:cs typeface="宋体" panose="02010600030101010101" pitchFamily="2" charset="-122"/>
                        </a:rPr>
                        <a:t>1924</a:t>
                      </a:r>
                      <a:r>
                        <a:rPr lang="zh-CN" altLang="en-US" sz="2000" b="0">
                          <a:latin typeface="+mn-ea"/>
                          <a:cs typeface="宋体" panose="02010600030101010101" pitchFamily="2" charset="-122"/>
                        </a:rPr>
                        <a:t>年）</a:t>
                      </a:r>
                      <a:endParaRPr lang="zh-CN" altLang="en-US" sz="2000" b="0">
                        <a:latin typeface="+mn-ea"/>
                        <a:cs typeface="宋体" panose="02010600030101010101" pitchFamily="2" charset="-122"/>
                      </a:endParaRPr>
                    </a:p>
                  </a:txBody>
                  <a:tcPr marL="0" marR="0" marT="0" marB="1">
                    <a:lnL w="12700" cap="flat" cmpd="sng">
                      <a:solidFill>
                        <a:srgbClr val="080000"/>
                      </a:solidFill>
                      <a:prstDash val="solid"/>
                      <a:headEnd type="none" w="med" len="med"/>
                      <a:tailEnd type="none" w="med" len="med"/>
                    </a:lnL>
                    <a:lnR w="9525" cap="flat" cmpd="sng">
                      <a:solidFill>
                        <a:srgbClr val="00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indent="0">
                        <a:buNone/>
                      </a:pPr>
                      <a:r>
                        <a:rPr lang="zh-CN" altLang="en-US" sz="2000" b="1">
                          <a:solidFill>
                            <a:srgbClr val="00B050"/>
                          </a:solidFill>
                          <a:latin typeface="+mn-ea"/>
                          <a:cs typeface="宋体" panose="02010600030101010101" pitchFamily="2" charset="-122"/>
                        </a:rPr>
                        <a:t>作用类</a:t>
                      </a:r>
                      <a:endParaRPr lang="zh-CN" altLang="en-US" sz="2000" b="1">
                        <a:solidFill>
                          <a:srgbClr val="00B050"/>
                        </a:solidFill>
                        <a:latin typeface="+mn-ea"/>
                        <a:cs typeface="宋体" panose="02010600030101010101" pitchFamily="2" charset="-122"/>
                      </a:endParaRPr>
                    </a:p>
                    <a:p>
                      <a:pPr indent="0">
                        <a:buNone/>
                      </a:pPr>
                      <a:r>
                        <a:rPr lang="zh-CN" altLang="en-US" sz="2000" b="1">
                          <a:solidFill>
                            <a:srgbClr val="00B050"/>
                          </a:solidFill>
                          <a:latin typeface="+mn-ea"/>
                          <a:cs typeface="宋体" panose="02010600030101010101" pitchFamily="2" charset="-122"/>
                        </a:rPr>
                        <a:t>比较类</a:t>
                      </a:r>
                      <a:endParaRPr lang="zh-CN" altLang="en-US" sz="2000" b="1">
                        <a:solidFill>
                          <a:srgbClr val="00B050"/>
                        </a:solidFill>
                        <a:latin typeface="+mn-ea"/>
                        <a:cs typeface="宋体" panose="02010600030101010101" pitchFamily="2" charset="-122"/>
                      </a:endParaRPr>
                    </a:p>
                    <a:p>
                      <a:pPr indent="0">
                        <a:buNone/>
                      </a:pPr>
                      <a:r>
                        <a:rPr lang="zh-CN" altLang="en-US" sz="2000" b="1">
                          <a:solidFill>
                            <a:srgbClr val="00B050"/>
                          </a:solidFill>
                          <a:latin typeface="+mn-ea"/>
                          <a:cs typeface="宋体" panose="02010600030101010101" pitchFamily="2" charset="-122"/>
                        </a:rPr>
                        <a:t>原因类</a:t>
                      </a:r>
                      <a:endParaRPr lang="zh-CN" altLang="en-US" sz="2000" b="1">
                        <a:solidFill>
                          <a:srgbClr val="00B050"/>
                        </a:solidFill>
                        <a:latin typeface="+mn-ea"/>
                        <a:cs typeface="宋体" panose="02010600030101010101" pitchFamily="2" charset="-122"/>
                      </a:endParaRPr>
                    </a:p>
                  </a:txBody>
                  <a:tcPr marL="0" marR="0" marT="0" marB="1">
                    <a:lnL w="9525" cap="flat" cmpd="sng">
                      <a:solidFill>
                        <a:srgbClr val="000000"/>
                      </a:solidFill>
                      <a:prstDash val="solid"/>
                      <a:headEnd type="none" w="med" len="med"/>
                      <a:tailEnd type="none" w="med" len="med"/>
                    </a:lnL>
                    <a:lnR w="9525" cap="flat" cmpd="sng">
                      <a:solidFill>
                        <a:srgbClr val="00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indent="0">
                        <a:buNone/>
                      </a:pPr>
                      <a:r>
                        <a:rPr lang="zh-CN" altLang="en-US" sz="2000" b="1">
                          <a:solidFill>
                            <a:srgbClr val="FF0000"/>
                          </a:solidFill>
                          <a:latin typeface="+mn-ea"/>
                          <a:cs typeface="宋体" panose="02010600030101010101" pitchFamily="2" charset="-122"/>
                        </a:rPr>
                        <a:t>中外关联：</a:t>
                      </a:r>
                      <a:r>
                        <a:rPr lang="zh-CN" altLang="en-US" sz="2000" b="0">
                          <a:latin typeface="+mn-ea"/>
                          <a:cs typeface="宋体" panose="02010600030101010101" pitchFamily="2" charset="-122"/>
                        </a:rPr>
                        <a:t>法国大革命和近代中国对于民族主义的阐述</a:t>
                      </a:r>
                      <a:endParaRPr lang="zh-CN" altLang="en-US" sz="2000" b="0">
                        <a:latin typeface="+mn-ea"/>
                        <a:cs typeface="宋体" panose="02010600030101010101" pitchFamily="2" charset="-122"/>
                      </a:endParaRPr>
                    </a:p>
                  </a:txBody>
                  <a:tcPr marL="0" marR="0" marT="0" marB="1">
                    <a:lnL w="9525" cap="flat" cmpd="sng">
                      <a:solidFill>
                        <a:srgbClr val="000000"/>
                      </a:solidFill>
                      <a:prstDash val="solid"/>
                      <a:headEnd type="none" w="med" len="med"/>
                      <a:tailEnd type="none" w="med" len="med"/>
                    </a:lnL>
                    <a:lnR w="9525" cap="flat" cmpd="sng">
                      <a:solidFill>
                        <a:srgbClr val="00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indent="0">
                        <a:buNone/>
                      </a:pPr>
                      <a:r>
                        <a:rPr lang="zh-CN" altLang="en-US" sz="2000" b="0">
                          <a:latin typeface="+mn-ea"/>
                          <a:cs typeface="宋体" panose="02010600030101010101" pitchFamily="2" charset="-122"/>
                        </a:rPr>
                        <a:t>宣扬对民族文化的认同。</a:t>
                      </a:r>
                      <a:endParaRPr lang="zh-CN" altLang="en-US" sz="2000" b="0">
                        <a:latin typeface="+mn-ea"/>
                        <a:cs typeface="宋体" panose="02010600030101010101" pitchFamily="2" charset="-122"/>
                      </a:endParaRPr>
                    </a:p>
                  </a:txBody>
                  <a:tcPr marL="0" marR="0" marT="0" marB="1">
                    <a:lnL w="9525" cap="flat" cmpd="sng">
                      <a:solidFill>
                        <a:srgbClr val="000000"/>
                      </a:solidFill>
                      <a:prstDash val="solid"/>
                      <a:headEnd type="none" w="med" len="med"/>
                      <a:tailEnd type="none" w="med" len="med"/>
                    </a:lnL>
                    <a:lnR w="9525" cap="flat" cmpd="sng">
                      <a:solidFill>
                        <a:srgbClr val="00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1067435">
                <a:tc>
                  <a:txBody>
                    <a:bodyPr/>
                    <a:lstStyle/>
                    <a:p>
                      <a:pPr indent="0" algn="ctr">
                        <a:buNone/>
                      </a:pPr>
                      <a:r>
                        <a:rPr lang="en-US" altLang="zh-CN" sz="2000" b="0">
                          <a:latin typeface="+mn-ea"/>
                          <a:cs typeface="宋体" panose="02010600030101010101" pitchFamily="2" charset="-122"/>
                        </a:rPr>
                        <a:t>2018</a:t>
                      </a:r>
                      <a:endParaRPr lang="en-US" altLang="zh-CN" sz="2000" b="0">
                        <a:latin typeface="+mn-ea"/>
                        <a:cs typeface="宋体" panose="02010600030101010101" pitchFamily="2" charset="-122"/>
                      </a:endParaRPr>
                    </a:p>
                    <a:p>
                      <a:pPr indent="0" algn="ctr">
                        <a:buNone/>
                      </a:pPr>
                      <a:r>
                        <a:rPr lang="zh-CN" altLang="en-US" sz="2000" b="0">
                          <a:latin typeface="+mn-ea"/>
                          <a:cs typeface="宋体" panose="02010600030101010101" pitchFamily="2" charset="-122"/>
                        </a:rPr>
                        <a:t>全国</a:t>
                      </a:r>
                      <a:r>
                        <a:rPr lang="en-US" altLang="zh-CN" sz="2000" b="1">
                          <a:latin typeface="+mn-ea"/>
                          <a:cs typeface="宋体" panose="02010600030101010101" pitchFamily="2" charset="-122"/>
                        </a:rPr>
                        <a:t>Ⅰ</a:t>
                      </a:r>
                      <a:r>
                        <a:rPr lang="zh-CN" altLang="en-US" sz="2000" b="1">
                          <a:latin typeface="+mn-ea"/>
                          <a:cs typeface="宋体" panose="02010600030101010101" pitchFamily="2" charset="-122"/>
                        </a:rPr>
                        <a:t>卷</a:t>
                      </a:r>
                      <a:endParaRPr lang="zh-CN" altLang="en-US" sz="2000" b="0">
                        <a:latin typeface="+mn-ea"/>
                        <a:cs typeface="宋体" panose="02010600030101010101" pitchFamily="2" charset="-122"/>
                      </a:endParaRPr>
                    </a:p>
                  </a:txBody>
                  <a:tcPr marL="0" marR="0" marT="0" marB="1"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indent="0">
                        <a:buNone/>
                      </a:pPr>
                      <a:r>
                        <a:rPr lang="zh-CN" altLang="en-US" sz="2000" b="0">
                          <a:latin typeface="+mn-ea"/>
                          <a:cs typeface="宋体" panose="02010600030101010101" pitchFamily="2" charset="-122"/>
                        </a:rPr>
                        <a:t>材料</a:t>
                      </a:r>
                      <a:r>
                        <a:rPr lang="en-US" altLang="zh-CN" sz="2000" b="0">
                          <a:latin typeface="+mn-ea"/>
                          <a:cs typeface="宋体" panose="02010600030101010101" pitchFamily="2" charset="-122"/>
                        </a:rPr>
                        <a:t>470</a:t>
                      </a:r>
                      <a:r>
                        <a:rPr lang="zh-CN" altLang="en-US" sz="2000" b="0">
                          <a:latin typeface="+mn-ea"/>
                          <a:cs typeface="宋体" panose="02010600030101010101" pitchFamily="2" charset="-122"/>
                        </a:rPr>
                        <a:t>字</a:t>
                      </a:r>
                      <a:r>
                        <a:rPr lang="zh-CN" altLang="en-US" sz="2000" b="0">
                          <a:latin typeface="+mn-ea"/>
                          <a:cs typeface="Calibri" panose="020F0502020204030204" charset="0"/>
                        </a:rPr>
                        <a:t>摘编</a:t>
                      </a:r>
                      <a:r>
                        <a:rPr lang="zh-CN" altLang="en-US" sz="2000" b="0">
                          <a:latin typeface="+mn-ea"/>
                          <a:cs typeface="宋体" panose="02010600030101010101" pitchFamily="2" charset="-122"/>
                        </a:rPr>
                        <a:t>自</a:t>
                      </a:r>
                      <a:r>
                        <a:rPr sz="2000" b="0">
                          <a:latin typeface="+mn-ea"/>
                          <a:cs typeface="宋体" panose="02010600030101010101" pitchFamily="2" charset="-122"/>
                        </a:rPr>
                        <a:t>据杨开道《中国乡约制度》等</a:t>
                      </a:r>
                      <a:r>
                        <a:rPr lang="zh-CN" altLang="en-US" sz="2000" b="0">
                          <a:latin typeface="+mn-ea"/>
                          <a:cs typeface="宋体" panose="02010600030101010101" pitchFamily="2" charset="-122"/>
                        </a:rPr>
                        <a:t>、</a:t>
                      </a:r>
                      <a:r>
                        <a:rPr sz="2000" b="0">
                          <a:latin typeface="+mn-ea"/>
                          <a:cs typeface="宋体" panose="02010600030101010101" pitchFamily="2" charset="-122"/>
                        </a:rPr>
                        <a:t>据张海鹏主编《中国近代通史》</a:t>
                      </a:r>
                      <a:r>
                        <a:rPr lang="zh-CN" sz="2000" b="0">
                          <a:latin typeface="+mn-ea"/>
                          <a:cs typeface="宋体" panose="02010600030101010101" pitchFamily="2" charset="-122"/>
                        </a:rPr>
                        <a:t>、据郭德宏等主编《中华人民共和国专题史稿》</a:t>
                      </a:r>
                      <a:endParaRPr lang="zh-CN" sz="2000" b="0">
                        <a:latin typeface="+mn-ea"/>
                        <a:cs typeface="宋体" panose="02010600030101010101" pitchFamily="2" charset="-122"/>
                      </a:endParaRPr>
                    </a:p>
                  </a:txBody>
                  <a:tcPr marL="0" marR="0" marT="0" marB="1">
                    <a:lnL w="12700" cap="flat" cmpd="sng">
                      <a:solidFill>
                        <a:srgbClr val="080000"/>
                      </a:solidFill>
                      <a:prstDash val="solid"/>
                      <a:headEnd type="none" w="med" len="med"/>
                      <a:tailEnd type="none" w="med" len="med"/>
                    </a:lnL>
                    <a:lnR w="9525" cap="flat" cmpd="sng">
                      <a:solidFill>
                        <a:srgbClr val="00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indent="0">
                        <a:buNone/>
                      </a:pPr>
                      <a:r>
                        <a:rPr lang="zh-CN" altLang="en-US" sz="2000" b="1">
                          <a:solidFill>
                            <a:srgbClr val="00B050"/>
                          </a:solidFill>
                          <a:latin typeface="+mn-ea"/>
                          <a:cs typeface="宋体" panose="02010600030101010101" pitchFamily="2" charset="-122"/>
                        </a:rPr>
                        <a:t>作用类</a:t>
                      </a:r>
                      <a:endParaRPr lang="zh-CN" altLang="en-US" sz="2000" b="1">
                        <a:solidFill>
                          <a:srgbClr val="00B050"/>
                        </a:solidFill>
                        <a:latin typeface="+mn-ea"/>
                        <a:cs typeface="宋体" panose="02010600030101010101" pitchFamily="2" charset="-122"/>
                      </a:endParaRPr>
                    </a:p>
                    <a:p>
                      <a:pPr indent="0">
                        <a:buNone/>
                      </a:pPr>
                      <a:r>
                        <a:rPr lang="zh-CN" altLang="en-US" sz="2000" b="1">
                          <a:solidFill>
                            <a:srgbClr val="00B050"/>
                          </a:solidFill>
                          <a:latin typeface="+mn-ea"/>
                          <a:cs typeface="宋体" panose="02010600030101010101" pitchFamily="2" charset="-122"/>
                        </a:rPr>
                        <a:t>比较类</a:t>
                      </a:r>
                      <a:endParaRPr lang="zh-CN" altLang="en-US" sz="2000" b="1">
                        <a:solidFill>
                          <a:srgbClr val="00B050"/>
                        </a:solidFill>
                        <a:latin typeface="+mn-ea"/>
                        <a:cs typeface="宋体" panose="02010600030101010101" pitchFamily="2" charset="-122"/>
                      </a:endParaRPr>
                    </a:p>
                    <a:p>
                      <a:pPr indent="0">
                        <a:buNone/>
                      </a:pPr>
                      <a:r>
                        <a:rPr lang="zh-CN" altLang="en-US" sz="2000" b="1">
                          <a:solidFill>
                            <a:srgbClr val="00B050"/>
                          </a:solidFill>
                          <a:latin typeface="+mn-ea"/>
                          <a:cs typeface="宋体" panose="02010600030101010101" pitchFamily="2" charset="-122"/>
                        </a:rPr>
                        <a:t>背景类</a:t>
                      </a:r>
                      <a:endParaRPr lang="zh-CN" altLang="en-US" sz="2000" b="1">
                        <a:solidFill>
                          <a:srgbClr val="00B050"/>
                        </a:solidFill>
                        <a:latin typeface="+mn-ea"/>
                        <a:cs typeface="宋体" panose="02010600030101010101" pitchFamily="2" charset="-122"/>
                      </a:endParaRPr>
                    </a:p>
                    <a:p>
                      <a:pPr indent="0">
                        <a:buNone/>
                      </a:pPr>
                      <a:r>
                        <a:rPr lang="zh-CN" altLang="en-US" sz="2000" b="1">
                          <a:solidFill>
                            <a:srgbClr val="00B050"/>
                          </a:solidFill>
                          <a:latin typeface="+mn-ea"/>
                          <a:cs typeface="宋体" panose="02010600030101010101" pitchFamily="2" charset="-122"/>
                        </a:rPr>
                        <a:t>意义类</a:t>
                      </a:r>
                      <a:endParaRPr lang="zh-CN" altLang="en-US" sz="2000" b="1">
                        <a:solidFill>
                          <a:srgbClr val="00B050"/>
                        </a:solidFill>
                        <a:latin typeface="+mn-ea"/>
                        <a:cs typeface="宋体" panose="02010600030101010101" pitchFamily="2" charset="-122"/>
                      </a:endParaRPr>
                    </a:p>
                  </a:txBody>
                  <a:tcPr marL="0" marR="0" marT="0" marB="1">
                    <a:lnL w="9525" cap="flat" cmpd="sng">
                      <a:solidFill>
                        <a:srgbClr val="000000"/>
                      </a:solidFill>
                      <a:prstDash val="solid"/>
                      <a:headEnd type="none" w="med" len="med"/>
                      <a:tailEnd type="none" w="med" len="med"/>
                    </a:lnL>
                    <a:lnR w="9525" cap="flat" cmpd="sng">
                      <a:solidFill>
                        <a:srgbClr val="00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indent="0">
                        <a:buNone/>
                      </a:pPr>
                      <a:r>
                        <a:rPr lang="zh-CN" altLang="en-US" sz="2000" b="1">
                          <a:solidFill>
                            <a:srgbClr val="FF0000"/>
                          </a:solidFill>
                          <a:latin typeface="+mn-ea"/>
                          <a:cs typeface="宋体" panose="02010600030101010101" pitchFamily="2" charset="-122"/>
                        </a:rPr>
                        <a:t>古今贯通：</a:t>
                      </a:r>
                      <a:r>
                        <a:rPr lang="zh-CN" altLang="en-US" sz="2000" b="0">
                          <a:solidFill>
                            <a:schemeClr val="tx1"/>
                          </a:solidFill>
                          <a:latin typeface="+mn-ea"/>
                          <a:cs typeface="宋体" panose="02010600030101010101" pitchFamily="2" charset="-122"/>
                        </a:rPr>
                        <a:t>将宋代、明清的乡约制度，晚清的城镇乡地方自治，以及改革开放后的基层村民自治等有效结合起来</a:t>
                      </a:r>
                      <a:endParaRPr lang="zh-CN" altLang="en-US" sz="2000" b="0">
                        <a:solidFill>
                          <a:schemeClr val="tx1"/>
                        </a:solidFill>
                        <a:latin typeface="+mn-ea"/>
                        <a:cs typeface="宋体" panose="02010600030101010101" pitchFamily="2" charset="-122"/>
                      </a:endParaRPr>
                    </a:p>
                  </a:txBody>
                  <a:tcPr marL="0" marR="0" marT="0" marB="1">
                    <a:lnL w="9525" cap="flat" cmpd="sng">
                      <a:solidFill>
                        <a:srgbClr val="000000"/>
                      </a:solidFill>
                      <a:prstDash val="solid"/>
                      <a:headEnd type="none" w="med" len="med"/>
                      <a:tailEnd type="none" w="med" len="med"/>
                    </a:lnL>
                    <a:lnR w="9525" cap="flat" cmpd="sng">
                      <a:solidFill>
                        <a:srgbClr val="00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indent="0">
                        <a:buNone/>
                      </a:pPr>
                      <a:r>
                        <a:rPr lang="zh-CN" altLang="en-US" sz="2000" b="0">
                          <a:latin typeface="+mn-ea"/>
                          <a:cs typeface="宋体" panose="02010600030101010101" pitchFamily="2" charset="-122"/>
                        </a:rPr>
                        <a:t>宣扬基层民主政治建设与依法治国，加深对深化政治体制改革的理解，渗透着家国情怀。</a:t>
                      </a:r>
                      <a:endParaRPr lang="zh-CN" altLang="en-US" sz="2000" b="0">
                        <a:latin typeface="+mn-ea"/>
                        <a:cs typeface="宋体" panose="02010600030101010101" pitchFamily="2" charset="-122"/>
                      </a:endParaRPr>
                    </a:p>
                  </a:txBody>
                  <a:tcPr marL="0" marR="0" marT="0" marB="1">
                    <a:lnL w="9525" cap="flat" cmpd="sng">
                      <a:solidFill>
                        <a:srgbClr val="000000"/>
                      </a:solidFill>
                      <a:prstDash val="solid"/>
                      <a:headEnd type="none" w="med" len="med"/>
                      <a:tailEnd type="none" w="med" len="med"/>
                    </a:lnL>
                    <a:lnR w="9525" cap="flat" cmpd="sng">
                      <a:solidFill>
                        <a:srgbClr val="00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bl>
          </a:graphicData>
        </a:graphic>
      </p:graphicFrame>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 name="文本框 99"/>
          <p:cNvSpPr txBox="1"/>
          <p:nvPr/>
        </p:nvSpPr>
        <p:spPr>
          <a:xfrm>
            <a:off x="173990" y="217805"/>
            <a:ext cx="5080000" cy="645160"/>
          </a:xfrm>
          <a:prstGeom prst="rect">
            <a:avLst/>
          </a:prstGeom>
          <a:noFill/>
          <a:ln w="9525">
            <a:noFill/>
          </a:ln>
        </p:spPr>
        <p:txBody>
          <a:bodyPr>
            <a:spAutoFit/>
          </a:bodyPr>
          <a:lstStyle/>
          <a:p>
            <a:pPr indent="0"/>
            <a:r>
              <a:rPr lang="zh-CN" altLang="en-US" sz="3600" b="0">
                <a:latin typeface="华文新魏" panose="02010800040101010101" charset="-122"/>
                <a:ea typeface="华文新魏" panose="02010800040101010101" charset="-122"/>
                <a:cs typeface="宋体" panose="02010600030101010101" pitchFamily="2" charset="-122"/>
              </a:rPr>
              <a:t>二、命题特点分析</a:t>
            </a:r>
            <a:endParaRPr lang="zh-CN" altLang="en-US" sz="3600">
              <a:latin typeface="华文新魏" panose="02010800040101010101" charset="-122"/>
              <a:ea typeface="华文新魏" panose="02010800040101010101" charset="-122"/>
            </a:endParaRPr>
          </a:p>
        </p:txBody>
      </p:sp>
      <p:sp>
        <p:nvSpPr>
          <p:cNvPr id="2" name="文本框 1"/>
          <p:cNvSpPr txBox="1"/>
          <p:nvPr/>
        </p:nvSpPr>
        <p:spPr>
          <a:xfrm>
            <a:off x="294005" y="955675"/>
            <a:ext cx="11383010" cy="3046095"/>
          </a:xfrm>
          <a:prstGeom prst="rect">
            <a:avLst/>
          </a:prstGeom>
          <a:noFill/>
          <a:ln w="9525">
            <a:noFill/>
          </a:ln>
        </p:spPr>
        <p:txBody>
          <a:bodyPr wrap="square">
            <a:spAutoFit/>
          </a:bodyPr>
          <a:lstStyle/>
          <a:p>
            <a:pPr indent="266700"/>
            <a:r>
              <a:rPr lang="en-US" altLang="zh-CN" sz="4800" b="1">
                <a:solidFill>
                  <a:srgbClr val="FF0000"/>
                </a:solidFill>
                <a:latin typeface="宋体" panose="02010600030101010101" pitchFamily="2" charset="-122"/>
                <a:ea typeface="宋体" panose="02010600030101010101" pitchFamily="2" charset="-122"/>
                <a:cs typeface="宋体" panose="02010600030101010101" pitchFamily="2" charset="-122"/>
              </a:rPr>
              <a:t>  1</a:t>
            </a:r>
            <a:r>
              <a:rPr lang="zh-CN" altLang="en-US" sz="4800" b="1">
                <a:solidFill>
                  <a:srgbClr val="FF0000"/>
                </a:solidFill>
                <a:latin typeface="宋体" panose="02010600030101010101" pitchFamily="2" charset="-122"/>
                <a:ea typeface="宋体" panose="02010600030101010101" pitchFamily="2" charset="-122"/>
                <a:cs typeface="宋体" panose="02010600030101010101" pitchFamily="2" charset="-122"/>
              </a:rPr>
              <a:t>、命题角度有“背景（原因）”、“变化（发展）”、“特点”、</a:t>
            </a:r>
            <a:r>
              <a:rPr lang="en-US" altLang="zh-CN" sz="4800" b="1">
                <a:solidFill>
                  <a:srgbClr val="FF0000"/>
                </a:solidFill>
                <a:latin typeface="宋体" panose="02010600030101010101" pitchFamily="2" charset="-122"/>
                <a:ea typeface="宋体" panose="02010600030101010101" pitchFamily="2" charset="-122"/>
                <a:cs typeface="宋体" panose="02010600030101010101" pitchFamily="2" charset="-122"/>
              </a:rPr>
              <a:t>“</a:t>
            </a:r>
            <a:r>
              <a:rPr lang="zh-CN" altLang="en-US" sz="4800" b="1">
                <a:solidFill>
                  <a:srgbClr val="FF0000"/>
                </a:solidFill>
                <a:latin typeface="宋体" panose="02010600030101010101" pitchFamily="2" charset="-122"/>
                <a:ea typeface="宋体" panose="02010600030101010101" pitchFamily="2" charset="-122"/>
                <a:cs typeface="宋体" panose="02010600030101010101" pitchFamily="2" charset="-122"/>
              </a:rPr>
              <a:t>比较异同</a:t>
            </a:r>
            <a:r>
              <a:rPr lang="en-US" altLang="zh-CN" sz="4800" b="1">
                <a:solidFill>
                  <a:srgbClr val="FF0000"/>
                </a:solidFill>
                <a:latin typeface="宋体" panose="02010600030101010101" pitchFamily="2" charset="-122"/>
                <a:ea typeface="宋体" panose="02010600030101010101" pitchFamily="2" charset="-122"/>
                <a:cs typeface="宋体" panose="02010600030101010101" pitchFamily="2" charset="-122"/>
                <a:sym typeface="+mn-ea"/>
              </a:rPr>
              <a:t>”</a:t>
            </a:r>
            <a:r>
              <a:rPr lang="zh-CN" altLang="en-US" sz="4800" b="1">
                <a:solidFill>
                  <a:srgbClr val="FF0000"/>
                </a:solidFill>
                <a:latin typeface="宋体" panose="02010600030101010101" pitchFamily="2" charset="-122"/>
                <a:ea typeface="宋体" panose="02010600030101010101" pitchFamily="2" charset="-122"/>
                <a:cs typeface="宋体" panose="02010600030101010101" pitchFamily="2" charset="-122"/>
                <a:sym typeface="+mn-ea"/>
              </a:rPr>
              <a:t>、</a:t>
            </a:r>
            <a:r>
              <a:rPr lang="zh-CN" altLang="en-US" sz="4800" b="1">
                <a:solidFill>
                  <a:srgbClr val="FF0000"/>
                </a:solidFill>
                <a:latin typeface="宋体" panose="02010600030101010101" pitchFamily="2" charset="-122"/>
                <a:ea typeface="宋体" panose="02010600030101010101" pitchFamily="2" charset="-122"/>
                <a:cs typeface="宋体" panose="02010600030101010101" pitchFamily="2" charset="-122"/>
              </a:rPr>
              <a:t>“影响（作用）”、“认识（启示）”、</a:t>
            </a:r>
            <a:r>
              <a:rPr lang="en-US" altLang="zh-CN" sz="4800" b="1">
                <a:solidFill>
                  <a:srgbClr val="FF0000"/>
                </a:solidFill>
                <a:latin typeface="宋体" panose="02010600030101010101" pitchFamily="2" charset="-122"/>
                <a:ea typeface="宋体" panose="02010600030101010101" pitchFamily="2" charset="-122"/>
                <a:cs typeface="宋体" panose="02010600030101010101" pitchFamily="2" charset="-122"/>
              </a:rPr>
              <a:t>“</a:t>
            </a:r>
            <a:r>
              <a:rPr lang="zh-CN" altLang="en-US" sz="4800" b="1">
                <a:solidFill>
                  <a:srgbClr val="FF0000"/>
                </a:solidFill>
                <a:latin typeface="宋体" panose="02010600030101010101" pitchFamily="2" charset="-122"/>
                <a:ea typeface="宋体" panose="02010600030101010101" pitchFamily="2" charset="-122"/>
                <a:cs typeface="宋体" panose="02010600030101010101" pitchFamily="2" charset="-122"/>
              </a:rPr>
              <a:t>评价</a:t>
            </a:r>
            <a:r>
              <a:rPr lang="en-US" altLang="zh-CN" sz="4800" b="1">
                <a:solidFill>
                  <a:srgbClr val="FF0000"/>
                </a:solidFill>
                <a:latin typeface="宋体" panose="02010600030101010101" pitchFamily="2" charset="-122"/>
                <a:ea typeface="宋体" panose="02010600030101010101" pitchFamily="2" charset="-122"/>
                <a:cs typeface="宋体" panose="02010600030101010101" pitchFamily="2" charset="-122"/>
                <a:sym typeface="+mn-ea"/>
              </a:rPr>
              <a:t>”</a:t>
            </a:r>
            <a:r>
              <a:rPr lang="zh-CN" altLang="en-US" sz="4800" b="1">
                <a:solidFill>
                  <a:srgbClr val="FF0000"/>
                </a:solidFill>
                <a:latin typeface="宋体" panose="02010600030101010101" pitchFamily="2" charset="-122"/>
                <a:ea typeface="宋体" panose="02010600030101010101" pitchFamily="2" charset="-122"/>
                <a:cs typeface="宋体" panose="02010600030101010101" pitchFamily="2" charset="-122"/>
              </a:rPr>
              <a:t>等。</a:t>
            </a:r>
            <a:endParaRPr lang="zh-CN" altLang="en-US" sz="4800" b="1">
              <a:solidFill>
                <a:srgbClr val="FF0000"/>
              </a:solidFill>
              <a:latin typeface="宋体" panose="02010600030101010101" pitchFamily="2" charset="-122"/>
              <a:ea typeface="宋体" panose="02010600030101010101" pitchFamily="2" charset="-122"/>
              <a:cs typeface="宋体" panose="02010600030101010101" pitchFamily="2" charset="-122"/>
            </a:endParaRPr>
          </a:p>
        </p:txBody>
      </p:sp>
      <p:sp>
        <p:nvSpPr>
          <p:cNvPr id="3" name="文本框 2"/>
          <p:cNvSpPr txBox="1"/>
          <p:nvPr/>
        </p:nvSpPr>
        <p:spPr>
          <a:xfrm>
            <a:off x="308610" y="3988435"/>
            <a:ext cx="11546840" cy="2306955"/>
          </a:xfrm>
          <a:prstGeom prst="rect">
            <a:avLst/>
          </a:prstGeom>
          <a:noFill/>
          <a:ln w="9525">
            <a:noFill/>
          </a:ln>
        </p:spPr>
        <p:txBody>
          <a:bodyPr wrap="square">
            <a:spAutoFit/>
          </a:bodyPr>
          <a:lstStyle/>
          <a:p>
            <a:pPr indent="266700"/>
            <a:r>
              <a:rPr lang="en-US" altLang="zh-CN" sz="4800" b="1">
                <a:latin typeface="宋体" panose="02010600030101010101" pitchFamily="2" charset="-122"/>
                <a:ea typeface="宋体" panose="02010600030101010101" pitchFamily="2" charset="-122"/>
                <a:cs typeface="宋体" panose="02010600030101010101" pitchFamily="2" charset="-122"/>
              </a:rPr>
              <a:t>  2</a:t>
            </a:r>
            <a:r>
              <a:rPr lang="zh-CN" altLang="en-US" sz="4800" b="1">
                <a:latin typeface="宋体" panose="02010600030101010101" pitchFamily="2" charset="-122"/>
                <a:ea typeface="宋体" panose="02010600030101010101" pitchFamily="2" charset="-122"/>
                <a:cs typeface="宋体" panose="02010600030101010101" pitchFamily="2" charset="-122"/>
              </a:rPr>
              <a:t>、考查内容以历史小专题为主，古今贯通或中外关联。紧扣现实热点，折射学术热点问题。</a:t>
            </a:r>
            <a:endParaRPr lang="zh-CN" altLang="en-US" sz="4800" b="1"/>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0-#ppt_w/2"/>
                                          </p:val>
                                        </p:tav>
                                        <p:tav tm="100000">
                                          <p:val>
                                            <p:strVal val="#ppt_x"/>
                                          </p:val>
                                        </p:tav>
                                      </p:tavLst>
                                    </p:anim>
                                    <p:anim calcmode="lin" valueType="num">
                                      <p:cBhvr additive="base">
                                        <p:cTn id="8" dur="500" fill="hold"/>
                                        <p:tgtEl>
                                          <p:spTgt spid="2"/>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2" fill="hold" grpId="0" nodeType="clickEffect">
                                  <p:stCondLst>
                                    <p:cond delay="0"/>
                                  </p:stCondLst>
                                  <p:childTnLst>
                                    <p:set>
                                      <p:cBhvr>
                                        <p:cTn id="12" dur="1" fill="hold">
                                          <p:stCondLst>
                                            <p:cond delay="0"/>
                                          </p:stCondLst>
                                        </p:cTn>
                                        <p:tgtEl>
                                          <p:spTgt spid="3"/>
                                        </p:tgtEl>
                                        <p:attrNameLst>
                                          <p:attrName>style.visibility</p:attrName>
                                        </p:attrNameLst>
                                      </p:cBhvr>
                                      <p:to>
                                        <p:strVal val="visible"/>
                                      </p:to>
                                    </p:set>
                                    <p:anim calcmode="lin" valueType="num">
                                      <p:cBhvr additive="base">
                                        <p:cTn id="13" dur="500" fill="hold"/>
                                        <p:tgtEl>
                                          <p:spTgt spid="3"/>
                                        </p:tgtEl>
                                        <p:attrNameLst>
                                          <p:attrName>ppt_x</p:attrName>
                                        </p:attrNameLst>
                                      </p:cBhvr>
                                      <p:tavLst>
                                        <p:tav tm="0">
                                          <p:val>
                                            <p:strVal val="1+#ppt_w/2"/>
                                          </p:val>
                                        </p:tav>
                                        <p:tav tm="100000">
                                          <p:val>
                                            <p:strVal val="#ppt_x"/>
                                          </p:val>
                                        </p:tav>
                                      </p:tavLst>
                                    </p:anim>
                                    <p:anim calcmode="lin" valueType="num">
                                      <p:cBhvr additive="base">
                                        <p:cTn id="14" dur="500" fill="hold"/>
                                        <p:tgtEl>
                                          <p:spTgt spid="3"/>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 name="文本框 99"/>
          <p:cNvSpPr txBox="1"/>
          <p:nvPr/>
        </p:nvSpPr>
        <p:spPr>
          <a:xfrm>
            <a:off x="55880" y="-43180"/>
            <a:ext cx="5080000" cy="645160"/>
          </a:xfrm>
          <a:prstGeom prst="rect">
            <a:avLst/>
          </a:prstGeom>
          <a:noFill/>
          <a:ln w="9525">
            <a:noFill/>
          </a:ln>
        </p:spPr>
        <p:txBody>
          <a:bodyPr>
            <a:spAutoFit/>
          </a:bodyPr>
          <a:lstStyle/>
          <a:p>
            <a:pPr indent="0"/>
            <a:r>
              <a:rPr lang="zh-CN" altLang="en-US" sz="3600" b="0">
                <a:latin typeface="华文新魏" panose="02010800040101010101" charset="-122"/>
                <a:ea typeface="华文新魏" panose="02010800040101010101" charset="-122"/>
                <a:cs typeface="宋体" panose="02010600030101010101" pitchFamily="2" charset="-122"/>
              </a:rPr>
              <a:t>三、</a:t>
            </a:r>
            <a:r>
              <a:rPr lang="zh-CN" altLang="en-US" sz="3600" b="0">
                <a:latin typeface="华文新魏" panose="02010800040101010101" charset="-122"/>
                <a:ea typeface="华文新魏" panose="02010800040101010101" charset="-122"/>
                <a:cs typeface="Helvetica Neue" charset="0"/>
              </a:rPr>
              <a:t>满分策略指导 </a:t>
            </a:r>
            <a:endParaRPr lang="zh-CN" altLang="en-US" sz="3600" b="0">
              <a:latin typeface="华文新魏" panose="02010800040101010101" charset="-122"/>
              <a:ea typeface="华文新魏" panose="02010800040101010101" charset="-122"/>
              <a:cs typeface="Helvetica Neue" charset="0"/>
            </a:endParaRPr>
          </a:p>
        </p:txBody>
      </p:sp>
      <p:graphicFrame>
        <p:nvGraphicFramePr>
          <p:cNvPr id="3" name="表格 2"/>
          <p:cNvGraphicFramePr/>
          <p:nvPr/>
        </p:nvGraphicFramePr>
        <p:xfrm>
          <a:off x="116205" y="502920"/>
          <a:ext cx="11959590" cy="6339840"/>
        </p:xfrm>
        <a:graphic>
          <a:graphicData uri="http://schemas.openxmlformats.org/drawingml/2006/table">
            <a:tbl>
              <a:tblPr firstRow="1" bandRow="1">
                <a:tableStyleId>{5940675A-B579-460E-94D1-54222C63F5DA}</a:tableStyleId>
              </a:tblPr>
              <a:tblGrid>
                <a:gridCol w="1122045"/>
                <a:gridCol w="10837545"/>
              </a:tblGrid>
              <a:tr h="381000">
                <a:tc>
                  <a:txBody>
                    <a:bodyPr/>
                    <a:lstStyle/>
                    <a:p>
                      <a:pPr indent="0" algn="ctr">
                        <a:buNone/>
                      </a:pPr>
                      <a:r>
                        <a:rPr lang="zh-CN" altLang="en-US" sz="3200" b="0">
                          <a:solidFill>
                            <a:srgbClr val="3E3E3E"/>
                          </a:solidFill>
                          <a:latin typeface="+mn-ea"/>
                          <a:cs typeface="宋体" panose="02010600030101010101" pitchFamily="2" charset="-122"/>
                        </a:rPr>
                        <a:t>步骤</a:t>
                      </a:r>
                      <a:endParaRPr lang="zh-CN" altLang="en-US" sz="3200" b="0">
                        <a:solidFill>
                          <a:srgbClr val="3E3E3E"/>
                        </a:solidFill>
                        <a:latin typeface="+mn-ea"/>
                        <a:cs typeface="宋体" panose="02010600030101010101" pitchFamily="2" charset="-122"/>
                      </a:endParaRPr>
                    </a:p>
                  </a:txBody>
                  <a:tcPr marL="0" marR="0" marT="0" marB="0"/>
                </a:tc>
                <a:tc>
                  <a:txBody>
                    <a:bodyPr/>
                    <a:lstStyle/>
                    <a:p>
                      <a:pPr indent="0" algn="ctr">
                        <a:buNone/>
                      </a:pPr>
                      <a:r>
                        <a:rPr lang="zh-CN" altLang="en-US" sz="3200" b="0">
                          <a:solidFill>
                            <a:srgbClr val="3E3E3E"/>
                          </a:solidFill>
                          <a:latin typeface="+mn-ea"/>
                          <a:cs typeface="宋体" panose="02010600030101010101" pitchFamily="2" charset="-122"/>
                        </a:rPr>
                        <a:t>方</a:t>
                      </a:r>
                      <a:r>
                        <a:rPr lang="zh-CN" altLang="en-US" sz="3200" b="0">
                          <a:solidFill>
                            <a:srgbClr val="3E3E3E"/>
                          </a:solidFill>
                          <a:latin typeface="+mn-ea"/>
                          <a:cs typeface="Helvetica Neue" charset="0"/>
                        </a:rPr>
                        <a:t>   </a:t>
                      </a:r>
                      <a:r>
                        <a:rPr lang="zh-CN" altLang="en-US" sz="3200" b="0">
                          <a:solidFill>
                            <a:srgbClr val="3E3E3E"/>
                          </a:solidFill>
                          <a:latin typeface="+mn-ea"/>
                          <a:cs typeface="宋体" panose="02010600030101010101" pitchFamily="2" charset="-122"/>
                        </a:rPr>
                        <a:t>法</a:t>
                      </a:r>
                      <a:r>
                        <a:rPr lang="zh-CN" altLang="en-US" sz="3200" b="0">
                          <a:solidFill>
                            <a:srgbClr val="3E3E3E"/>
                          </a:solidFill>
                          <a:latin typeface="+mn-ea"/>
                          <a:cs typeface="Helvetica Neue" charset="0"/>
                        </a:rPr>
                        <a:t>  </a:t>
                      </a:r>
                      <a:r>
                        <a:rPr lang="zh-CN" altLang="en-US" sz="3200" b="0">
                          <a:solidFill>
                            <a:srgbClr val="3E3E3E"/>
                          </a:solidFill>
                          <a:latin typeface="+mn-ea"/>
                          <a:cs typeface="宋体" panose="02010600030101010101" pitchFamily="2" charset="-122"/>
                        </a:rPr>
                        <a:t>提</a:t>
                      </a:r>
                      <a:r>
                        <a:rPr lang="zh-CN" altLang="en-US" sz="3200" b="0">
                          <a:solidFill>
                            <a:srgbClr val="3E3E3E"/>
                          </a:solidFill>
                          <a:latin typeface="+mn-ea"/>
                          <a:cs typeface="Helvetica Neue" charset="0"/>
                        </a:rPr>
                        <a:t>   </a:t>
                      </a:r>
                      <a:r>
                        <a:rPr lang="zh-CN" altLang="en-US" sz="3200" b="0">
                          <a:solidFill>
                            <a:srgbClr val="3E3E3E"/>
                          </a:solidFill>
                          <a:latin typeface="+mn-ea"/>
                          <a:cs typeface="宋体" panose="02010600030101010101" pitchFamily="2" charset="-122"/>
                        </a:rPr>
                        <a:t>示</a:t>
                      </a:r>
                      <a:endParaRPr lang="zh-CN" altLang="en-US" sz="3200" b="0">
                        <a:solidFill>
                          <a:srgbClr val="3E3E3E"/>
                        </a:solidFill>
                        <a:latin typeface="+mn-ea"/>
                        <a:cs typeface="宋体" panose="02010600030101010101" pitchFamily="2" charset="-122"/>
                      </a:endParaRPr>
                    </a:p>
                  </a:txBody>
                  <a:tcPr marL="0" marR="0" marT="0" marB="0"/>
                </a:tc>
              </a:tr>
              <a:tr h="381000">
                <a:tc>
                  <a:txBody>
                    <a:bodyPr/>
                    <a:lstStyle/>
                    <a:p>
                      <a:pPr indent="0" algn="ctr">
                        <a:buNone/>
                      </a:pPr>
                      <a:r>
                        <a:rPr lang="zh-CN" altLang="en-US" sz="3200" b="0">
                          <a:solidFill>
                            <a:srgbClr val="3E3E3E"/>
                          </a:solidFill>
                          <a:latin typeface="+mn-ea"/>
                          <a:cs typeface="宋体" panose="02010600030101010101" pitchFamily="2" charset="-122"/>
                        </a:rPr>
                        <a:t>通览试题</a:t>
                      </a:r>
                      <a:endParaRPr lang="zh-CN" altLang="en-US" sz="3200" b="0">
                        <a:solidFill>
                          <a:srgbClr val="3E3E3E"/>
                        </a:solidFill>
                        <a:latin typeface="+mn-ea"/>
                        <a:cs typeface="宋体" panose="02010600030101010101" pitchFamily="2" charset="-122"/>
                      </a:endParaRPr>
                    </a:p>
                  </a:txBody>
                  <a:tcPr marL="0" marR="0" marT="0" marB="0" anchor="ctr"/>
                </a:tc>
                <a:tc>
                  <a:txBody>
                    <a:bodyPr/>
                    <a:lstStyle/>
                    <a:p>
                      <a:pPr indent="0">
                        <a:buNone/>
                      </a:pPr>
                      <a:endParaRPr lang="zh-CN" altLang="en-US" sz="3200" b="0">
                        <a:solidFill>
                          <a:srgbClr val="3E3E3E"/>
                        </a:solidFill>
                        <a:latin typeface="+mn-ea"/>
                        <a:cs typeface="宋体" panose="02010600030101010101" pitchFamily="2" charset="-122"/>
                      </a:endParaRPr>
                    </a:p>
                  </a:txBody>
                  <a:tcPr marL="0" marR="0" marT="0" marB="0"/>
                </a:tc>
              </a:tr>
              <a:tr h="381000">
                <a:tc>
                  <a:txBody>
                    <a:bodyPr/>
                    <a:lstStyle/>
                    <a:p>
                      <a:pPr indent="0" algn="ctr">
                        <a:buNone/>
                      </a:pPr>
                      <a:endParaRPr lang="zh-CN" altLang="en-US" sz="3200" b="0">
                        <a:solidFill>
                          <a:srgbClr val="3E3E3E"/>
                        </a:solidFill>
                        <a:latin typeface="+mn-ea"/>
                        <a:cs typeface="宋体" panose="02010600030101010101" pitchFamily="2" charset="-122"/>
                      </a:endParaRPr>
                    </a:p>
                    <a:p>
                      <a:pPr indent="0" algn="ctr">
                        <a:buNone/>
                      </a:pPr>
                      <a:endParaRPr lang="zh-CN" altLang="en-US" sz="3200" b="0">
                        <a:solidFill>
                          <a:srgbClr val="3E3E3E"/>
                        </a:solidFill>
                        <a:latin typeface="+mn-ea"/>
                        <a:cs typeface="宋体" panose="02010600030101010101" pitchFamily="2" charset="-122"/>
                      </a:endParaRPr>
                    </a:p>
                    <a:p>
                      <a:pPr indent="0" algn="ctr">
                        <a:buNone/>
                      </a:pPr>
                      <a:endParaRPr lang="zh-CN" altLang="en-US" sz="3200" b="0">
                        <a:solidFill>
                          <a:srgbClr val="3E3E3E"/>
                        </a:solidFill>
                        <a:latin typeface="+mn-ea"/>
                        <a:cs typeface="宋体" panose="02010600030101010101" pitchFamily="2" charset="-122"/>
                      </a:endParaRPr>
                    </a:p>
                    <a:p>
                      <a:pPr indent="0" algn="ctr">
                        <a:buNone/>
                      </a:pPr>
                      <a:r>
                        <a:rPr lang="zh-CN" altLang="en-US" sz="3200">
                          <a:solidFill>
                            <a:srgbClr val="3E3E3E"/>
                          </a:solidFill>
                          <a:latin typeface="+mn-ea"/>
                          <a:cs typeface="宋体" panose="02010600030101010101" pitchFamily="2" charset="-122"/>
                          <a:sym typeface="+mn-ea"/>
                        </a:rPr>
                        <a:t>整理思路</a:t>
                      </a:r>
                      <a:endParaRPr lang="zh-CN" altLang="en-US" sz="3200" b="0">
                        <a:solidFill>
                          <a:srgbClr val="3E3E3E"/>
                        </a:solidFill>
                        <a:latin typeface="+mn-ea"/>
                        <a:cs typeface="宋体" panose="02010600030101010101" pitchFamily="2" charset="-122"/>
                      </a:endParaRPr>
                    </a:p>
                    <a:p>
                      <a:pPr indent="0" algn="ctr">
                        <a:buNone/>
                      </a:pPr>
                      <a:endParaRPr lang="zh-CN" altLang="en-US" sz="3200" b="0">
                        <a:solidFill>
                          <a:srgbClr val="3E3E3E"/>
                        </a:solidFill>
                        <a:latin typeface="+mn-ea"/>
                        <a:cs typeface="宋体" panose="02010600030101010101" pitchFamily="2" charset="-122"/>
                      </a:endParaRPr>
                    </a:p>
                    <a:p>
                      <a:pPr indent="0" algn="ctr">
                        <a:buNone/>
                      </a:pPr>
                      <a:endParaRPr lang="zh-CN" altLang="en-US" sz="3200" b="0">
                        <a:solidFill>
                          <a:srgbClr val="3E3E3E"/>
                        </a:solidFill>
                        <a:latin typeface="+mn-ea"/>
                        <a:cs typeface="宋体" panose="02010600030101010101" pitchFamily="2" charset="-122"/>
                      </a:endParaRPr>
                    </a:p>
                    <a:p>
                      <a:pPr indent="0" algn="ctr">
                        <a:buNone/>
                      </a:pPr>
                      <a:endParaRPr lang="zh-CN" altLang="en-US" sz="3200" b="0">
                        <a:solidFill>
                          <a:srgbClr val="3E3E3E"/>
                        </a:solidFill>
                        <a:latin typeface="+mn-ea"/>
                        <a:cs typeface="宋体" panose="02010600030101010101" pitchFamily="2" charset="-122"/>
                      </a:endParaRPr>
                    </a:p>
                    <a:p>
                      <a:pPr indent="0" algn="ctr">
                        <a:buNone/>
                      </a:pPr>
                      <a:endParaRPr lang="zh-CN" altLang="en-US" sz="3200" b="0">
                        <a:solidFill>
                          <a:srgbClr val="3E3E3E"/>
                        </a:solidFill>
                        <a:latin typeface="+mn-ea"/>
                        <a:cs typeface="宋体" panose="02010600030101010101" pitchFamily="2" charset="-122"/>
                      </a:endParaRPr>
                    </a:p>
                    <a:p>
                      <a:pPr indent="0" algn="ctr">
                        <a:buNone/>
                      </a:pPr>
                      <a:endParaRPr lang="zh-CN" altLang="en-US" sz="3200" b="0">
                        <a:solidFill>
                          <a:srgbClr val="3E3E3E"/>
                        </a:solidFill>
                        <a:latin typeface="+mn-ea"/>
                        <a:cs typeface="宋体" panose="02010600030101010101" pitchFamily="2" charset="-122"/>
                      </a:endParaRPr>
                    </a:p>
                  </a:txBody>
                  <a:tcPr marL="0" marR="0" marT="0" marB="0" anchor="ctr"/>
                </a:tc>
                <a:tc>
                  <a:txBody>
                    <a:bodyPr/>
                    <a:lstStyle/>
                    <a:p>
                      <a:pPr indent="0">
                        <a:buNone/>
                      </a:pPr>
                      <a:endParaRPr lang="zh-CN" altLang="en-US" sz="3200" b="0">
                        <a:solidFill>
                          <a:srgbClr val="3E3E3E"/>
                        </a:solidFill>
                        <a:latin typeface="+mn-ea"/>
                        <a:cs typeface="宋体" panose="02010600030101010101" pitchFamily="2" charset="-122"/>
                      </a:endParaRPr>
                    </a:p>
                  </a:txBody>
                  <a:tcPr marL="0" marR="0" marT="0" marB="0"/>
                </a:tc>
              </a:tr>
            </a:tbl>
          </a:graphicData>
        </a:graphic>
      </p:graphicFrame>
      <p:sp>
        <p:nvSpPr>
          <p:cNvPr id="5" name="文本框 4"/>
          <p:cNvSpPr txBox="1"/>
          <p:nvPr/>
        </p:nvSpPr>
        <p:spPr>
          <a:xfrm>
            <a:off x="1219835" y="944880"/>
            <a:ext cx="10382250" cy="1076325"/>
          </a:xfrm>
          <a:prstGeom prst="rect">
            <a:avLst/>
          </a:prstGeom>
          <a:noFill/>
        </p:spPr>
        <p:txBody>
          <a:bodyPr wrap="square" rtlCol="0">
            <a:spAutoFit/>
          </a:bodyPr>
          <a:lstStyle/>
          <a:p>
            <a:pPr indent="0">
              <a:buNone/>
            </a:pPr>
            <a:r>
              <a:rPr lang="en-US" altLang="zh-CN" sz="3200">
                <a:solidFill>
                  <a:srgbClr val="3E3E3E"/>
                </a:solidFill>
                <a:latin typeface="+mn-ea"/>
                <a:cs typeface="宋体" panose="02010600030101010101" pitchFamily="2" charset="-122"/>
                <a:sym typeface="+mn-ea"/>
              </a:rPr>
              <a:t>①</a:t>
            </a:r>
            <a:r>
              <a:rPr lang="zh-CN" altLang="en-US" sz="3200">
                <a:solidFill>
                  <a:srgbClr val="3E3E3E"/>
                </a:solidFill>
                <a:latin typeface="+mn-ea"/>
                <a:cs typeface="宋体" panose="02010600030101010101" pitchFamily="2" charset="-122"/>
                <a:sym typeface="+mn-ea"/>
              </a:rPr>
              <a:t>确定材料主题：所有问题要围绕主线组织答案；</a:t>
            </a:r>
            <a:endParaRPr lang="zh-CN" altLang="en-US" sz="3200" b="0">
              <a:solidFill>
                <a:srgbClr val="3E3E3E"/>
              </a:solidFill>
              <a:latin typeface="+mn-ea"/>
              <a:cs typeface="宋体" panose="02010600030101010101" pitchFamily="2" charset="-122"/>
            </a:endParaRPr>
          </a:p>
          <a:p>
            <a:pPr indent="0">
              <a:buNone/>
            </a:pPr>
            <a:r>
              <a:rPr lang="en-US" altLang="zh-CN" sz="3200">
                <a:solidFill>
                  <a:srgbClr val="3E3E3E"/>
                </a:solidFill>
                <a:latin typeface="+mn-ea"/>
                <a:cs typeface="宋体" panose="02010600030101010101" pitchFamily="2" charset="-122"/>
                <a:sym typeface="+mn-ea"/>
              </a:rPr>
              <a:t>②</a:t>
            </a:r>
            <a:r>
              <a:rPr lang="zh-CN" altLang="en-US" sz="3200">
                <a:solidFill>
                  <a:srgbClr val="3E3E3E"/>
                </a:solidFill>
                <a:latin typeface="+mn-ea"/>
                <a:cs typeface="宋体" panose="02010600030101010101" pitchFamily="2" charset="-122"/>
                <a:sym typeface="+mn-ea"/>
              </a:rPr>
              <a:t>时空定位：透过材料情境，联系课本知识线索；</a:t>
            </a:r>
            <a:endParaRPr lang="zh-CN" altLang="en-US" sz="3200"/>
          </a:p>
        </p:txBody>
      </p:sp>
      <p:sp>
        <p:nvSpPr>
          <p:cNvPr id="6" name="文本框 5"/>
          <p:cNvSpPr txBox="1"/>
          <p:nvPr/>
        </p:nvSpPr>
        <p:spPr>
          <a:xfrm>
            <a:off x="1186815" y="2136140"/>
            <a:ext cx="10888345" cy="4523105"/>
          </a:xfrm>
          <a:prstGeom prst="rect">
            <a:avLst/>
          </a:prstGeom>
          <a:noFill/>
        </p:spPr>
        <p:txBody>
          <a:bodyPr wrap="square" rtlCol="0">
            <a:spAutoFit/>
          </a:bodyPr>
          <a:lstStyle/>
          <a:p>
            <a:pPr indent="0">
              <a:buNone/>
            </a:pPr>
            <a:r>
              <a:rPr lang="en-US" altLang="zh-CN" sz="3200">
                <a:solidFill>
                  <a:srgbClr val="3E3E3E"/>
                </a:solidFill>
                <a:latin typeface="+mn-ea"/>
                <a:cs typeface="宋体" panose="02010600030101010101" pitchFamily="2" charset="-122"/>
                <a:sym typeface="+mn-ea"/>
              </a:rPr>
              <a:t>①</a:t>
            </a:r>
            <a:r>
              <a:rPr lang="zh-CN" altLang="en-US" sz="3200" b="1">
                <a:solidFill>
                  <a:srgbClr val="FF0000"/>
                </a:solidFill>
                <a:latin typeface="+mn-ea"/>
                <a:cs typeface="宋体" panose="02010600030101010101" pitchFamily="2" charset="-122"/>
                <a:sym typeface="+mn-ea"/>
              </a:rPr>
              <a:t>面要宽：</a:t>
            </a:r>
            <a:r>
              <a:rPr lang="zh-CN" altLang="en-US" sz="3200" b="1">
                <a:solidFill>
                  <a:srgbClr val="00B050"/>
                </a:solidFill>
                <a:latin typeface="宋体" panose="02010600030101010101" pitchFamily="2" charset="-122"/>
                <a:ea typeface="宋体" panose="02010600030101010101" pitchFamily="2" charset="-122"/>
                <a:cs typeface="宋体" panose="02010600030101010101" pitchFamily="2" charset="-122"/>
                <a:sym typeface="+mn-ea"/>
              </a:rPr>
              <a:t>“背景（原因）”：</a:t>
            </a:r>
            <a:r>
              <a:rPr lang="zh-CN" altLang="en-US" sz="3200">
                <a:solidFill>
                  <a:schemeClr val="tx1"/>
                </a:solidFill>
                <a:latin typeface="宋体" panose="02010600030101010101" pitchFamily="2" charset="-122"/>
                <a:ea typeface="宋体" panose="02010600030101010101" pitchFamily="2" charset="-122"/>
                <a:cs typeface="宋体" panose="02010600030101010101" pitchFamily="2" charset="-122"/>
                <a:sym typeface="+mn-ea"/>
              </a:rPr>
              <a:t>政治、经济、思想文化、事件本身（根本—直接；内因—外因；客观—主观；历史－现实）；</a:t>
            </a:r>
            <a:r>
              <a:rPr lang="zh-CN" altLang="en-US" sz="3200" b="1">
                <a:solidFill>
                  <a:srgbClr val="00B050"/>
                </a:solidFill>
                <a:latin typeface="宋体" panose="02010600030101010101" pitchFamily="2" charset="-122"/>
                <a:ea typeface="宋体" panose="02010600030101010101" pitchFamily="2" charset="-122"/>
                <a:cs typeface="宋体" panose="02010600030101010101" pitchFamily="2" charset="-122"/>
                <a:sym typeface="+mn-ea"/>
              </a:rPr>
              <a:t>“变化（发展）”、“特点”：</a:t>
            </a:r>
            <a:r>
              <a:rPr lang="zh-CN" altLang="en-US" sz="3200">
                <a:solidFill>
                  <a:schemeClr val="tx1"/>
                </a:solidFill>
                <a:latin typeface="宋体" panose="02010600030101010101" pitchFamily="2" charset="-122"/>
                <a:ea typeface="宋体" panose="02010600030101010101" pitchFamily="2" charset="-122"/>
                <a:cs typeface="宋体" panose="02010600030101010101" pitchFamily="2" charset="-122"/>
                <a:sym typeface="+mn-ea"/>
              </a:rPr>
              <a:t>这属于内容的概括，有几个数几个；</a:t>
            </a:r>
            <a:r>
              <a:rPr lang="zh-CN" altLang="en-US" sz="3200" b="1">
                <a:solidFill>
                  <a:srgbClr val="00B050"/>
                </a:solidFill>
                <a:latin typeface="宋体" panose="02010600030101010101" pitchFamily="2" charset="-122"/>
                <a:ea typeface="宋体" panose="02010600030101010101" pitchFamily="2" charset="-122"/>
                <a:cs typeface="宋体" panose="02010600030101010101" pitchFamily="2" charset="-122"/>
                <a:sym typeface="+mn-ea"/>
              </a:rPr>
              <a:t>“比较类”：</a:t>
            </a:r>
            <a:r>
              <a:rPr lang="zh-CN" altLang="en-US" sz="3200">
                <a:solidFill>
                  <a:schemeClr val="tx1"/>
                </a:solidFill>
                <a:latin typeface="宋体" panose="02010600030101010101" pitchFamily="2" charset="-122"/>
                <a:ea typeface="宋体" panose="02010600030101010101" pitchFamily="2" charset="-122"/>
                <a:cs typeface="宋体" panose="02010600030101010101" pitchFamily="2" charset="-122"/>
                <a:sym typeface="+mn-ea"/>
              </a:rPr>
              <a:t>即异同，也</a:t>
            </a:r>
            <a:r>
              <a:rPr lang="zh-CN" altLang="en-US" sz="3200">
                <a:latin typeface="宋体" panose="02010600030101010101" pitchFamily="2" charset="-122"/>
                <a:ea typeface="宋体" panose="02010600030101010101" pitchFamily="2" charset="-122"/>
                <a:cs typeface="宋体" panose="02010600030101010101" pitchFamily="2" charset="-122"/>
                <a:sym typeface="+mn-ea"/>
              </a:rPr>
              <a:t>属于内容的概括，</a:t>
            </a:r>
            <a:r>
              <a:rPr lang="zh-CN" altLang="en-US" sz="3200" b="1">
                <a:solidFill>
                  <a:srgbClr val="FF0000"/>
                </a:solidFill>
                <a:latin typeface="宋体" panose="02010600030101010101" pitchFamily="2" charset="-122"/>
                <a:ea typeface="宋体" panose="02010600030101010101" pitchFamily="2" charset="-122"/>
                <a:cs typeface="宋体" panose="02010600030101010101" pitchFamily="2" charset="-122"/>
                <a:sym typeface="+mn-ea"/>
              </a:rPr>
              <a:t>注意</a:t>
            </a:r>
            <a:r>
              <a:rPr lang="en-US" altLang="zh-CN" sz="3200" b="1">
                <a:solidFill>
                  <a:srgbClr val="FF0000"/>
                </a:solidFill>
                <a:latin typeface="宋体" panose="02010600030101010101" pitchFamily="2" charset="-122"/>
                <a:ea typeface="宋体" panose="02010600030101010101" pitchFamily="2" charset="-122"/>
                <a:cs typeface="宋体" panose="02010600030101010101" pitchFamily="2" charset="-122"/>
                <a:sym typeface="+mn-ea"/>
              </a:rPr>
              <a:t>“</a:t>
            </a:r>
            <a:r>
              <a:rPr lang="zh-CN" altLang="en-US" sz="3200" b="1">
                <a:solidFill>
                  <a:srgbClr val="FF0000"/>
                </a:solidFill>
                <a:latin typeface="宋体" panose="02010600030101010101" pitchFamily="2" charset="-122"/>
                <a:ea typeface="宋体" panose="02010600030101010101" pitchFamily="2" charset="-122"/>
                <a:cs typeface="宋体" panose="02010600030101010101" pitchFamily="2" charset="-122"/>
                <a:sym typeface="+mn-ea"/>
              </a:rPr>
              <a:t>异</a:t>
            </a:r>
            <a:r>
              <a:rPr lang="en-US" altLang="zh-CN" sz="3200" b="1">
                <a:solidFill>
                  <a:srgbClr val="FF0000"/>
                </a:solidFill>
                <a:latin typeface="宋体" panose="02010600030101010101" pitchFamily="2" charset="-122"/>
                <a:ea typeface="宋体" panose="02010600030101010101" pitchFamily="2" charset="-122"/>
                <a:cs typeface="宋体" panose="02010600030101010101" pitchFamily="2" charset="-122"/>
                <a:sym typeface="+mn-ea"/>
              </a:rPr>
              <a:t>”</a:t>
            </a:r>
            <a:r>
              <a:rPr lang="zh-CN" altLang="en-US" sz="3200" b="1">
                <a:solidFill>
                  <a:srgbClr val="FF0000"/>
                </a:solidFill>
                <a:latin typeface="宋体" panose="02010600030101010101" pitchFamily="2" charset="-122"/>
                <a:ea typeface="宋体" panose="02010600030101010101" pitchFamily="2" charset="-122"/>
                <a:cs typeface="宋体" panose="02010600030101010101" pitchFamily="2" charset="-122"/>
                <a:sym typeface="+mn-ea"/>
              </a:rPr>
              <a:t>要一一对应</a:t>
            </a:r>
            <a:r>
              <a:rPr lang="zh-CN" altLang="en-US" sz="3200">
                <a:latin typeface="宋体" panose="02010600030101010101" pitchFamily="2" charset="-122"/>
                <a:ea typeface="宋体" panose="02010600030101010101" pitchFamily="2" charset="-122"/>
                <a:cs typeface="宋体" panose="02010600030101010101" pitchFamily="2" charset="-122"/>
                <a:sym typeface="+mn-ea"/>
              </a:rPr>
              <a:t>；</a:t>
            </a:r>
            <a:r>
              <a:rPr lang="zh-CN" altLang="en-US" sz="3200" b="1">
                <a:solidFill>
                  <a:srgbClr val="00B050"/>
                </a:solidFill>
                <a:latin typeface="宋体" panose="02010600030101010101" pitchFamily="2" charset="-122"/>
                <a:ea typeface="宋体" panose="02010600030101010101" pitchFamily="2" charset="-122"/>
                <a:cs typeface="宋体" panose="02010600030101010101" pitchFamily="2" charset="-122"/>
                <a:sym typeface="+mn-ea"/>
              </a:rPr>
              <a:t>“影响（作用）”：</a:t>
            </a:r>
            <a:r>
              <a:rPr lang="zh-CN" altLang="en-US" sz="3200">
                <a:solidFill>
                  <a:schemeClr val="tx1"/>
                </a:solidFill>
                <a:latin typeface="宋体" panose="02010600030101010101" pitchFamily="2" charset="-122"/>
                <a:ea typeface="宋体" panose="02010600030101010101" pitchFamily="2" charset="-122"/>
                <a:cs typeface="宋体" panose="02010600030101010101" pitchFamily="2" charset="-122"/>
                <a:sym typeface="+mn-ea"/>
              </a:rPr>
              <a:t>有积极，有消极，也可从</a:t>
            </a:r>
            <a:r>
              <a:rPr lang="zh-CN" altLang="en-US" sz="3200">
                <a:latin typeface="宋体" panose="02010600030101010101" pitchFamily="2" charset="-122"/>
                <a:ea typeface="宋体" panose="02010600030101010101" pitchFamily="2" charset="-122"/>
                <a:cs typeface="宋体" panose="02010600030101010101" pitchFamily="2" charset="-122"/>
                <a:sym typeface="+mn-ea"/>
              </a:rPr>
              <a:t>政治、经济、思想方面去找影响；</a:t>
            </a:r>
            <a:r>
              <a:rPr lang="zh-CN" altLang="en-US" sz="3200" b="1">
                <a:solidFill>
                  <a:srgbClr val="00B050"/>
                </a:solidFill>
                <a:latin typeface="宋体" panose="02010600030101010101" pitchFamily="2" charset="-122"/>
                <a:ea typeface="宋体" panose="02010600030101010101" pitchFamily="2" charset="-122"/>
                <a:cs typeface="宋体" panose="02010600030101010101" pitchFamily="2" charset="-122"/>
                <a:sym typeface="+mn-ea"/>
              </a:rPr>
              <a:t>“认识（启示、说明）”：</a:t>
            </a:r>
            <a:r>
              <a:rPr lang="zh-CN" altLang="en-US" sz="3200">
                <a:latin typeface="宋体" panose="02010600030101010101" pitchFamily="2" charset="-122"/>
                <a:ea typeface="宋体" panose="02010600030101010101" pitchFamily="2" charset="-122"/>
                <a:cs typeface="宋体" panose="02010600030101010101" pitchFamily="2" charset="-122"/>
                <a:sym typeface="+mn-ea"/>
              </a:rPr>
              <a:t>不能从材料中概括，而需要依据材料所涉及的现象，结合课本总结出</a:t>
            </a:r>
            <a:r>
              <a:rPr lang="zh-CN" altLang="en-US" sz="3200" b="1">
                <a:solidFill>
                  <a:srgbClr val="FF0000"/>
                </a:solidFill>
                <a:latin typeface="宋体" panose="02010600030101010101" pitchFamily="2" charset="-122"/>
                <a:ea typeface="宋体" panose="02010600030101010101" pitchFamily="2" charset="-122"/>
                <a:cs typeface="宋体" panose="02010600030101010101" pitchFamily="2" charset="-122"/>
                <a:sym typeface="+mn-ea"/>
              </a:rPr>
              <a:t>本质</a:t>
            </a:r>
            <a:r>
              <a:rPr lang="zh-CN" altLang="en-US" sz="3200" b="1">
                <a:solidFill>
                  <a:schemeClr val="tx1"/>
                </a:solidFill>
                <a:latin typeface="宋体" panose="02010600030101010101" pitchFamily="2" charset="-122"/>
                <a:ea typeface="宋体" panose="02010600030101010101" pitchFamily="2" charset="-122"/>
                <a:cs typeface="宋体" panose="02010600030101010101" pitchFamily="2" charset="-122"/>
                <a:sym typeface="+mn-ea"/>
              </a:rPr>
              <a:t>，</a:t>
            </a:r>
            <a:r>
              <a:rPr lang="zh-CN" altLang="en-US" sz="3200">
                <a:solidFill>
                  <a:schemeClr val="tx1"/>
                </a:solidFill>
                <a:latin typeface="宋体" panose="02010600030101010101" pitchFamily="2" charset="-122"/>
                <a:ea typeface="宋体" panose="02010600030101010101" pitchFamily="2" charset="-122"/>
                <a:cs typeface="宋体" panose="02010600030101010101" pitchFamily="2" charset="-122"/>
                <a:sym typeface="+mn-ea"/>
              </a:rPr>
              <a:t>可根据材料，逐一分析，生成新结论，谈评价、经验教训，切记不能没有根据地随意空谈。</a:t>
            </a:r>
            <a:endParaRPr lang="zh-CN" altLang="en-US" sz="320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 name="文本框 99"/>
          <p:cNvSpPr txBox="1"/>
          <p:nvPr/>
        </p:nvSpPr>
        <p:spPr>
          <a:xfrm>
            <a:off x="55880" y="132080"/>
            <a:ext cx="5080000" cy="645160"/>
          </a:xfrm>
          <a:prstGeom prst="rect">
            <a:avLst/>
          </a:prstGeom>
          <a:noFill/>
          <a:ln w="9525">
            <a:noFill/>
          </a:ln>
        </p:spPr>
        <p:txBody>
          <a:bodyPr>
            <a:spAutoFit/>
          </a:bodyPr>
          <a:lstStyle/>
          <a:p>
            <a:pPr indent="0"/>
            <a:r>
              <a:rPr lang="zh-CN" altLang="en-US" sz="3600" b="0">
                <a:latin typeface="华文新魏" panose="02010800040101010101" charset="-122"/>
                <a:ea typeface="华文新魏" panose="02010800040101010101" charset="-122"/>
                <a:cs typeface="宋体" panose="02010600030101010101" pitchFamily="2" charset="-122"/>
              </a:rPr>
              <a:t>三、</a:t>
            </a:r>
            <a:r>
              <a:rPr lang="zh-CN" altLang="en-US" sz="3600" b="0">
                <a:latin typeface="华文新魏" panose="02010800040101010101" charset="-122"/>
                <a:ea typeface="华文新魏" panose="02010800040101010101" charset="-122"/>
                <a:cs typeface="Helvetica Neue" charset="0"/>
              </a:rPr>
              <a:t>满分策略指导 </a:t>
            </a:r>
            <a:endParaRPr lang="zh-CN" altLang="en-US" sz="3600" b="0">
              <a:latin typeface="华文新魏" panose="02010800040101010101" charset="-122"/>
              <a:ea typeface="华文新魏" panose="02010800040101010101" charset="-122"/>
              <a:cs typeface="Helvetica Neue" charset="0"/>
            </a:endParaRPr>
          </a:p>
        </p:txBody>
      </p:sp>
      <p:graphicFrame>
        <p:nvGraphicFramePr>
          <p:cNvPr id="3" name="表格 2"/>
          <p:cNvGraphicFramePr/>
          <p:nvPr/>
        </p:nvGraphicFramePr>
        <p:xfrm>
          <a:off x="116205" y="777240"/>
          <a:ext cx="11959590" cy="3901440"/>
        </p:xfrm>
        <a:graphic>
          <a:graphicData uri="http://schemas.openxmlformats.org/drawingml/2006/table">
            <a:tbl>
              <a:tblPr firstRow="1" bandRow="1">
                <a:tableStyleId>{5940675A-B579-460E-94D1-54222C63F5DA}</a:tableStyleId>
              </a:tblPr>
              <a:tblGrid>
                <a:gridCol w="1122045"/>
                <a:gridCol w="10837545"/>
              </a:tblGrid>
              <a:tr h="381000">
                <a:tc>
                  <a:txBody>
                    <a:bodyPr/>
                    <a:lstStyle/>
                    <a:p>
                      <a:pPr indent="0" algn="ctr">
                        <a:buNone/>
                      </a:pPr>
                      <a:r>
                        <a:rPr lang="zh-CN" altLang="en-US" sz="3200" b="0">
                          <a:solidFill>
                            <a:srgbClr val="3E3E3E"/>
                          </a:solidFill>
                          <a:latin typeface="+mn-ea"/>
                          <a:cs typeface="宋体" panose="02010600030101010101" pitchFamily="2" charset="-122"/>
                        </a:rPr>
                        <a:t>步骤</a:t>
                      </a:r>
                      <a:endParaRPr lang="zh-CN" altLang="en-US" sz="3200" b="0">
                        <a:solidFill>
                          <a:srgbClr val="3E3E3E"/>
                        </a:solidFill>
                        <a:latin typeface="+mn-ea"/>
                        <a:cs typeface="宋体" panose="02010600030101010101" pitchFamily="2" charset="-122"/>
                      </a:endParaRPr>
                    </a:p>
                  </a:txBody>
                  <a:tcPr marL="0" marR="0" marT="0" marB="0"/>
                </a:tc>
                <a:tc>
                  <a:txBody>
                    <a:bodyPr/>
                    <a:lstStyle/>
                    <a:p>
                      <a:pPr indent="0" algn="ctr">
                        <a:buNone/>
                      </a:pPr>
                      <a:r>
                        <a:rPr lang="zh-CN" altLang="en-US" sz="3200" b="0">
                          <a:solidFill>
                            <a:srgbClr val="3E3E3E"/>
                          </a:solidFill>
                          <a:latin typeface="+mn-ea"/>
                          <a:cs typeface="宋体" panose="02010600030101010101" pitchFamily="2" charset="-122"/>
                        </a:rPr>
                        <a:t>方</a:t>
                      </a:r>
                      <a:r>
                        <a:rPr lang="zh-CN" altLang="en-US" sz="3200" b="0">
                          <a:solidFill>
                            <a:srgbClr val="3E3E3E"/>
                          </a:solidFill>
                          <a:latin typeface="+mn-ea"/>
                          <a:cs typeface="Helvetica Neue" charset="0"/>
                        </a:rPr>
                        <a:t>   </a:t>
                      </a:r>
                      <a:r>
                        <a:rPr lang="zh-CN" altLang="en-US" sz="3200" b="0">
                          <a:solidFill>
                            <a:srgbClr val="3E3E3E"/>
                          </a:solidFill>
                          <a:latin typeface="+mn-ea"/>
                          <a:cs typeface="宋体" panose="02010600030101010101" pitchFamily="2" charset="-122"/>
                        </a:rPr>
                        <a:t>法</a:t>
                      </a:r>
                      <a:r>
                        <a:rPr lang="zh-CN" altLang="en-US" sz="3200" b="0">
                          <a:solidFill>
                            <a:srgbClr val="3E3E3E"/>
                          </a:solidFill>
                          <a:latin typeface="+mn-ea"/>
                          <a:cs typeface="Helvetica Neue" charset="0"/>
                        </a:rPr>
                        <a:t>  </a:t>
                      </a:r>
                      <a:r>
                        <a:rPr lang="zh-CN" altLang="en-US" sz="3200" b="0">
                          <a:solidFill>
                            <a:srgbClr val="3E3E3E"/>
                          </a:solidFill>
                          <a:latin typeface="+mn-ea"/>
                          <a:cs typeface="宋体" panose="02010600030101010101" pitchFamily="2" charset="-122"/>
                        </a:rPr>
                        <a:t>提</a:t>
                      </a:r>
                      <a:r>
                        <a:rPr lang="zh-CN" altLang="en-US" sz="3200" b="0">
                          <a:solidFill>
                            <a:srgbClr val="3E3E3E"/>
                          </a:solidFill>
                          <a:latin typeface="+mn-ea"/>
                          <a:cs typeface="Helvetica Neue" charset="0"/>
                        </a:rPr>
                        <a:t>   </a:t>
                      </a:r>
                      <a:r>
                        <a:rPr lang="zh-CN" altLang="en-US" sz="3200" b="0">
                          <a:solidFill>
                            <a:srgbClr val="3E3E3E"/>
                          </a:solidFill>
                          <a:latin typeface="+mn-ea"/>
                          <a:cs typeface="宋体" panose="02010600030101010101" pitchFamily="2" charset="-122"/>
                        </a:rPr>
                        <a:t>示</a:t>
                      </a:r>
                      <a:endParaRPr lang="zh-CN" altLang="en-US" sz="3200" b="0">
                        <a:solidFill>
                          <a:srgbClr val="3E3E3E"/>
                        </a:solidFill>
                        <a:latin typeface="+mn-ea"/>
                        <a:cs typeface="宋体" panose="02010600030101010101" pitchFamily="2" charset="-122"/>
                      </a:endParaRPr>
                    </a:p>
                  </a:txBody>
                  <a:tcPr marL="0" marR="0" marT="0" marB="0"/>
                </a:tc>
              </a:tr>
              <a:tr h="381000">
                <a:tc>
                  <a:txBody>
                    <a:bodyPr/>
                    <a:lstStyle/>
                    <a:p>
                      <a:pPr indent="0" algn="ctr">
                        <a:buNone/>
                      </a:pPr>
                      <a:endParaRPr lang="zh-CN" altLang="en-US" sz="3200" b="0">
                        <a:solidFill>
                          <a:srgbClr val="3E3E3E"/>
                        </a:solidFill>
                        <a:latin typeface="+mn-ea"/>
                        <a:cs typeface="宋体" panose="02010600030101010101" pitchFamily="2" charset="-122"/>
                      </a:endParaRPr>
                    </a:p>
                    <a:p>
                      <a:pPr indent="0" algn="ctr">
                        <a:buNone/>
                      </a:pPr>
                      <a:endParaRPr lang="zh-CN" altLang="en-US" sz="3200" b="0">
                        <a:solidFill>
                          <a:srgbClr val="3E3E3E"/>
                        </a:solidFill>
                        <a:latin typeface="+mn-ea"/>
                        <a:cs typeface="宋体" panose="02010600030101010101" pitchFamily="2" charset="-122"/>
                      </a:endParaRPr>
                    </a:p>
                    <a:p>
                      <a:pPr indent="0" algn="ctr">
                        <a:buNone/>
                      </a:pPr>
                      <a:r>
                        <a:rPr lang="zh-CN" altLang="en-US" sz="3200" b="0">
                          <a:solidFill>
                            <a:srgbClr val="3E3E3E"/>
                          </a:solidFill>
                          <a:latin typeface="+mn-ea"/>
                          <a:cs typeface="宋体" panose="02010600030101010101" pitchFamily="2" charset="-122"/>
                        </a:rPr>
                        <a:t>整理思路</a:t>
                      </a:r>
                      <a:endParaRPr lang="zh-CN" altLang="en-US" sz="3200" b="0">
                        <a:solidFill>
                          <a:srgbClr val="3E3E3E"/>
                        </a:solidFill>
                        <a:latin typeface="+mn-ea"/>
                        <a:cs typeface="宋体" panose="02010600030101010101" pitchFamily="2" charset="-122"/>
                      </a:endParaRPr>
                    </a:p>
                    <a:p>
                      <a:pPr indent="0" algn="ctr">
                        <a:buNone/>
                      </a:pPr>
                      <a:endParaRPr lang="zh-CN" altLang="en-US" sz="3200" b="0">
                        <a:solidFill>
                          <a:srgbClr val="3E3E3E"/>
                        </a:solidFill>
                        <a:latin typeface="+mn-ea"/>
                        <a:cs typeface="宋体" panose="02010600030101010101" pitchFamily="2" charset="-122"/>
                      </a:endParaRPr>
                    </a:p>
                    <a:p>
                      <a:pPr indent="0" algn="ctr">
                        <a:buNone/>
                      </a:pPr>
                      <a:endParaRPr lang="zh-CN" altLang="en-US" sz="3200" b="0">
                        <a:solidFill>
                          <a:srgbClr val="3E3E3E"/>
                        </a:solidFill>
                        <a:latin typeface="+mn-ea"/>
                        <a:cs typeface="宋体" panose="02010600030101010101" pitchFamily="2" charset="-122"/>
                      </a:endParaRPr>
                    </a:p>
                  </a:txBody>
                  <a:tcPr marL="0" marR="0" marT="0" marB="0" anchor="b"/>
                </a:tc>
                <a:tc>
                  <a:txBody>
                    <a:bodyPr/>
                    <a:lstStyle/>
                    <a:p>
                      <a:pPr indent="0">
                        <a:buNone/>
                      </a:pPr>
                      <a:endParaRPr lang="zh-CN" altLang="en-US" sz="3200" b="0">
                        <a:solidFill>
                          <a:srgbClr val="3E3E3E"/>
                        </a:solidFill>
                        <a:latin typeface="+mn-ea"/>
                        <a:cs typeface="宋体" panose="02010600030101010101" pitchFamily="2" charset="-122"/>
                      </a:endParaRPr>
                    </a:p>
                    <a:p>
                      <a:pPr indent="0">
                        <a:buNone/>
                      </a:pPr>
                      <a:endParaRPr lang="zh-CN" altLang="en-US" sz="3200" b="0">
                        <a:solidFill>
                          <a:srgbClr val="3E3E3E"/>
                        </a:solidFill>
                        <a:latin typeface="+mn-ea"/>
                        <a:cs typeface="宋体" panose="02010600030101010101" pitchFamily="2" charset="-122"/>
                      </a:endParaRPr>
                    </a:p>
                  </a:txBody>
                  <a:tcPr marL="0" marR="0" marT="0" marB="0"/>
                </a:tc>
              </a:tr>
              <a:tr h="381000">
                <a:tc>
                  <a:txBody>
                    <a:bodyPr/>
                    <a:lstStyle/>
                    <a:p>
                      <a:pPr indent="0" algn="ctr">
                        <a:buNone/>
                      </a:pPr>
                      <a:r>
                        <a:rPr lang="zh-CN" altLang="en-US" sz="3200" b="0">
                          <a:solidFill>
                            <a:srgbClr val="3E3E3E"/>
                          </a:solidFill>
                          <a:latin typeface="+mn-ea"/>
                          <a:cs typeface="宋体" panose="02010600030101010101" pitchFamily="2" charset="-122"/>
                        </a:rPr>
                        <a:t>答卷</a:t>
                      </a:r>
                      <a:endParaRPr lang="zh-CN" altLang="en-US" sz="3200" b="0">
                        <a:solidFill>
                          <a:srgbClr val="3E3E3E"/>
                        </a:solidFill>
                        <a:latin typeface="+mn-ea"/>
                        <a:cs typeface="宋体" panose="02010600030101010101" pitchFamily="2" charset="-122"/>
                      </a:endParaRPr>
                    </a:p>
                  </a:txBody>
                  <a:tcPr marL="0" marR="0" marT="0" marB="0" anchor="b"/>
                </a:tc>
                <a:tc>
                  <a:txBody>
                    <a:bodyPr/>
                    <a:lstStyle/>
                    <a:p>
                      <a:pPr indent="0">
                        <a:buNone/>
                      </a:pPr>
                      <a:endParaRPr lang="zh-CN" altLang="en-US" sz="3200" b="0">
                        <a:solidFill>
                          <a:srgbClr val="3E3E3E"/>
                        </a:solidFill>
                        <a:latin typeface="+mn-ea"/>
                        <a:cs typeface="宋体" panose="02010600030101010101" pitchFamily="2" charset="-122"/>
                      </a:endParaRPr>
                    </a:p>
                  </a:txBody>
                  <a:tcPr marL="0" marR="0" marT="0" marB="0"/>
                </a:tc>
              </a:tr>
            </a:tbl>
          </a:graphicData>
        </a:graphic>
      </p:graphicFrame>
      <p:sp>
        <p:nvSpPr>
          <p:cNvPr id="5" name="文本框 4"/>
          <p:cNvSpPr txBox="1"/>
          <p:nvPr/>
        </p:nvSpPr>
        <p:spPr>
          <a:xfrm>
            <a:off x="1207135" y="1270000"/>
            <a:ext cx="10382250" cy="1076325"/>
          </a:xfrm>
          <a:prstGeom prst="rect">
            <a:avLst/>
          </a:prstGeom>
          <a:noFill/>
        </p:spPr>
        <p:txBody>
          <a:bodyPr wrap="square" rtlCol="0">
            <a:spAutoFit/>
          </a:bodyPr>
          <a:lstStyle/>
          <a:p>
            <a:pPr indent="0">
              <a:buNone/>
            </a:pPr>
            <a:r>
              <a:rPr lang="en-US" altLang="zh-CN" sz="3200">
                <a:solidFill>
                  <a:srgbClr val="3E3E3E"/>
                </a:solidFill>
                <a:latin typeface="+mn-ea"/>
                <a:cs typeface="宋体" panose="02010600030101010101" pitchFamily="2" charset="-122"/>
                <a:sym typeface="+mn-ea"/>
              </a:rPr>
              <a:t>②</a:t>
            </a:r>
            <a:r>
              <a:rPr lang="zh-CN" altLang="en-US" sz="3200" b="1">
                <a:solidFill>
                  <a:srgbClr val="FF0000"/>
                </a:solidFill>
                <a:latin typeface="+mn-ea"/>
                <a:cs typeface="宋体" panose="02010600030101010101" pitchFamily="2" charset="-122"/>
                <a:sym typeface="+mn-ea"/>
              </a:rPr>
              <a:t>点要多</a:t>
            </a:r>
            <a:r>
              <a:rPr lang="en-US" altLang="zh-CN" sz="3200">
                <a:solidFill>
                  <a:srgbClr val="3E3E3E"/>
                </a:solidFill>
                <a:latin typeface="+mn-ea"/>
                <a:cs typeface="宋体" panose="02010600030101010101" pitchFamily="2" charset="-122"/>
                <a:sym typeface="+mn-ea"/>
              </a:rPr>
              <a:t>:</a:t>
            </a:r>
            <a:r>
              <a:rPr lang="zh-CN" altLang="en-US" sz="3200">
                <a:solidFill>
                  <a:srgbClr val="3E3E3E"/>
                </a:solidFill>
                <a:latin typeface="+mn-ea"/>
                <a:cs typeface="宋体" panose="02010600030101010101" pitchFamily="2" charset="-122"/>
                <a:sym typeface="+mn-ea"/>
              </a:rPr>
              <a:t>点数多于分数（按一点</a:t>
            </a:r>
            <a:r>
              <a:rPr lang="en-US" altLang="zh-CN" sz="3200">
                <a:solidFill>
                  <a:srgbClr val="3E3E3E"/>
                </a:solidFill>
                <a:latin typeface="+mn-ea"/>
                <a:cs typeface="宋体" panose="02010600030101010101" pitchFamily="2" charset="-122"/>
                <a:sym typeface="+mn-ea"/>
              </a:rPr>
              <a:t>2</a:t>
            </a:r>
            <a:r>
              <a:rPr lang="zh-CN" altLang="en-US" sz="3200">
                <a:solidFill>
                  <a:srgbClr val="3E3E3E"/>
                </a:solidFill>
                <a:latin typeface="+mn-ea"/>
                <a:cs typeface="宋体" panose="02010600030101010101" pitchFamily="2" charset="-122"/>
                <a:sym typeface="+mn-ea"/>
              </a:rPr>
              <a:t>分计）。</a:t>
            </a:r>
            <a:endParaRPr lang="en-US" altLang="zh-CN" sz="3200">
              <a:solidFill>
                <a:srgbClr val="3E3E3E"/>
              </a:solidFill>
              <a:latin typeface="+mn-ea"/>
              <a:cs typeface="宋体" panose="02010600030101010101" pitchFamily="2" charset="-122"/>
              <a:sym typeface="+mn-ea"/>
            </a:endParaRPr>
          </a:p>
          <a:p>
            <a:pPr indent="0">
              <a:buNone/>
            </a:pPr>
            <a:r>
              <a:rPr lang="zh-CN" altLang="en-US" sz="3200">
                <a:solidFill>
                  <a:srgbClr val="3E3E3E"/>
                </a:solidFill>
                <a:latin typeface="+mn-ea"/>
                <a:cs typeface="宋体" panose="02010600030101010101" pitchFamily="2" charset="-122"/>
                <a:sym typeface="+mn-ea"/>
              </a:rPr>
              <a:t>③</a:t>
            </a:r>
            <a:r>
              <a:rPr lang="zh-CN" altLang="en-US" sz="3200" b="1">
                <a:solidFill>
                  <a:srgbClr val="FF0000"/>
                </a:solidFill>
                <a:latin typeface="+mn-ea"/>
                <a:cs typeface="宋体" panose="02010600030101010101" pitchFamily="2" charset="-122"/>
                <a:sym typeface="+mn-ea"/>
              </a:rPr>
              <a:t>话要短：</a:t>
            </a:r>
            <a:r>
              <a:rPr lang="zh-CN" altLang="en-US" sz="3200">
                <a:solidFill>
                  <a:srgbClr val="3E3E3E"/>
                </a:solidFill>
                <a:latin typeface="+mn-ea"/>
                <a:cs typeface="宋体" panose="02010600030101010101" pitchFamily="2" charset="-122"/>
                <a:sym typeface="+mn-ea"/>
              </a:rPr>
              <a:t>不要纠缠在一点上太罗嗦。</a:t>
            </a:r>
            <a:endParaRPr lang="zh-CN" altLang="en-US" sz="3200">
              <a:solidFill>
                <a:srgbClr val="3E3E3E"/>
              </a:solidFill>
              <a:latin typeface="+mn-ea"/>
              <a:cs typeface="宋体" panose="02010600030101010101" pitchFamily="2" charset="-122"/>
              <a:sym typeface="+mn-ea"/>
            </a:endParaRPr>
          </a:p>
        </p:txBody>
      </p:sp>
      <p:sp>
        <p:nvSpPr>
          <p:cNvPr id="2" name="文本框 1"/>
          <p:cNvSpPr txBox="1"/>
          <p:nvPr/>
        </p:nvSpPr>
        <p:spPr>
          <a:xfrm>
            <a:off x="1207135" y="2346325"/>
            <a:ext cx="10382250" cy="583565"/>
          </a:xfrm>
          <a:prstGeom prst="rect">
            <a:avLst/>
          </a:prstGeom>
          <a:noFill/>
        </p:spPr>
        <p:txBody>
          <a:bodyPr wrap="square" rtlCol="0">
            <a:spAutoFit/>
          </a:bodyPr>
          <a:lstStyle/>
          <a:p>
            <a:pPr indent="0">
              <a:buNone/>
            </a:pPr>
            <a:r>
              <a:rPr lang="zh-CN" altLang="en-US" sz="3200">
                <a:solidFill>
                  <a:srgbClr val="3E3E3E"/>
                </a:solidFill>
                <a:latin typeface="+mn-ea"/>
                <a:cs typeface="宋体" panose="02010600030101010101" pitchFamily="2" charset="-122"/>
                <a:sym typeface="+mn-ea"/>
              </a:rPr>
              <a:t>④看清有几个小问题，防止漏答。</a:t>
            </a:r>
            <a:endParaRPr lang="zh-CN" altLang="en-US" sz="3200">
              <a:solidFill>
                <a:srgbClr val="3E3E3E"/>
              </a:solidFill>
              <a:latin typeface="+mn-ea"/>
              <a:cs typeface="宋体" panose="02010600030101010101" pitchFamily="2" charset="-122"/>
              <a:sym typeface="+mn-ea"/>
            </a:endParaRPr>
          </a:p>
        </p:txBody>
      </p:sp>
      <p:sp>
        <p:nvSpPr>
          <p:cNvPr id="4" name="文本框 3"/>
          <p:cNvSpPr txBox="1"/>
          <p:nvPr/>
        </p:nvSpPr>
        <p:spPr>
          <a:xfrm>
            <a:off x="1207135" y="2929890"/>
            <a:ext cx="10382250" cy="1076325"/>
          </a:xfrm>
          <a:prstGeom prst="rect">
            <a:avLst/>
          </a:prstGeom>
          <a:noFill/>
        </p:spPr>
        <p:txBody>
          <a:bodyPr wrap="square" rtlCol="0">
            <a:spAutoFit/>
          </a:bodyPr>
          <a:lstStyle/>
          <a:p>
            <a:pPr indent="0">
              <a:buNone/>
            </a:pPr>
            <a:r>
              <a:rPr lang="zh-CN" altLang="en-US" sz="3200">
                <a:solidFill>
                  <a:srgbClr val="3E3E3E"/>
                </a:solidFill>
                <a:latin typeface="+mn-ea"/>
                <a:cs typeface="宋体" panose="02010600030101010101" pitchFamily="2" charset="-122"/>
                <a:sym typeface="+mn-ea"/>
              </a:rPr>
              <a:t>⑤图表题解题要遵循的三个技巧：变化看</a:t>
            </a:r>
            <a:r>
              <a:rPr lang="zh-CN" altLang="en-US" sz="3200">
                <a:solidFill>
                  <a:srgbClr val="FF0000"/>
                </a:solidFill>
                <a:latin typeface="+mn-ea"/>
                <a:cs typeface="宋体" panose="02010600030101010101" pitchFamily="2" charset="-122"/>
                <a:sym typeface="+mn-ea"/>
              </a:rPr>
              <a:t>数字</a:t>
            </a:r>
            <a:r>
              <a:rPr lang="zh-CN" altLang="en-US" sz="3200">
                <a:solidFill>
                  <a:srgbClr val="3E3E3E"/>
                </a:solidFill>
                <a:latin typeface="+mn-ea"/>
                <a:cs typeface="宋体" panose="02010600030101010101" pitchFamily="2" charset="-122"/>
                <a:sym typeface="+mn-ea"/>
              </a:rPr>
              <a:t>、答案看</a:t>
            </a:r>
            <a:r>
              <a:rPr lang="zh-CN" altLang="en-US" sz="3200">
                <a:solidFill>
                  <a:srgbClr val="FF0000"/>
                </a:solidFill>
                <a:latin typeface="+mn-ea"/>
                <a:cs typeface="宋体" panose="02010600030101010101" pitchFamily="2" charset="-122"/>
                <a:sym typeface="+mn-ea"/>
              </a:rPr>
              <a:t>文字</a:t>
            </a:r>
            <a:r>
              <a:rPr lang="zh-CN" altLang="en-US" sz="3200">
                <a:solidFill>
                  <a:srgbClr val="3E3E3E"/>
                </a:solidFill>
                <a:latin typeface="+mn-ea"/>
                <a:cs typeface="宋体" panose="02010600030101010101" pitchFamily="2" charset="-122"/>
                <a:sym typeface="+mn-ea"/>
              </a:rPr>
              <a:t>、原因看</a:t>
            </a:r>
            <a:r>
              <a:rPr lang="zh-CN" altLang="en-US" sz="3200">
                <a:solidFill>
                  <a:srgbClr val="FF0000"/>
                </a:solidFill>
                <a:latin typeface="+mn-ea"/>
                <a:cs typeface="宋体" panose="02010600030101010101" pitchFamily="2" charset="-122"/>
                <a:sym typeface="+mn-ea"/>
              </a:rPr>
              <a:t>时间</a:t>
            </a:r>
            <a:r>
              <a:rPr lang="zh-CN" altLang="en-US" sz="3200">
                <a:solidFill>
                  <a:srgbClr val="3E3E3E"/>
                </a:solidFill>
                <a:latin typeface="+mn-ea"/>
                <a:cs typeface="宋体" panose="02010600030101010101" pitchFamily="2" charset="-122"/>
                <a:sym typeface="+mn-ea"/>
              </a:rPr>
              <a:t>。</a:t>
            </a:r>
            <a:endParaRPr lang="zh-CN" altLang="en-US" sz="3200">
              <a:solidFill>
                <a:srgbClr val="3E3E3E"/>
              </a:solidFill>
              <a:latin typeface="+mn-ea"/>
              <a:cs typeface="宋体" panose="02010600030101010101" pitchFamily="2" charset="-122"/>
              <a:sym typeface="+mn-ea"/>
            </a:endParaRPr>
          </a:p>
        </p:txBody>
      </p:sp>
      <p:sp>
        <p:nvSpPr>
          <p:cNvPr id="7" name="文本框 6"/>
          <p:cNvSpPr txBox="1"/>
          <p:nvPr/>
        </p:nvSpPr>
        <p:spPr>
          <a:xfrm>
            <a:off x="1207135" y="4138930"/>
            <a:ext cx="10382250" cy="583565"/>
          </a:xfrm>
          <a:prstGeom prst="rect">
            <a:avLst/>
          </a:prstGeom>
          <a:noFill/>
        </p:spPr>
        <p:txBody>
          <a:bodyPr wrap="square" rtlCol="0">
            <a:spAutoFit/>
          </a:bodyPr>
          <a:lstStyle/>
          <a:p>
            <a:pPr indent="0">
              <a:buNone/>
            </a:pPr>
            <a:r>
              <a:rPr lang="zh-CN" altLang="en-US" sz="3200">
                <a:solidFill>
                  <a:srgbClr val="3E3E3E"/>
                </a:solidFill>
                <a:latin typeface="+mn-ea"/>
                <a:cs typeface="宋体" panose="02010600030101010101" pitchFamily="2" charset="-122"/>
                <a:sym typeface="+mn-ea"/>
              </a:rPr>
              <a:t>四化：书写序号化、段落化、层次化；语言学科化</a:t>
            </a:r>
            <a:endParaRPr lang="zh-CN" altLang="en-US" sz="3200">
              <a:solidFill>
                <a:srgbClr val="3E3E3E"/>
              </a:solidFill>
              <a:latin typeface="+mn-ea"/>
              <a:cs typeface="宋体" panose="02010600030101010101" pitchFamily="2" charset="-122"/>
              <a:sym typeface="+mn-ea"/>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2" grpId="0"/>
      <p:bldP spid="4" grpId="0"/>
      <p:bldP spid="7" grpId="0"/>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 name="文本框 99"/>
          <p:cNvSpPr txBox="1"/>
          <p:nvPr/>
        </p:nvSpPr>
        <p:spPr>
          <a:xfrm>
            <a:off x="69215" y="12700"/>
            <a:ext cx="2603500" cy="829945"/>
          </a:xfrm>
          <a:prstGeom prst="rect">
            <a:avLst/>
          </a:prstGeom>
          <a:noFill/>
          <a:ln w="9525">
            <a:noFill/>
          </a:ln>
        </p:spPr>
        <p:txBody>
          <a:bodyPr wrap="square">
            <a:spAutoFit/>
          </a:bodyPr>
          <a:lstStyle/>
          <a:p>
            <a:pPr indent="0"/>
            <a:r>
              <a:rPr lang="en-US" altLang="zh-CN" sz="4800" b="0">
                <a:solidFill>
                  <a:srgbClr val="FF0000"/>
                </a:solidFill>
                <a:latin typeface="华文新魏" panose="02010800040101010101" charset="-122"/>
                <a:ea typeface="华文新魏" panose="02010800040101010101" charset="-122"/>
                <a:cs typeface="宋体" panose="02010600030101010101" pitchFamily="2" charset="-122"/>
              </a:rPr>
              <a:t>12</a:t>
            </a:r>
            <a:r>
              <a:rPr lang="zh-CN" altLang="zh-CN" sz="4800" b="0">
                <a:solidFill>
                  <a:srgbClr val="FF0000"/>
                </a:solidFill>
                <a:latin typeface="华文新魏" panose="02010800040101010101" charset="-122"/>
                <a:ea typeface="华文新魏" panose="02010800040101010101" charset="-122"/>
                <a:cs typeface="宋体" panose="02010600030101010101" pitchFamily="2" charset="-122"/>
              </a:rPr>
              <a:t>分题</a:t>
            </a:r>
            <a:endParaRPr lang="zh-CN" altLang="zh-CN" sz="4800" b="0">
              <a:solidFill>
                <a:srgbClr val="FF0000"/>
              </a:solidFill>
              <a:latin typeface="华文新魏" panose="02010800040101010101" charset="-122"/>
              <a:ea typeface="华文新魏" panose="02010800040101010101" charset="-122"/>
              <a:cs typeface="宋体" panose="02010600030101010101" pitchFamily="2" charset="-122"/>
            </a:endParaRPr>
          </a:p>
        </p:txBody>
      </p:sp>
      <p:graphicFrame>
        <p:nvGraphicFramePr>
          <p:cNvPr id="2" name="表格 -1"/>
          <p:cNvGraphicFramePr/>
          <p:nvPr/>
        </p:nvGraphicFramePr>
        <p:xfrm>
          <a:off x="69215" y="665480"/>
          <a:ext cx="12127230" cy="6057265"/>
        </p:xfrm>
        <a:graphic>
          <a:graphicData uri="http://schemas.openxmlformats.org/drawingml/2006/table">
            <a:tbl>
              <a:tblPr firstRow="1" bandRow="1">
                <a:tableStyleId>{5940675A-B579-460E-94D1-54222C63F5DA}</a:tableStyleId>
              </a:tblPr>
              <a:tblGrid>
                <a:gridCol w="1002030"/>
                <a:gridCol w="2675890"/>
                <a:gridCol w="4206240"/>
                <a:gridCol w="1994535"/>
                <a:gridCol w="2248535"/>
              </a:tblGrid>
              <a:tr h="426720">
                <a:tc>
                  <a:txBody>
                    <a:bodyPr/>
                    <a:lstStyle/>
                    <a:p>
                      <a:pPr indent="0" algn="ctr">
                        <a:buNone/>
                      </a:pPr>
                      <a:r>
                        <a:rPr lang="zh-CN" altLang="en-US" sz="2800" b="0">
                          <a:latin typeface="+mn-ea"/>
                          <a:cs typeface="宋体" panose="02010600030101010101" pitchFamily="2" charset="-122"/>
                        </a:rPr>
                        <a:t>年份</a:t>
                      </a:r>
                      <a:endParaRPr lang="zh-CN" altLang="en-US" sz="2800" b="0">
                        <a:latin typeface="+mn-ea"/>
                        <a:cs typeface="宋体" panose="02010600030101010101" pitchFamily="2" charset="-122"/>
                      </a:endParaRPr>
                    </a:p>
                  </a:txBody>
                  <a:tcPr marL="0" marR="0" marT="0" marB="1"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indent="0" algn="ctr">
                        <a:buNone/>
                      </a:pPr>
                      <a:r>
                        <a:rPr lang="zh-CN" altLang="en-US" sz="2800" b="0">
                          <a:latin typeface="+mn-ea"/>
                          <a:cs typeface="宋体" panose="02010600030101010101" pitchFamily="2" charset="-122"/>
                        </a:rPr>
                        <a:t>材料形式及出处</a:t>
                      </a:r>
                      <a:endParaRPr lang="zh-CN" altLang="en-US" sz="2800" b="0">
                        <a:latin typeface="+mn-ea"/>
                        <a:cs typeface="宋体" panose="02010600030101010101" pitchFamily="2" charset="-122"/>
                      </a:endParaRPr>
                    </a:p>
                  </a:txBody>
                  <a:tcPr marL="0" marR="0" marT="0" marB="1" anchor="ctr">
                    <a:lnL w="12700" cap="flat" cmpd="sng">
                      <a:solidFill>
                        <a:srgbClr val="080000"/>
                      </a:solidFill>
                      <a:prstDash val="solid"/>
                      <a:headEnd type="none" w="med" len="med"/>
                      <a:tailEnd type="none" w="med" len="med"/>
                    </a:lnL>
                    <a:lnR w="9525" cap="flat" cmpd="sng">
                      <a:solidFill>
                        <a:srgbClr val="00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indent="0" algn="ctr">
                        <a:buNone/>
                      </a:pPr>
                      <a:r>
                        <a:rPr lang="zh-CN" altLang="en-US" sz="2800" b="0">
                          <a:latin typeface="+mn-ea"/>
                          <a:cs typeface="宋体" panose="02010600030101010101" pitchFamily="2" charset="-122"/>
                        </a:rPr>
                        <a:t>问题设计与时空范围</a:t>
                      </a:r>
                      <a:endParaRPr lang="zh-CN" altLang="en-US" sz="2800" b="0">
                        <a:latin typeface="+mn-ea"/>
                        <a:cs typeface="宋体" panose="02010600030101010101" pitchFamily="2" charset="-122"/>
                      </a:endParaRPr>
                    </a:p>
                  </a:txBody>
                  <a:tcPr marL="0" marR="0" marT="0" marB="1" anchor="ctr">
                    <a:lnL w="9525" cap="flat" cmpd="sng">
                      <a:solidFill>
                        <a:srgbClr val="000000"/>
                      </a:solidFill>
                      <a:prstDash val="solid"/>
                      <a:headEnd type="none" w="med" len="med"/>
                      <a:tailEnd type="none" w="med" len="med"/>
                    </a:lnL>
                    <a:lnR w="9525" cap="flat" cmpd="sng">
                      <a:solidFill>
                        <a:srgbClr val="00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indent="0" algn="ctr">
                        <a:buNone/>
                      </a:pPr>
                      <a:r>
                        <a:rPr lang="zh-CN" altLang="en-US" sz="2800" b="0">
                          <a:latin typeface="+mn-ea"/>
                          <a:cs typeface="宋体" panose="02010600030101010101" pitchFamily="2" charset="-122"/>
                        </a:rPr>
                        <a:t>答题要求</a:t>
                      </a:r>
                      <a:endParaRPr lang="zh-CN" altLang="en-US" sz="2800" b="0">
                        <a:latin typeface="+mn-ea"/>
                        <a:cs typeface="宋体" panose="02010600030101010101" pitchFamily="2" charset="-122"/>
                      </a:endParaRPr>
                    </a:p>
                  </a:txBody>
                  <a:tcPr marL="0" marR="0" marT="0" marB="1" anchor="ctr">
                    <a:lnL w="9525" cap="flat" cmpd="sng">
                      <a:solidFill>
                        <a:srgbClr val="000000"/>
                      </a:solidFill>
                      <a:prstDash val="solid"/>
                      <a:headEnd type="none" w="med" len="med"/>
                      <a:tailEnd type="none" w="med" len="med"/>
                    </a:lnL>
                    <a:lnR w="9525" cap="flat" cmpd="sng">
                      <a:solidFill>
                        <a:srgbClr val="00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indent="0" algn="ctr">
                        <a:buNone/>
                      </a:pPr>
                      <a:r>
                        <a:rPr lang="zh-CN" altLang="en-US" sz="2800" b="0">
                          <a:latin typeface="+mn-ea"/>
                          <a:cs typeface="宋体" panose="02010600030101010101" pitchFamily="2" charset="-122"/>
                        </a:rPr>
                        <a:t>能力层次</a:t>
                      </a:r>
                      <a:endParaRPr lang="zh-CN" altLang="en-US" sz="2800" b="0">
                        <a:latin typeface="+mn-ea"/>
                        <a:cs typeface="宋体" panose="02010600030101010101" pitchFamily="2" charset="-122"/>
                      </a:endParaRPr>
                    </a:p>
                  </a:txBody>
                  <a:tcPr marL="0" marR="0" marT="0" marB="1" anchor="ctr">
                    <a:lnL w="9525" cap="flat" cmpd="sng">
                      <a:solidFill>
                        <a:srgbClr val="000000"/>
                      </a:solidFill>
                      <a:prstDash val="solid"/>
                      <a:headEnd type="none" w="med" len="med"/>
                      <a:tailEnd type="none" w="med" len="med"/>
                    </a:lnL>
                    <a:lnR w="9525" cap="flat" cmpd="sng">
                      <a:solidFill>
                        <a:srgbClr val="00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1219200">
                <a:tc>
                  <a:txBody>
                    <a:bodyPr/>
                    <a:lstStyle/>
                    <a:p>
                      <a:pPr indent="0" algn="ctr">
                        <a:buNone/>
                      </a:pPr>
                      <a:r>
                        <a:rPr lang="en-US" altLang="zh-CN" sz="2000" b="0">
                          <a:latin typeface="+mn-ea"/>
                          <a:cs typeface="宋体" panose="02010600030101010101" pitchFamily="2" charset="-122"/>
                        </a:rPr>
                        <a:t>2014</a:t>
                      </a:r>
                      <a:r>
                        <a:rPr lang="zh-CN" altLang="en-US" sz="2000" b="0">
                          <a:latin typeface="+mn-ea"/>
                          <a:cs typeface="宋体" panose="02010600030101010101" pitchFamily="2" charset="-122"/>
                        </a:rPr>
                        <a:t>全国</a:t>
                      </a:r>
                      <a:r>
                        <a:rPr lang="en-US" altLang="zh-CN" sz="2000" b="1">
                          <a:latin typeface="+mn-ea"/>
                          <a:cs typeface="宋体" panose="02010600030101010101" pitchFamily="2" charset="-122"/>
                        </a:rPr>
                        <a:t>Ⅰ</a:t>
                      </a:r>
                      <a:r>
                        <a:rPr lang="zh-CN" altLang="en-US" sz="2000" b="1">
                          <a:latin typeface="+mn-ea"/>
                          <a:cs typeface="宋体" panose="02010600030101010101" pitchFamily="2" charset="-122"/>
                        </a:rPr>
                        <a:t>卷</a:t>
                      </a:r>
                      <a:endParaRPr lang="zh-CN" altLang="en-US" sz="2000" b="0">
                        <a:latin typeface="+mn-ea"/>
                        <a:cs typeface="宋体" panose="02010600030101010101" pitchFamily="2" charset="-122"/>
                      </a:endParaRPr>
                    </a:p>
                  </a:txBody>
                  <a:tcPr marL="0" marR="0" marT="0" marB="1"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indent="0">
                        <a:buNone/>
                      </a:pPr>
                      <a:r>
                        <a:rPr lang="zh-CN" altLang="en-US" sz="2000" b="0">
                          <a:latin typeface="+mn-ea"/>
                          <a:cs typeface="宋体" panose="02010600030101010101" pitchFamily="2" charset="-122"/>
                        </a:rPr>
                        <a:t>教科书目录</a:t>
                      </a:r>
                      <a:r>
                        <a:rPr lang="en-US" altLang="zh-CN" sz="2000" b="0">
                          <a:latin typeface="+mn-ea"/>
                          <a:cs typeface="Calibri" panose="020F0502020204030204" charset="0"/>
                        </a:rPr>
                        <a:t>1960</a:t>
                      </a:r>
                      <a:r>
                        <a:rPr lang="zh-CN" altLang="en-US" sz="2000" b="0">
                          <a:latin typeface="+mn-ea"/>
                          <a:cs typeface="宋体" panose="02010600030101010101" pitchFamily="2" charset="-122"/>
                        </a:rPr>
                        <a:t>年我国中学历史教科书中“抗日战争”内容的</a:t>
                      </a:r>
                      <a:r>
                        <a:rPr lang="zh-CN" altLang="en-US" sz="2000" b="0">
                          <a:solidFill>
                            <a:srgbClr val="FF0000"/>
                          </a:solidFill>
                          <a:latin typeface="+mn-ea"/>
                          <a:cs typeface="宋体" panose="02010600030101010101" pitchFamily="2" charset="-122"/>
                        </a:rPr>
                        <a:t>目录</a:t>
                      </a:r>
                      <a:r>
                        <a:rPr lang="zh-CN" altLang="en-US" sz="2000" b="0">
                          <a:latin typeface="+mn-ea"/>
                          <a:cs typeface="宋体" panose="02010600030101010101" pitchFamily="2" charset="-122"/>
                        </a:rPr>
                        <a:t>摘编</a:t>
                      </a:r>
                      <a:endParaRPr lang="zh-CN" altLang="en-US" sz="2000" b="0">
                        <a:latin typeface="+mn-ea"/>
                        <a:cs typeface="宋体" panose="02010600030101010101" pitchFamily="2" charset="-122"/>
                      </a:endParaRPr>
                    </a:p>
                  </a:txBody>
                  <a:tcPr marL="0" marR="0" marT="0" marB="1">
                    <a:lnL w="12700" cap="flat" cmpd="sng">
                      <a:solidFill>
                        <a:srgbClr val="080000"/>
                      </a:solidFill>
                      <a:prstDash val="solid"/>
                      <a:headEnd type="none" w="med" len="med"/>
                      <a:tailEnd type="none" w="med" len="med"/>
                    </a:lnL>
                    <a:lnR w="9525" cap="flat" cmpd="sng">
                      <a:solidFill>
                        <a:srgbClr val="00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indent="0">
                        <a:buNone/>
                      </a:pPr>
                      <a:r>
                        <a:rPr lang="zh-CN" altLang="en-US" sz="2000" b="0">
                          <a:latin typeface="+mn-ea"/>
                          <a:cs typeface="宋体" panose="02010600030101010101" pitchFamily="2" charset="-122"/>
                        </a:rPr>
                        <a:t>根据材料并结合所学知识，对该目录提出一条修改建议，并说明修改理由</a:t>
                      </a:r>
                      <a:r>
                        <a:rPr lang="zh-CN" altLang="en-US" sz="2000" b="0">
                          <a:solidFill>
                            <a:srgbClr val="FF0000"/>
                          </a:solidFill>
                          <a:latin typeface="+mn-ea"/>
                          <a:cs typeface="宋体" panose="02010600030101010101" pitchFamily="2" charset="-122"/>
                        </a:rPr>
                        <a:t>中国近现代史</a:t>
                      </a:r>
                      <a:endParaRPr lang="zh-CN" altLang="en-US" sz="2000" b="0">
                        <a:latin typeface="+mn-ea"/>
                        <a:cs typeface="宋体" panose="02010600030101010101" pitchFamily="2" charset="-122"/>
                      </a:endParaRPr>
                    </a:p>
                  </a:txBody>
                  <a:tcPr marL="0" marR="0" marT="0" marB="1">
                    <a:lnL w="9525" cap="flat" cmpd="sng">
                      <a:solidFill>
                        <a:srgbClr val="000000"/>
                      </a:solidFill>
                      <a:prstDash val="solid"/>
                      <a:headEnd type="none" w="med" len="med"/>
                      <a:tailEnd type="none" w="med" len="med"/>
                    </a:lnL>
                    <a:lnR w="9525" cap="flat" cmpd="sng">
                      <a:solidFill>
                        <a:srgbClr val="00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indent="0">
                        <a:buNone/>
                      </a:pPr>
                      <a:r>
                        <a:rPr lang="zh-CN" altLang="en-US" sz="2000" b="0">
                          <a:solidFill>
                            <a:srgbClr val="000000"/>
                          </a:solidFill>
                          <a:latin typeface="+mn-ea"/>
                          <a:cs typeface="宋体" panose="02010600030101010101" pitchFamily="2" charset="-122"/>
                        </a:rPr>
                        <a:t>所提修改建议及理由需观点正确，符合历史事实</a:t>
                      </a:r>
                      <a:endParaRPr lang="zh-CN" altLang="en-US" sz="2000" b="0">
                        <a:solidFill>
                          <a:srgbClr val="000000"/>
                        </a:solidFill>
                        <a:latin typeface="+mn-ea"/>
                        <a:cs typeface="宋体" panose="02010600030101010101" pitchFamily="2" charset="-122"/>
                      </a:endParaRPr>
                    </a:p>
                  </a:txBody>
                  <a:tcPr marL="0" marR="0" marT="0" marB="1">
                    <a:lnL w="9525" cap="flat" cmpd="sng">
                      <a:solidFill>
                        <a:srgbClr val="000000"/>
                      </a:solidFill>
                      <a:prstDash val="solid"/>
                      <a:headEnd type="none" w="med" len="med"/>
                      <a:tailEnd type="none" w="med" len="med"/>
                    </a:lnL>
                    <a:lnR w="9525" cap="flat" cmpd="sng">
                      <a:solidFill>
                        <a:srgbClr val="00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indent="0" algn="ctr">
                        <a:buNone/>
                      </a:pPr>
                      <a:r>
                        <a:rPr lang="en-US" altLang="zh-CN" sz="2000" b="0">
                          <a:latin typeface="+mn-ea"/>
                          <a:cs typeface="宋体" panose="02010600030101010101" pitchFamily="2" charset="-122"/>
                        </a:rPr>
                        <a:t>C</a:t>
                      </a:r>
                      <a:r>
                        <a:rPr lang="zh-CN" altLang="en-US" sz="2000" b="0">
                          <a:latin typeface="+mn-ea"/>
                          <a:cs typeface="宋体" panose="02010600030101010101" pitchFamily="2" charset="-122"/>
                        </a:rPr>
                        <a:t>独立提出观点</a:t>
                      </a:r>
                      <a:endParaRPr lang="zh-CN" altLang="en-US" sz="2000" b="0">
                        <a:latin typeface="+mn-ea"/>
                        <a:cs typeface="宋体" panose="02010600030101010101" pitchFamily="2" charset="-122"/>
                      </a:endParaRPr>
                    </a:p>
                  </a:txBody>
                  <a:tcPr marL="0" marR="0" marT="0" marB="1" anchor="ctr">
                    <a:lnL w="9525" cap="flat" cmpd="sng">
                      <a:solidFill>
                        <a:srgbClr val="000000"/>
                      </a:solidFill>
                      <a:prstDash val="solid"/>
                      <a:headEnd type="none" w="med" len="med"/>
                      <a:tailEnd type="none" w="med" len="med"/>
                    </a:lnL>
                    <a:lnR w="9525" cap="flat" cmpd="sng">
                      <a:solidFill>
                        <a:srgbClr val="00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963930">
                <a:tc>
                  <a:txBody>
                    <a:bodyPr/>
                    <a:lstStyle/>
                    <a:p>
                      <a:pPr indent="0" algn="ctr">
                        <a:buNone/>
                      </a:pPr>
                      <a:r>
                        <a:rPr lang="en-US" altLang="zh-CN" sz="2000" b="0">
                          <a:latin typeface="+mn-ea"/>
                          <a:cs typeface="宋体" panose="02010600030101010101" pitchFamily="2" charset="-122"/>
                        </a:rPr>
                        <a:t>2015</a:t>
                      </a:r>
                      <a:r>
                        <a:rPr lang="zh-CN" altLang="en-US" sz="2000" b="0">
                          <a:latin typeface="+mn-ea"/>
                          <a:cs typeface="宋体" panose="02010600030101010101" pitchFamily="2" charset="-122"/>
                        </a:rPr>
                        <a:t>全国</a:t>
                      </a:r>
                      <a:r>
                        <a:rPr lang="en-US" altLang="zh-CN" sz="2000" b="1">
                          <a:latin typeface="+mn-ea"/>
                          <a:cs typeface="宋体" panose="02010600030101010101" pitchFamily="2" charset="-122"/>
                        </a:rPr>
                        <a:t>Ⅰ</a:t>
                      </a:r>
                      <a:r>
                        <a:rPr lang="zh-CN" altLang="en-US" sz="2000" b="1">
                          <a:latin typeface="+mn-ea"/>
                          <a:cs typeface="宋体" panose="02010600030101010101" pitchFamily="2" charset="-122"/>
                        </a:rPr>
                        <a:t>卷</a:t>
                      </a:r>
                      <a:endParaRPr lang="zh-CN" altLang="en-US" sz="2000" b="0">
                        <a:latin typeface="+mn-ea"/>
                        <a:cs typeface="宋体" panose="02010600030101010101" pitchFamily="2" charset="-122"/>
                      </a:endParaRPr>
                    </a:p>
                  </a:txBody>
                  <a:tcPr marL="0" marR="0" marT="0" marB="1"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indent="0">
                        <a:buNone/>
                      </a:pPr>
                      <a:r>
                        <a:rPr lang="zh-CN" altLang="en-US" sz="2000" b="0">
                          <a:latin typeface="+mn-ea"/>
                          <a:cs typeface="宋体" panose="02010600030101010101" pitchFamily="2" charset="-122"/>
                        </a:rPr>
                        <a:t>公式生产力</a:t>
                      </a:r>
                      <a:r>
                        <a:rPr lang="zh-CN" altLang="en-US" sz="2000" b="0">
                          <a:solidFill>
                            <a:srgbClr val="FF0000"/>
                          </a:solidFill>
                          <a:latin typeface="+mn-ea"/>
                          <a:cs typeface="宋体" panose="02010600030101010101" pitchFamily="2" charset="-122"/>
                        </a:rPr>
                        <a:t>公式</a:t>
                      </a:r>
                      <a:r>
                        <a:rPr lang="zh-CN" altLang="en-US" sz="2000" b="0">
                          <a:latin typeface="+mn-ea"/>
                          <a:cs typeface="宋体" panose="02010600030101010101" pitchFamily="2" charset="-122"/>
                        </a:rPr>
                        <a:t>材料摘编自齐世荣总主编</a:t>
                      </a:r>
                      <a:r>
                        <a:rPr lang="en-US" altLang="zh-CN" sz="2000" b="0">
                          <a:latin typeface="+mn-ea"/>
                          <a:cs typeface="宋体" panose="02010600030101010101" pitchFamily="2" charset="-122"/>
                        </a:rPr>
                        <a:t>《</a:t>
                      </a:r>
                      <a:r>
                        <a:rPr lang="zh-CN" altLang="en-US" sz="2000" b="0">
                          <a:latin typeface="+mn-ea"/>
                          <a:cs typeface="宋体" panose="02010600030101010101" pitchFamily="2" charset="-122"/>
                        </a:rPr>
                        <a:t>世界史</a:t>
                      </a:r>
                      <a:r>
                        <a:rPr lang="en-US" altLang="zh-CN" sz="2000" b="0">
                          <a:latin typeface="+mn-ea"/>
                          <a:cs typeface="宋体" panose="02010600030101010101" pitchFamily="2" charset="-122"/>
                        </a:rPr>
                        <a:t>》</a:t>
                      </a:r>
                      <a:endParaRPr lang="zh-CN" altLang="en-US" sz="2000" b="0">
                        <a:latin typeface="+mn-ea"/>
                        <a:cs typeface="宋体" panose="02010600030101010101" pitchFamily="2" charset="-122"/>
                      </a:endParaRPr>
                    </a:p>
                  </a:txBody>
                  <a:tcPr marL="0" marR="0" marT="0" marB="1">
                    <a:lnL w="12700" cap="flat" cmpd="sng">
                      <a:solidFill>
                        <a:srgbClr val="080000"/>
                      </a:solidFill>
                      <a:prstDash val="solid"/>
                      <a:headEnd type="none" w="med" len="med"/>
                      <a:tailEnd type="none" w="med" len="med"/>
                    </a:lnL>
                    <a:lnR w="9525" cap="flat" cmpd="sng">
                      <a:solidFill>
                        <a:srgbClr val="00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indent="0">
                        <a:buNone/>
                      </a:pPr>
                      <a:r>
                        <a:rPr lang="zh-CN" altLang="en-US" sz="2000" b="0">
                          <a:solidFill>
                            <a:srgbClr val="000000"/>
                          </a:solidFill>
                          <a:latin typeface="+mn-ea"/>
                          <a:cs typeface="宋体" panose="02010600030101010101" pitchFamily="2" charset="-122"/>
                        </a:rPr>
                        <a:t>运用世界近现代史的史实，对上述公式进行探讨</a:t>
                      </a:r>
                      <a:endParaRPr lang="zh-CN" altLang="en-US" sz="2000" b="0">
                        <a:solidFill>
                          <a:srgbClr val="000000"/>
                        </a:solidFill>
                        <a:latin typeface="+mn-ea"/>
                        <a:cs typeface="宋体" panose="02010600030101010101" pitchFamily="2" charset="-122"/>
                      </a:endParaRPr>
                    </a:p>
                    <a:p>
                      <a:pPr indent="0">
                        <a:buNone/>
                      </a:pPr>
                      <a:r>
                        <a:rPr lang="zh-CN" altLang="en-US" sz="2000" b="0">
                          <a:solidFill>
                            <a:srgbClr val="FF0000"/>
                          </a:solidFill>
                          <a:latin typeface="+mn-ea"/>
                          <a:cs typeface="宋体" panose="02010600030101010101" pitchFamily="2" charset="-122"/>
                        </a:rPr>
                        <a:t>世界近现代史</a:t>
                      </a:r>
                      <a:endParaRPr lang="zh-CN" altLang="en-US" sz="2000" b="0">
                        <a:solidFill>
                          <a:srgbClr val="000000"/>
                        </a:solidFill>
                        <a:latin typeface="+mn-ea"/>
                        <a:cs typeface="宋体" panose="02010600030101010101" pitchFamily="2" charset="-122"/>
                      </a:endParaRPr>
                    </a:p>
                  </a:txBody>
                  <a:tcPr marL="0" marR="0" marT="0" marB="1">
                    <a:lnL w="9525" cap="flat" cmpd="sng">
                      <a:solidFill>
                        <a:srgbClr val="000000"/>
                      </a:solidFill>
                      <a:prstDash val="solid"/>
                      <a:headEnd type="none" w="med" len="med"/>
                      <a:tailEnd type="none" w="med" len="med"/>
                    </a:lnL>
                    <a:lnR w="9525" cap="flat" cmpd="sng">
                      <a:solidFill>
                        <a:srgbClr val="00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indent="0" algn="ctr">
                        <a:buNone/>
                      </a:pPr>
                      <a:r>
                        <a:rPr lang="zh-CN" altLang="en-US" sz="2000" b="0">
                          <a:latin typeface="+mn-ea"/>
                          <a:cs typeface="宋体" panose="02010600030101010101" pitchFamily="2" charset="-122"/>
                        </a:rPr>
                        <a:t>无</a:t>
                      </a:r>
                      <a:endParaRPr lang="zh-CN" altLang="en-US" sz="2000" b="0">
                        <a:latin typeface="+mn-ea"/>
                        <a:cs typeface="宋体" panose="02010600030101010101" pitchFamily="2" charset="-122"/>
                      </a:endParaRPr>
                    </a:p>
                  </a:txBody>
                  <a:tcPr marL="0" marR="0" marT="0" marB="1" anchor="ctr">
                    <a:lnL w="9525" cap="flat" cmpd="sng">
                      <a:solidFill>
                        <a:srgbClr val="000000"/>
                      </a:solidFill>
                      <a:prstDash val="solid"/>
                      <a:headEnd type="none" w="med" len="med"/>
                      <a:tailEnd type="none" w="med" len="med"/>
                    </a:lnL>
                    <a:lnR w="9525" cap="flat" cmpd="sng">
                      <a:solidFill>
                        <a:srgbClr val="00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indent="0" algn="ctr">
                        <a:buNone/>
                      </a:pPr>
                      <a:r>
                        <a:rPr lang="en-US" altLang="zh-CN" sz="2000" b="0">
                          <a:latin typeface="+mn-ea"/>
                          <a:cs typeface="宋体" panose="02010600030101010101" pitchFamily="2" charset="-122"/>
                        </a:rPr>
                        <a:t>C</a:t>
                      </a:r>
                      <a:r>
                        <a:rPr lang="zh-CN" altLang="en-US" sz="2000" b="0">
                          <a:latin typeface="+mn-ea"/>
                          <a:cs typeface="宋体" panose="02010600030101010101" pitchFamily="2" charset="-122"/>
                        </a:rPr>
                        <a:t>独立提出观点</a:t>
                      </a:r>
                      <a:endParaRPr lang="zh-CN" altLang="en-US" sz="2000" b="0">
                        <a:latin typeface="+mn-ea"/>
                        <a:cs typeface="宋体" panose="02010600030101010101" pitchFamily="2" charset="-122"/>
                      </a:endParaRPr>
                    </a:p>
                  </a:txBody>
                  <a:tcPr marL="0" marR="0" marT="0" marB="1" anchor="ctr">
                    <a:lnL w="9525" cap="flat" cmpd="sng">
                      <a:solidFill>
                        <a:srgbClr val="000000"/>
                      </a:solidFill>
                      <a:prstDash val="solid"/>
                      <a:headEnd type="none" w="med" len="med"/>
                      <a:tailEnd type="none" w="med" len="med"/>
                    </a:lnL>
                    <a:lnR w="9525" cap="flat" cmpd="sng">
                      <a:solidFill>
                        <a:srgbClr val="00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914400">
                <a:tc>
                  <a:txBody>
                    <a:bodyPr/>
                    <a:lstStyle/>
                    <a:p>
                      <a:pPr indent="0" algn="ctr">
                        <a:buNone/>
                      </a:pPr>
                      <a:r>
                        <a:rPr lang="en-US" altLang="zh-CN" sz="2000" b="0">
                          <a:latin typeface="+mn-ea"/>
                          <a:cs typeface="宋体" panose="02010600030101010101" pitchFamily="2" charset="-122"/>
                        </a:rPr>
                        <a:t>2016</a:t>
                      </a:r>
                      <a:r>
                        <a:rPr lang="zh-CN" altLang="en-US" sz="2000" b="0">
                          <a:latin typeface="+mn-ea"/>
                          <a:cs typeface="宋体" panose="02010600030101010101" pitchFamily="2" charset="-122"/>
                        </a:rPr>
                        <a:t>全国</a:t>
                      </a:r>
                      <a:r>
                        <a:rPr lang="en-US" altLang="zh-CN" sz="2000" b="1">
                          <a:latin typeface="+mn-ea"/>
                          <a:cs typeface="宋体" panose="02010600030101010101" pitchFamily="2" charset="-122"/>
                        </a:rPr>
                        <a:t>Ⅰ</a:t>
                      </a:r>
                      <a:r>
                        <a:rPr lang="zh-CN" altLang="en-US" sz="2000" b="1">
                          <a:latin typeface="+mn-ea"/>
                          <a:cs typeface="宋体" panose="02010600030101010101" pitchFamily="2" charset="-122"/>
                        </a:rPr>
                        <a:t>卷</a:t>
                      </a:r>
                      <a:endParaRPr lang="zh-CN" altLang="en-US" sz="2000" b="0">
                        <a:latin typeface="+mn-ea"/>
                        <a:cs typeface="宋体" panose="02010600030101010101" pitchFamily="2" charset="-122"/>
                      </a:endParaRPr>
                    </a:p>
                  </a:txBody>
                  <a:tcPr marL="0" marR="0" marT="0" marB="1"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indent="0">
                        <a:buNone/>
                      </a:pPr>
                      <a:r>
                        <a:rPr lang="zh-CN" altLang="en-US" sz="2000" b="0">
                          <a:solidFill>
                            <a:srgbClr val="FF0000"/>
                          </a:solidFill>
                          <a:latin typeface="+mn-ea"/>
                          <a:cs typeface="宋体" panose="02010600030101010101" pitchFamily="2" charset="-122"/>
                        </a:rPr>
                        <a:t>文献</a:t>
                      </a:r>
                      <a:r>
                        <a:rPr lang="zh-CN" altLang="en-US" sz="2000" b="0">
                          <a:latin typeface="+mn-ea"/>
                          <a:cs typeface="宋体" panose="02010600030101010101" pitchFamily="2" charset="-122"/>
                        </a:rPr>
                        <a:t>摘录</a:t>
                      </a:r>
                      <a:r>
                        <a:rPr lang="zh-CN" altLang="en-US" sz="2000" b="0">
                          <a:latin typeface="+mn-ea"/>
                          <a:cs typeface="Calibri" panose="020F0502020204030204" charset="0"/>
                        </a:rPr>
                        <a:t>据卢</a:t>
                      </a:r>
                      <a:r>
                        <a:rPr lang="zh-CN" altLang="en-US" sz="2000" b="0">
                          <a:latin typeface="+mn-ea"/>
                          <a:cs typeface="宋体" panose="02010600030101010101" pitchFamily="2" charset="-122"/>
                        </a:rPr>
                        <a:t>梭</a:t>
                      </a:r>
                      <a:r>
                        <a:rPr lang="en-US" altLang="zh-CN" sz="2000" b="0">
                          <a:latin typeface="+mn-ea"/>
                          <a:cs typeface="宋体" panose="02010600030101010101" pitchFamily="2" charset="-122"/>
                        </a:rPr>
                        <a:t>《</a:t>
                      </a:r>
                      <a:r>
                        <a:rPr lang="zh-CN" altLang="en-US" sz="2000" b="0">
                          <a:latin typeface="+mn-ea"/>
                          <a:cs typeface="宋体" panose="02010600030101010101" pitchFamily="2" charset="-122"/>
                        </a:rPr>
                        <a:t>社会契约论</a:t>
                      </a:r>
                      <a:r>
                        <a:rPr lang="en-US" altLang="zh-CN" sz="2000" b="0">
                          <a:latin typeface="+mn-ea"/>
                          <a:cs typeface="宋体" panose="02010600030101010101" pitchFamily="2" charset="-122"/>
                        </a:rPr>
                        <a:t>》</a:t>
                      </a:r>
                      <a:endParaRPr lang="zh-CN" altLang="en-US" sz="2000" b="0">
                        <a:latin typeface="+mn-ea"/>
                        <a:cs typeface="宋体" panose="02010600030101010101" pitchFamily="2" charset="-122"/>
                      </a:endParaRPr>
                    </a:p>
                  </a:txBody>
                  <a:tcPr marL="0" marR="0" marT="0" marB="1">
                    <a:lnL w="12700" cap="flat" cmpd="sng">
                      <a:solidFill>
                        <a:srgbClr val="080000"/>
                      </a:solidFill>
                      <a:prstDash val="solid"/>
                      <a:headEnd type="none" w="med" len="med"/>
                      <a:tailEnd type="none" w="med" len="med"/>
                    </a:lnL>
                    <a:lnR w="9525" cap="flat" cmpd="sng">
                      <a:solidFill>
                        <a:srgbClr val="00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indent="0">
                        <a:buNone/>
                      </a:pPr>
                      <a:r>
                        <a:rPr lang="zh-CN" altLang="en-US" sz="2000" b="0">
                          <a:solidFill>
                            <a:srgbClr val="000000"/>
                          </a:solidFill>
                          <a:latin typeface="+mn-ea"/>
                          <a:cs typeface="宋体" panose="02010600030101010101" pitchFamily="2" charset="-122"/>
                        </a:rPr>
                        <a:t>围绕“制度构想与实践”自行拟定一个具体的论题，并就所拟论题进行简要阐述</a:t>
                      </a:r>
                      <a:endParaRPr lang="zh-CN" altLang="en-US" sz="2000" b="0">
                        <a:solidFill>
                          <a:srgbClr val="000000"/>
                        </a:solidFill>
                        <a:latin typeface="+mn-ea"/>
                        <a:cs typeface="宋体" panose="02010600030101010101" pitchFamily="2" charset="-122"/>
                      </a:endParaRPr>
                    </a:p>
                    <a:p>
                      <a:pPr indent="0">
                        <a:buNone/>
                      </a:pPr>
                      <a:r>
                        <a:rPr lang="zh-CN" altLang="en-US" sz="2000" b="0">
                          <a:solidFill>
                            <a:srgbClr val="FF0000"/>
                          </a:solidFill>
                          <a:latin typeface="+mn-ea"/>
                          <a:cs typeface="宋体" panose="02010600030101010101" pitchFamily="2" charset="-122"/>
                        </a:rPr>
                        <a:t>世界近现代史</a:t>
                      </a:r>
                      <a:endParaRPr lang="zh-CN" altLang="en-US" sz="2000" b="0">
                        <a:solidFill>
                          <a:srgbClr val="000000"/>
                        </a:solidFill>
                        <a:latin typeface="+mn-ea"/>
                        <a:cs typeface="宋体" panose="02010600030101010101" pitchFamily="2" charset="-122"/>
                      </a:endParaRPr>
                    </a:p>
                  </a:txBody>
                  <a:tcPr marL="0" marR="0" marT="0" marB="1">
                    <a:lnL w="9525" cap="flat" cmpd="sng">
                      <a:solidFill>
                        <a:srgbClr val="000000"/>
                      </a:solidFill>
                      <a:prstDash val="solid"/>
                      <a:headEnd type="none" w="med" len="med"/>
                      <a:tailEnd type="none" w="med" len="med"/>
                    </a:lnL>
                    <a:lnR w="9525" cap="flat" cmpd="sng">
                      <a:solidFill>
                        <a:srgbClr val="00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indent="0">
                        <a:buNone/>
                      </a:pPr>
                      <a:r>
                        <a:rPr lang="zh-CN" altLang="en-US" sz="2000" b="0">
                          <a:solidFill>
                            <a:srgbClr val="000000"/>
                          </a:solidFill>
                          <a:latin typeface="+mn-ea"/>
                          <a:cs typeface="宋体" panose="02010600030101010101" pitchFamily="2" charset="-122"/>
                        </a:rPr>
                        <a:t>明确写出所拟论题，阐述须有史实依据</a:t>
                      </a:r>
                      <a:endParaRPr lang="zh-CN" altLang="en-US" sz="2000" b="0">
                        <a:solidFill>
                          <a:srgbClr val="000000"/>
                        </a:solidFill>
                        <a:latin typeface="+mn-ea"/>
                        <a:cs typeface="宋体" panose="02010600030101010101" pitchFamily="2" charset="-122"/>
                      </a:endParaRPr>
                    </a:p>
                  </a:txBody>
                  <a:tcPr marL="0" marR="0" marT="0" marB="1">
                    <a:lnL w="9525" cap="flat" cmpd="sng">
                      <a:solidFill>
                        <a:srgbClr val="000000"/>
                      </a:solidFill>
                      <a:prstDash val="solid"/>
                      <a:headEnd type="none" w="med" len="med"/>
                      <a:tailEnd type="none" w="med" len="med"/>
                    </a:lnL>
                    <a:lnR w="9525" cap="flat" cmpd="sng">
                      <a:solidFill>
                        <a:srgbClr val="00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indent="0" algn="ctr">
                        <a:buNone/>
                      </a:pPr>
                      <a:r>
                        <a:rPr lang="en-US" altLang="zh-CN" sz="2000" b="0">
                          <a:latin typeface="+mn-ea"/>
                          <a:cs typeface="宋体" panose="02010600030101010101" pitchFamily="2" charset="-122"/>
                        </a:rPr>
                        <a:t>C</a:t>
                      </a:r>
                      <a:r>
                        <a:rPr lang="zh-CN" altLang="en-US" sz="2000" b="0">
                          <a:latin typeface="+mn-ea"/>
                          <a:cs typeface="宋体" panose="02010600030101010101" pitchFamily="2" charset="-122"/>
                        </a:rPr>
                        <a:t>独立提出观点</a:t>
                      </a:r>
                      <a:endParaRPr lang="zh-CN" altLang="en-US" sz="2000" b="0">
                        <a:latin typeface="+mn-ea"/>
                        <a:cs typeface="宋体" panose="02010600030101010101" pitchFamily="2" charset="-122"/>
                      </a:endParaRPr>
                    </a:p>
                  </a:txBody>
                  <a:tcPr marL="0" marR="0" marT="0" marB="1" anchor="ctr">
                    <a:lnL w="9525" cap="flat" cmpd="sng">
                      <a:solidFill>
                        <a:srgbClr val="000000"/>
                      </a:solidFill>
                      <a:prstDash val="solid"/>
                      <a:headEnd type="none" w="med" len="med"/>
                      <a:tailEnd type="none" w="med" len="med"/>
                    </a:lnL>
                    <a:lnR w="9525" cap="flat" cmpd="sng">
                      <a:solidFill>
                        <a:srgbClr val="00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1009015">
                <a:tc>
                  <a:txBody>
                    <a:bodyPr/>
                    <a:lstStyle/>
                    <a:p>
                      <a:pPr indent="0" algn="ctr">
                        <a:buNone/>
                      </a:pPr>
                      <a:r>
                        <a:rPr lang="en-US" altLang="zh-CN" sz="2000" b="0">
                          <a:latin typeface="+mn-ea"/>
                          <a:cs typeface="宋体" panose="02010600030101010101" pitchFamily="2" charset="-122"/>
                        </a:rPr>
                        <a:t>2017</a:t>
                      </a:r>
                      <a:r>
                        <a:rPr lang="zh-CN" altLang="en-US" sz="2000" b="0">
                          <a:latin typeface="+mn-ea"/>
                          <a:cs typeface="宋体" panose="02010600030101010101" pitchFamily="2" charset="-122"/>
                        </a:rPr>
                        <a:t>全国</a:t>
                      </a:r>
                      <a:r>
                        <a:rPr lang="en-US" altLang="zh-CN" sz="2000" b="1">
                          <a:latin typeface="+mn-ea"/>
                          <a:cs typeface="宋体" panose="02010600030101010101" pitchFamily="2" charset="-122"/>
                        </a:rPr>
                        <a:t>Ⅰ</a:t>
                      </a:r>
                      <a:r>
                        <a:rPr lang="zh-CN" altLang="en-US" sz="2000" b="1">
                          <a:latin typeface="+mn-ea"/>
                          <a:cs typeface="宋体" panose="02010600030101010101" pitchFamily="2" charset="-122"/>
                        </a:rPr>
                        <a:t>卷</a:t>
                      </a:r>
                      <a:endParaRPr lang="zh-CN" altLang="en-US" sz="2000" b="0">
                        <a:latin typeface="+mn-ea"/>
                        <a:cs typeface="宋体" panose="02010600030101010101" pitchFamily="2" charset="-122"/>
                      </a:endParaRPr>
                    </a:p>
                  </a:txBody>
                  <a:tcPr marL="0" marR="0" marT="0" marB="1"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indent="0">
                        <a:buNone/>
                      </a:pPr>
                      <a:r>
                        <a:rPr lang="en-US" altLang="zh-CN" sz="2000" b="0">
                          <a:latin typeface="+mn-ea"/>
                          <a:cs typeface="宋体" panose="02010600030101010101" pitchFamily="2" charset="-122"/>
                        </a:rPr>
                        <a:t>14</a:t>
                      </a:r>
                      <a:r>
                        <a:rPr lang="zh-CN" altLang="en-US" sz="2000" b="0">
                          <a:latin typeface="+mn-ea"/>
                          <a:cs typeface="宋体" panose="02010600030101010101" pitchFamily="2" charset="-122"/>
                        </a:rPr>
                        <a:t>－</a:t>
                      </a:r>
                      <a:r>
                        <a:rPr lang="en-US" altLang="zh-CN" sz="2000" b="0">
                          <a:latin typeface="+mn-ea"/>
                          <a:cs typeface="宋体" panose="02010600030101010101" pitchFamily="2" charset="-122"/>
                        </a:rPr>
                        <a:t>17</a:t>
                      </a:r>
                      <a:r>
                        <a:rPr lang="zh-CN" altLang="en-US" sz="2000" b="0">
                          <a:latin typeface="+mn-ea"/>
                          <a:cs typeface="宋体" panose="02010600030101010101" pitchFamily="2" charset="-122"/>
                        </a:rPr>
                        <a:t>世纪中外历史事件</a:t>
                      </a:r>
                      <a:r>
                        <a:rPr lang="zh-CN" altLang="en-US" sz="2000" b="0">
                          <a:solidFill>
                            <a:srgbClr val="FF0000"/>
                          </a:solidFill>
                          <a:latin typeface="+mn-ea"/>
                          <a:cs typeface="宋体" panose="02010600030101010101" pitchFamily="2" charset="-122"/>
                        </a:rPr>
                        <a:t>简表</a:t>
                      </a:r>
                      <a:r>
                        <a:rPr lang="zh-CN" altLang="en-US" sz="2000" b="0">
                          <a:latin typeface="+mn-ea"/>
                          <a:cs typeface="宋体" panose="02010600030101010101" pitchFamily="2" charset="-122"/>
                        </a:rPr>
                        <a:t>。</a:t>
                      </a:r>
                      <a:r>
                        <a:rPr lang="zh-CN" altLang="en-US" sz="2000" b="0">
                          <a:latin typeface="+mn-ea"/>
                          <a:cs typeface="Calibri" panose="020F0502020204030204" charset="0"/>
                        </a:rPr>
                        <a:t>据</a:t>
                      </a:r>
                      <a:r>
                        <a:rPr lang="zh-CN" altLang="en-US" sz="2000" b="0">
                          <a:latin typeface="+mn-ea"/>
                          <a:cs typeface="宋体" panose="02010600030101010101" pitchFamily="2" charset="-122"/>
                        </a:rPr>
                        <a:t>李亚凡编</a:t>
                      </a:r>
                      <a:r>
                        <a:rPr lang="en-US" altLang="zh-CN" sz="2000" b="0">
                          <a:latin typeface="+mn-ea"/>
                          <a:cs typeface="宋体" panose="02010600030101010101" pitchFamily="2" charset="-122"/>
                        </a:rPr>
                        <a:t>《</a:t>
                      </a:r>
                      <a:r>
                        <a:rPr lang="zh-CN" altLang="en-US" sz="2000" b="0">
                          <a:latin typeface="+mn-ea"/>
                          <a:cs typeface="宋体" panose="02010600030101010101" pitchFamily="2" charset="-122"/>
                        </a:rPr>
                        <a:t>世界历史年表</a:t>
                      </a:r>
                      <a:r>
                        <a:rPr lang="en-US" altLang="zh-CN" sz="2000" b="0">
                          <a:latin typeface="+mn-ea"/>
                          <a:cs typeface="宋体" panose="02010600030101010101" pitchFamily="2" charset="-122"/>
                        </a:rPr>
                        <a:t>》</a:t>
                      </a:r>
                      <a:r>
                        <a:rPr lang="zh-CN" altLang="en-US" sz="2000" b="0">
                          <a:latin typeface="+mn-ea"/>
                          <a:cs typeface="宋体" panose="02010600030101010101" pitchFamily="2" charset="-122"/>
                        </a:rPr>
                        <a:t>等</a:t>
                      </a:r>
                      <a:endParaRPr lang="zh-CN" altLang="en-US" sz="2000" b="0">
                        <a:latin typeface="+mn-ea"/>
                        <a:cs typeface="宋体" panose="02010600030101010101" pitchFamily="2" charset="-122"/>
                      </a:endParaRPr>
                    </a:p>
                  </a:txBody>
                  <a:tcPr marL="0" marR="0" marT="0" marB="1">
                    <a:lnL w="12700" cap="flat" cmpd="sng">
                      <a:solidFill>
                        <a:srgbClr val="080000"/>
                      </a:solidFill>
                      <a:prstDash val="solid"/>
                      <a:headEnd type="none" w="med" len="med"/>
                      <a:tailEnd type="none" w="med" len="med"/>
                    </a:lnL>
                    <a:lnR w="9525" cap="flat" cmpd="sng">
                      <a:solidFill>
                        <a:srgbClr val="00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indent="0">
                        <a:buNone/>
                      </a:pPr>
                      <a:r>
                        <a:rPr lang="zh-CN" altLang="en-US" sz="2000" b="0">
                          <a:solidFill>
                            <a:srgbClr val="000000"/>
                          </a:solidFill>
                          <a:latin typeface="+mn-ea"/>
                          <a:cs typeface="宋体" panose="02010600030101010101" pitchFamily="2" charset="-122"/>
                        </a:rPr>
                        <a:t>从表中提取相互关联的中外历史信息，自拟论题，并结合所学知识予以阐述。</a:t>
                      </a:r>
                      <a:r>
                        <a:rPr lang="zh-CN" altLang="en-US" sz="2000" b="0">
                          <a:solidFill>
                            <a:srgbClr val="FF0000"/>
                          </a:solidFill>
                          <a:latin typeface="+mn-ea"/>
                          <a:cs typeface="宋体" panose="02010600030101010101" pitchFamily="2" charset="-122"/>
                        </a:rPr>
                        <a:t>中国近现代史</a:t>
                      </a:r>
                      <a:r>
                        <a:rPr lang="en-US" altLang="zh-CN" sz="2000" b="0">
                          <a:solidFill>
                            <a:srgbClr val="FF0000"/>
                          </a:solidFill>
                          <a:latin typeface="+mn-ea"/>
                          <a:cs typeface="宋体" panose="02010600030101010101" pitchFamily="2" charset="-122"/>
                        </a:rPr>
                        <a:t>+</a:t>
                      </a:r>
                      <a:r>
                        <a:rPr lang="zh-CN" altLang="en-US" sz="2000" b="0">
                          <a:solidFill>
                            <a:srgbClr val="FF0000"/>
                          </a:solidFill>
                          <a:latin typeface="+mn-ea"/>
                          <a:cs typeface="宋体" panose="02010600030101010101" pitchFamily="2" charset="-122"/>
                        </a:rPr>
                        <a:t>世界近现代史</a:t>
                      </a:r>
                      <a:endParaRPr lang="zh-CN" altLang="en-US" sz="2000" b="0">
                        <a:solidFill>
                          <a:srgbClr val="000000"/>
                        </a:solidFill>
                        <a:latin typeface="+mn-ea"/>
                        <a:cs typeface="宋体" panose="02010600030101010101" pitchFamily="2" charset="-122"/>
                      </a:endParaRPr>
                    </a:p>
                  </a:txBody>
                  <a:tcPr marL="0" marR="0" marT="0" marB="1">
                    <a:lnL w="9525" cap="flat" cmpd="sng">
                      <a:solidFill>
                        <a:srgbClr val="000000"/>
                      </a:solidFill>
                      <a:prstDash val="solid"/>
                      <a:headEnd type="none" w="med" len="med"/>
                      <a:tailEnd type="none" w="med" len="med"/>
                    </a:lnL>
                    <a:lnR w="9525" cap="flat" cmpd="sng">
                      <a:solidFill>
                        <a:srgbClr val="00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indent="0">
                        <a:buNone/>
                      </a:pPr>
                      <a:r>
                        <a:rPr lang="zh-CN" altLang="en-US" sz="2000" b="0">
                          <a:solidFill>
                            <a:srgbClr val="000000"/>
                          </a:solidFill>
                          <a:latin typeface="+mn-ea"/>
                          <a:cs typeface="宋体" panose="02010600030101010101" pitchFamily="2" charset="-122"/>
                        </a:rPr>
                        <a:t>写明论题，中外关联，史论结合</a:t>
                      </a:r>
                      <a:endParaRPr lang="zh-CN" altLang="en-US" sz="2000" b="0">
                        <a:solidFill>
                          <a:srgbClr val="000000"/>
                        </a:solidFill>
                        <a:latin typeface="+mn-ea"/>
                        <a:cs typeface="宋体" panose="02010600030101010101" pitchFamily="2" charset="-122"/>
                      </a:endParaRPr>
                    </a:p>
                  </a:txBody>
                  <a:tcPr marL="0" marR="0" marT="0" marB="1">
                    <a:lnL w="9525" cap="flat" cmpd="sng">
                      <a:solidFill>
                        <a:srgbClr val="000000"/>
                      </a:solidFill>
                      <a:prstDash val="solid"/>
                      <a:headEnd type="none" w="med" len="med"/>
                      <a:tailEnd type="none" w="med" len="med"/>
                    </a:lnL>
                    <a:lnR w="9525" cap="flat" cmpd="sng">
                      <a:solidFill>
                        <a:srgbClr val="00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indent="0" algn="ctr">
                        <a:buNone/>
                      </a:pPr>
                      <a:r>
                        <a:rPr lang="en-US" altLang="zh-CN" sz="2000" b="0">
                          <a:latin typeface="+mn-ea"/>
                          <a:cs typeface="宋体" panose="02010600030101010101" pitchFamily="2" charset="-122"/>
                        </a:rPr>
                        <a:t>C</a:t>
                      </a:r>
                      <a:r>
                        <a:rPr lang="zh-CN" altLang="en-US" sz="2000" b="0">
                          <a:latin typeface="+mn-ea"/>
                          <a:cs typeface="宋体" panose="02010600030101010101" pitchFamily="2" charset="-122"/>
                        </a:rPr>
                        <a:t>独立提出观点</a:t>
                      </a:r>
                      <a:endParaRPr lang="zh-CN" altLang="en-US" sz="2000" b="0">
                        <a:latin typeface="+mn-ea"/>
                        <a:cs typeface="宋体" panose="02010600030101010101" pitchFamily="2" charset="-122"/>
                      </a:endParaRPr>
                    </a:p>
                  </a:txBody>
                  <a:tcPr marL="0" marR="0" marT="0" marB="1" anchor="ctr">
                    <a:lnL w="9525" cap="flat" cmpd="sng">
                      <a:solidFill>
                        <a:srgbClr val="000000"/>
                      </a:solidFill>
                      <a:prstDash val="solid"/>
                      <a:headEnd type="none" w="med" len="med"/>
                      <a:tailEnd type="none" w="med" len="med"/>
                    </a:lnL>
                    <a:lnR w="9525" cap="flat" cmpd="sng">
                      <a:solidFill>
                        <a:srgbClr val="00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1035685">
                <a:tc>
                  <a:txBody>
                    <a:bodyPr/>
                    <a:lstStyle/>
                    <a:p>
                      <a:pPr indent="0" algn="ctr">
                        <a:buNone/>
                      </a:pPr>
                      <a:r>
                        <a:rPr lang="en-US" altLang="zh-CN" sz="2000" b="0">
                          <a:latin typeface="+mn-ea"/>
                          <a:cs typeface="宋体" panose="02010600030101010101" pitchFamily="2" charset="-122"/>
                        </a:rPr>
                        <a:t>2018</a:t>
                      </a:r>
                      <a:r>
                        <a:rPr lang="zh-CN" altLang="en-US" sz="2000" b="0">
                          <a:latin typeface="+mn-ea"/>
                          <a:cs typeface="宋体" panose="02010600030101010101" pitchFamily="2" charset="-122"/>
                        </a:rPr>
                        <a:t>全国</a:t>
                      </a:r>
                      <a:r>
                        <a:rPr lang="en-US" altLang="zh-CN" sz="2000" b="1">
                          <a:latin typeface="+mn-ea"/>
                          <a:cs typeface="宋体" panose="02010600030101010101" pitchFamily="2" charset="-122"/>
                        </a:rPr>
                        <a:t>Ⅰ</a:t>
                      </a:r>
                      <a:r>
                        <a:rPr lang="zh-CN" altLang="en-US" sz="2000" b="1">
                          <a:latin typeface="+mn-ea"/>
                          <a:cs typeface="宋体" panose="02010600030101010101" pitchFamily="2" charset="-122"/>
                        </a:rPr>
                        <a:t>卷</a:t>
                      </a:r>
                      <a:endParaRPr lang="zh-CN" altLang="en-US" sz="2000" b="0">
                        <a:latin typeface="+mn-ea"/>
                        <a:cs typeface="宋体" panose="02010600030101010101" pitchFamily="2" charset="-122"/>
                      </a:endParaRPr>
                    </a:p>
                  </a:txBody>
                  <a:tcPr marL="0" marR="0" marT="0" marB="1"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indent="0">
                        <a:buNone/>
                      </a:pPr>
                      <a:r>
                        <a:rPr sz="2000" b="0">
                          <a:latin typeface="+mn-ea"/>
                        </a:rPr>
                        <a:t>英国作家笛福创作的小说《鲁滨逊漂流记》</a:t>
                      </a:r>
                      <a:r>
                        <a:rPr lang="zh-CN" sz="2000" b="0">
                          <a:latin typeface="+mn-ea"/>
                        </a:rPr>
                        <a:t>的内容</a:t>
                      </a:r>
                      <a:r>
                        <a:rPr sz="2000" b="0">
                          <a:latin typeface="+mn-ea"/>
                        </a:rPr>
                        <a:t>梗概</a:t>
                      </a:r>
                      <a:endParaRPr sz="2000" b="0">
                        <a:latin typeface="+mn-ea"/>
                      </a:endParaRPr>
                    </a:p>
                  </a:txBody>
                  <a:tcPr marL="0" marR="0" marT="0" marB="1">
                    <a:lnL w="12700" cap="flat" cmpd="sng">
                      <a:solidFill>
                        <a:srgbClr val="080000"/>
                      </a:solidFill>
                      <a:prstDash val="solid"/>
                      <a:headEnd type="none" w="med" len="med"/>
                      <a:tailEnd type="none" w="med" len="med"/>
                    </a:lnL>
                    <a:lnR w="9525" cap="flat" cmpd="sng">
                      <a:solidFill>
                        <a:srgbClr val="00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indent="0">
                        <a:buNone/>
                      </a:pPr>
                      <a:r>
                        <a:rPr lang="zh-CN" altLang="en-US" sz="2000" b="0">
                          <a:solidFill>
                            <a:srgbClr val="000000"/>
                          </a:solidFill>
                          <a:latin typeface="+mn-ea"/>
                          <a:cs typeface="宋体" panose="02010600030101010101" pitchFamily="2" charset="-122"/>
                        </a:rPr>
                        <a:t>从上述梗概中提取一个情节，指出它所反映的近代早期重大历史现象，并概述和评价该历史现象。</a:t>
                      </a:r>
                      <a:endParaRPr lang="zh-CN" altLang="en-US" sz="2000" b="0">
                        <a:solidFill>
                          <a:srgbClr val="000000"/>
                        </a:solidFill>
                        <a:latin typeface="+mn-ea"/>
                        <a:cs typeface="宋体" panose="02010600030101010101" pitchFamily="2" charset="-122"/>
                      </a:endParaRPr>
                    </a:p>
                    <a:p>
                      <a:pPr indent="0">
                        <a:buNone/>
                      </a:pPr>
                      <a:r>
                        <a:rPr lang="zh-CN" altLang="en-US" sz="2000" b="0">
                          <a:solidFill>
                            <a:srgbClr val="FF0000"/>
                          </a:solidFill>
                          <a:latin typeface="+mn-ea"/>
                          <a:cs typeface="宋体" panose="02010600030101010101" pitchFamily="2" charset="-122"/>
                        </a:rPr>
                        <a:t>世界近现代史</a:t>
                      </a:r>
                      <a:endParaRPr lang="zh-CN" altLang="en-US" sz="2000" b="0">
                        <a:solidFill>
                          <a:srgbClr val="000000"/>
                        </a:solidFill>
                        <a:latin typeface="+mn-ea"/>
                        <a:cs typeface="宋体" panose="02010600030101010101" pitchFamily="2" charset="-122"/>
                      </a:endParaRPr>
                    </a:p>
                  </a:txBody>
                  <a:tcPr marL="0" marR="0" marT="0" marB="1">
                    <a:lnL w="9525" cap="flat" cmpd="sng">
                      <a:solidFill>
                        <a:srgbClr val="000000"/>
                      </a:solidFill>
                      <a:prstDash val="solid"/>
                      <a:headEnd type="none" w="med" len="med"/>
                      <a:tailEnd type="none" w="med" len="med"/>
                    </a:lnL>
                    <a:lnR w="9525" cap="flat" cmpd="sng">
                      <a:solidFill>
                        <a:srgbClr val="00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indent="0">
                        <a:buNone/>
                      </a:pPr>
                      <a:r>
                        <a:rPr lang="zh-CN" altLang="en-US" sz="2000" b="0">
                          <a:solidFill>
                            <a:srgbClr val="000000"/>
                          </a:solidFill>
                          <a:latin typeface="+mn-ea"/>
                          <a:cs typeface="宋体" panose="02010600030101010101" pitchFamily="2" charset="-122"/>
                        </a:rPr>
                        <a:t>写明论题，进行概述和评价，史论结合</a:t>
                      </a:r>
                      <a:endParaRPr lang="zh-CN" altLang="en-US" sz="2000" b="0">
                        <a:solidFill>
                          <a:srgbClr val="000000"/>
                        </a:solidFill>
                        <a:latin typeface="+mn-ea"/>
                        <a:cs typeface="宋体" panose="02010600030101010101" pitchFamily="2" charset="-122"/>
                      </a:endParaRPr>
                    </a:p>
                  </a:txBody>
                  <a:tcPr marL="0" marR="0" marT="0" marB="1">
                    <a:lnL w="9525" cap="flat" cmpd="sng">
                      <a:solidFill>
                        <a:srgbClr val="000000"/>
                      </a:solidFill>
                      <a:prstDash val="solid"/>
                      <a:headEnd type="none" w="med" len="med"/>
                      <a:tailEnd type="none" w="med" len="med"/>
                    </a:lnL>
                    <a:lnR w="9525" cap="flat" cmpd="sng">
                      <a:solidFill>
                        <a:srgbClr val="00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indent="0" algn="ctr">
                        <a:buNone/>
                      </a:pPr>
                      <a:r>
                        <a:rPr lang="en-US" altLang="zh-CN" sz="2000" b="0">
                          <a:latin typeface="+mn-ea"/>
                          <a:cs typeface="宋体" panose="02010600030101010101" pitchFamily="2" charset="-122"/>
                        </a:rPr>
                        <a:t>C</a:t>
                      </a:r>
                      <a:r>
                        <a:rPr lang="zh-CN" altLang="en-US" sz="2000" b="0">
                          <a:latin typeface="+mn-ea"/>
                          <a:cs typeface="宋体" panose="02010600030101010101" pitchFamily="2" charset="-122"/>
                        </a:rPr>
                        <a:t>独立提出观点</a:t>
                      </a:r>
                      <a:endParaRPr lang="zh-CN" altLang="en-US" sz="2000" b="0">
                        <a:latin typeface="+mn-ea"/>
                        <a:cs typeface="宋体" panose="02010600030101010101" pitchFamily="2" charset="-122"/>
                      </a:endParaRPr>
                    </a:p>
                  </a:txBody>
                  <a:tcPr marL="0" marR="0" marT="0" marB="1" anchor="ctr">
                    <a:lnL w="9525" cap="flat" cmpd="sng">
                      <a:solidFill>
                        <a:srgbClr val="000000"/>
                      </a:solidFill>
                      <a:prstDash val="solid"/>
                      <a:headEnd type="none" w="med" len="med"/>
                      <a:tailEnd type="none" w="med" len="med"/>
                    </a:lnL>
                    <a:lnR w="9525" cap="flat" cmpd="sng">
                      <a:solidFill>
                        <a:srgbClr val="00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bl>
          </a:graphicData>
        </a:graphic>
      </p:graphicFrame>
      <p:sp>
        <p:nvSpPr>
          <p:cNvPr id="3" name="文本框 2"/>
          <p:cNvSpPr txBox="1"/>
          <p:nvPr/>
        </p:nvSpPr>
        <p:spPr>
          <a:xfrm>
            <a:off x="4084320" y="171450"/>
            <a:ext cx="4678680" cy="583565"/>
          </a:xfrm>
          <a:prstGeom prst="rect">
            <a:avLst/>
          </a:prstGeom>
          <a:noFill/>
          <a:ln w="9525">
            <a:noFill/>
          </a:ln>
        </p:spPr>
        <p:txBody>
          <a:bodyPr wrap="square">
            <a:spAutoFit/>
          </a:bodyPr>
          <a:lstStyle/>
          <a:p>
            <a:pPr indent="0"/>
            <a:r>
              <a:rPr lang="zh-CN" altLang="en-US" sz="3200" b="1">
                <a:latin typeface="宋体" panose="02010600030101010101" pitchFamily="2" charset="-122"/>
                <a:ea typeface="宋体" panose="02010600030101010101" pitchFamily="2" charset="-122"/>
                <a:cs typeface="宋体" panose="02010600030101010101" pitchFamily="2" charset="-122"/>
              </a:rPr>
              <a:t>一、命题规律分析</a:t>
            </a:r>
            <a:endParaRPr lang="zh-CN" altLang="en-US" sz="3200" b="1">
              <a:latin typeface="宋体" panose="02010600030101010101" pitchFamily="2" charset="-122"/>
              <a:ea typeface="宋体" panose="02010600030101010101" pitchFamily="2" charset="-122"/>
              <a:cs typeface="宋体" panose="02010600030101010101" pitchFamily="2" charset="-122"/>
            </a:endParaRP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 name="文本框 99"/>
          <p:cNvSpPr txBox="1"/>
          <p:nvPr/>
        </p:nvSpPr>
        <p:spPr>
          <a:xfrm>
            <a:off x="173990" y="217805"/>
            <a:ext cx="5080000" cy="645160"/>
          </a:xfrm>
          <a:prstGeom prst="rect">
            <a:avLst/>
          </a:prstGeom>
          <a:noFill/>
          <a:ln w="9525">
            <a:noFill/>
          </a:ln>
        </p:spPr>
        <p:txBody>
          <a:bodyPr>
            <a:spAutoFit/>
          </a:bodyPr>
          <a:lstStyle/>
          <a:p>
            <a:pPr indent="0"/>
            <a:r>
              <a:rPr lang="zh-CN" altLang="en-US" sz="3600" b="0">
                <a:latin typeface="华文新魏" panose="02010800040101010101" charset="-122"/>
                <a:ea typeface="华文新魏" panose="02010800040101010101" charset="-122"/>
                <a:cs typeface="宋体" panose="02010600030101010101" pitchFamily="2" charset="-122"/>
              </a:rPr>
              <a:t>二、命题特点分析</a:t>
            </a:r>
            <a:endParaRPr lang="zh-CN" altLang="en-US" sz="3600">
              <a:latin typeface="华文新魏" panose="02010800040101010101" charset="-122"/>
              <a:ea typeface="华文新魏" panose="02010800040101010101" charset="-122"/>
            </a:endParaRPr>
          </a:p>
        </p:txBody>
      </p:sp>
      <p:sp>
        <p:nvSpPr>
          <p:cNvPr id="2" name="文本框 1"/>
          <p:cNvSpPr txBox="1"/>
          <p:nvPr/>
        </p:nvSpPr>
        <p:spPr>
          <a:xfrm>
            <a:off x="323215" y="2240915"/>
            <a:ext cx="11383010" cy="2306955"/>
          </a:xfrm>
          <a:prstGeom prst="rect">
            <a:avLst/>
          </a:prstGeom>
          <a:noFill/>
          <a:ln w="9525">
            <a:noFill/>
          </a:ln>
        </p:spPr>
        <p:txBody>
          <a:bodyPr wrap="square">
            <a:spAutoFit/>
          </a:bodyPr>
          <a:lstStyle/>
          <a:p>
            <a:pPr indent="266700"/>
            <a:r>
              <a:rPr lang="en-US" altLang="zh-CN" sz="4800" b="1">
                <a:solidFill>
                  <a:srgbClr val="FF0000"/>
                </a:solidFill>
                <a:latin typeface="宋体" panose="02010600030101010101" pitchFamily="2" charset="-122"/>
                <a:ea typeface="宋体" panose="02010600030101010101" pitchFamily="2" charset="-122"/>
                <a:cs typeface="宋体" panose="02010600030101010101" pitchFamily="2" charset="-122"/>
              </a:rPr>
              <a:t>  2</a:t>
            </a:r>
            <a:r>
              <a:rPr lang="zh-CN" altLang="en-US" sz="4800" b="1">
                <a:solidFill>
                  <a:srgbClr val="FF0000"/>
                </a:solidFill>
                <a:latin typeface="宋体" panose="02010600030101010101" pitchFamily="2" charset="-122"/>
                <a:ea typeface="宋体" panose="02010600030101010101" pitchFamily="2" charset="-122"/>
                <a:cs typeface="宋体" panose="02010600030101010101" pitchFamily="2" charset="-122"/>
              </a:rPr>
              <a:t>、能力层次都到达C层次，为最高层次，要求能独立提出观点。要求能运用史实论证，史论结合。</a:t>
            </a:r>
            <a:endParaRPr lang="zh-CN" altLang="en-US" sz="4800" b="1">
              <a:solidFill>
                <a:srgbClr val="FF0000"/>
              </a:solidFill>
              <a:latin typeface="宋体" panose="02010600030101010101" pitchFamily="2" charset="-122"/>
              <a:ea typeface="宋体" panose="02010600030101010101" pitchFamily="2" charset="-122"/>
              <a:cs typeface="宋体" panose="02010600030101010101" pitchFamily="2" charset="-122"/>
            </a:endParaRPr>
          </a:p>
        </p:txBody>
      </p:sp>
      <p:sp>
        <p:nvSpPr>
          <p:cNvPr id="3" name="文本框 2"/>
          <p:cNvSpPr txBox="1"/>
          <p:nvPr/>
        </p:nvSpPr>
        <p:spPr>
          <a:xfrm>
            <a:off x="323215" y="4762500"/>
            <a:ext cx="11546840" cy="1568450"/>
          </a:xfrm>
          <a:prstGeom prst="rect">
            <a:avLst/>
          </a:prstGeom>
          <a:noFill/>
          <a:ln w="9525">
            <a:noFill/>
          </a:ln>
        </p:spPr>
        <p:txBody>
          <a:bodyPr wrap="square">
            <a:spAutoFit/>
          </a:bodyPr>
          <a:lstStyle/>
          <a:p>
            <a:pPr indent="266700"/>
            <a:r>
              <a:rPr lang="en-US" altLang="zh-CN" sz="4800" b="1">
                <a:latin typeface="宋体" panose="02010600030101010101" pitchFamily="2" charset="-122"/>
                <a:ea typeface="宋体" panose="02010600030101010101" pitchFamily="2" charset="-122"/>
                <a:cs typeface="宋体" panose="02010600030101010101" pitchFamily="2" charset="-122"/>
              </a:rPr>
              <a:t>  3</a:t>
            </a:r>
            <a:r>
              <a:rPr lang="zh-CN" altLang="en-US" sz="4800" b="1">
                <a:latin typeface="宋体" panose="02010600030101010101" pitchFamily="2" charset="-122"/>
                <a:ea typeface="宋体" panose="02010600030101010101" pitchFamily="2" charset="-122"/>
                <a:cs typeface="宋体" panose="02010600030101010101" pitchFamily="2" charset="-122"/>
              </a:rPr>
              <a:t>、考查内容主要集中在中国、世界近现代史</a:t>
            </a:r>
            <a:endParaRPr lang="zh-CN" altLang="en-US" sz="4800" b="1">
              <a:latin typeface="宋体" panose="02010600030101010101" pitchFamily="2" charset="-122"/>
              <a:ea typeface="宋体" panose="02010600030101010101" pitchFamily="2" charset="-122"/>
              <a:cs typeface="宋体" panose="02010600030101010101" pitchFamily="2" charset="-122"/>
            </a:endParaRPr>
          </a:p>
        </p:txBody>
      </p:sp>
      <p:sp>
        <p:nvSpPr>
          <p:cNvPr id="4" name="文本框 3"/>
          <p:cNvSpPr txBox="1"/>
          <p:nvPr/>
        </p:nvSpPr>
        <p:spPr>
          <a:xfrm>
            <a:off x="322580" y="1082040"/>
            <a:ext cx="11546840" cy="829945"/>
          </a:xfrm>
          <a:prstGeom prst="rect">
            <a:avLst/>
          </a:prstGeom>
          <a:noFill/>
          <a:ln w="9525">
            <a:noFill/>
          </a:ln>
        </p:spPr>
        <p:txBody>
          <a:bodyPr wrap="square">
            <a:spAutoFit/>
          </a:bodyPr>
          <a:lstStyle/>
          <a:p>
            <a:pPr indent="266700"/>
            <a:r>
              <a:rPr lang="en-US" altLang="zh-CN" sz="4800" b="1">
                <a:latin typeface="宋体" panose="02010600030101010101" pitchFamily="2" charset="-122"/>
                <a:ea typeface="宋体" panose="02010600030101010101" pitchFamily="2" charset="-122"/>
                <a:cs typeface="宋体" panose="02010600030101010101" pitchFamily="2" charset="-122"/>
              </a:rPr>
              <a:t>  1</a:t>
            </a:r>
            <a:r>
              <a:rPr lang="zh-CN" altLang="en-US" sz="4800" b="1">
                <a:latin typeface="宋体" panose="02010600030101010101" pitchFamily="2" charset="-122"/>
                <a:ea typeface="宋体" panose="02010600030101010101" pitchFamily="2" charset="-122"/>
                <a:cs typeface="宋体" panose="02010600030101010101" pitchFamily="2" charset="-122"/>
              </a:rPr>
              <a:t>、材料形式丰富多彩</a:t>
            </a:r>
            <a:endParaRPr lang="zh-CN" altLang="en-US" sz="4800" b="1">
              <a:latin typeface="宋体" panose="02010600030101010101" pitchFamily="2" charset="-122"/>
              <a:ea typeface="宋体" panose="02010600030101010101" pitchFamily="2" charset="-122"/>
              <a:cs typeface="宋体" panose="02010600030101010101" pitchFamily="2" charset="-122"/>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1+#ppt_w/2"/>
                                          </p:val>
                                        </p:tav>
                                        <p:tav tm="100000">
                                          <p:val>
                                            <p:strVal val="#ppt_x"/>
                                          </p:val>
                                        </p:tav>
                                      </p:tavLst>
                                    </p:anim>
                                    <p:anim calcmode="lin" valueType="num">
                                      <p:cBhvr additive="base">
                                        <p:cTn id="8" dur="500" fill="hold"/>
                                        <p:tgtEl>
                                          <p:spTgt spid="4"/>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2"/>
                                        </p:tgtEl>
                                        <p:attrNameLst>
                                          <p:attrName>style.visibility</p:attrName>
                                        </p:attrNameLst>
                                      </p:cBhvr>
                                      <p:to>
                                        <p:strVal val="visible"/>
                                      </p:to>
                                    </p:set>
                                    <p:anim calcmode="lin" valueType="num">
                                      <p:cBhvr additive="base">
                                        <p:cTn id="13" dur="500" fill="hold"/>
                                        <p:tgtEl>
                                          <p:spTgt spid="2"/>
                                        </p:tgtEl>
                                        <p:attrNameLst>
                                          <p:attrName>ppt_x</p:attrName>
                                        </p:attrNameLst>
                                      </p:cBhvr>
                                      <p:tavLst>
                                        <p:tav tm="0">
                                          <p:val>
                                            <p:strVal val="0-#ppt_w/2"/>
                                          </p:val>
                                        </p:tav>
                                        <p:tav tm="100000">
                                          <p:val>
                                            <p:strVal val="#ppt_x"/>
                                          </p:val>
                                        </p:tav>
                                      </p:tavLst>
                                    </p:anim>
                                    <p:anim calcmode="lin" valueType="num">
                                      <p:cBhvr additive="base">
                                        <p:cTn id="14" dur="500" fill="hold"/>
                                        <p:tgtEl>
                                          <p:spTgt spid="2"/>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2" fill="hold" grpId="0" nodeType="clickEffect">
                                  <p:stCondLst>
                                    <p:cond delay="0"/>
                                  </p:stCondLst>
                                  <p:childTnLst>
                                    <p:set>
                                      <p:cBhvr>
                                        <p:cTn id="18" dur="1" fill="hold">
                                          <p:stCondLst>
                                            <p:cond delay="0"/>
                                          </p:stCondLst>
                                        </p:cTn>
                                        <p:tgtEl>
                                          <p:spTgt spid="3"/>
                                        </p:tgtEl>
                                        <p:attrNameLst>
                                          <p:attrName>style.visibility</p:attrName>
                                        </p:attrNameLst>
                                      </p:cBhvr>
                                      <p:to>
                                        <p:strVal val="visible"/>
                                      </p:to>
                                    </p:set>
                                    <p:anim calcmode="lin" valueType="num">
                                      <p:cBhvr additive="base">
                                        <p:cTn id="19" dur="500" fill="hold"/>
                                        <p:tgtEl>
                                          <p:spTgt spid="3"/>
                                        </p:tgtEl>
                                        <p:attrNameLst>
                                          <p:attrName>ppt_x</p:attrName>
                                        </p:attrNameLst>
                                      </p:cBhvr>
                                      <p:tavLst>
                                        <p:tav tm="0">
                                          <p:val>
                                            <p:strVal val="1+#ppt_w/2"/>
                                          </p:val>
                                        </p:tav>
                                        <p:tav tm="100000">
                                          <p:val>
                                            <p:strVal val="#ppt_x"/>
                                          </p:val>
                                        </p:tav>
                                      </p:tavLst>
                                    </p:anim>
                                    <p:anim calcmode="lin" valueType="num">
                                      <p:cBhvr additive="base">
                                        <p:cTn id="20" dur="500" fill="hold"/>
                                        <p:tgtEl>
                                          <p:spTgt spid="3"/>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4" grpId="0"/>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 name="文本框 99"/>
          <p:cNvSpPr txBox="1"/>
          <p:nvPr/>
        </p:nvSpPr>
        <p:spPr>
          <a:xfrm>
            <a:off x="233680" y="711200"/>
            <a:ext cx="10789920" cy="1198880"/>
          </a:xfrm>
          <a:prstGeom prst="rect">
            <a:avLst/>
          </a:prstGeom>
          <a:noFill/>
          <a:ln w="9525">
            <a:noFill/>
          </a:ln>
        </p:spPr>
        <p:txBody>
          <a:bodyPr wrap="square">
            <a:spAutoFit/>
          </a:bodyPr>
          <a:lstStyle/>
          <a:p>
            <a:pPr indent="0"/>
            <a:r>
              <a:rPr lang="en-US" altLang="zh-CN" sz="3600" b="0">
                <a:solidFill>
                  <a:srgbClr val="FF0000"/>
                </a:solidFill>
                <a:latin typeface="+mn-ea"/>
                <a:cs typeface="宋体" panose="02010600030101010101" pitchFamily="2" charset="-122"/>
              </a:rPr>
              <a:t>    1</a:t>
            </a:r>
            <a:r>
              <a:rPr lang="zh-CN" altLang="en-US" sz="3600" b="0">
                <a:solidFill>
                  <a:srgbClr val="FF0000"/>
                </a:solidFill>
                <a:latin typeface="+mn-ea"/>
                <a:cs typeface="宋体" panose="02010600030101010101" pitchFamily="2" charset="-122"/>
              </a:rPr>
              <a:t>、对这类题首先要消除神秘感，然后从材料中获取信息，独立提出观点。</a:t>
            </a:r>
            <a:endParaRPr lang="zh-CN" altLang="en-US" sz="3600" b="0">
              <a:solidFill>
                <a:srgbClr val="FF0000"/>
              </a:solidFill>
              <a:latin typeface="+mn-ea"/>
              <a:cs typeface="宋体" panose="02010600030101010101" pitchFamily="2" charset="-122"/>
            </a:endParaRPr>
          </a:p>
        </p:txBody>
      </p:sp>
      <p:sp>
        <p:nvSpPr>
          <p:cNvPr id="2" name="文本框 1"/>
          <p:cNvSpPr txBox="1"/>
          <p:nvPr/>
        </p:nvSpPr>
        <p:spPr>
          <a:xfrm>
            <a:off x="55880" y="88265"/>
            <a:ext cx="5080000" cy="645160"/>
          </a:xfrm>
          <a:prstGeom prst="rect">
            <a:avLst/>
          </a:prstGeom>
          <a:noFill/>
          <a:ln w="9525">
            <a:noFill/>
          </a:ln>
        </p:spPr>
        <p:txBody>
          <a:bodyPr>
            <a:spAutoFit/>
          </a:bodyPr>
          <a:lstStyle/>
          <a:p>
            <a:pPr indent="0"/>
            <a:r>
              <a:rPr lang="zh-CN" altLang="en-US" sz="3600" b="0">
                <a:latin typeface="华文新魏" panose="02010800040101010101" charset="-122"/>
                <a:ea typeface="华文新魏" panose="02010800040101010101" charset="-122"/>
                <a:cs typeface="宋体" panose="02010600030101010101" pitchFamily="2" charset="-122"/>
              </a:rPr>
              <a:t>三、</a:t>
            </a:r>
            <a:r>
              <a:rPr lang="zh-CN" altLang="en-US" sz="3600" b="0">
                <a:latin typeface="华文新魏" panose="02010800040101010101" charset="-122"/>
                <a:ea typeface="华文新魏" panose="02010800040101010101" charset="-122"/>
                <a:cs typeface="Helvetica Neue" charset="0"/>
              </a:rPr>
              <a:t>满分策略指导 </a:t>
            </a:r>
            <a:endParaRPr lang="zh-CN" altLang="en-US" sz="3600" b="0">
              <a:latin typeface="华文新魏" panose="02010800040101010101" charset="-122"/>
              <a:ea typeface="华文新魏" panose="02010800040101010101" charset="-122"/>
              <a:cs typeface="Helvetica Neue" charset="0"/>
            </a:endParaRPr>
          </a:p>
        </p:txBody>
      </p:sp>
      <p:sp>
        <p:nvSpPr>
          <p:cNvPr id="4" name="文本框 3"/>
          <p:cNvSpPr txBox="1"/>
          <p:nvPr/>
        </p:nvSpPr>
        <p:spPr>
          <a:xfrm>
            <a:off x="233680" y="2014855"/>
            <a:ext cx="10789920" cy="645160"/>
          </a:xfrm>
          <a:prstGeom prst="rect">
            <a:avLst/>
          </a:prstGeom>
          <a:noFill/>
          <a:ln w="9525">
            <a:noFill/>
          </a:ln>
        </p:spPr>
        <p:txBody>
          <a:bodyPr wrap="square">
            <a:spAutoFit/>
          </a:bodyPr>
          <a:lstStyle/>
          <a:p>
            <a:pPr indent="0"/>
            <a:r>
              <a:rPr lang="en-US" altLang="zh-CN" sz="3600" b="0">
                <a:latin typeface="+mn-ea"/>
                <a:cs typeface="宋体" panose="02010600030101010101" pitchFamily="2" charset="-122"/>
              </a:rPr>
              <a:t>    2</a:t>
            </a:r>
            <a:r>
              <a:rPr lang="zh-CN" altLang="en-US" sz="3600" b="0">
                <a:latin typeface="+mn-ea"/>
                <a:cs typeface="宋体" panose="02010600030101010101" pitchFamily="2" charset="-122"/>
              </a:rPr>
              <a:t>、一般的赋分是观点</a:t>
            </a:r>
            <a:r>
              <a:rPr lang="en-US" altLang="zh-CN" sz="3600" b="0">
                <a:latin typeface="+mn-ea"/>
                <a:cs typeface="宋体" panose="02010600030101010101" pitchFamily="2" charset="-122"/>
              </a:rPr>
              <a:t>2</a:t>
            </a:r>
            <a:r>
              <a:rPr lang="zh-CN" altLang="en-US" sz="3600" b="0">
                <a:latin typeface="+mn-ea"/>
                <a:cs typeface="宋体" panose="02010600030101010101" pitchFamily="2" charset="-122"/>
              </a:rPr>
              <a:t>分，论证</a:t>
            </a:r>
            <a:r>
              <a:rPr lang="en-US" altLang="zh-CN" sz="3600" b="0">
                <a:latin typeface="+mn-ea"/>
                <a:cs typeface="宋体" panose="02010600030101010101" pitchFamily="2" charset="-122"/>
              </a:rPr>
              <a:t>8</a:t>
            </a:r>
            <a:r>
              <a:rPr lang="zh-CN" altLang="en-US" sz="3600" b="0">
                <a:latin typeface="+mn-ea"/>
                <a:cs typeface="宋体" panose="02010600030101010101" pitchFamily="2" charset="-122"/>
              </a:rPr>
              <a:t>分，结论</a:t>
            </a:r>
            <a:r>
              <a:rPr lang="en-US" altLang="zh-CN" sz="3600" b="0">
                <a:latin typeface="+mn-ea"/>
                <a:cs typeface="宋体" panose="02010600030101010101" pitchFamily="2" charset="-122"/>
              </a:rPr>
              <a:t>2</a:t>
            </a:r>
            <a:r>
              <a:rPr lang="zh-CN" altLang="en-US" sz="3600" b="0">
                <a:latin typeface="+mn-ea"/>
                <a:cs typeface="宋体" panose="02010600030101010101" pitchFamily="2" charset="-122"/>
              </a:rPr>
              <a:t>分。</a:t>
            </a:r>
            <a:endParaRPr lang="zh-CN" altLang="en-US" sz="3600" b="0">
              <a:latin typeface="+mn-ea"/>
              <a:cs typeface="宋体" panose="02010600030101010101" pitchFamily="2" charset="-122"/>
            </a:endParaRPr>
          </a:p>
        </p:txBody>
      </p:sp>
      <p:sp>
        <p:nvSpPr>
          <p:cNvPr id="5" name="文本框 4"/>
          <p:cNvSpPr txBox="1"/>
          <p:nvPr/>
        </p:nvSpPr>
        <p:spPr>
          <a:xfrm>
            <a:off x="250190" y="2741930"/>
            <a:ext cx="10789920" cy="1753235"/>
          </a:xfrm>
          <a:prstGeom prst="rect">
            <a:avLst/>
          </a:prstGeom>
          <a:noFill/>
          <a:ln w="9525">
            <a:noFill/>
          </a:ln>
        </p:spPr>
        <p:txBody>
          <a:bodyPr wrap="square">
            <a:spAutoFit/>
          </a:bodyPr>
          <a:lstStyle/>
          <a:p>
            <a:pPr indent="0"/>
            <a:r>
              <a:rPr lang="en-US" altLang="zh-CN" sz="3600" b="1">
                <a:solidFill>
                  <a:srgbClr val="FF0000"/>
                </a:solidFill>
                <a:latin typeface="+mn-ea"/>
                <a:cs typeface="宋体" panose="02010600030101010101" pitchFamily="2" charset="-122"/>
              </a:rPr>
              <a:t>    3</a:t>
            </a:r>
            <a:r>
              <a:rPr lang="zh-CN" altLang="en-US" sz="3600" b="1">
                <a:solidFill>
                  <a:srgbClr val="FF0000"/>
                </a:solidFill>
                <a:latin typeface="+mn-ea"/>
                <a:cs typeface="宋体" panose="02010600030101010101" pitchFamily="2" charset="-122"/>
              </a:rPr>
              <a:t>、注意双一致：观点与材料一致，论证与观点一致。注意史论结合。注意层次：是什么，为什么，有什么作用。举一个例子从多层次去论证就够。</a:t>
            </a:r>
            <a:endParaRPr lang="zh-CN" altLang="en-US" sz="3600" b="1">
              <a:solidFill>
                <a:srgbClr val="FF0000"/>
              </a:solidFill>
              <a:latin typeface="+mn-ea"/>
              <a:cs typeface="宋体" panose="02010600030101010101" pitchFamily="2" charset="-122"/>
            </a:endParaRPr>
          </a:p>
        </p:txBody>
      </p:sp>
      <p:sp>
        <p:nvSpPr>
          <p:cNvPr id="6" name="文本框 5"/>
          <p:cNvSpPr txBox="1"/>
          <p:nvPr/>
        </p:nvSpPr>
        <p:spPr>
          <a:xfrm>
            <a:off x="250190" y="4582795"/>
            <a:ext cx="10789920" cy="645160"/>
          </a:xfrm>
          <a:prstGeom prst="rect">
            <a:avLst/>
          </a:prstGeom>
          <a:noFill/>
          <a:ln w="9525">
            <a:noFill/>
          </a:ln>
        </p:spPr>
        <p:txBody>
          <a:bodyPr wrap="square">
            <a:spAutoFit/>
          </a:bodyPr>
          <a:lstStyle/>
          <a:p>
            <a:pPr indent="0"/>
            <a:r>
              <a:rPr lang="en-US" altLang="zh-CN" sz="3600" b="0">
                <a:latin typeface="+mn-ea"/>
                <a:cs typeface="宋体" panose="02010600030101010101" pitchFamily="2" charset="-122"/>
              </a:rPr>
              <a:t>    4</a:t>
            </a:r>
            <a:r>
              <a:rPr lang="zh-CN" altLang="en-US" sz="3600" b="0">
                <a:latin typeface="+mn-ea"/>
                <a:cs typeface="宋体" panose="02010600030101010101" pitchFamily="2" charset="-122"/>
              </a:rPr>
              <a:t>、一般会考查世界近现代史的内容</a:t>
            </a:r>
            <a:endParaRPr lang="zh-CN" altLang="en-US" sz="3600">
              <a:latin typeface="+mn-ea"/>
            </a:endParaRPr>
          </a:p>
        </p:txBody>
      </p:sp>
      <p:sp>
        <p:nvSpPr>
          <p:cNvPr id="7" name="文本框 6"/>
          <p:cNvSpPr txBox="1"/>
          <p:nvPr/>
        </p:nvSpPr>
        <p:spPr>
          <a:xfrm>
            <a:off x="250190" y="5396865"/>
            <a:ext cx="10789920" cy="645160"/>
          </a:xfrm>
          <a:prstGeom prst="rect">
            <a:avLst/>
          </a:prstGeom>
          <a:noFill/>
          <a:ln w="9525">
            <a:noFill/>
          </a:ln>
        </p:spPr>
        <p:txBody>
          <a:bodyPr wrap="square">
            <a:spAutoFit/>
          </a:bodyPr>
          <a:lstStyle/>
          <a:p>
            <a:pPr indent="0"/>
            <a:r>
              <a:rPr lang="en-US" altLang="zh-CN" sz="3600" b="0">
                <a:solidFill>
                  <a:srgbClr val="FF0000"/>
                </a:solidFill>
                <a:latin typeface="+mn-ea"/>
                <a:cs typeface="宋体" panose="02010600030101010101" pitchFamily="2" charset="-122"/>
              </a:rPr>
              <a:t>    5</a:t>
            </a:r>
            <a:r>
              <a:rPr lang="zh-CN" altLang="en-US" sz="3600" b="0">
                <a:solidFill>
                  <a:srgbClr val="FF0000"/>
                </a:solidFill>
                <a:latin typeface="+mn-ea"/>
                <a:cs typeface="宋体" panose="02010600030101010101" pitchFamily="2" charset="-122"/>
              </a:rPr>
              <a:t>、结论要升华成普遍性的认识。</a:t>
            </a:r>
            <a:endParaRPr lang="zh-CN" altLang="en-US" sz="3600" b="0">
              <a:solidFill>
                <a:srgbClr val="FF0000"/>
              </a:solidFill>
              <a:latin typeface="+mn-ea"/>
              <a:cs typeface="宋体" panose="02010600030101010101" pitchFamily="2" charset="-122"/>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grpId="0" nodeType="clickEffect">
                                  <p:stCondLst>
                                    <p:cond delay="0"/>
                                  </p:stCondLst>
                                  <p:childTnLst>
                                    <p:set>
                                      <p:cBhvr>
                                        <p:cTn id="6" dur="1" fill="hold">
                                          <p:stCondLst>
                                            <p:cond delay="0"/>
                                          </p:stCondLst>
                                        </p:cTn>
                                        <p:tgtEl>
                                          <p:spTgt spid="100"/>
                                        </p:tgtEl>
                                        <p:attrNameLst>
                                          <p:attrName>style.visibility</p:attrName>
                                        </p:attrNameLst>
                                      </p:cBhvr>
                                      <p:to>
                                        <p:strVal val="visible"/>
                                      </p:to>
                                    </p:set>
                                    <p:anim calcmode="lin" valueType="num">
                                      <p:cBhvr additive="base">
                                        <p:cTn id="7" dur="500" fill="hold"/>
                                        <p:tgtEl>
                                          <p:spTgt spid="100"/>
                                        </p:tgtEl>
                                        <p:attrNameLst>
                                          <p:attrName>ppt_x</p:attrName>
                                        </p:attrNameLst>
                                      </p:cBhvr>
                                      <p:tavLst>
                                        <p:tav tm="0">
                                          <p:val>
                                            <p:strVal val="1+#ppt_w/2"/>
                                          </p:val>
                                        </p:tav>
                                        <p:tav tm="100000">
                                          <p:val>
                                            <p:strVal val="#ppt_x"/>
                                          </p:val>
                                        </p:tav>
                                      </p:tavLst>
                                    </p:anim>
                                    <p:anim calcmode="lin" valueType="num">
                                      <p:cBhvr additive="base">
                                        <p:cTn id="8" dur="500" fill="hold"/>
                                        <p:tgtEl>
                                          <p:spTgt spid="100"/>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4"/>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2" presetClass="entr" presetSubtype="8" fill="hold" grpId="0" nodeType="clickEffect">
                                  <p:stCondLst>
                                    <p:cond delay="0"/>
                                  </p:stCondLst>
                                  <p:childTnLst>
                                    <p:set>
                                      <p:cBhvr>
                                        <p:cTn id="16" dur="1" fill="hold">
                                          <p:stCondLst>
                                            <p:cond delay="0"/>
                                          </p:stCondLst>
                                        </p:cTn>
                                        <p:tgtEl>
                                          <p:spTgt spid="5"/>
                                        </p:tgtEl>
                                        <p:attrNameLst>
                                          <p:attrName>style.visibility</p:attrName>
                                        </p:attrNameLst>
                                      </p:cBhvr>
                                      <p:to>
                                        <p:strVal val="visible"/>
                                      </p:to>
                                    </p:set>
                                    <p:anim calcmode="lin" valueType="num">
                                      <p:cBhvr additive="base">
                                        <p:cTn id="17" dur="500" fill="hold"/>
                                        <p:tgtEl>
                                          <p:spTgt spid="5"/>
                                        </p:tgtEl>
                                        <p:attrNameLst>
                                          <p:attrName>ppt_x</p:attrName>
                                        </p:attrNameLst>
                                      </p:cBhvr>
                                      <p:tavLst>
                                        <p:tav tm="0">
                                          <p:val>
                                            <p:strVal val="0-#ppt_w/2"/>
                                          </p:val>
                                        </p:tav>
                                        <p:tav tm="100000">
                                          <p:val>
                                            <p:strVal val="#ppt_x"/>
                                          </p:val>
                                        </p:tav>
                                      </p:tavLst>
                                    </p:anim>
                                    <p:anim calcmode="lin" valueType="num">
                                      <p:cBhvr additive="base">
                                        <p:cTn id="18" dur="500" fill="hold"/>
                                        <p:tgtEl>
                                          <p:spTgt spid="5"/>
                                        </p:tgtEl>
                                        <p:attrNameLst>
                                          <p:attrName>ppt_y</p:attrName>
                                        </p:attrNameLst>
                                      </p:cBhvr>
                                      <p:tavLst>
                                        <p:tav tm="0">
                                          <p:val>
                                            <p:strVal val="#ppt_y"/>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6"/>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grpId="0" nodeType="clickEffect">
                                  <p:stCondLst>
                                    <p:cond delay="0"/>
                                  </p:stCondLst>
                                  <p:childTnLst>
                                    <p:set>
                                      <p:cBhvr>
                                        <p:cTn id="26" dur="1" fill="hold">
                                          <p:stCondLst>
                                            <p:cond delay="0"/>
                                          </p:stCondLst>
                                        </p:cTn>
                                        <p:tgtEl>
                                          <p:spTgt spid="7"/>
                                        </p:tgtEl>
                                        <p:attrNameLst>
                                          <p:attrName>style.visibility</p:attrName>
                                        </p:attrNameLst>
                                      </p:cBhvr>
                                      <p:to>
                                        <p:strVal val="visible"/>
                                      </p:to>
                                    </p:set>
                                    <p:anim calcmode="lin" valueType="num">
                                      <p:cBhvr additive="base">
                                        <p:cTn id="27" dur="500" fill="hold"/>
                                        <p:tgtEl>
                                          <p:spTgt spid="7"/>
                                        </p:tgtEl>
                                        <p:attrNameLst>
                                          <p:attrName>ppt_x</p:attrName>
                                        </p:attrNameLst>
                                      </p:cBhvr>
                                      <p:tavLst>
                                        <p:tav tm="0">
                                          <p:val>
                                            <p:strVal val="#ppt_x"/>
                                          </p:val>
                                        </p:tav>
                                        <p:tav tm="100000">
                                          <p:val>
                                            <p:strVal val="#ppt_x"/>
                                          </p:val>
                                        </p:tav>
                                      </p:tavLst>
                                    </p:anim>
                                    <p:anim calcmode="lin" valueType="num">
                                      <p:cBhvr additive="base">
                                        <p:cTn id="28" dur="500" fill="hold"/>
                                        <p:tgtEl>
                                          <p:spTgt spid="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0" grpId="0"/>
      <p:bldP spid="4" grpId="0"/>
      <p:bldP spid="5" grpId="0"/>
      <p:bldP spid="6" grpId="0"/>
      <p:bldP spid="7"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6130" name="Text Box 3"/>
          <p:cNvSpPr txBox="1">
            <a:spLocks noChangeArrowheads="1"/>
          </p:cNvSpPr>
          <p:nvPr/>
        </p:nvSpPr>
        <p:spPr bwMode="auto">
          <a:xfrm>
            <a:off x="1500505" y="1289050"/>
            <a:ext cx="9847580" cy="3663950"/>
          </a:xfrm>
          <a:prstGeom prst="rect">
            <a:avLst/>
          </a:prstGeom>
          <a:noFill/>
          <a:ln w="31750">
            <a:solidFill>
              <a:srgbClr val="FF0000"/>
            </a:solidFill>
            <a:miter lim="800000"/>
          </a:ln>
          <a:extLst>
            <a:ext uri="{909E8E84-426E-40DD-AFC4-6F175D3DCCD1}">
              <a14:hiddenFill xmlns:a14="http://schemas.microsoft.com/office/drawing/2010/main">
                <a:solidFill>
                  <a:srgbClr val="FFFFFF"/>
                </a:solidFill>
              </a14:hiddenFill>
            </a:ext>
          </a:extLst>
        </p:spPr>
        <p:txBody>
          <a:bodyPr wrap="square" lIns="90170" tIns="46990" rIns="90170" bIns="46990">
            <a:spAutoFit/>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eaLnBrk="1" hangingPunct="1"/>
            <a:r>
              <a:rPr lang="zh-CN" altLang="en-US" sz="3200" b="1">
                <a:solidFill>
                  <a:srgbClr val="FF0000"/>
                </a:solidFill>
                <a:latin typeface="楷体_GB2312" panose="02010609030101010101" pitchFamily="49" charset="-122"/>
                <a:ea typeface="楷体_GB2312" panose="02010609030101010101" pitchFamily="49" charset="-122"/>
                <a:sym typeface="Arial" panose="020B0604020202020204" pitchFamily="34" charset="0"/>
              </a:rPr>
              <a:t>上海卷命题组组长李宏图：</a:t>
            </a:r>
            <a:endParaRPr lang="zh-CN" altLang="en-US" sz="3200" b="1">
              <a:solidFill>
                <a:srgbClr val="FF0000"/>
              </a:solidFill>
              <a:latin typeface="楷体_GB2312" panose="02010609030101010101" pitchFamily="49" charset="-122"/>
              <a:ea typeface="楷体_GB2312" panose="02010609030101010101" pitchFamily="49" charset="-122"/>
              <a:sym typeface="Arial" panose="020B0604020202020204" pitchFamily="34" charset="0"/>
            </a:endParaRPr>
          </a:p>
          <a:p>
            <a:pPr eaLnBrk="1" hangingPunct="1"/>
            <a:r>
              <a:rPr lang="zh-CN" altLang="en-US" sz="4000" b="1">
                <a:latin typeface="黑体" panose="02010609060101010101" charset="-122"/>
                <a:ea typeface="黑体" panose="02010609060101010101" charset="-122"/>
                <a:sym typeface="Arial" panose="020B0604020202020204" pitchFamily="34" charset="0"/>
              </a:rPr>
              <a:t>  “在中学教学的历史观中，在思维方式上总是一元性地教学……老师在平时的教学当中，要和学生对史料展开多元的理解，以不同的视角去组织教学。教师要注重提升学生多元的理解和概括能力。”</a:t>
            </a:r>
            <a:endParaRPr lang="zh-CN" altLang="en-US" sz="4000" b="1">
              <a:latin typeface="黑体" panose="02010609060101010101" charset="-122"/>
              <a:ea typeface="黑体" panose="02010609060101010101" charset="-122"/>
              <a:sym typeface="Arial" panose="020B0604020202020204" pitchFamily="34" charset="0"/>
            </a:endParaRP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extBox 6"/>
          <p:cNvSpPr txBox="1"/>
          <p:nvPr/>
        </p:nvSpPr>
        <p:spPr>
          <a:xfrm>
            <a:off x="744220" y="413385"/>
            <a:ext cx="11283315" cy="6185535"/>
          </a:xfrm>
          <a:prstGeom prst="rect">
            <a:avLst/>
          </a:prstGeom>
          <a:solidFill>
            <a:schemeClr val="bg1"/>
          </a:solidFill>
          <a:ln w="9525">
            <a:noFill/>
          </a:ln>
        </p:spPr>
        <p:txBody>
          <a:bodyPr wrap="square">
            <a:spAutoFit/>
          </a:bodyPr>
          <a:lstStyle/>
          <a:p>
            <a:pPr lvl="0" eaLnBrk="1" hangingPunct="1"/>
            <a:r>
              <a:rPr lang="zh-CN" altLang="en-US" sz="3600" b="1" dirty="0">
                <a:solidFill>
                  <a:srgbClr val="FF0000"/>
                </a:solidFill>
                <a:latin typeface="黑体" panose="02010609060101010101" charset="-122"/>
                <a:ea typeface="黑体" panose="02010609060101010101" charset="-122"/>
              </a:rPr>
              <a:t>附：全国卷</a:t>
            </a:r>
            <a:r>
              <a:rPr lang="en-US" altLang="zh-CN" sz="3600" b="1" dirty="0">
                <a:solidFill>
                  <a:srgbClr val="FF0000"/>
                </a:solidFill>
                <a:latin typeface="黑体" panose="02010609060101010101" charset="-122"/>
                <a:ea typeface="黑体" panose="02010609060101010101" charset="-122"/>
              </a:rPr>
              <a:t>42</a:t>
            </a:r>
            <a:r>
              <a:rPr lang="zh-CN" altLang="en-US" sz="3600" b="1" dirty="0">
                <a:solidFill>
                  <a:srgbClr val="FF0000"/>
                </a:solidFill>
                <a:latin typeface="黑体" panose="02010609060101010101" charset="-122"/>
                <a:ea typeface="黑体" panose="02010609060101010101" charset="-122"/>
              </a:rPr>
              <a:t>题解题技巧</a:t>
            </a:r>
            <a:endParaRPr lang="zh-CN" altLang="en-US" sz="3600" b="1" dirty="0">
              <a:solidFill>
                <a:srgbClr val="FF0000"/>
              </a:solidFill>
              <a:latin typeface="黑体" panose="02010609060101010101" charset="-122"/>
              <a:ea typeface="黑体" panose="02010609060101010101" charset="-122"/>
            </a:endParaRPr>
          </a:p>
          <a:p>
            <a:pPr lvl="0" eaLnBrk="1" hangingPunct="1"/>
            <a:r>
              <a:rPr lang="zh-CN" altLang="en-US" sz="3600" b="1" dirty="0">
                <a:solidFill>
                  <a:srgbClr val="FF0000"/>
                </a:solidFill>
                <a:latin typeface="黑体" panose="02010609060101010101" charset="-122"/>
                <a:ea typeface="黑体" panose="02010609060101010101" charset="-122"/>
              </a:rPr>
              <a:t>一、解题要领</a:t>
            </a:r>
            <a:endParaRPr lang="zh-CN" altLang="en-US" sz="3600" dirty="0">
              <a:solidFill>
                <a:srgbClr val="CC00FF"/>
              </a:solidFill>
              <a:latin typeface="黑体" panose="02010609060101010101" charset="-122"/>
              <a:ea typeface="黑体" panose="02010609060101010101" charset="-122"/>
            </a:endParaRPr>
          </a:p>
          <a:p>
            <a:pPr lvl="0" eaLnBrk="1" hangingPunct="1"/>
            <a:r>
              <a:rPr lang="en-US" altLang="zh-CN" sz="3600" b="1" dirty="0">
                <a:solidFill>
                  <a:schemeClr val="tx1"/>
                </a:solidFill>
                <a:latin typeface="黑体" panose="02010609060101010101" charset="-122"/>
                <a:ea typeface="黑体" panose="02010609060101010101" charset="-122"/>
              </a:rPr>
              <a:t>1.</a:t>
            </a:r>
            <a:r>
              <a:rPr lang="zh-CN" altLang="en-US" sz="3600" b="1" dirty="0">
                <a:solidFill>
                  <a:schemeClr val="tx1"/>
                </a:solidFill>
                <a:latin typeface="黑体" panose="02010609060101010101" charset="-122"/>
                <a:ea typeface="黑体" panose="02010609060101010101" charset="-122"/>
              </a:rPr>
              <a:t>先表态，得观点明确分；</a:t>
            </a:r>
            <a:endParaRPr lang="zh-CN" altLang="en-US" sz="3600" dirty="0">
              <a:solidFill>
                <a:schemeClr val="tx1"/>
              </a:solidFill>
              <a:latin typeface="黑体" panose="02010609060101010101" charset="-122"/>
              <a:ea typeface="黑体" panose="02010609060101010101" charset="-122"/>
            </a:endParaRPr>
          </a:p>
          <a:p>
            <a:pPr lvl="0" eaLnBrk="1" hangingPunct="1"/>
            <a:r>
              <a:rPr lang="en-US" altLang="zh-CN" sz="3600" b="1" dirty="0">
                <a:solidFill>
                  <a:schemeClr val="tx1"/>
                </a:solidFill>
                <a:latin typeface="黑体" panose="02010609060101010101" charset="-122"/>
                <a:ea typeface="黑体" panose="02010609060101010101" charset="-122"/>
              </a:rPr>
              <a:t>2.</a:t>
            </a:r>
            <a:r>
              <a:rPr lang="zh-CN" altLang="en-US" sz="3600" b="1" dirty="0">
                <a:solidFill>
                  <a:schemeClr val="tx1"/>
                </a:solidFill>
                <a:latin typeface="黑体" panose="02010609060101010101" charset="-122"/>
                <a:ea typeface="黑体" panose="02010609060101010101" charset="-122"/>
              </a:rPr>
              <a:t>想论点，得分层论点分；</a:t>
            </a:r>
            <a:endParaRPr lang="zh-CN" altLang="en-US" sz="3600" dirty="0">
              <a:solidFill>
                <a:schemeClr val="tx1"/>
              </a:solidFill>
              <a:latin typeface="黑体" panose="02010609060101010101" charset="-122"/>
              <a:ea typeface="黑体" panose="02010609060101010101" charset="-122"/>
            </a:endParaRPr>
          </a:p>
          <a:p>
            <a:pPr lvl="0" eaLnBrk="1" hangingPunct="1"/>
            <a:r>
              <a:rPr lang="en-US" altLang="zh-CN" sz="3600" b="1" dirty="0">
                <a:solidFill>
                  <a:schemeClr val="tx1"/>
                </a:solidFill>
                <a:latin typeface="黑体" panose="02010609060101010101" charset="-122"/>
                <a:ea typeface="黑体" panose="02010609060101010101" charset="-122"/>
              </a:rPr>
              <a:t>3.</a:t>
            </a:r>
            <a:r>
              <a:rPr lang="zh-CN" altLang="en-US" sz="3600" b="1" dirty="0">
                <a:solidFill>
                  <a:schemeClr val="tx1"/>
                </a:solidFill>
                <a:latin typeface="黑体" panose="02010609060101010101" charset="-122"/>
                <a:ea typeface="黑体" panose="02010609060101010101" charset="-122"/>
              </a:rPr>
              <a:t>找史实，得历史史实分；</a:t>
            </a:r>
            <a:endParaRPr lang="zh-CN" altLang="en-US" sz="3600" dirty="0">
              <a:solidFill>
                <a:schemeClr val="tx1"/>
              </a:solidFill>
              <a:latin typeface="黑体" panose="02010609060101010101" charset="-122"/>
              <a:ea typeface="黑体" panose="02010609060101010101" charset="-122"/>
            </a:endParaRPr>
          </a:p>
          <a:p>
            <a:pPr lvl="0" eaLnBrk="1" hangingPunct="1"/>
            <a:r>
              <a:rPr lang="en-US" altLang="zh-CN" sz="3600" b="1" dirty="0">
                <a:solidFill>
                  <a:schemeClr val="tx1"/>
                </a:solidFill>
                <a:latin typeface="黑体" panose="02010609060101010101" charset="-122"/>
                <a:ea typeface="黑体" panose="02010609060101010101" charset="-122"/>
              </a:rPr>
              <a:t>4.</a:t>
            </a:r>
            <a:r>
              <a:rPr lang="zh-CN" altLang="en-US" sz="3600" b="1" dirty="0">
                <a:solidFill>
                  <a:schemeClr val="tx1"/>
                </a:solidFill>
                <a:latin typeface="黑体" panose="02010609060101010101" charset="-122"/>
                <a:ea typeface="黑体" panose="02010609060101010101" charset="-122"/>
              </a:rPr>
              <a:t>做结论，得整体印象分；</a:t>
            </a:r>
            <a:endParaRPr lang="zh-CN" altLang="en-US" sz="3600" dirty="0">
              <a:solidFill>
                <a:schemeClr val="tx1"/>
              </a:solidFill>
              <a:latin typeface="黑体" panose="02010609060101010101" charset="-122"/>
              <a:ea typeface="黑体" panose="02010609060101010101" charset="-122"/>
            </a:endParaRPr>
          </a:p>
          <a:p>
            <a:pPr lvl="0" eaLnBrk="1" hangingPunct="1"/>
            <a:r>
              <a:rPr lang="en-US" altLang="zh-CN" sz="3600" b="1" dirty="0">
                <a:solidFill>
                  <a:schemeClr val="tx1"/>
                </a:solidFill>
                <a:latin typeface="黑体" panose="02010609060101010101" charset="-122"/>
                <a:ea typeface="黑体" panose="02010609060101010101" charset="-122"/>
              </a:rPr>
              <a:t>5.</a:t>
            </a:r>
            <a:r>
              <a:rPr lang="zh-CN" altLang="en-US" sz="3600" b="1" dirty="0">
                <a:solidFill>
                  <a:schemeClr val="tx1"/>
                </a:solidFill>
                <a:latin typeface="黑体" panose="02010609060101010101" charset="-122"/>
                <a:ea typeface="黑体" panose="02010609060101010101" charset="-122"/>
              </a:rPr>
              <a:t>排好版，得规范逻辑分。</a:t>
            </a:r>
            <a:endParaRPr lang="zh-CN" altLang="en-US" sz="3600" b="1" dirty="0">
              <a:solidFill>
                <a:schemeClr val="tx1"/>
              </a:solidFill>
              <a:latin typeface="黑体" panose="02010609060101010101" charset="-122"/>
              <a:ea typeface="黑体" panose="02010609060101010101" charset="-122"/>
            </a:endParaRPr>
          </a:p>
          <a:p>
            <a:pPr lvl="0" eaLnBrk="1" hangingPunct="1"/>
            <a:r>
              <a:rPr lang="zh-CN" altLang="en-US" sz="3600" b="1" dirty="0">
                <a:solidFill>
                  <a:srgbClr val="FF0000"/>
                </a:solidFill>
                <a:latin typeface="黑体" panose="02010609060101010101" charset="-122"/>
                <a:ea typeface="黑体" panose="02010609060101010101" charset="-122"/>
              </a:rPr>
              <a:t>二、解题三段式</a:t>
            </a:r>
            <a:endParaRPr lang="zh-CN" altLang="en-US" sz="3600" dirty="0">
              <a:solidFill>
                <a:srgbClr val="CC00FF"/>
              </a:solidFill>
              <a:latin typeface="黑体" panose="02010609060101010101" charset="-122"/>
              <a:ea typeface="黑体" panose="02010609060101010101" charset="-122"/>
            </a:endParaRPr>
          </a:p>
          <a:p>
            <a:pPr lvl="0" eaLnBrk="1" hangingPunct="1"/>
            <a:r>
              <a:rPr lang="en-US" altLang="zh-CN" sz="3600" b="1" dirty="0">
                <a:solidFill>
                  <a:srgbClr val="FF0000"/>
                </a:solidFill>
                <a:latin typeface="黑体" panose="02010609060101010101" charset="-122"/>
                <a:ea typeface="黑体" panose="02010609060101010101" charset="-122"/>
              </a:rPr>
              <a:t>1.</a:t>
            </a:r>
            <a:r>
              <a:rPr lang="zh-CN" altLang="en-US" sz="3600" b="1" dirty="0">
                <a:solidFill>
                  <a:srgbClr val="FF0000"/>
                </a:solidFill>
                <a:latin typeface="黑体" panose="02010609060101010101" charset="-122"/>
                <a:ea typeface="黑体" panose="02010609060101010101" charset="-122"/>
              </a:rPr>
              <a:t>观点：</a:t>
            </a:r>
            <a:r>
              <a:rPr lang="zh-CN" altLang="en-US" sz="3600" b="1" dirty="0">
                <a:solidFill>
                  <a:schemeClr val="tx1"/>
                </a:solidFill>
                <a:latin typeface="黑体" panose="02010609060101010101" charset="-122"/>
                <a:ea typeface="黑体" panose="02010609060101010101" charset="-122"/>
              </a:rPr>
              <a:t>提炼</a:t>
            </a:r>
            <a:r>
              <a:rPr lang="en-US" altLang="zh-CN" sz="3600" b="1" dirty="0">
                <a:solidFill>
                  <a:schemeClr val="tx1"/>
                </a:solidFill>
                <a:latin typeface="黑体" panose="02010609060101010101" charset="-122"/>
                <a:ea typeface="黑体" panose="02010609060101010101" charset="-122"/>
              </a:rPr>
              <a:t>——</a:t>
            </a:r>
            <a:r>
              <a:rPr lang="zh-CN" altLang="en-US" sz="3600" b="1" dirty="0">
                <a:solidFill>
                  <a:schemeClr val="tx1"/>
                </a:solidFill>
                <a:latin typeface="黑体" panose="02010609060101010101" charset="-122"/>
                <a:ea typeface="黑体" panose="02010609060101010101" charset="-122"/>
              </a:rPr>
              <a:t>表态</a:t>
            </a:r>
            <a:r>
              <a:rPr lang="en-US" altLang="zh-CN" sz="3600" b="1" dirty="0">
                <a:solidFill>
                  <a:schemeClr val="tx1"/>
                </a:solidFill>
                <a:latin typeface="黑体" panose="02010609060101010101" charset="-122"/>
                <a:ea typeface="黑体" panose="02010609060101010101" charset="-122"/>
              </a:rPr>
              <a:t>——</a:t>
            </a:r>
            <a:r>
              <a:rPr lang="zh-CN" altLang="en-US" sz="3600" b="1" dirty="0">
                <a:solidFill>
                  <a:schemeClr val="tx1"/>
                </a:solidFill>
                <a:latin typeface="黑体" panose="02010609060101010101" charset="-122"/>
                <a:ea typeface="黑体" panose="02010609060101010101" charset="-122"/>
              </a:rPr>
              <a:t>阐释；</a:t>
            </a:r>
            <a:endParaRPr lang="zh-CN" altLang="en-US" sz="3600" dirty="0">
              <a:solidFill>
                <a:srgbClr val="0000FF"/>
              </a:solidFill>
              <a:latin typeface="黑体" panose="02010609060101010101" charset="-122"/>
              <a:ea typeface="黑体" panose="02010609060101010101" charset="-122"/>
            </a:endParaRPr>
          </a:p>
          <a:p>
            <a:pPr lvl="0" eaLnBrk="1" hangingPunct="1"/>
            <a:r>
              <a:rPr lang="en-US" altLang="zh-CN" sz="3600" b="1" dirty="0">
                <a:solidFill>
                  <a:srgbClr val="FF0000"/>
                </a:solidFill>
                <a:latin typeface="黑体" panose="02010609060101010101" charset="-122"/>
                <a:ea typeface="黑体" panose="02010609060101010101" charset="-122"/>
              </a:rPr>
              <a:t>2.</a:t>
            </a:r>
            <a:r>
              <a:rPr lang="zh-CN" altLang="en-US" sz="3600" b="1" dirty="0">
                <a:solidFill>
                  <a:srgbClr val="FF0000"/>
                </a:solidFill>
                <a:latin typeface="黑体" panose="02010609060101010101" charset="-122"/>
                <a:ea typeface="黑体" panose="02010609060101010101" charset="-122"/>
              </a:rPr>
              <a:t>论证：</a:t>
            </a:r>
            <a:r>
              <a:rPr lang="zh-CN" altLang="en-US" sz="3600" b="1" dirty="0">
                <a:solidFill>
                  <a:schemeClr val="tx1"/>
                </a:solidFill>
                <a:latin typeface="黑体" panose="02010609060101010101" charset="-122"/>
                <a:ea typeface="黑体" panose="02010609060101010101" charset="-122"/>
              </a:rPr>
              <a:t>史论结合，</a:t>
            </a:r>
            <a:r>
              <a:rPr lang="zh-CN" altLang="en-US" sz="3600" b="1" u="sng" dirty="0">
                <a:solidFill>
                  <a:schemeClr val="tx1"/>
                </a:solidFill>
                <a:latin typeface="黑体" panose="02010609060101010101" charset="-122"/>
                <a:ea typeface="黑体" panose="02010609060101010101" charset="-122"/>
              </a:rPr>
              <a:t>多角度分析</a:t>
            </a:r>
            <a:r>
              <a:rPr lang="zh-CN" altLang="en-US" sz="3600" b="1" dirty="0">
                <a:solidFill>
                  <a:schemeClr val="tx1"/>
                </a:solidFill>
                <a:latin typeface="黑体" panose="02010609060101010101" charset="-122"/>
                <a:ea typeface="黑体" panose="02010609060101010101" charset="-122"/>
              </a:rPr>
              <a:t>，层次清晰，条理清楚；</a:t>
            </a:r>
            <a:endParaRPr lang="zh-CN" altLang="en-US" sz="3600" dirty="0">
              <a:solidFill>
                <a:srgbClr val="0000FF"/>
              </a:solidFill>
              <a:latin typeface="黑体" panose="02010609060101010101" charset="-122"/>
              <a:ea typeface="黑体" panose="02010609060101010101" charset="-122"/>
            </a:endParaRPr>
          </a:p>
          <a:p>
            <a:pPr lvl="0" eaLnBrk="1" hangingPunct="1"/>
            <a:r>
              <a:rPr lang="en-US" altLang="zh-CN" sz="3600" b="1" dirty="0">
                <a:solidFill>
                  <a:srgbClr val="FF0000"/>
                </a:solidFill>
                <a:latin typeface="黑体" panose="02010609060101010101" charset="-122"/>
                <a:ea typeface="黑体" panose="02010609060101010101" charset="-122"/>
              </a:rPr>
              <a:t>3.</a:t>
            </a:r>
            <a:r>
              <a:rPr lang="zh-CN" altLang="en-US" sz="3600" b="1" dirty="0">
                <a:solidFill>
                  <a:srgbClr val="FF0000"/>
                </a:solidFill>
                <a:latin typeface="黑体" panose="02010609060101010101" charset="-122"/>
                <a:ea typeface="黑体" panose="02010609060101010101" charset="-122"/>
              </a:rPr>
              <a:t>结论：</a:t>
            </a:r>
            <a:r>
              <a:rPr lang="zh-CN" altLang="en-US" sz="3600" b="1" dirty="0">
                <a:solidFill>
                  <a:schemeClr val="tx1"/>
                </a:solidFill>
                <a:latin typeface="黑体" panose="02010609060101010101" charset="-122"/>
                <a:ea typeface="黑体" panose="02010609060101010101" charset="-122"/>
              </a:rPr>
              <a:t>点明观点，评判，升华，拓展。</a:t>
            </a:r>
            <a:endParaRPr lang="zh-CN" altLang="en-US" sz="3600" b="1" dirty="0">
              <a:solidFill>
                <a:schemeClr val="tx1"/>
              </a:solidFill>
              <a:latin typeface="黑体" panose="02010609060101010101" charset="-122"/>
              <a:ea typeface="黑体" panose="02010609060101010101" charset="-122"/>
            </a:endParaRPr>
          </a:p>
        </p:txBody>
      </p:sp>
    </p:spTree>
    <p:custDataLst>
      <p:tags r:id="rId1"/>
    </p:custData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 name="文本框 99"/>
          <p:cNvSpPr txBox="1"/>
          <p:nvPr/>
        </p:nvSpPr>
        <p:spPr>
          <a:xfrm>
            <a:off x="69215" y="12700"/>
            <a:ext cx="2603500" cy="829945"/>
          </a:xfrm>
          <a:prstGeom prst="rect">
            <a:avLst/>
          </a:prstGeom>
          <a:noFill/>
          <a:ln w="9525">
            <a:noFill/>
          </a:ln>
        </p:spPr>
        <p:txBody>
          <a:bodyPr wrap="square">
            <a:spAutoFit/>
          </a:bodyPr>
          <a:lstStyle/>
          <a:p>
            <a:pPr indent="0"/>
            <a:r>
              <a:rPr lang="zh-CN" altLang="zh-CN" sz="4800" b="0">
                <a:solidFill>
                  <a:srgbClr val="FF0000"/>
                </a:solidFill>
                <a:latin typeface="华文新魏" panose="02010800040101010101" charset="-122"/>
                <a:ea typeface="华文新魏" panose="02010800040101010101" charset="-122"/>
                <a:cs typeface="宋体" panose="02010600030101010101" pitchFamily="2" charset="-122"/>
              </a:rPr>
              <a:t>改革题</a:t>
            </a:r>
            <a:endParaRPr lang="zh-CN" altLang="zh-CN" sz="4800" b="0">
              <a:solidFill>
                <a:srgbClr val="FF0000"/>
              </a:solidFill>
              <a:latin typeface="华文新魏" panose="02010800040101010101" charset="-122"/>
              <a:ea typeface="华文新魏" panose="02010800040101010101" charset="-122"/>
              <a:cs typeface="宋体" panose="02010600030101010101" pitchFamily="2" charset="-122"/>
            </a:endParaRPr>
          </a:p>
        </p:txBody>
      </p:sp>
      <p:graphicFrame>
        <p:nvGraphicFramePr>
          <p:cNvPr id="2" name="表格 -1"/>
          <p:cNvGraphicFramePr/>
          <p:nvPr/>
        </p:nvGraphicFramePr>
        <p:xfrm>
          <a:off x="21590" y="852805"/>
          <a:ext cx="12045950" cy="5942331"/>
        </p:xfrm>
        <a:graphic>
          <a:graphicData uri="http://schemas.openxmlformats.org/drawingml/2006/table">
            <a:tbl>
              <a:tblPr firstRow="1" bandRow="1">
                <a:tableStyleId>{5940675A-B579-460E-94D1-54222C63F5DA}</a:tableStyleId>
              </a:tblPr>
              <a:tblGrid>
                <a:gridCol w="1306830"/>
                <a:gridCol w="5459730"/>
                <a:gridCol w="2415540"/>
                <a:gridCol w="2863850"/>
              </a:tblGrid>
              <a:tr h="439420">
                <a:tc>
                  <a:txBody>
                    <a:bodyPr/>
                    <a:lstStyle/>
                    <a:p>
                      <a:pPr indent="0" algn="ctr">
                        <a:buNone/>
                      </a:pPr>
                      <a:r>
                        <a:rPr lang="zh-CN" altLang="en-US" sz="2800" b="0">
                          <a:latin typeface="宋体" panose="02010600030101010101" pitchFamily="2" charset="-122"/>
                          <a:ea typeface="宋体" panose="02010600030101010101" pitchFamily="2" charset="-122"/>
                          <a:cs typeface="宋体" panose="02010600030101010101" pitchFamily="2" charset="-122"/>
                        </a:rPr>
                        <a:t>年份</a:t>
                      </a:r>
                      <a:endParaRPr lang="zh-CN" altLang="en-US" sz="2800" b="0">
                        <a:latin typeface="宋体" panose="02010600030101010101" pitchFamily="2" charset="-122"/>
                        <a:ea typeface="宋体" panose="02010600030101010101" pitchFamily="2" charset="-122"/>
                        <a:cs typeface="宋体" panose="02010600030101010101" pitchFamily="2" charset="-122"/>
                      </a:endParaRPr>
                    </a:p>
                  </a:txBody>
                  <a:tcPr marL="0" marR="0" marT="0" marB="1"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indent="0" algn="ctr">
                        <a:buNone/>
                      </a:pPr>
                      <a:r>
                        <a:rPr lang="zh-CN" altLang="en-US" sz="2800" b="0">
                          <a:latin typeface="宋体" panose="02010600030101010101" pitchFamily="2" charset="-122"/>
                          <a:ea typeface="宋体" panose="02010600030101010101" pitchFamily="2" charset="-122"/>
                          <a:cs typeface="宋体" panose="02010600030101010101" pitchFamily="2" charset="-122"/>
                        </a:rPr>
                        <a:t>引文出处</a:t>
                      </a:r>
                      <a:endParaRPr lang="zh-CN" altLang="en-US" sz="2800" b="0">
                        <a:latin typeface="宋体" panose="02010600030101010101" pitchFamily="2" charset="-122"/>
                        <a:ea typeface="宋体" panose="02010600030101010101" pitchFamily="2" charset="-122"/>
                        <a:cs typeface="宋体" panose="02010600030101010101" pitchFamily="2" charset="-122"/>
                      </a:endParaRPr>
                    </a:p>
                  </a:txBody>
                  <a:tcPr marL="0" marR="0" marT="0" marB="1" anchor="ctr">
                    <a:lnL w="12700" cap="flat" cmpd="sng">
                      <a:solidFill>
                        <a:srgbClr val="080000"/>
                      </a:solidFill>
                      <a:prstDash val="solid"/>
                      <a:headEnd type="none" w="med" len="med"/>
                      <a:tailEnd type="none" w="med" len="med"/>
                    </a:lnL>
                    <a:lnR w="9525" cap="flat" cmpd="sng">
                      <a:solidFill>
                        <a:srgbClr val="00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indent="0" algn="ctr">
                        <a:buNone/>
                      </a:pPr>
                      <a:r>
                        <a:rPr lang="zh-CN" altLang="en-US" sz="2800" b="0">
                          <a:latin typeface="宋体" panose="02010600030101010101" pitchFamily="2" charset="-122"/>
                          <a:ea typeface="宋体" panose="02010600030101010101" pitchFamily="2" charset="-122"/>
                          <a:cs typeface="宋体" panose="02010600030101010101" pitchFamily="2" charset="-122"/>
                        </a:rPr>
                        <a:t>设问方式</a:t>
                      </a:r>
                      <a:endParaRPr lang="zh-CN" altLang="en-US" sz="2800" b="0">
                        <a:latin typeface="宋体" panose="02010600030101010101" pitchFamily="2" charset="-122"/>
                        <a:ea typeface="宋体" panose="02010600030101010101" pitchFamily="2" charset="-122"/>
                        <a:cs typeface="宋体" panose="02010600030101010101" pitchFamily="2" charset="-122"/>
                      </a:endParaRPr>
                    </a:p>
                  </a:txBody>
                  <a:tcPr marL="0" marR="0" marT="0" marB="1" anchor="ctr">
                    <a:lnL w="9525" cap="flat" cmpd="sng">
                      <a:solidFill>
                        <a:srgbClr val="000000"/>
                      </a:solidFill>
                      <a:prstDash val="solid"/>
                      <a:headEnd type="none" w="med" len="med"/>
                      <a:tailEnd type="none" w="med" len="med"/>
                    </a:lnL>
                    <a:lnR w="9525" cap="flat" cmpd="sng">
                      <a:solidFill>
                        <a:srgbClr val="00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indent="0" algn="ctr">
                        <a:buNone/>
                      </a:pPr>
                      <a:r>
                        <a:rPr lang="zh-CN" altLang="en-US" sz="2800" b="0">
                          <a:latin typeface="宋体" panose="02010600030101010101" pitchFamily="2" charset="-122"/>
                          <a:ea typeface="宋体" panose="02010600030101010101" pitchFamily="2" charset="-122"/>
                          <a:cs typeface="宋体" panose="02010600030101010101" pitchFamily="2" charset="-122"/>
                        </a:rPr>
                        <a:t>关键词</a:t>
                      </a:r>
                      <a:endParaRPr lang="zh-CN" altLang="en-US" sz="2800" b="0">
                        <a:latin typeface="宋体" panose="02010600030101010101" pitchFamily="2" charset="-122"/>
                        <a:ea typeface="宋体" panose="02010600030101010101" pitchFamily="2" charset="-122"/>
                        <a:cs typeface="宋体" panose="02010600030101010101" pitchFamily="2" charset="-122"/>
                      </a:endParaRPr>
                    </a:p>
                  </a:txBody>
                  <a:tcPr marL="0" marR="0" marT="0" marB="1" anchor="ctr">
                    <a:lnL w="9525" cap="flat" cmpd="sng">
                      <a:solidFill>
                        <a:srgbClr val="000000"/>
                      </a:solidFill>
                      <a:prstDash val="solid"/>
                      <a:headEnd type="none" w="med" len="med"/>
                      <a:tailEnd type="none" w="med" len="med"/>
                    </a:lnL>
                    <a:lnR w="9525" cap="flat" cmpd="sng">
                      <a:solidFill>
                        <a:srgbClr val="00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1056005">
                <a:tc>
                  <a:txBody>
                    <a:bodyPr/>
                    <a:lstStyle/>
                    <a:p>
                      <a:pPr indent="0" algn="ctr">
                        <a:buNone/>
                      </a:pPr>
                      <a:r>
                        <a:rPr lang="en-US" altLang="zh-CN" sz="2800" b="0">
                          <a:latin typeface="宋体" panose="02010600030101010101" pitchFamily="2" charset="-122"/>
                          <a:ea typeface="宋体" panose="02010600030101010101" pitchFamily="2" charset="-122"/>
                          <a:cs typeface="宋体" panose="02010600030101010101" pitchFamily="2" charset="-122"/>
                        </a:rPr>
                        <a:t>2014</a:t>
                      </a:r>
                      <a:r>
                        <a:rPr lang="zh-CN" altLang="en-US" sz="2800" b="0">
                          <a:latin typeface="宋体" panose="02010600030101010101" pitchFamily="2" charset="-122"/>
                          <a:ea typeface="宋体" panose="02010600030101010101" pitchFamily="2" charset="-122"/>
                          <a:cs typeface="宋体" panose="02010600030101010101" pitchFamily="2" charset="-122"/>
                        </a:rPr>
                        <a:t>全国</a:t>
                      </a:r>
                      <a:r>
                        <a:rPr lang="en-US" altLang="zh-CN" sz="2800" b="1">
                          <a:latin typeface="宋体" panose="02010600030101010101" pitchFamily="2" charset="-122"/>
                          <a:ea typeface="宋体" panose="02010600030101010101" pitchFamily="2" charset="-122"/>
                          <a:cs typeface="宋体" panose="02010600030101010101" pitchFamily="2" charset="-122"/>
                        </a:rPr>
                        <a:t>Ⅰ</a:t>
                      </a:r>
                      <a:r>
                        <a:rPr lang="zh-CN" altLang="en-US" sz="2800" b="1">
                          <a:latin typeface="宋体" panose="02010600030101010101" pitchFamily="2" charset="-122"/>
                          <a:ea typeface="宋体" panose="02010600030101010101" pitchFamily="2" charset="-122"/>
                          <a:cs typeface="宋体" panose="02010600030101010101" pitchFamily="2" charset="-122"/>
                        </a:rPr>
                        <a:t>卷</a:t>
                      </a:r>
                      <a:endParaRPr lang="zh-CN" altLang="en-US" sz="2800" b="0">
                        <a:latin typeface="宋体" panose="02010600030101010101" pitchFamily="2" charset="-122"/>
                        <a:ea typeface="宋体" panose="02010600030101010101" pitchFamily="2" charset="-122"/>
                        <a:cs typeface="宋体" panose="02010600030101010101" pitchFamily="2" charset="-122"/>
                      </a:endParaRPr>
                    </a:p>
                  </a:txBody>
                  <a:tcPr marL="0" marR="0" marT="0" marB="1"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indent="0" algn="l">
                        <a:buNone/>
                      </a:pPr>
                      <a:r>
                        <a:rPr lang="zh-CN" altLang="en-US" sz="2800" b="0">
                          <a:latin typeface="宋体" panose="02010600030101010101" pitchFamily="2" charset="-122"/>
                          <a:ea typeface="宋体" panose="02010600030101010101" pitchFamily="2" charset="-122"/>
                          <a:cs typeface="宋体" panose="02010600030101010101" pitchFamily="2" charset="-122"/>
                        </a:rPr>
                        <a:t>张晋藩总主编</a:t>
                      </a:r>
                      <a:r>
                        <a:rPr lang="en-US" altLang="zh-CN" sz="2800" b="0">
                          <a:latin typeface="宋体" panose="02010600030101010101" pitchFamily="2" charset="-122"/>
                          <a:ea typeface="宋体" panose="02010600030101010101" pitchFamily="2" charset="-122"/>
                          <a:cs typeface="宋体" panose="02010600030101010101" pitchFamily="2" charset="-122"/>
                        </a:rPr>
                        <a:t>《</a:t>
                      </a:r>
                      <a:r>
                        <a:rPr lang="zh-CN" altLang="en-US" sz="2800" b="0">
                          <a:latin typeface="宋体" panose="02010600030101010101" pitchFamily="2" charset="-122"/>
                          <a:ea typeface="宋体" panose="02010600030101010101" pitchFamily="2" charset="-122"/>
                          <a:cs typeface="宋体" panose="02010600030101010101" pitchFamily="2" charset="-122"/>
                        </a:rPr>
                        <a:t>中国法制通史</a:t>
                      </a:r>
                      <a:r>
                        <a:rPr lang="en-US" altLang="zh-CN" sz="2800" b="0">
                          <a:latin typeface="宋体" panose="02010600030101010101" pitchFamily="2" charset="-122"/>
                          <a:ea typeface="宋体" panose="02010600030101010101" pitchFamily="2" charset="-122"/>
                          <a:cs typeface="宋体" panose="02010600030101010101" pitchFamily="2" charset="-122"/>
                        </a:rPr>
                        <a:t>》</a:t>
                      </a:r>
                      <a:endParaRPr lang="zh-CN" altLang="en-US" sz="2800" b="0">
                        <a:latin typeface="宋体" panose="02010600030101010101" pitchFamily="2" charset="-122"/>
                        <a:ea typeface="宋体" panose="02010600030101010101" pitchFamily="2" charset="-122"/>
                        <a:cs typeface="宋体" panose="02010600030101010101" pitchFamily="2" charset="-122"/>
                      </a:endParaRPr>
                    </a:p>
                  </a:txBody>
                  <a:tcPr marL="0" marR="0" marT="0" marB="1" anchor="ctr">
                    <a:lnL w="12700" cap="flat" cmpd="sng">
                      <a:solidFill>
                        <a:srgbClr val="080000"/>
                      </a:solidFill>
                      <a:prstDash val="solid"/>
                      <a:headEnd type="none" w="med" len="med"/>
                      <a:tailEnd type="none" w="med" len="med"/>
                    </a:lnL>
                    <a:lnR w="9525" cap="flat" cmpd="sng">
                      <a:solidFill>
                        <a:srgbClr val="00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indent="0" algn="ctr">
                        <a:buNone/>
                      </a:pPr>
                      <a:r>
                        <a:rPr lang="zh-CN" altLang="en-US" sz="2800" b="0">
                          <a:latin typeface="宋体" panose="02010600030101010101" pitchFamily="2" charset="-122"/>
                          <a:ea typeface="宋体" panose="02010600030101010101" pitchFamily="2" charset="-122"/>
                          <a:cs typeface="宋体" panose="02010600030101010101" pitchFamily="2" charset="-122"/>
                        </a:rPr>
                        <a:t>特点类</a:t>
                      </a:r>
                      <a:endParaRPr lang="zh-CN" altLang="en-US" sz="2800" b="0">
                        <a:latin typeface="宋体" panose="02010600030101010101" pitchFamily="2" charset="-122"/>
                        <a:ea typeface="宋体" panose="02010600030101010101" pitchFamily="2" charset="-122"/>
                        <a:cs typeface="宋体" panose="02010600030101010101" pitchFamily="2" charset="-122"/>
                      </a:endParaRPr>
                    </a:p>
                    <a:p>
                      <a:pPr indent="0" algn="ctr">
                        <a:buNone/>
                      </a:pPr>
                      <a:r>
                        <a:rPr lang="zh-CN" altLang="en-US" sz="2800" b="0">
                          <a:latin typeface="宋体" panose="02010600030101010101" pitchFamily="2" charset="-122"/>
                          <a:ea typeface="宋体" panose="02010600030101010101" pitchFamily="2" charset="-122"/>
                          <a:cs typeface="宋体" panose="02010600030101010101" pitchFamily="2" charset="-122"/>
                        </a:rPr>
                        <a:t>影响类</a:t>
                      </a:r>
                      <a:endParaRPr lang="zh-CN" altLang="en-US" sz="2800" b="0">
                        <a:latin typeface="宋体" panose="02010600030101010101" pitchFamily="2" charset="-122"/>
                        <a:ea typeface="宋体" panose="02010600030101010101" pitchFamily="2" charset="-122"/>
                        <a:cs typeface="宋体" panose="02010600030101010101" pitchFamily="2" charset="-122"/>
                      </a:endParaRPr>
                    </a:p>
                  </a:txBody>
                  <a:tcPr marL="0" marR="0" marT="0" marB="1" anchor="ctr">
                    <a:lnL w="9525" cap="flat" cmpd="sng">
                      <a:solidFill>
                        <a:srgbClr val="000000"/>
                      </a:solidFill>
                      <a:prstDash val="solid"/>
                      <a:headEnd type="none" w="med" len="med"/>
                      <a:tailEnd type="none" w="med" len="med"/>
                    </a:lnL>
                    <a:lnR w="9525" cap="flat" cmpd="sng">
                      <a:solidFill>
                        <a:srgbClr val="00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indent="0" algn="ctr">
                        <a:buNone/>
                      </a:pPr>
                      <a:r>
                        <a:rPr lang="zh-CN" altLang="en-US" sz="2800" b="0">
                          <a:latin typeface="宋体" panose="02010600030101010101" pitchFamily="2" charset="-122"/>
                          <a:ea typeface="宋体" panose="02010600030101010101" pitchFamily="2" charset="-122"/>
                          <a:cs typeface="宋体" panose="02010600030101010101" pitchFamily="2" charset="-122"/>
                        </a:rPr>
                        <a:t>魏晋；法律改革</a:t>
                      </a:r>
                      <a:endParaRPr lang="zh-CN" altLang="en-US" sz="2800" b="0">
                        <a:latin typeface="宋体" panose="02010600030101010101" pitchFamily="2" charset="-122"/>
                        <a:ea typeface="宋体" panose="02010600030101010101" pitchFamily="2" charset="-122"/>
                        <a:cs typeface="宋体" panose="02010600030101010101" pitchFamily="2" charset="-122"/>
                      </a:endParaRPr>
                    </a:p>
                  </a:txBody>
                  <a:tcPr marL="0" marR="0" marT="0" marB="1" anchor="ctr">
                    <a:lnL w="9525" cap="flat" cmpd="sng">
                      <a:solidFill>
                        <a:srgbClr val="000000"/>
                      </a:solidFill>
                      <a:prstDash val="solid"/>
                      <a:headEnd type="none" w="med" len="med"/>
                      <a:tailEnd type="none" w="med" len="med"/>
                    </a:lnL>
                    <a:lnR w="9525" cap="flat" cmpd="sng">
                      <a:solidFill>
                        <a:srgbClr val="00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1055370">
                <a:tc>
                  <a:txBody>
                    <a:bodyPr/>
                    <a:lstStyle/>
                    <a:p>
                      <a:pPr indent="0" algn="ctr">
                        <a:buNone/>
                      </a:pPr>
                      <a:r>
                        <a:rPr lang="en-US" altLang="zh-CN" sz="2800" b="0">
                          <a:latin typeface="宋体" panose="02010600030101010101" pitchFamily="2" charset="-122"/>
                          <a:ea typeface="宋体" panose="02010600030101010101" pitchFamily="2" charset="-122"/>
                          <a:cs typeface="宋体" panose="02010600030101010101" pitchFamily="2" charset="-122"/>
                        </a:rPr>
                        <a:t>2015</a:t>
                      </a:r>
                      <a:r>
                        <a:rPr lang="zh-CN" altLang="en-US" sz="2800" b="0">
                          <a:latin typeface="宋体" panose="02010600030101010101" pitchFamily="2" charset="-122"/>
                          <a:ea typeface="宋体" panose="02010600030101010101" pitchFamily="2" charset="-122"/>
                          <a:cs typeface="宋体" panose="02010600030101010101" pitchFamily="2" charset="-122"/>
                        </a:rPr>
                        <a:t>全国</a:t>
                      </a:r>
                      <a:r>
                        <a:rPr lang="en-US" altLang="zh-CN" sz="2800" b="1">
                          <a:latin typeface="宋体" panose="02010600030101010101" pitchFamily="2" charset="-122"/>
                          <a:ea typeface="宋体" panose="02010600030101010101" pitchFamily="2" charset="-122"/>
                          <a:cs typeface="宋体" panose="02010600030101010101" pitchFamily="2" charset="-122"/>
                        </a:rPr>
                        <a:t>Ⅰ</a:t>
                      </a:r>
                      <a:r>
                        <a:rPr lang="zh-CN" altLang="en-US" sz="2800" b="1">
                          <a:latin typeface="宋体" panose="02010600030101010101" pitchFamily="2" charset="-122"/>
                          <a:ea typeface="宋体" panose="02010600030101010101" pitchFamily="2" charset="-122"/>
                          <a:cs typeface="宋体" panose="02010600030101010101" pitchFamily="2" charset="-122"/>
                        </a:rPr>
                        <a:t>卷</a:t>
                      </a:r>
                      <a:endParaRPr lang="zh-CN" altLang="en-US" sz="2800" b="0">
                        <a:latin typeface="宋体" panose="02010600030101010101" pitchFamily="2" charset="-122"/>
                        <a:ea typeface="宋体" panose="02010600030101010101" pitchFamily="2" charset="-122"/>
                        <a:cs typeface="宋体" panose="02010600030101010101" pitchFamily="2" charset="-122"/>
                      </a:endParaRPr>
                    </a:p>
                  </a:txBody>
                  <a:tcPr marL="0" marR="0" marT="0" marB="1"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indent="0" algn="l">
                        <a:buNone/>
                      </a:pPr>
                      <a:r>
                        <a:rPr lang="zh-CN" altLang="en-US" sz="2800" b="0">
                          <a:latin typeface="宋体" panose="02010600030101010101" pitchFamily="2" charset="-122"/>
                          <a:ea typeface="宋体" panose="02010600030101010101" pitchFamily="2" charset="-122"/>
                          <a:cs typeface="宋体" panose="02010600030101010101" pitchFamily="2" charset="-122"/>
                        </a:rPr>
                        <a:t>彭信威</a:t>
                      </a:r>
                      <a:r>
                        <a:rPr lang="en-US" altLang="zh-CN" sz="2800" b="0">
                          <a:latin typeface="宋体" panose="02010600030101010101" pitchFamily="2" charset="-122"/>
                          <a:ea typeface="宋体" panose="02010600030101010101" pitchFamily="2" charset="-122"/>
                          <a:cs typeface="宋体" panose="02010600030101010101" pitchFamily="2" charset="-122"/>
                        </a:rPr>
                        <a:t>《</a:t>
                      </a:r>
                      <a:r>
                        <a:rPr lang="zh-CN" altLang="en-US" sz="2800" b="0">
                          <a:latin typeface="宋体" panose="02010600030101010101" pitchFamily="2" charset="-122"/>
                          <a:ea typeface="宋体" panose="02010600030101010101" pitchFamily="2" charset="-122"/>
                          <a:cs typeface="宋体" panose="02010600030101010101" pitchFamily="2" charset="-122"/>
                        </a:rPr>
                        <a:t>中国贷币史</a:t>
                      </a:r>
                      <a:r>
                        <a:rPr lang="en-US" altLang="zh-CN" sz="2800" b="0">
                          <a:latin typeface="宋体" panose="02010600030101010101" pitchFamily="2" charset="-122"/>
                          <a:ea typeface="宋体" panose="02010600030101010101" pitchFamily="2" charset="-122"/>
                          <a:cs typeface="宋体" panose="02010600030101010101" pitchFamily="2" charset="-122"/>
                        </a:rPr>
                        <a:t>》</a:t>
                      </a:r>
                      <a:endParaRPr lang="zh-CN" altLang="en-US" sz="2800" b="0">
                        <a:latin typeface="宋体" panose="02010600030101010101" pitchFamily="2" charset="-122"/>
                        <a:ea typeface="宋体" panose="02010600030101010101" pitchFamily="2" charset="-122"/>
                        <a:cs typeface="宋体" panose="02010600030101010101" pitchFamily="2" charset="-122"/>
                      </a:endParaRPr>
                    </a:p>
                  </a:txBody>
                  <a:tcPr marL="0" marR="0" marT="0" marB="1" anchor="ctr">
                    <a:lnL w="12700" cap="flat" cmpd="sng">
                      <a:solidFill>
                        <a:srgbClr val="080000"/>
                      </a:solidFill>
                      <a:prstDash val="solid"/>
                      <a:headEnd type="none" w="med" len="med"/>
                      <a:tailEnd type="none" w="med" len="med"/>
                    </a:lnL>
                    <a:lnR w="9525" cap="flat" cmpd="sng">
                      <a:solidFill>
                        <a:srgbClr val="00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indent="0" algn="ctr">
                        <a:buNone/>
                      </a:pPr>
                      <a:r>
                        <a:rPr lang="zh-CN" altLang="en-US" sz="2800" b="0">
                          <a:latin typeface="宋体" panose="02010600030101010101" pitchFamily="2" charset="-122"/>
                          <a:ea typeface="宋体" panose="02010600030101010101" pitchFamily="2" charset="-122"/>
                          <a:cs typeface="宋体" panose="02010600030101010101" pitchFamily="2" charset="-122"/>
                        </a:rPr>
                        <a:t>内容类</a:t>
                      </a:r>
                      <a:endParaRPr lang="zh-CN" altLang="en-US" sz="2800" b="0">
                        <a:latin typeface="宋体" panose="02010600030101010101" pitchFamily="2" charset="-122"/>
                        <a:ea typeface="宋体" panose="02010600030101010101" pitchFamily="2" charset="-122"/>
                        <a:cs typeface="宋体" panose="02010600030101010101" pitchFamily="2" charset="-122"/>
                      </a:endParaRPr>
                    </a:p>
                    <a:p>
                      <a:pPr indent="0" algn="ctr">
                        <a:buNone/>
                      </a:pPr>
                      <a:r>
                        <a:rPr lang="zh-CN" altLang="en-US" sz="2800" b="0">
                          <a:latin typeface="宋体" panose="02010600030101010101" pitchFamily="2" charset="-122"/>
                          <a:ea typeface="宋体" panose="02010600030101010101" pitchFamily="2" charset="-122"/>
                          <a:cs typeface="宋体" panose="02010600030101010101" pitchFamily="2" charset="-122"/>
                        </a:rPr>
                        <a:t>意义类</a:t>
                      </a:r>
                      <a:endParaRPr lang="zh-CN" altLang="en-US" sz="2800" b="0">
                        <a:latin typeface="宋体" panose="02010600030101010101" pitchFamily="2" charset="-122"/>
                        <a:ea typeface="宋体" panose="02010600030101010101" pitchFamily="2" charset="-122"/>
                        <a:cs typeface="宋体" panose="02010600030101010101" pitchFamily="2" charset="-122"/>
                      </a:endParaRPr>
                    </a:p>
                  </a:txBody>
                  <a:tcPr marL="0" marR="0" marT="0" marB="1" anchor="ctr">
                    <a:lnL w="9525" cap="flat" cmpd="sng">
                      <a:solidFill>
                        <a:srgbClr val="000000"/>
                      </a:solidFill>
                      <a:prstDash val="solid"/>
                      <a:headEnd type="none" w="med" len="med"/>
                      <a:tailEnd type="none" w="med" len="med"/>
                    </a:lnL>
                    <a:lnR w="9525" cap="flat" cmpd="sng">
                      <a:solidFill>
                        <a:srgbClr val="00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indent="0" algn="ctr">
                        <a:buNone/>
                      </a:pPr>
                      <a:r>
                        <a:rPr lang="zh-CN" altLang="en-US" sz="2800" b="0">
                          <a:latin typeface="宋体" panose="02010600030101010101" pitchFamily="2" charset="-122"/>
                          <a:ea typeface="宋体" panose="02010600030101010101" pitchFamily="2" charset="-122"/>
                          <a:cs typeface="宋体" panose="02010600030101010101" pitchFamily="2" charset="-122"/>
                        </a:rPr>
                        <a:t>唐代；币制改革</a:t>
                      </a:r>
                      <a:endParaRPr lang="zh-CN" altLang="en-US" sz="2800" b="0">
                        <a:latin typeface="宋体" panose="02010600030101010101" pitchFamily="2" charset="-122"/>
                        <a:ea typeface="宋体" panose="02010600030101010101" pitchFamily="2" charset="-122"/>
                        <a:cs typeface="宋体" panose="02010600030101010101" pitchFamily="2" charset="-122"/>
                      </a:endParaRPr>
                    </a:p>
                  </a:txBody>
                  <a:tcPr marL="0" marR="0" marT="0" marB="1" anchor="ctr">
                    <a:lnL w="9525" cap="flat" cmpd="sng">
                      <a:solidFill>
                        <a:srgbClr val="000000"/>
                      </a:solidFill>
                      <a:prstDash val="solid"/>
                      <a:headEnd type="none" w="med" len="med"/>
                      <a:tailEnd type="none" w="med" len="med"/>
                    </a:lnL>
                    <a:lnR w="9525" cap="flat" cmpd="sng">
                      <a:solidFill>
                        <a:srgbClr val="00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1056005">
                <a:tc>
                  <a:txBody>
                    <a:bodyPr/>
                    <a:lstStyle/>
                    <a:p>
                      <a:pPr indent="0" algn="ctr">
                        <a:buNone/>
                      </a:pPr>
                      <a:r>
                        <a:rPr lang="en-US" altLang="zh-CN" sz="2800" b="0">
                          <a:latin typeface="宋体" panose="02010600030101010101" pitchFamily="2" charset="-122"/>
                          <a:ea typeface="宋体" panose="02010600030101010101" pitchFamily="2" charset="-122"/>
                          <a:cs typeface="宋体" panose="02010600030101010101" pitchFamily="2" charset="-122"/>
                        </a:rPr>
                        <a:t>2016</a:t>
                      </a:r>
                      <a:r>
                        <a:rPr lang="zh-CN" altLang="en-US" sz="2800" b="0">
                          <a:latin typeface="宋体" panose="02010600030101010101" pitchFamily="2" charset="-122"/>
                          <a:ea typeface="宋体" panose="02010600030101010101" pitchFamily="2" charset="-122"/>
                          <a:cs typeface="宋体" panose="02010600030101010101" pitchFamily="2" charset="-122"/>
                        </a:rPr>
                        <a:t>全国</a:t>
                      </a:r>
                      <a:r>
                        <a:rPr lang="en-US" altLang="zh-CN" sz="2800" b="1">
                          <a:latin typeface="宋体" panose="02010600030101010101" pitchFamily="2" charset="-122"/>
                          <a:ea typeface="宋体" panose="02010600030101010101" pitchFamily="2" charset="-122"/>
                          <a:cs typeface="宋体" panose="02010600030101010101" pitchFamily="2" charset="-122"/>
                        </a:rPr>
                        <a:t>Ⅰ</a:t>
                      </a:r>
                      <a:r>
                        <a:rPr lang="zh-CN" altLang="en-US" sz="2800" b="1">
                          <a:latin typeface="宋体" panose="02010600030101010101" pitchFamily="2" charset="-122"/>
                          <a:ea typeface="宋体" panose="02010600030101010101" pitchFamily="2" charset="-122"/>
                          <a:cs typeface="宋体" panose="02010600030101010101" pitchFamily="2" charset="-122"/>
                        </a:rPr>
                        <a:t>卷</a:t>
                      </a:r>
                      <a:endParaRPr lang="zh-CN" altLang="en-US" sz="2800" b="0">
                        <a:latin typeface="宋体" panose="02010600030101010101" pitchFamily="2" charset="-122"/>
                        <a:ea typeface="宋体" panose="02010600030101010101" pitchFamily="2" charset="-122"/>
                        <a:cs typeface="宋体" panose="02010600030101010101" pitchFamily="2" charset="-122"/>
                      </a:endParaRPr>
                    </a:p>
                  </a:txBody>
                  <a:tcPr marL="0" marR="0" marT="0" marB="1"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indent="0" algn="l">
                        <a:buNone/>
                      </a:pPr>
                      <a:r>
                        <a:rPr lang="zh-CN" altLang="en-US" sz="2800" b="0">
                          <a:latin typeface="宋体" panose="02010600030101010101" pitchFamily="2" charset="-122"/>
                          <a:ea typeface="宋体" panose="02010600030101010101" pitchFamily="2" charset="-122"/>
                          <a:cs typeface="宋体" panose="02010600030101010101" pitchFamily="2" charset="-122"/>
                        </a:rPr>
                        <a:t>唐长孺</a:t>
                      </a:r>
                      <a:r>
                        <a:rPr lang="en-US" altLang="zh-CN" sz="2800" b="0">
                          <a:latin typeface="宋体" panose="02010600030101010101" pitchFamily="2" charset="-122"/>
                          <a:ea typeface="宋体" panose="02010600030101010101" pitchFamily="2" charset="-122"/>
                          <a:cs typeface="宋体" panose="02010600030101010101" pitchFamily="2" charset="-122"/>
                        </a:rPr>
                        <a:t>《</a:t>
                      </a:r>
                      <a:r>
                        <a:rPr lang="zh-CN" altLang="en-US" sz="2800" b="0">
                          <a:latin typeface="宋体" panose="02010600030101010101" pitchFamily="2" charset="-122"/>
                          <a:ea typeface="宋体" panose="02010600030101010101" pitchFamily="2" charset="-122"/>
                          <a:cs typeface="宋体" panose="02010600030101010101" pitchFamily="2" charset="-122"/>
                        </a:rPr>
                        <a:t>魏晋南北朝隋唐史三论</a:t>
                      </a:r>
                      <a:r>
                        <a:rPr lang="en-US" altLang="zh-CN" sz="2800" b="0">
                          <a:latin typeface="宋体" panose="02010600030101010101" pitchFamily="2" charset="-122"/>
                          <a:ea typeface="宋体" panose="02010600030101010101" pitchFamily="2" charset="-122"/>
                          <a:cs typeface="宋体" panose="02010600030101010101" pitchFamily="2" charset="-122"/>
                        </a:rPr>
                        <a:t>》</a:t>
                      </a:r>
                      <a:endParaRPr lang="zh-CN" altLang="en-US" sz="2800" b="0">
                        <a:latin typeface="宋体" panose="02010600030101010101" pitchFamily="2" charset="-122"/>
                        <a:ea typeface="宋体" panose="02010600030101010101" pitchFamily="2" charset="-122"/>
                        <a:cs typeface="宋体" panose="02010600030101010101" pitchFamily="2" charset="-122"/>
                      </a:endParaRPr>
                    </a:p>
                  </a:txBody>
                  <a:tcPr marL="0" marR="0" marT="0" marB="1" anchor="ctr">
                    <a:lnL w="12700" cap="flat" cmpd="sng">
                      <a:solidFill>
                        <a:srgbClr val="080000"/>
                      </a:solidFill>
                      <a:prstDash val="solid"/>
                      <a:headEnd type="none" w="med" len="med"/>
                      <a:tailEnd type="none" w="med" len="med"/>
                    </a:lnL>
                    <a:lnR w="9525" cap="flat" cmpd="sng">
                      <a:solidFill>
                        <a:srgbClr val="00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indent="0" algn="ctr">
                        <a:buNone/>
                      </a:pPr>
                      <a:r>
                        <a:rPr lang="zh-CN" altLang="en-US" sz="2800" b="0">
                          <a:latin typeface="宋体" panose="02010600030101010101" pitchFamily="2" charset="-122"/>
                          <a:ea typeface="宋体" panose="02010600030101010101" pitchFamily="2" charset="-122"/>
                          <a:cs typeface="宋体" panose="02010600030101010101" pitchFamily="2" charset="-122"/>
                        </a:rPr>
                        <a:t>内容类</a:t>
                      </a:r>
                      <a:endParaRPr lang="zh-CN" altLang="en-US" sz="2800" b="0">
                        <a:latin typeface="宋体" panose="02010600030101010101" pitchFamily="2" charset="-122"/>
                        <a:ea typeface="宋体" panose="02010600030101010101" pitchFamily="2" charset="-122"/>
                        <a:cs typeface="宋体" panose="02010600030101010101" pitchFamily="2" charset="-122"/>
                      </a:endParaRPr>
                    </a:p>
                    <a:p>
                      <a:pPr indent="0" algn="ctr">
                        <a:buNone/>
                      </a:pPr>
                      <a:r>
                        <a:rPr lang="zh-CN" altLang="en-US" sz="2800" b="0">
                          <a:latin typeface="宋体" panose="02010600030101010101" pitchFamily="2" charset="-122"/>
                          <a:ea typeface="宋体" panose="02010600030101010101" pitchFamily="2" charset="-122"/>
                          <a:cs typeface="宋体" panose="02010600030101010101" pitchFamily="2" charset="-122"/>
                        </a:rPr>
                        <a:t>作用类</a:t>
                      </a:r>
                      <a:endParaRPr lang="zh-CN" altLang="en-US" sz="2800" b="0">
                        <a:latin typeface="宋体" panose="02010600030101010101" pitchFamily="2" charset="-122"/>
                        <a:ea typeface="宋体" panose="02010600030101010101" pitchFamily="2" charset="-122"/>
                        <a:cs typeface="宋体" panose="02010600030101010101" pitchFamily="2" charset="-122"/>
                      </a:endParaRPr>
                    </a:p>
                  </a:txBody>
                  <a:tcPr marL="0" marR="0" marT="0" marB="1" anchor="ctr">
                    <a:lnL w="9525" cap="flat" cmpd="sng">
                      <a:solidFill>
                        <a:srgbClr val="000000"/>
                      </a:solidFill>
                      <a:prstDash val="solid"/>
                      <a:headEnd type="none" w="med" len="med"/>
                      <a:tailEnd type="none" w="med" len="med"/>
                    </a:lnL>
                    <a:lnR w="9525" cap="flat" cmpd="sng">
                      <a:solidFill>
                        <a:srgbClr val="00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indent="0" algn="ctr">
                        <a:buNone/>
                      </a:pPr>
                      <a:r>
                        <a:rPr lang="zh-CN" altLang="en-US" sz="2800" b="0">
                          <a:latin typeface="宋体" panose="02010600030101010101" pitchFamily="2" charset="-122"/>
                          <a:ea typeface="宋体" panose="02010600030101010101" pitchFamily="2" charset="-122"/>
                          <a:cs typeface="宋体" panose="02010600030101010101" pitchFamily="2" charset="-122"/>
                        </a:rPr>
                        <a:t>唐代；谱牒改革</a:t>
                      </a:r>
                      <a:endParaRPr lang="zh-CN" altLang="en-US" sz="2800" b="0">
                        <a:latin typeface="宋体" panose="02010600030101010101" pitchFamily="2" charset="-122"/>
                        <a:ea typeface="宋体" panose="02010600030101010101" pitchFamily="2" charset="-122"/>
                        <a:cs typeface="宋体" panose="02010600030101010101" pitchFamily="2" charset="-122"/>
                      </a:endParaRPr>
                    </a:p>
                  </a:txBody>
                  <a:tcPr marL="0" marR="0" marT="0" marB="1" anchor="ctr">
                    <a:lnL w="9525" cap="flat" cmpd="sng">
                      <a:solidFill>
                        <a:srgbClr val="000000"/>
                      </a:solidFill>
                      <a:prstDash val="solid"/>
                      <a:headEnd type="none" w="med" len="med"/>
                      <a:tailEnd type="none" w="med" len="med"/>
                    </a:lnL>
                    <a:lnR w="9525" cap="flat" cmpd="sng">
                      <a:solidFill>
                        <a:srgbClr val="00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1055370">
                <a:tc>
                  <a:txBody>
                    <a:bodyPr/>
                    <a:lstStyle/>
                    <a:p>
                      <a:pPr indent="0" algn="ctr">
                        <a:buNone/>
                      </a:pPr>
                      <a:r>
                        <a:rPr lang="en-US" altLang="zh-CN" sz="2800" b="0">
                          <a:latin typeface="宋体" panose="02010600030101010101" pitchFamily="2" charset="-122"/>
                          <a:ea typeface="宋体" panose="02010600030101010101" pitchFamily="2" charset="-122"/>
                          <a:cs typeface="宋体" panose="02010600030101010101" pitchFamily="2" charset="-122"/>
                        </a:rPr>
                        <a:t>2017</a:t>
                      </a:r>
                      <a:r>
                        <a:rPr lang="zh-CN" altLang="en-US" sz="2800" b="0">
                          <a:latin typeface="宋体" panose="02010600030101010101" pitchFamily="2" charset="-122"/>
                          <a:ea typeface="宋体" panose="02010600030101010101" pitchFamily="2" charset="-122"/>
                          <a:cs typeface="宋体" panose="02010600030101010101" pitchFamily="2" charset="-122"/>
                        </a:rPr>
                        <a:t>全国</a:t>
                      </a:r>
                      <a:r>
                        <a:rPr lang="en-US" altLang="zh-CN" sz="2800" b="1">
                          <a:latin typeface="宋体" panose="02010600030101010101" pitchFamily="2" charset="-122"/>
                          <a:ea typeface="宋体" panose="02010600030101010101" pitchFamily="2" charset="-122"/>
                          <a:cs typeface="宋体" panose="02010600030101010101" pitchFamily="2" charset="-122"/>
                        </a:rPr>
                        <a:t>Ⅰ</a:t>
                      </a:r>
                      <a:r>
                        <a:rPr lang="zh-CN" altLang="en-US" sz="2800" b="1">
                          <a:latin typeface="宋体" panose="02010600030101010101" pitchFamily="2" charset="-122"/>
                          <a:ea typeface="宋体" panose="02010600030101010101" pitchFamily="2" charset="-122"/>
                          <a:cs typeface="宋体" panose="02010600030101010101" pitchFamily="2" charset="-122"/>
                        </a:rPr>
                        <a:t>卷</a:t>
                      </a:r>
                      <a:endParaRPr lang="zh-CN" altLang="en-US" sz="2800" b="0">
                        <a:latin typeface="宋体" panose="02010600030101010101" pitchFamily="2" charset="-122"/>
                        <a:ea typeface="宋体" panose="02010600030101010101" pitchFamily="2" charset="-122"/>
                        <a:cs typeface="宋体" panose="02010600030101010101" pitchFamily="2" charset="-122"/>
                      </a:endParaRPr>
                    </a:p>
                  </a:txBody>
                  <a:tcPr marL="0" marR="0" marT="0" marB="1"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indent="0" algn="l">
                        <a:buNone/>
                      </a:pPr>
                      <a:r>
                        <a:rPr lang="zh-CN" altLang="en-US" sz="2800" b="0">
                          <a:latin typeface="宋体" panose="02010600030101010101" pitchFamily="2" charset="-122"/>
                          <a:ea typeface="宋体" panose="02010600030101010101" pitchFamily="2" charset="-122"/>
                          <a:cs typeface="宋体" panose="02010600030101010101" pitchFamily="2" charset="-122"/>
                        </a:rPr>
                        <a:t>庄启东等</a:t>
                      </a:r>
                      <a:r>
                        <a:rPr lang="en-US" altLang="zh-CN" sz="2800" b="0">
                          <a:latin typeface="宋体" panose="02010600030101010101" pitchFamily="2" charset="-122"/>
                          <a:ea typeface="宋体" panose="02010600030101010101" pitchFamily="2" charset="-122"/>
                          <a:cs typeface="宋体" panose="02010600030101010101" pitchFamily="2" charset="-122"/>
                        </a:rPr>
                        <a:t>《</a:t>
                      </a:r>
                      <a:r>
                        <a:rPr lang="zh-CN" altLang="en-US" sz="2800" b="0">
                          <a:latin typeface="宋体" panose="02010600030101010101" pitchFamily="2" charset="-122"/>
                          <a:ea typeface="宋体" panose="02010600030101010101" pitchFamily="2" charset="-122"/>
                          <a:cs typeface="宋体" panose="02010600030101010101" pitchFamily="2" charset="-122"/>
                        </a:rPr>
                        <a:t>新中国工资史稿</a:t>
                      </a:r>
                      <a:r>
                        <a:rPr lang="en-US" altLang="zh-CN" sz="2800" b="0">
                          <a:latin typeface="宋体" panose="02010600030101010101" pitchFamily="2" charset="-122"/>
                          <a:ea typeface="宋体" panose="02010600030101010101" pitchFamily="2" charset="-122"/>
                          <a:cs typeface="宋体" panose="02010600030101010101" pitchFamily="2" charset="-122"/>
                        </a:rPr>
                        <a:t>》</a:t>
                      </a:r>
                      <a:endParaRPr lang="zh-CN" altLang="en-US" sz="2800" b="0">
                        <a:latin typeface="宋体" panose="02010600030101010101" pitchFamily="2" charset="-122"/>
                        <a:ea typeface="宋体" panose="02010600030101010101" pitchFamily="2" charset="-122"/>
                        <a:cs typeface="宋体" panose="02010600030101010101" pitchFamily="2" charset="-122"/>
                      </a:endParaRPr>
                    </a:p>
                  </a:txBody>
                  <a:tcPr marL="0" marR="0" marT="0" marB="1" anchor="ctr">
                    <a:lnL w="12700" cap="flat" cmpd="sng">
                      <a:solidFill>
                        <a:srgbClr val="080000"/>
                      </a:solidFill>
                      <a:prstDash val="solid"/>
                      <a:headEnd type="none" w="med" len="med"/>
                      <a:tailEnd type="none" w="med" len="med"/>
                    </a:lnL>
                    <a:lnR w="9525" cap="flat" cmpd="sng">
                      <a:solidFill>
                        <a:srgbClr val="00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indent="0" algn="ctr">
                        <a:buNone/>
                      </a:pPr>
                      <a:r>
                        <a:rPr lang="zh-CN" altLang="en-US" sz="2800" b="0">
                          <a:latin typeface="宋体" panose="02010600030101010101" pitchFamily="2" charset="-122"/>
                          <a:ea typeface="宋体" panose="02010600030101010101" pitchFamily="2" charset="-122"/>
                          <a:cs typeface="宋体" panose="02010600030101010101" pitchFamily="2" charset="-122"/>
                        </a:rPr>
                        <a:t>特点类</a:t>
                      </a:r>
                      <a:endParaRPr lang="zh-CN" altLang="en-US" sz="2800" b="0">
                        <a:latin typeface="宋体" panose="02010600030101010101" pitchFamily="2" charset="-122"/>
                        <a:ea typeface="宋体" panose="02010600030101010101" pitchFamily="2" charset="-122"/>
                        <a:cs typeface="宋体" panose="02010600030101010101" pitchFamily="2" charset="-122"/>
                      </a:endParaRPr>
                    </a:p>
                    <a:p>
                      <a:pPr indent="0" algn="ctr">
                        <a:buNone/>
                      </a:pPr>
                      <a:r>
                        <a:rPr lang="zh-CN" altLang="en-US" sz="2800" b="0">
                          <a:latin typeface="宋体" panose="02010600030101010101" pitchFamily="2" charset="-122"/>
                          <a:ea typeface="宋体" panose="02010600030101010101" pitchFamily="2" charset="-122"/>
                          <a:cs typeface="宋体" panose="02010600030101010101" pitchFamily="2" charset="-122"/>
                        </a:rPr>
                        <a:t>意义类</a:t>
                      </a:r>
                      <a:endParaRPr lang="zh-CN" altLang="en-US" sz="2800" b="0">
                        <a:latin typeface="宋体" panose="02010600030101010101" pitchFamily="2" charset="-122"/>
                        <a:ea typeface="宋体" panose="02010600030101010101" pitchFamily="2" charset="-122"/>
                        <a:cs typeface="宋体" panose="02010600030101010101" pitchFamily="2" charset="-122"/>
                      </a:endParaRPr>
                    </a:p>
                  </a:txBody>
                  <a:tcPr marL="0" marR="0" marT="0" marB="1" anchor="ctr">
                    <a:lnL w="9525" cap="flat" cmpd="sng">
                      <a:solidFill>
                        <a:srgbClr val="000000"/>
                      </a:solidFill>
                      <a:prstDash val="solid"/>
                      <a:headEnd type="none" w="med" len="med"/>
                      <a:tailEnd type="none" w="med" len="med"/>
                    </a:lnL>
                    <a:lnR w="9525" cap="flat" cmpd="sng">
                      <a:solidFill>
                        <a:srgbClr val="00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indent="0" algn="ctr">
                        <a:buNone/>
                      </a:pPr>
                      <a:r>
                        <a:rPr lang="zh-CN" altLang="en-US" sz="2800" b="0">
                          <a:latin typeface="宋体" panose="02010600030101010101" pitchFamily="2" charset="-122"/>
                          <a:ea typeface="宋体" panose="02010600030101010101" pitchFamily="2" charset="-122"/>
                          <a:cs typeface="宋体" panose="02010600030101010101" pitchFamily="2" charset="-122"/>
                        </a:rPr>
                        <a:t>现代；工资改革</a:t>
                      </a:r>
                      <a:endParaRPr lang="zh-CN" altLang="en-US" sz="2800" b="0">
                        <a:latin typeface="宋体" panose="02010600030101010101" pitchFamily="2" charset="-122"/>
                        <a:ea typeface="宋体" panose="02010600030101010101" pitchFamily="2" charset="-122"/>
                        <a:cs typeface="宋体" panose="02010600030101010101" pitchFamily="2" charset="-122"/>
                      </a:endParaRPr>
                    </a:p>
                  </a:txBody>
                  <a:tcPr marL="0" marR="0" marT="0" marB="1" anchor="ctr">
                    <a:lnL w="9525" cap="flat" cmpd="sng">
                      <a:solidFill>
                        <a:srgbClr val="000000"/>
                      </a:solidFill>
                      <a:prstDash val="solid"/>
                      <a:headEnd type="none" w="med" len="med"/>
                      <a:tailEnd type="none" w="med" len="med"/>
                    </a:lnL>
                    <a:lnR w="9525" cap="flat" cmpd="sng">
                      <a:solidFill>
                        <a:srgbClr val="00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1056005">
                <a:tc>
                  <a:txBody>
                    <a:bodyPr/>
                    <a:lstStyle/>
                    <a:p>
                      <a:pPr indent="0" algn="ctr">
                        <a:buNone/>
                      </a:pPr>
                      <a:r>
                        <a:rPr lang="en-US" altLang="zh-CN" sz="2800" b="0">
                          <a:latin typeface="宋体" panose="02010600030101010101" pitchFamily="2" charset="-122"/>
                          <a:ea typeface="宋体" panose="02010600030101010101" pitchFamily="2" charset="-122"/>
                          <a:cs typeface="宋体" panose="02010600030101010101" pitchFamily="2" charset="-122"/>
                        </a:rPr>
                        <a:t>2018</a:t>
                      </a:r>
                      <a:r>
                        <a:rPr lang="zh-CN" altLang="en-US" sz="2800" b="0">
                          <a:latin typeface="宋体" panose="02010600030101010101" pitchFamily="2" charset="-122"/>
                          <a:ea typeface="宋体" panose="02010600030101010101" pitchFamily="2" charset="-122"/>
                          <a:cs typeface="宋体" panose="02010600030101010101" pitchFamily="2" charset="-122"/>
                        </a:rPr>
                        <a:t>全国</a:t>
                      </a:r>
                      <a:r>
                        <a:rPr lang="en-US" altLang="zh-CN" sz="2800" b="1">
                          <a:latin typeface="宋体" panose="02010600030101010101" pitchFamily="2" charset="-122"/>
                          <a:ea typeface="宋体" panose="02010600030101010101" pitchFamily="2" charset="-122"/>
                          <a:cs typeface="宋体" panose="02010600030101010101" pitchFamily="2" charset="-122"/>
                        </a:rPr>
                        <a:t>Ⅰ</a:t>
                      </a:r>
                      <a:r>
                        <a:rPr lang="zh-CN" altLang="en-US" sz="2800" b="1">
                          <a:latin typeface="宋体" panose="02010600030101010101" pitchFamily="2" charset="-122"/>
                          <a:ea typeface="宋体" panose="02010600030101010101" pitchFamily="2" charset="-122"/>
                          <a:cs typeface="宋体" panose="02010600030101010101" pitchFamily="2" charset="-122"/>
                        </a:rPr>
                        <a:t>卷</a:t>
                      </a:r>
                      <a:endParaRPr lang="zh-CN" altLang="en-US" sz="2800" b="0">
                        <a:latin typeface="宋体" panose="02010600030101010101" pitchFamily="2" charset="-122"/>
                        <a:ea typeface="宋体" panose="02010600030101010101" pitchFamily="2" charset="-122"/>
                        <a:cs typeface="宋体" panose="02010600030101010101" pitchFamily="2" charset="-122"/>
                      </a:endParaRPr>
                    </a:p>
                  </a:txBody>
                  <a:tcPr marL="0" marR="0" marT="0" marB="1"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indent="0" algn="l">
                        <a:buNone/>
                      </a:pPr>
                      <a:r>
                        <a:rPr sz="2800" b="0">
                          <a:latin typeface="宋体" panose="02010600030101010101" pitchFamily="2" charset="-122"/>
                          <a:ea typeface="宋体" panose="02010600030101010101" pitchFamily="2" charset="-122"/>
                          <a:cs typeface="宋体" panose="02010600030101010101" pitchFamily="2" charset="-122"/>
                        </a:rPr>
                        <a:t>据（日）宫崎市定《中国史》等</a:t>
                      </a:r>
                      <a:endParaRPr sz="2800" b="0">
                        <a:latin typeface="宋体" panose="02010600030101010101" pitchFamily="2" charset="-122"/>
                        <a:ea typeface="宋体" panose="02010600030101010101" pitchFamily="2" charset="-122"/>
                        <a:cs typeface="宋体" panose="02010600030101010101" pitchFamily="2" charset="-122"/>
                      </a:endParaRPr>
                    </a:p>
                  </a:txBody>
                  <a:tcPr marL="0" marR="0" marT="0" marB="1" anchor="ctr">
                    <a:lnL w="12700" cap="flat" cmpd="sng">
                      <a:solidFill>
                        <a:srgbClr val="080000"/>
                      </a:solidFill>
                      <a:prstDash val="solid"/>
                      <a:headEnd type="none" w="med" len="med"/>
                      <a:tailEnd type="none" w="med" len="med"/>
                    </a:lnL>
                    <a:lnR w="9525" cap="flat" cmpd="sng">
                      <a:solidFill>
                        <a:srgbClr val="00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indent="0" algn="ctr">
                        <a:buNone/>
                      </a:pPr>
                      <a:r>
                        <a:rPr lang="zh-CN" altLang="en-US" sz="2800" b="0">
                          <a:latin typeface="宋体" panose="02010600030101010101" pitchFamily="2" charset="-122"/>
                          <a:ea typeface="宋体" panose="02010600030101010101" pitchFamily="2" charset="-122"/>
                          <a:cs typeface="宋体" panose="02010600030101010101" pitchFamily="2" charset="-122"/>
                        </a:rPr>
                        <a:t>比较类</a:t>
                      </a:r>
                      <a:endParaRPr lang="zh-CN" altLang="en-US" sz="2800" b="0">
                        <a:latin typeface="宋体" panose="02010600030101010101" pitchFamily="2" charset="-122"/>
                        <a:ea typeface="宋体" panose="02010600030101010101" pitchFamily="2" charset="-122"/>
                        <a:cs typeface="宋体" panose="02010600030101010101" pitchFamily="2" charset="-122"/>
                      </a:endParaRPr>
                    </a:p>
                    <a:p>
                      <a:pPr indent="0" algn="ctr">
                        <a:buNone/>
                      </a:pPr>
                      <a:r>
                        <a:rPr lang="zh-CN" altLang="en-US" sz="2800" b="0">
                          <a:latin typeface="宋体" panose="02010600030101010101" pitchFamily="2" charset="-122"/>
                          <a:ea typeface="宋体" panose="02010600030101010101" pitchFamily="2" charset="-122"/>
                          <a:cs typeface="宋体" panose="02010600030101010101" pitchFamily="2" charset="-122"/>
                        </a:rPr>
                        <a:t>意义类</a:t>
                      </a:r>
                      <a:endParaRPr lang="zh-CN" altLang="en-US" sz="2800" b="0">
                        <a:latin typeface="宋体" panose="02010600030101010101" pitchFamily="2" charset="-122"/>
                        <a:ea typeface="宋体" panose="02010600030101010101" pitchFamily="2" charset="-122"/>
                        <a:cs typeface="宋体" panose="02010600030101010101" pitchFamily="2" charset="-122"/>
                      </a:endParaRPr>
                    </a:p>
                  </a:txBody>
                  <a:tcPr marL="0" marR="0" marT="0" marB="1" anchor="ctr">
                    <a:lnL w="9525" cap="flat" cmpd="sng">
                      <a:solidFill>
                        <a:srgbClr val="000000"/>
                      </a:solidFill>
                      <a:prstDash val="solid"/>
                      <a:headEnd type="none" w="med" len="med"/>
                      <a:tailEnd type="none" w="med" len="med"/>
                    </a:lnL>
                    <a:lnR w="9525" cap="flat" cmpd="sng">
                      <a:solidFill>
                        <a:srgbClr val="00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indent="0" algn="ctr">
                        <a:buNone/>
                      </a:pPr>
                      <a:r>
                        <a:rPr lang="zh-CN" altLang="en-US" sz="2800" b="0">
                          <a:latin typeface="宋体" panose="02010600030101010101" pitchFamily="2" charset="-122"/>
                          <a:ea typeface="宋体" panose="02010600030101010101" pitchFamily="2" charset="-122"/>
                          <a:cs typeface="宋体" panose="02010600030101010101" pitchFamily="2" charset="-122"/>
                        </a:rPr>
                        <a:t>汉代；纪年改革</a:t>
                      </a:r>
                      <a:endParaRPr lang="zh-CN" altLang="en-US" sz="2800" b="0">
                        <a:latin typeface="宋体" panose="02010600030101010101" pitchFamily="2" charset="-122"/>
                        <a:ea typeface="宋体" panose="02010600030101010101" pitchFamily="2" charset="-122"/>
                        <a:cs typeface="宋体" panose="02010600030101010101" pitchFamily="2" charset="-122"/>
                      </a:endParaRPr>
                    </a:p>
                  </a:txBody>
                  <a:tcPr marL="0" marR="0" marT="0" marB="1" anchor="ctr">
                    <a:lnL w="9525" cap="flat" cmpd="sng">
                      <a:solidFill>
                        <a:srgbClr val="000000"/>
                      </a:solidFill>
                      <a:prstDash val="solid"/>
                      <a:headEnd type="none" w="med" len="med"/>
                      <a:tailEnd type="none" w="med" len="med"/>
                    </a:lnL>
                    <a:lnR w="9525" cap="flat" cmpd="sng">
                      <a:solidFill>
                        <a:srgbClr val="00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bl>
          </a:graphicData>
        </a:graphic>
      </p:graphicFrame>
      <p:sp>
        <p:nvSpPr>
          <p:cNvPr id="3" name="文本框 2"/>
          <p:cNvSpPr txBox="1"/>
          <p:nvPr/>
        </p:nvSpPr>
        <p:spPr>
          <a:xfrm>
            <a:off x="4084320" y="171450"/>
            <a:ext cx="4678680" cy="583565"/>
          </a:xfrm>
          <a:prstGeom prst="rect">
            <a:avLst/>
          </a:prstGeom>
          <a:noFill/>
          <a:ln w="9525">
            <a:noFill/>
          </a:ln>
        </p:spPr>
        <p:txBody>
          <a:bodyPr wrap="square">
            <a:spAutoFit/>
          </a:bodyPr>
          <a:lstStyle/>
          <a:p>
            <a:pPr indent="0"/>
            <a:r>
              <a:rPr lang="zh-CN" altLang="en-US" sz="3200" b="1">
                <a:latin typeface="宋体" panose="02010600030101010101" pitchFamily="2" charset="-122"/>
                <a:ea typeface="宋体" panose="02010600030101010101" pitchFamily="2" charset="-122"/>
                <a:cs typeface="宋体" panose="02010600030101010101" pitchFamily="2" charset="-122"/>
              </a:rPr>
              <a:t>一、命题规律分析</a:t>
            </a:r>
            <a:endParaRPr lang="zh-CN" altLang="en-US" sz="3200" b="1">
              <a:latin typeface="宋体" panose="02010600030101010101" pitchFamily="2" charset="-122"/>
              <a:ea typeface="宋体" panose="02010600030101010101" pitchFamily="2" charset="-122"/>
              <a:cs typeface="宋体" panose="02010600030101010101" pitchFamily="2" charset="-122"/>
            </a:endParaRPr>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 name="文本框 99"/>
          <p:cNvSpPr txBox="1"/>
          <p:nvPr/>
        </p:nvSpPr>
        <p:spPr>
          <a:xfrm>
            <a:off x="173990" y="86360"/>
            <a:ext cx="5080000" cy="645160"/>
          </a:xfrm>
          <a:prstGeom prst="rect">
            <a:avLst/>
          </a:prstGeom>
          <a:noFill/>
          <a:ln w="9525">
            <a:noFill/>
          </a:ln>
        </p:spPr>
        <p:txBody>
          <a:bodyPr>
            <a:spAutoFit/>
          </a:bodyPr>
          <a:lstStyle/>
          <a:p>
            <a:pPr indent="0"/>
            <a:r>
              <a:rPr lang="zh-CN" altLang="en-US" sz="3600" b="0">
                <a:latin typeface="华文新魏" panose="02010800040101010101" charset="-122"/>
                <a:ea typeface="华文新魏" panose="02010800040101010101" charset="-122"/>
                <a:cs typeface="宋体" panose="02010600030101010101" pitchFamily="2" charset="-122"/>
              </a:rPr>
              <a:t>二、命题特点分析</a:t>
            </a:r>
            <a:endParaRPr lang="zh-CN" altLang="en-US" sz="3600">
              <a:latin typeface="华文新魏" panose="02010800040101010101" charset="-122"/>
              <a:ea typeface="华文新魏" panose="02010800040101010101" charset="-122"/>
            </a:endParaRPr>
          </a:p>
        </p:txBody>
      </p:sp>
      <p:sp>
        <p:nvSpPr>
          <p:cNvPr id="2" name="文本框 1"/>
          <p:cNvSpPr txBox="1"/>
          <p:nvPr/>
        </p:nvSpPr>
        <p:spPr>
          <a:xfrm>
            <a:off x="323215" y="2240915"/>
            <a:ext cx="11812905" cy="1938020"/>
          </a:xfrm>
          <a:prstGeom prst="rect">
            <a:avLst/>
          </a:prstGeom>
          <a:noFill/>
          <a:ln w="9525">
            <a:noFill/>
          </a:ln>
        </p:spPr>
        <p:txBody>
          <a:bodyPr wrap="square">
            <a:spAutoFit/>
          </a:bodyPr>
          <a:lstStyle/>
          <a:p>
            <a:pPr indent="266700"/>
            <a:r>
              <a:rPr lang="en-US" altLang="zh-CN" sz="4000" b="1">
                <a:solidFill>
                  <a:srgbClr val="FF0000"/>
                </a:solidFill>
                <a:latin typeface="宋体" panose="02010600030101010101" pitchFamily="2" charset="-122"/>
                <a:ea typeface="宋体" panose="02010600030101010101" pitchFamily="2" charset="-122"/>
                <a:cs typeface="宋体" panose="02010600030101010101" pitchFamily="2" charset="-122"/>
              </a:rPr>
              <a:t>  2</a:t>
            </a:r>
            <a:r>
              <a:rPr lang="zh-CN" altLang="en-US" sz="4000" b="1">
                <a:solidFill>
                  <a:srgbClr val="FF0000"/>
                </a:solidFill>
                <a:latin typeface="宋体" panose="02010600030101010101" pitchFamily="2" charset="-122"/>
                <a:ea typeface="宋体" panose="02010600030101010101" pitchFamily="2" charset="-122"/>
                <a:cs typeface="宋体" panose="02010600030101010101" pitchFamily="2" charset="-122"/>
              </a:rPr>
              <a:t>、从设问方式看，多采用内容类、意义类，注重考查学生理解、概括材料的能力，</a:t>
            </a:r>
            <a:r>
              <a:rPr lang="zh-CN" altLang="en-US" sz="4000" b="1">
                <a:solidFill>
                  <a:srgbClr val="FF0000"/>
                </a:solidFill>
                <a:latin typeface="宋体" panose="02010600030101010101" pitchFamily="2" charset="-122"/>
                <a:ea typeface="宋体" panose="02010600030101010101" pitchFamily="2" charset="-122"/>
                <a:cs typeface="宋体" panose="02010600030101010101" pitchFamily="2" charset="-122"/>
                <a:sym typeface="+mn-ea"/>
              </a:rPr>
              <a:t>调动、运用知识</a:t>
            </a:r>
            <a:r>
              <a:rPr lang="zh-CN" altLang="en-US" sz="4000" b="1">
                <a:solidFill>
                  <a:srgbClr val="FF0000"/>
                </a:solidFill>
                <a:latin typeface="宋体" panose="02010600030101010101" pitchFamily="2" charset="-122"/>
                <a:ea typeface="宋体" panose="02010600030101010101" pitchFamily="2" charset="-122"/>
                <a:cs typeface="宋体" panose="02010600030101010101" pitchFamily="2" charset="-122"/>
              </a:rPr>
              <a:t>的能力。</a:t>
            </a:r>
            <a:endParaRPr lang="zh-CN" altLang="en-US" sz="4000" b="1">
              <a:solidFill>
                <a:srgbClr val="FF0000"/>
              </a:solidFill>
              <a:latin typeface="宋体" panose="02010600030101010101" pitchFamily="2" charset="-122"/>
              <a:ea typeface="宋体" panose="02010600030101010101" pitchFamily="2" charset="-122"/>
              <a:cs typeface="宋体" panose="02010600030101010101" pitchFamily="2" charset="-122"/>
            </a:endParaRPr>
          </a:p>
        </p:txBody>
      </p:sp>
      <p:sp>
        <p:nvSpPr>
          <p:cNvPr id="3" name="文本框 2"/>
          <p:cNvSpPr txBox="1"/>
          <p:nvPr/>
        </p:nvSpPr>
        <p:spPr>
          <a:xfrm>
            <a:off x="323215" y="4353560"/>
            <a:ext cx="11546840" cy="1938020"/>
          </a:xfrm>
          <a:prstGeom prst="rect">
            <a:avLst/>
          </a:prstGeom>
          <a:noFill/>
          <a:ln w="9525">
            <a:noFill/>
          </a:ln>
        </p:spPr>
        <p:txBody>
          <a:bodyPr wrap="square">
            <a:spAutoFit/>
          </a:bodyPr>
          <a:lstStyle/>
          <a:p>
            <a:pPr indent="266700"/>
            <a:r>
              <a:rPr lang="en-US" altLang="zh-CN" sz="4000" b="1">
                <a:latin typeface="宋体" panose="02010600030101010101" pitchFamily="2" charset="-122"/>
                <a:ea typeface="宋体" panose="02010600030101010101" pitchFamily="2" charset="-122"/>
                <a:cs typeface="宋体" panose="02010600030101010101" pitchFamily="2" charset="-122"/>
              </a:rPr>
              <a:t>  3</a:t>
            </a:r>
            <a:r>
              <a:rPr lang="zh-CN" altLang="en-US" sz="4000" b="1">
                <a:latin typeface="宋体" panose="02010600030101010101" pitchFamily="2" charset="-122"/>
                <a:ea typeface="宋体" panose="02010600030101010101" pitchFamily="2" charset="-122"/>
                <a:cs typeface="宋体" panose="02010600030101010101" pitchFamily="2" charset="-122"/>
              </a:rPr>
              <a:t>、从关键词看，以古代中国史为主，着重经济领域的改革，也涉及了政治和法律领域的改革。但不能因此认定考查中国古代史的内容。</a:t>
            </a:r>
            <a:endParaRPr lang="zh-CN" altLang="en-US" sz="4000" b="1">
              <a:latin typeface="宋体" panose="02010600030101010101" pitchFamily="2" charset="-122"/>
              <a:ea typeface="宋体" panose="02010600030101010101" pitchFamily="2" charset="-122"/>
              <a:cs typeface="宋体" panose="02010600030101010101" pitchFamily="2" charset="-122"/>
            </a:endParaRPr>
          </a:p>
        </p:txBody>
      </p:sp>
      <p:sp>
        <p:nvSpPr>
          <p:cNvPr id="4" name="文本框 3"/>
          <p:cNvSpPr txBox="1"/>
          <p:nvPr/>
        </p:nvSpPr>
        <p:spPr>
          <a:xfrm>
            <a:off x="322580" y="775335"/>
            <a:ext cx="11546840" cy="1322070"/>
          </a:xfrm>
          <a:prstGeom prst="rect">
            <a:avLst/>
          </a:prstGeom>
          <a:noFill/>
          <a:ln w="9525">
            <a:noFill/>
          </a:ln>
        </p:spPr>
        <p:txBody>
          <a:bodyPr wrap="square">
            <a:spAutoFit/>
          </a:bodyPr>
          <a:lstStyle/>
          <a:p>
            <a:pPr indent="266700"/>
            <a:r>
              <a:rPr lang="en-US" altLang="zh-CN" sz="4000" b="1">
                <a:latin typeface="宋体" panose="02010600030101010101" pitchFamily="2" charset="-122"/>
                <a:ea typeface="宋体" panose="02010600030101010101" pitchFamily="2" charset="-122"/>
                <a:cs typeface="宋体" panose="02010600030101010101" pitchFamily="2" charset="-122"/>
              </a:rPr>
              <a:t>  1</a:t>
            </a:r>
            <a:r>
              <a:rPr lang="zh-CN" altLang="en-US" sz="4000" b="1">
                <a:latin typeface="宋体" panose="02010600030101010101" pitchFamily="2" charset="-122"/>
                <a:ea typeface="宋体" panose="02010600030101010101" pitchFamily="2" charset="-122"/>
                <a:cs typeface="宋体" panose="02010600030101010101" pitchFamily="2" charset="-122"/>
              </a:rPr>
              <a:t>、从材料出处看，以原始性文字材料为主，选材多是经典性史学著作。</a:t>
            </a:r>
            <a:endParaRPr lang="zh-CN" altLang="en-US" sz="4000" b="1">
              <a:latin typeface="宋体" panose="02010600030101010101" pitchFamily="2" charset="-122"/>
              <a:ea typeface="宋体" panose="02010600030101010101" pitchFamily="2" charset="-122"/>
              <a:cs typeface="宋体" panose="02010600030101010101" pitchFamily="2" charset="-122"/>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1+#ppt_w/2"/>
                                          </p:val>
                                        </p:tav>
                                        <p:tav tm="100000">
                                          <p:val>
                                            <p:strVal val="#ppt_x"/>
                                          </p:val>
                                        </p:tav>
                                      </p:tavLst>
                                    </p:anim>
                                    <p:anim calcmode="lin" valueType="num">
                                      <p:cBhvr additive="base">
                                        <p:cTn id="8" dur="500" fill="hold"/>
                                        <p:tgtEl>
                                          <p:spTgt spid="4"/>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2"/>
                                        </p:tgtEl>
                                        <p:attrNameLst>
                                          <p:attrName>style.visibility</p:attrName>
                                        </p:attrNameLst>
                                      </p:cBhvr>
                                      <p:to>
                                        <p:strVal val="visible"/>
                                      </p:to>
                                    </p:set>
                                    <p:anim calcmode="lin" valueType="num">
                                      <p:cBhvr additive="base">
                                        <p:cTn id="13" dur="500" fill="hold"/>
                                        <p:tgtEl>
                                          <p:spTgt spid="2"/>
                                        </p:tgtEl>
                                        <p:attrNameLst>
                                          <p:attrName>ppt_x</p:attrName>
                                        </p:attrNameLst>
                                      </p:cBhvr>
                                      <p:tavLst>
                                        <p:tav tm="0">
                                          <p:val>
                                            <p:strVal val="0-#ppt_w/2"/>
                                          </p:val>
                                        </p:tav>
                                        <p:tav tm="100000">
                                          <p:val>
                                            <p:strVal val="#ppt_x"/>
                                          </p:val>
                                        </p:tav>
                                      </p:tavLst>
                                    </p:anim>
                                    <p:anim calcmode="lin" valueType="num">
                                      <p:cBhvr additive="base">
                                        <p:cTn id="14" dur="500" fill="hold"/>
                                        <p:tgtEl>
                                          <p:spTgt spid="2"/>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2" fill="hold" grpId="0" nodeType="clickEffect">
                                  <p:stCondLst>
                                    <p:cond delay="0"/>
                                  </p:stCondLst>
                                  <p:childTnLst>
                                    <p:set>
                                      <p:cBhvr>
                                        <p:cTn id="18" dur="1" fill="hold">
                                          <p:stCondLst>
                                            <p:cond delay="0"/>
                                          </p:stCondLst>
                                        </p:cTn>
                                        <p:tgtEl>
                                          <p:spTgt spid="3"/>
                                        </p:tgtEl>
                                        <p:attrNameLst>
                                          <p:attrName>style.visibility</p:attrName>
                                        </p:attrNameLst>
                                      </p:cBhvr>
                                      <p:to>
                                        <p:strVal val="visible"/>
                                      </p:to>
                                    </p:set>
                                    <p:anim calcmode="lin" valueType="num">
                                      <p:cBhvr additive="base">
                                        <p:cTn id="19" dur="500" fill="hold"/>
                                        <p:tgtEl>
                                          <p:spTgt spid="3"/>
                                        </p:tgtEl>
                                        <p:attrNameLst>
                                          <p:attrName>ppt_x</p:attrName>
                                        </p:attrNameLst>
                                      </p:cBhvr>
                                      <p:tavLst>
                                        <p:tav tm="0">
                                          <p:val>
                                            <p:strVal val="1+#ppt_w/2"/>
                                          </p:val>
                                        </p:tav>
                                        <p:tav tm="100000">
                                          <p:val>
                                            <p:strVal val="#ppt_x"/>
                                          </p:val>
                                        </p:tav>
                                      </p:tavLst>
                                    </p:anim>
                                    <p:anim calcmode="lin" valueType="num">
                                      <p:cBhvr additive="base">
                                        <p:cTn id="20" dur="500" fill="hold"/>
                                        <p:tgtEl>
                                          <p:spTgt spid="3"/>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4" grpId="0"/>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 name="文本框 99"/>
          <p:cNvSpPr txBox="1"/>
          <p:nvPr/>
        </p:nvSpPr>
        <p:spPr>
          <a:xfrm>
            <a:off x="233680" y="711200"/>
            <a:ext cx="10789920" cy="645160"/>
          </a:xfrm>
          <a:prstGeom prst="rect">
            <a:avLst/>
          </a:prstGeom>
          <a:noFill/>
          <a:ln w="9525">
            <a:noFill/>
          </a:ln>
        </p:spPr>
        <p:txBody>
          <a:bodyPr wrap="square">
            <a:spAutoFit/>
          </a:bodyPr>
          <a:lstStyle/>
          <a:p>
            <a:pPr indent="0"/>
            <a:r>
              <a:rPr lang="zh-CN" altLang="en-US" sz="3600">
                <a:solidFill>
                  <a:schemeClr val="tx1"/>
                </a:solidFill>
                <a:latin typeface="+mn-ea"/>
                <a:cs typeface="宋体" panose="02010600030101010101" pitchFamily="2" charset="-122"/>
                <a:sym typeface="+mn-ea"/>
              </a:rPr>
              <a:t>对材料进行解读，运用材料题答题方法。</a:t>
            </a:r>
            <a:endParaRPr lang="zh-CN" altLang="en-US" sz="3600">
              <a:solidFill>
                <a:schemeClr val="tx1"/>
              </a:solidFill>
              <a:latin typeface="+mn-ea"/>
              <a:cs typeface="宋体" panose="02010600030101010101" pitchFamily="2" charset="-122"/>
              <a:sym typeface="+mn-ea"/>
            </a:endParaRPr>
          </a:p>
        </p:txBody>
      </p:sp>
      <p:sp>
        <p:nvSpPr>
          <p:cNvPr id="2" name="文本框 1"/>
          <p:cNvSpPr txBox="1"/>
          <p:nvPr/>
        </p:nvSpPr>
        <p:spPr>
          <a:xfrm>
            <a:off x="55880" y="88265"/>
            <a:ext cx="5080000" cy="645160"/>
          </a:xfrm>
          <a:prstGeom prst="rect">
            <a:avLst/>
          </a:prstGeom>
          <a:noFill/>
          <a:ln w="9525">
            <a:noFill/>
          </a:ln>
        </p:spPr>
        <p:txBody>
          <a:bodyPr>
            <a:spAutoFit/>
          </a:bodyPr>
          <a:lstStyle/>
          <a:p>
            <a:pPr indent="0"/>
            <a:r>
              <a:rPr lang="zh-CN" altLang="en-US" sz="3600" b="0">
                <a:latin typeface="华文新魏" panose="02010800040101010101" charset="-122"/>
                <a:ea typeface="华文新魏" panose="02010800040101010101" charset="-122"/>
                <a:cs typeface="宋体" panose="02010600030101010101" pitchFamily="2" charset="-122"/>
              </a:rPr>
              <a:t>三、</a:t>
            </a:r>
            <a:r>
              <a:rPr lang="zh-CN" altLang="en-US" sz="3600" b="0">
                <a:latin typeface="华文新魏" panose="02010800040101010101" charset="-122"/>
                <a:ea typeface="华文新魏" panose="02010800040101010101" charset="-122"/>
                <a:cs typeface="Helvetica Neue" charset="0"/>
              </a:rPr>
              <a:t>满分策略指导 </a:t>
            </a:r>
            <a:endParaRPr lang="zh-CN" altLang="en-US" sz="3600" b="0">
              <a:latin typeface="华文新魏" panose="02010800040101010101" charset="-122"/>
              <a:ea typeface="华文新魏" panose="02010800040101010101" charset="-122"/>
              <a:cs typeface="Helvetica Neue" charset="0"/>
            </a:endParaRPr>
          </a:p>
        </p:txBody>
      </p:sp>
      <p:sp>
        <p:nvSpPr>
          <p:cNvPr id="5" name="文本框 4"/>
          <p:cNvSpPr txBox="1"/>
          <p:nvPr/>
        </p:nvSpPr>
        <p:spPr>
          <a:xfrm>
            <a:off x="114300" y="1451610"/>
            <a:ext cx="12019915" cy="645160"/>
          </a:xfrm>
          <a:prstGeom prst="rect">
            <a:avLst/>
          </a:prstGeom>
          <a:noFill/>
          <a:ln w="9525">
            <a:noFill/>
          </a:ln>
        </p:spPr>
        <p:txBody>
          <a:bodyPr wrap="square">
            <a:spAutoFit/>
          </a:bodyPr>
          <a:lstStyle/>
          <a:p>
            <a:pPr indent="0"/>
            <a:r>
              <a:rPr lang="zh-CN" altLang="en-US" sz="3600">
                <a:solidFill>
                  <a:schemeClr val="tx1"/>
                </a:solidFill>
                <a:latin typeface="+mn-ea"/>
                <a:cs typeface="宋体" panose="02010600030101010101" pitchFamily="2" charset="-122"/>
              </a:rPr>
              <a:t>对于意义/影响/作用类题目，我们可以适当总结一些术语。</a:t>
            </a:r>
            <a:endParaRPr lang="zh-CN" altLang="en-US" sz="3600">
              <a:solidFill>
                <a:schemeClr val="tx1"/>
              </a:solidFill>
              <a:latin typeface="+mn-ea"/>
              <a:cs typeface="宋体" panose="02010600030101010101" pitchFamily="2" charset="-122"/>
            </a:endParaRPr>
          </a:p>
        </p:txBody>
      </p:sp>
      <p:sp>
        <p:nvSpPr>
          <p:cNvPr id="6" name="文本框 5"/>
          <p:cNvSpPr txBox="1"/>
          <p:nvPr/>
        </p:nvSpPr>
        <p:spPr>
          <a:xfrm>
            <a:off x="56515" y="2123440"/>
            <a:ext cx="12078335" cy="1753235"/>
          </a:xfrm>
          <a:prstGeom prst="rect">
            <a:avLst/>
          </a:prstGeom>
          <a:noFill/>
          <a:ln w="9525">
            <a:noFill/>
          </a:ln>
        </p:spPr>
        <p:txBody>
          <a:bodyPr wrap="square">
            <a:spAutoFit/>
          </a:bodyPr>
          <a:lstStyle/>
          <a:p>
            <a:pPr indent="0"/>
            <a:r>
              <a:rPr lang="zh-CN" altLang="en-US" sz="3600" b="1">
                <a:solidFill>
                  <a:srgbClr val="FF0000"/>
                </a:solidFill>
                <a:latin typeface="+mn-ea"/>
                <a:cs typeface="宋体" panose="02010600030101010101" pitchFamily="2" charset="-122"/>
              </a:rPr>
              <a:t>1、经济：</a:t>
            </a:r>
            <a:r>
              <a:rPr lang="zh-CN" altLang="en-US" sz="3600" b="0">
                <a:latin typeface="+mn-ea"/>
                <a:cs typeface="宋体" panose="02010600030101010101" pitchFamily="2" charset="-122"/>
              </a:rPr>
              <a:t>促进了生产力发展；改善了人民生活；促进了商品、货币流通；缓和社会矛盾；促进了体制改革进程；稳定了社会经济秩序；为后世经济改革提供了借鉴；</a:t>
            </a:r>
            <a:endParaRPr lang="zh-CN" altLang="en-US" sz="3600" b="0">
              <a:latin typeface="+mn-ea"/>
              <a:cs typeface="宋体" panose="02010600030101010101" pitchFamily="2" charset="-122"/>
            </a:endParaRPr>
          </a:p>
        </p:txBody>
      </p:sp>
      <p:sp>
        <p:nvSpPr>
          <p:cNvPr id="7" name="文本框 6"/>
          <p:cNvSpPr txBox="1"/>
          <p:nvPr/>
        </p:nvSpPr>
        <p:spPr>
          <a:xfrm>
            <a:off x="114300" y="3949700"/>
            <a:ext cx="12019915" cy="2306955"/>
          </a:xfrm>
          <a:prstGeom prst="rect">
            <a:avLst/>
          </a:prstGeom>
          <a:noFill/>
          <a:ln w="9525">
            <a:noFill/>
          </a:ln>
        </p:spPr>
        <p:txBody>
          <a:bodyPr wrap="square">
            <a:spAutoFit/>
          </a:bodyPr>
          <a:lstStyle/>
          <a:p>
            <a:pPr indent="0"/>
            <a:r>
              <a:rPr sz="3600" b="1">
                <a:solidFill>
                  <a:srgbClr val="FF0000"/>
                </a:solidFill>
                <a:latin typeface="+mn-ea"/>
                <a:cs typeface="宋体" panose="02010600030101010101" pitchFamily="2" charset="-122"/>
              </a:rPr>
              <a:t>2、政治：</a:t>
            </a:r>
            <a:r>
              <a:rPr sz="3600" b="0">
                <a:solidFill>
                  <a:schemeClr val="tx1"/>
                </a:solidFill>
                <a:latin typeface="+mn-ea"/>
                <a:cs typeface="宋体" panose="02010600030101010101" pitchFamily="2" charset="-122"/>
              </a:rPr>
              <a:t>改革了原有不合理制度，缓和了社会矛盾；巩固了统治；加强了中央集权；为经济发展提供了保障；提高了政治文明程度；为后世政治改革提供了借鉴；推动了少数民族的封建化进程；</a:t>
            </a:r>
            <a:endParaRPr sz="3600" b="0">
              <a:solidFill>
                <a:schemeClr val="tx1"/>
              </a:solidFill>
              <a:latin typeface="+mn-ea"/>
              <a:cs typeface="宋体" panose="02010600030101010101" pitchFamily="2" charset="-122"/>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grpId="0" nodeType="clickEffect">
                                  <p:stCondLst>
                                    <p:cond delay="0"/>
                                  </p:stCondLst>
                                  <p:childTnLst>
                                    <p:set>
                                      <p:cBhvr>
                                        <p:cTn id="6" dur="1" fill="hold">
                                          <p:stCondLst>
                                            <p:cond delay="0"/>
                                          </p:stCondLst>
                                        </p:cTn>
                                        <p:tgtEl>
                                          <p:spTgt spid="100"/>
                                        </p:tgtEl>
                                        <p:attrNameLst>
                                          <p:attrName>style.visibility</p:attrName>
                                        </p:attrNameLst>
                                      </p:cBhvr>
                                      <p:to>
                                        <p:strVal val="visible"/>
                                      </p:to>
                                    </p:set>
                                    <p:anim calcmode="lin" valueType="num">
                                      <p:cBhvr additive="base">
                                        <p:cTn id="7" dur="500" fill="hold"/>
                                        <p:tgtEl>
                                          <p:spTgt spid="100"/>
                                        </p:tgtEl>
                                        <p:attrNameLst>
                                          <p:attrName>ppt_x</p:attrName>
                                        </p:attrNameLst>
                                      </p:cBhvr>
                                      <p:tavLst>
                                        <p:tav tm="0">
                                          <p:val>
                                            <p:strVal val="1+#ppt_w/2"/>
                                          </p:val>
                                        </p:tav>
                                        <p:tav tm="100000">
                                          <p:val>
                                            <p:strVal val="#ppt_x"/>
                                          </p:val>
                                        </p:tav>
                                      </p:tavLst>
                                    </p:anim>
                                    <p:anim calcmode="lin" valueType="num">
                                      <p:cBhvr additive="base">
                                        <p:cTn id="8" dur="500" fill="hold"/>
                                        <p:tgtEl>
                                          <p:spTgt spid="100"/>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500" fill="hold"/>
                                        <p:tgtEl>
                                          <p:spTgt spid="5"/>
                                        </p:tgtEl>
                                        <p:attrNameLst>
                                          <p:attrName>ppt_x</p:attrName>
                                        </p:attrNameLst>
                                      </p:cBhvr>
                                      <p:tavLst>
                                        <p:tav tm="0">
                                          <p:val>
                                            <p:strVal val="0-#ppt_w/2"/>
                                          </p:val>
                                        </p:tav>
                                        <p:tav tm="100000">
                                          <p:val>
                                            <p:strVal val="#ppt_x"/>
                                          </p:val>
                                        </p:tav>
                                      </p:tavLst>
                                    </p:anim>
                                    <p:anim calcmode="lin" valueType="num">
                                      <p:cBhvr additive="base">
                                        <p:cTn id="14" dur="500" fill="hold"/>
                                        <p:tgtEl>
                                          <p:spTgt spid="5"/>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6"/>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grpId="0" nodeType="clickEffect">
                                  <p:stCondLst>
                                    <p:cond delay="0"/>
                                  </p:stCondLst>
                                  <p:childTnLst>
                                    <p:set>
                                      <p:cBhvr>
                                        <p:cTn id="22" dur="1" fill="hold">
                                          <p:stCondLst>
                                            <p:cond delay="0"/>
                                          </p:stCondLst>
                                        </p:cTn>
                                        <p:tgtEl>
                                          <p:spTgt spid="7"/>
                                        </p:tgtEl>
                                        <p:attrNameLst>
                                          <p:attrName>style.visibility</p:attrName>
                                        </p:attrNameLst>
                                      </p:cBhvr>
                                      <p:to>
                                        <p:strVal val="visible"/>
                                      </p:to>
                                    </p:set>
                                    <p:anim calcmode="lin" valueType="num">
                                      <p:cBhvr additive="base">
                                        <p:cTn id="23" dur="500" fill="hold"/>
                                        <p:tgtEl>
                                          <p:spTgt spid="7"/>
                                        </p:tgtEl>
                                        <p:attrNameLst>
                                          <p:attrName>ppt_x</p:attrName>
                                        </p:attrNameLst>
                                      </p:cBhvr>
                                      <p:tavLst>
                                        <p:tav tm="0">
                                          <p:val>
                                            <p:strVal val="#ppt_x"/>
                                          </p:val>
                                        </p:tav>
                                        <p:tav tm="100000">
                                          <p:val>
                                            <p:strVal val="#ppt_x"/>
                                          </p:val>
                                        </p:tav>
                                      </p:tavLst>
                                    </p:anim>
                                    <p:anim calcmode="lin" valueType="num">
                                      <p:cBhvr additive="base">
                                        <p:cTn id="24" dur="500" fill="hold"/>
                                        <p:tgtEl>
                                          <p:spTgt spid="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0" grpId="0"/>
      <p:bldP spid="5" grpId="0"/>
      <p:bldP spid="6" grpId="0"/>
      <p:bldP spid="7" grpId="0"/>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p:cNvSpPr txBox="1"/>
          <p:nvPr/>
        </p:nvSpPr>
        <p:spPr>
          <a:xfrm>
            <a:off x="55880" y="88265"/>
            <a:ext cx="5080000" cy="645160"/>
          </a:xfrm>
          <a:prstGeom prst="rect">
            <a:avLst/>
          </a:prstGeom>
          <a:noFill/>
          <a:ln w="9525">
            <a:noFill/>
          </a:ln>
        </p:spPr>
        <p:txBody>
          <a:bodyPr>
            <a:spAutoFit/>
          </a:bodyPr>
          <a:lstStyle/>
          <a:p>
            <a:pPr indent="0"/>
            <a:r>
              <a:rPr lang="zh-CN" altLang="en-US" sz="3600" b="0">
                <a:latin typeface="华文新魏" panose="02010800040101010101" charset="-122"/>
                <a:ea typeface="华文新魏" panose="02010800040101010101" charset="-122"/>
                <a:cs typeface="宋体" panose="02010600030101010101" pitchFamily="2" charset="-122"/>
              </a:rPr>
              <a:t>三、</a:t>
            </a:r>
            <a:r>
              <a:rPr lang="zh-CN" altLang="en-US" sz="3600" b="0">
                <a:latin typeface="华文新魏" panose="02010800040101010101" charset="-122"/>
                <a:ea typeface="华文新魏" panose="02010800040101010101" charset="-122"/>
                <a:cs typeface="Helvetica Neue" charset="0"/>
              </a:rPr>
              <a:t>满分策略指导 </a:t>
            </a:r>
            <a:endParaRPr lang="zh-CN" altLang="en-US" sz="3600" b="0">
              <a:latin typeface="华文新魏" panose="02010800040101010101" charset="-122"/>
              <a:ea typeface="华文新魏" panose="02010800040101010101" charset="-122"/>
              <a:cs typeface="Helvetica Neue" charset="0"/>
            </a:endParaRPr>
          </a:p>
        </p:txBody>
      </p:sp>
      <p:sp>
        <p:nvSpPr>
          <p:cNvPr id="6" name="文本框 5"/>
          <p:cNvSpPr txBox="1"/>
          <p:nvPr/>
        </p:nvSpPr>
        <p:spPr>
          <a:xfrm>
            <a:off x="70485" y="879475"/>
            <a:ext cx="12078335" cy="1198880"/>
          </a:xfrm>
          <a:prstGeom prst="rect">
            <a:avLst/>
          </a:prstGeom>
          <a:noFill/>
          <a:ln w="9525">
            <a:noFill/>
          </a:ln>
        </p:spPr>
        <p:txBody>
          <a:bodyPr wrap="square">
            <a:spAutoFit/>
          </a:bodyPr>
          <a:lstStyle/>
          <a:p>
            <a:pPr indent="0"/>
            <a:r>
              <a:rPr lang="zh-CN" altLang="en-US" sz="3600" b="1">
                <a:solidFill>
                  <a:srgbClr val="FF0000"/>
                </a:solidFill>
                <a:latin typeface="+mn-ea"/>
                <a:cs typeface="宋体" panose="02010600030101010101" pitchFamily="2" charset="-122"/>
              </a:rPr>
              <a:t>3、文化：</a:t>
            </a:r>
            <a:r>
              <a:rPr lang="zh-CN" altLang="en-US" sz="3600">
                <a:latin typeface="+mn-ea"/>
                <a:cs typeface="宋体" panose="02010600030101010101" pitchFamily="2" charset="-122"/>
              </a:rPr>
              <a:t>推动了文化兴盛；提升了人民文化素养；为国家提供了大量人才；促进了民族融合，文化传播；</a:t>
            </a:r>
            <a:endParaRPr lang="zh-CN" altLang="en-US" sz="3600">
              <a:latin typeface="+mn-ea"/>
              <a:cs typeface="宋体" panose="02010600030101010101" pitchFamily="2" charset="-122"/>
            </a:endParaRPr>
          </a:p>
        </p:txBody>
      </p:sp>
      <p:sp>
        <p:nvSpPr>
          <p:cNvPr id="7" name="文本框 6"/>
          <p:cNvSpPr txBox="1"/>
          <p:nvPr/>
        </p:nvSpPr>
        <p:spPr>
          <a:xfrm>
            <a:off x="114300" y="2372360"/>
            <a:ext cx="12019915" cy="2306955"/>
          </a:xfrm>
          <a:prstGeom prst="rect">
            <a:avLst/>
          </a:prstGeom>
          <a:noFill/>
          <a:ln w="9525">
            <a:noFill/>
          </a:ln>
        </p:spPr>
        <p:txBody>
          <a:bodyPr wrap="square">
            <a:spAutoFit/>
          </a:bodyPr>
          <a:lstStyle/>
          <a:p>
            <a:pPr indent="0"/>
            <a:r>
              <a:rPr sz="3600" b="1">
                <a:solidFill>
                  <a:srgbClr val="FF0000"/>
                </a:solidFill>
                <a:latin typeface="+mn-ea"/>
                <a:cs typeface="宋体" panose="02010600030101010101" pitchFamily="2" charset="-122"/>
              </a:rPr>
              <a:t>4、综合：</a:t>
            </a:r>
            <a:r>
              <a:rPr sz="3600">
                <a:latin typeface="+mn-ea"/>
                <a:cs typeface="宋体" panose="02010600030101010101" pitchFamily="2" charset="-122"/>
              </a:rPr>
              <a:t>加强了政府的管理，加强了政府对地方的控制；为……的出现奠定基础，为后世……创造条件；开创……制度，对后世影响深远；移风易俗，接受了先进的汉族/西方文化。</a:t>
            </a:r>
            <a:endParaRPr sz="3600">
              <a:latin typeface="+mn-ea"/>
              <a:cs typeface="宋体" panose="02010600030101010101" pitchFamily="2" charset="-122"/>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 presetClass="entr" presetSubtype="4" fill="hold" grpId="0" nodeType="clickEffect">
                                  <p:stCondLst>
                                    <p:cond delay="0"/>
                                  </p:stCondLst>
                                  <p:childTnLst>
                                    <p:set>
                                      <p:cBhvr>
                                        <p:cTn id="10" dur="1" fill="hold">
                                          <p:stCondLst>
                                            <p:cond delay="0"/>
                                          </p:stCondLst>
                                        </p:cTn>
                                        <p:tgtEl>
                                          <p:spTgt spid="7"/>
                                        </p:tgtEl>
                                        <p:attrNameLst>
                                          <p:attrName>style.visibility</p:attrName>
                                        </p:attrNameLst>
                                      </p:cBhvr>
                                      <p:to>
                                        <p:strVal val="visible"/>
                                      </p:to>
                                    </p:set>
                                    <p:anim calcmode="lin" valueType="num">
                                      <p:cBhvr additive="base">
                                        <p:cTn id="11" dur="500" fill="hold"/>
                                        <p:tgtEl>
                                          <p:spTgt spid="7"/>
                                        </p:tgtEl>
                                        <p:attrNameLst>
                                          <p:attrName>ppt_x</p:attrName>
                                        </p:attrNameLst>
                                      </p:cBhvr>
                                      <p:tavLst>
                                        <p:tav tm="0">
                                          <p:val>
                                            <p:strVal val="#ppt_x"/>
                                          </p:val>
                                        </p:tav>
                                        <p:tav tm="100000">
                                          <p:val>
                                            <p:strVal val="#ppt_x"/>
                                          </p:val>
                                        </p:tav>
                                      </p:tavLst>
                                    </p:anim>
                                    <p:anim calcmode="lin" valueType="num">
                                      <p:cBhvr additive="base">
                                        <p:cTn id="12" dur="500" fill="hold"/>
                                        <p:tgtEl>
                                          <p:spTgt spid="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表格 2"/>
          <p:cNvGraphicFramePr>
            <a:graphicFrameLocks noGrp="1"/>
          </p:cNvGraphicFramePr>
          <p:nvPr/>
        </p:nvGraphicFramePr>
        <p:xfrm>
          <a:off x="236220" y="534670"/>
          <a:ext cx="11709400" cy="6233795"/>
        </p:xfrm>
        <a:graphic>
          <a:graphicData uri="http://schemas.openxmlformats.org/drawingml/2006/table">
            <a:tbl>
              <a:tblPr firstRow="1" firstCol="1" bandRow="1"/>
              <a:tblGrid>
                <a:gridCol w="3133725"/>
                <a:gridCol w="2026285"/>
                <a:gridCol w="2580005"/>
                <a:gridCol w="2146300"/>
                <a:gridCol w="1823085"/>
              </a:tblGrid>
              <a:tr h="491490">
                <a:tc rowSpan="2">
                  <a:txBody>
                    <a:bodyPr/>
                    <a:lstStyle/>
                    <a:p>
                      <a:pPr algn="ctr" latinLnBrk="1">
                        <a:lnSpc>
                          <a:spcPts val="2400"/>
                        </a:lnSpc>
                        <a:spcAft>
                          <a:spcPts val="0"/>
                        </a:spcAft>
                      </a:pPr>
                      <a:r>
                        <a:rPr lang="zh-CN" sz="3200" b="1" kern="0" spc="40">
                          <a:solidFill>
                            <a:srgbClr val="333333"/>
                          </a:solidFill>
                          <a:effectLst/>
                          <a:latin typeface="Calibri" panose="020F0502020204030204"/>
                          <a:ea typeface="楷体" panose="02010609060101010101" charset="-122"/>
                          <a:cs typeface="宋体" panose="02010600030101010101" pitchFamily="2" charset="-122"/>
                        </a:rPr>
                        <a:t>范围</a:t>
                      </a:r>
                      <a:endParaRPr lang="zh-CN" sz="2400" b="1" kern="100">
                        <a:effectLst/>
                        <a:latin typeface="Calibri" panose="020F0502020204030204"/>
                        <a:ea typeface="宋体" panose="02010600030101010101" pitchFamily="2" charset="-122"/>
                        <a:cs typeface="Times New Roman" panose="02020603050405020304"/>
                      </a:endParaRPr>
                    </a:p>
                  </a:txBody>
                  <a:tcPr marL="66675" marR="6667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gridSpan="3">
                  <a:txBody>
                    <a:bodyPr/>
                    <a:lstStyle/>
                    <a:p>
                      <a:pPr algn="ctr" latinLnBrk="1">
                        <a:lnSpc>
                          <a:spcPts val="2400"/>
                        </a:lnSpc>
                        <a:spcAft>
                          <a:spcPts val="0"/>
                        </a:spcAft>
                      </a:pPr>
                      <a:r>
                        <a:rPr lang="zh-CN" sz="3200" b="1" kern="0" spc="40">
                          <a:solidFill>
                            <a:srgbClr val="333333"/>
                          </a:solidFill>
                          <a:effectLst/>
                          <a:latin typeface="Calibri" panose="020F0502020204030204"/>
                          <a:ea typeface="楷体" panose="02010609060101010101" charset="-122"/>
                          <a:cs typeface="宋体" panose="02010600030101010101" pitchFamily="2" charset="-122"/>
                        </a:rPr>
                        <a:t>必做题分值</a:t>
                      </a:r>
                      <a:endParaRPr lang="zh-CN" sz="2400" b="1" kern="100">
                        <a:effectLst/>
                        <a:latin typeface="Calibri" panose="020F0502020204030204"/>
                        <a:ea typeface="宋体" panose="02010600030101010101" pitchFamily="2" charset="-122"/>
                        <a:cs typeface="Times New Roman" panose="02020603050405020304"/>
                      </a:endParaRPr>
                    </a:p>
                  </a:txBody>
                  <a:tcPr marL="66675" marR="6667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hMerge="1">
                  <a:tcPr/>
                </a:tc>
                <a:tc hMerge="1">
                  <a:tcPr/>
                </a:tc>
                <a:tc rowSpan="2">
                  <a:txBody>
                    <a:bodyPr/>
                    <a:lstStyle/>
                    <a:p>
                      <a:pPr algn="ctr" latinLnBrk="1">
                        <a:lnSpc>
                          <a:spcPts val="2400"/>
                        </a:lnSpc>
                        <a:spcAft>
                          <a:spcPts val="0"/>
                        </a:spcAft>
                      </a:pPr>
                      <a:r>
                        <a:rPr lang="zh-CN" sz="3200" b="1" kern="0" spc="40">
                          <a:solidFill>
                            <a:srgbClr val="333333"/>
                          </a:solidFill>
                          <a:effectLst/>
                          <a:latin typeface="Calibri" panose="020F0502020204030204"/>
                          <a:ea typeface="楷体" panose="02010609060101010101" charset="-122"/>
                          <a:cs typeface="宋体" panose="02010600030101010101" pitchFamily="2" charset="-122"/>
                        </a:rPr>
                        <a:t>比例</a:t>
                      </a:r>
                      <a:endParaRPr lang="zh-CN" sz="2400" b="1" kern="100">
                        <a:effectLst/>
                        <a:latin typeface="Calibri" panose="020F0502020204030204"/>
                        <a:ea typeface="宋体" panose="02010600030101010101" pitchFamily="2" charset="-122"/>
                        <a:cs typeface="Times New Roman" panose="02020603050405020304"/>
                      </a:endParaRPr>
                    </a:p>
                  </a:txBody>
                  <a:tcPr marL="66675" marR="6667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846455">
                <a:tc vMerge="1">
                  <a:tcPr/>
                </a:tc>
                <a:tc>
                  <a:txBody>
                    <a:bodyPr/>
                    <a:lstStyle/>
                    <a:p>
                      <a:pPr algn="ctr" latinLnBrk="1">
                        <a:lnSpc>
                          <a:spcPts val="2400"/>
                        </a:lnSpc>
                        <a:spcAft>
                          <a:spcPts val="0"/>
                        </a:spcAft>
                      </a:pPr>
                      <a:r>
                        <a:rPr lang="zh-CN" sz="3200" b="1" kern="0" spc="40">
                          <a:solidFill>
                            <a:srgbClr val="333333"/>
                          </a:solidFill>
                          <a:effectLst/>
                          <a:latin typeface="Calibri" panose="020F0502020204030204"/>
                          <a:ea typeface="楷体" panose="02010609060101010101" charset="-122"/>
                          <a:cs typeface="宋体" panose="02010600030101010101" pitchFamily="2" charset="-122"/>
                        </a:rPr>
                        <a:t>选择题</a:t>
                      </a:r>
                      <a:endParaRPr lang="zh-CN" sz="2400" b="1" kern="100">
                        <a:effectLst/>
                        <a:latin typeface="Calibri" panose="020F0502020204030204"/>
                        <a:ea typeface="宋体" panose="02010600030101010101" pitchFamily="2" charset="-122"/>
                        <a:cs typeface="Times New Roman" panose="02020603050405020304"/>
                      </a:endParaRPr>
                    </a:p>
                  </a:txBody>
                  <a:tcPr marL="66675" marR="6667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latinLnBrk="1">
                        <a:lnSpc>
                          <a:spcPts val="2400"/>
                        </a:lnSpc>
                        <a:spcAft>
                          <a:spcPts val="0"/>
                        </a:spcAft>
                      </a:pPr>
                      <a:r>
                        <a:rPr lang="zh-CN" sz="3200" b="1" kern="0" spc="40">
                          <a:solidFill>
                            <a:srgbClr val="333333"/>
                          </a:solidFill>
                          <a:effectLst/>
                          <a:latin typeface="Calibri" panose="020F0502020204030204"/>
                          <a:ea typeface="楷体" panose="02010609060101010101" charset="-122"/>
                          <a:cs typeface="宋体" panose="02010600030101010101" pitchFamily="2" charset="-122"/>
                        </a:rPr>
                        <a:t>非选择题</a:t>
                      </a:r>
                      <a:endParaRPr lang="zh-CN" sz="2400" b="1" kern="100">
                        <a:effectLst/>
                        <a:latin typeface="Calibri" panose="020F0502020204030204"/>
                        <a:ea typeface="宋体" panose="02010600030101010101" pitchFamily="2" charset="-122"/>
                        <a:cs typeface="Times New Roman" panose="02020603050405020304"/>
                      </a:endParaRPr>
                    </a:p>
                  </a:txBody>
                  <a:tcPr marL="66675" marR="6667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latinLnBrk="1">
                        <a:lnSpc>
                          <a:spcPts val="2400"/>
                        </a:lnSpc>
                        <a:spcAft>
                          <a:spcPts val="0"/>
                        </a:spcAft>
                      </a:pPr>
                      <a:r>
                        <a:rPr lang="zh-CN" sz="3200" b="1" kern="0" spc="40">
                          <a:solidFill>
                            <a:srgbClr val="333333"/>
                          </a:solidFill>
                          <a:effectLst/>
                          <a:latin typeface="Calibri" panose="020F0502020204030204"/>
                          <a:ea typeface="楷体" panose="02010609060101010101" charset="-122"/>
                          <a:cs typeface="宋体" panose="02010600030101010101" pitchFamily="2" charset="-122"/>
                        </a:rPr>
                        <a:t>合计</a:t>
                      </a:r>
                      <a:endParaRPr lang="zh-CN" sz="2400" b="1" kern="100">
                        <a:effectLst/>
                        <a:latin typeface="Calibri" panose="020F0502020204030204"/>
                        <a:ea typeface="宋体" panose="02010600030101010101" pitchFamily="2" charset="-122"/>
                        <a:cs typeface="Times New Roman" panose="02020603050405020304"/>
                      </a:endParaRPr>
                    </a:p>
                  </a:txBody>
                  <a:tcPr marL="66675" marR="6667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vMerge="1">
                  <a:tcPr/>
                </a:tc>
              </a:tr>
              <a:tr h="844550">
                <a:tc>
                  <a:txBody>
                    <a:bodyPr/>
                    <a:lstStyle/>
                    <a:p>
                      <a:pPr algn="ctr" latinLnBrk="1">
                        <a:lnSpc>
                          <a:spcPts val="2400"/>
                        </a:lnSpc>
                        <a:spcAft>
                          <a:spcPts val="0"/>
                        </a:spcAft>
                      </a:pPr>
                      <a:r>
                        <a:rPr lang="zh-CN" sz="3200" b="1" kern="0" spc="40">
                          <a:solidFill>
                            <a:srgbClr val="333333"/>
                          </a:solidFill>
                          <a:effectLst/>
                          <a:latin typeface="Calibri" panose="020F0502020204030204"/>
                          <a:ea typeface="楷体" panose="02010609060101010101" charset="-122"/>
                          <a:cs typeface="宋体" panose="02010600030101010101" pitchFamily="2" charset="-122"/>
                        </a:rPr>
                        <a:t>中国古代史</a:t>
                      </a:r>
                      <a:endParaRPr lang="zh-CN" sz="2400" b="1" kern="100">
                        <a:effectLst/>
                        <a:latin typeface="Calibri" panose="020F0502020204030204"/>
                        <a:ea typeface="宋体" panose="02010600030101010101" pitchFamily="2" charset="-122"/>
                        <a:cs typeface="Times New Roman" panose="02020603050405020304"/>
                      </a:endParaRPr>
                    </a:p>
                  </a:txBody>
                  <a:tcPr marL="66675" marR="6667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latinLnBrk="1">
                        <a:lnSpc>
                          <a:spcPts val="2400"/>
                        </a:lnSpc>
                        <a:spcAft>
                          <a:spcPts val="0"/>
                        </a:spcAft>
                      </a:pPr>
                      <a:r>
                        <a:rPr lang="en-US" sz="3200" b="1" kern="0" spc="40" dirty="0">
                          <a:solidFill>
                            <a:srgbClr val="333333"/>
                          </a:solidFill>
                          <a:effectLst/>
                          <a:latin typeface="楷体_GB2312"/>
                          <a:ea typeface="宋体" panose="02010600030101010101" pitchFamily="2" charset="-122"/>
                          <a:cs typeface="宋体" panose="02010600030101010101" pitchFamily="2" charset="-122"/>
                        </a:rPr>
                        <a:t>16</a:t>
                      </a:r>
                      <a:endParaRPr lang="zh-CN" sz="2400" b="1" kern="100" dirty="0">
                        <a:effectLst/>
                        <a:latin typeface="Calibri" panose="020F0502020204030204"/>
                        <a:ea typeface="宋体" panose="02010600030101010101" pitchFamily="2" charset="-122"/>
                        <a:cs typeface="Times New Roman" panose="02020603050405020304"/>
                      </a:endParaRPr>
                    </a:p>
                  </a:txBody>
                  <a:tcPr marL="66675" marR="6667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latinLnBrk="1">
                        <a:lnSpc>
                          <a:spcPts val="2400"/>
                        </a:lnSpc>
                        <a:spcAft>
                          <a:spcPts val="0"/>
                        </a:spcAft>
                      </a:pPr>
                      <a:r>
                        <a:rPr lang="en-US" sz="3200" b="1" kern="0" spc="40">
                          <a:solidFill>
                            <a:srgbClr val="333333"/>
                          </a:solidFill>
                          <a:effectLst/>
                          <a:latin typeface="楷体" panose="02010609060101010101" charset="-122"/>
                          <a:ea typeface="宋体" panose="02010600030101010101" pitchFamily="2" charset="-122"/>
                          <a:cs typeface="宋体" panose="02010600030101010101" pitchFamily="2" charset="-122"/>
                        </a:rPr>
                        <a:t>12</a:t>
                      </a:r>
                      <a:endParaRPr lang="zh-CN" sz="2400" b="1" kern="100">
                        <a:effectLst/>
                        <a:latin typeface="Calibri" panose="020F0502020204030204"/>
                        <a:ea typeface="宋体" panose="02010600030101010101" pitchFamily="2" charset="-122"/>
                        <a:cs typeface="Times New Roman" panose="02020603050405020304"/>
                      </a:endParaRPr>
                    </a:p>
                  </a:txBody>
                  <a:tcPr marL="66675" marR="6667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latinLnBrk="1">
                        <a:lnSpc>
                          <a:spcPts val="2400"/>
                        </a:lnSpc>
                        <a:spcAft>
                          <a:spcPts val="0"/>
                        </a:spcAft>
                      </a:pPr>
                      <a:r>
                        <a:rPr lang="en-US" sz="3200" b="1" kern="0" spc="40">
                          <a:solidFill>
                            <a:srgbClr val="333333"/>
                          </a:solidFill>
                          <a:effectLst/>
                          <a:latin typeface="楷体_GB2312"/>
                          <a:ea typeface="宋体" panose="02010600030101010101" pitchFamily="2" charset="-122"/>
                          <a:cs typeface="宋体" panose="02010600030101010101" pitchFamily="2" charset="-122"/>
                        </a:rPr>
                        <a:t>2</a:t>
                      </a:r>
                      <a:r>
                        <a:rPr lang="en-US" sz="3200" b="1" kern="0" spc="40">
                          <a:solidFill>
                            <a:srgbClr val="333333"/>
                          </a:solidFill>
                          <a:effectLst/>
                          <a:latin typeface="楷体" panose="02010609060101010101" charset="-122"/>
                          <a:ea typeface="宋体" panose="02010600030101010101" pitchFamily="2" charset="-122"/>
                          <a:cs typeface="宋体" panose="02010600030101010101" pitchFamily="2" charset="-122"/>
                        </a:rPr>
                        <a:t>8</a:t>
                      </a:r>
                      <a:endParaRPr lang="zh-CN" sz="2400" b="1" kern="100">
                        <a:effectLst/>
                        <a:latin typeface="Calibri" panose="020F0502020204030204"/>
                        <a:ea typeface="宋体" panose="02010600030101010101" pitchFamily="2" charset="-122"/>
                        <a:cs typeface="Times New Roman" panose="02020603050405020304"/>
                      </a:endParaRPr>
                    </a:p>
                  </a:txBody>
                  <a:tcPr marL="66675" marR="6667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latinLnBrk="1">
                        <a:lnSpc>
                          <a:spcPts val="2400"/>
                        </a:lnSpc>
                        <a:spcAft>
                          <a:spcPts val="0"/>
                        </a:spcAft>
                      </a:pPr>
                      <a:r>
                        <a:rPr lang="en-US" sz="3200" b="1" kern="0" spc="40">
                          <a:solidFill>
                            <a:srgbClr val="333333"/>
                          </a:solidFill>
                          <a:effectLst/>
                          <a:latin typeface="楷体" panose="02010609060101010101" charset="-122"/>
                          <a:ea typeface="宋体" panose="02010600030101010101" pitchFamily="2" charset="-122"/>
                          <a:cs typeface="宋体" panose="02010600030101010101" pitchFamily="2" charset="-122"/>
                        </a:rPr>
                        <a:t>33</a:t>
                      </a:r>
                      <a:r>
                        <a:rPr lang="en-US" sz="3200" b="1" kern="0" spc="40">
                          <a:solidFill>
                            <a:srgbClr val="333333"/>
                          </a:solidFill>
                          <a:effectLst/>
                          <a:latin typeface="楷体_GB2312"/>
                          <a:ea typeface="宋体" panose="02010600030101010101" pitchFamily="2" charset="-122"/>
                          <a:cs typeface="宋体" panose="02010600030101010101" pitchFamily="2" charset="-122"/>
                        </a:rPr>
                        <a:t>%</a:t>
                      </a:r>
                      <a:endParaRPr lang="zh-CN" sz="2400" b="1" kern="100">
                        <a:effectLst/>
                        <a:latin typeface="Calibri" panose="020F0502020204030204"/>
                        <a:ea typeface="宋体" panose="02010600030101010101" pitchFamily="2" charset="-122"/>
                        <a:cs typeface="Times New Roman" panose="02020603050405020304"/>
                      </a:endParaRPr>
                    </a:p>
                  </a:txBody>
                  <a:tcPr marL="66675" marR="6667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846455">
                <a:tc>
                  <a:txBody>
                    <a:bodyPr/>
                    <a:lstStyle/>
                    <a:p>
                      <a:pPr algn="ctr" latinLnBrk="1">
                        <a:lnSpc>
                          <a:spcPts val="2400"/>
                        </a:lnSpc>
                        <a:spcAft>
                          <a:spcPts val="0"/>
                        </a:spcAft>
                      </a:pPr>
                      <a:r>
                        <a:rPr lang="zh-CN" sz="3200" b="1" kern="0" spc="40">
                          <a:solidFill>
                            <a:srgbClr val="333333"/>
                          </a:solidFill>
                          <a:effectLst/>
                          <a:latin typeface="Calibri" panose="020F0502020204030204"/>
                          <a:ea typeface="楷体" panose="02010609060101010101" charset="-122"/>
                          <a:cs typeface="宋体" panose="02010600030101010101" pitchFamily="2" charset="-122"/>
                        </a:rPr>
                        <a:t>中国近现代史</a:t>
                      </a:r>
                      <a:endParaRPr lang="zh-CN" sz="2400" b="1" kern="100">
                        <a:effectLst/>
                        <a:latin typeface="Calibri" panose="020F0502020204030204"/>
                        <a:ea typeface="宋体" panose="02010600030101010101" pitchFamily="2" charset="-122"/>
                        <a:cs typeface="Times New Roman" panose="02020603050405020304"/>
                      </a:endParaRPr>
                    </a:p>
                  </a:txBody>
                  <a:tcPr marL="66675" marR="6667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latinLnBrk="1">
                        <a:lnSpc>
                          <a:spcPts val="2400"/>
                        </a:lnSpc>
                        <a:spcAft>
                          <a:spcPts val="0"/>
                        </a:spcAft>
                      </a:pPr>
                      <a:r>
                        <a:rPr lang="en-US" sz="3200" b="1" kern="0" spc="40">
                          <a:solidFill>
                            <a:srgbClr val="333333"/>
                          </a:solidFill>
                          <a:effectLst/>
                          <a:latin typeface="楷体_GB2312"/>
                          <a:ea typeface="宋体" panose="02010600030101010101" pitchFamily="2" charset="-122"/>
                          <a:cs typeface="宋体" panose="02010600030101010101" pitchFamily="2" charset="-122"/>
                        </a:rPr>
                        <a:t>16</a:t>
                      </a:r>
                      <a:endParaRPr lang="zh-CN" sz="2400" b="1" kern="100">
                        <a:effectLst/>
                        <a:latin typeface="Calibri" panose="020F0502020204030204"/>
                        <a:ea typeface="宋体" panose="02010600030101010101" pitchFamily="2" charset="-122"/>
                        <a:cs typeface="Times New Roman" panose="02020603050405020304"/>
                      </a:endParaRPr>
                    </a:p>
                  </a:txBody>
                  <a:tcPr marL="66675" marR="6667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latinLnBrk="1">
                        <a:lnSpc>
                          <a:spcPts val="2400"/>
                        </a:lnSpc>
                        <a:spcAft>
                          <a:spcPts val="0"/>
                        </a:spcAft>
                      </a:pPr>
                      <a:r>
                        <a:rPr lang="en-US" sz="3200" b="1" kern="0" spc="40">
                          <a:solidFill>
                            <a:srgbClr val="333333"/>
                          </a:solidFill>
                          <a:effectLst/>
                          <a:latin typeface="楷体_GB2312"/>
                          <a:ea typeface="宋体" panose="02010600030101010101" pitchFamily="2" charset="-122"/>
                          <a:cs typeface="宋体" panose="02010600030101010101" pitchFamily="2" charset="-122"/>
                        </a:rPr>
                        <a:t>13</a:t>
                      </a:r>
                      <a:endParaRPr lang="zh-CN" sz="2400" b="1" kern="100">
                        <a:effectLst/>
                        <a:latin typeface="Calibri" panose="020F0502020204030204"/>
                        <a:ea typeface="宋体" panose="02010600030101010101" pitchFamily="2" charset="-122"/>
                        <a:cs typeface="Times New Roman" panose="02020603050405020304"/>
                      </a:endParaRPr>
                    </a:p>
                  </a:txBody>
                  <a:tcPr marL="66675" marR="6667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latinLnBrk="1">
                        <a:lnSpc>
                          <a:spcPts val="2400"/>
                        </a:lnSpc>
                        <a:spcAft>
                          <a:spcPts val="0"/>
                        </a:spcAft>
                      </a:pPr>
                      <a:r>
                        <a:rPr lang="en-US" sz="3200" b="1" kern="0" spc="40">
                          <a:solidFill>
                            <a:srgbClr val="333333"/>
                          </a:solidFill>
                          <a:effectLst/>
                          <a:latin typeface="楷体_GB2312"/>
                          <a:ea typeface="宋体" panose="02010600030101010101" pitchFamily="2" charset="-122"/>
                          <a:cs typeface="宋体" panose="02010600030101010101" pitchFamily="2" charset="-122"/>
                        </a:rPr>
                        <a:t>2</a:t>
                      </a:r>
                      <a:r>
                        <a:rPr lang="en-US" sz="3200" b="1" kern="0" spc="40">
                          <a:solidFill>
                            <a:srgbClr val="333333"/>
                          </a:solidFill>
                          <a:effectLst/>
                          <a:latin typeface="楷体" panose="02010609060101010101" charset="-122"/>
                          <a:ea typeface="宋体" panose="02010600030101010101" pitchFamily="2" charset="-122"/>
                          <a:cs typeface="宋体" panose="02010600030101010101" pitchFamily="2" charset="-122"/>
                        </a:rPr>
                        <a:t>9</a:t>
                      </a:r>
                      <a:endParaRPr lang="zh-CN" sz="2400" b="1" kern="100">
                        <a:effectLst/>
                        <a:latin typeface="Calibri" panose="020F0502020204030204"/>
                        <a:ea typeface="宋体" panose="02010600030101010101" pitchFamily="2" charset="-122"/>
                        <a:cs typeface="Times New Roman" panose="02020603050405020304"/>
                      </a:endParaRPr>
                    </a:p>
                  </a:txBody>
                  <a:tcPr marL="66675" marR="6667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latinLnBrk="1">
                        <a:lnSpc>
                          <a:spcPts val="2400"/>
                        </a:lnSpc>
                        <a:spcAft>
                          <a:spcPts val="0"/>
                        </a:spcAft>
                      </a:pPr>
                      <a:r>
                        <a:rPr lang="en-US" sz="3200" b="1" kern="0" spc="40">
                          <a:solidFill>
                            <a:srgbClr val="333333"/>
                          </a:solidFill>
                          <a:effectLst/>
                          <a:latin typeface="楷体_GB2312"/>
                          <a:ea typeface="宋体" panose="02010600030101010101" pitchFamily="2" charset="-122"/>
                          <a:cs typeface="宋体" panose="02010600030101010101" pitchFamily="2" charset="-122"/>
                        </a:rPr>
                        <a:t>3</a:t>
                      </a:r>
                      <a:r>
                        <a:rPr lang="en-US" sz="3200" b="1" kern="0" spc="40">
                          <a:solidFill>
                            <a:srgbClr val="333333"/>
                          </a:solidFill>
                          <a:effectLst/>
                          <a:latin typeface="楷体" panose="02010609060101010101" charset="-122"/>
                          <a:ea typeface="宋体" panose="02010600030101010101" pitchFamily="2" charset="-122"/>
                          <a:cs typeface="宋体" panose="02010600030101010101" pitchFamily="2" charset="-122"/>
                        </a:rPr>
                        <a:t>4</a:t>
                      </a:r>
                      <a:r>
                        <a:rPr lang="en-US" sz="3200" b="1" kern="0" spc="40">
                          <a:solidFill>
                            <a:srgbClr val="333333"/>
                          </a:solidFill>
                          <a:effectLst/>
                          <a:latin typeface="楷体_GB2312"/>
                          <a:ea typeface="宋体" panose="02010600030101010101" pitchFamily="2" charset="-122"/>
                          <a:cs typeface="宋体" panose="02010600030101010101" pitchFamily="2" charset="-122"/>
                        </a:rPr>
                        <a:t>%</a:t>
                      </a:r>
                      <a:endParaRPr lang="zh-CN" sz="2400" b="1" kern="100">
                        <a:effectLst/>
                        <a:latin typeface="Calibri" panose="020F0502020204030204"/>
                        <a:ea typeface="宋体" panose="02010600030101010101" pitchFamily="2" charset="-122"/>
                        <a:cs typeface="Times New Roman" panose="02020603050405020304"/>
                      </a:endParaRPr>
                    </a:p>
                  </a:txBody>
                  <a:tcPr marL="66675" marR="6667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577215">
                <a:tc>
                  <a:txBody>
                    <a:bodyPr/>
                    <a:lstStyle/>
                    <a:p>
                      <a:pPr algn="ctr" latinLnBrk="1">
                        <a:lnSpc>
                          <a:spcPts val="2400"/>
                        </a:lnSpc>
                        <a:spcAft>
                          <a:spcPts val="0"/>
                        </a:spcAft>
                      </a:pPr>
                      <a:r>
                        <a:rPr lang="zh-CN" sz="3200" b="1" kern="0" spc="40">
                          <a:solidFill>
                            <a:srgbClr val="333333"/>
                          </a:solidFill>
                          <a:effectLst/>
                          <a:latin typeface="Calibri" panose="020F0502020204030204"/>
                          <a:ea typeface="楷体" panose="02010609060101010101" charset="-122"/>
                          <a:cs typeface="宋体" panose="02010600030101010101" pitchFamily="2" charset="-122"/>
                        </a:rPr>
                        <a:t>世界史</a:t>
                      </a:r>
                      <a:endParaRPr lang="zh-CN" sz="2400" b="1" kern="100">
                        <a:effectLst/>
                        <a:latin typeface="Calibri" panose="020F0502020204030204"/>
                        <a:ea typeface="宋体" panose="02010600030101010101" pitchFamily="2" charset="-122"/>
                        <a:cs typeface="Times New Roman" panose="02020603050405020304"/>
                      </a:endParaRPr>
                    </a:p>
                  </a:txBody>
                  <a:tcPr marL="66675" marR="6667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latinLnBrk="1">
                        <a:lnSpc>
                          <a:spcPts val="2400"/>
                        </a:lnSpc>
                        <a:spcAft>
                          <a:spcPts val="0"/>
                        </a:spcAft>
                      </a:pPr>
                      <a:r>
                        <a:rPr lang="en-US" sz="3200" b="1" kern="0" spc="40">
                          <a:solidFill>
                            <a:srgbClr val="333333"/>
                          </a:solidFill>
                          <a:effectLst/>
                          <a:latin typeface="楷体_GB2312"/>
                          <a:ea typeface="宋体" panose="02010600030101010101" pitchFamily="2" charset="-122"/>
                          <a:cs typeface="宋体" panose="02010600030101010101" pitchFamily="2" charset="-122"/>
                        </a:rPr>
                        <a:t>16</a:t>
                      </a:r>
                      <a:endParaRPr lang="zh-CN" sz="2400" b="1" kern="100">
                        <a:effectLst/>
                        <a:latin typeface="Calibri" panose="020F0502020204030204"/>
                        <a:ea typeface="宋体" panose="02010600030101010101" pitchFamily="2" charset="-122"/>
                        <a:cs typeface="Times New Roman" panose="02020603050405020304"/>
                      </a:endParaRPr>
                    </a:p>
                  </a:txBody>
                  <a:tcPr marL="66675" marR="6667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latinLnBrk="1">
                        <a:lnSpc>
                          <a:spcPts val="2400"/>
                        </a:lnSpc>
                        <a:spcAft>
                          <a:spcPts val="0"/>
                        </a:spcAft>
                      </a:pPr>
                      <a:r>
                        <a:rPr lang="en-US" sz="3200" b="1" kern="0" spc="40">
                          <a:solidFill>
                            <a:srgbClr val="333333"/>
                          </a:solidFill>
                          <a:effectLst/>
                          <a:latin typeface="楷体" panose="02010609060101010101" charset="-122"/>
                          <a:ea typeface="宋体" panose="02010600030101010101" pitchFamily="2" charset="-122"/>
                          <a:cs typeface="宋体" panose="02010600030101010101" pitchFamily="2" charset="-122"/>
                        </a:rPr>
                        <a:t>12</a:t>
                      </a:r>
                      <a:endParaRPr lang="zh-CN" sz="2400" b="1" kern="100">
                        <a:effectLst/>
                        <a:latin typeface="Calibri" panose="020F0502020204030204"/>
                        <a:ea typeface="宋体" panose="02010600030101010101" pitchFamily="2" charset="-122"/>
                        <a:cs typeface="Times New Roman" panose="02020603050405020304"/>
                      </a:endParaRPr>
                    </a:p>
                  </a:txBody>
                  <a:tcPr marL="66675" marR="6667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latinLnBrk="1">
                        <a:lnSpc>
                          <a:spcPts val="2400"/>
                        </a:lnSpc>
                        <a:spcAft>
                          <a:spcPts val="0"/>
                        </a:spcAft>
                      </a:pPr>
                      <a:r>
                        <a:rPr lang="en-US" sz="3200" b="1" kern="0" spc="40">
                          <a:solidFill>
                            <a:srgbClr val="333333"/>
                          </a:solidFill>
                          <a:effectLst/>
                          <a:latin typeface="楷体" panose="02010609060101010101" charset="-122"/>
                          <a:ea typeface="宋体" panose="02010600030101010101" pitchFamily="2" charset="-122"/>
                          <a:cs typeface="宋体" panose="02010600030101010101" pitchFamily="2" charset="-122"/>
                        </a:rPr>
                        <a:t>28</a:t>
                      </a:r>
                      <a:endParaRPr lang="zh-CN" sz="2400" b="1" kern="100">
                        <a:effectLst/>
                        <a:latin typeface="Calibri" panose="020F0502020204030204"/>
                        <a:ea typeface="宋体" panose="02010600030101010101" pitchFamily="2" charset="-122"/>
                        <a:cs typeface="Times New Roman" panose="02020603050405020304"/>
                      </a:endParaRPr>
                    </a:p>
                  </a:txBody>
                  <a:tcPr marL="66675" marR="6667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latinLnBrk="1">
                        <a:lnSpc>
                          <a:spcPts val="2400"/>
                        </a:lnSpc>
                        <a:spcAft>
                          <a:spcPts val="0"/>
                        </a:spcAft>
                      </a:pPr>
                      <a:r>
                        <a:rPr lang="en-US" sz="3200" b="1" kern="0" spc="40">
                          <a:solidFill>
                            <a:srgbClr val="333333"/>
                          </a:solidFill>
                          <a:effectLst/>
                          <a:latin typeface="楷体" panose="02010609060101010101" charset="-122"/>
                          <a:ea typeface="宋体" panose="02010600030101010101" pitchFamily="2" charset="-122"/>
                          <a:cs typeface="宋体" panose="02010600030101010101" pitchFamily="2" charset="-122"/>
                        </a:rPr>
                        <a:t>33</a:t>
                      </a:r>
                      <a:r>
                        <a:rPr lang="en-US" sz="3200" b="1" kern="0" spc="40">
                          <a:solidFill>
                            <a:srgbClr val="333333"/>
                          </a:solidFill>
                          <a:effectLst/>
                          <a:latin typeface="楷体_GB2312"/>
                          <a:ea typeface="宋体" panose="02010600030101010101" pitchFamily="2" charset="-122"/>
                          <a:cs typeface="宋体" panose="02010600030101010101" pitchFamily="2" charset="-122"/>
                        </a:rPr>
                        <a:t>%</a:t>
                      </a:r>
                      <a:endParaRPr lang="zh-CN" sz="2400" b="1" kern="100">
                        <a:effectLst/>
                        <a:latin typeface="Calibri" panose="020F0502020204030204"/>
                        <a:ea typeface="宋体" panose="02010600030101010101" pitchFamily="2" charset="-122"/>
                        <a:cs typeface="Times New Roman" panose="02020603050405020304"/>
                      </a:endParaRPr>
                    </a:p>
                  </a:txBody>
                  <a:tcPr marL="66675" marR="6667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936625">
                <a:tc>
                  <a:txBody>
                    <a:bodyPr/>
                    <a:lstStyle/>
                    <a:p>
                      <a:pPr algn="ctr" latinLnBrk="1">
                        <a:lnSpc>
                          <a:spcPts val="2400"/>
                        </a:lnSpc>
                        <a:spcAft>
                          <a:spcPts val="0"/>
                        </a:spcAft>
                      </a:pPr>
                      <a:endParaRPr lang="zh-CN" sz="3200" b="1" kern="0" spc="40">
                        <a:solidFill>
                          <a:srgbClr val="FF0000"/>
                        </a:solidFill>
                        <a:effectLst/>
                        <a:latin typeface="Calibri" panose="020F0502020204030204"/>
                        <a:ea typeface="楷体" panose="02010609060101010101" charset="-122"/>
                        <a:cs typeface="宋体" panose="02010600030101010101" pitchFamily="2" charset="-122"/>
                      </a:endParaRPr>
                    </a:p>
                    <a:p>
                      <a:pPr algn="ctr" latinLnBrk="1">
                        <a:lnSpc>
                          <a:spcPts val="2400"/>
                        </a:lnSpc>
                        <a:spcAft>
                          <a:spcPts val="0"/>
                        </a:spcAft>
                      </a:pPr>
                      <a:r>
                        <a:rPr lang="zh-CN" sz="3200" b="1" kern="0" spc="40">
                          <a:solidFill>
                            <a:srgbClr val="FF0000"/>
                          </a:solidFill>
                          <a:effectLst/>
                          <a:latin typeface="Calibri" panose="020F0502020204030204"/>
                          <a:ea typeface="楷体" panose="02010609060101010101" charset="-122"/>
                          <a:cs typeface="宋体" panose="02010600030101010101" pitchFamily="2" charset="-122"/>
                        </a:rPr>
                        <a:t>必修一（政治）</a:t>
                      </a:r>
                      <a:endParaRPr lang="zh-CN" sz="3200" b="1" kern="0" spc="40">
                        <a:solidFill>
                          <a:srgbClr val="FF0000"/>
                        </a:solidFill>
                        <a:effectLst/>
                        <a:latin typeface="Calibri" panose="020F0502020204030204"/>
                        <a:ea typeface="楷体" panose="02010609060101010101" charset="-122"/>
                        <a:cs typeface="宋体" panose="02010600030101010101" pitchFamily="2" charset="-122"/>
                      </a:endParaRPr>
                    </a:p>
                  </a:txBody>
                  <a:tcPr marL="66675" marR="6667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latinLnBrk="1">
                        <a:lnSpc>
                          <a:spcPts val="2400"/>
                        </a:lnSpc>
                        <a:spcAft>
                          <a:spcPts val="0"/>
                        </a:spcAft>
                      </a:pPr>
                      <a:r>
                        <a:rPr lang="en-US" sz="3200" b="1" kern="0" spc="40">
                          <a:solidFill>
                            <a:srgbClr val="FF0000"/>
                          </a:solidFill>
                          <a:effectLst/>
                          <a:latin typeface="楷体" panose="02010609060101010101" charset="-122"/>
                          <a:ea typeface="宋体" panose="02010600030101010101" pitchFamily="2" charset="-122"/>
                          <a:cs typeface="宋体" panose="02010600030101010101" pitchFamily="2" charset="-122"/>
                        </a:rPr>
                        <a:t>32</a:t>
                      </a:r>
                      <a:endParaRPr lang="en-US" sz="3200" b="1" kern="0" spc="40">
                        <a:solidFill>
                          <a:srgbClr val="FF0000"/>
                        </a:solidFill>
                        <a:effectLst/>
                        <a:latin typeface="楷体" panose="02010609060101010101" charset="-122"/>
                        <a:ea typeface="宋体" panose="02010600030101010101" pitchFamily="2" charset="-122"/>
                        <a:cs typeface="宋体" panose="02010600030101010101" pitchFamily="2" charset="-122"/>
                      </a:endParaRPr>
                    </a:p>
                  </a:txBody>
                  <a:tcPr marL="66675" marR="6667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latinLnBrk="1">
                        <a:lnSpc>
                          <a:spcPts val="2400"/>
                        </a:lnSpc>
                        <a:spcAft>
                          <a:spcPts val="0"/>
                        </a:spcAft>
                      </a:pPr>
                      <a:r>
                        <a:rPr lang="en-US" sz="3200" b="1" kern="0" spc="40">
                          <a:solidFill>
                            <a:srgbClr val="FF0000"/>
                          </a:solidFill>
                          <a:effectLst/>
                          <a:latin typeface="楷体_GB2312"/>
                          <a:ea typeface="宋体" panose="02010600030101010101" pitchFamily="2" charset="-122"/>
                          <a:cs typeface="宋体" panose="02010600030101010101" pitchFamily="2" charset="-122"/>
                        </a:rPr>
                        <a:t>2</a:t>
                      </a:r>
                      <a:r>
                        <a:rPr lang="en-US" sz="3200" b="1" kern="0" spc="40">
                          <a:solidFill>
                            <a:srgbClr val="FF0000"/>
                          </a:solidFill>
                          <a:effectLst/>
                          <a:latin typeface="楷体" panose="02010609060101010101" charset="-122"/>
                          <a:ea typeface="宋体" panose="02010600030101010101" pitchFamily="2" charset="-122"/>
                          <a:cs typeface="宋体" panose="02010600030101010101" pitchFamily="2" charset="-122"/>
                        </a:rPr>
                        <a:t>9</a:t>
                      </a:r>
                      <a:endParaRPr lang="en-US" sz="3200" b="1" kern="0" spc="40">
                        <a:solidFill>
                          <a:srgbClr val="FF0000"/>
                        </a:solidFill>
                        <a:effectLst/>
                        <a:latin typeface="楷体" panose="02010609060101010101" charset="-122"/>
                        <a:ea typeface="宋体" panose="02010600030101010101" pitchFamily="2" charset="-122"/>
                        <a:cs typeface="宋体" panose="02010600030101010101" pitchFamily="2" charset="-122"/>
                      </a:endParaRPr>
                    </a:p>
                  </a:txBody>
                  <a:tcPr marL="66675" marR="6667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latinLnBrk="1">
                        <a:lnSpc>
                          <a:spcPts val="2400"/>
                        </a:lnSpc>
                        <a:spcAft>
                          <a:spcPts val="0"/>
                        </a:spcAft>
                      </a:pPr>
                      <a:r>
                        <a:rPr lang="en-US" sz="3200" b="1" kern="0" spc="40">
                          <a:solidFill>
                            <a:srgbClr val="FF0000"/>
                          </a:solidFill>
                          <a:effectLst/>
                          <a:latin typeface="楷体" panose="02010609060101010101" charset="-122"/>
                          <a:ea typeface="宋体" panose="02010600030101010101" pitchFamily="2" charset="-122"/>
                          <a:cs typeface="宋体" panose="02010600030101010101" pitchFamily="2" charset="-122"/>
                        </a:rPr>
                        <a:t>61</a:t>
                      </a:r>
                      <a:endParaRPr lang="en-US" sz="3200" b="1" kern="0" spc="40">
                        <a:solidFill>
                          <a:srgbClr val="FF0000"/>
                        </a:solidFill>
                        <a:effectLst/>
                        <a:latin typeface="楷体" panose="02010609060101010101" charset="-122"/>
                        <a:ea typeface="宋体" panose="02010600030101010101" pitchFamily="2" charset="-122"/>
                        <a:cs typeface="宋体" panose="02010600030101010101" pitchFamily="2" charset="-122"/>
                      </a:endParaRPr>
                    </a:p>
                  </a:txBody>
                  <a:tcPr marL="66675" marR="6667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latinLnBrk="1">
                        <a:lnSpc>
                          <a:spcPts val="2400"/>
                        </a:lnSpc>
                        <a:spcAft>
                          <a:spcPts val="0"/>
                        </a:spcAft>
                      </a:pPr>
                      <a:r>
                        <a:rPr lang="en-US" sz="3200" b="1" kern="0" spc="40">
                          <a:solidFill>
                            <a:srgbClr val="FF0000"/>
                          </a:solidFill>
                          <a:effectLst/>
                          <a:latin typeface="楷体" panose="02010609060101010101" charset="-122"/>
                          <a:ea typeface="宋体" panose="02010600030101010101" pitchFamily="2" charset="-122"/>
                          <a:cs typeface="宋体" panose="02010600030101010101" pitchFamily="2" charset="-122"/>
                        </a:rPr>
                        <a:t>72</a:t>
                      </a:r>
                      <a:r>
                        <a:rPr lang="en-US" sz="3200" b="1" kern="0" spc="40">
                          <a:solidFill>
                            <a:srgbClr val="FF0000"/>
                          </a:solidFill>
                          <a:effectLst/>
                          <a:latin typeface="楷体_GB2312"/>
                          <a:ea typeface="宋体" panose="02010600030101010101" pitchFamily="2" charset="-122"/>
                          <a:cs typeface="宋体" panose="02010600030101010101" pitchFamily="2" charset="-122"/>
                        </a:rPr>
                        <a:t>%</a:t>
                      </a:r>
                      <a:endParaRPr lang="en-US" sz="3200" b="1" kern="0" spc="40">
                        <a:solidFill>
                          <a:srgbClr val="FF0000"/>
                        </a:solidFill>
                        <a:effectLst/>
                        <a:latin typeface="楷体_GB2312"/>
                        <a:ea typeface="宋体" panose="02010600030101010101" pitchFamily="2" charset="-122"/>
                        <a:cs typeface="宋体" panose="02010600030101010101" pitchFamily="2" charset="-122"/>
                      </a:endParaRPr>
                    </a:p>
                  </a:txBody>
                  <a:tcPr marL="66675" marR="6667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845185">
                <a:tc>
                  <a:txBody>
                    <a:bodyPr/>
                    <a:lstStyle/>
                    <a:p>
                      <a:pPr algn="ctr" latinLnBrk="1">
                        <a:lnSpc>
                          <a:spcPts val="2400"/>
                        </a:lnSpc>
                        <a:spcAft>
                          <a:spcPts val="0"/>
                        </a:spcAft>
                      </a:pPr>
                      <a:r>
                        <a:rPr lang="zh-CN" sz="3200" b="1" kern="0" spc="40">
                          <a:solidFill>
                            <a:srgbClr val="FF0000"/>
                          </a:solidFill>
                          <a:effectLst/>
                          <a:latin typeface="Calibri" panose="020F0502020204030204"/>
                          <a:ea typeface="楷体" panose="02010609060101010101" charset="-122"/>
                          <a:cs typeface="宋体" panose="02010600030101010101" pitchFamily="2" charset="-122"/>
                        </a:rPr>
                        <a:t>必修二（经济）</a:t>
                      </a:r>
                      <a:endParaRPr lang="zh-CN" sz="3200" b="1" kern="0" spc="40">
                        <a:solidFill>
                          <a:srgbClr val="FF0000"/>
                        </a:solidFill>
                        <a:effectLst/>
                        <a:latin typeface="Calibri" panose="020F0502020204030204"/>
                        <a:ea typeface="楷体" panose="02010609060101010101" charset="-122"/>
                        <a:cs typeface="宋体" panose="02010600030101010101" pitchFamily="2" charset="-122"/>
                      </a:endParaRPr>
                    </a:p>
                  </a:txBody>
                  <a:tcPr marL="66675" marR="6667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latinLnBrk="1">
                        <a:lnSpc>
                          <a:spcPts val="2400"/>
                        </a:lnSpc>
                        <a:spcAft>
                          <a:spcPts val="0"/>
                        </a:spcAft>
                      </a:pPr>
                      <a:r>
                        <a:rPr lang="en-US" sz="3200" b="1" kern="0" spc="40">
                          <a:solidFill>
                            <a:srgbClr val="FF0000"/>
                          </a:solidFill>
                          <a:effectLst/>
                          <a:latin typeface="楷体" panose="02010609060101010101" charset="-122"/>
                          <a:ea typeface="宋体" panose="02010600030101010101" pitchFamily="2" charset="-122"/>
                          <a:cs typeface="宋体" panose="02010600030101010101" pitchFamily="2" charset="-122"/>
                        </a:rPr>
                        <a:t>12</a:t>
                      </a:r>
                      <a:endParaRPr lang="en-US" sz="3200" b="1" kern="0" spc="40">
                        <a:solidFill>
                          <a:srgbClr val="FF0000"/>
                        </a:solidFill>
                        <a:effectLst/>
                        <a:latin typeface="楷体" panose="02010609060101010101" charset="-122"/>
                        <a:ea typeface="宋体" panose="02010600030101010101" pitchFamily="2" charset="-122"/>
                        <a:cs typeface="宋体" panose="02010600030101010101" pitchFamily="2" charset="-122"/>
                      </a:endParaRPr>
                    </a:p>
                  </a:txBody>
                  <a:tcPr marL="66675" marR="6667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latinLnBrk="1">
                        <a:lnSpc>
                          <a:spcPts val="2400"/>
                        </a:lnSpc>
                        <a:spcAft>
                          <a:spcPts val="0"/>
                        </a:spcAft>
                      </a:pPr>
                      <a:r>
                        <a:rPr lang="en-US" sz="3200" b="1" kern="0" spc="40">
                          <a:solidFill>
                            <a:srgbClr val="FF0000"/>
                          </a:solidFill>
                          <a:effectLst/>
                          <a:latin typeface="楷体_GB2312"/>
                          <a:ea typeface="宋体" panose="02010600030101010101" pitchFamily="2" charset="-122"/>
                          <a:cs typeface="宋体" panose="02010600030101010101" pitchFamily="2" charset="-122"/>
                        </a:rPr>
                        <a:t>4</a:t>
                      </a:r>
                      <a:endParaRPr lang="en-US" sz="3200" b="1" kern="0" spc="40">
                        <a:solidFill>
                          <a:srgbClr val="FF0000"/>
                        </a:solidFill>
                        <a:effectLst/>
                        <a:latin typeface="楷体_GB2312"/>
                        <a:ea typeface="宋体" panose="02010600030101010101" pitchFamily="2" charset="-122"/>
                        <a:cs typeface="宋体" panose="02010600030101010101" pitchFamily="2" charset="-122"/>
                      </a:endParaRPr>
                    </a:p>
                  </a:txBody>
                  <a:tcPr marL="66675" marR="6667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latinLnBrk="1">
                        <a:lnSpc>
                          <a:spcPts val="2400"/>
                        </a:lnSpc>
                        <a:spcAft>
                          <a:spcPts val="0"/>
                        </a:spcAft>
                      </a:pPr>
                      <a:r>
                        <a:rPr lang="en-US" sz="3200" b="1" kern="0" spc="40">
                          <a:solidFill>
                            <a:srgbClr val="FF0000"/>
                          </a:solidFill>
                          <a:effectLst/>
                          <a:latin typeface="楷体" panose="02010609060101010101" charset="-122"/>
                          <a:ea typeface="宋体" panose="02010600030101010101" pitchFamily="2" charset="-122"/>
                          <a:cs typeface="宋体" panose="02010600030101010101" pitchFamily="2" charset="-122"/>
                        </a:rPr>
                        <a:t>16</a:t>
                      </a:r>
                      <a:endParaRPr lang="en-US" sz="3200" b="1" kern="0" spc="40">
                        <a:solidFill>
                          <a:srgbClr val="FF0000"/>
                        </a:solidFill>
                        <a:effectLst/>
                        <a:latin typeface="楷体" panose="02010609060101010101" charset="-122"/>
                        <a:ea typeface="宋体" panose="02010600030101010101" pitchFamily="2" charset="-122"/>
                        <a:cs typeface="宋体" panose="02010600030101010101" pitchFamily="2" charset="-122"/>
                      </a:endParaRPr>
                    </a:p>
                  </a:txBody>
                  <a:tcPr marL="66675" marR="6667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latinLnBrk="1">
                        <a:lnSpc>
                          <a:spcPts val="2400"/>
                        </a:lnSpc>
                        <a:spcAft>
                          <a:spcPts val="0"/>
                        </a:spcAft>
                      </a:pPr>
                      <a:r>
                        <a:rPr lang="en-US" sz="3200" b="1" kern="0" spc="40">
                          <a:solidFill>
                            <a:srgbClr val="FF0000"/>
                          </a:solidFill>
                          <a:effectLst/>
                          <a:latin typeface="楷体" panose="02010609060101010101" charset="-122"/>
                          <a:ea typeface="宋体" panose="02010600030101010101" pitchFamily="2" charset="-122"/>
                          <a:cs typeface="宋体" panose="02010600030101010101" pitchFamily="2" charset="-122"/>
                        </a:rPr>
                        <a:t>19</a:t>
                      </a:r>
                      <a:r>
                        <a:rPr lang="en-US" sz="3200" b="1" kern="0" spc="40">
                          <a:solidFill>
                            <a:srgbClr val="FF0000"/>
                          </a:solidFill>
                          <a:effectLst/>
                          <a:latin typeface="楷体_GB2312"/>
                          <a:ea typeface="宋体" panose="02010600030101010101" pitchFamily="2" charset="-122"/>
                          <a:cs typeface="宋体" panose="02010600030101010101" pitchFamily="2" charset="-122"/>
                        </a:rPr>
                        <a:t>%</a:t>
                      </a:r>
                      <a:endParaRPr lang="en-US" sz="3200" b="1" kern="0" spc="40">
                        <a:solidFill>
                          <a:srgbClr val="FF0000"/>
                        </a:solidFill>
                        <a:effectLst/>
                        <a:latin typeface="楷体_GB2312"/>
                        <a:ea typeface="宋体" panose="02010600030101010101" pitchFamily="2" charset="-122"/>
                        <a:cs typeface="宋体" panose="02010600030101010101" pitchFamily="2" charset="-122"/>
                      </a:endParaRPr>
                    </a:p>
                  </a:txBody>
                  <a:tcPr marL="66675" marR="6667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845820">
                <a:tc>
                  <a:txBody>
                    <a:bodyPr/>
                    <a:lstStyle/>
                    <a:p>
                      <a:pPr algn="ctr" latinLnBrk="1">
                        <a:lnSpc>
                          <a:spcPts val="2400"/>
                        </a:lnSpc>
                        <a:spcAft>
                          <a:spcPts val="0"/>
                        </a:spcAft>
                      </a:pPr>
                      <a:r>
                        <a:rPr lang="zh-CN" sz="3200" b="1" kern="0" spc="40">
                          <a:solidFill>
                            <a:srgbClr val="FF0000"/>
                          </a:solidFill>
                          <a:effectLst/>
                          <a:latin typeface="Calibri" panose="020F0502020204030204"/>
                          <a:ea typeface="楷体" panose="02010609060101010101" charset="-122"/>
                          <a:cs typeface="宋体" panose="02010600030101010101" pitchFamily="2" charset="-122"/>
                        </a:rPr>
                        <a:t>必修三（文化）</a:t>
                      </a:r>
                      <a:endParaRPr lang="zh-CN" sz="3200" b="1" kern="0" spc="40">
                        <a:solidFill>
                          <a:srgbClr val="FF0000"/>
                        </a:solidFill>
                        <a:effectLst/>
                        <a:latin typeface="Calibri" panose="020F0502020204030204"/>
                        <a:ea typeface="楷体" panose="02010609060101010101" charset="-122"/>
                        <a:cs typeface="宋体" panose="02010600030101010101" pitchFamily="2" charset="-122"/>
                      </a:endParaRPr>
                    </a:p>
                  </a:txBody>
                  <a:tcPr marL="66675" marR="6667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latinLnBrk="1">
                        <a:lnSpc>
                          <a:spcPts val="2400"/>
                        </a:lnSpc>
                        <a:spcAft>
                          <a:spcPts val="0"/>
                        </a:spcAft>
                      </a:pPr>
                      <a:r>
                        <a:rPr lang="en-US" sz="3200" b="1" kern="0" spc="40">
                          <a:solidFill>
                            <a:srgbClr val="FF0000"/>
                          </a:solidFill>
                          <a:effectLst/>
                          <a:latin typeface="楷体" panose="02010609060101010101" charset="-122"/>
                          <a:ea typeface="宋体" panose="02010600030101010101" pitchFamily="2" charset="-122"/>
                          <a:cs typeface="宋体" panose="02010600030101010101" pitchFamily="2" charset="-122"/>
                        </a:rPr>
                        <a:t>4</a:t>
                      </a:r>
                      <a:endParaRPr lang="en-US" sz="3200" b="1" kern="0" spc="40">
                        <a:solidFill>
                          <a:srgbClr val="FF0000"/>
                        </a:solidFill>
                        <a:effectLst/>
                        <a:latin typeface="楷体" panose="02010609060101010101" charset="-122"/>
                        <a:ea typeface="宋体" panose="02010600030101010101" pitchFamily="2" charset="-122"/>
                        <a:cs typeface="宋体" panose="02010600030101010101" pitchFamily="2" charset="-122"/>
                      </a:endParaRPr>
                    </a:p>
                  </a:txBody>
                  <a:tcPr marL="66675" marR="6667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latinLnBrk="1">
                        <a:lnSpc>
                          <a:spcPts val="2400"/>
                        </a:lnSpc>
                        <a:spcAft>
                          <a:spcPts val="0"/>
                        </a:spcAft>
                      </a:pPr>
                      <a:r>
                        <a:rPr lang="en-US" sz="3200" b="1" kern="0" spc="40">
                          <a:solidFill>
                            <a:srgbClr val="FF0000"/>
                          </a:solidFill>
                          <a:effectLst/>
                          <a:latin typeface="楷体_GB2312"/>
                          <a:ea typeface="宋体" panose="02010600030101010101" pitchFamily="2" charset="-122"/>
                          <a:cs typeface="宋体" panose="02010600030101010101" pitchFamily="2" charset="-122"/>
                        </a:rPr>
                        <a:t>4</a:t>
                      </a:r>
                      <a:endParaRPr lang="en-US" sz="3200" b="1" kern="0" spc="40">
                        <a:solidFill>
                          <a:srgbClr val="FF0000"/>
                        </a:solidFill>
                        <a:effectLst/>
                        <a:latin typeface="楷体_GB2312"/>
                        <a:ea typeface="宋体" panose="02010600030101010101" pitchFamily="2" charset="-122"/>
                        <a:cs typeface="宋体" panose="02010600030101010101" pitchFamily="2" charset="-122"/>
                      </a:endParaRPr>
                    </a:p>
                  </a:txBody>
                  <a:tcPr marL="66675" marR="6667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latinLnBrk="1">
                        <a:lnSpc>
                          <a:spcPts val="2400"/>
                        </a:lnSpc>
                        <a:spcAft>
                          <a:spcPts val="0"/>
                        </a:spcAft>
                      </a:pPr>
                      <a:r>
                        <a:rPr lang="en-US" sz="3200" b="1" kern="0" spc="40">
                          <a:solidFill>
                            <a:srgbClr val="FF0000"/>
                          </a:solidFill>
                          <a:effectLst/>
                          <a:latin typeface="楷体" panose="02010609060101010101" charset="-122"/>
                          <a:ea typeface="宋体" panose="02010600030101010101" pitchFamily="2" charset="-122"/>
                          <a:cs typeface="宋体" panose="02010600030101010101" pitchFamily="2" charset="-122"/>
                        </a:rPr>
                        <a:t>8</a:t>
                      </a:r>
                      <a:endParaRPr lang="en-US" sz="3200" b="1" kern="0" spc="40">
                        <a:solidFill>
                          <a:srgbClr val="FF0000"/>
                        </a:solidFill>
                        <a:effectLst/>
                        <a:latin typeface="楷体" panose="02010609060101010101" charset="-122"/>
                        <a:ea typeface="宋体" panose="02010600030101010101" pitchFamily="2" charset="-122"/>
                        <a:cs typeface="宋体" panose="02010600030101010101" pitchFamily="2" charset="-122"/>
                      </a:endParaRPr>
                    </a:p>
                  </a:txBody>
                  <a:tcPr marL="66675" marR="6667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latinLnBrk="1">
                        <a:lnSpc>
                          <a:spcPts val="2400"/>
                        </a:lnSpc>
                        <a:spcAft>
                          <a:spcPts val="0"/>
                        </a:spcAft>
                      </a:pPr>
                      <a:r>
                        <a:rPr lang="en-US" sz="3200" b="1" kern="0" spc="40" dirty="0">
                          <a:solidFill>
                            <a:srgbClr val="FF0000"/>
                          </a:solidFill>
                          <a:effectLst/>
                          <a:latin typeface="楷体" panose="02010609060101010101" charset="-122"/>
                          <a:ea typeface="宋体" panose="02010600030101010101" pitchFamily="2" charset="-122"/>
                          <a:cs typeface="宋体" panose="02010600030101010101" pitchFamily="2" charset="-122"/>
                        </a:rPr>
                        <a:t>9</a:t>
                      </a:r>
                      <a:r>
                        <a:rPr lang="en-US" sz="3200" b="1" kern="0" spc="40" dirty="0">
                          <a:solidFill>
                            <a:srgbClr val="FF0000"/>
                          </a:solidFill>
                          <a:effectLst/>
                          <a:latin typeface="楷体_GB2312"/>
                          <a:ea typeface="宋体" panose="02010600030101010101" pitchFamily="2" charset="-122"/>
                          <a:cs typeface="宋体" panose="02010600030101010101" pitchFamily="2" charset="-122"/>
                        </a:rPr>
                        <a:t>%</a:t>
                      </a:r>
                      <a:endParaRPr lang="en-US" sz="3200" b="1" kern="0" spc="40" dirty="0">
                        <a:solidFill>
                          <a:srgbClr val="FF0000"/>
                        </a:solidFill>
                        <a:effectLst/>
                        <a:latin typeface="楷体_GB2312"/>
                        <a:ea typeface="宋体" panose="02010600030101010101" pitchFamily="2" charset="-122"/>
                        <a:cs typeface="宋体" panose="02010600030101010101" pitchFamily="2" charset="-122"/>
                      </a:endParaRPr>
                    </a:p>
                  </a:txBody>
                  <a:tcPr marL="66675" marR="6667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bl>
          </a:graphicData>
        </a:graphic>
      </p:graphicFrame>
      <p:sp>
        <p:nvSpPr>
          <p:cNvPr id="4" name="矩形 3"/>
          <p:cNvSpPr/>
          <p:nvPr/>
        </p:nvSpPr>
        <p:spPr>
          <a:xfrm>
            <a:off x="3431704" y="13131"/>
            <a:ext cx="5951220" cy="521970"/>
          </a:xfrm>
          <a:prstGeom prst="rect">
            <a:avLst/>
          </a:prstGeom>
        </p:spPr>
        <p:txBody>
          <a:bodyPr wrap="none">
            <a:spAutoFit/>
          </a:bodyPr>
          <a:lstStyle/>
          <a:p>
            <a:r>
              <a:rPr lang="en-US" altLang="zh-CN" sz="2800" b="1" dirty="0">
                <a:solidFill>
                  <a:srgbClr val="FF0000"/>
                </a:solidFill>
              </a:rPr>
              <a:t>2018</a:t>
            </a:r>
            <a:r>
              <a:rPr lang="zh-CN" altLang="zh-CN" sz="2800" b="1" dirty="0">
                <a:solidFill>
                  <a:srgbClr val="FF0000"/>
                </a:solidFill>
              </a:rPr>
              <a:t>年全国一卷历史部分的试卷结构</a:t>
            </a:r>
            <a:endParaRPr lang="zh-CN" altLang="zh-CN" sz="2800" b="1" dirty="0">
              <a:solidFill>
                <a:srgbClr val="FF0000"/>
              </a:solidFill>
            </a:endParaRPr>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a:spLocks noChangeArrowheads="1"/>
          </p:cNvSpPr>
          <p:nvPr/>
        </p:nvSpPr>
        <p:spPr bwMode="auto">
          <a:xfrm>
            <a:off x="2135560" y="1268760"/>
            <a:ext cx="8001000" cy="514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342900" indent="-342900" eaLnBrk="1" hangingPunct="1">
              <a:lnSpc>
                <a:spcPct val="80000"/>
              </a:lnSpc>
              <a:spcBef>
                <a:spcPct val="20000"/>
              </a:spcBef>
              <a:buFont typeface="Arial" panose="020B0604020202020204" pitchFamily="34" charset="0"/>
              <a:buNone/>
            </a:pPr>
            <a:r>
              <a:rPr lang="zh-CN" altLang="en-US" sz="3200" b="1" dirty="0" smtClean="0">
                <a:latin typeface="黑体" panose="02010609060101010101" charset="-122"/>
                <a:ea typeface="黑体" panose="02010609060101010101" charset="-122"/>
              </a:rPr>
              <a:t>        </a:t>
            </a:r>
            <a:endParaRPr lang="zh-CN" altLang="en-US" sz="2800" b="1" dirty="0" smtClean="0">
              <a:latin typeface="宋体" panose="02010600030101010101" pitchFamily="2" charset="-122"/>
              <a:ea typeface="宋体" panose="02010600030101010101" pitchFamily="2" charset="-122"/>
            </a:endParaRPr>
          </a:p>
        </p:txBody>
      </p:sp>
      <p:sp>
        <p:nvSpPr>
          <p:cNvPr id="2" name="TextBox 1"/>
          <p:cNvSpPr txBox="1"/>
          <p:nvPr/>
        </p:nvSpPr>
        <p:spPr>
          <a:xfrm>
            <a:off x="1687195" y="4902835"/>
            <a:ext cx="9267190" cy="1660525"/>
          </a:xfrm>
          <a:prstGeom prst="rect">
            <a:avLst/>
          </a:prstGeom>
          <a:noFill/>
        </p:spPr>
        <p:txBody>
          <a:bodyPr wrap="square" rtlCol="0">
            <a:spAutoFit/>
          </a:bodyPr>
          <a:lstStyle/>
          <a:p>
            <a:r>
              <a:rPr lang="zh-CN" altLang="en-US" sz="2800" b="1" dirty="0">
                <a:latin typeface="楷体" panose="02010609060101010101" charset="-122"/>
                <a:ea typeface="楷体" panose="02010609060101010101" charset="-122"/>
              </a:rPr>
              <a:t>（</a:t>
            </a:r>
            <a:r>
              <a:rPr lang="en-US" altLang="zh-CN" sz="2800" b="1" dirty="0">
                <a:latin typeface="楷体" panose="02010609060101010101" charset="-122"/>
                <a:ea typeface="楷体" panose="02010609060101010101" charset="-122"/>
              </a:rPr>
              <a:t>1</a:t>
            </a:r>
            <a:r>
              <a:rPr lang="zh-CN" altLang="en-US" sz="2800" b="1" dirty="0">
                <a:latin typeface="楷体" panose="02010609060101010101" charset="-122"/>
                <a:ea typeface="楷体" panose="02010609060101010101" charset="-122"/>
              </a:rPr>
              <a:t>）每年各部分的比例出现波动，甚至有很大的随意性。</a:t>
            </a:r>
            <a:endParaRPr lang="zh-CN" altLang="en-US" sz="2800" b="1" dirty="0">
              <a:latin typeface="楷体" panose="02010609060101010101" charset="-122"/>
              <a:ea typeface="楷体" panose="02010609060101010101" charset="-122"/>
            </a:endParaRPr>
          </a:p>
          <a:p>
            <a:endParaRPr lang="zh-CN" altLang="en-US" sz="2800" b="1" dirty="0">
              <a:latin typeface="楷体" panose="02010609060101010101" charset="-122"/>
              <a:ea typeface="楷体" panose="02010609060101010101" charset="-122"/>
            </a:endParaRPr>
          </a:p>
          <a:p>
            <a:r>
              <a:rPr lang="zh-CN" altLang="en-US" sz="2800" b="1" dirty="0">
                <a:latin typeface="楷体" panose="02010609060101010101" charset="-122"/>
                <a:ea typeface="楷体" panose="02010609060101010101" charset="-122"/>
              </a:rPr>
              <a:t>（</a:t>
            </a:r>
            <a:r>
              <a:rPr lang="en-US" altLang="zh-CN" sz="2800" b="1" dirty="0">
                <a:latin typeface="楷体" panose="02010609060101010101" charset="-122"/>
                <a:ea typeface="楷体" panose="02010609060101010101" charset="-122"/>
              </a:rPr>
              <a:t>2</a:t>
            </a:r>
            <a:r>
              <a:rPr lang="zh-CN" altLang="en-US" sz="2800" b="1" dirty="0">
                <a:latin typeface="楷体" panose="02010609060101010101" charset="-122"/>
                <a:ea typeface="楷体" panose="02010609060101010101" charset="-122"/>
              </a:rPr>
              <a:t>）试题</a:t>
            </a:r>
            <a:r>
              <a:rPr lang="zh-CN" altLang="en-US" sz="2800" b="1" dirty="0" smtClean="0">
                <a:solidFill>
                  <a:schemeClr val="tx1"/>
                </a:solidFill>
                <a:latin typeface="楷体" panose="02010609060101010101" charset="-122"/>
                <a:ea typeface="楷体" panose="02010609060101010101" charset="-122"/>
              </a:rPr>
              <a:t>的考查服从于能力和素养，不讲究覆盖率。</a:t>
            </a:r>
            <a:endParaRPr lang="zh-CN" altLang="en-US" sz="2800" b="1" dirty="0">
              <a:solidFill>
                <a:schemeClr val="tx1"/>
              </a:solidFill>
              <a:latin typeface="楷体" panose="02010609060101010101" charset="-122"/>
              <a:ea typeface="楷体" panose="02010609060101010101" charset="-122"/>
            </a:endParaRPr>
          </a:p>
          <a:p>
            <a:endParaRPr lang="zh-CN" altLang="en-US" dirty="0">
              <a:latin typeface="楷体" panose="02010609060101010101" charset="-122"/>
              <a:ea typeface="楷体" panose="02010609060101010101" charset="-122"/>
            </a:endParaRPr>
          </a:p>
        </p:txBody>
      </p:sp>
      <p:sp>
        <p:nvSpPr>
          <p:cNvPr id="15" name="Text Box 4"/>
          <p:cNvSpPr txBox="1">
            <a:spLocks noChangeArrowheads="1"/>
          </p:cNvSpPr>
          <p:nvPr/>
        </p:nvSpPr>
        <p:spPr bwMode="auto">
          <a:xfrm>
            <a:off x="1907540" y="1066165"/>
            <a:ext cx="8456930" cy="3599815"/>
          </a:xfrm>
          <a:prstGeom prst="rect">
            <a:avLst/>
          </a:prstGeom>
          <a:noFill/>
          <a:ln>
            <a:noFill/>
          </a:ln>
          <a:effectLst>
            <a:prstShdw prst="shdw12">
              <a:schemeClr val="bg2">
                <a:alpha val="50000"/>
              </a:schemeClr>
            </a:prst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wrap="square">
            <a:spAutoFit/>
          </a:bodyPr>
          <a:lstStyle>
            <a:lvl1pPr marL="342900" indent="-342900" eaLnBrk="0" hangingPunct="0">
              <a:defRPr>
                <a:solidFill>
                  <a:schemeClr val="tx1"/>
                </a:solidFill>
                <a:latin typeface="Arial" panose="020B0604020202020204" pitchFamily="34" charset="0"/>
                <a:ea typeface="宋体" panose="02010600030101010101" pitchFamily="2" charset="-122"/>
              </a:defRPr>
            </a:lvl1pPr>
            <a:lvl2pPr marL="800100" indent="-342900" eaLnBrk="0" hangingPunct="0">
              <a:defRPr>
                <a:solidFill>
                  <a:schemeClr val="tx1"/>
                </a:solidFill>
                <a:latin typeface="Arial" panose="020B0604020202020204" pitchFamily="34" charset="0"/>
                <a:ea typeface="宋体" panose="02010600030101010101" pitchFamily="2" charset="-122"/>
              </a:defRPr>
            </a:lvl2pPr>
            <a:lvl3pPr marL="1257300" indent="-342900" eaLnBrk="0" hangingPunct="0">
              <a:defRPr>
                <a:solidFill>
                  <a:schemeClr val="tx1"/>
                </a:solidFill>
                <a:latin typeface="Arial" panose="020B0604020202020204" pitchFamily="34" charset="0"/>
                <a:ea typeface="宋体" panose="02010600030101010101" pitchFamily="2" charset="-122"/>
              </a:defRPr>
            </a:lvl3pPr>
            <a:lvl4pPr marL="1714500" indent="-342900" eaLnBrk="0" hangingPunct="0">
              <a:defRPr>
                <a:solidFill>
                  <a:schemeClr val="tx1"/>
                </a:solidFill>
                <a:latin typeface="Arial" panose="020B0604020202020204" pitchFamily="34" charset="0"/>
                <a:ea typeface="宋体" panose="02010600030101010101" pitchFamily="2" charset="-122"/>
              </a:defRPr>
            </a:lvl4pPr>
            <a:lvl5pPr marL="2171700" indent="-342900" eaLnBrk="0" hangingPunct="0">
              <a:defRPr>
                <a:solidFill>
                  <a:schemeClr val="tx1"/>
                </a:solidFill>
                <a:latin typeface="Arial" panose="020B0604020202020204" pitchFamily="34" charset="0"/>
                <a:ea typeface="宋体" panose="02010600030101010101" pitchFamily="2" charset="-122"/>
              </a:defRPr>
            </a:lvl5pPr>
            <a:lvl6pPr marL="2628900" indent="-3429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3086100" indent="-3429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543300" indent="-3429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4000500" indent="-3429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eaLnBrk="1" hangingPunct="1"/>
            <a:r>
              <a:rPr lang="zh-CN" altLang="en-US" sz="2800" dirty="0"/>
              <a:t>从专题史角度看：</a:t>
            </a:r>
            <a:r>
              <a:rPr lang="zh-CN" altLang="en-US" sz="3200" b="1" dirty="0" smtClean="0">
                <a:solidFill>
                  <a:schemeClr val="accent6"/>
                </a:solidFill>
                <a:latin typeface="+mn-lt"/>
                <a:ea typeface="+mn-ea"/>
                <a:cs typeface="+mn-cs"/>
                <a:sym typeface="+mn-ea"/>
              </a:rPr>
              <a:t>各版块不平衡</a:t>
            </a:r>
            <a:endParaRPr lang="zh-CN" altLang="en-US" sz="3200" b="1" dirty="0" smtClean="0">
              <a:solidFill>
                <a:schemeClr val="accent6"/>
              </a:solidFill>
              <a:latin typeface="+mn-lt"/>
              <a:ea typeface="+mn-ea"/>
              <a:cs typeface="+mn-cs"/>
              <a:sym typeface="+mn-ea"/>
            </a:endParaRPr>
          </a:p>
          <a:p>
            <a:pPr eaLnBrk="1" hangingPunct="1"/>
            <a:endParaRPr lang="zh-CN" altLang="en-US" sz="2800" dirty="0"/>
          </a:p>
          <a:p>
            <a:pPr eaLnBrk="1" hangingPunct="1"/>
            <a:r>
              <a:rPr lang="zh-CN" altLang="en-US" sz="2800" dirty="0"/>
              <a:t>  </a:t>
            </a:r>
            <a:r>
              <a:rPr lang="zh-CN" altLang="en-US" sz="2800" dirty="0">
                <a:solidFill>
                  <a:srgbClr val="FF0000"/>
                </a:solidFill>
              </a:rPr>
              <a:t>年份        政治史     经济史    文化史      合计分值</a:t>
            </a:r>
            <a:endParaRPr lang="zh-CN" altLang="en-US" sz="2800" dirty="0">
              <a:solidFill>
                <a:srgbClr val="FF0000"/>
              </a:solidFill>
            </a:endParaRPr>
          </a:p>
          <a:p>
            <a:pPr eaLnBrk="1" hangingPunct="1">
              <a:buFontTx/>
              <a:buAutoNum type="arabicPlain" startAt="2014"/>
            </a:pPr>
            <a:r>
              <a:rPr lang="zh-CN" altLang="en-US" sz="2800" dirty="0"/>
              <a:t>年      </a:t>
            </a:r>
            <a:r>
              <a:rPr lang="en-US" altLang="zh-CN" sz="2800" dirty="0"/>
              <a:t>28</a:t>
            </a:r>
            <a:r>
              <a:rPr lang="zh-CN" altLang="en-US" sz="2800" dirty="0"/>
              <a:t>分        </a:t>
            </a:r>
            <a:r>
              <a:rPr lang="en-US" altLang="zh-CN" sz="2800" dirty="0"/>
              <a:t>20</a:t>
            </a:r>
            <a:r>
              <a:rPr lang="zh-CN" altLang="en-US" sz="2800" dirty="0"/>
              <a:t>分         </a:t>
            </a:r>
            <a:r>
              <a:rPr lang="en-US" altLang="zh-CN" sz="2800" dirty="0"/>
              <a:t>37</a:t>
            </a:r>
            <a:r>
              <a:rPr lang="zh-CN" altLang="en-US" sz="2800" dirty="0"/>
              <a:t>分          </a:t>
            </a:r>
            <a:r>
              <a:rPr lang="en-US" altLang="zh-CN" sz="2800" dirty="0"/>
              <a:t>85</a:t>
            </a:r>
            <a:r>
              <a:rPr lang="zh-CN" altLang="en-US" sz="2800" dirty="0"/>
              <a:t>分</a:t>
            </a:r>
            <a:endParaRPr lang="zh-CN" altLang="en-US" sz="2800" dirty="0"/>
          </a:p>
          <a:p>
            <a:pPr eaLnBrk="1" hangingPunct="1"/>
            <a:r>
              <a:rPr lang="en-US" altLang="zh-CN" sz="2800" dirty="0"/>
              <a:t>2015</a:t>
            </a:r>
            <a:r>
              <a:rPr lang="zh-CN" altLang="en-US" sz="2800" dirty="0"/>
              <a:t>年      </a:t>
            </a:r>
            <a:r>
              <a:rPr lang="en-US" altLang="zh-CN" sz="2800" dirty="0"/>
              <a:t>20</a:t>
            </a:r>
            <a:r>
              <a:rPr lang="zh-CN" altLang="en-US" sz="2800" dirty="0"/>
              <a:t>分        </a:t>
            </a:r>
            <a:r>
              <a:rPr lang="en-US" altLang="zh-CN" sz="2800" dirty="0"/>
              <a:t>36</a:t>
            </a:r>
            <a:r>
              <a:rPr lang="zh-CN" altLang="en-US" sz="2800" dirty="0"/>
              <a:t>分         </a:t>
            </a:r>
            <a:r>
              <a:rPr lang="en-US" altLang="zh-CN" sz="2800" dirty="0"/>
              <a:t>29</a:t>
            </a:r>
            <a:r>
              <a:rPr lang="zh-CN" altLang="en-US" sz="2800" dirty="0"/>
              <a:t>分          </a:t>
            </a:r>
            <a:r>
              <a:rPr lang="en-US" altLang="zh-CN" sz="2800" dirty="0"/>
              <a:t>85</a:t>
            </a:r>
            <a:r>
              <a:rPr lang="zh-CN" altLang="en-US" sz="2800" dirty="0"/>
              <a:t>分</a:t>
            </a:r>
            <a:endParaRPr lang="zh-CN" altLang="en-US" sz="2800" dirty="0"/>
          </a:p>
          <a:p>
            <a:pPr eaLnBrk="1" hangingPunct="1"/>
            <a:r>
              <a:rPr lang="en-US" altLang="zh-CN" sz="2800" dirty="0"/>
              <a:t>2016</a:t>
            </a:r>
            <a:r>
              <a:rPr lang="zh-CN" altLang="en-US" sz="2800" dirty="0"/>
              <a:t>分      </a:t>
            </a:r>
            <a:r>
              <a:rPr lang="en-US" altLang="zh-CN" sz="2800" dirty="0"/>
              <a:t>24</a:t>
            </a:r>
            <a:r>
              <a:rPr lang="zh-CN" altLang="en-US" sz="2800" dirty="0"/>
              <a:t>分        </a:t>
            </a:r>
            <a:r>
              <a:rPr lang="en-US" altLang="zh-CN" sz="2800" dirty="0"/>
              <a:t>45</a:t>
            </a:r>
            <a:r>
              <a:rPr lang="zh-CN" altLang="en-US" sz="2800" dirty="0"/>
              <a:t>分         </a:t>
            </a:r>
            <a:r>
              <a:rPr lang="en-US" altLang="zh-CN" sz="2800" dirty="0"/>
              <a:t>16</a:t>
            </a:r>
            <a:r>
              <a:rPr lang="zh-CN" altLang="en-US" sz="2800" dirty="0"/>
              <a:t>分          </a:t>
            </a:r>
            <a:r>
              <a:rPr lang="en-US" altLang="zh-CN" sz="2800" dirty="0"/>
              <a:t>85</a:t>
            </a:r>
            <a:r>
              <a:rPr lang="zh-CN" altLang="en-US" sz="2800" dirty="0"/>
              <a:t>分</a:t>
            </a:r>
            <a:endParaRPr lang="zh-CN" altLang="en-US" sz="2800" dirty="0"/>
          </a:p>
          <a:p>
            <a:pPr eaLnBrk="1" hangingPunct="1"/>
            <a:r>
              <a:rPr lang="en-US" altLang="zh-CN" sz="2800" dirty="0"/>
              <a:t>2017</a:t>
            </a:r>
            <a:r>
              <a:rPr lang="zh-CN" altLang="en-US" sz="2800" dirty="0"/>
              <a:t>年      </a:t>
            </a:r>
            <a:r>
              <a:rPr lang="en-US" altLang="zh-CN" sz="2800" dirty="0"/>
              <a:t>32</a:t>
            </a:r>
            <a:r>
              <a:rPr lang="zh-CN" altLang="en-US" sz="2800" dirty="0"/>
              <a:t>分        </a:t>
            </a:r>
            <a:r>
              <a:rPr lang="en-US" altLang="zh-CN" sz="2800" dirty="0"/>
              <a:t>28</a:t>
            </a:r>
            <a:r>
              <a:rPr lang="zh-CN" altLang="en-US" sz="2800" dirty="0"/>
              <a:t>分         </a:t>
            </a:r>
            <a:r>
              <a:rPr lang="en-US" altLang="zh-CN" sz="2800" dirty="0"/>
              <a:t>25</a:t>
            </a:r>
            <a:r>
              <a:rPr lang="zh-CN" altLang="en-US" sz="2800" dirty="0"/>
              <a:t>分          </a:t>
            </a:r>
            <a:r>
              <a:rPr lang="en-US" altLang="zh-CN" sz="2800" dirty="0"/>
              <a:t>85</a:t>
            </a:r>
            <a:r>
              <a:rPr lang="zh-CN" altLang="en-US" sz="2800" dirty="0" smtClean="0"/>
              <a:t>分</a:t>
            </a:r>
            <a:endParaRPr lang="en-US" altLang="zh-CN" sz="2800" dirty="0" smtClean="0"/>
          </a:p>
          <a:p>
            <a:pPr eaLnBrk="1" hangingPunct="1"/>
            <a:r>
              <a:rPr lang="en-US" altLang="zh-CN" sz="2800" dirty="0" smtClean="0"/>
              <a:t>2018</a:t>
            </a:r>
            <a:r>
              <a:rPr lang="zh-CN" altLang="en-US" sz="2800" dirty="0" smtClean="0"/>
              <a:t>年      </a:t>
            </a:r>
            <a:r>
              <a:rPr lang="en-US" altLang="zh-CN" sz="2800" dirty="0" smtClean="0"/>
              <a:t>45</a:t>
            </a:r>
            <a:r>
              <a:rPr lang="zh-CN" altLang="en-US" sz="2800" dirty="0" smtClean="0"/>
              <a:t>分        </a:t>
            </a:r>
            <a:r>
              <a:rPr lang="en-US" altLang="zh-CN" sz="2800" dirty="0" smtClean="0"/>
              <a:t>28</a:t>
            </a:r>
            <a:r>
              <a:rPr lang="zh-CN" altLang="en-US" sz="2800" dirty="0" smtClean="0"/>
              <a:t>分         </a:t>
            </a:r>
            <a:r>
              <a:rPr lang="en-US" altLang="zh-CN" sz="2800" dirty="0" smtClean="0"/>
              <a:t>12</a:t>
            </a:r>
            <a:r>
              <a:rPr lang="zh-CN" altLang="en-US" sz="2800" dirty="0" smtClean="0"/>
              <a:t>分          </a:t>
            </a:r>
            <a:r>
              <a:rPr lang="en-US" altLang="zh-CN" sz="2800" dirty="0" smtClean="0"/>
              <a:t>85</a:t>
            </a:r>
            <a:r>
              <a:rPr lang="zh-CN" altLang="en-US" sz="2800" dirty="0" smtClean="0"/>
              <a:t>分     </a:t>
            </a:r>
            <a:endParaRPr lang="zh-CN" altLang="en-US" sz="2800" dirty="0"/>
          </a:p>
        </p:txBody>
      </p:sp>
      <p:sp>
        <p:nvSpPr>
          <p:cNvPr id="8" name="矩形 7"/>
          <p:cNvSpPr/>
          <p:nvPr/>
        </p:nvSpPr>
        <p:spPr>
          <a:xfrm>
            <a:off x="2439834" y="114096"/>
            <a:ext cx="6939280" cy="521970"/>
          </a:xfrm>
          <a:prstGeom prst="rect">
            <a:avLst/>
          </a:prstGeom>
        </p:spPr>
        <p:txBody>
          <a:bodyPr wrap="none">
            <a:spAutoFit/>
          </a:bodyPr>
          <a:p>
            <a:r>
              <a:rPr lang="zh-CN" altLang="zh-CN" sz="2800" b="1" dirty="0">
                <a:solidFill>
                  <a:srgbClr val="FF0000"/>
                </a:solidFill>
              </a:rPr>
              <a:t>对比近几年年全国一卷历史部分的试卷结构</a:t>
            </a:r>
            <a:endParaRPr lang="zh-CN" altLang="zh-CN" sz="2800" b="1" dirty="0">
              <a:solidFill>
                <a:srgbClr val="FF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15">
                                            <p:txEl>
                                              <p:pRg st="0" end="0"/>
                                            </p:txEl>
                                          </p:spTgt>
                                        </p:tgtEl>
                                        <p:attrNameLst>
                                          <p:attrName>style.visibility</p:attrName>
                                        </p:attrNameLst>
                                      </p:cBhvr>
                                      <p:to>
                                        <p:strVal val="visible"/>
                                      </p:to>
                                    </p:set>
                                    <p:animEffect transition="in" filter="blinds(horizontal)">
                                      <p:cBhvr>
                                        <p:cTn id="7" dur="500"/>
                                        <p:tgtEl>
                                          <p:spTgt spid="1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2">
                                            <p:txEl>
                                              <p:pRg st="0" end="0"/>
                                            </p:txEl>
                                          </p:spTgt>
                                        </p:tgtEl>
                                        <p:attrNameLst>
                                          <p:attrName>style.visibility</p:attrName>
                                        </p:attrNameLst>
                                      </p:cBhvr>
                                      <p:to>
                                        <p:strVal val="visible"/>
                                      </p:to>
                                    </p:set>
                                    <p:animEffect transition="in" filter="blinds(horizontal)">
                                      <p:cBhvr>
                                        <p:cTn id="12" dur="500"/>
                                        <p:tgtEl>
                                          <p:spTgt spid="2">
                                            <p:txEl>
                                              <p:pRg st="0" end="0"/>
                                            </p:txEl>
                                          </p:spTgt>
                                        </p:tgtEl>
                                      </p:cBhvr>
                                    </p:animEffect>
                                  </p:childTnLst>
                                </p:cTn>
                              </p:par>
                              <p:par>
                                <p:cTn id="13" presetID="3" presetClass="entr" presetSubtype="10" fill="hold" nodeType="withEffect">
                                  <p:stCondLst>
                                    <p:cond delay="0"/>
                                  </p:stCondLst>
                                  <p:childTnLst>
                                    <p:set>
                                      <p:cBhvr>
                                        <p:cTn id="14" dur="1" fill="hold">
                                          <p:stCondLst>
                                            <p:cond delay="0"/>
                                          </p:stCondLst>
                                        </p:cTn>
                                        <p:tgtEl>
                                          <p:spTgt spid="2">
                                            <p:txEl>
                                              <p:pRg st="2" end="2"/>
                                            </p:txEl>
                                          </p:spTgt>
                                        </p:tgtEl>
                                        <p:attrNameLst>
                                          <p:attrName>style.visibility</p:attrName>
                                        </p:attrNameLst>
                                      </p:cBhvr>
                                      <p:to>
                                        <p:strVal val="visible"/>
                                      </p:to>
                                    </p:set>
                                    <p:animEffect transition="in" filter="blinds(horizontal)">
                                      <p:cBhvr>
                                        <p:cTn id="15" dur="500"/>
                                        <p:tgtEl>
                                          <p:spTgt spid="2">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矩形 2"/>
          <p:cNvSpPr/>
          <p:nvPr/>
        </p:nvSpPr>
        <p:spPr>
          <a:xfrm>
            <a:off x="1706132" y="53173"/>
            <a:ext cx="8961867" cy="6123940"/>
          </a:xfrm>
          <a:prstGeom prst="rect">
            <a:avLst/>
          </a:prstGeom>
        </p:spPr>
        <p:txBody>
          <a:bodyPr wrap="square">
            <a:spAutoFit/>
          </a:bodyPr>
          <a:lstStyle/>
          <a:p>
            <a:r>
              <a:rPr lang="en-US" altLang="zh-CN" sz="2800" b="1" dirty="0" smtClean="0"/>
              <a:t>                   </a:t>
            </a:r>
            <a:r>
              <a:rPr lang="zh-CN" altLang="zh-CN" sz="2800" b="1" dirty="0" smtClean="0"/>
              <a:t>考点</a:t>
            </a:r>
            <a:r>
              <a:rPr lang="zh-CN" altLang="zh-CN" sz="2800" b="1" dirty="0"/>
              <a:t>分布</a:t>
            </a:r>
            <a:r>
              <a:rPr lang="zh-CN" altLang="zh-CN" sz="2800" b="1" dirty="0" smtClean="0"/>
              <a:t>分析</a:t>
            </a:r>
            <a:r>
              <a:rPr lang="zh-CN" altLang="en-US" sz="2800" b="1" dirty="0" smtClean="0"/>
              <a:t>：</a:t>
            </a:r>
            <a:endParaRPr lang="zh-CN" altLang="en-US" sz="2800" b="1" dirty="0" smtClean="0"/>
          </a:p>
          <a:p>
            <a:endParaRPr lang="zh-CN" altLang="en-US" sz="2800" b="1" dirty="0" smtClean="0"/>
          </a:p>
          <a:p>
            <a:endParaRPr lang="zh-CN" altLang="en-US" sz="2800" b="1" dirty="0" smtClean="0"/>
          </a:p>
          <a:p>
            <a:r>
              <a:rPr lang="zh-CN" altLang="en-US" sz="2800" b="1" dirty="0" smtClean="0">
                <a:solidFill>
                  <a:schemeClr val="tx1"/>
                </a:solidFill>
              </a:rPr>
              <a:t>（</a:t>
            </a:r>
            <a:r>
              <a:rPr lang="en-US" altLang="zh-CN" sz="2800" b="1" dirty="0" smtClean="0">
                <a:solidFill>
                  <a:schemeClr val="tx1"/>
                </a:solidFill>
              </a:rPr>
              <a:t>1</a:t>
            </a:r>
            <a:r>
              <a:rPr lang="zh-CN" altLang="en-US" sz="2800" b="1" dirty="0" smtClean="0">
                <a:solidFill>
                  <a:schemeClr val="tx1"/>
                </a:solidFill>
              </a:rPr>
              <a:t>）</a:t>
            </a:r>
            <a:r>
              <a:rPr lang="zh-CN" altLang="zh-CN" sz="2800" b="1" dirty="0">
                <a:solidFill>
                  <a:srgbClr val="FF0000"/>
                </a:solidFill>
              </a:rPr>
              <a:t>中国史比重上升，不容忽视</a:t>
            </a:r>
            <a:r>
              <a:rPr lang="zh-CN" altLang="zh-CN" sz="2800" b="1" dirty="0">
                <a:solidFill>
                  <a:schemeClr val="tx1"/>
                </a:solidFill>
              </a:rPr>
              <a:t>（</a:t>
            </a:r>
            <a:r>
              <a:rPr lang="zh-CN" altLang="zh-CN" sz="2800" b="1" dirty="0" smtClean="0">
                <a:solidFill>
                  <a:schemeClr val="tx1"/>
                </a:solidFill>
                <a:sym typeface="+mn-ea"/>
              </a:rPr>
              <a:t>必</a:t>
            </a:r>
            <a:r>
              <a:rPr lang="zh-CN" altLang="zh-CN" sz="2800" b="1" dirty="0">
                <a:solidFill>
                  <a:schemeClr val="tx1"/>
                </a:solidFill>
                <a:sym typeface="+mn-ea"/>
              </a:rPr>
              <a:t>做题部分</a:t>
            </a:r>
            <a:r>
              <a:rPr lang="en-US" altLang="zh-CN" sz="2800" b="1" dirty="0">
                <a:solidFill>
                  <a:schemeClr val="tx1"/>
                </a:solidFill>
                <a:sym typeface="+mn-ea"/>
              </a:rPr>
              <a:t>85</a:t>
            </a:r>
            <a:r>
              <a:rPr lang="zh-CN" altLang="zh-CN" sz="2800" b="1" dirty="0">
                <a:solidFill>
                  <a:schemeClr val="tx1"/>
                </a:solidFill>
                <a:sym typeface="+mn-ea"/>
              </a:rPr>
              <a:t>分，中国史占</a:t>
            </a:r>
            <a:r>
              <a:rPr lang="en-US" altLang="zh-CN" sz="2800" b="1" dirty="0">
                <a:solidFill>
                  <a:schemeClr val="tx1"/>
                </a:solidFill>
                <a:sym typeface="+mn-ea"/>
              </a:rPr>
              <a:t>57</a:t>
            </a:r>
            <a:r>
              <a:rPr lang="zh-CN" altLang="zh-CN" sz="2800" b="1" dirty="0">
                <a:solidFill>
                  <a:schemeClr val="tx1"/>
                </a:solidFill>
                <a:sym typeface="+mn-ea"/>
              </a:rPr>
              <a:t>分左右，世界史占</a:t>
            </a:r>
            <a:r>
              <a:rPr lang="en-US" altLang="zh-CN" sz="2800" b="1" dirty="0">
                <a:solidFill>
                  <a:schemeClr val="tx1"/>
                </a:solidFill>
                <a:sym typeface="+mn-ea"/>
              </a:rPr>
              <a:t>28</a:t>
            </a:r>
            <a:r>
              <a:rPr lang="zh-CN" altLang="zh-CN" sz="2800" b="1" dirty="0">
                <a:solidFill>
                  <a:schemeClr val="tx1"/>
                </a:solidFill>
                <a:sym typeface="+mn-ea"/>
              </a:rPr>
              <a:t>分左右</a:t>
            </a:r>
            <a:r>
              <a:rPr lang="zh-CN" altLang="zh-CN" sz="2800" b="1" dirty="0">
                <a:solidFill>
                  <a:schemeClr val="tx1"/>
                </a:solidFill>
              </a:rPr>
              <a:t>）</a:t>
            </a:r>
            <a:endParaRPr lang="zh-CN" altLang="zh-CN" sz="2800" b="1" dirty="0">
              <a:solidFill>
                <a:schemeClr val="tx1"/>
              </a:solidFill>
            </a:endParaRPr>
          </a:p>
          <a:p>
            <a:endParaRPr lang="zh-CN" altLang="zh-CN" sz="2800" b="1" dirty="0">
              <a:solidFill>
                <a:schemeClr val="tx1"/>
              </a:solidFill>
            </a:endParaRPr>
          </a:p>
          <a:p>
            <a:r>
              <a:rPr lang="zh-CN" altLang="zh-CN" sz="2800" b="1" dirty="0">
                <a:solidFill>
                  <a:schemeClr val="tx1"/>
                </a:solidFill>
              </a:rPr>
              <a:t>（</a:t>
            </a:r>
            <a:r>
              <a:rPr lang="en-US" altLang="zh-CN" sz="2800" b="1" dirty="0">
                <a:solidFill>
                  <a:schemeClr val="tx1"/>
                </a:solidFill>
              </a:rPr>
              <a:t>2</a:t>
            </a:r>
            <a:r>
              <a:rPr lang="zh-CN" altLang="zh-CN" sz="2800" b="1" dirty="0">
                <a:solidFill>
                  <a:schemeClr val="tx1"/>
                </a:solidFill>
              </a:rPr>
              <a:t>）</a:t>
            </a:r>
            <a:r>
              <a:rPr lang="zh-CN" altLang="zh-CN" sz="2800" b="1" dirty="0">
                <a:solidFill>
                  <a:schemeClr val="tx1"/>
                </a:solidFill>
                <a:sym typeface="+mn-ea"/>
              </a:rPr>
              <a:t>三个模块比例严重失衡</a:t>
            </a:r>
            <a:r>
              <a:rPr lang="zh-CN" altLang="zh-CN" sz="2800" b="1" dirty="0" smtClean="0">
                <a:solidFill>
                  <a:schemeClr val="tx1"/>
                </a:solidFill>
                <a:sym typeface="+mn-ea"/>
              </a:rPr>
              <a:t>。</a:t>
            </a:r>
            <a:r>
              <a:rPr lang="zh-CN" altLang="zh-CN" sz="2800" b="1" dirty="0">
                <a:solidFill>
                  <a:schemeClr val="tx1"/>
                </a:solidFill>
              </a:rPr>
              <a:t>从模块角度来讲，</a:t>
            </a:r>
            <a:r>
              <a:rPr lang="zh-CN" altLang="zh-CN" sz="2800" b="1" dirty="0">
                <a:solidFill>
                  <a:srgbClr val="FF0000"/>
                </a:solidFill>
              </a:rPr>
              <a:t>必修</a:t>
            </a:r>
            <a:r>
              <a:rPr lang="en-US" altLang="zh-CN" sz="2800" b="1" dirty="0">
                <a:solidFill>
                  <a:srgbClr val="FF0000"/>
                </a:solidFill>
              </a:rPr>
              <a:t>1</a:t>
            </a:r>
            <a:r>
              <a:rPr lang="zh-CN" altLang="zh-CN" sz="2800" b="1" dirty="0">
                <a:solidFill>
                  <a:srgbClr val="FF0000"/>
                </a:solidFill>
              </a:rPr>
              <a:t>和必修</a:t>
            </a:r>
            <a:r>
              <a:rPr lang="en-US" altLang="zh-CN" sz="2800" b="1" dirty="0">
                <a:solidFill>
                  <a:srgbClr val="FF0000"/>
                </a:solidFill>
              </a:rPr>
              <a:t>2</a:t>
            </a:r>
            <a:r>
              <a:rPr lang="zh-CN" altLang="zh-CN" sz="2800" b="1" dirty="0">
                <a:solidFill>
                  <a:srgbClr val="FF0000"/>
                </a:solidFill>
              </a:rPr>
              <a:t>仍为考试重点</a:t>
            </a:r>
            <a:r>
              <a:rPr lang="zh-CN" altLang="zh-CN" sz="2800" b="1" dirty="0" smtClean="0">
                <a:solidFill>
                  <a:srgbClr val="FF0000"/>
                </a:solidFill>
              </a:rPr>
              <a:t>。</a:t>
            </a:r>
            <a:r>
              <a:rPr lang="zh-CN" altLang="zh-CN" sz="2800" b="1" dirty="0">
                <a:solidFill>
                  <a:schemeClr val="tx1"/>
                </a:solidFill>
                <a:sym typeface="+mn-ea"/>
              </a:rPr>
              <a:t>必修三文化模块的比例大幅度下降，必修一政治模块的比例激增。</a:t>
            </a:r>
            <a:endParaRPr lang="zh-CN" altLang="zh-CN" sz="2800" b="1" dirty="0" smtClean="0">
              <a:solidFill>
                <a:schemeClr val="tx1"/>
              </a:solidFill>
            </a:endParaRPr>
          </a:p>
          <a:p>
            <a:endParaRPr lang="zh-CN" altLang="zh-CN" sz="2800" b="1" dirty="0" smtClean="0">
              <a:solidFill>
                <a:schemeClr val="tx1"/>
              </a:solidFill>
            </a:endParaRPr>
          </a:p>
          <a:p>
            <a:r>
              <a:rPr lang="zh-CN" sz="2800" b="1" dirty="0" smtClean="0">
                <a:solidFill>
                  <a:schemeClr val="tx1"/>
                </a:solidFill>
              </a:rPr>
              <a:t>（</a:t>
            </a:r>
            <a:r>
              <a:rPr lang="en-US" altLang="zh-CN" sz="2800" b="1" dirty="0" smtClean="0">
                <a:solidFill>
                  <a:schemeClr val="tx1"/>
                </a:solidFill>
              </a:rPr>
              <a:t>3</a:t>
            </a:r>
            <a:r>
              <a:rPr lang="zh-CN" sz="2800" b="1" dirty="0" smtClean="0">
                <a:solidFill>
                  <a:schemeClr val="tx1"/>
                </a:solidFill>
              </a:rPr>
              <a:t>）</a:t>
            </a:r>
            <a:r>
              <a:rPr lang="zh-CN" altLang="zh-CN" sz="2800" b="1" dirty="0">
                <a:solidFill>
                  <a:schemeClr val="tx1"/>
                </a:solidFill>
              </a:rPr>
              <a:t>中国古代史、中国近现代史、世界史基本保持“</a:t>
            </a:r>
            <a:r>
              <a:rPr lang="zh-CN" altLang="zh-CN" sz="2800" b="1" dirty="0">
                <a:solidFill>
                  <a:srgbClr val="FF0000"/>
                </a:solidFill>
              </a:rPr>
              <a:t>三分天下”</a:t>
            </a:r>
            <a:r>
              <a:rPr lang="zh-CN" altLang="zh-CN" sz="2800" b="1" dirty="0">
                <a:solidFill>
                  <a:schemeClr val="tx1"/>
                </a:solidFill>
              </a:rPr>
              <a:t>的格局。</a:t>
            </a:r>
            <a:endParaRPr lang="zh-CN" altLang="zh-CN" sz="2800" b="1" dirty="0">
              <a:solidFill>
                <a:schemeClr val="tx1"/>
              </a:solidFill>
            </a:endParaRPr>
          </a:p>
          <a:p>
            <a:endParaRPr lang="zh-CN" altLang="zh-CN" sz="2800" b="1" dirty="0">
              <a:solidFill>
                <a:schemeClr val="tx1"/>
              </a:solidFill>
            </a:endParaRPr>
          </a:p>
          <a:p>
            <a:endParaRPr lang="zh-CN" altLang="zh-CN" sz="2800" b="1" dirty="0">
              <a:solidFill>
                <a:schemeClr val="tx1"/>
              </a:solidFill>
            </a:endParaRPr>
          </a:p>
        </p:txBody>
      </p:sp>
      <p:sp>
        <p:nvSpPr>
          <p:cNvPr id="2" name="矩形 1"/>
          <p:cNvSpPr/>
          <p:nvPr/>
        </p:nvSpPr>
        <p:spPr>
          <a:xfrm>
            <a:off x="358140" y="53340"/>
            <a:ext cx="2664460" cy="93599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zh-CN" altLang="en-US" sz="4000">
                <a:solidFill>
                  <a:srgbClr val="FF0000"/>
                </a:solidFill>
              </a:rPr>
              <a:t>结   论</a:t>
            </a:r>
            <a:endParaRPr lang="zh-CN" altLang="en-US" sz="4000">
              <a:solidFill>
                <a:srgbClr val="FF0000"/>
              </a:solidFill>
            </a:endParaRPr>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Rectangle 33"/>
          <p:cNvSpPr>
            <a:spLocks noGrp="1"/>
          </p:cNvSpPr>
          <p:nvPr/>
        </p:nvSpPr>
        <p:spPr>
          <a:xfrm>
            <a:off x="631190" y="359410"/>
            <a:ext cx="7807325" cy="716280"/>
          </a:xfrm>
          <a:prstGeom prst="rect">
            <a:avLst/>
          </a:prstGeom>
          <a:noFill/>
          <a:ln w="9525">
            <a:noFill/>
          </a:ln>
        </p:spPr>
        <p:txBody>
          <a:bodyPr wrap="square" lIns="91430" tIns="45714" rIns="91430" bIns="45714" anchor="ctr"/>
          <a:p>
            <a:r>
              <a:rPr lang="en-US" altLang="zh-CN" sz="4400" b="1" dirty="0" smtClean="0">
                <a:solidFill>
                  <a:srgbClr val="FF0000"/>
                </a:solidFill>
                <a:latin typeface="华文行楷" panose="02010800040101010101" charset="-122"/>
                <a:ea typeface="华文行楷" panose="02010800040101010101" charset="-122"/>
              </a:rPr>
              <a:t>2019</a:t>
            </a:r>
            <a:r>
              <a:rPr lang="zh-CN" altLang="en-US" sz="4400" b="1" dirty="0" smtClean="0">
                <a:solidFill>
                  <a:srgbClr val="FF0000"/>
                </a:solidFill>
                <a:latin typeface="华文行楷" panose="02010800040101010101" charset="-122"/>
                <a:ea typeface="华文行楷" panose="02010800040101010101" charset="-122"/>
              </a:rPr>
              <a:t>高考学习建议</a:t>
            </a:r>
            <a:endParaRPr lang="zh-CN" altLang="en-US" sz="4400" b="1" dirty="0">
              <a:solidFill>
                <a:srgbClr val="FF0000"/>
              </a:solidFill>
              <a:latin typeface="华文行楷" panose="02010800040101010101" charset="-122"/>
              <a:ea typeface="华文行楷" panose="02010800040101010101" charset="-122"/>
            </a:endParaRPr>
          </a:p>
        </p:txBody>
      </p:sp>
      <p:sp>
        <p:nvSpPr>
          <p:cNvPr id="2" name="Rectangle 33"/>
          <p:cNvSpPr>
            <a:spLocks noGrp="1"/>
          </p:cNvSpPr>
          <p:nvPr/>
        </p:nvSpPr>
        <p:spPr>
          <a:xfrm>
            <a:off x="631190" y="1507490"/>
            <a:ext cx="10838180" cy="1616710"/>
          </a:xfrm>
          <a:prstGeom prst="rect">
            <a:avLst/>
          </a:prstGeom>
          <a:noFill/>
          <a:ln w="9525">
            <a:noFill/>
          </a:ln>
        </p:spPr>
        <p:txBody>
          <a:bodyPr wrap="square" lIns="91430" tIns="45714" rIns="91430" bIns="45714" anchor="ctr"/>
          <a:p>
            <a:r>
              <a:rPr lang="en-US" altLang="zh-CN" sz="4400" b="1" dirty="0" smtClean="0">
                <a:solidFill>
                  <a:schemeClr val="tx1"/>
                </a:solidFill>
                <a:latin typeface="华文行楷" panose="02010800040101010101" charset="-122"/>
                <a:ea typeface="华文行楷" panose="02010800040101010101" charset="-122"/>
              </a:rPr>
              <a:t>1</a:t>
            </a:r>
            <a:r>
              <a:rPr lang="zh-CN" altLang="en-US" sz="4400" b="1" dirty="0" smtClean="0">
                <a:solidFill>
                  <a:schemeClr val="tx1"/>
                </a:solidFill>
                <a:latin typeface="华文行楷" panose="02010800040101010101" charset="-122"/>
                <a:ea typeface="华文行楷" panose="02010800040101010101" charset="-122"/>
              </a:rPr>
              <a:t>、夯实基础，重视历史通史知识、古今中外知识的贯通等的构建。</a:t>
            </a:r>
            <a:endParaRPr lang="zh-CN" altLang="en-US" sz="4400" b="1" dirty="0" smtClean="0">
              <a:solidFill>
                <a:schemeClr val="tx1"/>
              </a:solidFill>
              <a:latin typeface="华文行楷" panose="02010800040101010101" charset="-122"/>
              <a:ea typeface="华文行楷" panose="02010800040101010101" charset="-122"/>
            </a:endParaRPr>
          </a:p>
        </p:txBody>
      </p:sp>
      <p:sp>
        <p:nvSpPr>
          <p:cNvPr id="4" name="Rectangle 33"/>
          <p:cNvSpPr>
            <a:spLocks noGrp="1"/>
          </p:cNvSpPr>
          <p:nvPr/>
        </p:nvSpPr>
        <p:spPr>
          <a:xfrm>
            <a:off x="631190" y="3124200"/>
            <a:ext cx="11336020" cy="1286510"/>
          </a:xfrm>
          <a:prstGeom prst="rect">
            <a:avLst/>
          </a:prstGeom>
          <a:noFill/>
          <a:ln w="9525">
            <a:noFill/>
          </a:ln>
        </p:spPr>
        <p:txBody>
          <a:bodyPr wrap="square" lIns="91430" tIns="45714" rIns="91430" bIns="45714" anchor="ctr"/>
          <a:p>
            <a:r>
              <a:rPr lang="en-US" altLang="zh-CN" sz="4400" b="1" dirty="0" smtClean="0">
                <a:solidFill>
                  <a:schemeClr val="tx1"/>
                </a:solidFill>
                <a:latin typeface="华文行楷" panose="02010800040101010101" charset="-122"/>
                <a:ea typeface="华文行楷" panose="02010800040101010101" charset="-122"/>
              </a:rPr>
              <a:t>2</a:t>
            </a:r>
            <a:r>
              <a:rPr lang="zh-CN" altLang="en-US" sz="4400" b="1" dirty="0" smtClean="0">
                <a:solidFill>
                  <a:schemeClr val="tx1"/>
                </a:solidFill>
                <a:latin typeface="华文行楷" panose="02010800040101010101" charset="-122"/>
                <a:ea typeface="华文行楷" panose="02010800040101010101" charset="-122"/>
              </a:rPr>
              <a:t>、重视方法，注重审题能力、归纳总结能力、准确表述能力、对比分析能力的训练。</a:t>
            </a:r>
            <a:endParaRPr lang="zh-CN" altLang="en-US" sz="4400" b="1" dirty="0" smtClean="0">
              <a:solidFill>
                <a:schemeClr val="tx1"/>
              </a:solidFill>
              <a:latin typeface="华文行楷" panose="02010800040101010101" charset="-122"/>
              <a:ea typeface="华文行楷" panose="02010800040101010101" charset="-122"/>
            </a:endParaRPr>
          </a:p>
        </p:txBody>
      </p:sp>
      <p:sp>
        <p:nvSpPr>
          <p:cNvPr id="5" name="Rectangle 33"/>
          <p:cNvSpPr>
            <a:spLocks noGrp="1"/>
          </p:cNvSpPr>
          <p:nvPr/>
        </p:nvSpPr>
        <p:spPr>
          <a:xfrm>
            <a:off x="631190" y="4684395"/>
            <a:ext cx="11336020" cy="1286510"/>
          </a:xfrm>
          <a:prstGeom prst="rect">
            <a:avLst/>
          </a:prstGeom>
          <a:noFill/>
          <a:ln w="9525">
            <a:noFill/>
          </a:ln>
        </p:spPr>
        <p:txBody>
          <a:bodyPr wrap="square" lIns="91430" tIns="45714" rIns="91430" bIns="45714" anchor="ctr"/>
          <a:p>
            <a:r>
              <a:rPr lang="en-US" altLang="zh-CN" sz="4400" b="1" dirty="0" smtClean="0">
                <a:solidFill>
                  <a:schemeClr val="tx1"/>
                </a:solidFill>
                <a:latin typeface="华文行楷" panose="02010800040101010101" charset="-122"/>
                <a:ea typeface="华文行楷" panose="02010800040101010101" charset="-122"/>
              </a:rPr>
              <a:t>3</a:t>
            </a:r>
            <a:r>
              <a:rPr lang="zh-CN" altLang="en-US" sz="4400" b="1" dirty="0" smtClean="0">
                <a:solidFill>
                  <a:schemeClr val="tx1"/>
                </a:solidFill>
                <a:latin typeface="华文行楷" panose="02010800040101010101" charset="-122"/>
                <a:ea typeface="华文行楷" panose="02010800040101010101" charset="-122"/>
              </a:rPr>
              <a:t>、注意规范，答题要言简意赅、字迹工整、条理清楚、标清序号、书写用语规范。</a:t>
            </a:r>
            <a:endParaRPr lang="zh-CN" altLang="en-US" sz="4400" b="1" dirty="0" smtClean="0">
              <a:solidFill>
                <a:schemeClr val="tx1"/>
              </a:solidFill>
              <a:latin typeface="华文行楷" panose="02010800040101010101" charset="-122"/>
              <a:ea typeface="华文行楷" panose="02010800040101010101" charset="-122"/>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8178" name="Text Box 3"/>
          <p:cNvSpPr txBox="1">
            <a:spLocks noChangeArrowheads="1"/>
          </p:cNvSpPr>
          <p:nvPr/>
        </p:nvSpPr>
        <p:spPr bwMode="auto">
          <a:xfrm>
            <a:off x="847090" y="957580"/>
            <a:ext cx="11207750" cy="4895215"/>
          </a:xfrm>
          <a:prstGeom prst="rect">
            <a:avLst/>
          </a:prstGeom>
          <a:noFill/>
          <a:ln w="31750">
            <a:solidFill>
              <a:srgbClr val="FF0000"/>
            </a:solidFill>
            <a:miter lim="800000"/>
          </a:ln>
          <a:extLst>
            <a:ext uri="{909E8E84-426E-40DD-AFC4-6F175D3DCCD1}">
              <a14:hiddenFill xmlns:a14="http://schemas.microsoft.com/office/drawing/2010/main">
                <a:solidFill>
                  <a:srgbClr val="FFFFFF"/>
                </a:solidFill>
              </a14:hiddenFill>
            </a:ext>
          </a:extLst>
        </p:spPr>
        <p:txBody>
          <a:bodyPr wrap="square" lIns="90170" tIns="46990" rIns="90170" bIns="46990">
            <a:spAutoFit/>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eaLnBrk="1" hangingPunct="1"/>
            <a:r>
              <a:rPr lang="zh-CN" altLang="en-US" sz="3200" b="1">
                <a:solidFill>
                  <a:srgbClr val="FF0000"/>
                </a:solidFill>
                <a:latin typeface="楷体_GB2312" panose="02010609030101010101" pitchFamily="49" charset="-122"/>
                <a:ea typeface="楷体_GB2312" panose="02010609030101010101" pitchFamily="49" charset="-122"/>
                <a:sym typeface="Arial" panose="020B0604020202020204" pitchFamily="34" charset="0"/>
              </a:rPr>
              <a:t>广东卷命题参与人黄牧航：</a:t>
            </a:r>
            <a:endParaRPr lang="zh-CN" altLang="en-US" sz="3200" b="1">
              <a:solidFill>
                <a:srgbClr val="FF0000"/>
              </a:solidFill>
              <a:latin typeface="楷体_GB2312" panose="02010609030101010101" pitchFamily="49" charset="-122"/>
              <a:ea typeface="楷体_GB2312" panose="02010609030101010101" pitchFamily="49" charset="-122"/>
              <a:sym typeface="Arial" panose="020B0604020202020204" pitchFamily="34" charset="0"/>
            </a:endParaRPr>
          </a:p>
          <a:p>
            <a:pPr eaLnBrk="1" hangingPunct="1"/>
            <a:r>
              <a:rPr lang="zh-CN" altLang="en-US" sz="4000" b="1">
                <a:latin typeface="黑体" panose="02010609060101010101" charset="-122"/>
                <a:ea typeface="黑体" panose="02010609060101010101" charset="-122"/>
                <a:sym typeface="Arial" panose="020B0604020202020204" pitchFamily="34" charset="0"/>
              </a:rPr>
              <a:t>   “从全国各地的试题来看，应该说，传统史学的研究内容诸如政治制度史、经济制度史、外交史、民族关系史、科技史等仍然是命题的主要内容，但是，社会史的逐渐渗透已经成为一个很明显的趋势。这一方面是新课程改革的结果，另一方面是高考命题摆脱旧的模式、寻求新的突破的结果。”</a:t>
            </a:r>
            <a:endParaRPr lang="zh-CN" altLang="en-US" sz="4000" b="1">
              <a:latin typeface="黑体" panose="02010609060101010101" charset="-122"/>
              <a:ea typeface="黑体" panose="02010609060101010101" charset="-122"/>
              <a:sym typeface="Arial" panose="020B0604020202020204" pitchFamily="34"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9202" name="Text Box 3"/>
          <p:cNvSpPr txBox="1">
            <a:spLocks noChangeArrowheads="1"/>
          </p:cNvSpPr>
          <p:nvPr/>
        </p:nvSpPr>
        <p:spPr bwMode="auto">
          <a:xfrm>
            <a:off x="1766570" y="1289685"/>
            <a:ext cx="9422130" cy="3417570"/>
          </a:xfrm>
          <a:prstGeom prst="rect">
            <a:avLst/>
          </a:prstGeom>
          <a:noFill/>
          <a:ln w="31750">
            <a:solidFill>
              <a:srgbClr val="FF0000"/>
            </a:solidFill>
            <a:miter lim="800000"/>
          </a:ln>
          <a:extLst>
            <a:ext uri="{909E8E84-426E-40DD-AFC4-6F175D3DCCD1}">
              <a14:hiddenFill xmlns:a14="http://schemas.microsoft.com/office/drawing/2010/main">
                <a:solidFill>
                  <a:srgbClr val="FFFFFF"/>
                </a:solidFill>
              </a14:hiddenFill>
            </a:ext>
          </a:extLst>
        </p:spPr>
        <p:txBody>
          <a:bodyPr wrap="square" lIns="90170" tIns="46990" rIns="90170" bIns="46990">
            <a:spAutoFit/>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eaLnBrk="1" hangingPunct="1"/>
            <a:endParaRPr lang="zh-CN" altLang="en-US" sz="3600" b="1">
              <a:latin typeface="Times New Roman" panose="02020603050405020304" pitchFamily="18" charset="0"/>
              <a:ea typeface="楷体_GB2312" panose="02010609030101010101" pitchFamily="49" charset="-122"/>
              <a:sym typeface="Arial" panose="020B0604020202020204" pitchFamily="34" charset="0"/>
            </a:endParaRPr>
          </a:p>
          <a:p>
            <a:pPr eaLnBrk="1" hangingPunct="1"/>
            <a:r>
              <a:rPr lang="zh-CN" altLang="en-US" sz="3600" b="1">
                <a:latin typeface="Times New Roman" panose="02020603050405020304" pitchFamily="18" charset="0"/>
                <a:ea typeface="楷体_GB2312" panose="02010609030101010101" pitchFamily="49" charset="-122"/>
                <a:sym typeface="Arial" panose="020B0604020202020204" pitchFamily="34" charset="0"/>
              </a:rPr>
              <a:t>以文明史观为基础，整合通史体系；</a:t>
            </a:r>
            <a:endParaRPr lang="zh-CN" altLang="en-US" sz="3600" b="1">
              <a:latin typeface="Times New Roman" panose="02020603050405020304" pitchFamily="18" charset="0"/>
              <a:ea typeface="楷体_GB2312" panose="02010609030101010101" pitchFamily="49" charset="-122"/>
              <a:sym typeface="Arial" panose="020B0604020202020204" pitchFamily="34" charset="0"/>
            </a:endParaRPr>
          </a:p>
          <a:p>
            <a:pPr eaLnBrk="1" hangingPunct="1"/>
            <a:endParaRPr lang="zh-CN" altLang="en-US" sz="3600" b="1">
              <a:latin typeface="Times New Roman" panose="02020603050405020304" pitchFamily="18" charset="0"/>
              <a:ea typeface="楷体_GB2312" panose="02010609030101010101" pitchFamily="49" charset="-122"/>
              <a:sym typeface="Arial" panose="020B0604020202020204" pitchFamily="34" charset="0"/>
            </a:endParaRPr>
          </a:p>
          <a:p>
            <a:pPr eaLnBrk="1" hangingPunct="1"/>
            <a:r>
              <a:rPr lang="zh-CN" altLang="en-US" sz="3600" b="1">
                <a:latin typeface="Times New Roman" panose="02020603050405020304" pitchFamily="18" charset="0"/>
                <a:ea typeface="楷体_GB2312" panose="02010609030101010101" pitchFamily="49" charset="-122"/>
                <a:sym typeface="Arial" panose="020B0604020202020204" pitchFamily="34" charset="0"/>
              </a:rPr>
              <a:t>以学术前沿为高度，培养多元思维。</a:t>
            </a:r>
            <a:endParaRPr lang="zh-CN" altLang="en-US" sz="3600" b="1">
              <a:latin typeface="Times New Roman" panose="02020603050405020304" pitchFamily="18" charset="0"/>
              <a:ea typeface="楷体_GB2312" panose="02010609030101010101" pitchFamily="49" charset="-122"/>
              <a:sym typeface="Arial" panose="020B0604020202020204" pitchFamily="34" charset="0"/>
            </a:endParaRPr>
          </a:p>
          <a:p>
            <a:pPr eaLnBrk="1" hangingPunct="1"/>
            <a:endParaRPr lang="zh-CN" altLang="en-US" sz="3600" b="1">
              <a:latin typeface="Times New Roman" panose="02020603050405020304" pitchFamily="18" charset="0"/>
              <a:ea typeface="楷体_GB2312" panose="02010609030101010101" pitchFamily="49" charset="-122"/>
              <a:sym typeface="Arial" panose="020B0604020202020204" pitchFamily="34" charset="0"/>
            </a:endParaRPr>
          </a:p>
          <a:p>
            <a:pPr eaLnBrk="1" hangingPunct="1"/>
            <a:r>
              <a:rPr lang="zh-CN" altLang="en-US" sz="3600" b="1">
                <a:latin typeface="Times New Roman" panose="02020603050405020304" pitchFamily="18" charset="0"/>
                <a:ea typeface="楷体_GB2312" panose="02010609030101010101" pitchFamily="49" charset="-122"/>
                <a:sym typeface="Arial" panose="020B0604020202020204" pitchFamily="34" charset="0"/>
              </a:rPr>
              <a:t>以社会史观为指导，扩展教学资源；</a:t>
            </a:r>
            <a:endParaRPr lang="zh-CN" altLang="en-US" sz="3600" b="1">
              <a:latin typeface="Times New Roman" panose="02020603050405020304" pitchFamily="18" charset="0"/>
              <a:ea typeface="楷体_GB2312" panose="02010609030101010101" pitchFamily="49" charset="-122"/>
              <a:sym typeface="Arial" panose="020B0604020202020204" pitchFamily="34" charset="0"/>
            </a:endParaRPr>
          </a:p>
        </p:txBody>
      </p:sp>
      <p:sp>
        <p:nvSpPr>
          <p:cNvPr id="2" name="矩形 1"/>
          <p:cNvSpPr/>
          <p:nvPr/>
        </p:nvSpPr>
        <p:spPr>
          <a:xfrm>
            <a:off x="1928495" y="260985"/>
            <a:ext cx="2664460" cy="93599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zh-CN" altLang="en-US" sz="4000">
                <a:solidFill>
                  <a:srgbClr val="FF0000"/>
                </a:solidFill>
              </a:rPr>
              <a:t>结   论</a:t>
            </a:r>
            <a:endParaRPr lang="zh-CN" altLang="en-US" sz="4000">
              <a:solidFill>
                <a:srgbClr val="FF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179202">
                                            <p:txEl>
                                              <p:pRg st="1" end="1"/>
                                            </p:txEl>
                                          </p:spTgt>
                                        </p:tgtEl>
                                        <p:attrNameLst>
                                          <p:attrName>style.visibility</p:attrName>
                                        </p:attrNameLst>
                                      </p:cBhvr>
                                      <p:to>
                                        <p:strVal val="visible"/>
                                      </p:to>
                                    </p:set>
                                    <p:animEffect transition="in" filter="blinds(horizontal)">
                                      <p:cBhvr>
                                        <p:cTn id="7" dur="500"/>
                                        <p:tgtEl>
                                          <p:spTgt spid="179202">
                                            <p:txEl>
                                              <p:pRg st="1" end="1"/>
                                            </p:txEl>
                                          </p:spTgt>
                                        </p:tgtEl>
                                      </p:cBhvr>
                                    </p:animEffect>
                                  </p:childTnLst>
                                </p:cTn>
                              </p:par>
                              <p:par>
                                <p:cTn id="8" presetID="3" presetClass="entr" presetSubtype="10" fill="hold" nodeType="withEffect">
                                  <p:stCondLst>
                                    <p:cond delay="0"/>
                                  </p:stCondLst>
                                  <p:childTnLst>
                                    <p:set>
                                      <p:cBhvr>
                                        <p:cTn id="9" dur="1" fill="hold">
                                          <p:stCondLst>
                                            <p:cond delay="0"/>
                                          </p:stCondLst>
                                        </p:cTn>
                                        <p:tgtEl>
                                          <p:spTgt spid="179202">
                                            <p:txEl>
                                              <p:pRg st="3" end="3"/>
                                            </p:txEl>
                                          </p:spTgt>
                                        </p:tgtEl>
                                        <p:attrNameLst>
                                          <p:attrName>style.visibility</p:attrName>
                                        </p:attrNameLst>
                                      </p:cBhvr>
                                      <p:to>
                                        <p:strVal val="visible"/>
                                      </p:to>
                                    </p:set>
                                    <p:animEffect transition="in" filter="blinds(horizontal)">
                                      <p:cBhvr>
                                        <p:cTn id="10" dur="500"/>
                                        <p:tgtEl>
                                          <p:spTgt spid="179202">
                                            <p:txEl>
                                              <p:pRg st="3" end="3"/>
                                            </p:txEl>
                                          </p:spTgt>
                                        </p:tgtEl>
                                      </p:cBhvr>
                                    </p:animEffect>
                                  </p:childTnLst>
                                </p:cTn>
                              </p:par>
                              <p:par>
                                <p:cTn id="11" presetID="3" presetClass="entr" presetSubtype="10" fill="hold" nodeType="withEffect">
                                  <p:stCondLst>
                                    <p:cond delay="0"/>
                                  </p:stCondLst>
                                  <p:childTnLst>
                                    <p:set>
                                      <p:cBhvr>
                                        <p:cTn id="12" dur="1" fill="hold">
                                          <p:stCondLst>
                                            <p:cond delay="0"/>
                                          </p:stCondLst>
                                        </p:cTn>
                                        <p:tgtEl>
                                          <p:spTgt spid="179202">
                                            <p:txEl>
                                              <p:pRg st="5" end="5"/>
                                            </p:txEl>
                                          </p:spTgt>
                                        </p:tgtEl>
                                        <p:attrNameLst>
                                          <p:attrName>style.visibility</p:attrName>
                                        </p:attrNameLst>
                                      </p:cBhvr>
                                      <p:to>
                                        <p:strVal val="visible"/>
                                      </p:to>
                                    </p:set>
                                    <p:animEffect transition="in" filter="blinds(horizontal)">
                                      <p:cBhvr>
                                        <p:cTn id="13" dur="500"/>
                                        <p:tgtEl>
                                          <p:spTgt spid="179202">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p:cNvSpPr txBox="1"/>
          <p:nvPr/>
        </p:nvSpPr>
        <p:spPr>
          <a:xfrm>
            <a:off x="105410" y="234950"/>
            <a:ext cx="11981815" cy="6400800"/>
          </a:xfrm>
          <a:prstGeom prst="rect">
            <a:avLst/>
          </a:prstGeom>
          <a:noFill/>
        </p:spPr>
        <p:txBody>
          <a:bodyPr wrap="square" rtlCol="0" anchor="t">
            <a:spAutoFit/>
          </a:bodyPr>
          <a:lstStyle/>
          <a:p>
            <a:r>
              <a:rPr lang="en-US" altLang="zh-CN" sz="3600"/>
              <a:t>       </a:t>
            </a:r>
            <a:r>
              <a:rPr lang="zh-CN" altLang="en-US" sz="3400">
                <a:latin typeface="+mn-ea"/>
              </a:rPr>
              <a:t>201</a:t>
            </a:r>
            <a:r>
              <a:rPr lang="en-US" altLang="zh-CN" sz="3400">
                <a:latin typeface="+mn-ea"/>
              </a:rPr>
              <a:t>8</a:t>
            </a:r>
            <a:r>
              <a:rPr lang="zh-CN" altLang="en-US" sz="3400">
                <a:latin typeface="+mn-ea"/>
              </a:rPr>
              <a:t>年历史试卷保持了学科一贯坚持的严谨稳定，题型和往年一样，难度略有降低，但同时随着新版《普通高中历史课程标准》的出台，也有一些新的变化，更多的展现了新课程标准下学科核心素养和学业质量标准的新要求。相信201</a:t>
            </a:r>
            <a:r>
              <a:rPr lang="en-US" altLang="zh-CN" sz="3400">
                <a:latin typeface="+mn-ea"/>
              </a:rPr>
              <a:t>9</a:t>
            </a:r>
            <a:r>
              <a:rPr lang="zh-CN" altLang="en-US" sz="3400">
                <a:latin typeface="+mn-ea"/>
              </a:rPr>
              <a:t>年全国高考考试历史学科定会继续贯彻</a:t>
            </a:r>
            <a:r>
              <a:rPr lang="zh-CN" altLang="en-US" sz="3400">
                <a:solidFill>
                  <a:srgbClr val="FF0000"/>
                </a:solidFill>
                <a:latin typeface="+mn-ea"/>
              </a:rPr>
              <a:t>“一点四面”（一点：在高考中要体现立德树人，四面：在高考中要体现核心价值、传统文化、依法治国、创新精神）</a:t>
            </a:r>
            <a:r>
              <a:rPr lang="zh-CN" altLang="en-US" sz="3400">
                <a:latin typeface="+mn-ea"/>
              </a:rPr>
              <a:t>考查原则，坚持从有利于高校人才选拔出发，通过优化历史试题素材选取和情境设置，加强对基本历史知识的掌握程度、历史学科素养和学习潜力的考查，强化在唯物史观指导下运用学科思维和学科方法发现问题、分析问题、解决问题的能力考查。考查内容方面基本上都是考生所熟悉的主干知识或核心知识。</a:t>
            </a:r>
            <a:endParaRPr lang="zh-CN" altLang="en-US" sz="3400">
              <a:latin typeface="+mn-ea"/>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文本框 2"/>
          <p:cNvSpPr txBox="1"/>
          <p:nvPr/>
        </p:nvSpPr>
        <p:spPr>
          <a:xfrm>
            <a:off x="105410" y="1149985"/>
            <a:ext cx="11981180" cy="5077460"/>
          </a:xfrm>
          <a:prstGeom prst="rect">
            <a:avLst/>
          </a:prstGeom>
          <a:noFill/>
        </p:spPr>
        <p:txBody>
          <a:bodyPr wrap="square" rtlCol="0" anchor="t">
            <a:spAutoFit/>
          </a:bodyPr>
          <a:lstStyle/>
          <a:p>
            <a:pPr marL="571500" indent="-571500">
              <a:buFont typeface="Wingdings" panose="05000000000000000000" charset="0"/>
              <a:buChar char=""/>
            </a:pPr>
            <a:r>
              <a:rPr lang="zh-CN" altLang="en-US" sz="3600">
                <a:sym typeface="+mn-ea"/>
              </a:rPr>
              <a:t>核心素养：突出时空观念，史料实证，历史理解，历史解释，家国情怀等素养。</a:t>
            </a:r>
            <a:endParaRPr lang="zh-CN" altLang="en-US" sz="3600"/>
          </a:p>
          <a:p>
            <a:pPr marL="571500" indent="-571500">
              <a:buFont typeface="Wingdings" panose="05000000000000000000" charset="0"/>
              <a:buChar char=""/>
            </a:pPr>
            <a:r>
              <a:rPr lang="zh-CN" altLang="en-US" sz="3600">
                <a:sym typeface="+mn-ea"/>
              </a:rPr>
              <a:t>能力要求：重视“发现问题”和“创设问题”的能力提升。</a:t>
            </a:r>
            <a:endParaRPr lang="zh-CN" altLang="en-US" sz="3600"/>
          </a:p>
          <a:p>
            <a:pPr marL="571500" indent="-571500">
              <a:buFont typeface="Wingdings" panose="05000000000000000000" charset="0"/>
              <a:buChar char=""/>
            </a:pPr>
            <a:r>
              <a:rPr lang="zh-CN" altLang="en-US" sz="3600">
                <a:sym typeface="+mn-ea"/>
              </a:rPr>
              <a:t>理论指导：强调问题意识和唯物史观的理论指导。</a:t>
            </a:r>
            <a:endParaRPr lang="zh-CN" altLang="en-US" sz="3600"/>
          </a:p>
          <a:p>
            <a:pPr marL="571500" indent="-571500">
              <a:buFont typeface="Wingdings" panose="05000000000000000000" charset="0"/>
              <a:buChar char=""/>
            </a:pPr>
            <a:endParaRPr lang="zh-CN" altLang="en-US" sz="3600">
              <a:sym typeface="+mn-ea"/>
            </a:endParaRPr>
          </a:p>
          <a:p>
            <a:pPr marL="571500" indent="-571500">
              <a:buFont typeface="Wingdings" panose="05000000000000000000" charset="0"/>
              <a:buChar char=""/>
            </a:pPr>
            <a:r>
              <a:rPr lang="zh-CN" altLang="en-US" sz="3600">
                <a:sym typeface="+mn-ea"/>
              </a:rPr>
              <a:t>细化目标：辨别历史事实与历史叙述，理解历史叙述与历史结论，说明历史现象和历史观点，发现历史问题，讨论历史问题，独立提出观点等。</a:t>
            </a:r>
            <a:endParaRPr lang="zh-CN" altLang="en-US" sz="3600"/>
          </a:p>
        </p:txBody>
      </p:sp>
      <p:sp>
        <p:nvSpPr>
          <p:cNvPr id="4" name="文本框 3"/>
          <p:cNvSpPr txBox="1"/>
          <p:nvPr/>
        </p:nvSpPr>
        <p:spPr>
          <a:xfrm>
            <a:off x="249555" y="204470"/>
            <a:ext cx="2623820" cy="829945"/>
          </a:xfrm>
          <a:prstGeom prst="rect">
            <a:avLst/>
          </a:prstGeom>
          <a:noFill/>
        </p:spPr>
        <p:txBody>
          <a:bodyPr wrap="none" rtlCol="0" anchor="t">
            <a:spAutoFit/>
          </a:bodyPr>
          <a:lstStyle/>
          <a:p>
            <a:r>
              <a:rPr lang="zh-CN" altLang="en-US" sz="4800" b="1">
                <a:solidFill>
                  <a:srgbClr val="FF0000"/>
                </a:solidFill>
                <a:latin typeface="华文新魏" panose="02010800040101010101" charset="-122"/>
                <a:ea typeface="华文新魏" panose="02010800040101010101" charset="-122"/>
                <a:sym typeface="+mn-ea"/>
              </a:rPr>
              <a:t>几大重点</a:t>
            </a:r>
            <a:endParaRPr lang="zh-CN" altLang="en-US" sz="4800" b="1">
              <a:solidFill>
                <a:srgbClr val="FF0000"/>
              </a:solidFill>
              <a:latin typeface="华文新魏" panose="02010800040101010101" charset="-122"/>
              <a:ea typeface="华文新魏" panose="02010800040101010101" charset="-122"/>
              <a:sym typeface="+mn-ea"/>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linds(horizontal)">
                                      <p:cBhvr>
                                        <p:cTn id="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文本框 2"/>
          <p:cNvSpPr txBox="1"/>
          <p:nvPr/>
        </p:nvSpPr>
        <p:spPr>
          <a:xfrm>
            <a:off x="147320" y="726440"/>
            <a:ext cx="11913235" cy="6185535"/>
          </a:xfrm>
          <a:prstGeom prst="rect">
            <a:avLst/>
          </a:prstGeom>
          <a:noFill/>
        </p:spPr>
        <p:txBody>
          <a:bodyPr wrap="square" rtlCol="0" anchor="t">
            <a:spAutoFit/>
          </a:bodyPr>
          <a:lstStyle/>
          <a:p>
            <a:pPr indent="0">
              <a:buFont typeface="Arial" panose="020B0604020202020204" pitchFamily="34" charset="0"/>
              <a:buNone/>
            </a:pPr>
            <a:r>
              <a:rPr lang="en-US" altLang="zh-CN" sz="3600">
                <a:sym typeface="+mn-ea"/>
              </a:rPr>
              <a:t>      </a:t>
            </a:r>
            <a:r>
              <a:rPr lang="en-US" altLang="zh-CN" sz="3600">
                <a:solidFill>
                  <a:srgbClr val="FF0000"/>
                </a:solidFill>
                <a:sym typeface="+mn-ea"/>
              </a:rPr>
              <a:t>  1</a:t>
            </a:r>
            <a:r>
              <a:rPr lang="zh-CN" altLang="en-US" sz="3600">
                <a:solidFill>
                  <a:srgbClr val="FF0000"/>
                </a:solidFill>
                <a:sym typeface="+mn-ea"/>
              </a:rPr>
              <a:t>、</a:t>
            </a:r>
            <a:r>
              <a:rPr lang="zh-CN" altLang="en-US" sz="3600">
                <a:sym typeface="+mn-ea"/>
              </a:rPr>
              <a:t>整合知识结构，构建完整的</a:t>
            </a:r>
            <a:r>
              <a:rPr lang="zh-CN" altLang="en-US" sz="3600">
                <a:solidFill>
                  <a:srgbClr val="FF0000"/>
                </a:solidFill>
                <a:sym typeface="+mn-ea"/>
              </a:rPr>
              <a:t>知识体系</a:t>
            </a:r>
            <a:r>
              <a:rPr lang="zh-CN" altLang="en-US" sz="3600">
                <a:sym typeface="+mn-ea"/>
              </a:rPr>
              <a:t>。可按照《考试大纲》中考试内容的时序将重点内容整合成通史体例。</a:t>
            </a:r>
            <a:endParaRPr lang="zh-CN" altLang="en-US" sz="3600"/>
          </a:p>
          <a:p>
            <a:pPr indent="0">
              <a:buFont typeface="Arial" panose="020B0604020202020204" pitchFamily="34" charset="0"/>
              <a:buNone/>
            </a:pPr>
            <a:r>
              <a:rPr lang="zh-CN" altLang="en-US" sz="3600">
                <a:sym typeface="+mn-ea"/>
              </a:rPr>
              <a:t>       </a:t>
            </a:r>
            <a:r>
              <a:rPr lang="zh-CN" altLang="en-US" sz="3600">
                <a:solidFill>
                  <a:srgbClr val="FF0000"/>
                </a:solidFill>
                <a:sym typeface="+mn-ea"/>
              </a:rPr>
              <a:t> </a:t>
            </a:r>
            <a:r>
              <a:rPr lang="en-US" altLang="zh-CN" sz="3600">
                <a:solidFill>
                  <a:srgbClr val="FF0000"/>
                </a:solidFill>
                <a:sym typeface="+mn-ea"/>
              </a:rPr>
              <a:t>2</a:t>
            </a:r>
            <a:r>
              <a:rPr lang="zh-CN" altLang="en-US" sz="3600">
                <a:solidFill>
                  <a:srgbClr val="FF0000"/>
                </a:solidFill>
                <a:sym typeface="+mn-ea"/>
              </a:rPr>
              <a:t>、</a:t>
            </a:r>
            <a:r>
              <a:rPr lang="zh-CN" altLang="en-US" sz="3600">
                <a:sym typeface="+mn-ea"/>
              </a:rPr>
              <a:t>重视历史知识体系的</a:t>
            </a:r>
            <a:r>
              <a:rPr lang="zh-CN" altLang="en-US" sz="3600">
                <a:solidFill>
                  <a:srgbClr val="FF0000"/>
                </a:solidFill>
                <a:sym typeface="+mn-ea"/>
              </a:rPr>
              <a:t>综合与比较</a:t>
            </a:r>
            <a:r>
              <a:rPr lang="zh-CN" altLang="en-US" sz="3600">
                <a:sym typeface="+mn-ea"/>
              </a:rPr>
              <a:t>。近三年的高考试题，考查历史知识交叉和综合的特点十分明显，尽量做到专题史和通史交叉综合，中外历史交叉比较，必修教材和选修教材交叉综合。</a:t>
            </a:r>
            <a:endParaRPr lang="zh-CN" altLang="en-US" sz="3600"/>
          </a:p>
          <a:p>
            <a:pPr indent="0">
              <a:buFont typeface="Arial" panose="020B0604020202020204" pitchFamily="34" charset="0"/>
              <a:buNone/>
            </a:pPr>
            <a:r>
              <a:rPr lang="zh-CN" altLang="en-US" sz="3600">
                <a:sym typeface="+mn-ea"/>
              </a:rPr>
              <a:t>        </a:t>
            </a:r>
            <a:r>
              <a:rPr lang="zh-CN" altLang="en-US" sz="3600">
                <a:solidFill>
                  <a:srgbClr val="FF0000"/>
                </a:solidFill>
                <a:sym typeface="+mn-ea"/>
              </a:rPr>
              <a:t> </a:t>
            </a:r>
            <a:r>
              <a:rPr lang="en-US" altLang="zh-CN" sz="3600">
                <a:solidFill>
                  <a:srgbClr val="FF0000"/>
                </a:solidFill>
                <a:sym typeface="+mn-ea"/>
              </a:rPr>
              <a:t>3</a:t>
            </a:r>
            <a:r>
              <a:rPr lang="zh-CN" altLang="en-US" sz="3600">
                <a:solidFill>
                  <a:srgbClr val="FF0000"/>
                </a:solidFill>
                <a:sym typeface="+mn-ea"/>
              </a:rPr>
              <a:t>、</a:t>
            </a:r>
            <a:r>
              <a:rPr lang="zh-CN" altLang="en-US" sz="3600">
                <a:sym typeface="+mn-ea"/>
              </a:rPr>
              <a:t>关注</a:t>
            </a:r>
            <a:r>
              <a:rPr lang="zh-CN" altLang="en-US" sz="3600">
                <a:solidFill>
                  <a:srgbClr val="FF0000"/>
                </a:solidFill>
                <a:sym typeface="+mn-ea"/>
              </a:rPr>
              <a:t>时政热点</a:t>
            </a:r>
            <a:r>
              <a:rPr lang="zh-CN" altLang="en-US" sz="3600">
                <a:sym typeface="+mn-ea"/>
              </a:rPr>
              <a:t>，注意历史问题与现实问题的联系。“十八大”以来社会主义核心价值观已经成为高考命题的核心灵魂。要关注“十九大”报告中的一些新概念、新论断。在中华民族复兴的背景下，还应重视对中国传统文化主流思想的演变和古代中国科学技术与文化的拓展复习。</a:t>
            </a:r>
            <a:endParaRPr lang="zh-CN" altLang="en-US" sz="3600"/>
          </a:p>
        </p:txBody>
      </p:sp>
      <p:sp>
        <p:nvSpPr>
          <p:cNvPr id="4" name="文本框 3"/>
          <p:cNvSpPr txBox="1"/>
          <p:nvPr/>
        </p:nvSpPr>
        <p:spPr>
          <a:xfrm>
            <a:off x="147320" y="-10160"/>
            <a:ext cx="2621280" cy="829945"/>
          </a:xfrm>
          <a:prstGeom prst="rect">
            <a:avLst/>
          </a:prstGeom>
          <a:noFill/>
        </p:spPr>
        <p:txBody>
          <a:bodyPr wrap="none" rtlCol="0">
            <a:spAutoFit/>
          </a:bodyPr>
          <a:lstStyle/>
          <a:p>
            <a:pPr algn="l"/>
            <a:r>
              <a:rPr lang="zh-CN" altLang="en-US" sz="4800">
                <a:solidFill>
                  <a:srgbClr val="FF0000"/>
                </a:solidFill>
                <a:latin typeface="华文新魏" panose="02010800040101010101" charset="-122"/>
                <a:ea typeface="华文新魏" panose="02010800040101010101" charset="-122"/>
                <a:sym typeface="+mn-ea"/>
              </a:rPr>
              <a:t>备考建议</a:t>
            </a:r>
            <a:endParaRPr lang="zh-CN" altLang="en-US" sz="4800">
              <a:solidFill>
                <a:srgbClr val="FF0000"/>
              </a:solidFill>
              <a:latin typeface="华文新魏" panose="02010800040101010101" charset="-122"/>
              <a:ea typeface="华文新魏" panose="02010800040101010101" charset="-122"/>
              <a:sym typeface="+mn-ea"/>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checkerboard(across)">
                                      <p:cBhvr>
                                        <p:cTn id="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1299210" y="1640840"/>
            <a:ext cx="10095865" cy="2705100"/>
          </a:xfrm>
        </p:spPr>
        <p:txBody>
          <a:bodyPr>
            <a:noAutofit/>
          </a:bodyPr>
          <a:lstStyle/>
          <a:p>
            <a:r>
              <a:rPr lang="en-US" altLang="zh-CN" sz="8000">
                <a:latin typeface="隶书" panose="02010509060101010101" charset="-122"/>
                <a:ea typeface="隶书" panose="02010509060101010101" charset="-122"/>
              </a:rPr>
              <a:t> </a:t>
            </a:r>
            <a:r>
              <a:rPr lang="zh-CN" altLang="en-US" sz="8000">
                <a:latin typeface="隶书" panose="02010509060101010101" charset="-122"/>
                <a:ea typeface="隶书" panose="02010509060101010101" charset="-122"/>
              </a:rPr>
              <a:t>近五年高考试题分析</a:t>
            </a:r>
            <a:endParaRPr lang="zh-CN" altLang="en-US" sz="8000">
              <a:latin typeface="隶书" panose="02010509060101010101" charset="-122"/>
              <a:ea typeface="隶书" panose="02010509060101010101" charset="-122"/>
            </a:endParaRPr>
          </a:p>
        </p:txBody>
      </p:sp>
    </p:spTree>
  </p:cSld>
  <p:clrMapOvr>
    <a:masterClrMapping/>
  </p:clrMapOvr>
  <p:timing>
    <p:tnLst>
      <p:par>
        <p:cTn id="1" dur="indefinite" restart="never" nodeType="tmRoot"/>
      </p:par>
    </p:tnLst>
  </p:timing>
</p:sld>
</file>

<file path=ppt/tags/tag1.xml><?xml version="1.0" encoding="utf-8"?>
<p:tagLst xmlns:p="http://schemas.openxmlformats.org/presentationml/2006/main">
  <p:tag name="KSO_WM_TEMPLATE_CATEGORY" val="custom"/>
  <p:tag name="KSO_WM_TEMPLATE_INDEX" val="210"/>
</p:tagLst>
</file>

<file path=ppt/theme/theme1.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7270</Words>
  <Application>WPS 演示</Application>
  <PresentationFormat>自定义</PresentationFormat>
  <Paragraphs>969</Paragraphs>
  <Slides>38</Slides>
  <Notes>0</Notes>
  <HiddenSlides>0</HiddenSlides>
  <MMClips>0</MMClips>
  <ScaleCrop>false</ScaleCrop>
  <HeadingPairs>
    <vt:vector size="8" baseType="variant">
      <vt:variant>
        <vt:lpstr>已用的字体</vt:lpstr>
      </vt:variant>
      <vt:variant>
        <vt:i4>20</vt:i4>
      </vt:variant>
      <vt:variant>
        <vt:lpstr>主题</vt:lpstr>
      </vt:variant>
      <vt:variant>
        <vt:i4>1</vt:i4>
      </vt:variant>
      <vt:variant>
        <vt:lpstr>嵌入 OLE 服务器</vt:lpstr>
      </vt:variant>
      <vt:variant>
        <vt:i4>0</vt:i4>
      </vt:variant>
      <vt:variant>
        <vt:lpstr>幻灯片标题</vt:lpstr>
      </vt:variant>
      <vt:variant>
        <vt:i4>38</vt:i4>
      </vt:variant>
    </vt:vector>
  </HeadingPairs>
  <TitlesOfParts>
    <vt:vector size="59" baseType="lpstr">
      <vt:lpstr>Arial</vt:lpstr>
      <vt:lpstr>宋体</vt:lpstr>
      <vt:lpstr>Wingdings</vt:lpstr>
      <vt:lpstr>隶书</vt:lpstr>
      <vt:lpstr>华文行楷</vt:lpstr>
      <vt:lpstr>楷体_GB2312</vt:lpstr>
      <vt:lpstr>黑体</vt:lpstr>
      <vt:lpstr>Times New Roman</vt:lpstr>
      <vt:lpstr>Wingdings</vt:lpstr>
      <vt:lpstr>华文新魏</vt:lpstr>
      <vt:lpstr>微软雅黑</vt:lpstr>
      <vt:lpstr>Arial Unicode MS</vt:lpstr>
      <vt:lpstr>Calibri Light</vt:lpstr>
      <vt:lpstr>Calibri</vt:lpstr>
      <vt:lpstr>Helvetica Neue</vt:lpstr>
      <vt:lpstr>Calibri</vt:lpstr>
      <vt:lpstr>楷体</vt:lpstr>
      <vt:lpstr>Times New Roman</vt:lpstr>
      <vt:lpstr>楷体_GB2312</vt:lpstr>
      <vt:lpstr>新宋体</vt:lpstr>
      <vt:lpstr>Office 主题</vt:lpstr>
      <vt:lpstr>  2019届高三历史复习 备考建议    </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 近五年高考试题分析</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Administrator</dc:creator>
  <cp:lastModifiedBy>Administrator</cp:lastModifiedBy>
  <cp:revision>69</cp:revision>
  <dcterms:created xsi:type="dcterms:W3CDTF">2018-03-18T04:55:00Z</dcterms:created>
  <dcterms:modified xsi:type="dcterms:W3CDTF">2019-01-12T04:02:28Z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2052-11.1.0.8213</vt:lpwstr>
  </property>
</Properties>
</file>