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4"/>
  </p:notesMasterIdLst>
  <p:sldIdLst>
    <p:sldId id="256" r:id="rId2"/>
    <p:sldId id="257" r:id="rId3"/>
    <p:sldId id="258" r:id="rId4"/>
    <p:sldId id="265" r:id="rId5"/>
    <p:sldId id="298" r:id="rId6"/>
    <p:sldId id="300" r:id="rId7"/>
    <p:sldId id="301" r:id="rId8"/>
    <p:sldId id="302" r:id="rId9"/>
    <p:sldId id="303" r:id="rId10"/>
    <p:sldId id="304" r:id="rId11"/>
    <p:sldId id="305" r:id="rId12"/>
    <p:sldId id="306" r:id="rId13"/>
    <p:sldId id="307" r:id="rId14"/>
    <p:sldId id="309" r:id="rId15"/>
    <p:sldId id="310" r:id="rId16"/>
    <p:sldId id="311" r:id="rId17"/>
    <p:sldId id="312" r:id="rId18"/>
    <p:sldId id="313" r:id="rId19"/>
    <p:sldId id="314" r:id="rId20"/>
    <p:sldId id="315" r:id="rId21"/>
    <p:sldId id="316" r:id="rId22"/>
    <p:sldId id="317" r:id="rId23"/>
    <p:sldId id="318" r:id="rId24"/>
    <p:sldId id="319" r:id="rId25"/>
    <p:sldId id="339" r:id="rId26"/>
    <p:sldId id="321" r:id="rId27"/>
    <p:sldId id="340" r:id="rId28"/>
    <p:sldId id="323" r:id="rId29"/>
    <p:sldId id="324" r:id="rId30"/>
    <p:sldId id="325" r:id="rId31"/>
    <p:sldId id="326" r:id="rId32"/>
    <p:sldId id="327" r:id="rId33"/>
    <p:sldId id="328" r:id="rId34"/>
    <p:sldId id="329" r:id="rId35"/>
    <p:sldId id="330" r:id="rId36"/>
    <p:sldId id="331" r:id="rId37"/>
    <p:sldId id="332" r:id="rId38"/>
    <p:sldId id="333" r:id="rId39"/>
    <p:sldId id="335" r:id="rId40"/>
    <p:sldId id="337" r:id="rId41"/>
    <p:sldId id="341" r:id="rId42"/>
    <p:sldId id="338" r:id="rId43"/>
  </p:sldIdLst>
  <p:sldSz cx="12192000" cy="6858000"/>
  <p:notesSz cx="7104063" cy="10234613"/>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F24FF"/>
    <a:srgbClr val="B38B68"/>
    <a:srgbClr val="DBDBDB"/>
    <a:srgbClr val="7054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6201" autoAdjust="0"/>
  </p:normalViewPr>
  <p:slideViewPr>
    <p:cSldViewPr snapToGrid="0">
      <p:cViewPr varScale="1">
        <p:scale>
          <a:sx n="81" d="100"/>
          <a:sy n="81" d="100"/>
        </p:scale>
        <p:origin x="-634" y="-6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290" cy="513492"/>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4023812" y="0"/>
            <a:ext cx="3078290" cy="513492"/>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2018/12/3</a:t>
            </a:fld>
            <a:endParaRPr lang="zh-CN" altLang="en-US"/>
          </a:p>
        </p:txBody>
      </p:sp>
      <p:sp>
        <p:nvSpPr>
          <p:cNvPr id="4" name="幻灯片图像占位符 3"/>
          <p:cNvSpPr>
            <a:spLocks noGrp="1" noRot="1" noChangeAspect="1"/>
          </p:cNvSpPr>
          <p:nvPr>
            <p:ph type="sldImg" idx="2"/>
          </p:nvPr>
        </p:nvSpPr>
        <p:spPr>
          <a:xfrm>
            <a:off x="481584" y="1279287"/>
            <a:ext cx="6140577" cy="3454075"/>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710375" y="4925254"/>
            <a:ext cx="5682996" cy="4029754"/>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9720804"/>
            <a:ext cx="3078290" cy="513491"/>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4023812" y="9720804"/>
            <a:ext cx="3078290" cy="513491"/>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a:t>
            </a:fld>
            <a:endParaRPr lang="zh-CN" altLang="en-US"/>
          </a:p>
        </p:txBody>
      </p:sp>
    </p:spTree>
    <p:extLst>
      <p:ext uri="{BB962C8B-B14F-4D97-AF65-F5344CB8AC3E}">
        <p14:creationId xmlns:p14="http://schemas.microsoft.com/office/powerpoint/2010/main" val="22757117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10</a:t>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11</a:t>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12</a:t>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13</a:t>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14</a:t>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15</a:t>
            </a:fld>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16</a:t>
            </a:fld>
            <a:endParaRPr lang="zh-CN"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17</a:t>
            </a:fld>
            <a:endParaRPr lang="zh-CN"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18</a:t>
            </a:fld>
            <a:endParaRPr lang="zh-CN"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19</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2</a:t>
            </a:fld>
            <a:endParaRPr lang="zh-CN"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20</a:t>
            </a:fld>
            <a:endParaRPr lang="zh-CN"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21</a:t>
            </a:fld>
            <a:endParaRPr lang="zh-CN"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22</a:t>
            </a:fld>
            <a:endParaRPr lang="zh-CN"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23</a:t>
            </a:fld>
            <a:endParaRPr lang="zh-CN"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24</a:t>
            </a:fld>
            <a:endParaRPr lang="zh-CN"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25</a:t>
            </a:fld>
            <a:endParaRPr lang="zh-CN"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26</a:t>
            </a:fld>
            <a:endParaRPr lang="zh-CN"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27</a:t>
            </a:fld>
            <a:endParaRPr lang="zh-CN"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28</a:t>
            </a:fld>
            <a:endParaRPr lang="zh-CN"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29</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3</a:t>
            </a:fld>
            <a:endParaRPr lang="zh-CN"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30</a:t>
            </a:fld>
            <a:endParaRPr lang="zh-CN"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31</a:t>
            </a:fld>
            <a:endParaRPr lang="zh-CN"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32</a:t>
            </a:fld>
            <a:endParaRPr lang="zh-CN"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33</a:t>
            </a:fld>
            <a:endParaRPr lang="zh-CN"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34</a:t>
            </a:fld>
            <a:endParaRPr lang="zh-CN" alt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35</a:t>
            </a:fld>
            <a:endParaRPr lang="zh-CN" alt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36</a:t>
            </a:fld>
            <a:endParaRPr lang="zh-CN" alt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37</a:t>
            </a:fld>
            <a:endParaRPr lang="zh-CN" alt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38</a:t>
            </a:fld>
            <a:endParaRPr lang="zh-CN" alt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39</a:t>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4</a:t>
            </a:fld>
            <a:endParaRPr lang="zh-CN" alt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40</a:t>
            </a:fld>
            <a:endParaRPr lang="zh-CN" alt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41</a:t>
            </a:fld>
            <a:endParaRPr lang="zh-CN" alt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5</a:t>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6</a:t>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7</a:t>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8</a:t>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9</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838200" y="6356350"/>
            <a:ext cx="2743200" cy="365125"/>
          </a:xfrm>
        </p:spPr>
        <p:txBody>
          <a:bodyPr/>
          <a:lstStyle/>
          <a:p>
            <a:pPr lvl="0" eaLnBrk="1" fontAlgn="auto" latinLnBrk="1" hangingPunct="1">
              <a:buNone/>
            </a:pPr>
            <a:fld id="{BB962C8B-B14F-4D97-AF65-F5344CB8AC3E}" type="datetime1">
              <a:rPr lang="zh-CN" altLang="en-US" strike="noStrike" noProof="1" dirty="0">
                <a:latin typeface="Calibri" panose="020F0502020204030204" charset="0"/>
                <a:ea typeface="+mn-ea"/>
                <a:cs typeface="+mn-cs"/>
              </a:rPr>
              <a:t>2018/12/3</a:t>
            </a:fld>
            <a:endParaRPr lang="zh-CN" altLang="en-US" strike="noStrike" noProof="1">
              <a:latin typeface="Calibri" panose="020F0502020204030204" charset="0"/>
            </a:endParaRPr>
          </a:p>
        </p:txBody>
      </p:sp>
      <p:sp>
        <p:nvSpPr>
          <p:cNvPr id="3" name="页脚占位符 2"/>
          <p:cNvSpPr>
            <a:spLocks noGrp="1"/>
          </p:cNvSpPr>
          <p:nvPr>
            <p:ph type="ftr" sz="quarter" idx="11"/>
          </p:nvPr>
        </p:nvSpPr>
        <p:spPr>
          <a:xfrm>
            <a:off x="4038600" y="6356350"/>
            <a:ext cx="4114800" cy="365125"/>
          </a:xfrm>
        </p:spPr>
        <p:txBody>
          <a:bodyPr/>
          <a:lstStyle/>
          <a:p>
            <a:pPr lvl="0" fontAlgn="auto"/>
            <a:endParaRPr strike="noStrike" noProof="1">
              <a:latin typeface="Calibri" panose="020F0502020204030204" charset="0"/>
            </a:endParaRPr>
          </a:p>
        </p:txBody>
      </p:sp>
      <p:sp>
        <p:nvSpPr>
          <p:cNvPr id="4" name="灯片编号占位符 3"/>
          <p:cNvSpPr>
            <a:spLocks noGrp="1"/>
          </p:cNvSpPr>
          <p:nvPr>
            <p:ph type="sldNum" sz="quarter" idx="12"/>
          </p:nvPr>
        </p:nvSpPr>
        <p:spPr>
          <a:xfrm>
            <a:off x="8610600" y="6356350"/>
            <a:ext cx="2743200" cy="365125"/>
          </a:xfrm>
        </p:spPr>
        <p:txBody>
          <a:bodyPr/>
          <a:lstStyle/>
          <a:p>
            <a:pPr lvl="0" eaLnBrk="1" fontAlgn="auto" latinLnBrk="1" hangingPunct="1">
              <a:buNone/>
            </a:pPr>
            <a:fld id="{9A0DB2DC-4C9A-4742-B13C-FB6460FD3503}" type="slidenum">
              <a:rPr lang="zh-CN" altLang="en-US" strike="noStrike" noProof="1" dirty="0">
                <a:latin typeface="Calibri" panose="020F0502020204030204" charset="0"/>
                <a:ea typeface="+mn-ea"/>
                <a:cs typeface="+mn-cs"/>
              </a:rPr>
              <a:t>‹#›</a:t>
            </a:fld>
            <a:endParaRPr lang="zh-CN" altLang="en-US" strike="noStrike" noProof="1">
              <a:latin typeface="Calibri" panose="020F0502020204030204" charset="0"/>
            </a:endParaRPr>
          </a:p>
        </p:txBody>
      </p:sp>
    </p:spTree>
  </p:cSld>
  <p:clrMapOvr>
    <a:masterClrMapping/>
  </p:clrMapOvr>
  <p:transition spd="slow">
    <p:pull dir="u"/>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DBDBDB"/>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3.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6.png"/></Relationships>
</file>

<file path=ppt/slides/_rels/slide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6.png"/></Relationships>
</file>

<file path=ppt/slides/_rels/slide3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4.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6.png"/></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16" name="文本框 15"/>
          <p:cNvSpPr txBox="1"/>
          <p:nvPr/>
        </p:nvSpPr>
        <p:spPr>
          <a:xfrm>
            <a:off x="1464945" y="2841625"/>
            <a:ext cx="9261475" cy="706755"/>
          </a:xfrm>
          <a:prstGeom prst="rect">
            <a:avLst/>
          </a:prstGeom>
          <a:noFill/>
        </p:spPr>
        <p:txBody>
          <a:bodyPr wrap="square" rtlCol="0">
            <a:spAutoFit/>
          </a:bodyPr>
          <a:lstStyle/>
          <a:p>
            <a:pPr algn="ctr"/>
            <a:r>
              <a:rPr lang="zh-CN" altLang="en-US" sz="4000" b="1" dirty="0">
                <a:solidFill>
                  <a:srgbClr val="705400"/>
                </a:solidFill>
                <a:latin typeface="华文中宋" panose="02010600040101010101" charset="-122"/>
                <a:ea typeface="华文中宋" panose="02010600040101010101" charset="-122"/>
              </a:rPr>
              <a:t>浅谈历史概念及其在考题中的应用</a:t>
            </a:r>
          </a:p>
        </p:txBody>
      </p:sp>
      <p:sp>
        <p:nvSpPr>
          <p:cNvPr id="19" name="文本框 18"/>
          <p:cNvSpPr txBox="1"/>
          <p:nvPr/>
        </p:nvSpPr>
        <p:spPr>
          <a:xfrm>
            <a:off x="8209915" y="5429885"/>
            <a:ext cx="2670810" cy="583565"/>
          </a:xfrm>
          <a:prstGeom prst="rect">
            <a:avLst/>
          </a:prstGeom>
          <a:noFill/>
        </p:spPr>
        <p:txBody>
          <a:bodyPr wrap="square" rtlCol="0">
            <a:spAutoFit/>
          </a:bodyPr>
          <a:lstStyle/>
          <a:p>
            <a:pPr algn="l"/>
            <a:r>
              <a:rPr lang="en-US" altLang="zh-CN" sz="3200" b="1">
                <a:solidFill>
                  <a:srgbClr val="1F24FF"/>
                </a:solidFill>
                <a:effectLst>
                  <a:outerShdw blurRad="38100" dist="38100" dir="2700000" algn="tl">
                    <a:srgbClr val="000000">
                      <a:alpha val="43137"/>
                    </a:srgbClr>
                  </a:outerShdw>
                </a:effectLst>
                <a:latin typeface="楷体" panose="02010609060101010101" charset="-122"/>
                <a:ea typeface="楷体" panose="02010609060101010101" charset="-122"/>
              </a:rPr>
              <a:t>——</a:t>
            </a:r>
            <a:r>
              <a:rPr lang="zh-CN" altLang="en-US" sz="3200" b="1">
                <a:solidFill>
                  <a:srgbClr val="1F24FF"/>
                </a:solidFill>
                <a:effectLst>
                  <a:outerShdw blurRad="38100" dist="38100" dir="2700000" algn="tl">
                    <a:srgbClr val="000000">
                      <a:alpha val="43137"/>
                    </a:srgbClr>
                  </a:outerShdw>
                </a:effectLst>
                <a:latin typeface="楷体" panose="02010609060101010101" charset="-122"/>
                <a:ea typeface="楷体" panose="02010609060101010101" charset="-122"/>
              </a:rPr>
              <a:t>武锐</a:t>
            </a: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p:tgtEl>
                                          <p:spTgt spid="16"/>
                                        </p:tgtEl>
                                        <p:attrNameLst>
                                          <p:attrName>ppt_y</p:attrName>
                                        </p:attrNameLst>
                                      </p:cBhvr>
                                      <p:tavLst>
                                        <p:tav tm="0">
                                          <p:val>
                                            <p:strVal val="#ppt_y+#ppt_h*1.125000"/>
                                          </p:val>
                                        </p:tav>
                                        <p:tav tm="100000">
                                          <p:val>
                                            <p:strVal val="#ppt_y"/>
                                          </p:val>
                                        </p:tav>
                                      </p:tavLst>
                                    </p:anim>
                                    <p:animEffect transition="in" filter="wipe(up)">
                                      <p:cBhvr>
                                        <p:cTn id="8" dur="500"/>
                                        <p:tgtEl>
                                          <p:spTgt spid="16"/>
                                        </p:tgtEl>
                                      </p:cBhvr>
                                    </p:animEffect>
                                  </p:childTnLst>
                                </p:cTn>
                              </p:par>
                            </p:childTnLst>
                          </p:cTn>
                        </p:par>
                        <p:par>
                          <p:cTn id="9" fill="hold">
                            <p:stCondLst>
                              <p:cond delay="500"/>
                            </p:stCondLst>
                            <p:childTnLst>
                              <p:par>
                                <p:cTn id="10" presetID="29" presetClass="entr" presetSubtype="0" fill="hold" grpId="1" nodeType="afterEffect">
                                  <p:stCondLst>
                                    <p:cond delay="0"/>
                                  </p:stCondLst>
                                  <p:childTnLst>
                                    <p:set>
                                      <p:cBhvr>
                                        <p:cTn id="11" dur="1" fill="hold">
                                          <p:stCondLst>
                                            <p:cond delay="0"/>
                                          </p:stCondLst>
                                        </p:cTn>
                                        <p:tgtEl>
                                          <p:spTgt spid="19"/>
                                        </p:tgtEl>
                                        <p:attrNameLst>
                                          <p:attrName>style.visibility</p:attrName>
                                        </p:attrNameLst>
                                      </p:cBhvr>
                                      <p:to>
                                        <p:strVal val="visible"/>
                                      </p:to>
                                    </p:set>
                                    <p:anim calcmode="lin" valueType="num">
                                      <p:cBhvr>
                                        <p:cTn id="12" dur="500" fill="hold"/>
                                        <p:tgtEl>
                                          <p:spTgt spid="19"/>
                                        </p:tgtEl>
                                        <p:attrNameLst>
                                          <p:attrName>ppt_x</p:attrName>
                                        </p:attrNameLst>
                                      </p:cBhvr>
                                      <p:tavLst>
                                        <p:tav tm="0">
                                          <p:val>
                                            <p:strVal val="#ppt_x-.2"/>
                                          </p:val>
                                        </p:tav>
                                        <p:tav tm="100000">
                                          <p:val>
                                            <p:strVal val="#ppt_x"/>
                                          </p:val>
                                        </p:tav>
                                      </p:tavLst>
                                    </p:anim>
                                    <p:anim calcmode="lin" valueType="num">
                                      <p:cBhvr>
                                        <p:cTn id="13" dur="500" fill="hold"/>
                                        <p:tgtEl>
                                          <p:spTgt spid="19"/>
                                        </p:tgtEl>
                                        <p:attrNameLst>
                                          <p:attrName>ppt_y</p:attrName>
                                        </p:attrNameLst>
                                      </p:cBhvr>
                                      <p:tavLst>
                                        <p:tav tm="0">
                                          <p:val>
                                            <p:strVal val="#ppt_y"/>
                                          </p:val>
                                        </p:tav>
                                        <p:tav tm="100000">
                                          <p:val>
                                            <p:strVal val="#ppt_y"/>
                                          </p:val>
                                        </p:tav>
                                      </p:tavLst>
                                    </p:anim>
                                    <p:animEffect transition="in" filter="wipe(right)" prLst="gradientSize: 0.1">
                                      <p:cBhvr>
                                        <p:cTn id="14"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9" grpId="0"/>
      <p:bldP spid="19"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组合 11"/>
          <p:cNvGrpSpPr/>
          <p:nvPr/>
        </p:nvGrpSpPr>
        <p:grpSpPr>
          <a:xfrm rot="16200000">
            <a:off x="1052195" y="-61595"/>
            <a:ext cx="447040" cy="1264285"/>
            <a:chOff x="9306" y="306"/>
            <a:chExt cx="586" cy="1423"/>
          </a:xfrm>
        </p:grpSpPr>
        <p:sp>
          <p:nvSpPr>
            <p:cNvPr id="21" name="矩形 20"/>
            <p:cNvSpPr/>
            <p:nvPr/>
          </p:nvSpPr>
          <p:spPr>
            <a:xfrm>
              <a:off x="9307" y="306"/>
              <a:ext cx="585" cy="1141"/>
            </a:xfrm>
            <a:prstGeom prst="rect">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等腰三角形 21"/>
            <p:cNvSpPr/>
            <p:nvPr/>
          </p:nvSpPr>
          <p:spPr>
            <a:xfrm flipH="1" flipV="1">
              <a:off x="9306" y="1447"/>
              <a:ext cx="586" cy="282"/>
            </a:xfrm>
            <a:prstGeom prst="triangle">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8" name="矩形 7"/>
          <p:cNvSpPr/>
          <p:nvPr/>
        </p:nvSpPr>
        <p:spPr>
          <a:xfrm>
            <a:off x="644525" y="1073150"/>
            <a:ext cx="11059795" cy="5502910"/>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3" name="图片 12" descr="山水1"/>
          <p:cNvPicPr>
            <a:picLocks noChangeAspect="1"/>
          </p:cNvPicPr>
          <p:nvPr/>
        </p:nvPicPr>
        <p:blipFill>
          <a:blip r:embed="rId3"/>
          <a:srcRect r="1040" b="18365"/>
          <a:stretch>
            <a:fillRect/>
          </a:stretch>
        </p:blipFill>
        <p:spPr>
          <a:xfrm>
            <a:off x="9105900" y="4800600"/>
            <a:ext cx="2598420" cy="1775460"/>
          </a:xfrm>
          <a:prstGeom prst="rect">
            <a:avLst/>
          </a:prstGeom>
        </p:spPr>
      </p:pic>
      <p:sp>
        <p:nvSpPr>
          <p:cNvPr id="11" name="文本框 10"/>
          <p:cNvSpPr txBox="1"/>
          <p:nvPr/>
        </p:nvSpPr>
        <p:spPr>
          <a:xfrm>
            <a:off x="950595" y="339725"/>
            <a:ext cx="4326255" cy="460375"/>
          </a:xfrm>
          <a:prstGeom prst="rect">
            <a:avLst/>
          </a:prstGeom>
          <a:noFill/>
        </p:spPr>
        <p:txBody>
          <a:bodyPr wrap="square" rtlCol="0">
            <a:spAutoFit/>
          </a:bodyPr>
          <a:lstStyle/>
          <a:p>
            <a:pPr algn="l"/>
            <a:r>
              <a:rPr lang="zh-CN" altLang="en-US" sz="2400">
                <a:solidFill>
                  <a:srgbClr val="705400"/>
                </a:solidFill>
                <a:latin typeface="方正魏碑简体" panose="03000509000000000000" charset="-122"/>
                <a:ea typeface="方正魏碑简体" panose="03000509000000000000" charset="-122"/>
                <a:sym typeface="+mn-ea"/>
              </a:rPr>
              <a:t>（三）历史概念的分类</a:t>
            </a:r>
          </a:p>
        </p:txBody>
      </p:sp>
      <p:sp>
        <p:nvSpPr>
          <p:cNvPr id="25" name="文本框 24"/>
          <p:cNvSpPr txBox="1"/>
          <p:nvPr/>
        </p:nvSpPr>
        <p:spPr>
          <a:xfrm>
            <a:off x="950595" y="1464310"/>
            <a:ext cx="10568305" cy="4154170"/>
          </a:xfrm>
          <a:prstGeom prst="rect">
            <a:avLst/>
          </a:prstGeom>
          <a:noFill/>
        </p:spPr>
        <p:txBody>
          <a:bodyPr wrap="square" rtlCol="0">
            <a:spAutoFit/>
          </a:bodyPr>
          <a:lstStyle/>
          <a:p>
            <a:r>
              <a:rPr lang="zh-CN" altLang="en-US" sz="2400">
                <a:solidFill>
                  <a:srgbClr val="1F24FF"/>
                </a:solidFill>
                <a:latin typeface="方正魏碑简体" panose="03000509000000000000" charset="-122"/>
                <a:ea typeface="方正魏碑简体" panose="03000509000000000000" charset="-122"/>
                <a:sym typeface="+mn-ea"/>
              </a:rPr>
              <a:t>    历史概念的分类标准较多，这里不一一阐述，这里以概念性质为例划分，可以将历史概念分为史实概念与史论概念两大类。史实概念是对具体的历史人物、事件、现象等的概括和评价；史论概念是对众多同类史实概念共同特征的理论概括。</a:t>
            </a:r>
          </a:p>
          <a:p>
            <a:r>
              <a:rPr lang="zh-CN" altLang="en-US" sz="2400">
                <a:solidFill>
                  <a:srgbClr val="1F24FF"/>
                </a:solidFill>
                <a:latin typeface="方正魏碑简体" panose="03000509000000000000" charset="-122"/>
                <a:ea typeface="方正魏碑简体" panose="03000509000000000000" charset="-122"/>
                <a:sym typeface="+mn-ea"/>
              </a:rPr>
              <a:t>    历史史论概念是对同一类别人物、事件、现象的共同特征进行抽象概括而形成的史学理论。如“半殖民地半封建社会”、“旧民主主义革命与新民主主义革命”、“社会主义初级阶段”等历史概念。这些概念是历史唯物主义的基本观点和看法，是历史唯物主义学者对一定时期历史人物、历史事件研究的基础上的形成的一套历史理论，从而形成了历史理论概念。历史理论概念是一定时期的生产关系和上层建筑在历史学领域的体现，学习和掌握理论概念可以从整体上认识历史，把握历史学科的基本结构，从而揭示出特定时期的历史规律。</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edge">
                                      <p:cBhvr>
                                        <p:cTn id="7" dur="500"/>
                                        <p:tgtEl>
                                          <p:spTgt spid="8"/>
                                        </p:tgtEl>
                                      </p:cBhvr>
                                    </p:animEffect>
                                  </p:childTnLst>
                                </p:cTn>
                              </p:par>
                            </p:childTnLst>
                          </p:cTn>
                        </p:par>
                        <p:par>
                          <p:cTn id="8" fill="hold">
                            <p:stCondLst>
                              <p:cond delay="500"/>
                            </p:stCondLst>
                            <p:childTnLst>
                              <p:par>
                                <p:cTn id="9" presetID="42" presetClass="entr" presetSubtype="0" fill="hold"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500"/>
                                        <p:tgtEl>
                                          <p:spTgt spid="13"/>
                                        </p:tgtEl>
                                      </p:cBhvr>
                                    </p:animEffect>
                                    <p:anim calcmode="lin" valueType="num">
                                      <p:cBhvr>
                                        <p:cTn id="12" dur="500" fill="hold"/>
                                        <p:tgtEl>
                                          <p:spTgt spid="13"/>
                                        </p:tgtEl>
                                        <p:attrNameLst>
                                          <p:attrName>ppt_x</p:attrName>
                                        </p:attrNameLst>
                                      </p:cBhvr>
                                      <p:tavLst>
                                        <p:tav tm="0">
                                          <p:val>
                                            <p:strVal val="#ppt_x"/>
                                          </p:val>
                                        </p:tav>
                                        <p:tav tm="100000">
                                          <p:val>
                                            <p:strVal val="#ppt_x"/>
                                          </p:val>
                                        </p:tav>
                                      </p:tavLst>
                                    </p:anim>
                                    <p:anim calcmode="lin" valueType="num">
                                      <p:cBhvr>
                                        <p:cTn id="13" dur="500" fill="hold"/>
                                        <p:tgtEl>
                                          <p:spTgt spid="13"/>
                                        </p:tgtEl>
                                        <p:attrNameLst>
                                          <p:attrName>ppt_y</p:attrName>
                                        </p:attrNameLst>
                                      </p:cBhvr>
                                      <p:tavLst>
                                        <p:tav tm="0">
                                          <p:val>
                                            <p:strVal val="#ppt_y+.1"/>
                                          </p:val>
                                        </p:tav>
                                        <p:tav tm="100000">
                                          <p:val>
                                            <p:strVal val="#ppt_y"/>
                                          </p:val>
                                        </p:tav>
                                      </p:tavLst>
                                    </p:anim>
                                  </p:childTnLst>
                                </p:cTn>
                              </p:par>
                            </p:childTnLst>
                          </p:cTn>
                        </p:par>
                        <p:par>
                          <p:cTn id="14" fill="hold">
                            <p:stCondLst>
                              <p:cond delay="1000"/>
                            </p:stCondLst>
                            <p:childTnLst>
                              <p:par>
                                <p:cTn id="15" presetID="12" presetClass="entr" presetSubtype="4" fill="hold" grpId="0" nodeType="afterEffect">
                                  <p:stCondLst>
                                    <p:cond delay="0"/>
                                  </p:stCondLst>
                                  <p:childTnLst>
                                    <p:set>
                                      <p:cBhvr>
                                        <p:cTn id="16" dur="1" fill="hold">
                                          <p:stCondLst>
                                            <p:cond delay="0"/>
                                          </p:stCondLst>
                                        </p:cTn>
                                        <p:tgtEl>
                                          <p:spTgt spid="25"/>
                                        </p:tgtEl>
                                        <p:attrNameLst>
                                          <p:attrName>style.visibility</p:attrName>
                                        </p:attrNameLst>
                                      </p:cBhvr>
                                      <p:to>
                                        <p:strVal val="visible"/>
                                      </p:to>
                                    </p:set>
                                    <p:anim calcmode="lin" valueType="num">
                                      <p:cBhvr additive="base">
                                        <p:cTn id="17" dur="500"/>
                                        <p:tgtEl>
                                          <p:spTgt spid="25"/>
                                        </p:tgtEl>
                                        <p:attrNameLst>
                                          <p:attrName>ppt_y</p:attrName>
                                        </p:attrNameLst>
                                      </p:cBhvr>
                                      <p:tavLst>
                                        <p:tav tm="0">
                                          <p:val>
                                            <p:strVal val="#ppt_y+#ppt_h*1.125000"/>
                                          </p:val>
                                        </p:tav>
                                        <p:tav tm="100000">
                                          <p:val>
                                            <p:strVal val="#ppt_y"/>
                                          </p:val>
                                        </p:tav>
                                      </p:tavLst>
                                    </p:anim>
                                    <p:animEffect transition="in" filter="wipe(up)">
                                      <p:cBhvr>
                                        <p:cTn id="18"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ldLvl="0" animBg="1"/>
      <p:bldP spid="2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组合 11"/>
          <p:cNvGrpSpPr/>
          <p:nvPr/>
        </p:nvGrpSpPr>
        <p:grpSpPr>
          <a:xfrm rot="16200000">
            <a:off x="1052195" y="-61595"/>
            <a:ext cx="447040" cy="1264285"/>
            <a:chOff x="9306" y="306"/>
            <a:chExt cx="586" cy="1423"/>
          </a:xfrm>
        </p:grpSpPr>
        <p:sp>
          <p:nvSpPr>
            <p:cNvPr id="21" name="矩形 20"/>
            <p:cNvSpPr/>
            <p:nvPr/>
          </p:nvSpPr>
          <p:spPr>
            <a:xfrm>
              <a:off x="9307" y="306"/>
              <a:ext cx="585" cy="1141"/>
            </a:xfrm>
            <a:prstGeom prst="rect">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等腰三角形 21"/>
            <p:cNvSpPr/>
            <p:nvPr/>
          </p:nvSpPr>
          <p:spPr>
            <a:xfrm flipH="1" flipV="1">
              <a:off x="9306" y="1447"/>
              <a:ext cx="586" cy="282"/>
            </a:xfrm>
            <a:prstGeom prst="triangle">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8" name="矩形 7"/>
          <p:cNvSpPr/>
          <p:nvPr/>
        </p:nvSpPr>
        <p:spPr>
          <a:xfrm>
            <a:off x="644525" y="1073150"/>
            <a:ext cx="11059795" cy="5502910"/>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3" name="图片 12" descr="山水1"/>
          <p:cNvPicPr>
            <a:picLocks noChangeAspect="1"/>
          </p:cNvPicPr>
          <p:nvPr/>
        </p:nvPicPr>
        <p:blipFill>
          <a:blip r:embed="rId3"/>
          <a:srcRect r="1040" b="18365"/>
          <a:stretch>
            <a:fillRect/>
          </a:stretch>
        </p:blipFill>
        <p:spPr>
          <a:xfrm>
            <a:off x="9105900" y="4800600"/>
            <a:ext cx="2598420" cy="1775460"/>
          </a:xfrm>
          <a:prstGeom prst="rect">
            <a:avLst/>
          </a:prstGeom>
        </p:spPr>
      </p:pic>
      <p:sp>
        <p:nvSpPr>
          <p:cNvPr id="11" name="文本框 10"/>
          <p:cNvSpPr txBox="1"/>
          <p:nvPr/>
        </p:nvSpPr>
        <p:spPr>
          <a:xfrm>
            <a:off x="950595" y="339725"/>
            <a:ext cx="4326255" cy="460375"/>
          </a:xfrm>
          <a:prstGeom prst="rect">
            <a:avLst/>
          </a:prstGeom>
          <a:noFill/>
        </p:spPr>
        <p:txBody>
          <a:bodyPr wrap="square" rtlCol="0">
            <a:spAutoFit/>
          </a:bodyPr>
          <a:lstStyle/>
          <a:p>
            <a:pPr algn="l"/>
            <a:r>
              <a:rPr lang="zh-CN" altLang="en-US" sz="2400">
                <a:solidFill>
                  <a:srgbClr val="705400"/>
                </a:solidFill>
                <a:latin typeface="方正魏碑简体" panose="03000509000000000000" charset="-122"/>
                <a:ea typeface="方正魏碑简体" panose="03000509000000000000" charset="-122"/>
                <a:sym typeface="+mn-ea"/>
              </a:rPr>
              <a:t>（三）历史概念的分类</a:t>
            </a:r>
          </a:p>
        </p:txBody>
      </p:sp>
      <p:sp>
        <p:nvSpPr>
          <p:cNvPr id="25" name="文本框 24"/>
          <p:cNvSpPr txBox="1"/>
          <p:nvPr/>
        </p:nvSpPr>
        <p:spPr>
          <a:xfrm>
            <a:off x="890270" y="1378585"/>
            <a:ext cx="10568305" cy="4523105"/>
          </a:xfrm>
          <a:prstGeom prst="rect">
            <a:avLst/>
          </a:prstGeom>
          <a:noFill/>
        </p:spPr>
        <p:txBody>
          <a:bodyPr wrap="square" rtlCol="0">
            <a:spAutoFit/>
          </a:bodyPr>
          <a:lstStyle/>
          <a:p>
            <a:r>
              <a:rPr lang="zh-CN" altLang="en-US" sz="2400">
                <a:solidFill>
                  <a:srgbClr val="1F24FF"/>
                </a:solidFill>
                <a:latin typeface="方正魏碑简体" panose="03000509000000000000" charset="-122"/>
                <a:ea typeface="方正魏碑简体" panose="03000509000000000000" charset="-122"/>
                <a:sym typeface="+mn-ea"/>
              </a:rPr>
              <a:t>历史史实概念可以分为：历史人物概念、历史事件概念、历史现象概念、历史制度概念、历史史料概念等五类。</a:t>
            </a:r>
          </a:p>
          <a:p>
            <a:r>
              <a:rPr lang="zh-CN" altLang="en-US" sz="2400">
                <a:solidFill>
                  <a:srgbClr val="1F24FF"/>
                </a:solidFill>
                <a:latin typeface="方正魏碑简体" panose="03000509000000000000" charset="-122"/>
                <a:ea typeface="方正魏碑简体" panose="03000509000000000000" charset="-122"/>
                <a:sym typeface="+mn-ea"/>
              </a:rPr>
              <a:t>（1）历史人物概念。只要是在历史上出现过的人(史料记载的人物、口耳相传的人物)都属于历史人物概念。历史人物是这样一类人：存在于特定的时间和空间内、有一定身份地位。一般从三个方面对历史人物进行了解：人物身份(政治家、思想家、文学家、军事家、群众等)、生平主要活动、对历史的影响(对历史人物的评价)。</a:t>
            </a:r>
          </a:p>
          <a:p>
            <a:r>
              <a:rPr lang="zh-CN" altLang="en-US" sz="2400">
                <a:solidFill>
                  <a:srgbClr val="1F24FF"/>
                </a:solidFill>
                <a:latin typeface="方正魏碑简体" panose="03000509000000000000" charset="-122"/>
                <a:ea typeface="方正魏碑简体" panose="03000509000000000000" charset="-122"/>
                <a:sym typeface="+mn-ea"/>
              </a:rPr>
              <a:t>（2）历史事件概念。指历史上曾经发生过的重大历史事件。典型的如历史上的无数次战争(鸦片战争、第二次鸦片战争、甲午中日战争、八国联军侵华)。这些事件往往发生在特定的区域范围内，持续时间或长或短，有许多历史人物参与(起领导作用领袖是其中的代表)，演绎出跌宕起伏的历史故事，对参与事件的各方产生不同程度的影响。</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edge">
                                      <p:cBhvr>
                                        <p:cTn id="7" dur="500"/>
                                        <p:tgtEl>
                                          <p:spTgt spid="8"/>
                                        </p:tgtEl>
                                      </p:cBhvr>
                                    </p:animEffect>
                                  </p:childTnLst>
                                </p:cTn>
                              </p:par>
                            </p:childTnLst>
                          </p:cTn>
                        </p:par>
                        <p:par>
                          <p:cTn id="8" fill="hold">
                            <p:stCondLst>
                              <p:cond delay="500"/>
                            </p:stCondLst>
                            <p:childTnLst>
                              <p:par>
                                <p:cTn id="9" presetID="42" presetClass="entr" presetSubtype="0" fill="hold"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500"/>
                                        <p:tgtEl>
                                          <p:spTgt spid="13"/>
                                        </p:tgtEl>
                                      </p:cBhvr>
                                    </p:animEffect>
                                    <p:anim calcmode="lin" valueType="num">
                                      <p:cBhvr>
                                        <p:cTn id="12" dur="500" fill="hold"/>
                                        <p:tgtEl>
                                          <p:spTgt spid="13"/>
                                        </p:tgtEl>
                                        <p:attrNameLst>
                                          <p:attrName>ppt_x</p:attrName>
                                        </p:attrNameLst>
                                      </p:cBhvr>
                                      <p:tavLst>
                                        <p:tav tm="0">
                                          <p:val>
                                            <p:strVal val="#ppt_x"/>
                                          </p:val>
                                        </p:tav>
                                        <p:tav tm="100000">
                                          <p:val>
                                            <p:strVal val="#ppt_x"/>
                                          </p:val>
                                        </p:tav>
                                      </p:tavLst>
                                    </p:anim>
                                    <p:anim calcmode="lin" valueType="num">
                                      <p:cBhvr>
                                        <p:cTn id="13" dur="500" fill="hold"/>
                                        <p:tgtEl>
                                          <p:spTgt spid="13"/>
                                        </p:tgtEl>
                                        <p:attrNameLst>
                                          <p:attrName>ppt_y</p:attrName>
                                        </p:attrNameLst>
                                      </p:cBhvr>
                                      <p:tavLst>
                                        <p:tav tm="0">
                                          <p:val>
                                            <p:strVal val="#ppt_y+.1"/>
                                          </p:val>
                                        </p:tav>
                                        <p:tav tm="100000">
                                          <p:val>
                                            <p:strVal val="#ppt_y"/>
                                          </p:val>
                                        </p:tav>
                                      </p:tavLst>
                                    </p:anim>
                                  </p:childTnLst>
                                </p:cTn>
                              </p:par>
                            </p:childTnLst>
                          </p:cTn>
                        </p:par>
                        <p:par>
                          <p:cTn id="14" fill="hold">
                            <p:stCondLst>
                              <p:cond delay="1000"/>
                            </p:stCondLst>
                            <p:childTnLst>
                              <p:par>
                                <p:cTn id="15" presetID="12" presetClass="entr" presetSubtype="4" fill="hold" grpId="0" nodeType="afterEffect">
                                  <p:stCondLst>
                                    <p:cond delay="0"/>
                                  </p:stCondLst>
                                  <p:childTnLst>
                                    <p:set>
                                      <p:cBhvr>
                                        <p:cTn id="16" dur="1" fill="hold">
                                          <p:stCondLst>
                                            <p:cond delay="0"/>
                                          </p:stCondLst>
                                        </p:cTn>
                                        <p:tgtEl>
                                          <p:spTgt spid="25"/>
                                        </p:tgtEl>
                                        <p:attrNameLst>
                                          <p:attrName>style.visibility</p:attrName>
                                        </p:attrNameLst>
                                      </p:cBhvr>
                                      <p:to>
                                        <p:strVal val="visible"/>
                                      </p:to>
                                    </p:set>
                                    <p:anim calcmode="lin" valueType="num">
                                      <p:cBhvr additive="base">
                                        <p:cTn id="17" dur="500"/>
                                        <p:tgtEl>
                                          <p:spTgt spid="25"/>
                                        </p:tgtEl>
                                        <p:attrNameLst>
                                          <p:attrName>ppt_y</p:attrName>
                                        </p:attrNameLst>
                                      </p:cBhvr>
                                      <p:tavLst>
                                        <p:tav tm="0">
                                          <p:val>
                                            <p:strVal val="#ppt_y+#ppt_h*1.125000"/>
                                          </p:val>
                                        </p:tav>
                                        <p:tav tm="100000">
                                          <p:val>
                                            <p:strVal val="#ppt_y"/>
                                          </p:val>
                                        </p:tav>
                                      </p:tavLst>
                                    </p:anim>
                                    <p:animEffect transition="in" filter="wipe(up)">
                                      <p:cBhvr>
                                        <p:cTn id="18"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ldLvl="0" animBg="1"/>
      <p:bldP spid="2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组合 11"/>
          <p:cNvGrpSpPr/>
          <p:nvPr/>
        </p:nvGrpSpPr>
        <p:grpSpPr>
          <a:xfrm rot="16200000">
            <a:off x="1052195" y="-61595"/>
            <a:ext cx="447040" cy="1264285"/>
            <a:chOff x="9306" y="306"/>
            <a:chExt cx="586" cy="1423"/>
          </a:xfrm>
        </p:grpSpPr>
        <p:sp>
          <p:nvSpPr>
            <p:cNvPr id="21" name="矩形 20"/>
            <p:cNvSpPr/>
            <p:nvPr/>
          </p:nvSpPr>
          <p:spPr>
            <a:xfrm>
              <a:off x="9307" y="306"/>
              <a:ext cx="585" cy="1141"/>
            </a:xfrm>
            <a:prstGeom prst="rect">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等腰三角形 21"/>
            <p:cNvSpPr/>
            <p:nvPr/>
          </p:nvSpPr>
          <p:spPr>
            <a:xfrm flipH="1" flipV="1">
              <a:off x="9306" y="1447"/>
              <a:ext cx="586" cy="282"/>
            </a:xfrm>
            <a:prstGeom prst="triangle">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8" name="矩形 7"/>
          <p:cNvSpPr/>
          <p:nvPr/>
        </p:nvSpPr>
        <p:spPr>
          <a:xfrm>
            <a:off x="644525" y="1073150"/>
            <a:ext cx="11059795" cy="5502910"/>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3" name="图片 12" descr="山水1"/>
          <p:cNvPicPr>
            <a:picLocks noChangeAspect="1"/>
          </p:cNvPicPr>
          <p:nvPr/>
        </p:nvPicPr>
        <p:blipFill>
          <a:blip r:embed="rId3"/>
          <a:srcRect r="1040" b="18365"/>
          <a:stretch>
            <a:fillRect/>
          </a:stretch>
        </p:blipFill>
        <p:spPr>
          <a:xfrm>
            <a:off x="9105900" y="4800600"/>
            <a:ext cx="2598420" cy="1775460"/>
          </a:xfrm>
          <a:prstGeom prst="rect">
            <a:avLst/>
          </a:prstGeom>
        </p:spPr>
      </p:pic>
      <p:sp>
        <p:nvSpPr>
          <p:cNvPr id="25" name="文本框 24"/>
          <p:cNvSpPr txBox="1"/>
          <p:nvPr/>
        </p:nvSpPr>
        <p:spPr>
          <a:xfrm>
            <a:off x="890270" y="1378585"/>
            <a:ext cx="10568305" cy="4523105"/>
          </a:xfrm>
          <a:prstGeom prst="rect">
            <a:avLst/>
          </a:prstGeom>
          <a:noFill/>
        </p:spPr>
        <p:txBody>
          <a:bodyPr wrap="square" rtlCol="0">
            <a:spAutoFit/>
          </a:bodyPr>
          <a:lstStyle/>
          <a:p>
            <a:r>
              <a:rPr lang="zh-CN" altLang="en-US" sz="2400">
                <a:solidFill>
                  <a:srgbClr val="1F24FF"/>
                </a:solidFill>
                <a:latin typeface="方正魏碑简体" panose="03000509000000000000" charset="-122"/>
                <a:ea typeface="方正魏碑简体" panose="03000509000000000000" charset="-122"/>
                <a:sym typeface="+mn-ea"/>
              </a:rPr>
              <a:t>（3）历史现象概念。人反映的是历史上较长时间内存在的比较稳定的风气(或风尚)与特性，这种风气与特性发生在政治、经济、文化等领域。经济现象如经济重心的南移、银贵钱贱。政治现象如开元盛世、藩镇割据等。文化现象如百家争鸣、西学东渐等。</a:t>
            </a:r>
          </a:p>
          <a:p>
            <a:r>
              <a:rPr lang="zh-CN" altLang="en-US" sz="2400">
                <a:solidFill>
                  <a:srgbClr val="1F24FF"/>
                </a:solidFill>
                <a:latin typeface="方正魏碑简体" panose="03000509000000000000" charset="-122"/>
                <a:ea typeface="方正魏碑简体" panose="03000509000000000000" charset="-122"/>
                <a:sym typeface="+mn-ea"/>
              </a:rPr>
              <a:t>（4）历史制度概念。它概括、反映的是历史上的典章制度，包括政治制度、土地赋役制度、军事制度、司法制度等。政治制度如分封制、宗法制、中央集权制、郡县制、皇帝制、三省六部制等。经济制度如均田制、占田制、两税法、一条鞭法等。</a:t>
            </a:r>
          </a:p>
          <a:p>
            <a:r>
              <a:rPr lang="zh-CN" altLang="en-US" sz="2400">
                <a:solidFill>
                  <a:srgbClr val="1F24FF"/>
                </a:solidFill>
                <a:latin typeface="方正魏碑简体" panose="03000509000000000000" charset="-122"/>
                <a:ea typeface="方正魏碑简体" panose="03000509000000000000" charset="-122"/>
                <a:sym typeface="+mn-ea"/>
              </a:rPr>
              <a:t>（5）历史史料概念。它以一定的物质形式存在于过去和现在的历史中，这些概念的实物在今天依然存在，是历史的见证。史料概念包括历史文物、历史遗址遗迹、典籍图书、文献著作、法典条约、文件宣言等，如司母戊方鼎、甲骨文、《史记》、《南京条约》、《北大西洋公约》等。</a:t>
            </a:r>
          </a:p>
        </p:txBody>
      </p:sp>
      <p:sp>
        <p:nvSpPr>
          <p:cNvPr id="2" name="文本框 1"/>
          <p:cNvSpPr txBox="1"/>
          <p:nvPr/>
        </p:nvSpPr>
        <p:spPr>
          <a:xfrm>
            <a:off x="950595" y="339725"/>
            <a:ext cx="4326255" cy="460375"/>
          </a:xfrm>
          <a:prstGeom prst="rect">
            <a:avLst/>
          </a:prstGeom>
          <a:noFill/>
        </p:spPr>
        <p:txBody>
          <a:bodyPr wrap="square" rtlCol="0">
            <a:spAutoFit/>
          </a:bodyPr>
          <a:lstStyle/>
          <a:p>
            <a:pPr algn="l"/>
            <a:r>
              <a:rPr lang="zh-CN" altLang="en-US" sz="2400">
                <a:solidFill>
                  <a:srgbClr val="705400"/>
                </a:solidFill>
                <a:latin typeface="方正魏碑简体" panose="03000509000000000000" charset="-122"/>
                <a:ea typeface="方正魏碑简体" panose="03000509000000000000" charset="-122"/>
                <a:sym typeface="+mn-ea"/>
              </a:rPr>
              <a:t>（三）历史概念的分类</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edge">
                                      <p:cBhvr>
                                        <p:cTn id="7" dur="500"/>
                                        <p:tgtEl>
                                          <p:spTgt spid="8"/>
                                        </p:tgtEl>
                                      </p:cBhvr>
                                    </p:animEffect>
                                  </p:childTnLst>
                                </p:cTn>
                              </p:par>
                            </p:childTnLst>
                          </p:cTn>
                        </p:par>
                        <p:par>
                          <p:cTn id="8" fill="hold">
                            <p:stCondLst>
                              <p:cond delay="500"/>
                            </p:stCondLst>
                            <p:childTnLst>
                              <p:par>
                                <p:cTn id="9" presetID="42" presetClass="entr" presetSubtype="0" fill="hold"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500"/>
                                        <p:tgtEl>
                                          <p:spTgt spid="13"/>
                                        </p:tgtEl>
                                      </p:cBhvr>
                                    </p:animEffect>
                                    <p:anim calcmode="lin" valueType="num">
                                      <p:cBhvr>
                                        <p:cTn id="12" dur="500" fill="hold"/>
                                        <p:tgtEl>
                                          <p:spTgt spid="13"/>
                                        </p:tgtEl>
                                        <p:attrNameLst>
                                          <p:attrName>ppt_x</p:attrName>
                                        </p:attrNameLst>
                                      </p:cBhvr>
                                      <p:tavLst>
                                        <p:tav tm="0">
                                          <p:val>
                                            <p:strVal val="#ppt_x"/>
                                          </p:val>
                                        </p:tav>
                                        <p:tav tm="100000">
                                          <p:val>
                                            <p:strVal val="#ppt_x"/>
                                          </p:val>
                                        </p:tav>
                                      </p:tavLst>
                                    </p:anim>
                                    <p:anim calcmode="lin" valueType="num">
                                      <p:cBhvr>
                                        <p:cTn id="13" dur="500" fill="hold"/>
                                        <p:tgtEl>
                                          <p:spTgt spid="13"/>
                                        </p:tgtEl>
                                        <p:attrNameLst>
                                          <p:attrName>ppt_y</p:attrName>
                                        </p:attrNameLst>
                                      </p:cBhvr>
                                      <p:tavLst>
                                        <p:tav tm="0">
                                          <p:val>
                                            <p:strVal val="#ppt_y+.1"/>
                                          </p:val>
                                        </p:tav>
                                        <p:tav tm="100000">
                                          <p:val>
                                            <p:strVal val="#ppt_y"/>
                                          </p:val>
                                        </p:tav>
                                      </p:tavLst>
                                    </p:anim>
                                  </p:childTnLst>
                                </p:cTn>
                              </p:par>
                            </p:childTnLst>
                          </p:cTn>
                        </p:par>
                        <p:par>
                          <p:cTn id="14" fill="hold">
                            <p:stCondLst>
                              <p:cond delay="1000"/>
                            </p:stCondLst>
                            <p:childTnLst>
                              <p:par>
                                <p:cTn id="15" presetID="12" presetClass="entr" presetSubtype="4" fill="hold" grpId="0" nodeType="afterEffect">
                                  <p:stCondLst>
                                    <p:cond delay="0"/>
                                  </p:stCondLst>
                                  <p:childTnLst>
                                    <p:set>
                                      <p:cBhvr>
                                        <p:cTn id="16" dur="1" fill="hold">
                                          <p:stCondLst>
                                            <p:cond delay="0"/>
                                          </p:stCondLst>
                                        </p:cTn>
                                        <p:tgtEl>
                                          <p:spTgt spid="25"/>
                                        </p:tgtEl>
                                        <p:attrNameLst>
                                          <p:attrName>style.visibility</p:attrName>
                                        </p:attrNameLst>
                                      </p:cBhvr>
                                      <p:to>
                                        <p:strVal val="visible"/>
                                      </p:to>
                                    </p:set>
                                    <p:anim calcmode="lin" valueType="num">
                                      <p:cBhvr additive="base">
                                        <p:cTn id="17" dur="500"/>
                                        <p:tgtEl>
                                          <p:spTgt spid="25"/>
                                        </p:tgtEl>
                                        <p:attrNameLst>
                                          <p:attrName>ppt_y</p:attrName>
                                        </p:attrNameLst>
                                      </p:cBhvr>
                                      <p:tavLst>
                                        <p:tav tm="0">
                                          <p:val>
                                            <p:strVal val="#ppt_y+#ppt_h*1.125000"/>
                                          </p:val>
                                        </p:tav>
                                        <p:tav tm="100000">
                                          <p:val>
                                            <p:strVal val="#ppt_y"/>
                                          </p:val>
                                        </p:tav>
                                      </p:tavLst>
                                    </p:anim>
                                    <p:animEffect transition="in" filter="wipe(up)">
                                      <p:cBhvr>
                                        <p:cTn id="18"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ldLvl="0" animBg="1"/>
      <p:bldP spid="2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组合 11"/>
          <p:cNvGrpSpPr/>
          <p:nvPr/>
        </p:nvGrpSpPr>
        <p:grpSpPr>
          <a:xfrm rot="16200000">
            <a:off x="1052195" y="-61595"/>
            <a:ext cx="447040" cy="1264285"/>
            <a:chOff x="9306" y="306"/>
            <a:chExt cx="586" cy="1423"/>
          </a:xfrm>
        </p:grpSpPr>
        <p:sp>
          <p:nvSpPr>
            <p:cNvPr id="21" name="矩形 20"/>
            <p:cNvSpPr/>
            <p:nvPr/>
          </p:nvSpPr>
          <p:spPr>
            <a:xfrm>
              <a:off x="9307" y="306"/>
              <a:ext cx="585" cy="1141"/>
            </a:xfrm>
            <a:prstGeom prst="rect">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等腰三角形 21"/>
            <p:cNvSpPr/>
            <p:nvPr/>
          </p:nvSpPr>
          <p:spPr>
            <a:xfrm flipH="1" flipV="1">
              <a:off x="9306" y="1447"/>
              <a:ext cx="586" cy="282"/>
            </a:xfrm>
            <a:prstGeom prst="triangle">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文本框 1"/>
          <p:cNvSpPr txBox="1"/>
          <p:nvPr/>
        </p:nvSpPr>
        <p:spPr>
          <a:xfrm>
            <a:off x="950595" y="339725"/>
            <a:ext cx="5193665" cy="460375"/>
          </a:xfrm>
          <a:prstGeom prst="rect">
            <a:avLst/>
          </a:prstGeom>
          <a:noFill/>
        </p:spPr>
        <p:txBody>
          <a:bodyPr wrap="square" rtlCol="0">
            <a:spAutoFit/>
          </a:bodyPr>
          <a:lstStyle/>
          <a:p>
            <a:pPr algn="l"/>
            <a:r>
              <a:rPr lang="zh-CN" altLang="en-US" sz="2400">
                <a:solidFill>
                  <a:srgbClr val="705400"/>
                </a:solidFill>
                <a:latin typeface="方正魏碑简体" panose="03000509000000000000" charset="-122"/>
                <a:ea typeface="方正魏碑简体" panose="03000509000000000000" charset="-122"/>
                <a:sym typeface="+mn-ea"/>
              </a:rPr>
              <a:t>（四）历史概念学习方法及举例说明</a:t>
            </a:r>
          </a:p>
        </p:txBody>
      </p:sp>
      <p:grpSp>
        <p:nvGrpSpPr>
          <p:cNvPr id="14" name="组合 13"/>
          <p:cNvGrpSpPr/>
          <p:nvPr/>
        </p:nvGrpSpPr>
        <p:grpSpPr>
          <a:xfrm>
            <a:off x="292735" y="1863725"/>
            <a:ext cx="554990" cy="3477260"/>
            <a:chOff x="1122" y="2004"/>
            <a:chExt cx="874" cy="5476"/>
          </a:xfrm>
        </p:grpSpPr>
        <p:sp>
          <p:nvSpPr>
            <p:cNvPr id="15" name="矩形 14"/>
            <p:cNvSpPr/>
            <p:nvPr/>
          </p:nvSpPr>
          <p:spPr>
            <a:xfrm>
              <a:off x="1171" y="2052"/>
              <a:ext cx="744" cy="5356"/>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L 形 15"/>
            <p:cNvSpPr/>
            <p:nvPr/>
          </p:nvSpPr>
          <p:spPr>
            <a:xfrm>
              <a:off x="1122" y="6926"/>
              <a:ext cx="554" cy="554"/>
            </a:xfrm>
            <a:prstGeom prst="corner">
              <a:avLst>
                <a:gd name="adj1" fmla="val 21059"/>
                <a:gd name="adj2" fmla="val 22698"/>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L 形 16"/>
            <p:cNvSpPr/>
            <p:nvPr/>
          </p:nvSpPr>
          <p:spPr>
            <a:xfrm flipH="1" flipV="1">
              <a:off x="1442" y="2004"/>
              <a:ext cx="554" cy="554"/>
            </a:xfrm>
            <a:prstGeom prst="corner">
              <a:avLst>
                <a:gd name="adj1" fmla="val 21059"/>
                <a:gd name="adj2" fmla="val 22698"/>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8" name="文本框 17"/>
          <p:cNvSpPr txBox="1"/>
          <p:nvPr/>
        </p:nvSpPr>
        <p:spPr>
          <a:xfrm>
            <a:off x="283845" y="2538730"/>
            <a:ext cx="551815" cy="1958340"/>
          </a:xfrm>
          <a:prstGeom prst="rect">
            <a:avLst/>
          </a:prstGeom>
          <a:noFill/>
        </p:spPr>
        <p:txBody>
          <a:bodyPr vert="eaVert" wrap="square" rtlCol="0">
            <a:spAutoFit/>
          </a:bodyPr>
          <a:lstStyle/>
          <a:p>
            <a:pPr algn="ctr"/>
            <a:r>
              <a:rPr lang="zh-CN" altLang="en-US" sz="2400">
                <a:solidFill>
                  <a:srgbClr val="C00000"/>
                </a:solidFill>
                <a:latin typeface="方正魏碑简体" panose="03000509000000000000" charset="-122"/>
                <a:ea typeface="方正魏碑简体" panose="03000509000000000000" charset="-122"/>
              </a:rPr>
              <a:t>要素/要点法</a:t>
            </a:r>
          </a:p>
        </p:txBody>
      </p:sp>
      <p:sp>
        <p:nvSpPr>
          <p:cNvPr id="28682" name="矩形 1049311" descr="#clear#"/>
          <p:cNvSpPr/>
          <p:nvPr/>
        </p:nvSpPr>
        <p:spPr>
          <a:xfrm>
            <a:off x="3746818" y="1341438"/>
            <a:ext cx="5184775" cy="522287"/>
          </a:xfrm>
          <a:prstGeom prst="rect">
            <a:avLst/>
          </a:prstGeom>
          <a:noFill/>
          <a:ln w="9525">
            <a:noFill/>
          </a:ln>
        </p:spPr>
        <p:txBody>
          <a:bodyPr wrap="square" lIns="91440" tIns="45720" rIns="91440" bIns="45720" anchor="t">
            <a:spAutoFit/>
          </a:bodyPr>
          <a:lstStyle/>
          <a:p>
            <a:pPr latinLnBrk="1"/>
            <a:r>
              <a:rPr lang="zh-CN" altLang="zh-CN" sz="2800" b="1" dirty="0">
                <a:latin typeface="楷体" panose="02010609060101010101" charset="-122"/>
                <a:ea typeface="楷体" panose="02010609060101010101" charset="-122"/>
              </a:rPr>
              <a:t>民族资本主义经济的初步发展</a:t>
            </a:r>
          </a:p>
        </p:txBody>
      </p:sp>
      <p:sp>
        <p:nvSpPr>
          <p:cNvPr id="28681" name="矩形 1049311" descr="#clear#"/>
          <p:cNvSpPr/>
          <p:nvPr/>
        </p:nvSpPr>
        <p:spPr>
          <a:xfrm>
            <a:off x="1356360" y="1999615"/>
            <a:ext cx="10446385" cy="3969385"/>
          </a:xfrm>
          <a:prstGeom prst="rect">
            <a:avLst/>
          </a:prstGeom>
          <a:noFill/>
          <a:ln w="9525">
            <a:noFill/>
          </a:ln>
        </p:spPr>
        <p:txBody>
          <a:bodyPr wrap="square" lIns="91440" tIns="45720" rIns="91440" bIns="45720" anchor="t">
            <a:spAutoFit/>
          </a:bodyPr>
          <a:lstStyle/>
          <a:p>
            <a:pPr latinLnBrk="1"/>
            <a:r>
              <a:rPr lang="zh-CN" altLang="zh-CN" sz="2800" b="1" dirty="0">
                <a:latin typeface="楷体" panose="02010609060101010101" charset="-122"/>
                <a:ea typeface="楷体" panose="02010609060101010101" charset="-122"/>
              </a:rPr>
              <a:t>（</a:t>
            </a:r>
            <a:r>
              <a:rPr lang="en-US" altLang="zh-CN" sz="2800" b="1" dirty="0">
                <a:latin typeface="楷体" panose="02010609060101010101" charset="-122"/>
                <a:ea typeface="楷体" panose="02010609060101010101" charset="-122"/>
              </a:rPr>
              <a:t>1</a:t>
            </a:r>
            <a:r>
              <a:rPr lang="zh-CN" altLang="zh-CN" sz="2800" b="1" dirty="0">
                <a:latin typeface="楷体" panose="02010609060101010101" charset="-122"/>
                <a:ea typeface="楷体" panose="02010609060101010101" charset="-122"/>
              </a:rPr>
              <a:t>）背景：甲午战争后，列强开始向中国进行资本输出，自然经济进一步瓦解；清政府为解决财政危机，放宽对民间办厂的限制，出现民间办厂的热潮。</a:t>
            </a:r>
          </a:p>
          <a:p>
            <a:pPr latinLnBrk="1"/>
            <a:r>
              <a:rPr lang="zh-CN" altLang="zh-CN" sz="2800" b="1" dirty="0">
                <a:latin typeface="楷体" panose="02010609060101010101" charset="-122"/>
                <a:ea typeface="楷体" panose="02010609060101010101" charset="-122"/>
              </a:rPr>
              <a:t>（</a:t>
            </a:r>
            <a:r>
              <a:rPr lang="en-US" altLang="zh-CN" sz="2800" b="1" dirty="0">
                <a:latin typeface="楷体" panose="02010609060101010101" charset="-122"/>
                <a:ea typeface="楷体" panose="02010609060101010101" charset="-122"/>
              </a:rPr>
              <a:t>2</a:t>
            </a:r>
            <a:r>
              <a:rPr lang="zh-CN" altLang="zh-CN" sz="2800" b="1" dirty="0">
                <a:latin typeface="楷体" panose="02010609060101010101" charset="-122"/>
                <a:ea typeface="楷体" panose="02010609060101010101" charset="-122"/>
              </a:rPr>
              <a:t>）表现：民间出现办厂热情，商办企业数量增加、规模扩大；企业由沿海向内地扩展。</a:t>
            </a:r>
          </a:p>
          <a:p>
            <a:pPr latinLnBrk="1"/>
            <a:r>
              <a:rPr lang="zh-CN" altLang="zh-CN" sz="2800" b="1" dirty="0">
                <a:latin typeface="楷体" panose="02010609060101010101" charset="-122"/>
                <a:ea typeface="楷体" panose="02010609060101010101" charset="-122"/>
              </a:rPr>
              <a:t>（</a:t>
            </a:r>
            <a:r>
              <a:rPr lang="en-US" altLang="zh-CN" sz="2800" b="1" dirty="0">
                <a:latin typeface="楷体" panose="02010609060101010101" charset="-122"/>
                <a:ea typeface="楷体" panose="02010609060101010101" charset="-122"/>
              </a:rPr>
              <a:t>3</a:t>
            </a:r>
            <a:r>
              <a:rPr lang="zh-CN" altLang="zh-CN" sz="2800" b="1" dirty="0">
                <a:latin typeface="楷体" panose="02010609060101010101" charset="-122"/>
                <a:ea typeface="楷体" panose="02010609060101010101" charset="-122"/>
              </a:rPr>
              <a:t>）影响：经济上，商办企业发展较快，中国民族资本主义有了初步发展；阶级上，民族资产阶级开始登上历史舞台；思想上，人们对于机器生产的态度由疑惧反对变为普遍接受，实业救国思潮盛行。</a:t>
            </a:r>
          </a:p>
        </p:txBody>
      </p:sp>
      <p:sp>
        <p:nvSpPr>
          <p:cNvPr id="19" name="矩形 18"/>
          <p:cNvSpPr/>
          <p:nvPr/>
        </p:nvSpPr>
        <p:spPr>
          <a:xfrm>
            <a:off x="1163320" y="1127760"/>
            <a:ext cx="10748645" cy="5173345"/>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p:cTn id="7" dur="500" fill="hold"/>
                                        <p:tgtEl>
                                          <p:spTgt spid="14"/>
                                        </p:tgtEl>
                                        <p:attrNameLst>
                                          <p:attrName>ppt_w</p:attrName>
                                        </p:attrNameLst>
                                      </p:cBhvr>
                                      <p:tavLst>
                                        <p:tav tm="0">
                                          <p:val>
                                            <p:fltVal val="0"/>
                                          </p:val>
                                        </p:tav>
                                        <p:tav tm="100000">
                                          <p:val>
                                            <p:strVal val="#ppt_w"/>
                                          </p:val>
                                        </p:tav>
                                      </p:tavLst>
                                    </p:anim>
                                    <p:anim calcmode="lin" valueType="num">
                                      <p:cBhvr>
                                        <p:cTn id="8" dur="500" fill="hold"/>
                                        <p:tgtEl>
                                          <p:spTgt spid="14"/>
                                        </p:tgtEl>
                                        <p:attrNameLst>
                                          <p:attrName>ppt_h</p:attrName>
                                        </p:attrNameLst>
                                      </p:cBhvr>
                                      <p:tavLst>
                                        <p:tav tm="0">
                                          <p:val>
                                            <p:fltVal val="0"/>
                                          </p:val>
                                        </p:tav>
                                        <p:tav tm="100000">
                                          <p:val>
                                            <p:strVal val="#ppt_h"/>
                                          </p:val>
                                        </p:tav>
                                      </p:tavLst>
                                    </p:anim>
                                    <p:animEffect transition="in" filter="fade">
                                      <p:cBhvr>
                                        <p:cTn id="9" dur="500"/>
                                        <p:tgtEl>
                                          <p:spTgt spid="14"/>
                                        </p:tgtEl>
                                      </p:cBhvr>
                                    </p:animEffect>
                                  </p:childTnLst>
                                </p:cTn>
                              </p:par>
                            </p:childTnLst>
                          </p:cTn>
                        </p:par>
                        <p:par>
                          <p:cTn id="10" fill="hold">
                            <p:stCondLst>
                              <p:cond delay="500"/>
                            </p:stCondLst>
                            <p:childTnLst>
                              <p:par>
                                <p:cTn id="11" presetID="22" presetClass="entr" presetSubtype="1" fill="hold" grpId="0" nodeType="afterEffect">
                                  <p:stCondLst>
                                    <p:cond delay="0"/>
                                  </p:stCondLst>
                                  <p:childTnLst>
                                    <p:set>
                                      <p:cBhvr>
                                        <p:cTn id="12" dur="1" fill="hold">
                                          <p:stCondLst>
                                            <p:cond delay="0"/>
                                          </p:stCondLst>
                                        </p:cTn>
                                        <p:tgtEl>
                                          <p:spTgt spid="18"/>
                                        </p:tgtEl>
                                        <p:attrNameLst>
                                          <p:attrName>style.visibility</p:attrName>
                                        </p:attrNameLst>
                                      </p:cBhvr>
                                      <p:to>
                                        <p:strVal val="visible"/>
                                      </p:to>
                                    </p:set>
                                    <p:animEffect transition="in" filter="wipe(up)">
                                      <p:cBhvr>
                                        <p:cTn id="13" dur="500"/>
                                        <p:tgtEl>
                                          <p:spTgt spid="18"/>
                                        </p:tgtEl>
                                      </p:cBhvr>
                                    </p:animEffect>
                                  </p:childTnLst>
                                </p:cTn>
                              </p:par>
                            </p:childTnLst>
                          </p:cTn>
                        </p:par>
                        <p:par>
                          <p:cTn id="14" fill="hold">
                            <p:stCondLst>
                              <p:cond delay="1000"/>
                            </p:stCondLst>
                            <p:childTnLst>
                              <p:par>
                                <p:cTn id="15" presetID="20" presetClass="entr" presetSubtype="0" fill="hold" grpId="0" nodeType="after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wedge">
                                      <p:cBhvr>
                                        <p:cTn id="17" dur="500"/>
                                        <p:tgtEl>
                                          <p:spTgt spid="19"/>
                                        </p:tgtEl>
                                      </p:cBhvr>
                                    </p:animEffect>
                                  </p:childTnLst>
                                </p:cTn>
                              </p:par>
                            </p:childTnLst>
                          </p:cTn>
                        </p:par>
                        <p:par>
                          <p:cTn id="18" fill="hold">
                            <p:stCondLst>
                              <p:cond delay="1500"/>
                            </p:stCondLst>
                            <p:childTnLst>
                              <p:par>
                                <p:cTn id="19" presetID="22" presetClass="entr" presetSubtype="4" fill="hold" grpId="0" nodeType="afterEffect">
                                  <p:stCondLst>
                                    <p:cond delay="500"/>
                                  </p:stCondLst>
                                  <p:childTnLst>
                                    <p:set>
                                      <p:cBhvr>
                                        <p:cTn id="20" dur="1" fill="hold">
                                          <p:stCondLst>
                                            <p:cond delay="0"/>
                                          </p:stCondLst>
                                        </p:cTn>
                                        <p:tgtEl>
                                          <p:spTgt spid="28682"/>
                                        </p:tgtEl>
                                        <p:attrNameLst>
                                          <p:attrName>style.visibility</p:attrName>
                                        </p:attrNameLst>
                                      </p:cBhvr>
                                      <p:to>
                                        <p:strVal val="visible"/>
                                      </p:to>
                                    </p:set>
                                    <p:animEffect transition="in" filter="wipe(down)">
                                      <p:cBhvr>
                                        <p:cTn id="21" dur="500"/>
                                        <p:tgtEl>
                                          <p:spTgt spid="28682"/>
                                        </p:tgtEl>
                                      </p:cBhvr>
                                    </p:animEffect>
                                  </p:childTnLst>
                                </p:cTn>
                              </p:par>
                            </p:childTnLst>
                          </p:cTn>
                        </p:par>
                        <p:par>
                          <p:cTn id="22" fill="hold">
                            <p:stCondLst>
                              <p:cond delay="2500"/>
                            </p:stCondLst>
                            <p:childTnLst>
                              <p:par>
                                <p:cTn id="23" presetID="22" presetClass="entr" presetSubtype="4" fill="hold" grpId="0" nodeType="afterEffect">
                                  <p:stCondLst>
                                    <p:cond delay="0"/>
                                  </p:stCondLst>
                                  <p:childTnLst>
                                    <p:set>
                                      <p:cBhvr>
                                        <p:cTn id="24" dur="1" fill="hold">
                                          <p:stCondLst>
                                            <p:cond delay="0"/>
                                          </p:stCondLst>
                                        </p:cTn>
                                        <p:tgtEl>
                                          <p:spTgt spid="28681"/>
                                        </p:tgtEl>
                                        <p:attrNameLst>
                                          <p:attrName>style.visibility</p:attrName>
                                        </p:attrNameLst>
                                      </p:cBhvr>
                                      <p:to>
                                        <p:strVal val="visible"/>
                                      </p:to>
                                    </p:set>
                                    <p:animEffect transition="in" filter="wipe(down)">
                                      <p:cBhvr>
                                        <p:cTn id="25" dur="500"/>
                                        <p:tgtEl>
                                          <p:spTgt spid="286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28682" grpId="0"/>
      <p:bldP spid="28681" grpId="0"/>
      <p:bldP spid="19" grpId="0" bldLvl="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组合 11"/>
          <p:cNvGrpSpPr/>
          <p:nvPr/>
        </p:nvGrpSpPr>
        <p:grpSpPr>
          <a:xfrm rot="16200000">
            <a:off x="1052195" y="-61595"/>
            <a:ext cx="447040" cy="1264285"/>
            <a:chOff x="9306" y="306"/>
            <a:chExt cx="586" cy="1423"/>
          </a:xfrm>
        </p:grpSpPr>
        <p:sp>
          <p:nvSpPr>
            <p:cNvPr id="21" name="矩形 20"/>
            <p:cNvSpPr/>
            <p:nvPr/>
          </p:nvSpPr>
          <p:spPr>
            <a:xfrm>
              <a:off x="9307" y="306"/>
              <a:ext cx="585" cy="1141"/>
            </a:xfrm>
            <a:prstGeom prst="rect">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等腰三角形 21"/>
            <p:cNvSpPr/>
            <p:nvPr/>
          </p:nvSpPr>
          <p:spPr>
            <a:xfrm flipH="1" flipV="1">
              <a:off x="9306" y="1447"/>
              <a:ext cx="586" cy="282"/>
            </a:xfrm>
            <a:prstGeom prst="triangle">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文本框 1"/>
          <p:cNvSpPr txBox="1"/>
          <p:nvPr/>
        </p:nvSpPr>
        <p:spPr>
          <a:xfrm>
            <a:off x="950595" y="339725"/>
            <a:ext cx="5193665" cy="460375"/>
          </a:xfrm>
          <a:prstGeom prst="rect">
            <a:avLst/>
          </a:prstGeom>
          <a:noFill/>
        </p:spPr>
        <p:txBody>
          <a:bodyPr wrap="square" rtlCol="0">
            <a:spAutoFit/>
          </a:bodyPr>
          <a:lstStyle/>
          <a:p>
            <a:pPr algn="l"/>
            <a:r>
              <a:rPr lang="zh-CN" altLang="en-US" sz="2400">
                <a:solidFill>
                  <a:srgbClr val="705400"/>
                </a:solidFill>
                <a:latin typeface="方正魏碑简体" panose="03000509000000000000" charset="-122"/>
                <a:ea typeface="方正魏碑简体" panose="03000509000000000000" charset="-122"/>
                <a:sym typeface="+mn-ea"/>
              </a:rPr>
              <a:t>（四）历史概念学习方法及举例说明</a:t>
            </a:r>
          </a:p>
        </p:txBody>
      </p:sp>
      <p:grpSp>
        <p:nvGrpSpPr>
          <p:cNvPr id="14" name="组合 13"/>
          <p:cNvGrpSpPr/>
          <p:nvPr/>
        </p:nvGrpSpPr>
        <p:grpSpPr>
          <a:xfrm>
            <a:off x="292735" y="1863725"/>
            <a:ext cx="554990" cy="3477260"/>
            <a:chOff x="1122" y="2004"/>
            <a:chExt cx="874" cy="5476"/>
          </a:xfrm>
        </p:grpSpPr>
        <p:sp>
          <p:nvSpPr>
            <p:cNvPr id="15" name="矩形 14"/>
            <p:cNvSpPr/>
            <p:nvPr/>
          </p:nvSpPr>
          <p:spPr>
            <a:xfrm>
              <a:off x="1171" y="2052"/>
              <a:ext cx="744" cy="5356"/>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L 形 15"/>
            <p:cNvSpPr/>
            <p:nvPr/>
          </p:nvSpPr>
          <p:spPr>
            <a:xfrm>
              <a:off x="1122" y="6926"/>
              <a:ext cx="554" cy="554"/>
            </a:xfrm>
            <a:prstGeom prst="corner">
              <a:avLst>
                <a:gd name="adj1" fmla="val 21059"/>
                <a:gd name="adj2" fmla="val 22698"/>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L 形 16"/>
            <p:cNvSpPr/>
            <p:nvPr/>
          </p:nvSpPr>
          <p:spPr>
            <a:xfrm flipH="1" flipV="1">
              <a:off x="1442" y="2004"/>
              <a:ext cx="554" cy="554"/>
            </a:xfrm>
            <a:prstGeom prst="corner">
              <a:avLst>
                <a:gd name="adj1" fmla="val 21059"/>
                <a:gd name="adj2" fmla="val 22698"/>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8" name="文本框 17"/>
          <p:cNvSpPr txBox="1"/>
          <p:nvPr/>
        </p:nvSpPr>
        <p:spPr>
          <a:xfrm>
            <a:off x="283845" y="2538730"/>
            <a:ext cx="551815" cy="1958340"/>
          </a:xfrm>
          <a:prstGeom prst="rect">
            <a:avLst/>
          </a:prstGeom>
          <a:noFill/>
        </p:spPr>
        <p:txBody>
          <a:bodyPr vert="eaVert" wrap="square" rtlCol="0">
            <a:spAutoFit/>
          </a:bodyPr>
          <a:lstStyle/>
          <a:p>
            <a:pPr algn="ctr"/>
            <a:r>
              <a:rPr lang="zh-CN" altLang="en-US" sz="2400">
                <a:solidFill>
                  <a:srgbClr val="C00000"/>
                </a:solidFill>
                <a:latin typeface="方正魏碑简体" panose="03000509000000000000" charset="-122"/>
                <a:ea typeface="方正魏碑简体" panose="03000509000000000000" charset="-122"/>
              </a:rPr>
              <a:t>要素/要点法</a:t>
            </a:r>
          </a:p>
        </p:txBody>
      </p:sp>
      <p:sp>
        <p:nvSpPr>
          <p:cNvPr id="28682" name="矩形 1049311" descr="#clear#"/>
          <p:cNvSpPr/>
          <p:nvPr/>
        </p:nvSpPr>
        <p:spPr>
          <a:xfrm>
            <a:off x="3867468" y="1341438"/>
            <a:ext cx="5184775" cy="521970"/>
          </a:xfrm>
          <a:prstGeom prst="rect">
            <a:avLst/>
          </a:prstGeom>
          <a:noFill/>
          <a:ln w="9525">
            <a:noFill/>
          </a:ln>
        </p:spPr>
        <p:txBody>
          <a:bodyPr wrap="square" lIns="91440" tIns="45720" rIns="91440" bIns="45720" anchor="t">
            <a:spAutoFit/>
          </a:bodyPr>
          <a:lstStyle/>
          <a:p>
            <a:pPr latinLnBrk="1"/>
            <a:r>
              <a:rPr lang="zh-CN" altLang="zh-CN" sz="2800" b="1" dirty="0">
                <a:latin typeface="楷体" panose="02010609060101010101" charset="-122"/>
                <a:ea typeface="楷体" panose="02010609060101010101" charset="-122"/>
              </a:rPr>
              <a:t>20世纪初中国的进步思潮</a:t>
            </a:r>
          </a:p>
        </p:txBody>
      </p:sp>
      <p:sp>
        <p:nvSpPr>
          <p:cNvPr id="19" name="矩形 18"/>
          <p:cNvSpPr/>
          <p:nvPr/>
        </p:nvSpPr>
        <p:spPr>
          <a:xfrm>
            <a:off x="1163320" y="1127760"/>
            <a:ext cx="10748645" cy="5370195"/>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矩形 1049311" descr="#clear#"/>
          <p:cNvSpPr/>
          <p:nvPr/>
        </p:nvSpPr>
        <p:spPr>
          <a:xfrm>
            <a:off x="1314450" y="1894205"/>
            <a:ext cx="10446385" cy="4523105"/>
          </a:xfrm>
          <a:prstGeom prst="rect">
            <a:avLst/>
          </a:prstGeom>
          <a:noFill/>
          <a:ln w="9525">
            <a:noFill/>
          </a:ln>
        </p:spPr>
        <p:txBody>
          <a:bodyPr wrap="square" lIns="91440" tIns="45720" rIns="91440" bIns="45720" anchor="t">
            <a:spAutoFit/>
          </a:bodyPr>
          <a:lstStyle/>
          <a:p>
            <a:pPr latinLnBrk="1"/>
            <a:r>
              <a:rPr altLang="zh-CN" sz="2400" b="1" dirty="0">
                <a:latin typeface="楷体" panose="02010609060101010101" charset="-122"/>
                <a:ea typeface="楷体" panose="02010609060101010101" charset="-122"/>
              </a:rPr>
              <a:t>（1）民主共和思想：以孙中山为首的资产阶级革命派提出三民主义，要求推翻封建专制制度、建立民主共和国。它推动了辛亥革命的高涨，建立了中华民国，使民主共和观念深入人心。</a:t>
            </a:r>
          </a:p>
          <a:p>
            <a:pPr latinLnBrk="1"/>
            <a:r>
              <a:rPr altLang="zh-CN" sz="2400" b="1" dirty="0">
                <a:latin typeface="楷体" panose="02010609060101010101" charset="-122"/>
                <a:ea typeface="楷体" panose="02010609060101010101" charset="-122"/>
              </a:rPr>
              <a:t>（2）实业救国思潮：第一次世界大战期间，一批资产阶级实业家倡导“实业救国”，推动了第一次世界大战期间民族工业的迅速发展，也为无产阶级的壮大和新民主主义革命的到来创造了条件。</a:t>
            </a:r>
          </a:p>
          <a:p>
            <a:pPr latinLnBrk="1"/>
            <a:r>
              <a:rPr altLang="zh-CN" sz="2400" b="1" dirty="0">
                <a:latin typeface="楷体" panose="02010609060101010101" charset="-122"/>
                <a:ea typeface="楷体" panose="02010609060101010101" charset="-122"/>
              </a:rPr>
              <a:t>（3）民主科学思想：新文化运动期间，陈独秀、李大钊等一批先进的知识分子倡导民主、科学，反对专制和愚味，彻底动摇了封建思想的正统地位，使民主、科学的思想得到了弘扬，人们的思想得到了极大解放。</a:t>
            </a:r>
          </a:p>
          <a:p>
            <a:pPr latinLnBrk="1"/>
            <a:r>
              <a:rPr altLang="zh-CN" sz="2400" b="1" dirty="0">
                <a:latin typeface="楷体" panose="02010609060101010101" charset="-122"/>
                <a:ea typeface="楷体" panose="02010609060101010101" charset="-122"/>
              </a:rPr>
              <a:t>（4）马克思主义思想：俄国十月革命后，先进知识分子通过著书立说、成立社团等方式在中国传播马克思主义，并将其与中国工人运动相结合，推动了中国共产党的诞生。</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p:cTn id="7" dur="500" fill="hold"/>
                                        <p:tgtEl>
                                          <p:spTgt spid="14"/>
                                        </p:tgtEl>
                                        <p:attrNameLst>
                                          <p:attrName>ppt_w</p:attrName>
                                        </p:attrNameLst>
                                      </p:cBhvr>
                                      <p:tavLst>
                                        <p:tav tm="0">
                                          <p:val>
                                            <p:fltVal val="0"/>
                                          </p:val>
                                        </p:tav>
                                        <p:tav tm="100000">
                                          <p:val>
                                            <p:strVal val="#ppt_w"/>
                                          </p:val>
                                        </p:tav>
                                      </p:tavLst>
                                    </p:anim>
                                    <p:anim calcmode="lin" valueType="num">
                                      <p:cBhvr>
                                        <p:cTn id="8" dur="500" fill="hold"/>
                                        <p:tgtEl>
                                          <p:spTgt spid="14"/>
                                        </p:tgtEl>
                                        <p:attrNameLst>
                                          <p:attrName>ppt_h</p:attrName>
                                        </p:attrNameLst>
                                      </p:cBhvr>
                                      <p:tavLst>
                                        <p:tav tm="0">
                                          <p:val>
                                            <p:fltVal val="0"/>
                                          </p:val>
                                        </p:tav>
                                        <p:tav tm="100000">
                                          <p:val>
                                            <p:strVal val="#ppt_h"/>
                                          </p:val>
                                        </p:tav>
                                      </p:tavLst>
                                    </p:anim>
                                    <p:animEffect transition="in" filter="fade">
                                      <p:cBhvr>
                                        <p:cTn id="9" dur="500"/>
                                        <p:tgtEl>
                                          <p:spTgt spid="14"/>
                                        </p:tgtEl>
                                      </p:cBhvr>
                                    </p:animEffect>
                                  </p:childTnLst>
                                </p:cTn>
                              </p:par>
                            </p:childTnLst>
                          </p:cTn>
                        </p:par>
                        <p:par>
                          <p:cTn id="10" fill="hold">
                            <p:stCondLst>
                              <p:cond delay="500"/>
                            </p:stCondLst>
                            <p:childTnLst>
                              <p:par>
                                <p:cTn id="11" presetID="22" presetClass="entr" presetSubtype="1" fill="hold" grpId="0" nodeType="afterEffect">
                                  <p:stCondLst>
                                    <p:cond delay="0"/>
                                  </p:stCondLst>
                                  <p:childTnLst>
                                    <p:set>
                                      <p:cBhvr>
                                        <p:cTn id="12" dur="1" fill="hold">
                                          <p:stCondLst>
                                            <p:cond delay="0"/>
                                          </p:stCondLst>
                                        </p:cTn>
                                        <p:tgtEl>
                                          <p:spTgt spid="18"/>
                                        </p:tgtEl>
                                        <p:attrNameLst>
                                          <p:attrName>style.visibility</p:attrName>
                                        </p:attrNameLst>
                                      </p:cBhvr>
                                      <p:to>
                                        <p:strVal val="visible"/>
                                      </p:to>
                                    </p:set>
                                    <p:animEffect transition="in" filter="wipe(up)">
                                      <p:cBhvr>
                                        <p:cTn id="13" dur="500"/>
                                        <p:tgtEl>
                                          <p:spTgt spid="18"/>
                                        </p:tgtEl>
                                      </p:cBhvr>
                                    </p:animEffect>
                                  </p:childTnLst>
                                </p:cTn>
                              </p:par>
                            </p:childTnLst>
                          </p:cTn>
                        </p:par>
                        <p:par>
                          <p:cTn id="14" fill="hold">
                            <p:stCondLst>
                              <p:cond delay="1000"/>
                            </p:stCondLst>
                            <p:childTnLst>
                              <p:par>
                                <p:cTn id="15" presetID="20" presetClass="entr" presetSubtype="0" fill="hold" grpId="0" nodeType="after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wedge">
                                      <p:cBhvr>
                                        <p:cTn id="17" dur="500"/>
                                        <p:tgtEl>
                                          <p:spTgt spid="19"/>
                                        </p:tgtEl>
                                      </p:cBhvr>
                                    </p:animEffect>
                                  </p:childTnLst>
                                </p:cTn>
                              </p:par>
                            </p:childTnLst>
                          </p:cTn>
                        </p:par>
                        <p:par>
                          <p:cTn id="18" fill="hold">
                            <p:stCondLst>
                              <p:cond delay="1500"/>
                            </p:stCondLst>
                            <p:childTnLst>
                              <p:par>
                                <p:cTn id="19" presetID="22" presetClass="entr" presetSubtype="4" fill="hold" grpId="0" nodeType="afterEffect">
                                  <p:stCondLst>
                                    <p:cond delay="500"/>
                                  </p:stCondLst>
                                  <p:childTnLst>
                                    <p:set>
                                      <p:cBhvr>
                                        <p:cTn id="20" dur="1" fill="hold">
                                          <p:stCondLst>
                                            <p:cond delay="0"/>
                                          </p:stCondLst>
                                        </p:cTn>
                                        <p:tgtEl>
                                          <p:spTgt spid="28682"/>
                                        </p:tgtEl>
                                        <p:attrNameLst>
                                          <p:attrName>style.visibility</p:attrName>
                                        </p:attrNameLst>
                                      </p:cBhvr>
                                      <p:to>
                                        <p:strVal val="visible"/>
                                      </p:to>
                                    </p:set>
                                    <p:animEffect transition="in" filter="wipe(down)">
                                      <p:cBhvr>
                                        <p:cTn id="21" dur="500"/>
                                        <p:tgtEl>
                                          <p:spTgt spid="28682"/>
                                        </p:tgtEl>
                                      </p:cBhvr>
                                    </p:animEffect>
                                  </p:childTnLst>
                                </p:cTn>
                              </p:par>
                            </p:childTnLst>
                          </p:cTn>
                        </p:par>
                        <p:par>
                          <p:cTn id="22" fill="hold">
                            <p:stCondLst>
                              <p:cond delay="2500"/>
                            </p:stCondLst>
                            <p:childTnLst>
                              <p:par>
                                <p:cTn id="23" presetID="22" presetClass="entr" presetSubtype="4" fill="hold" grpId="0" nodeType="after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wipe(down)">
                                      <p:cBhvr>
                                        <p:cTn id="2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28682" grpId="0"/>
      <p:bldP spid="19" grpId="0" bldLvl="0" animBg="1"/>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组合 11"/>
          <p:cNvGrpSpPr/>
          <p:nvPr/>
        </p:nvGrpSpPr>
        <p:grpSpPr>
          <a:xfrm rot="16200000">
            <a:off x="1052195" y="-61595"/>
            <a:ext cx="447040" cy="1264285"/>
            <a:chOff x="9306" y="306"/>
            <a:chExt cx="586" cy="1423"/>
          </a:xfrm>
        </p:grpSpPr>
        <p:sp>
          <p:nvSpPr>
            <p:cNvPr id="21" name="矩形 20"/>
            <p:cNvSpPr/>
            <p:nvPr/>
          </p:nvSpPr>
          <p:spPr>
            <a:xfrm>
              <a:off x="9307" y="306"/>
              <a:ext cx="585" cy="1141"/>
            </a:xfrm>
            <a:prstGeom prst="rect">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等腰三角形 21"/>
            <p:cNvSpPr/>
            <p:nvPr/>
          </p:nvSpPr>
          <p:spPr>
            <a:xfrm flipH="1" flipV="1">
              <a:off x="9306" y="1447"/>
              <a:ext cx="586" cy="282"/>
            </a:xfrm>
            <a:prstGeom prst="triangle">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文本框 1"/>
          <p:cNvSpPr txBox="1"/>
          <p:nvPr/>
        </p:nvSpPr>
        <p:spPr>
          <a:xfrm>
            <a:off x="950595" y="339725"/>
            <a:ext cx="5193665" cy="460375"/>
          </a:xfrm>
          <a:prstGeom prst="rect">
            <a:avLst/>
          </a:prstGeom>
          <a:noFill/>
        </p:spPr>
        <p:txBody>
          <a:bodyPr wrap="square" rtlCol="0">
            <a:spAutoFit/>
          </a:bodyPr>
          <a:lstStyle/>
          <a:p>
            <a:pPr algn="l"/>
            <a:r>
              <a:rPr lang="zh-CN" altLang="en-US" sz="2400">
                <a:solidFill>
                  <a:srgbClr val="705400"/>
                </a:solidFill>
                <a:latin typeface="方正魏碑简体" panose="03000509000000000000" charset="-122"/>
                <a:ea typeface="方正魏碑简体" panose="03000509000000000000" charset="-122"/>
                <a:sym typeface="+mn-ea"/>
              </a:rPr>
              <a:t>（四）历史概念学习方法及举例说明</a:t>
            </a:r>
          </a:p>
        </p:txBody>
      </p:sp>
      <p:grpSp>
        <p:nvGrpSpPr>
          <p:cNvPr id="14" name="组合 13"/>
          <p:cNvGrpSpPr/>
          <p:nvPr/>
        </p:nvGrpSpPr>
        <p:grpSpPr>
          <a:xfrm>
            <a:off x="292735" y="1863725"/>
            <a:ext cx="554990" cy="3477260"/>
            <a:chOff x="1122" y="2004"/>
            <a:chExt cx="874" cy="5476"/>
          </a:xfrm>
        </p:grpSpPr>
        <p:sp>
          <p:nvSpPr>
            <p:cNvPr id="15" name="矩形 14"/>
            <p:cNvSpPr/>
            <p:nvPr/>
          </p:nvSpPr>
          <p:spPr>
            <a:xfrm>
              <a:off x="1171" y="2052"/>
              <a:ext cx="744" cy="5356"/>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L 形 15"/>
            <p:cNvSpPr/>
            <p:nvPr/>
          </p:nvSpPr>
          <p:spPr>
            <a:xfrm>
              <a:off x="1122" y="6926"/>
              <a:ext cx="554" cy="554"/>
            </a:xfrm>
            <a:prstGeom prst="corner">
              <a:avLst>
                <a:gd name="adj1" fmla="val 21059"/>
                <a:gd name="adj2" fmla="val 22698"/>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L 形 16"/>
            <p:cNvSpPr/>
            <p:nvPr/>
          </p:nvSpPr>
          <p:spPr>
            <a:xfrm flipH="1" flipV="1">
              <a:off x="1442" y="2004"/>
              <a:ext cx="554" cy="554"/>
            </a:xfrm>
            <a:prstGeom prst="corner">
              <a:avLst>
                <a:gd name="adj1" fmla="val 21059"/>
                <a:gd name="adj2" fmla="val 22698"/>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8" name="文本框 17"/>
          <p:cNvSpPr txBox="1"/>
          <p:nvPr/>
        </p:nvSpPr>
        <p:spPr>
          <a:xfrm>
            <a:off x="283845" y="2538730"/>
            <a:ext cx="551815" cy="1958340"/>
          </a:xfrm>
          <a:prstGeom prst="rect">
            <a:avLst/>
          </a:prstGeom>
          <a:noFill/>
        </p:spPr>
        <p:txBody>
          <a:bodyPr vert="eaVert" wrap="square" rtlCol="0">
            <a:spAutoFit/>
          </a:bodyPr>
          <a:lstStyle/>
          <a:p>
            <a:pPr algn="ctr"/>
            <a:r>
              <a:rPr lang="zh-CN" altLang="en-US" sz="2400">
                <a:solidFill>
                  <a:srgbClr val="C00000"/>
                </a:solidFill>
                <a:latin typeface="方正魏碑简体" panose="03000509000000000000" charset="-122"/>
                <a:ea typeface="方正魏碑简体" panose="03000509000000000000" charset="-122"/>
              </a:rPr>
              <a:t>图示法</a:t>
            </a:r>
          </a:p>
        </p:txBody>
      </p:sp>
      <p:pic>
        <p:nvPicPr>
          <p:cNvPr id="30721" name="图片 1"/>
          <p:cNvPicPr>
            <a:picLocks noChangeAspect="1"/>
          </p:cNvPicPr>
          <p:nvPr/>
        </p:nvPicPr>
        <p:blipFill>
          <a:blip r:embed="rId3"/>
          <a:stretch>
            <a:fillRect/>
          </a:stretch>
        </p:blipFill>
        <p:spPr>
          <a:xfrm>
            <a:off x="1163003" y="1197610"/>
            <a:ext cx="10755312" cy="4794250"/>
          </a:xfrm>
          <a:prstGeom prst="rect">
            <a:avLst/>
          </a:prstGeom>
          <a:noFill/>
          <a:ln w="9525">
            <a:noFill/>
          </a:ln>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p:cTn id="7" dur="500" fill="hold"/>
                                        <p:tgtEl>
                                          <p:spTgt spid="14"/>
                                        </p:tgtEl>
                                        <p:attrNameLst>
                                          <p:attrName>ppt_w</p:attrName>
                                        </p:attrNameLst>
                                      </p:cBhvr>
                                      <p:tavLst>
                                        <p:tav tm="0">
                                          <p:val>
                                            <p:fltVal val="0"/>
                                          </p:val>
                                        </p:tav>
                                        <p:tav tm="100000">
                                          <p:val>
                                            <p:strVal val="#ppt_w"/>
                                          </p:val>
                                        </p:tav>
                                      </p:tavLst>
                                    </p:anim>
                                    <p:anim calcmode="lin" valueType="num">
                                      <p:cBhvr>
                                        <p:cTn id="8" dur="500" fill="hold"/>
                                        <p:tgtEl>
                                          <p:spTgt spid="14"/>
                                        </p:tgtEl>
                                        <p:attrNameLst>
                                          <p:attrName>ppt_h</p:attrName>
                                        </p:attrNameLst>
                                      </p:cBhvr>
                                      <p:tavLst>
                                        <p:tav tm="0">
                                          <p:val>
                                            <p:fltVal val="0"/>
                                          </p:val>
                                        </p:tav>
                                        <p:tav tm="100000">
                                          <p:val>
                                            <p:strVal val="#ppt_h"/>
                                          </p:val>
                                        </p:tav>
                                      </p:tavLst>
                                    </p:anim>
                                    <p:animEffect transition="in" filter="fade">
                                      <p:cBhvr>
                                        <p:cTn id="9" dur="500"/>
                                        <p:tgtEl>
                                          <p:spTgt spid="14"/>
                                        </p:tgtEl>
                                      </p:cBhvr>
                                    </p:animEffect>
                                  </p:childTnLst>
                                </p:cTn>
                              </p:par>
                            </p:childTnLst>
                          </p:cTn>
                        </p:par>
                        <p:par>
                          <p:cTn id="10" fill="hold">
                            <p:stCondLst>
                              <p:cond delay="500"/>
                            </p:stCondLst>
                            <p:childTnLst>
                              <p:par>
                                <p:cTn id="11" presetID="22" presetClass="entr" presetSubtype="1" fill="hold" grpId="0" nodeType="afterEffect">
                                  <p:stCondLst>
                                    <p:cond delay="0"/>
                                  </p:stCondLst>
                                  <p:childTnLst>
                                    <p:set>
                                      <p:cBhvr>
                                        <p:cTn id="12" dur="1" fill="hold">
                                          <p:stCondLst>
                                            <p:cond delay="0"/>
                                          </p:stCondLst>
                                        </p:cTn>
                                        <p:tgtEl>
                                          <p:spTgt spid="18"/>
                                        </p:tgtEl>
                                        <p:attrNameLst>
                                          <p:attrName>style.visibility</p:attrName>
                                        </p:attrNameLst>
                                      </p:cBhvr>
                                      <p:to>
                                        <p:strVal val="visible"/>
                                      </p:to>
                                    </p:set>
                                    <p:animEffect transition="in" filter="wipe(up)">
                                      <p:cBhvr>
                                        <p:cTn id="13" dur="500"/>
                                        <p:tgtEl>
                                          <p:spTgt spid="18"/>
                                        </p:tgtEl>
                                      </p:cBhvr>
                                    </p:animEffect>
                                  </p:childTnLst>
                                </p:cTn>
                              </p:par>
                            </p:childTnLst>
                          </p:cTn>
                        </p:par>
                        <p:par>
                          <p:cTn id="14" fill="hold">
                            <p:stCondLst>
                              <p:cond delay="1000"/>
                            </p:stCondLst>
                            <p:childTnLst>
                              <p:par>
                                <p:cTn id="15" presetID="22" presetClass="entr" presetSubtype="4" fill="hold" nodeType="afterEffect">
                                  <p:stCondLst>
                                    <p:cond delay="0"/>
                                  </p:stCondLst>
                                  <p:childTnLst>
                                    <p:set>
                                      <p:cBhvr>
                                        <p:cTn id="16" dur="1" fill="hold">
                                          <p:stCondLst>
                                            <p:cond delay="0"/>
                                          </p:stCondLst>
                                        </p:cTn>
                                        <p:tgtEl>
                                          <p:spTgt spid="30721"/>
                                        </p:tgtEl>
                                        <p:attrNameLst>
                                          <p:attrName>style.visibility</p:attrName>
                                        </p:attrNameLst>
                                      </p:cBhvr>
                                      <p:to>
                                        <p:strVal val="visible"/>
                                      </p:to>
                                    </p:set>
                                    <p:animEffect transition="in" filter="wipe(down)">
                                      <p:cBhvr>
                                        <p:cTn id="17" dur="500"/>
                                        <p:tgtEl>
                                          <p:spTgt spid="307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组合 11"/>
          <p:cNvGrpSpPr/>
          <p:nvPr/>
        </p:nvGrpSpPr>
        <p:grpSpPr>
          <a:xfrm rot="16200000">
            <a:off x="1052195" y="-61595"/>
            <a:ext cx="447040" cy="1264285"/>
            <a:chOff x="9306" y="306"/>
            <a:chExt cx="586" cy="1423"/>
          </a:xfrm>
        </p:grpSpPr>
        <p:sp>
          <p:nvSpPr>
            <p:cNvPr id="21" name="矩形 20"/>
            <p:cNvSpPr/>
            <p:nvPr/>
          </p:nvSpPr>
          <p:spPr>
            <a:xfrm>
              <a:off x="9307" y="306"/>
              <a:ext cx="585" cy="1141"/>
            </a:xfrm>
            <a:prstGeom prst="rect">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等腰三角形 21"/>
            <p:cNvSpPr/>
            <p:nvPr/>
          </p:nvSpPr>
          <p:spPr>
            <a:xfrm flipH="1" flipV="1">
              <a:off x="9306" y="1447"/>
              <a:ext cx="586" cy="282"/>
            </a:xfrm>
            <a:prstGeom prst="triangle">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文本框 1"/>
          <p:cNvSpPr txBox="1"/>
          <p:nvPr/>
        </p:nvSpPr>
        <p:spPr>
          <a:xfrm>
            <a:off x="950595" y="339725"/>
            <a:ext cx="5193665" cy="460375"/>
          </a:xfrm>
          <a:prstGeom prst="rect">
            <a:avLst/>
          </a:prstGeom>
          <a:noFill/>
        </p:spPr>
        <p:txBody>
          <a:bodyPr wrap="square" rtlCol="0">
            <a:spAutoFit/>
          </a:bodyPr>
          <a:lstStyle/>
          <a:p>
            <a:pPr algn="l"/>
            <a:r>
              <a:rPr lang="zh-CN" altLang="en-US" sz="2400">
                <a:solidFill>
                  <a:srgbClr val="705400"/>
                </a:solidFill>
                <a:latin typeface="方正魏碑简体" panose="03000509000000000000" charset="-122"/>
                <a:ea typeface="方正魏碑简体" panose="03000509000000000000" charset="-122"/>
                <a:sym typeface="+mn-ea"/>
              </a:rPr>
              <a:t>（四）历史概念学习方法及举例说明</a:t>
            </a:r>
          </a:p>
        </p:txBody>
      </p:sp>
      <p:grpSp>
        <p:nvGrpSpPr>
          <p:cNvPr id="14" name="组合 13"/>
          <p:cNvGrpSpPr/>
          <p:nvPr/>
        </p:nvGrpSpPr>
        <p:grpSpPr>
          <a:xfrm>
            <a:off x="292735" y="1863725"/>
            <a:ext cx="554990" cy="3477260"/>
            <a:chOff x="1122" y="2004"/>
            <a:chExt cx="874" cy="5476"/>
          </a:xfrm>
        </p:grpSpPr>
        <p:sp>
          <p:nvSpPr>
            <p:cNvPr id="15" name="矩形 14"/>
            <p:cNvSpPr/>
            <p:nvPr/>
          </p:nvSpPr>
          <p:spPr>
            <a:xfrm>
              <a:off x="1171" y="2052"/>
              <a:ext cx="744" cy="5356"/>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L 形 15"/>
            <p:cNvSpPr/>
            <p:nvPr/>
          </p:nvSpPr>
          <p:spPr>
            <a:xfrm>
              <a:off x="1122" y="6926"/>
              <a:ext cx="554" cy="554"/>
            </a:xfrm>
            <a:prstGeom prst="corner">
              <a:avLst>
                <a:gd name="adj1" fmla="val 21059"/>
                <a:gd name="adj2" fmla="val 22698"/>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L 形 16"/>
            <p:cNvSpPr/>
            <p:nvPr/>
          </p:nvSpPr>
          <p:spPr>
            <a:xfrm flipH="1" flipV="1">
              <a:off x="1442" y="2004"/>
              <a:ext cx="554" cy="554"/>
            </a:xfrm>
            <a:prstGeom prst="corner">
              <a:avLst>
                <a:gd name="adj1" fmla="val 21059"/>
                <a:gd name="adj2" fmla="val 22698"/>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8" name="文本框 17"/>
          <p:cNvSpPr txBox="1"/>
          <p:nvPr/>
        </p:nvSpPr>
        <p:spPr>
          <a:xfrm>
            <a:off x="283845" y="2538730"/>
            <a:ext cx="551815" cy="1958340"/>
          </a:xfrm>
          <a:prstGeom prst="rect">
            <a:avLst/>
          </a:prstGeom>
          <a:noFill/>
        </p:spPr>
        <p:txBody>
          <a:bodyPr vert="eaVert" wrap="square" rtlCol="0">
            <a:spAutoFit/>
          </a:bodyPr>
          <a:lstStyle/>
          <a:p>
            <a:pPr algn="ctr"/>
            <a:r>
              <a:rPr lang="zh-CN" altLang="en-US" sz="2400">
                <a:solidFill>
                  <a:srgbClr val="C00000"/>
                </a:solidFill>
                <a:latin typeface="方正魏碑简体" panose="03000509000000000000" charset="-122"/>
                <a:ea typeface="方正魏碑简体" panose="03000509000000000000" charset="-122"/>
              </a:rPr>
              <a:t>图示法</a:t>
            </a:r>
          </a:p>
        </p:txBody>
      </p:sp>
      <p:pic>
        <p:nvPicPr>
          <p:cNvPr id="31753" name="图片 2"/>
          <p:cNvPicPr>
            <a:picLocks noChangeAspect="1"/>
          </p:cNvPicPr>
          <p:nvPr/>
        </p:nvPicPr>
        <p:blipFill>
          <a:blip r:embed="rId3"/>
          <a:stretch>
            <a:fillRect/>
          </a:stretch>
        </p:blipFill>
        <p:spPr>
          <a:xfrm>
            <a:off x="950595" y="2268855"/>
            <a:ext cx="11102340" cy="2652395"/>
          </a:xfrm>
          <a:prstGeom prst="rect">
            <a:avLst/>
          </a:prstGeom>
          <a:noFill/>
          <a:ln w="9525">
            <a:noFill/>
          </a:ln>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p:cTn id="7" dur="500" fill="hold"/>
                                        <p:tgtEl>
                                          <p:spTgt spid="14"/>
                                        </p:tgtEl>
                                        <p:attrNameLst>
                                          <p:attrName>ppt_w</p:attrName>
                                        </p:attrNameLst>
                                      </p:cBhvr>
                                      <p:tavLst>
                                        <p:tav tm="0">
                                          <p:val>
                                            <p:fltVal val="0"/>
                                          </p:val>
                                        </p:tav>
                                        <p:tav tm="100000">
                                          <p:val>
                                            <p:strVal val="#ppt_w"/>
                                          </p:val>
                                        </p:tav>
                                      </p:tavLst>
                                    </p:anim>
                                    <p:anim calcmode="lin" valueType="num">
                                      <p:cBhvr>
                                        <p:cTn id="8" dur="500" fill="hold"/>
                                        <p:tgtEl>
                                          <p:spTgt spid="14"/>
                                        </p:tgtEl>
                                        <p:attrNameLst>
                                          <p:attrName>ppt_h</p:attrName>
                                        </p:attrNameLst>
                                      </p:cBhvr>
                                      <p:tavLst>
                                        <p:tav tm="0">
                                          <p:val>
                                            <p:fltVal val="0"/>
                                          </p:val>
                                        </p:tav>
                                        <p:tav tm="100000">
                                          <p:val>
                                            <p:strVal val="#ppt_h"/>
                                          </p:val>
                                        </p:tav>
                                      </p:tavLst>
                                    </p:anim>
                                    <p:animEffect transition="in" filter="fade">
                                      <p:cBhvr>
                                        <p:cTn id="9" dur="500"/>
                                        <p:tgtEl>
                                          <p:spTgt spid="14"/>
                                        </p:tgtEl>
                                      </p:cBhvr>
                                    </p:animEffect>
                                  </p:childTnLst>
                                </p:cTn>
                              </p:par>
                            </p:childTnLst>
                          </p:cTn>
                        </p:par>
                        <p:par>
                          <p:cTn id="10" fill="hold">
                            <p:stCondLst>
                              <p:cond delay="500"/>
                            </p:stCondLst>
                            <p:childTnLst>
                              <p:par>
                                <p:cTn id="11" presetID="22" presetClass="entr" presetSubtype="1" fill="hold" grpId="0" nodeType="afterEffect">
                                  <p:stCondLst>
                                    <p:cond delay="0"/>
                                  </p:stCondLst>
                                  <p:childTnLst>
                                    <p:set>
                                      <p:cBhvr>
                                        <p:cTn id="12" dur="1" fill="hold">
                                          <p:stCondLst>
                                            <p:cond delay="0"/>
                                          </p:stCondLst>
                                        </p:cTn>
                                        <p:tgtEl>
                                          <p:spTgt spid="18"/>
                                        </p:tgtEl>
                                        <p:attrNameLst>
                                          <p:attrName>style.visibility</p:attrName>
                                        </p:attrNameLst>
                                      </p:cBhvr>
                                      <p:to>
                                        <p:strVal val="visible"/>
                                      </p:to>
                                    </p:set>
                                    <p:animEffect transition="in" filter="wipe(up)">
                                      <p:cBhvr>
                                        <p:cTn id="13" dur="500"/>
                                        <p:tgtEl>
                                          <p:spTgt spid="18"/>
                                        </p:tgtEl>
                                      </p:cBhvr>
                                    </p:animEffect>
                                  </p:childTnLst>
                                </p:cTn>
                              </p:par>
                            </p:childTnLst>
                          </p:cTn>
                        </p:par>
                        <p:par>
                          <p:cTn id="14" fill="hold">
                            <p:stCondLst>
                              <p:cond delay="1000"/>
                            </p:stCondLst>
                            <p:childTnLst>
                              <p:par>
                                <p:cTn id="15" presetID="22" presetClass="entr" presetSubtype="4" fill="hold" nodeType="afterEffect">
                                  <p:stCondLst>
                                    <p:cond delay="0"/>
                                  </p:stCondLst>
                                  <p:childTnLst>
                                    <p:set>
                                      <p:cBhvr>
                                        <p:cTn id="16" dur="1" fill="hold">
                                          <p:stCondLst>
                                            <p:cond delay="0"/>
                                          </p:stCondLst>
                                        </p:cTn>
                                        <p:tgtEl>
                                          <p:spTgt spid="31753"/>
                                        </p:tgtEl>
                                        <p:attrNameLst>
                                          <p:attrName>style.visibility</p:attrName>
                                        </p:attrNameLst>
                                      </p:cBhvr>
                                      <p:to>
                                        <p:strVal val="visible"/>
                                      </p:to>
                                    </p:set>
                                    <p:animEffect transition="in" filter="wipe(down)">
                                      <p:cBhvr>
                                        <p:cTn id="17" dur="500"/>
                                        <p:tgtEl>
                                          <p:spTgt spid="317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组合 11"/>
          <p:cNvGrpSpPr/>
          <p:nvPr/>
        </p:nvGrpSpPr>
        <p:grpSpPr>
          <a:xfrm rot="16200000">
            <a:off x="1052195" y="-61595"/>
            <a:ext cx="447040" cy="1264285"/>
            <a:chOff x="9306" y="306"/>
            <a:chExt cx="586" cy="1423"/>
          </a:xfrm>
        </p:grpSpPr>
        <p:sp>
          <p:nvSpPr>
            <p:cNvPr id="21" name="矩形 20"/>
            <p:cNvSpPr/>
            <p:nvPr/>
          </p:nvSpPr>
          <p:spPr>
            <a:xfrm>
              <a:off x="9307" y="306"/>
              <a:ext cx="585" cy="1141"/>
            </a:xfrm>
            <a:prstGeom prst="rect">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等腰三角形 21"/>
            <p:cNvSpPr/>
            <p:nvPr/>
          </p:nvSpPr>
          <p:spPr>
            <a:xfrm flipH="1" flipV="1">
              <a:off x="9306" y="1447"/>
              <a:ext cx="586" cy="282"/>
            </a:xfrm>
            <a:prstGeom prst="triangle">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文本框 1"/>
          <p:cNvSpPr txBox="1"/>
          <p:nvPr/>
        </p:nvSpPr>
        <p:spPr>
          <a:xfrm>
            <a:off x="950595" y="339725"/>
            <a:ext cx="5193665" cy="460375"/>
          </a:xfrm>
          <a:prstGeom prst="rect">
            <a:avLst/>
          </a:prstGeom>
          <a:noFill/>
        </p:spPr>
        <p:txBody>
          <a:bodyPr wrap="square" rtlCol="0">
            <a:spAutoFit/>
          </a:bodyPr>
          <a:lstStyle/>
          <a:p>
            <a:pPr algn="l"/>
            <a:r>
              <a:rPr lang="zh-CN" altLang="en-US" sz="2400">
                <a:solidFill>
                  <a:srgbClr val="705400"/>
                </a:solidFill>
                <a:latin typeface="方正魏碑简体" panose="03000509000000000000" charset="-122"/>
                <a:ea typeface="方正魏碑简体" panose="03000509000000000000" charset="-122"/>
                <a:sym typeface="+mn-ea"/>
              </a:rPr>
              <a:t>（四）历史概念学习方法及举例说明</a:t>
            </a:r>
          </a:p>
        </p:txBody>
      </p:sp>
      <p:grpSp>
        <p:nvGrpSpPr>
          <p:cNvPr id="14" name="组合 13"/>
          <p:cNvGrpSpPr/>
          <p:nvPr/>
        </p:nvGrpSpPr>
        <p:grpSpPr>
          <a:xfrm>
            <a:off x="292735" y="1863725"/>
            <a:ext cx="554990" cy="3477260"/>
            <a:chOff x="1122" y="2004"/>
            <a:chExt cx="874" cy="5476"/>
          </a:xfrm>
        </p:grpSpPr>
        <p:sp>
          <p:nvSpPr>
            <p:cNvPr id="15" name="矩形 14"/>
            <p:cNvSpPr/>
            <p:nvPr/>
          </p:nvSpPr>
          <p:spPr>
            <a:xfrm>
              <a:off x="1171" y="2052"/>
              <a:ext cx="744" cy="5356"/>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L 形 15"/>
            <p:cNvSpPr/>
            <p:nvPr/>
          </p:nvSpPr>
          <p:spPr>
            <a:xfrm>
              <a:off x="1122" y="6926"/>
              <a:ext cx="554" cy="554"/>
            </a:xfrm>
            <a:prstGeom prst="corner">
              <a:avLst>
                <a:gd name="adj1" fmla="val 21059"/>
                <a:gd name="adj2" fmla="val 22698"/>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L 形 16"/>
            <p:cNvSpPr/>
            <p:nvPr/>
          </p:nvSpPr>
          <p:spPr>
            <a:xfrm flipH="1" flipV="1">
              <a:off x="1442" y="2004"/>
              <a:ext cx="554" cy="554"/>
            </a:xfrm>
            <a:prstGeom prst="corner">
              <a:avLst>
                <a:gd name="adj1" fmla="val 21059"/>
                <a:gd name="adj2" fmla="val 22698"/>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8" name="文本框 17"/>
          <p:cNvSpPr txBox="1"/>
          <p:nvPr/>
        </p:nvSpPr>
        <p:spPr>
          <a:xfrm>
            <a:off x="283845" y="2538730"/>
            <a:ext cx="551815" cy="1958340"/>
          </a:xfrm>
          <a:prstGeom prst="rect">
            <a:avLst/>
          </a:prstGeom>
          <a:noFill/>
        </p:spPr>
        <p:txBody>
          <a:bodyPr vert="eaVert" wrap="square" rtlCol="0">
            <a:spAutoFit/>
          </a:bodyPr>
          <a:lstStyle/>
          <a:p>
            <a:pPr algn="ctr"/>
            <a:r>
              <a:rPr lang="zh-CN" altLang="en-US" sz="2400">
                <a:solidFill>
                  <a:srgbClr val="C00000"/>
                </a:solidFill>
                <a:latin typeface="方正魏碑简体" panose="03000509000000000000" charset="-122"/>
                <a:ea typeface="方正魏碑简体" panose="03000509000000000000" charset="-122"/>
              </a:rPr>
              <a:t>列表法</a:t>
            </a:r>
          </a:p>
        </p:txBody>
      </p:sp>
      <p:graphicFrame>
        <p:nvGraphicFramePr>
          <p:cNvPr id="3" name="表格 2"/>
          <p:cNvGraphicFramePr/>
          <p:nvPr/>
        </p:nvGraphicFramePr>
        <p:xfrm>
          <a:off x="1096963" y="1660525"/>
          <a:ext cx="10855960" cy="4025900"/>
        </p:xfrm>
        <a:graphic>
          <a:graphicData uri="http://schemas.openxmlformats.org/drawingml/2006/table">
            <a:tbl>
              <a:tblPr firstRow="1" bandRow="1">
                <a:tableStyleId>{5940675A-B579-460E-94D1-54222C63F5DA}</a:tableStyleId>
              </a:tblPr>
              <a:tblGrid>
                <a:gridCol w="1505585"/>
                <a:gridCol w="4498975"/>
                <a:gridCol w="4851400"/>
              </a:tblGrid>
              <a:tr h="365760">
                <a:tc>
                  <a:txBody>
                    <a:bodyPr/>
                    <a:lstStyle/>
                    <a:p>
                      <a:pPr algn="l">
                        <a:buNone/>
                      </a:pPr>
                      <a:r>
                        <a:rPr lang="en-US" sz="2400" b="1">
                          <a:latin typeface="楷体" panose="02010609060101010101" charset="-122"/>
                          <a:ea typeface="楷体" panose="02010609060101010101" charset="-122"/>
                          <a:cs typeface="宋体" panose="02010600030101010101" pitchFamily="2" charset="-122"/>
                        </a:rPr>
                        <a:t> </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lgn="l">
                        <a:buNone/>
                      </a:pPr>
                      <a:r>
                        <a:rPr lang="en-US" sz="2400" b="1">
                          <a:latin typeface="楷体" panose="02010609060101010101" charset="-122"/>
                          <a:ea typeface="楷体" panose="02010609060101010101" charset="-122"/>
                          <a:cs typeface="宋体" panose="02010600030101010101" pitchFamily="2" charset="-122"/>
                        </a:rPr>
                        <a:t>英国</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lgn="l">
                        <a:buNone/>
                      </a:pPr>
                      <a:r>
                        <a:rPr lang="en-US" sz="2400" b="1">
                          <a:latin typeface="楷体" panose="02010609060101010101" charset="-122"/>
                          <a:ea typeface="楷体" panose="02010609060101010101" charset="-122"/>
                          <a:cs typeface="宋体" panose="02010600030101010101" pitchFamily="2" charset="-122"/>
                        </a:rPr>
                        <a:t>德国</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65760">
                <a:tc>
                  <a:txBody>
                    <a:bodyPr/>
                    <a:lstStyle/>
                    <a:p>
                      <a:pPr algn="l">
                        <a:buNone/>
                      </a:pPr>
                      <a:r>
                        <a:rPr lang="en-US" sz="2400" b="1">
                          <a:latin typeface="楷体" panose="02010609060101010101" charset="-122"/>
                          <a:ea typeface="楷体" panose="02010609060101010101" charset="-122"/>
                          <a:cs typeface="宋体" panose="02010600030101010101" pitchFamily="2" charset="-122"/>
                        </a:rPr>
                        <a:t>相同点</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2">
                  <a:txBody>
                    <a:bodyPr/>
                    <a:lstStyle/>
                    <a:p>
                      <a:pPr algn="l">
                        <a:buNone/>
                      </a:pPr>
                      <a:r>
                        <a:rPr lang="en-US" sz="2400" b="1">
                          <a:latin typeface="楷体" panose="02010609060101010101" charset="-122"/>
                          <a:ea typeface="楷体" panose="02010609060101010101" charset="-122"/>
                          <a:cs typeface="宋体" panose="02010600030101010101" pitchFamily="2" charset="-122"/>
                        </a:rPr>
                        <a:t>都是资产阶级民主制，都保留君主</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xBody>
                    <a:bodyPr/>
                    <a:lstStyle/>
                    <a:p>
                      <a:endParaRPr lang="zh-CN"/>
                    </a:p>
                  </a:txBody>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367030">
                <a:tc>
                  <a:txBody>
                    <a:bodyPr/>
                    <a:lstStyle/>
                    <a:p>
                      <a:pPr algn="l">
                        <a:buNone/>
                      </a:pPr>
                      <a:r>
                        <a:rPr lang="en-US" sz="2400" b="1">
                          <a:latin typeface="楷体" panose="02010609060101010101" charset="-122"/>
                          <a:ea typeface="楷体" panose="02010609060101010101" charset="-122"/>
                          <a:cs typeface="宋体" panose="02010600030101010101" pitchFamily="2" charset="-122"/>
                        </a:rPr>
                        <a:t>历史传统</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lgn="l">
                        <a:buNone/>
                      </a:pPr>
                      <a:r>
                        <a:rPr lang="en-US" sz="2400" b="1">
                          <a:latin typeface="楷体" panose="02010609060101010101" charset="-122"/>
                          <a:ea typeface="楷体" panose="02010609060101010101" charset="-122"/>
                          <a:cs typeface="宋体" panose="02010600030101010101" pitchFamily="2" charset="-122"/>
                        </a:rPr>
                        <a:t>中世纪议会传统</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lgn="l">
                        <a:buNone/>
                      </a:pPr>
                      <a:r>
                        <a:rPr lang="en-US" sz="2400" b="1">
                          <a:latin typeface="楷体" panose="02010609060101010101" charset="-122"/>
                          <a:ea typeface="楷体" panose="02010609060101010101" charset="-122"/>
                          <a:cs typeface="宋体" panose="02010600030101010101" pitchFamily="2" charset="-122"/>
                        </a:rPr>
                        <a:t>普鲁士专制主义和军国主义传统</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65760">
                <a:tc>
                  <a:txBody>
                    <a:bodyPr/>
                    <a:lstStyle/>
                    <a:p>
                      <a:pPr algn="l">
                        <a:buNone/>
                      </a:pPr>
                      <a:r>
                        <a:rPr lang="en-US" sz="2400" b="1">
                          <a:latin typeface="楷体" panose="02010609060101010101" charset="-122"/>
                          <a:ea typeface="楷体" panose="02010609060101010101" charset="-122"/>
                          <a:cs typeface="宋体" panose="02010600030101010101" pitchFamily="2" charset="-122"/>
                        </a:rPr>
                        <a:t>确立方式</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lgn="l">
                        <a:buNone/>
                      </a:pPr>
                      <a:r>
                        <a:rPr lang="en-US" sz="2400" b="1">
                          <a:latin typeface="楷体" panose="02010609060101010101" charset="-122"/>
                          <a:ea typeface="楷体" panose="02010609060101010101" charset="-122"/>
                          <a:cs typeface="宋体" panose="02010600030101010101" pitchFamily="2" charset="-122"/>
                        </a:rPr>
                        <a:t>资产阶级革命，议会战胜王权</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lgn="l">
                        <a:buNone/>
                      </a:pPr>
                      <a:r>
                        <a:rPr lang="en-US" sz="2400" b="1">
                          <a:latin typeface="楷体" panose="02010609060101010101" charset="-122"/>
                          <a:ea typeface="楷体" panose="02010609060101010101" charset="-122"/>
                          <a:cs typeface="宋体" panose="02010600030101010101" pitchFamily="2" charset="-122"/>
                        </a:rPr>
                        <a:t>三次王朝战争完成统一</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65760">
                <a:tc>
                  <a:txBody>
                    <a:bodyPr/>
                    <a:lstStyle/>
                    <a:p>
                      <a:pPr algn="l">
                        <a:buNone/>
                      </a:pPr>
                      <a:r>
                        <a:rPr lang="en-US" sz="2400" b="1">
                          <a:latin typeface="楷体" panose="02010609060101010101" charset="-122"/>
                          <a:ea typeface="楷体" panose="02010609060101010101" charset="-122"/>
                          <a:cs typeface="宋体" panose="02010600030101010101" pitchFamily="2" charset="-122"/>
                        </a:rPr>
                        <a:t>法律基础</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lgn="l">
                        <a:buNone/>
                      </a:pPr>
                      <a:r>
                        <a:rPr lang="en-US" sz="2400" b="1">
                          <a:latin typeface="楷体" panose="02010609060101010101" charset="-122"/>
                          <a:ea typeface="楷体" panose="02010609060101010101" charset="-122"/>
                          <a:cs typeface="楷体" panose="02010609060101010101" charset="-122"/>
                        </a:rPr>
                        <a:t>1689年《权力法案》</a:t>
                      </a:r>
                      <a:endParaRPr lang="en-US" altLang="en-US" sz="2400" b="1">
                        <a:latin typeface="楷体" panose="02010609060101010101" charset="-122"/>
                        <a:ea typeface="楷体" panose="02010609060101010101" charset="-122"/>
                        <a:cs typeface="楷体" panose="02010609060101010101"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lgn="l">
                        <a:buNone/>
                      </a:pPr>
                      <a:r>
                        <a:rPr lang="en-US" sz="2400" b="1">
                          <a:latin typeface="楷体" panose="02010609060101010101" charset="-122"/>
                          <a:ea typeface="楷体" panose="02010609060101010101" charset="-122"/>
                          <a:cs typeface="楷体" panose="02010609060101010101" charset="-122"/>
                        </a:rPr>
                        <a:t>1871年德意志帝国宪法</a:t>
                      </a:r>
                      <a:endParaRPr lang="en-US" altLang="en-US" sz="2400" b="1">
                        <a:latin typeface="楷体" panose="02010609060101010101" charset="-122"/>
                        <a:ea typeface="楷体" panose="02010609060101010101" charset="-122"/>
                        <a:cs typeface="楷体" panose="02010609060101010101"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65125">
                <a:tc>
                  <a:txBody>
                    <a:bodyPr/>
                    <a:lstStyle/>
                    <a:p>
                      <a:pPr algn="l">
                        <a:buNone/>
                      </a:pPr>
                      <a:r>
                        <a:rPr lang="en-US" sz="2400" b="1">
                          <a:latin typeface="楷体" panose="02010609060101010101" charset="-122"/>
                          <a:ea typeface="楷体" panose="02010609060101010101" charset="-122"/>
                          <a:cs typeface="宋体" panose="02010600030101010101" pitchFamily="2" charset="-122"/>
                        </a:rPr>
                        <a:t>君主</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lgn="l">
                        <a:buNone/>
                      </a:pPr>
                      <a:r>
                        <a:rPr lang="en-US" sz="2400" b="1">
                          <a:latin typeface="楷体" panose="02010609060101010101" charset="-122"/>
                          <a:ea typeface="楷体" panose="02010609060101010101" charset="-122"/>
                          <a:cs typeface="楷体" panose="02010609060101010101" charset="-122"/>
                        </a:rPr>
                        <a:t>国家元首，“统而不治”</a:t>
                      </a:r>
                      <a:endParaRPr lang="en-US" altLang="en-US" sz="2400" b="1">
                        <a:latin typeface="楷体" panose="02010609060101010101" charset="-122"/>
                        <a:ea typeface="楷体" panose="02010609060101010101" charset="-122"/>
                        <a:cs typeface="楷体" panose="02010609060101010101"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lgn="l">
                        <a:buNone/>
                      </a:pPr>
                      <a:r>
                        <a:rPr lang="en-US" sz="2400" b="1">
                          <a:latin typeface="楷体" panose="02010609060101010101" charset="-122"/>
                          <a:ea typeface="楷体" panose="02010609060101010101" charset="-122"/>
                          <a:cs typeface="宋体" panose="02010600030101010101" pitchFamily="2" charset="-122"/>
                        </a:rPr>
                        <a:t>国家元首，掌握国家大权</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65760">
                <a:tc>
                  <a:txBody>
                    <a:bodyPr/>
                    <a:lstStyle/>
                    <a:p>
                      <a:pPr algn="l">
                        <a:buNone/>
                      </a:pPr>
                      <a:r>
                        <a:rPr lang="en-US" sz="2400" b="1">
                          <a:latin typeface="楷体" panose="02010609060101010101" charset="-122"/>
                          <a:ea typeface="楷体" panose="02010609060101010101" charset="-122"/>
                          <a:cs typeface="宋体" panose="02010600030101010101" pitchFamily="2" charset="-122"/>
                        </a:rPr>
                        <a:t>内阁</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lgn="l">
                        <a:buNone/>
                      </a:pPr>
                      <a:r>
                        <a:rPr lang="en-US" sz="2400" b="1">
                          <a:latin typeface="楷体" panose="02010609060101010101" charset="-122"/>
                          <a:ea typeface="楷体" panose="02010609060101010101" charset="-122"/>
                          <a:cs typeface="宋体" panose="02010600030101010101" pitchFamily="2" charset="-122"/>
                        </a:rPr>
                        <a:t>首相由议会选举产生，只对议会负责</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lgn="l">
                        <a:buNone/>
                      </a:pPr>
                      <a:r>
                        <a:rPr lang="en-US" sz="2400" b="1">
                          <a:latin typeface="楷体" panose="02010609060101010101" charset="-122"/>
                          <a:ea typeface="楷体" panose="02010609060101010101" charset="-122"/>
                          <a:cs typeface="宋体" panose="02010600030101010101" pitchFamily="2" charset="-122"/>
                        </a:rPr>
                        <a:t>内阁宰相由皇帝任命，只对皇帝负责</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732790">
                <a:tc>
                  <a:txBody>
                    <a:bodyPr/>
                    <a:lstStyle/>
                    <a:p>
                      <a:pPr algn="l">
                        <a:buNone/>
                      </a:pPr>
                      <a:r>
                        <a:rPr lang="en-US" sz="2400" b="1">
                          <a:latin typeface="楷体" panose="02010609060101010101" charset="-122"/>
                          <a:ea typeface="楷体" panose="02010609060101010101" charset="-122"/>
                          <a:cs typeface="宋体" panose="02010600030101010101" pitchFamily="2" charset="-122"/>
                        </a:rPr>
                        <a:t>议会</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lgn="l">
                        <a:buNone/>
                      </a:pPr>
                      <a:r>
                        <a:rPr lang="en-US" sz="2400" b="1">
                          <a:latin typeface="楷体" panose="02010609060101010101" charset="-122"/>
                          <a:ea typeface="楷体" panose="02010609060101010101" charset="-122"/>
                          <a:cs typeface="宋体" panose="02010600030101010101" pitchFamily="2" charset="-122"/>
                        </a:rPr>
                        <a:t>选举的下院拥有实权，君主任命的上院作用较小</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lgn="l">
                        <a:buNone/>
                      </a:pPr>
                      <a:r>
                        <a:rPr lang="en-US" sz="2400" b="1">
                          <a:latin typeface="楷体" panose="02010609060101010101" charset="-122"/>
                          <a:ea typeface="楷体" panose="02010609060101010101" charset="-122"/>
                          <a:cs typeface="宋体" panose="02010600030101010101" pitchFamily="2" charset="-122"/>
                        </a:rPr>
                        <a:t>各邦君主任命的联邦议会拥有实权，选举的帝国议会作用较小</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65760">
                <a:tc>
                  <a:txBody>
                    <a:bodyPr/>
                    <a:lstStyle/>
                    <a:p>
                      <a:pPr algn="l">
                        <a:buNone/>
                      </a:pPr>
                      <a:r>
                        <a:rPr lang="en-US" sz="2400" b="1">
                          <a:latin typeface="楷体" panose="02010609060101010101" charset="-122"/>
                          <a:ea typeface="楷体" panose="02010609060101010101" charset="-122"/>
                          <a:cs typeface="宋体" panose="02010600030101010101" pitchFamily="2" charset="-122"/>
                        </a:rPr>
                        <a:t>权力中心</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lgn="l">
                        <a:buNone/>
                      </a:pPr>
                      <a:r>
                        <a:rPr lang="en-US" sz="2400" b="1">
                          <a:latin typeface="楷体" panose="02010609060101010101" charset="-122"/>
                          <a:ea typeface="楷体" panose="02010609060101010101" charset="-122"/>
                          <a:cs typeface="宋体" panose="02010600030101010101" pitchFamily="2" charset="-122"/>
                        </a:rPr>
                        <a:t>议会</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lgn="l">
                        <a:buNone/>
                      </a:pPr>
                      <a:r>
                        <a:rPr lang="en-US" sz="2400" b="1">
                          <a:latin typeface="楷体" panose="02010609060101010101" charset="-122"/>
                          <a:ea typeface="楷体" panose="02010609060101010101" charset="-122"/>
                          <a:cs typeface="宋体" panose="02010600030101010101" pitchFamily="2" charset="-122"/>
                        </a:rPr>
                        <a:t>皇帝</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p:cTn id="7" dur="500" fill="hold"/>
                                        <p:tgtEl>
                                          <p:spTgt spid="14"/>
                                        </p:tgtEl>
                                        <p:attrNameLst>
                                          <p:attrName>ppt_w</p:attrName>
                                        </p:attrNameLst>
                                      </p:cBhvr>
                                      <p:tavLst>
                                        <p:tav tm="0">
                                          <p:val>
                                            <p:fltVal val="0"/>
                                          </p:val>
                                        </p:tav>
                                        <p:tav tm="100000">
                                          <p:val>
                                            <p:strVal val="#ppt_w"/>
                                          </p:val>
                                        </p:tav>
                                      </p:tavLst>
                                    </p:anim>
                                    <p:anim calcmode="lin" valueType="num">
                                      <p:cBhvr>
                                        <p:cTn id="8" dur="500" fill="hold"/>
                                        <p:tgtEl>
                                          <p:spTgt spid="14"/>
                                        </p:tgtEl>
                                        <p:attrNameLst>
                                          <p:attrName>ppt_h</p:attrName>
                                        </p:attrNameLst>
                                      </p:cBhvr>
                                      <p:tavLst>
                                        <p:tav tm="0">
                                          <p:val>
                                            <p:fltVal val="0"/>
                                          </p:val>
                                        </p:tav>
                                        <p:tav tm="100000">
                                          <p:val>
                                            <p:strVal val="#ppt_h"/>
                                          </p:val>
                                        </p:tav>
                                      </p:tavLst>
                                    </p:anim>
                                    <p:animEffect transition="in" filter="fade">
                                      <p:cBhvr>
                                        <p:cTn id="9" dur="500"/>
                                        <p:tgtEl>
                                          <p:spTgt spid="14"/>
                                        </p:tgtEl>
                                      </p:cBhvr>
                                    </p:animEffect>
                                  </p:childTnLst>
                                </p:cTn>
                              </p:par>
                            </p:childTnLst>
                          </p:cTn>
                        </p:par>
                        <p:par>
                          <p:cTn id="10" fill="hold">
                            <p:stCondLst>
                              <p:cond delay="500"/>
                            </p:stCondLst>
                            <p:childTnLst>
                              <p:par>
                                <p:cTn id="11" presetID="22" presetClass="entr" presetSubtype="1" fill="hold" grpId="0" nodeType="afterEffect">
                                  <p:stCondLst>
                                    <p:cond delay="0"/>
                                  </p:stCondLst>
                                  <p:childTnLst>
                                    <p:set>
                                      <p:cBhvr>
                                        <p:cTn id="12" dur="1" fill="hold">
                                          <p:stCondLst>
                                            <p:cond delay="0"/>
                                          </p:stCondLst>
                                        </p:cTn>
                                        <p:tgtEl>
                                          <p:spTgt spid="18"/>
                                        </p:tgtEl>
                                        <p:attrNameLst>
                                          <p:attrName>style.visibility</p:attrName>
                                        </p:attrNameLst>
                                      </p:cBhvr>
                                      <p:to>
                                        <p:strVal val="visible"/>
                                      </p:to>
                                    </p:set>
                                    <p:animEffect transition="in" filter="wipe(up)">
                                      <p:cBhvr>
                                        <p:cTn id="13" dur="500"/>
                                        <p:tgtEl>
                                          <p:spTgt spid="18"/>
                                        </p:tgtEl>
                                      </p:cBhvr>
                                    </p:animEffect>
                                  </p:childTnLst>
                                </p:cTn>
                              </p:par>
                            </p:childTnLst>
                          </p:cTn>
                        </p:par>
                        <p:par>
                          <p:cTn id="14" fill="hold">
                            <p:stCondLst>
                              <p:cond delay="1000"/>
                            </p:stCondLst>
                            <p:childTnLst>
                              <p:par>
                                <p:cTn id="15" presetID="22" presetClass="entr" presetSubtype="4"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wipe(down)">
                                      <p:cBhvr>
                                        <p:cTn id="1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组合 11"/>
          <p:cNvGrpSpPr/>
          <p:nvPr/>
        </p:nvGrpSpPr>
        <p:grpSpPr>
          <a:xfrm rot="16200000">
            <a:off x="1052195" y="-61595"/>
            <a:ext cx="447040" cy="1264285"/>
            <a:chOff x="9306" y="306"/>
            <a:chExt cx="586" cy="1423"/>
          </a:xfrm>
        </p:grpSpPr>
        <p:sp>
          <p:nvSpPr>
            <p:cNvPr id="21" name="矩形 20"/>
            <p:cNvSpPr/>
            <p:nvPr/>
          </p:nvSpPr>
          <p:spPr>
            <a:xfrm>
              <a:off x="9307" y="306"/>
              <a:ext cx="585" cy="1141"/>
            </a:xfrm>
            <a:prstGeom prst="rect">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等腰三角形 21"/>
            <p:cNvSpPr/>
            <p:nvPr/>
          </p:nvSpPr>
          <p:spPr>
            <a:xfrm flipH="1" flipV="1">
              <a:off x="9306" y="1447"/>
              <a:ext cx="586" cy="282"/>
            </a:xfrm>
            <a:prstGeom prst="triangle">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文本框 1"/>
          <p:cNvSpPr txBox="1"/>
          <p:nvPr/>
        </p:nvSpPr>
        <p:spPr>
          <a:xfrm>
            <a:off x="950595" y="339725"/>
            <a:ext cx="5193665" cy="460375"/>
          </a:xfrm>
          <a:prstGeom prst="rect">
            <a:avLst/>
          </a:prstGeom>
          <a:noFill/>
        </p:spPr>
        <p:txBody>
          <a:bodyPr wrap="square" rtlCol="0">
            <a:spAutoFit/>
          </a:bodyPr>
          <a:lstStyle/>
          <a:p>
            <a:pPr algn="l"/>
            <a:r>
              <a:rPr lang="zh-CN" altLang="en-US" sz="2400">
                <a:solidFill>
                  <a:srgbClr val="705400"/>
                </a:solidFill>
                <a:latin typeface="方正魏碑简体" panose="03000509000000000000" charset="-122"/>
                <a:ea typeface="方正魏碑简体" panose="03000509000000000000" charset="-122"/>
                <a:sym typeface="+mn-ea"/>
              </a:rPr>
              <a:t>（四）历史概念学习方法及举例说明</a:t>
            </a:r>
          </a:p>
        </p:txBody>
      </p:sp>
      <p:grpSp>
        <p:nvGrpSpPr>
          <p:cNvPr id="14" name="组合 13"/>
          <p:cNvGrpSpPr/>
          <p:nvPr/>
        </p:nvGrpSpPr>
        <p:grpSpPr>
          <a:xfrm>
            <a:off x="292735" y="1863725"/>
            <a:ext cx="554990" cy="3477260"/>
            <a:chOff x="1122" y="2004"/>
            <a:chExt cx="874" cy="5476"/>
          </a:xfrm>
        </p:grpSpPr>
        <p:sp>
          <p:nvSpPr>
            <p:cNvPr id="15" name="矩形 14"/>
            <p:cNvSpPr/>
            <p:nvPr/>
          </p:nvSpPr>
          <p:spPr>
            <a:xfrm>
              <a:off x="1171" y="2052"/>
              <a:ext cx="744" cy="5356"/>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L 形 15"/>
            <p:cNvSpPr/>
            <p:nvPr/>
          </p:nvSpPr>
          <p:spPr>
            <a:xfrm>
              <a:off x="1122" y="6926"/>
              <a:ext cx="554" cy="554"/>
            </a:xfrm>
            <a:prstGeom prst="corner">
              <a:avLst>
                <a:gd name="adj1" fmla="val 21059"/>
                <a:gd name="adj2" fmla="val 22698"/>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L 形 16"/>
            <p:cNvSpPr/>
            <p:nvPr/>
          </p:nvSpPr>
          <p:spPr>
            <a:xfrm flipH="1" flipV="1">
              <a:off x="1442" y="2004"/>
              <a:ext cx="554" cy="554"/>
            </a:xfrm>
            <a:prstGeom prst="corner">
              <a:avLst>
                <a:gd name="adj1" fmla="val 21059"/>
                <a:gd name="adj2" fmla="val 22698"/>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8" name="文本框 17"/>
          <p:cNvSpPr txBox="1"/>
          <p:nvPr/>
        </p:nvSpPr>
        <p:spPr>
          <a:xfrm>
            <a:off x="283845" y="2538730"/>
            <a:ext cx="551815" cy="1958340"/>
          </a:xfrm>
          <a:prstGeom prst="rect">
            <a:avLst/>
          </a:prstGeom>
          <a:noFill/>
        </p:spPr>
        <p:txBody>
          <a:bodyPr vert="eaVert" wrap="square" rtlCol="0">
            <a:spAutoFit/>
          </a:bodyPr>
          <a:lstStyle/>
          <a:p>
            <a:pPr algn="ctr"/>
            <a:r>
              <a:rPr lang="zh-CN" altLang="en-US" sz="2400">
                <a:solidFill>
                  <a:srgbClr val="C00000"/>
                </a:solidFill>
                <a:latin typeface="方正魏碑简体" panose="03000509000000000000" charset="-122"/>
                <a:ea typeface="方正魏碑简体" panose="03000509000000000000" charset="-122"/>
              </a:rPr>
              <a:t>列表法</a:t>
            </a:r>
          </a:p>
        </p:txBody>
      </p:sp>
      <p:graphicFrame>
        <p:nvGraphicFramePr>
          <p:cNvPr id="4" name="表格 3"/>
          <p:cNvGraphicFramePr/>
          <p:nvPr/>
        </p:nvGraphicFramePr>
        <p:xfrm>
          <a:off x="1285875" y="1654810"/>
          <a:ext cx="10479405" cy="3686175"/>
        </p:xfrm>
        <a:graphic>
          <a:graphicData uri="http://schemas.openxmlformats.org/drawingml/2006/table">
            <a:tbl>
              <a:tblPr firstRow="1" bandRow="1">
                <a:tableStyleId>{5940675A-B579-460E-94D1-54222C63F5DA}</a:tableStyleId>
              </a:tblPr>
              <a:tblGrid>
                <a:gridCol w="1275715"/>
                <a:gridCol w="4462145"/>
                <a:gridCol w="4741545"/>
              </a:tblGrid>
              <a:tr h="539115">
                <a:tc>
                  <a:txBody>
                    <a:bodyPr/>
                    <a:lstStyle/>
                    <a:p>
                      <a:pPr algn="ctr">
                        <a:buNone/>
                      </a:pP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lgn="ctr">
                        <a:buNone/>
                      </a:pPr>
                      <a:r>
                        <a:rPr lang="en-US" sz="2400" b="1">
                          <a:latin typeface="楷体" panose="02010609060101010101" charset="-122"/>
                          <a:ea typeface="楷体" panose="02010609060101010101" charset="-122"/>
                          <a:cs typeface="宋体" panose="02010600030101010101" pitchFamily="2" charset="-122"/>
                        </a:rPr>
                        <a:t>郑和下西洋</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lgn="ctr">
                        <a:buNone/>
                      </a:pPr>
                      <a:r>
                        <a:rPr lang="en-US" sz="2400" b="1">
                          <a:latin typeface="楷体" panose="02010609060101010101" charset="-122"/>
                          <a:ea typeface="楷体" panose="02010609060101010101" charset="-122"/>
                          <a:cs typeface="宋体" panose="02010600030101010101" pitchFamily="2" charset="-122"/>
                        </a:rPr>
                        <a:t>新航路开辟</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731520">
                <a:tc>
                  <a:txBody>
                    <a:bodyPr/>
                    <a:lstStyle/>
                    <a:p>
                      <a:pPr algn="ctr">
                        <a:buNone/>
                      </a:pPr>
                      <a:r>
                        <a:rPr lang="en-US" sz="2400" b="1">
                          <a:latin typeface="楷体" panose="02010609060101010101" charset="-122"/>
                          <a:ea typeface="楷体" panose="02010609060101010101" charset="-122"/>
                          <a:cs typeface="宋体" panose="02010600030101010101" pitchFamily="2" charset="-122"/>
                        </a:rPr>
                        <a:t>目的</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lgn="ctr">
                        <a:buNone/>
                      </a:pPr>
                      <a:r>
                        <a:rPr lang="en-US" sz="2400" b="1">
                          <a:latin typeface="楷体" panose="02010609060101010101" charset="-122"/>
                          <a:ea typeface="楷体" panose="02010609060101010101" charset="-122"/>
                          <a:cs typeface="宋体" panose="02010600030101010101" pitchFamily="2" charset="-122"/>
                        </a:rPr>
                        <a:t>宣扬国威，加强与海外各国的联系</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lgn="ctr">
                        <a:buNone/>
                      </a:pPr>
                      <a:r>
                        <a:rPr lang="en-US" sz="2400" b="1">
                          <a:latin typeface="楷体" panose="02010609060101010101" charset="-122"/>
                          <a:ea typeface="楷体" panose="02010609060101010101" charset="-122"/>
                          <a:cs typeface="宋体" panose="02010600030101010101" pitchFamily="2" charset="-122"/>
                        </a:rPr>
                        <a:t>掠夺财富、扩张市场、传播基督教</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495300">
                <a:tc>
                  <a:txBody>
                    <a:bodyPr/>
                    <a:lstStyle/>
                    <a:p>
                      <a:pPr algn="ctr">
                        <a:buNone/>
                      </a:pPr>
                      <a:r>
                        <a:rPr lang="en-US" sz="2400" b="1">
                          <a:latin typeface="楷体" panose="02010609060101010101" charset="-122"/>
                          <a:ea typeface="楷体" panose="02010609060101010101" charset="-122"/>
                          <a:cs typeface="宋体" panose="02010600030101010101" pitchFamily="2" charset="-122"/>
                        </a:rPr>
                        <a:t>性质</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lgn="ctr">
                        <a:buNone/>
                      </a:pPr>
                      <a:r>
                        <a:rPr lang="en-US" sz="2400" b="1">
                          <a:latin typeface="楷体" panose="02010609060101010101" charset="-122"/>
                          <a:ea typeface="楷体" panose="02010609060101010101" charset="-122"/>
                          <a:cs typeface="宋体" panose="02010600030101010101" pitchFamily="2" charset="-122"/>
                        </a:rPr>
                        <a:t>政治行为</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lgn="ctr">
                        <a:buNone/>
                      </a:pPr>
                      <a:r>
                        <a:rPr lang="en-US" sz="2400" b="1">
                          <a:latin typeface="楷体" panose="02010609060101010101" charset="-122"/>
                          <a:ea typeface="楷体" panose="02010609060101010101" charset="-122"/>
                          <a:cs typeface="宋体" panose="02010600030101010101" pitchFamily="2" charset="-122"/>
                        </a:rPr>
                        <a:t>经济行为</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457200">
                <a:tc>
                  <a:txBody>
                    <a:bodyPr/>
                    <a:lstStyle/>
                    <a:p>
                      <a:pPr algn="ctr">
                        <a:buNone/>
                      </a:pPr>
                      <a:r>
                        <a:rPr lang="en-US" sz="2400" b="1">
                          <a:latin typeface="楷体" panose="02010609060101010101" charset="-122"/>
                          <a:ea typeface="楷体" panose="02010609060101010101" charset="-122"/>
                          <a:cs typeface="宋体" panose="02010600030101010101" pitchFamily="2" charset="-122"/>
                        </a:rPr>
                        <a:t>方式</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lgn="ctr">
                        <a:buNone/>
                      </a:pPr>
                      <a:r>
                        <a:rPr lang="en-US" sz="2400" b="1">
                          <a:latin typeface="楷体" panose="02010609060101010101" charset="-122"/>
                          <a:ea typeface="楷体" panose="02010609060101010101" charset="-122"/>
                          <a:cs typeface="宋体" panose="02010600030101010101" pitchFamily="2" charset="-122"/>
                        </a:rPr>
                        <a:t>朝贡贸易</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lgn="ctr">
                        <a:buNone/>
                      </a:pPr>
                      <a:r>
                        <a:rPr lang="en-US" sz="2400" b="1">
                          <a:latin typeface="楷体" panose="02010609060101010101" charset="-122"/>
                          <a:ea typeface="楷体" panose="02010609060101010101" charset="-122"/>
                          <a:cs typeface="宋体" panose="02010600030101010101" pitchFamily="2" charset="-122"/>
                        </a:rPr>
                        <a:t>海外殖民</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731520">
                <a:tc>
                  <a:txBody>
                    <a:bodyPr/>
                    <a:lstStyle/>
                    <a:p>
                      <a:pPr algn="ctr">
                        <a:buNone/>
                      </a:pPr>
                      <a:r>
                        <a:rPr lang="en-US" sz="2400" b="1">
                          <a:latin typeface="楷体" panose="02010609060101010101" charset="-122"/>
                          <a:ea typeface="楷体" panose="02010609060101010101" charset="-122"/>
                          <a:cs typeface="宋体" panose="02010600030101010101" pitchFamily="2" charset="-122"/>
                        </a:rPr>
                        <a:t>积极影响</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lgn="ctr">
                        <a:buNone/>
                      </a:pPr>
                      <a:r>
                        <a:rPr lang="en-US" sz="2400" b="1">
                          <a:latin typeface="楷体" panose="02010609060101010101" charset="-122"/>
                          <a:ea typeface="楷体" panose="02010609060101010101" charset="-122"/>
                          <a:cs typeface="宋体" panose="02010600030101010101" pitchFamily="2" charset="-122"/>
                        </a:rPr>
                        <a:t>加强了与海外各国的联系</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lgn="ctr">
                        <a:buNone/>
                      </a:pPr>
                      <a:r>
                        <a:rPr lang="zh-CN" altLang="en-US" sz="2400" b="1">
                          <a:latin typeface="楷体" panose="02010609060101010101" charset="-122"/>
                          <a:ea typeface="楷体" panose="02010609060101010101" charset="-122"/>
                          <a:cs typeface="宋体" panose="02010600030101010101" pitchFamily="2" charset="-122"/>
                        </a:rPr>
                        <a:t>世界市场雏形逐步形成</a:t>
                      </a: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731520">
                <a:tc>
                  <a:txBody>
                    <a:bodyPr/>
                    <a:lstStyle/>
                    <a:p>
                      <a:pPr algn="ctr">
                        <a:buNone/>
                      </a:pPr>
                      <a:r>
                        <a:rPr lang="en-US" sz="2400" b="1">
                          <a:latin typeface="楷体" panose="02010609060101010101" charset="-122"/>
                          <a:ea typeface="楷体" panose="02010609060101010101" charset="-122"/>
                          <a:cs typeface="宋体" panose="02010600030101010101" pitchFamily="2" charset="-122"/>
                        </a:rPr>
                        <a:t>消极影响</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lgn="ctr">
                        <a:buNone/>
                      </a:pPr>
                      <a:r>
                        <a:rPr lang="zh-CN" altLang="en-US" sz="2400" b="1">
                          <a:latin typeface="楷体" panose="02010609060101010101" charset="-122"/>
                          <a:ea typeface="楷体" panose="02010609060101010101" charset="-122"/>
                          <a:cs typeface="宋体" panose="02010600030101010101" pitchFamily="2" charset="-122"/>
                        </a:rPr>
                        <a:t>一定程度上削弱了</a:t>
                      </a:r>
                      <a:r>
                        <a:rPr lang="en-US" sz="2400" b="1">
                          <a:latin typeface="楷体" panose="02010609060101010101" charset="-122"/>
                          <a:ea typeface="楷体" panose="02010609060101010101" charset="-122"/>
                          <a:cs typeface="宋体" panose="02010600030101010101" pitchFamily="2" charset="-122"/>
                        </a:rPr>
                        <a:t>国力</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lgn="ctr">
                        <a:buNone/>
                      </a:pPr>
                      <a:r>
                        <a:rPr lang="en-US" sz="2400" b="1">
                          <a:latin typeface="楷体" panose="02010609060101010101" charset="-122"/>
                          <a:ea typeface="楷体" panose="02010609060101010101" charset="-122"/>
                          <a:cs typeface="宋体" panose="02010600030101010101" pitchFamily="2" charset="-122"/>
                        </a:rPr>
                        <a:t>给亚非拉人民带来深重灾难</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p:cTn id="7" dur="500" fill="hold"/>
                                        <p:tgtEl>
                                          <p:spTgt spid="14"/>
                                        </p:tgtEl>
                                        <p:attrNameLst>
                                          <p:attrName>ppt_w</p:attrName>
                                        </p:attrNameLst>
                                      </p:cBhvr>
                                      <p:tavLst>
                                        <p:tav tm="0">
                                          <p:val>
                                            <p:fltVal val="0"/>
                                          </p:val>
                                        </p:tav>
                                        <p:tav tm="100000">
                                          <p:val>
                                            <p:strVal val="#ppt_w"/>
                                          </p:val>
                                        </p:tav>
                                      </p:tavLst>
                                    </p:anim>
                                    <p:anim calcmode="lin" valueType="num">
                                      <p:cBhvr>
                                        <p:cTn id="8" dur="500" fill="hold"/>
                                        <p:tgtEl>
                                          <p:spTgt spid="14"/>
                                        </p:tgtEl>
                                        <p:attrNameLst>
                                          <p:attrName>ppt_h</p:attrName>
                                        </p:attrNameLst>
                                      </p:cBhvr>
                                      <p:tavLst>
                                        <p:tav tm="0">
                                          <p:val>
                                            <p:fltVal val="0"/>
                                          </p:val>
                                        </p:tav>
                                        <p:tav tm="100000">
                                          <p:val>
                                            <p:strVal val="#ppt_h"/>
                                          </p:val>
                                        </p:tav>
                                      </p:tavLst>
                                    </p:anim>
                                    <p:animEffect transition="in" filter="fade">
                                      <p:cBhvr>
                                        <p:cTn id="9" dur="500"/>
                                        <p:tgtEl>
                                          <p:spTgt spid="14"/>
                                        </p:tgtEl>
                                      </p:cBhvr>
                                    </p:animEffect>
                                  </p:childTnLst>
                                </p:cTn>
                              </p:par>
                            </p:childTnLst>
                          </p:cTn>
                        </p:par>
                        <p:par>
                          <p:cTn id="10" fill="hold">
                            <p:stCondLst>
                              <p:cond delay="500"/>
                            </p:stCondLst>
                            <p:childTnLst>
                              <p:par>
                                <p:cTn id="11" presetID="22" presetClass="entr" presetSubtype="1" fill="hold" grpId="0" nodeType="afterEffect">
                                  <p:stCondLst>
                                    <p:cond delay="0"/>
                                  </p:stCondLst>
                                  <p:childTnLst>
                                    <p:set>
                                      <p:cBhvr>
                                        <p:cTn id="12" dur="1" fill="hold">
                                          <p:stCondLst>
                                            <p:cond delay="0"/>
                                          </p:stCondLst>
                                        </p:cTn>
                                        <p:tgtEl>
                                          <p:spTgt spid="18"/>
                                        </p:tgtEl>
                                        <p:attrNameLst>
                                          <p:attrName>style.visibility</p:attrName>
                                        </p:attrNameLst>
                                      </p:cBhvr>
                                      <p:to>
                                        <p:strVal val="visible"/>
                                      </p:to>
                                    </p:set>
                                    <p:animEffect transition="in" filter="wipe(up)">
                                      <p:cBhvr>
                                        <p:cTn id="13" dur="500"/>
                                        <p:tgtEl>
                                          <p:spTgt spid="18"/>
                                        </p:tgtEl>
                                      </p:cBhvr>
                                    </p:animEffect>
                                  </p:childTnLst>
                                </p:cTn>
                              </p:par>
                            </p:childTnLst>
                          </p:cTn>
                        </p:par>
                        <p:par>
                          <p:cTn id="14" fill="hold">
                            <p:stCondLst>
                              <p:cond delay="1000"/>
                            </p:stCondLst>
                            <p:childTnLst>
                              <p:par>
                                <p:cTn id="15" presetID="22" presetClass="entr" presetSubtype="4" fill="hold" nodeType="after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down)">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组合 11"/>
          <p:cNvGrpSpPr/>
          <p:nvPr/>
        </p:nvGrpSpPr>
        <p:grpSpPr>
          <a:xfrm rot="16200000">
            <a:off x="1052195" y="-61595"/>
            <a:ext cx="447040" cy="1264285"/>
            <a:chOff x="9306" y="306"/>
            <a:chExt cx="586" cy="1423"/>
          </a:xfrm>
        </p:grpSpPr>
        <p:sp>
          <p:nvSpPr>
            <p:cNvPr id="21" name="矩形 20"/>
            <p:cNvSpPr/>
            <p:nvPr/>
          </p:nvSpPr>
          <p:spPr>
            <a:xfrm>
              <a:off x="9307" y="306"/>
              <a:ext cx="585" cy="1141"/>
            </a:xfrm>
            <a:prstGeom prst="rect">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等腰三角形 21"/>
            <p:cNvSpPr/>
            <p:nvPr/>
          </p:nvSpPr>
          <p:spPr>
            <a:xfrm flipH="1" flipV="1">
              <a:off x="9306" y="1447"/>
              <a:ext cx="586" cy="282"/>
            </a:xfrm>
            <a:prstGeom prst="triangle">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文本框 1"/>
          <p:cNvSpPr txBox="1"/>
          <p:nvPr/>
        </p:nvSpPr>
        <p:spPr>
          <a:xfrm>
            <a:off x="950595" y="339725"/>
            <a:ext cx="5193665" cy="460375"/>
          </a:xfrm>
          <a:prstGeom prst="rect">
            <a:avLst/>
          </a:prstGeom>
          <a:noFill/>
        </p:spPr>
        <p:txBody>
          <a:bodyPr wrap="square" rtlCol="0">
            <a:spAutoFit/>
          </a:bodyPr>
          <a:lstStyle/>
          <a:p>
            <a:pPr algn="l"/>
            <a:r>
              <a:rPr lang="zh-CN" altLang="en-US" sz="2400">
                <a:solidFill>
                  <a:srgbClr val="705400"/>
                </a:solidFill>
                <a:latin typeface="方正魏碑简体" panose="03000509000000000000" charset="-122"/>
                <a:ea typeface="方正魏碑简体" panose="03000509000000000000" charset="-122"/>
                <a:sym typeface="+mn-ea"/>
              </a:rPr>
              <a:t>（四）历史概念学习方法及举例说明</a:t>
            </a:r>
          </a:p>
        </p:txBody>
      </p:sp>
      <p:grpSp>
        <p:nvGrpSpPr>
          <p:cNvPr id="3" name="组合 2"/>
          <p:cNvGrpSpPr/>
          <p:nvPr/>
        </p:nvGrpSpPr>
        <p:grpSpPr>
          <a:xfrm rot="15720000">
            <a:off x="9611360" y="-1167765"/>
            <a:ext cx="554990" cy="3477260"/>
            <a:chOff x="1122" y="2004"/>
            <a:chExt cx="874" cy="5476"/>
          </a:xfrm>
        </p:grpSpPr>
        <p:sp>
          <p:nvSpPr>
            <p:cNvPr id="5" name="矩形 4"/>
            <p:cNvSpPr/>
            <p:nvPr/>
          </p:nvSpPr>
          <p:spPr>
            <a:xfrm>
              <a:off x="1171" y="2052"/>
              <a:ext cx="744" cy="5356"/>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L 形 5"/>
            <p:cNvSpPr/>
            <p:nvPr/>
          </p:nvSpPr>
          <p:spPr>
            <a:xfrm>
              <a:off x="1122" y="6926"/>
              <a:ext cx="554" cy="554"/>
            </a:xfrm>
            <a:prstGeom prst="corner">
              <a:avLst>
                <a:gd name="adj1" fmla="val 21059"/>
                <a:gd name="adj2" fmla="val 22698"/>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L 形 6"/>
            <p:cNvSpPr/>
            <p:nvPr/>
          </p:nvSpPr>
          <p:spPr>
            <a:xfrm flipH="1" flipV="1">
              <a:off x="1442" y="2004"/>
              <a:ext cx="554" cy="554"/>
            </a:xfrm>
            <a:prstGeom prst="corner">
              <a:avLst>
                <a:gd name="adj1" fmla="val 21059"/>
                <a:gd name="adj2" fmla="val 22698"/>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0" name="文本框 9"/>
          <p:cNvSpPr txBox="1"/>
          <p:nvPr/>
        </p:nvSpPr>
        <p:spPr>
          <a:xfrm rot="21120000">
            <a:off x="8837295" y="351155"/>
            <a:ext cx="2089785" cy="460375"/>
          </a:xfrm>
          <a:prstGeom prst="rect">
            <a:avLst/>
          </a:prstGeom>
          <a:noFill/>
        </p:spPr>
        <p:txBody>
          <a:bodyPr wrap="square" rtlCol="0">
            <a:spAutoFit/>
          </a:bodyPr>
          <a:lstStyle/>
          <a:p>
            <a:r>
              <a:rPr lang="zh-CN" altLang="en-US" sz="2400" b="1">
                <a:solidFill>
                  <a:srgbClr val="C00000"/>
                </a:solidFill>
              </a:rPr>
              <a:t>常见历史概念</a:t>
            </a:r>
          </a:p>
        </p:txBody>
      </p:sp>
      <p:graphicFrame>
        <p:nvGraphicFramePr>
          <p:cNvPr id="11" name="表格 10"/>
          <p:cNvGraphicFramePr/>
          <p:nvPr/>
        </p:nvGraphicFramePr>
        <p:xfrm>
          <a:off x="460375" y="1381125"/>
          <a:ext cx="11269980" cy="4935538"/>
        </p:xfrm>
        <a:graphic>
          <a:graphicData uri="http://schemas.openxmlformats.org/drawingml/2006/table">
            <a:tbl>
              <a:tblPr firstRow="1" bandRow="1">
                <a:tableStyleId>{5940675A-B579-460E-94D1-54222C63F5DA}</a:tableStyleId>
              </a:tblPr>
              <a:tblGrid>
                <a:gridCol w="1277620"/>
                <a:gridCol w="1177290"/>
                <a:gridCol w="8815070"/>
              </a:tblGrid>
              <a:tr h="503555">
                <a:tc>
                  <a:txBody>
                    <a:bodyPr/>
                    <a:lstStyle/>
                    <a:p>
                      <a:pPr>
                        <a:buNone/>
                      </a:pPr>
                      <a:r>
                        <a:rPr lang="en-US" sz="2400" b="1">
                          <a:latin typeface="楷体" panose="02010609060101010101" charset="-122"/>
                          <a:ea typeface="楷体" panose="02010609060101010101" charset="-122"/>
                          <a:cs typeface="宋体" panose="02010600030101010101" pitchFamily="2" charset="-122"/>
                        </a:rPr>
                        <a:t>断代</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en-US" sz="2400" b="1">
                          <a:latin typeface="楷体" panose="02010609060101010101" charset="-122"/>
                          <a:ea typeface="楷体" panose="02010609060101010101" charset="-122"/>
                          <a:cs typeface="宋体" panose="02010600030101010101" pitchFamily="2" charset="-122"/>
                        </a:rPr>
                        <a:t>归属</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en-US" sz="2400" b="1">
                          <a:latin typeface="楷体" panose="02010609060101010101" charset="-122"/>
                          <a:ea typeface="楷体" panose="02010609060101010101" charset="-122"/>
                          <a:cs typeface="宋体" panose="02010600030101010101" pitchFamily="2" charset="-122"/>
                        </a:rPr>
                        <a:t>历史概念</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954020">
                <a:tc rowSpan="2">
                  <a:txBody>
                    <a:bodyPr/>
                    <a:lstStyle/>
                    <a:p>
                      <a:pPr>
                        <a:buNone/>
                      </a:pPr>
                      <a:r>
                        <a:rPr lang="en-US" sz="2400" b="1">
                          <a:latin typeface="楷体" panose="02010609060101010101" charset="-122"/>
                          <a:ea typeface="楷体" panose="02010609060101010101" charset="-122"/>
                          <a:cs typeface="宋体" panose="02010600030101010101" pitchFamily="2" charset="-122"/>
                        </a:rPr>
                        <a:t>古代史（必修部分）</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en-US" sz="2400" b="1">
                          <a:latin typeface="楷体" panose="02010609060101010101" charset="-122"/>
                          <a:ea typeface="楷体" panose="02010609060101010101" charset="-122"/>
                          <a:cs typeface="楷体" panose="02010609060101010101" charset="-122"/>
                        </a:rPr>
                        <a:t>中国（44）</a:t>
                      </a:r>
                      <a:endParaRPr lang="en-US" altLang="en-US" sz="2400" b="1">
                        <a:latin typeface="楷体" panose="02010609060101010101" charset="-122"/>
                        <a:ea typeface="楷体" panose="02010609060101010101" charset="-122"/>
                        <a:cs typeface="楷体" panose="02010609060101010101"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en-US" sz="2400" b="1">
                          <a:latin typeface="楷体" panose="02010609060101010101" charset="-122"/>
                          <a:ea typeface="楷体" panose="02010609060101010101" charset="-122"/>
                          <a:cs typeface="楷体" panose="02010609060101010101" charset="-122"/>
                        </a:rPr>
                        <a:t>分封制、宗法制、秦中央集权制度、皇帝制度、郡县制、郡国并行制、三省六部制、行省制度、选官制度、内阁、军机处、刀耕火种、铁犁牛耕、土地私有制、官营手工业、民间手工业、“市”、重农抑商、“海禁”、“闭关锁国”、百家争鸣、儒家思想、孔子、老子、董仲舒、宋明理学、程朱理学、王阳明心学、李贽、黄宗羲、顾炎武、王夫之、四大发明、汉字、书法、中国画、《诗经》、楚辞、汉赋、唐诗、宋词、元曲、明清小说、京剧</a:t>
                      </a:r>
                      <a:endParaRPr lang="en-US" altLang="en-US" sz="2400" b="1">
                        <a:latin typeface="楷体" panose="02010609060101010101" charset="-122"/>
                        <a:ea typeface="楷体" panose="02010609060101010101" charset="-122"/>
                        <a:cs typeface="楷体" panose="02010609060101010101"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477645">
                <a:tc vMerge="1">
                  <a:txBody>
                    <a:bodyPr/>
                    <a:lstStyle/>
                    <a:p>
                      <a:endParaRPr lang="zh-CN"/>
                    </a:p>
                  </a:txBody>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a:txBody>
                    <a:bodyPr/>
                    <a:lstStyle/>
                    <a:p>
                      <a:pPr>
                        <a:buNone/>
                      </a:pPr>
                      <a:r>
                        <a:rPr lang="en-US" sz="2400" b="1">
                          <a:latin typeface="楷体" panose="02010609060101010101" charset="-122"/>
                          <a:ea typeface="楷体" panose="02010609060101010101" charset="-122"/>
                          <a:cs typeface="楷体" panose="02010609060101010101" charset="-122"/>
                        </a:rPr>
                        <a:t>外国（11）</a:t>
                      </a:r>
                      <a:endParaRPr lang="en-US" altLang="en-US" sz="2400" b="1">
                        <a:latin typeface="楷体" panose="02010609060101010101" charset="-122"/>
                        <a:ea typeface="楷体" panose="02010609060101010101" charset="-122"/>
                        <a:cs typeface="楷体" panose="02010609060101010101"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en-US" sz="2400" b="1">
                          <a:latin typeface="楷体" panose="02010609060101010101" charset="-122"/>
                          <a:ea typeface="楷体" panose="02010609060101010101" charset="-122"/>
                          <a:cs typeface="宋体" panose="02010600030101010101" pitchFamily="2" charset="-122"/>
                        </a:rPr>
                        <a:t>雅典民主政治、城邦制度、梭伦改革、克里斯提尼改革、伯里克利、罗马法、罗马共和国、罗马帝国、西方人文精神、智者学派、苏格拉底</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par>
                          <p:cTn id="10" fill="hold">
                            <p:stCondLst>
                              <p:cond delay="500"/>
                            </p:stCondLst>
                            <p:childTnLst>
                              <p:par>
                                <p:cTn id="11" presetID="53" presetClass="entr" presetSubtype="16" fill="hold" grpId="0" nodeType="after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p:cTn id="13" dur="500" fill="hold"/>
                                        <p:tgtEl>
                                          <p:spTgt spid="10"/>
                                        </p:tgtEl>
                                        <p:attrNameLst>
                                          <p:attrName>ppt_w</p:attrName>
                                        </p:attrNameLst>
                                      </p:cBhvr>
                                      <p:tavLst>
                                        <p:tav tm="0">
                                          <p:val>
                                            <p:fltVal val="0"/>
                                          </p:val>
                                        </p:tav>
                                        <p:tav tm="100000">
                                          <p:val>
                                            <p:strVal val="#ppt_w"/>
                                          </p:val>
                                        </p:tav>
                                      </p:tavLst>
                                    </p:anim>
                                    <p:anim calcmode="lin" valueType="num">
                                      <p:cBhvr>
                                        <p:cTn id="14" dur="500" fill="hold"/>
                                        <p:tgtEl>
                                          <p:spTgt spid="10"/>
                                        </p:tgtEl>
                                        <p:attrNameLst>
                                          <p:attrName>ppt_h</p:attrName>
                                        </p:attrNameLst>
                                      </p:cBhvr>
                                      <p:tavLst>
                                        <p:tav tm="0">
                                          <p:val>
                                            <p:fltVal val="0"/>
                                          </p:val>
                                        </p:tav>
                                        <p:tav tm="100000">
                                          <p:val>
                                            <p:strVal val="#ppt_h"/>
                                          </p:val>
                                        </p:tav>
                                      </p:tavLst>
                                    </p:anim>
                                    <p:animEffect transition="in" filter="fade">
                                      <p:cBhvr>
                                        <p:cTn id="15" dur="500"/>
                                        <p:tgtEl>
                                          <p:spTgt spid="10"/>
                                        </p:tgtEl>
                                      </p:cBhvr>
                                    </p:animEffect>
                                  </p:childTnLst>
                                </p:cTn>
                              </p:par>
                            </p:childTnLst>
                          </p:cTn>
                        </p:par>
                        <p:par>
                          <p:cTn id="16" fill="hold">
                            <p:stCondLst>
                              <p:cond delay="1000"/>
                            </p:stCondLst>
                            <p:childTnLst>
                              <p:par>
                                <p:cTn id="17" presetID="22" presetClass="entr" presetSubtype="4" fill="hold" nodeType="after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wipe(down)">
                                      <p:cBhvr>
                                        <p:cTn id="19"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descr="山水"/>
          <p:cNvPicPr>
            <a:picLocks noChangeAspect="1"/>
          </p:cNvPicPr>
          <p:nvPr/>
        </p:nvPicPr>
        <p:blipFill>
          <a:blip r:embed="rId3"/>
          <a:stretch>
            <a:fillRect/>
          </a:stretch>
        </p:blipFill>
        <p:spPr>
          <a:xfrm>
            <a:off x="-17780" y="3659505"/>
            <a:ext cx="3362325" cy="3219450"/>
          </a:xfrm>
          <a:prstGeom prst="rect">
            <a:avLst/>
          </a:prstGeom>
        </p:spPr>
      </p:pic>
      <p:pic>
        <p:nvPicPr>
          <p:cNvPr id="5" name="图片 4" descr="树枝"/>
          <p:cNvPicPr>
            <a:picLocks noChangeAspect="1"/>
          </p:cNvPicPr>
          <p:nvPr/>
        </p:nvPicPr>
        <p:blipFill>
          <a:blip r:embed="rId4"/>
          <a:stretch>
            <a:fillRect/>
          </a:stretch>
        </p:blipFill>
        <p:spPr>
          <a:xfrm>
            <a:off x="9799320" y="-60325"/>
            <a:ext cx="2546985" cy="1343025"/>
          </a:xfrm>
          <a:prstGeom prst="rect">
            <a:avLst/>
          </a:prstGeom>
        </p:spPr>
      </p:pic>
      <p:sp>
        <p:nvSpPr>
          <p:cNvPr id="6" name="文本框 5"/>
          <p:cNvSpPr txBox="1"/>
          <p:nvPr/>
        </p:nvSpPr>
        <p:spPr>
          <a:xfrm>
            <a:off x="10115550" y="1637030"/>
            <a:ext cx="611505" cy="1005840"/>
          </a:xfrm>
          <a:prstGeom prst="rect">
            <a:avLst/>
          </a:prstGeom>
          <a:noFill/>
        </p:spPr>
        <p:txBody>
          <a:bodyPr wrap="square" rtlCol="0">
            <a:spAutoFit/>
          </a:bodyPr>
          <a:lstStyle/>
          <a:p>
            <a:pPr algn="ctr"/>
            <a:r>
              <a:rPr lang="zh-CN" altLang="en-US" sz="6000">
                <a:solidFill>
                  <a:schemeClr val="tx1">
                    <a:lumMod val="65000"/>
                    <a:lumOff val="35000"/>
                  </a:schemeClr>
                </a:solidFill>
                <a:latin typeface="迷你简书魂" panose="02010609000101010101" charset="-122"/>
                <a:ea typeface="迷你简书魂" panose="02010609000101010101" charset="-122"/>
              </a:rPr>
              <a:t>目</a:t>
            </a:r>
          </a:p>
        </p:txBody>
      </p:sp>
      <p:sp>
        <p:nvSpPr>
          <p:cNvPr id="7" name="文本框 6"/>
          <p:cNvSpPr txBox="1"/>
          <p:nvPr/>
        </p:nvSpPr>
        <p:spPr>
          <a:xfrm>
            <a:off x="10727055" y="2153920"/>
            <a:ext cx="611505" cy="1005840"/>
          </a:xfrm>
          <a:prstGeom prst="rect">
            <a:avLst/>
          </a:prstGeom>
          <a:noFill/>
        </p:spPr>
        <p:txBody>
          <a:bodyPr wrap="square" rtlCol="0">
            <a:spAutoFit/>
          </a:bodyPr>
          <a:lstStyle/>
          <a:p>
            <a:pPr algn="ctr"/>
            <a:r>
              <a:rPr lang="zh-CN" altLang="en-US" sz="6000" dirty="0">
                <a:solidFill>
                  <a:schemeClr val="tx1">
                    <a:lumMod val="65000"/>
                    <a:lumOff val="35000"/>
                  </a:schemeClr>
                </a:solidFill>
                <a:latin typeface="迷你简书魂" panose="02010609000101010101" charset="-122"/>
                <a:ea typeface="迷你简书魂" panose="02010609000101010101" charset="-122"/>
              </a:rPr>
              <a:t>录</a:t>
            </a:r>
          </a:p>
        </p:txBody>
      </p:sp>
      <p:pic>
        <p:nvPicPr>
          <p:cNvPr id="8" name="图片 7" descr="印章"/>
          <p:cNvPicPr>
            <a:picLocks noChangeAspect="1"/>
          </p:cNvPicPr>
          <p:nvPr/>
        </p:nvPicPr>
        <p:blipFill>
          <a:blip r:embed="rId5"/>
          <a:stretch>
            <a:fillRect/>
          </a:stretch>
        </p:blipFill>
        <p:spPr>
          <a:xfrm>
            <a:off x="10210800" y="2503805"/>
            <a:ext cx="287655" cy="358775"/>
          </a:xfrm>
          <a:prstGeom prst="rect">
            <a:avLst/>
          </a:prstGeom>
        </p:spPr>
      </p:pic>
      <p:sp>
        <p:nvSpPr>
          <p:cNvPr id="11" name="文本框 10"/>
          <p:cNvSpPr txBox="1"/>
          <p:nvPr/>
        </p:nvSpPr>
        <p:spPr>
          <a:xfrm>
            <a:off x="7517130" y="1654810"/>
            <a:ext cx="551815" cy="3548380"/>
          </a:xfrm>
          <a:prstGeom prst="rect">
            <a:avLst/>
          </a:prstGeom>
          <a:noFill/>
        </p:spPr>
        <p:txBody>
          <a:bodyPr vert="eaVert" wrap="square" rtlCol="0">
            <a:spAutoFit/>
          </a:bodyPr>
          <a:lstStyle/>
          <a:p>
            <a:r>
              <a:rPr lang="zh-CN" altLang="en-US" sz="2400">
                <a:solidFill>
                  <a:schemeClr val="tx1">
                    <a:lumMod val="65000"/>
                    <a:lumOff val="35000"/>
                  </a:schemeClr>
                </a:solidFill>
                <a:latin typeface="方正魏碑简体" panose="03000509000000000000" charset="-122"/>
                <a:ea typeface="方正魏碑简体" panose="03000509000000000000" charset="-122"/>
              </a:rPr>
              <a:t>历史概念概述及举例说明</a:t>
            </a:r>
          </a:p>
        </p:txBody>
      </p:sp>
      <p:cxnSp>
        <p:nvCxnSpPr>
          <p:cNvPr id="12" name="直接连接符 11"/>
          <p:cNvCxnSpPr/>
          <p:nvPr/>
        </p:nvCxnSpPr>
        <p:spPr>
          <a:xfrm>
            <a:off x="7319645" y="1749425"/>
            <a:ext cx="0" cy="320675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5" name="文本框 14"/>
          <p:cNvSpPr txBox="1"/>
          <p:nvPr/>
        </p:nvSpPr>
        <p:spPr>
          <a:xfrm>
            <a:off x="5380355" y="1654810"/>
            <a:ext cx="551815" cy="3580765"/>
          </a:xfrm>
          <a:prstGeom prst="rect">
            <a:avLst/>
          </a:prstGeom>
          <a:noFill/>
        </p:spPr>
        <p:txBody>
          <a:bodyPr vert="eaVert" wrap="square" rtlCol="0">
            <a:spAutoFit/>
          </a:bodyPr>
          <a:lstStyle/>
          <a:p>
            <a:r>
              <a:rPr lang="zh-CN" altLang="en-US" sz="2400">
                <a:solidFill>
                  <a:schemeClr val="tx1">
                    <a:lumMod val="65000"/>
                    <a:lumOff val="35000"/>
                  </a:schemeClr>
                </a:solidFill>
                <a:latin typeface="方正魏碑简体" panose="03000509000000000000" charset="-122"/>
                <a:ea typeface="方正魏碑简体" panose="03000509000000000000" charset="-122"/>
              </a:rPr>
              <a:t>历史概念在考题中的应用</a:t>
            </a:r>
          </a:p>
        </p:txBody>
      </p:sp>
      <p:cxnSp>
        <p:nvCxnSpPr>
          <p:cNvPr id="16" name="直接连接符 15"/>
          <p:cNvCxnSpPr/>
          <p:nvPr/>
        </p:nvCxnSpPr>
        <p:spPr>
          <a:xfrm>
            <a:off x="5170170" y="1750695"/>
            <a:ext cx="0" cy="320675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 name="直接连接符 19"/>
          <p:cNvCxnSpPr/>
          <p:nvPr/>
        </p:nvCxnSpPr>
        <p:spPr>
          <a:xfrm>
            <a:off x="3074670" y="1751330"/>
            <a:ext cx="0" cy="320675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1" name="文本框 20"/>
          <p:cNvSpPr txBox="1"/>
          <p:nvPr/>
        </p:nvSpPr>
        <p:spPr>
          <a:xfrm>
            <a:off x="3243580" y="1628775"/>
            <a:ext cx="551815" cy="3451860"/>
          </a:xfrm>
          <a:prstGeom prst="rect">
            <a:avLst/>
          </a:prstGeom>
          <a:noFill/>
        </p:spPr>
        <p:txBody>
          <a:bodyPr vert="eaVert" wrap="square" rtlCol="0">
            <a:spAutoFit/>
          </a:bodyPr>
          <a:lstStyle/>
          <a:p>
            <a:r>
              <a:rPr lang="zh-CN" altLang="en-US" sz="2400">
                <a:solidFill>
                  <a:schemeClr val="tx1">
                    <a:lumMod val="65000"/>
                    <a:lumOff val="35000"/>
                  </a:schemeClr>
                </a:solidFill>
                <a:latin typeface="方正魏碑简体" panose="03000509000000000000" charset="-122"/>
                <a:ea typeface="方正魏碑简体" panose="03000509000000000000" charset="-122"/>
              </a:rPr>
              <a:t>从概念角度探讨一个考题</a:t>
            </a:r>
          </a:p>
        </p:txBody>
      </p:sp>
    </p:spTree>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par>
                                <p:cTn id="8" presetID="22" presetClass="entr" presetSubtype="2"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right)">
                                      <p:cBhvr>
                                        <p:cTn id="10" dur="500"/>
                                        <p:tgtEl>
                                          <p:spTgt spid="5"/>
                                        </p:tgtEl>
                                      </p:cBhvr>
                                    </p:animEffect>
                                  </p:childTnLst>
                                </p:cTn>
                              </p:par>
                            </p:childTnLst>
                          </p:cTn>
                        </p:par>
                        <p:par>
                          <p:cTn id="11" fill="hold">
                            <p:stCondLst>
                              <p:cond delay="500"/>
                            </p:stCondLst>
                            <p:childTnLst>
                              <p:par>
                                <p:cTn id="12" presetID="47" presetClass="entr" presetSubtype="0" fill="hold" grpId="0" nodeType="after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500"/>
                                        <p:tgtEl>
                                          <p:spTgt spid="6"/>
                                        </p:tgtEl>
                                      </p:cBhvr>
                                    </p:animEffect>
                                    <p:anim calcmode="lin" valueType="num">
                                      <p:cBhvr>
                                        <p:cTn id="15" dur="500" fill="hold"/>
                                        <p:tgtEl>
                                          <p:spTgt spid="6"/>
                                        </p:tgtEl>
                                        <p:attrNameLst>
                                          <p:attrName>ppt_x</p:attrName>
                                        </p:attrNameLst>
                                      </p:cBhvr>
                                      <p:tavLst>
                                        <p:tav tm="0">
                                          <p:val>
                                            <p:strVal val="#ppt_x"/>
                                          </p:val>
                                        </p:tav>
                                        <p:tav tm="100000">
                                          <p:val>
                                            <p:strVal val="#ppt_x"/>
                                          </p:val>
                                        </p:tav>
                                      </p:tavLst>
                                    </p:anim>
                                    <p:anim calcmode="lin" valueType="num">
                                      <p:cBhvr>
                                        <p:cTn id="16" dur="500" fill="hold"/>
                                        <p:tgtEl>
                                          <p:spTgt spid="6"/>
                                        </p:tgtEl>
                                        <p:attrNameLst>
                                          <p:attrName>ppt_y</p:attrName>
                                        </p:attrNameLst>
                                      </p:cBhvr>
                                      <p:tavLst>
                                        <p:tav tm="0">
                                          <p:val>
                                            <p:strVal val="#ppt_y-.1"/>
                                          </p:val>
                                        </p:tav>
                                        <p:tav tm="100000">
                                          <p:val>
                                            <p:strVal val="#ppt_y"/>
                                          </p:val>
                                        </p:tav>
                                      </p:tavLst>
                                    </p:anim>
                                  </p:childTnLst>
                                </p:cTn>
                              </p:par>
                              <p:par>
                                <p:cTn id="17" presetID="47" presetClass="entr" presetSubtype="0"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500"/>
                                        <p:tgtEl>
                                          <p:spTgt spid="7"/>
                                        </p:tgtEl>
                                      </p:cBhvr>
                                    </p:animEffect>
                                    <p:anim calcmode="lin" valueType="num">
                                      <p:cBhvr>
                                        <p:cTn id="20" dur="500" fill="hold"/>
                                        <p:tgtEl>
                                          <p:spTgt spid="7"/>
                                        </p:tgtEl>
                                        <p:attrNameLst>
                                          <p:attrName>ppt_x</p:attrName>
                                        </p:attrNameLst>
                                      </p:cBhvr>
                                      <p:tavLst>
                                        <p:tav tm="0">
                                          <p:val>
                                            <p:strVal val="#ppt_x"/>
                                          </p:val>
                                        </p:tav>
                                        <p:tav tm="100000">
                                          <p:val>
                                            <p:strVal val="#ppt_x"/>
                                          </p:val>
                                        </p:tav>
                                      </p:tavLst>
                                    </p:anim>
                                    <p:anim calcmode="lin" valueType="num">
                                      <p:cBhvr>
                                        <p:cTn id="21" dur="500" fill="hold"/>
                                        <p:tgtEl>
                                          <p:spTgt spid="7"/>
                                        </p:tgtEl>
                                        <p:attrNameLst>
                                          <p:attrName>ppt_y</p:attrName>
                                        </p:attrNameLst>
                                      </p:cBhvr>
                                      <p:tavLst>
                                        <p:tav tm="0">
                                          <p:val>
                                            <p:strVal val="#ppt_y-.1"/>
                                          </p:val>
                                        </p:tav>
                                        <p:tav tm="100000">
                                          <p:val>
                                            <p:strVal val="#ppt_y"/>
                                          </p:val>
                                        </p:tav>
                                      </p:tavLst>
                                    </p:anim>
                                  </p:childTnLst>
                                </p:cTn>
                              </p:par>
                            </p:childTnLst>
                          </p:cTn>
                        </p:par>
                        <p:par>
                          <p:cTn id="22" fill="hold">
                            <p:stCondLst>
                              <p:cond delay="1000"/>
                            </p:stCondLst>
                            <p:childTnLst>
                              <p:par>
                                <p:cTn id="23" presetID="53" presetClass="entr" presetSubtype="16" fill="hold" nodeType="after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p:cTn id="25" dur="500" fill="hold"/>
                                        <p:tgtEl>
                                          <p:spTgt spid="8"/>
                                        </p:tgtEl>
                                        <p:attrNameLst>
                                          <p:attrName>ppt_w</p:attrName>
                                        </p:attrNameLst>
                                      </p:cBhvr>
                                      <p:tavLst>
                                        <p:tav tm="0">
                                          <p:val>
                                            <p:fltVal val="0"/>
                                          </p:val>
                                        </p:tav>
                                        <p:tav tm="100000">
                                          <p:val>
                                            <p:strVal val="#ppt_w"/>
                                          </p:val>
                                        </p:tav>
                                      </p:tavLst>
                                    </p:anim>
                                    <p:anim calcmode="lin" valueType="num">
                                      <p:cBhvr>
                                        <p:cTn id="26" dur="500" fill="hold"/>
                                        <p:tgtEl>
                                          <p:spTgt spid="8"/>
                                        </p:tgtEl>
                                        <p:attrNameLst>
                                          <p:attrName>ppt_h</p:attrName>
                                        </p:attrNameLst>
                                      </p:cBhvr>
                                      <p:tavLst>
                                        <p:tav tm="0">
                                          <p:val>
                                            <p:fltVal val="0"/>
                                          </p:val>
                                        </p:tav>
                                        <p:tav tm="100000">
                                          <p:val>
                                            <p:strVal val="#ppt_h"/>
                                          </p:val>
                                        </p:tav>
                                      </p:tavLst>
                                    </p:anim>
                                    <p:animEffect transition="in" filter="fade">
                                      <p:cBhvr>
                                        <p:cTn id="27" dur="500"/>
                                        <p:tgtEl>
                                          <p:spTgt spid="8"/>
                                        </p:tgtEl>
                                      </p:cBhvr>
                                    </p:animEffect>
                                  </p:childTnLst>
                                </p:cTn>
                              </p:par>
                            </p:childTnLst>
                          </p:cTn>
                        </p:par>
                        <p:par>
                          <p:cTn id="28" fill="hold">
                            <p:stCondLst>
                              <p:cond delay="1500"/>
                            </p:stCondLst>
                            <p:childTnLst>
                              <p:par>
                                <p:cTn id="29" presetID="22" presetClass="entr" presetSubtype="1" fill="hold" grpId="0" nodeType="after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wipe(up)">
                                      <p:cBhvr>
                                        <p:cTn id="31" dur="500"/>
                                        <p:tgtEl>
                                          <p:spTgt spid="11"/>
                                        </p:tgtEl>
                                      </p:cBhvr>
                                    </p:animEffect>
                                  </p:childTnLst>
                                </p:cTn>
                              </p:par>
                            </p:childTnLst>
                          </p:cTn>
                        </p:par>
                        <p:par>
                          <p:cTn id="32" fill="hold">
                            <p:stCondLst>
                              <p:cond delay="2000"/>
                            </p:stCondLst>
                            <p:childTnLst>
                              <p:par>
                                <p:cTn id="33" presetID="22" presetClass="entr" presetSubtype="1" fill="hold" nodeType="after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wipe(up)">
                                      <p:cBhvr>
                                        <p:cTn id="35" dur="500"/>
                                        <p:tgtEl>
                                          <p:spTgt spid="12"/>
                                        </p:tgtEl>
                                      </p:cBhvr>
                                    </p:animEffect>
                                  </p:childTnLst>
                                </p:cTn>
                              </p:par>
                            </p:childTnLst>
                          </p:cTn>
                        </p:par>
                        <p:par>
                          <p:cTn id="36" fill="hold">
                            <p:stCondLst>
                              <p:cond delay="2500"/>
                            </p:stCondLst>
                            <p:childTnLst>
                              <p:par>
                                <p:cTn id="37" presetID="22" presetClass="entr" presetSubtype="1" fill="hold" grpId="0" nodeType="afterEffect">
                                  <p:stCondLst>
                                    <p:cond delay="0"/>
                                  </p:stCondLst>
                                  <p:childTnLst>
                                    <p:set>
                                      <p:cBhvr>
                                        <p:cTn id="38" dur="1" fill="hold">
                                          <p:stCondLst>
                                            <p:cond delay="0"/>
                                          </p:stCondLst>
                                        </p:cTn>
                                        <p:tgtEl>
                                          <p:spTgt spid="15"/>
                                        </p:tgtEl>
                                        <p:attrNameLst>
                                          <p:attrName>style.visibility</p:attrName>
                                        </p:attrNameLst>
                                      </p:cBhvr>
                                      <p:to>
                                        <p:strVal val="visible"/>
                                      </p:to>
                                    </p:set>
                                    <p:animEffect transition="in" filter="wipe(up)">
                                      <p:cBhvr>
                                        <p:cTn id="39" dur="500"/>
                                        <p:tgtEl>
                                          <p:spTgt spid="15"/>
                                        </p:tgtEl>
                                      </p:cBhvr>
                                    </p:animEffect>
                                  </p:childTnLst>
                                </p:cTn>
                              </p:par>
                            </p:childTnLst>
                          </p:cTn>
                        </p:par>
                        <p:par>
                          <p:cTn id="40" fill="hold">
                            <p:stCondLst>
                              <p:cond delay="3000"/>
                            </p:stCondLst>
                            <p:childTnLst>
                              <p:par>
                                <p:cTn id="41" presetID="22" presetClass="entr" presetSubtype="1" fill="hold" nodeType="afterEffect">
                                  <p:stCondLst>
                                    <p:cond delay="0"/>
                                  </p:stCondLst>
                                  <p:childTnLst>
                                    <p:set>
                                      <p:cBhvr>
                                        <p:cTn id="42" dur="1" fill="hold">
                                          <p:stCondLst>
                                            <p:cond delay="0"/>
                                          </p:stCondLst>
                                        </p:cTn>
                                        <p:tgtEl>
                                          <p:spTgt spid="16"/>
                                        </p:tgtEl>
                                        <p:attrNameLst>
                                          <p:attrName>style.visibility</p:attrName>
                                        </p:attrNameLst>
                                      </p:cBhvr>
                                      <p:to>
                                        <p:strVal val="visible"/>
                                      </p:to>
                                    </p:set>
                                    <p:animEffect transition="in" filter="wipe(up)">
                                      <p:cBhvr>
                                        <p:cTn id="43" dur="500"/>
                                        <p:tgtEl>
                                          <p:spTgt spid="16"/>
                                        </p:tgtEl>
                                      </p:cBhvr>
                                    </p:animEffect>
                                  </p:childTnLst>
                                </p:cTn>
                              </p:par>
                            </p:childTnLst>
                          </p:cTn>
                        </p:par>
                        <p:par>
                          <p:cTn id="44" fill="hold">
                            <p:stCondLst>
                              <p:cond delay="3500"/>
                            </p:stCondLst>
                            <p:childTnLst>
                              <p:par>
                                <p:cTn id="45" presetID="22" presetClass="entr" presetSubtype="1" fill="hold" grpId="0" nodeType="afterEffect">
                                  <p:stCondLst>
                                    <p:cond delay="0"/>
                                  </p:stCondLst>
                                  <p:childTnLst>
                                    <p:set>
                                      <p:cBhvr>
                                        <p:cTn id="46" dur="1" fill="hold">
                                          <p:stCondLst>
                                            <p:cond delay="0"/>
                                          </p:stCondLst>
                                        </p:cTn>
                                        <p:tgtEl>
                                          <p:spTgt spid="21"/>
                                        </p:tgtEl>
                                        <p:attrNameLst>
                                          <p:attrName>style.visibility</p:attrName>
                                        </p:attrNameLst>
                                      </p:cBhvr>
                                      <p:to>
                                        <p:strVal val="visible"/>
                                      </p:to>
                                    </p:set>
                                    <p:animEffect transition="in" filter="wipe(up)">
                                      <p:cBhvr>
                                        <p:cTn id="47" dur="500"/>
                                        <p:tgtEl>
                                          <p:spTgt spid="21"/>
                                        </p:tgtEl>
                                      </p:cBhvr>
                                    </p:animEffect>
                                  </p:childTnLst>
                                </p:cTn>
                              </p:par>
                            </p:childTnLst>
                          </p:cTn>
                        </p:par>
                        <p:par>
                          <p:cTn id="48" fill="hold">
                            <p:stCondLst>
                              <p:cond delay="4000"/>
                            </p:stCondLst>
                            <p:childTnLst>
                              <p:par>
                                <p:cTn id="49" presetID="22" presetClass="entr" presetSubtype="1" fill="hold" nodeType="afterEffect">
                                  <p:stCondLst>
                                    <p:cond delay="0"/>
                                  </p:stCondLst>
                                  <p:childTnLst>
                                    <p:set>
                                      <p:cBhvr>
                                        <p:cTn id="50" dur="1" fill="hold">
                                          <p:stCondLst>
                                            <p:cond delay="0"/>
                                          </p:stCondLst>
                                        </p:cTn>
                                        <p:tgtEl>
                                          <p:spTgt spid="20"/>
                                        </p:tgtEl>
                                        <p:attrNameLst>
                                          <p:attrName>style.visibility</p:attrName>
                                        </p:attrNameLst>
                                      </p:cBhvr>
                                      <p:to>
                                        <p:strVal val="visible"/>
                                      </p:to>
                                    </p:set>
                                    <p:animEffect transition="in" filter="wipe(up)">
                                      <p:cBhvr>
                                        <p:cTn id="51"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11" grpId="0"/>
      <p:bldP spid="15" grpId="0"/>
      <p:bldP spid="21"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组合 11"/>
          <p:cNvGrpSpPr/>
          <p:nvPr/>
        </p:nvGrpSpPr>
        <p:grpSpPr>
          <a:xfrm rot="16200000">
            <a:off x="1052195" y="-61595"/>
            <a:ext cx="447040" cy="1264285"/>
            <a:chOff x="9306" y="306"/>
            <a:chExt cx="586" cy="1423"/>
          </a:xfrm>
        </p:grpSpPr>
        <p:sp>
          <p:nvSpPr>
            <p:cNvPr id="21" name="矩形 20"/>
            <p:cNvSpPr/>
            <p:nvPr/>
          </p:nvSpPr>
          <p:spPr>
            <a:xfrm>
              <a:off x="9307" y="306"/>
              <a:ext cx="585" cy="1141"/>
            </a:xfrm>
            <a:prstGeom prst="rect">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等腰三角形 21"/>
            <p:cNvSpPr/>
            <p:nvPr/>
          </p:nvSpPr>
          <p:spPr>
            <a:xfrm flipH="1" flipV="1">
              <a:off x="9306" y="1447"/>
              <a:ext cx="586" cy="282"/>
            </a:xfrm>
            <a:prstGeom prst="triangle">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文本框 1"/>
          <p:cNvSpPr txBox="1"/>
          <p:nvPr/>
        </p:nvSpPr>
        <p:spPr>
          <a:xfrm>
            <a:off x="950595" y="339725"/>
            <a:ext cx="5193665" cy="460375"/>
          </a:xfrm>
          <a:prstGeom prst="rect">
            <a:avLst/>
          </a:prstGeom>
          <a:noFill/>
        </p:spPr>
        <p:txBody>
          <a:bodyPr wrap="square" rtlCol="0">
            <a:spAutoFit/>
          </a:bodyPr>
          <a:lstStyle/>
          <a:p>
            <a:pPr algn="l"/>
            <a:r>
              <a:rPr lang="zh-CN" altLang="en-US" sz="2400">
                <a:solidFill>
                  <a:srgbClr val="705400"/>
                </a:solidFill>
                <a:latin typeface="方正魏碑简体" panose="03000509000000000000" charset="-122"/>
                <a:ea typeface="方正魏碑简体" panose="03000509000000000000" charset="-122"/>
                <a:sym typeface="+mn-ea"/>
              </a:rPr>
              <a:t>（四）历史概念学习方法及举例说明</a:t>
            </a:r>
          </a:p>
        </p:txBody>
      </p:sp>
      <p:grpSp>
        <p:nvGrpSpPr>
          <p:cNvPr id="3" name="组合 2"/>
          <p:cNvGrpSpPr/>
          <p:nvPr/>
        </p:nvGrpSpPr>
        <p:grpSpPr>
          <a:xfrm rot="15720000">
            <a:off x="9611360" y="-1167765"/>
            <a:ext cx="554990" cy="3477260"/>
            <a:chOff x="1122" y="2004"/>
            <a:chExt cx="874" cy="5476"/>
          </a:xfrm>
        </p:grpSpPr>
        <p:sp>
          <p:nvSpPr>
            <p:cNvPr id="5" name="矩形 4"/>
            <p:cNvSpPr/>
            <p:nvPr/>
          </p:nvSpPr>
          <p:spPr>
            <a:xfrm>
              <a:off x="1171" y="2052"/>
              <a:ext cx="744" cy="5356"/>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L 形 5"/>
            <p:cNvSpPr/>
            <p:nvPr/>
          </p:nvSpPr>
          <p:spPr>
            <a:xfrm>
              <a:off x="1122" y="6926"/>
              <a:ext cx="554" cy="554"/>
            </a:xfrm>
            <a:prstGeom prst="corner">
              <a:avLst>
                <a:gd name="adj1" fmla="val 21059"/>
                <a:gd name="adj2" fmla="val 22698"/>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L 形 6"/>
            <p:cNvSpPr/>
            <p:nvPr/>
          </p:nvSpPr>
          <p:spPr>
            <a:xfrm flipH="1" flipV="1">
              <a:off x="1442" y="2004"/>
              <a:ext cx="554" cy="554"/>
            </a:xfrm>
            <a:prstGeom prst="corner">
              <a:avLst>
                <a:gd name="adj1" fmla="val 21059"/>
                <a:gd name="adj2" fmla="val 22698"/>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0" name="文本框 9"/>
          <p:cNvSpPr txBox="1"/>
          <p:nvPr/>
        </p:nvSpPr>
        <p:spPr>
          <a:xfrm rot="21120000">
            <a:off x="8837295" y="351155"/>
            <a:ext cx="2089785" cy="460375"/>
          </a:xfrm>
          <a:prstGeom prst="rect">
            <a:avLst/>
          </a:prstGeom>
          <a:noFill/>
        </p:spPr>
        <p:txBody>
          <a:bodyPr wrap="square" rtlCol="0">
            <a:spAutoFit/>
          </a:bodyPr>
          <a:lstStyle/>
          <a:p>
            <a:r>
              <a:rPr lang="zh-CN" altLang="en-US" sz="2400" b="1">
                <a:solidFill>
                  <a:srgbClr val="C00000"/>
                </a:solidFill>
              </a:rPr>
              <a:t>常见历史概念</a:t>
            </a:r>
          </a:p>
        </p:txBody>
      </p:sp>
      <p:graphicFrame>
        <p:nvGraphicFramePr>
          <p:cNvPr id="4" name="表格 3"/>
          <p:cNvGraphicFramePr/>
          <p:nvPr/>
        </p:nvGraphicFramePr>
        <p:xfrm>
          <a:off x="260350" y="1165225"/>
          <a:ext cx="11558588" cy="5486400"/>
        </p:xfrm>
        <a:graphic>
          <a:graphicData uri="http://schemas.openxmlformats.org/drawingml/2006/table">
            <a:tbl>
              <a:tblPr firstRow="1" bandRow="1">
                <a:tableStyleId>{5940675A-B579-460E-94D1-54222C63F5DA}</a:tableStyleId>
              </a:tblPr>
              <a:tblGrid>
                <a:gridCol w="985520"/>
                <a:gridCol w="790575"/>
                <a:gridCol w="9782175"/>
              </a:tblGrid>
              <a:tr h="304800">
                <a:tc>
                  <a:txBody>
                    <a:bodyPr/>
                    <a:lstStyle/>
                    <a:p>
                      <a:pPr>
                        <a:buNone/>
                      </a:pPr>
                      <a:r>
                        <a:rPr lang="en-US" sz="2000" b="1">
                          <a:latin typeface="楷体" panose="02010609060101010101" charset="-122"/>
                          <a:ea typeface="楷体" panose="02010609060101010101" charset="-122"/>
                          <a:cs typeface="宋体" panose="02010600030101010101" pitchFamily="2" charset="-122"/>
                        </a:rPr>
                        <a:t>断代</a:t>
                      </a:r>
                      <a:endParaRPr lang="en-US" altLang="en-US" sz="20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en-US" sz="2000" b="1">
                          <a:latin typeface="楷体" panose="02010609060101010101" charset="-122"/>
                          <a:ea typeface="楷体" panose="02010609060101010101" charset="-122"/>
                          <a:cs typeface="宋体" panose="02010600030101010101" pitchFamily="2" charset="-122"/>
                        </a:rPr>
                        <a:t>归属</a:t>
                      </a:r>
                      <a:endParaRPr lang="en-US" altLang="en-US" sz="20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en-US" sz="2000" b="1">
                          <a:latin typeface="楷体" panose="02010609060101010101" charset="-122"/>
                          <a:ea typeface="楷体" panose="02010609060101010101" charset="-122"/>
                          <a:cs typeface="宋体" panose="02010600030101010101" pitchFamily="2" charset="-122"/>
                        </a:rPr>
                        <a:t>历史概念</a:t>
                      </a:r>
                      <a:endParaRPr lang="en-US" altLang="en-US" sz="20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672715">
                <a:tc rowSpan="2">
                  <a:txBody>
                    <a:bodyPr/>
                    <a:lstStyle/>
                    <a:p>
                      <a:pPr>
                        <a:buNone/>
                      </a:pPr>
                      <a:r>
                        <a:rPr lang="en-US" sz="2000" b="1">
                          <a:latin typeface="楷体" panose="02010609060101010101" charset="-122"/>
                          <a:ea typeface="楷体" panose="02010609060101010101" charset="-122"/>
                          <a:cs typeface="宋体" panose="02010600030101010101" pitchFamily="2" charset="-122"/>
                        </a:rPr>
                        <a:t>近代史（必修部分）</a:t>
                      </a:r>
                      <a:endParaRPr lang="en-US" altLang="en-US" sz="20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en-US" sz="2000" b="1">
                          <a:latin typeface="楷体" panose="02010609060101010101" charset="-122"/>
                          <a:ea typeface="楷体" panose="02010609060101010101" charset="-122"/>
                          <a:cs typeface="楷体" panose="02010609060101010101" charset="-122"/>
                        </a:rPr>
                        <a:t>中国（49）</a:t>
                      </a:r>
                      <a:endParaRPr lang="en-US" altLang="en-US" sz="2000" b="1">
                        <a:latin typeface="楷体" panose="02010609060101010101" charset="-122"/>
                        <a:ea typeface="楷体" panose="02010609060101010101" charset="-122"/>
                        <a:cs typeface="楷体" panose="02010609060101010101"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en-US" sz="2000" b="1">
                          <a:latin typeface="楷体" panose="02010609060101010101" charset="-122"/>
                          <a:ea typeface="楷体" panose="02010609060101010101" charset="-122"/>
                          <a:cs typeface="楷体" panose="02010609060101010101" charset="-122"/>
                        </a:rPr>
                        <a:t>鸦片战争、中英《南京条约》、第二次鸦片战争、太平天国运动、定都天京、《天朝田亩制度》、《资政新篇》、甲午中日战争、八国联军侵华、《马关条约》、反割台斗争、《辛丑条约》、辛亥革命、中国同盟会、武昌起义、中华民国成立、《中华民国临时约法》、新民主主义革命、五四运动、中国共产党诞生、国民革命运动、南昌起义、井冈山革命根据地、土地革命、红军长征、遵义会议、抗日战争、九一八事变、七七事变、南京大屠杀、抗日民族统一战线、正面战场、敌后抗日斗争、解放战争、内战的爆发、战略反攻、三大战役、洋务派、民族资本主义、民族工业、林则徐、魏源、“师夷长技”、“中学为体，西学为用”维新思想、严复、康有为、梁启超、新文化运动</a:t>
                      </a:r>
                      <a:endParaRPr lang="en-US" altLang="en-US" sz="2000" b="1">
                        <a:latin typeface="楷体" panose="02010609060101010101" charset="-122"/>
                        <a:ea typeface="楷体" panose="02010609060101010101" charset="-122"/>
                        <a:cs typeface="楷体" panose="02010609060101010101"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376805">
                <a:tc vMerge="1">
                  <a:txBody>
                    <a:bodyPr/>
                    <a:lstStyle/>
                    <a:p>
                      <a:endParaRPr lang="zh-CN"/>
                    </a:p>
                  </a:txBody>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a:txBody>
                    <a:bodyPr/>
                    <a:lstStyle/>
                    <a:p>
                      <a:pPr>
                        <a:buNone/>
                      </a:pPr>
                      <a:r>
                        <a:rPr lang="en-US" sz="2000" b="1">
                          <a:latin typeface="楷体" panose="02010609060101010101" charset="-122"/>
                          <a:ea typeface="楷体" panose="02010609060101010101" charset="-122"/>
                          <a:cs typeface="楷体" panose="02010609060101010101" charset="-122"/>
                        </a:rPr>
                        <a:t>外国（45）</a:t>
                      </a:r>
                      <a:endParaRPr lang="en-US" altLang="en-US" sz="2000" b="1">
                        <a:latin typeface="楷体" panose="02010609060101010101" charset="-122"/>
                        <a:ea typeface="楷体" panose="02010609060101010101" charset="-122"/>
                        <a:cs typeface="楷体" panose="02010609060101010101"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en-US" sz="2000" b="1">
                          <a:latin typeface="楷体" panose="02010609060101010101" charset="-122"/>
                          <a:ea typeface="楷体" panose="02010609060101010101" charset="-122"/>
                          <a:cs typeface="楷体" panose="02010609060101010101" charset="-122"/>
                        </a:rPr>
                        <a:t>文艺复兴、宗教改革、但丁、薄伽丘、彼特拉克、莎士比亚、马丁·路德、人文主义、启蒙运动、理性时代、孟德斯鸠、伏尔泰、卢梭、康德、新航路的开辟、殖民扩张、世界市场、第一次工业革命、第二次工业革命、资产阶级代议制、英国君主立究制、“光荣革命”、《权利法案》、责任制内阁、1832年议会改革、美国联邦制、共和政体、1787年宪法、德意志帝国的建立、德意志帝国君主立宪政体、科学社会主义理论、《共产党宣言》、马克思主义、经典力学、伽利略、牛顿、达尔文、生物进化论、蒸汽机、瓦特、浪漫主义文学、现实主义文学、浪漫主义美术、现实主义美术、印象主义美术</a:t>
                      </a:r>
                      <a:endParaRPr lang="en-US" altLang="en-US" sz="2000" b="1">
                        <a:latin typeface="楷体" panose="02010609060101010101" charset="-122"/>
                        <a:ea typeface="楷体" panose="02010609060101010101" charset="-122"/>
                        <a:cs typeface="楷体" panose="02010609060101010101"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par>
                          <p:cTn id="10" fill="hold">
                            <p:stCondLst>
                              <p:cond delay="500"/>
                            </p:stCondLst>
                            <p:childTnLst>
                              <p:par>
                                <p:cTn id="11" presetID="53" presetClass="entr" presetSubtype="16" fill="hold" grpId="0" nodeType="after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p:cTn id="13" dur="500" fill="hold"/>
                                        <p:tgtEl>
                                          <p:spTgt spid="10"/>
                                        </p:tgtEl>
                                        <p:attrNameLst>
                                          <p:attrName>ppt_w</p:attrName>
                                        </p:attrNameLst>
                                      </p:cBhvr>
                                      <p:tavLst>
                                        <p:tav tm="0">
                                          <p:val>
                                            <p:fltVal val="0"/>
                                          </p:val>
                                        </p:tav>
                                        <p:tav tm="100000">
                                          <p:val>
                                            <p:strVal val="#ppt_w"/>
                                          </p:val>
                                        </p:tav>
                                      </p:tavLst>
                                    </p:anim>
                                    <p:anim calcmode="lin" valueType="num">
                                      <p:cBhvr>
                                        <p:cTn id="14" dur="500" fill="hold"/>
                                        <p:tgtEl>
                                          <p:spTgt spid="10"/>
                                        </p:tgtEl>
                                        <p:attrNameLst>
                                          <p:attrName>ppt_h</p:attrName>
                                        </p:attrNameLst>
                                      </p:cBhvr>
                                      <p:tavLst>
                                        <p:tav tm="0">
                                          <p:val>
                                            <p:fltVal val="0"/>
                                          </p:val>
                                        </p:tav>
                                        <p:tav tm="100000">
                                          <p:val>
                                            <p:strVal val="#ppt_h"/>
                                          </p:val>
                                        </p:tav>
                                      </p:tavLst>
                                    </p:anim>
                                    <p:animEffect transition="in" filter="fade">
                                      <p:cBhvr>
                                        <p:cTn id="15" dur="500"/>
                                        <p:tgtEl>
                                          <p:spTgt spid="10"/>
                                        </p:tgtEl>
                                      </p:cBhvr>
                                    </p:animEffect>
                                  </p:childTnLst>
                                </p:cTn>
                              </p:par>
                            </p:childTnLst>
                          </p:cTn>
                        </p:par>
                        <p:par>
                          <p:cTn id="16" fill="hold">
                            <p:stCondLst>
                              <p:cond delay="1000"/>
                            </p:stCondLst>
                            <p:childTnLst>
                              <p:par>
                                <p:cTn id="17" presetID="22" presetClass="entr" presetSubtype="4" fill="hold" nodeType="after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wipe(down)">
                                      <p:cBhvr>
                                        <p:cTn id="1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组合 11"/>
          <p:cNvGrpSpPr/>
          <p:nvPr/>
        </p:nvGrpSpPr>
        <p:grpSpPr>
          <a:xfrm rot="16200000">
            <a:off x="1052195" y="-61595"/>
            <a:ext cx="447040" cy="1264285"/>
            <a:chOff x="9306" y="306"/>
            <a:chExt cx="586" cy="1423"/>
          </a:xfrm>
        </p:grpSpPr>
        <p:sp>
          <p:nvSpPr>
            <p:cNvPr id="21" name="矩形 20"/>
            <p:cNvSpPr/>
            <p:nvPr/>
          </p:nvSpPr>
          <p:spPr>
            <a:xfrm>
              <a:off x="9307" y="306"/>
              <a:ext cx="585" cy="1141"/>
            </a:xfrm>
            <a:prstGeom prst="rect">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等腰三角形 21"/>
            <p:cNvSpPr/>
            <p:nvPr/>
          </p:nvSpPr>
          <p:spPr>
            <a:xfrm flipH="1" flipV="1">
              <a:off x="9306" y="1447"/>
              <a:ext cx="586" cy="282"/>
            </a:xfrm>
            <a:prstGeom prst="triangle">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文本框 1"/>
          <p:cNvSpPr txBox="1"/>
          <p:nvPr/>
        </p:nvSpPr>
        <p:spPr>
          <a:xfrm>
            <a:off x="950595" y="339725"/>
            <a:ext cx="5193665" cy="460375"/>
          </a:xfrm>
          <a:prstGeom prst="rect">
            <a:avLst/>
          </a:prstGeom>
          <a:noFill/>
        </p:spPr>
        <p:txBody>
          <a:bodyPr wrap="square" rtlCol="0">
            <a:spAutoFit/>
          </a:bodyPr>
          <a:lstStyle/>
          <a:p>
            <a:pPr algn="l"/>
            <a:r>
              <a:rPr lang="zh-CN" altLang="en-US" sz="2400">
                <a:solidFill>
                  <a:srgbClr val="705400"/>
                </a:solidFill>
                <a:latin typeface="方正魏碑简体" panose="03000509000000000000" charset="-122"/>
                <a:ea typeface="方正魏碑简体" panose="03000509000000000000" charset="-122"/>
                <a:sym typeface="+mn-ea"/>
              </a:rPr>
              <a:t>（四）历史概念学习方法及举例说明</a:t>
            </a:r>
          </a:p>
        </p:txBody>
      </p:sp>
      <p:grpSp>
        <p:nvGrpSpPr>
          <p:cNvPr id="3" name="组合 2"/>
          <p:cNvGrpSpPr/>
          <p:nvPr/>
        </p:nvGrpSpPr>
        <p:grpSpPr>
          <a:xfrm rot="15720000">
            <a:off x="9611360" y="-1167765"/>
            <a:ext cx="554990" cy="3477260"/>
            <a:chOff x="1122" y="2004"/>
            <a:chExt cx="874" cy="5476"/>
          </a:xfrm>
        </p:grpSpPr>
        <p:sp>
          <p:nvSpPr>
            <p:cNvPr id="5" name="矩形 4"/>
            <p:cNvSpPr/>
            <p:nvPr/>
          </p:nvSpPr>
          <p:spPr>
            <a:xfrm>
              <a:off x="1171" y="2052"/>
              <a:ext cx="744" cy="5356"/>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L 形 5"/>
            <p:cNvSpPr/>
            <p:nvPr/>
          </p:nvSpPr>
          <p:spPr>
            <a:xfrm>
              <a:off x="1122" y="6926"/>
              <a:ext cx="554" cy="554"/>
            </a:xfrm>
            <a:prstGeom prst="corner">
              <a:avLst>
                <a:gd name="adj1" fmla="val 21059"/>
                <a:gd name="adj2" fmla="val 22698"/>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L 形 6"/>
            <p:cNvSpPr/>
            <p:nvPr/>
          </p:nvSpPr>
          <p:spPr>
            <a:xfrm flipH="1" flipV="1">
              <a:off x="1442" y="2004"/>
              <a:ext cx="554" cy="554"/>
            </a:xfrm>
            <a:prstGeom prst="corner">
              <a:avLst>
                <a:gd name="adj1" fmla="val 21059"/>
                <a:gd name="adj2" fmla="val 22698"/>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0" name="文本框 9"/>
          <p:cNvSpPr txBox="1"/>
          <p:nvPr/>
        </p:nvSpPr>
        <p:spPr>
          <a:xfrm rot="21120000">
            <a:off x="8837295" y="351155"/>
            <a:ext cx="2089785" cy="460375"/>
          </a:xfrm>
          <a:prstGeom prst="rect">
            <a:avLst/>
          </a:prstGeom>
          <a:noFill/>
        </p:spPr>
        <p:txBody>
          <a:bodyPr wrap="square" rtlCol="0">
            <a:spAutoFit/>
          </a:bodyPr>
          <a:lstStyle/>
          <a:p>
            <a:r>
              <a:rPr lang="zh-CN" altLang="en-US" sz="2400" b="1">
                <a:solidFill>
                  <a:srgbClr val="C00000"/>
                </a:solidFill>
              </a:rPr>
              <a:t>常见历史概念</a:t>
            </a:r>
          </a:p>
        </p:txBody>
      </p:sp>
      <p:graphicFrame>
        <p:nvGraphicFramePr>
          <p:cNvPr id="4" name="表格 3"/>
          <p:cNvGraphicFramePr/>
          <p:nvPr/>
        </p:nvGraphicFramePr>
        <p:xfrm>
          <a:off x="260350" y="1058863"/>
          <a:ext cx="11637010" cy="5559425"/>
        </p:xfrm>
        <a:graphic>
          <a:graphicData uri="http://schemas.openxmlformats.org/drawingml/2006/table">
            <a:tbl>
              <a:tblPr firstRow="1" bandRow="1">
                <a:tableStyleId>{5940675A-B579-460E-94D1-54222C63F5DA}</a:tableStyleId>
              </a:tblPr>
              <a:tblGrid>
                <a:gridCol w="1031240"/>
                <a:gridCol w="901700"/>
                <a:gridCol w="9704070"/>
              </a:tblGrid>
              <a:tr h="308610">
                <a:tc>
                  <a:txBody>
                    <a:bodyPr/>
                    <a:lstStyle/>
                    <a:p>
                      <a:pPr>
                        <a:buNone/>
                      </a:pPr>
                      <a:r>
                        <a:rPr lang="en-US" sz="2000" b="1">
                          <a:latin typeface="楷体" panose="02010609060101010101" charset="-122"/>
                          <a:ea typeface="楷体" panose="02010609060101010101" charset="-122"/>
                          <a:cs typeface="宋体" panose="02010600030101010101" pitchFamily="2" charset="-122"/>
                        </a:rPr>
                        <a:t>断代</a:t>
                      </a:r>
                      <a:endParaRPr lang="en-US" altLang="en-US" sz="20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en-US" sz="2000" b="1">
                          <a:latin typeface="楷体" panose="02010609060101010101" charset="-122"/>
                          <a:ea typeface="楷体" panose="02010609060101010101" charset="-122"/>
                          <a:cs typeface="宋体" panose="02010600030101010101" pitchFamily="2" charset="-122"/>
                        </a:rPr>
                        <a:t>归属</a:t>
                      </a:r>
                      <a:endParaRPr lang="en-US" altLang="en-US" sz="20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en-US" sz="2000" b="1">
                          <a:latin typeface="楷体" panose="02010609060101010101" charset="-122"/>
                          <a:ea typeface="楷体" panose="02010609060101010101" charset="-122"/>
                          <a:cs typeface="宋体" panose="02010600030101010101" pitchFamily="2" charset="-122"/>
                        </a:rPr>
                        <a:t>历史概念</a:t>
                      </a:r>
                      <a:endParaRPr lang="en-US" altLang="en-US" sz="20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470785">
                <a:tc rowSpan="2">
                  <a:txBody>
                    <a:bodyPr/>
                    <a:lstStyle/>
                    <a:p>
                      <a:pPr>
                        <a:buNone/>
                      </a:pPr>
                      <a:r>
                        <a:rPr lang="en-US" sz="2000" b="1">
                          <a:latin typeface="楷体" panose="02010609060101010101" charset="-122"/>
                          <a:ea typeface="楷体" panose="02010609060101010101" charset="-122"/>
                          <a:cs typeface="宋体" panose="02010600030101010101" pitchFamily="2" charset="-122"/>
                        </a:rPr>
                        <a:t>现当代代史（必修部分）</a:t>
                      </a:r>
                      <a:endParaRPr lang="en-US" altLang="en-US" sz="20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en-US" sz="2000" b="1">
                          <a:latin typeface="楷体" panose="02010609060101010101" charset="-122"/>
                          <a:ea typeface="楷体" panose="02010609060101010101" charset="-122"/>
                          <a:cs typeface="楷体" panose="02010609060101010101" charset="-122"/>
                        </a:rPr>
                        <a:t>中国（32）</a:t>
                      </a:r>
                      <a:endParaRPr lang="en-US" altLang="en-US" sz="2000" b="1">
                        <a:latin typeface="楷体" panose="02010609060101010101" charset="-122"/>
                        <a:ea typeface="楷体" panose="02010609060101010101" charset="-122"/>
                        <a:cs typeface="楷体" panose="02010609060101010101"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en-US" sz="2000" b="1">
                          <a:latin typeface="楷体" panose="02010609060101010101" charset="-122"/>
                          <a:ea typeface="楷体" panose="02010609060101010101" charset="-122"/>
                          <a:cs typeface="楷体" panose="02010609060101010101" charset="-122"/>
                        </a:rPr>
                        <a:t>新政协的召开、中华人民共和国成立、中国共产党领导的多党合作和政治协商制度、人民代表大会制度、民族区域自治制度、“文化大革命”、“一国两制”、香港澳门回归、中美关系正常化、中日建交、“一五”计划、社会主义的三大改造、中共八大、“大跃进”、人民公社化运动、国民经济调整、中共十一届三中全会、家庭联产承包责任制、城市经济体制改革、“南方谈话”、社会主义市场经济体制、对外开放格局、经济特区、沿海经济开放区、浦东开放、三民主义、新三民主义、毛泽东思想、邓小平理论、“两弹一星”、载人航天、杂交水稻</a:t>
                      </a:r>
                      <a:endParaRPr lang="en-US" altLang="en-US" sz="2000" b="1">
                        <a:latin typeface="楷体" panose="02010609060101010101" charset="-122"/>
                        <a:ea typeface="楷体" panose="02010609060101010101" charset="-122"/>
                        <a:cs typeface="楷体" panose="02010609060101010101"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779395">
                <a:tc vMerge="1">
                  <a:txBody>
                    <a:bodyPr/>
                    <a:lstStyle/>
                    <a:p>
                      <a:endParaRPr lang="zh-CN"/>
                    </a:p>
                  </a:txBody>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a:txBody>
                    <a:bodyPr/>
                    <a:lstStyle/>
                    <a:p>
                      <a:pPr>
                        <a:buNone/>
                      </a:pPr>
                      <a:r>
                        <a:rPr lang="en-US" sz="2000" b="1">
                          <a:latin typeface="楷体" panose="02010609060101010101" charset="-122"/>
                          <a:ea typeface="楷体" panose="02010609060101010101" charset="-122"/>
                          <a:cs typeface="楷体" panose="02010609060101010101" charset="-122"/>
                        </a:rPr>
                        <a:t>外国（40）</a:t>
                      </a:r>
                      <a:endParaRPr lang="en-US" altLang="en-US" sz="2000" b="1">
                        <a:latin typeface="楷体" panose="02010609060101010101" charset="-122"/>
                        <a:ea typeface="楷体" panose="02010609060101010101" charset="-122"/>
                        <a:cs typeface="楷体" panose="02010609060101010101"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en-US" sz="2000" b="1">
                          <a:latin typeface="楷体" panose="02010609060101010101" charset="-122"/>
                          <a:ea typeface="楷体" panose="02010609060101010101" charset="-122"/>
                          <a:cs typeface="楷体" panose="02010609060101010101" charset="-122"/>
                        </a:rPr>
                        <a:t>苏联社会主义建设、俄围十月革命、二月革命、《四月提纲》、彼得格勒武装起义、“战时共产主义”政策、新经济政策、“斯大林模式”、赫鲁晓夫改革、戈尔巴乔夫改革、罗斯福新政、1929~1933年资本主义世界经济危机、战后资本主义、“福利国家”、美围“新经济”、两极格局、“冷战”、世界多极化趋势、欧洲共同体、欧洲联盟、不结盟运动、中国振兴、苏联解体、战后资本主义世界经济体系、布雷顿森林体系、《关税与贸易总协定》、世界经济区域集团化、北美自由贸易区、亚太经济合作组织、世界经济全球化、世界贸易组织（WTO）、相对论、量子论、爱因斯坦、20世纪西方文学、苏联文学、现代主义美术、影视艺术、电影的发明发展、电视的发明发展</a:t>
                      </a:r>
                      <a:endParaRPr lang="en-US" altLang="en-US" sz="2000" b="1">
                        <a:latin typeface="楷体" panose="02010609060101010101" charset="-122"/>
                        <a:ea typeface="楷体" panose="02010609060101010101" charset="-122"/>
                        <a:cs typeface="楷体" panose="02010609060101010101"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par>
                          <p:cTn id="10" fill="hold">
                            <p:stCondLst>
                              <p:cond delay="500"/>
                            </p:stCondLst>
                            <p:childTnLst>
                              <p:par>
                                <p:cTn id="11" presetID="53" presetClass="entr" presetSubtype="16" fill="hold" grpId="0" nodeType="after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p:cTn id="13" dur="500" fill="hold"/>
                                        <p:tgtEl>
                                          <p:spTgt spid="10"/>
                                        </p:tgtEl>
                                        <p:attrNameLst>
                                          <p:attrName>ppt_w</p:attrName>
                                        </p:attrNameLst>
                                      </p:cBhvr>
                                      <p:tavLst>
                                        <p:tav tm="0">
                                          <p:val>
                                            <p:fltVal val="0"/>
                                          </p:val>
                                        </p:tav>
                                        <p:tav tm="100000">
                                          <p:val>
                                            <p:strVal val="#ppt_w"/>
                                          </p:val>
                                        </p:tav>
                                      </p:tavLst>
                                    </p:anim>
                                    <p:anim calcmode="lin" valueType="num">
                                      <p:cBhvr>
                                        <p:cTn id="14" dur="500" fill="hold"/>
                                        <p:tgtEl>
                                          <p:spTgt spid="10"/>
                                        </p:tgtEl>
                                        <p:attrNameLst>
                                          <p:attrName>ppt_h</p:attrName>
                                        </p:attrNameLst>
                                      </p:cBhvr>
                                      <p:tavLst>
                                        <p:tav tm="0">
                                          <p:val>
                                            <p:fltVal val="0"/>
                                          </p:val>
                                        </p:tav>
                                        <p:tav tm="100000">
                                          <p:val>
                                            <p:strVal val="#ppt_h"/>
                                          </p:val>
                                        </p:tav>
                                      </p:tavLst>
                                    </p:anim>
                                    <p:animEffect transition="in" filter="fade">
                                      <p:cBhvr>
                                        <p:cTn id="15" dur="500"/>
                                        <p:tgtEl>
                                          <p:spTgt spid="10"/>
                                        </p:tgtEl>
                                      </p:cBhvr>
                                    </p:animEffect>
                                  </p:childTnLst>
                                </p:cTn>
                              </p:par>
                            </p:childTnLst>
                          </p:cTn>
                        </p:par>
                        <p:par>
                          <p:cTn id="16" fill="hold">
                            <p:stCondLst>
                              <p:cond delay="1000"/>
                            </p:stCondLst>
                            <p:childTnLst>
                              <p:par>
                                <p:cTn id="17" presetID="22" presetClass="entr" presetSubtype="4" fill="hold" nodeType="after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wipe(down)">
                                      <p:cBhvr>
                                        <p:cTn id="1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组合 11"/>
          <p:cNvGrpSpPr/>
          <p:nvPr/>
        </p:nvGrpSpPr>
        <p:grpSpPr>
          <a:xfrm rot="16200000">
            <a:off x="1052195" y="-61595"/>
            <a:ext cx="447040" cy="1264285"/>
            <a:chOff x="9306" y="306"/>
            <a:chExt cx="586" cy="1423"/>
          </a:xfrm>
        </p:grpSpPr>
        <p:sp>
          <p:nvSpPr>
            <p:cNvPr id="21" name="矩形 20"/>
            <p:cNvSpPr/>
            <p:nvPr/>
          </p:nvSpPr>
          <p:spPr>
            <a:xfrm>
              <a:off x="9307" y="306"/>
              <a:ext cx="585" cy="1141"/>
            </a:xfrm>
            <a:prstGeom prst="rect">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等腰三角形 21"/>
            <p:cNvSpPr/>
            <p:nvPr/>
          </p:nvSpPr>
          <p:spPr>
            <a:xfrm flipH="1" flipV="1">
              <a:off x="9306" y="1447"/>
              <a:ext cx="586" cy="282"/>
            </a:xfrm>
            <a:prstGeom prst="triangle">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文本框 1"/>
          <p:cNvSpPr txBox="1"/>
          <p:nvPr/>
        </p:nvSpPr>
        <p:spPr>
          <a:xfrm>
            <a:off x="950595" y="339725"/>
            <a:ext cx="5193665" cy="460375"/>
          </a:xfrm>
          <a:prstGeom prst="rect">
            <a:avLst/>
          </a:prstGeom>
          <a:noFill/>
        </p:spPr>
        <p:txBody>
          <a:bodyPr wrap="square" rtlCol="0">
            <a:spAutoFit/>
          </a:bodyPr>
          <a:lstStyle/>
          <a:p>
            <a:pPr algn="l"/>
            <a:r>
              <a:rPr lang="zh-CN" altLang="en-US" sz="2400">
                <a:solidFill>
                  <a:srgbClr val="705400"/>
                </a:solidFill>
                <a:latin typeface="方正魏碑简体" panose="03000509000000000000" charset="-122"/>
                <a:ea typeface="方正魏碑简体" panose="03000509000000000000" charset="-122"/>
                <a:sym typeface="+mn-ea"/>
              </a:rPr>
              <a:t>（四）历史概念学习方法及举例说明</a:t>
            </a:r>
          </a:p>
        </p:txBody>
      </p:sp>
      <p:grpSp>
        <p:nvGrpSpPr>
          <p:cNvPr id="3" name="组合 2"/>
          <p:cNvGrpSpPr/>
          <p:nvPr/>
        </p:nvGrpSpPr>
        <p:grpSpPr>
          <a:xfrm rot="15720000">
            <a:off x="9611360" y="-1167765"/>
            <a:ext cx="554990" cy="3477260"/>
            <a:chOff x="1122" y="2004"/>
            <a:chExt cx="874" cy="5476"/>
          </a:xfrm>
        </p:grpSpPr>
        <p:sp>
          <p:nvSpPr>
            <p:cNvPr id="5" name="矩形 4"/>
            <p:cNvSpPr/>
            <p:nvPr/>
          </p:nvSpPr>
          <p:spPr>
            <a:xfrm>
              <a:off x="1171" y="2052"/>
              <a:ext cx="744" cy="5356"/>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L 形 5"/>
            <p:cNvSpPr/>
            <p:nvPr/>
          </p:nvSpPr>
          <p:spPr>
            <a:xfrm>
              <a:off x="1122" y="6926"/>
              <a:ext cx="554" cy="554"/>
            </a:xfrm>
            <a:prstGeom prst="corner">
              <a:avLst>
                <a:gd name="adj1" fmla="val 21059"/>
                <a:gd name="adj2" fmla="val 22698"/>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L 形 6"/>
            <p:cNvSpPr/>
            <p:nvPr/>
          </p:nvSpPr>
          <p:spPr>
            <a:xfrm flipH="1" flipV="1">
              <a:off x="1442" y="2004"/>
              <a:ext cx="554" cy="554"/>
            </a:xfrm>
            <a:prstGeom prst="corner">
              <a:avLst>
                <a:gd name="adj1" fmla="val 21059"/>
                <a:gd name="adj2" fmla="val 22698"/>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0" name="文本框 9"/>
          <p:cNvSpPr txBox="1"/>
          <p:nvPr/>
        </p:nvSpPr>
        <p:spPr>
          <a:xfrm rot="21120000">
            <a:off x="8837295" y="351155"/>
            <a:ext cx="2089785" cy="460375"/>
          </a:xfrm>
          <a:prstGeom prst="rect">
            <a:avLst/>
          </a:prstGeom>
          <a:noFill/>
        </p:spPr>
        <p:txBody>
          <a:bodyPr wrap="square" rtlCol="0">
            <a:spAutoFit/>
          </a:bodyPr>
          <a:lstStyle/>
          <a:p>
            <a:r>
              <a:rPr lang="zh-CN" altLang="en-US" sz="2400" b="1">
                <a:solidFill>
                  <a:srgbClr val="C00000"/>
                </a:solidFill>
              </a:rPr>
              <a:t>常见历史概念</a:t>
            </a:r>
          </a:p>
        </p:txBody>
      </p:sp>
      <p:graphicFrame>
        <p:nvGraphicFramePr>
          <p:cNvPr id="8" name="表格 7"/>
          <p:cNvGraphicFramePr/>
          <p:nvPr/>
        </p:nvGraphicFramePr>
        <p:xfrm>
          <a:off x="503238" y="1727200"/>
          <a:ext cx="11185525" cy="4234180"/>
        </p:xfrm>
        <a:graphic>
          <a:graphicData uri="http://schemas.openxmlformats.org/drawingml/2006/table">
            <a:tbl>
              <a:tblPr firstRow="1" bandRow="1">
                <a:tableStyleId>{5940675A-B579-460E-94D1-54222C63F5DA}</a:tableStyleId>
              </a:tblPr>
              <a:tblGrid>
                <a:gridCol w="1188085"/>
                <a:gridCol w="6035040"/>
                <a:gridCol w="3962400"/>
              </a:tblGrid>
              <a:tr h="604520">
                <a:tc>
                  <a:txBody>
                    <a:bodyPr/>
                    <a:lstStyle/>
                    <a:p>
                      <a:pPr>
                        <a:buNone/>
                      </a:pPr>
                      <a:r>
                        <a:rPr lang="en-US" sz="2400" b="1">
                          <a:latin typeface="楷体" panose="02010609060101010101" charset="-122"/>
                          <a:ea typeface="楷体" panose="02010609060101010101" charset="-122"/>
                          <a:cs typeface="宋体" panose="02010600030101010101" pitchFamily="2" charset="-122"/>
                        </a:rPr>
                        <a:t>模块</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en-US" sz="2400" b="1">
                          <a:latin typeface="楷体" panose="02010609060101010101" charset="-122"/>
                          <a:ea typeface="楷体" panose="02010609060101010101" charset="-122"/>
                          <a:cs typeface="宋体" panose="02010600030101010101" pitchFamily="2" charset="-122"/>
                        </a:rPr>
                        <a:t>历史概念</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en-US" sz="2400" b="1">
                          <a:latin typeface="楷体" panose="02010609060101010101" charset="-122"/>
                          <a:ea typeface="楷体" panose="02010609060101010101" charset="-122"/>
                          <a:cs typeface="宋体" panose="02010600030101010101" pitchFamily="2" charset="-122"/>
                        </a:rPr>
                        <a:t>备注</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814830">
                <a:tc>
                  <a:txBody>
                    <a:bodyPr/>
                    <a:lstStyle/>
                    <a:p>
                      <a:pPr>
                        <a:buNone/>
                      </a:pPr>
                      <a:r>
                        <a:rPr lang="en-US" sz="2400" b="1">
                          <a:latin typeface="楷体" panose="02010609060101010101" charset="-122"/>
                          <a:ea typeface="楷体" panose="02010609060101010101" charset="-122"/>
                          <a:cs typeface="楷体" panose="02010609060101010101" charset="-122"/>
                        </a:rPr>
                        <a:t>选修1历史上重大改革回眸</a:t>
                      </a:r>
                      <a:endParaRPr lang="en-US" altLang="en-US" sz="2400" b="1">
                        <a:latin typeface="楷体" panose="02010609060101010101" charset="-122"/>
                        <a:ea typeface="楷体" panose="02010609060101010101" charset="-122"/>
                        <a:cs typeface="楷体" panose="02010609060101010101"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en-US" sz="2400" b="1">
                          <a:latin typeface="楷体" panose="02010609060101010101" charset="-122"/>
                          <a:ea typeface="楷体" panose="02010609060101010101" charset="-122"/>
                          <a:cs typeface="宋体" panose="02010600030101010101" pitchFamily="2" charset="-122"/>
                        </a:rPr>
                        <a:t>梭伦改革、商鞅变法、北魏孝文帝改革、王安石变法、俄国农奴制改革、明治维新、戊戌变法</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en-US" sz="2400" b="1">
                          <a:latin typeface="楷体" panose="02010609060101010101" charset="-122"/>
                          <a:ea typeface="楷体" panose="02010609060101010101" charset="-122"/>
                          <a:cs typeface="楷体" panose="02010609060101010101" charset="-122"/>
                        </a:rPr>
                        <a:t>中国：4个，其中古代3个，近代1个。外国：3个，其中古代1个，近代2个。</a:t>
                      </a:r>
                      <a:endParaRPr lang="en-US" altLang="en-US" sz="2400" b="1">
                        <a:latin typeface="楷体" panose="02010609060101010101" charset="-122"/>
                        <a:ea typeface="楷体" panose="02010609060101010101" charset="-122"/>
                        <a:cs typeface="楷体" panose="02010609060101010101"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814830">
                <a:tc>
                  <a:txBody>
                    <a:bodyPr/>
                    <a:lstStyle/>
                    <a:p>
                      <a:pPr>
                        <a:buNone/>
                      </a:pPr>
                      <a:r>
                        <a:rPr lang="en-US" sz="2400" b="1">
                          <a:latin typeface="楷体" panose="02010609060101010101" charset="-122"/>
                          <a:ea typeface="楷体" panose="02010609060101010101" charset="-122"/>
                          <a:cs typeface="楷体" panose="02010609060101010101" charset="-122"/>
                        </a:rPr>
                        <a:t>选修4中外历史人物评说</a:t>
                      </a:r>
                      <a:endParaRPr lang="en-US" altLang="en-US" sz="2400" b="1">
                        <a:latin typeface="楷体" panose="02010609060101010101" charset="-122"/>
                        <a:ea typeface="楷体" panose="02010609060101010101" charset="-122"/>
                        <a:cs typeface="楷体" panose="02010609060101010101"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en-US" sz="2400" b="1">
                          <a:latin typeface="楷体" panose="02010609060101010101" charset="-122"/>
                          <a:ea typeface="楷体" panose="02010609060101010101" charset="-122"/>
                          <a:cs typeface="宋体" panose="02010600030101010101" pitchFamily="2" charset="-122"/>
                        </a:rPr>
                        <a:t>秦始皇、康熙帝、孔子、柏拉图、亚里士多德、华盛顿、拿破仑、孙中山、甘地、马克思、列宁、毛泽东、邓小平、李时珍、牛顿</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en-US" sz="2400" b="1">
                          <a:latin typeface="楷体" panose="02010609060101010101" charset="-122"/>
                          <a:ea typeface="楷体" panose="02010609060101010101" charset="-122"/>
                          <a:cs typeface="楷体" panose="02010609060101010101" charset="-122"/>
                        </a:rPr>
                        <a:t>中国：7个，其中古代4个，近代1个，现代2个。外国：8个，其中古代2个，近代4个，现代2个。</a:t>
                      </a:r>
                      <a:endParaRPr lang="en-US" altLang="en-US" sz="2400" b="1">
                        <a:latin typeface="楷体" panose="02010609060101010101" charset="-122"/>
                        <a:ea typeface="楷体" panose="02010609060101010101" charset="-122"/>
                        <a:cs typeface="楷体" panose="02010609060101010101"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par>
                          <p:cTn id="10" fill="hold">
                            <p:stCondLst>
                              <p:cond delay="500"/>
                            </p:stCondLst>
                            <p:childTnLst>
                              <p:par>
                                <p:cTn id="11" presetID="53" presetClass="entr" presetSubtype="16" fill="hold" grpId="0" nodeType="after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p:cTn id="13" dur="500" fill="hold"/>
                                        <p:tgtEl>
                                          <p:spTgt spid="10"/>
                                        </p:tgtEl>
                                        <p:attrNameLst>
                                          <p:attrName>ppt_w</p:attrName>
                                        </p:attrNameLst>
                                      </p:cBhvr>
                                      <p:tavLst>
                                        <p:tav tm="0">
                                          <p:val>
                                            <p:fltVal val="0"/>
                                          </p:val>
                                        </p:tav>
                                        <p:tav tm="100000">
                                          <p:val>
                                            <p:strVal val="#ppt_w"/>
                                          </p:val>
                                        </p:tav>
                                      </p:tavLst>
                                    </p:anim>
                                    <p:anim calcmode="lin" valueType="num">
                                      <p:cBhvr>
                                        <p:cTn id="14" dur="500" fill="hold"/>
                                        <p:tgtEl>
                                          <p:spTgt spid="10"/>
                                        </p:tgtEl>
                                        <p:attrNameLst>
                                          <p:attrName>ppt_h</p:attrName>
                                        </p:attrNameLst>
                                      </p:cBhvr>
                                      <p:tavLst>
                                        <p:tav tm="0">
                                          <p:val>
                                            <p:fltVal val="0"/>
                                          </p:val>
                                        </p:tav>
                                        <p:tav tm="100000">
                                          <p:val>
                                            <p:strVal val="#ppt_h"/>
                                          </p:val>
                                        </p:tav>
                                      </p:tavLst>
                                    </p:anim>
                                    <p:animEffect transition="in" filter="fade">
                                      <p:cBhvr>
                                        <p:cTn id="15" dur="500"/>
                                        <p:tgtEl>
                                          <p:spTgt spid="10"/>
                                        </p:tgtEl>
                                      </p:cBhvr>
                                    </p:animEffect>
                                  </p:childTnLst>
                                </p:cTn>
                              </p:par>
                            </p:childTnLst>
                          </p:cTn>
                        </p:par>
                        <p:par>
                          <p:cTn id="16" fill="hold">
                            <p:stCondLst>
                              <p:cond delay="1000"/>
                            </p:stCondLst>
                            <p:childTnLst>
                              <p:par>
                                <p:cTn id="17" presetID="22" presetClass="entr" presetSubtype="4" fill="hold" nodeType="after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wipe(down)">
                                      <p:cBhvr>
                                        <p:cTn id="19"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椭圆 2"/>
          <p:cNvSpPr/>
          <p:nvPr/>
        </p:nvSpPr>
        <p:spPr>
          <a:xfrm>
            <a:off x="5022215" y="830580"/>
            <a:ext cx="2148205" cy="2148205"/>
          </a:xfrm>
          <a:prstGeom prst="ellipse">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4" name="图片 3" descr="梅花"/>
          <p:cNvPicPr>
            <a:picLocks noChangeAspect="1"/>
          </p:cNvPicPr>
          <p:nvPr/>
        </p:nvPicPr>
        <p:blipFill>
          <a:blip r:embed="rId3"/>
          <a:stretch>
            <a:fillRect/>
          </a:stretch>
        </p:blipFill>
        <p:spPr>
          <a:xfrm>
            <a:off x="5153660" y="1069975"/>
            <a:ext cx="1472565" cy="980440"/>
          </a:xfrm>
          <a:prstGeom prst="rect">
            <a:avLst/>
          </a:prstGeom>
        </p:spPr>
      </p:pic>
      <p:sp>
        <p:nvSpPr>
          <p:cNvPr id="5" name="文本框 4"/>
          <p:cNvSpPr txBox="1"/>
          <p:nvPr/>
        </p:nvSpPr>
        <p:spPr>
          <a:xfrm>
            <a:off x="5321935" y="2138680"/>
            <a:ext cx="1548130" cy="521970"/>
          </a:xfrm>
          <a:prstGeom prst="rect">
            <a:avLst/>
          </a:prstGeom>
          <a:noFill/>
        </p:spPr>
        <p:txBody>
          <a:bodyPr wrap="square" rtlCol="0">
            <a:spAutoFit/>
          </a:bodyPr>
          <a:lstStyle/>
          <a:p>
            <a:pPr algn="ctr"/>
            <a:r>
              <a:rPr lang="zh-CN" altLang="en-US" sz="2800">
                <a:solidFill>
                  <a:schemeClr val="tx1">
                    <a:lumMod val="65000"/>
                    <a:lumOff val="35000"/>
                  </a:schemeClr>
                </a:solidFill>
                <a:latin typeface="方正魏碑简体" panose="03000509000000000000" charset="-122"/>
                <a:ea typeface="方正魏碑简体" panose="03000509000000000000" charset="-122"/>
              </a:rPr>
              <a:t>第</a:t>
            </a:r>
            <a:r>
              <a:rPr lang="zh-CN" altLang="en-US" sz="2800">
                <a:solidFill>
                  <a:schemeClr val="tx1">
                    <a:lumMod val="65000"/>
                    <a:lumOff val="35000"/>
                  </a:schemeClr>
                </a:solidFill>
                <a:latin typeface="方正魏碑简体" panose="03000509000000000000" charset="-122"/>
                <a:ea typeface="方正魏碑简体" panose="03000509000000000000" charset="-122"/>
                <a:sym typeface="+mn-ea"/>
              </a:rPr>
              <a:t>贰</a:t>
            </a:r>
            <a:r>
              <a:rPr lang="zh-CN" altLang="en-US" sz="2800">
                <a:solidFill>
                  <a:schemeClr val="tx1">
                    <a:lumMod val="65000"/>
                    <a:lumOff val="35000"/>
                  </a:schemeClr>
                </a:solidFill>
                <a:latin typeface="方正魏碑简体" panose="03000509000000000000" charset="-122"/>
                <a:ea typeface="方正魏碑简体" panose="03000509000000000000" charset="-122"/>
              </a:rPr>
              <a:t>章</a:t>
            </a:r>
          </a:p>
        </p:txBody>
      </p:sp>
      <p:pic>
        <p:nvPicPr>
          <p:cNvPr id="6" name="图片 5" descr="山水1"/>
          <p:cNvPicPr>
            <a:picLocks noChangeAspect="1"/>
          </p:cNvPicPr>
          <p:nvPr/>
        </p:nvPicPr>
        <p:blipFill>
          <a:blip r:embed="rId4"/>
          <a:stretch>
            <a:fillRect/>
          </a:stretch>
        </p:blipFill>
        <p:spPr>
          <a:xfrm>
            <a:off x="8033385" y="3973830"/>
            <a:ext cx="4204335" cy="3482340"/>
          </a:xfrm>
          <a:prstGeom prst="rect">
            <a:avLst/>
          </a:prstGeom>
        </p:spPr>
      </p:pic>
      <p:pic>
        <p:nvPicPr>
          <p:cNvPr id="7" name="图片 6" descr="树枝"/>
          <p:cNvPicPr>
            <a:picLocks noChangeAspect="1"/>
          </p:cNvPicPr>
          <p:nvPr/>
        </p:nvPicPr>
        <p:blipFill>
          <a:blip r:embed="rId5"/>
          <a:stretch>
            <a:fillRect/>
          </a:stretch>
        </p:blipFill>
        <p:spPr>
          <a:xfrm flipH="1">
            <a:off x="-156845" y="-14605"/>
            <a:ext cx="2546985" cy="1343025"/>
          </a:xfrm>
          <a:prstGeom prst="rect">
            <a:avLst/>
          </a:prstGeom>
        </p:spPr>
      </p:pic>
      <p:sp>
        <p:nvSpPr>
          <p:cNvPr id="9" name="文本框 8"/>
          <p:cNvSpPr txBox="1"/>
          <p:nvPr/>
        </p:nvSpPr>
        <p:spPr>
          <a:xfrm>
            <a:off x="4243705" y="3359150"/>
            <a:ext cx="3703955" cy="460375"/>
          </a:xfrm>
          <a:prstGeom prst="rect">
            <a:avLst/>
          </a:prstGeom>
          <a:noFill/>
        </p:spPr>
        <p:txBody>
          <a:bodyPr wrap="square" rtlCol="0">
            <a:spAutoFit/>
          </a:bodyPr>
          <a:lstStyle/>
          <a:p>
            <a:pPr algn="ctr"/>
            <a:r>
              <a:rPr lang="zh-CN" altLang="en-US" sz="2400">
                <a:solidFill>
                  <a:schemeClr val="tx1">
                    <a:lumMod val="65000"/>
                    <a:lumOff val="35000"/>
                  </a:schemeClr>
                </a:solidFill>
                <a:latin typeface="方正魏碑简体" panose="03000509000000000000" charset="-122"/>
                <a:ea typeface="方正魏碑简体" panose="03000509000000000000" charset="-122"/>
              </a:rPr>
              <a:t>历史概念在考题中的应用</a:t>
            </a:r>
          </a:p>
        </p:txBody>
      </p:sp>
      <p:cxnSp>
        <p:nvCxnSpPr>
          <p:cNvPr id="13" name="直接连接符 12"/>
          <p:cNvCxnSpPr/>
          <p:nvPr/>
        </p:nvCxnSpPr>
        <p:spPr>
          <a:xfrm>
            <a:off x="3891915" y="4179570"/>
            <a:ext cx="4406900"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par>
                                <p:cTn id="8" presetID="22" presetClass="entr" presetSubtype="2"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wipe(right)">
                                      <p:cBhvr>
                                        <p:cTn id="10" dur="500"/>
                                        <p:tgtEl>
                                          <p:spTgt spid="6"/>
                                        </p:tgtEl>
                                      </p:cBhvr>
                                    </p:animEffect>
                                  </p:childTnLst>
                                </p:cTn>
                              </p:par>
                            </p:childTnLst>
                          </p:cTn>
                        </p:par>
                        <p:par>
                          <p:cTn id="11" fill="hold">
                            <p:stCondLst>
                              <p:cond delay="500"/>
                            </p:stCondLst>
                            <p:childTnLst>
                              <p:par>
                                <p:cTn id="12" presetID="53" presetClass="entr" presetSubtype="16" fill="hold" grpId="0" nodeType="after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p:cTn id="14" dur="500" fill="hold"/>
                                        <p:tgtEl>
                                          <p:spTgt spid="3"/>
                                        </p:tgtEl>
                                        <p:attrNameLst>
                                          <p:attrName>ppt_w</p:attrName>
                                        </p:attrNameLst>
                                      </p:cBhvr>
                                      <p:tavLst>
                                        <p:tav tm="0">
                                          <p:val>
                                            <p:fltVal val="0"/>
                                          </p:val>
                                        </p:tav>
                                        <p:tav tm="100000">
                                          <p:val>
                                            <p:strVal val="#ppt_w"/>
                                          </p:val>
                                        </p:tav>
                                      </p:tavLst>
                                    </p:anim>
                                    <p:anim calcmode="lin" valueType="num">
                                      <p:cBhvr>
                                        <p:cTn id="15" dur="500" fill="hold"/>
                                        <p:tgtEl>
                                          <p:spTgt spid="3"/>
                                        </p:tgtEl>
                                        <p:attrNameLst>
                                          <p:attrName>ppt_h</p:attrName>
                                        </p:attrNameLst>
                                      </p:cBhvr>
                                      <p:tavLst>
                                        <p:tav tm="0">
                                          <p:val>
                                            <p:fltVal val="0"/>
                                          </p:val>
                                        </p:tav>
                                        <p:tav tm="100000">
                                          <p:val>
                                            <p:strVal val="#ppt_h"/>
                                          </p:val>
                                        </p:tav>
                                      </p:tavLst>
                                    </p:anim>
                                    <p:animEffect transition="in" filter="fade">
                                      <p:cBhvr>
                                        <p:cTn id="16" dur="500"/>
                                        <p:tgtEl>
                                          <p:spTgt spid="3"/>
                                        </p:tgtEl>
                                      </p:cBhvr>
                                    </p:animEffect>
                                  </p:childTnLst>
                                </p:cTn>
                              </p:par>
                            </p:childTnLst>
                          </p:cTn>
                        </p:par>
                        <p:par>
                          <p:cTn id="17" fill="hold">
                            <p:stCondLst>
                              <p:cond delay="1000"/>
                            </p:stCondLst>
                            <p:childTnLst>
                              <p:par>
                                <p:cTn id="18" presetID="22" presetClass="entr" presetSubtype="8" fill="hold" nodeType="after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wipe(left)">
                                      <p:cBhvr>
                                        <p:cTn id="20" dur="500"/>
                                        <p:tgtEl>
                                          <p:spTgt spid="4"/>
                                        </p:tgtEl>
                                      </p:cBhvr>
                                    </p:animEffect>
                                  </p:childTnLst>
                                </p:cTn>
                              </p:par>
                            </p:childTnLst>
                          </p:cTn>
                        </p:par>
                        <p:par>
                          <p:cTn id="21" fill="hold">
                            <p:stCondLst>
                              <p:cond delay="1500"/>
                            </p:stCondLst>
                            <p:childTnLst>
                              <p:par>
                                <p:cTn id="22" presetID="12" presetClass="entr" presetSubtype="4" fill="hold" grpId="0" nodeType="afterEffect">
                                  <p:stCondLst>
                                    <p:cond delay="0"/>
                                  </p:stCondLst>
                                  <p:childTnLst>
                                    <p:set>
                                      <p:cBhvr>
                                        <p:cTn id="23" dur="1" fill="hold">
                                          <p:stCondLst>
                                            <p:cond delay="0"/>
                                          </p:stCondLst>
                                        </p:cTn>
                                        <p:tgtEl>
                                          <p:spTgt spid="5"/>
                                        </p:tgtEl>
                                        <p:attrNameLst>
                                          <p:attrName>style.visibility</p:attrName>
                                        </p:attrNameLst>
                                      </p:cBhvr>
                                      <p:to>
                                        <p:strVal val="visible"/>
                                      </p:to>
                                    </p:set>
                                    <p:anim calcmode="lin" valueType="num">
                                      <p:cBhvr additive="base">
                                        <p:cTn id="24" dur="500"/>
                                        <p:tgtEl>
                                          <p:spTgt spid="5"/>
                                        </p:tgtEl>
                                        <p:attrNameLst>
                                          <p:attrName>ppt_y</p:attrName>
                                        </p:attrNameLst>
                                      </p:cBhvr>
                                      <p:tavLst>
                                        <p:tav tm="0">
                                          <p:val>
                                            <p:strVal val="#ppt_y+#ppt_h*1.125000"/>
                                          </p:val>
                                        </p:tav>
                                        <p:tav tm="100000">
                                          <p:val>
                                            <p:strVal val="#ppt_y"/>
                                          </p:val>
                                        </p:tav>
                                      </p:tavLst>
                                    </p:anim>
                                    <p:animEffect transition="in" filter="wipe(up)">
                                      <p:cBhvr>
                                        <p:cTn id="25" dur="500"/>
                                        <p:tgtEl>
                                          <p:spTgt spid="5"/>
                                        </p:tgtEl>
                                      </p:cBhvr>
                                    </p:animEffect>
                                  </p:childTnLst>
                                </p:cTn>
                              </p:par>
                            </p:childTnLst>
                          </p:cTn>
                        </p:par>
                        <p:par>
                          <p:cTn id="26" fill="hold">
                            <p:stCondLst>
                              <p:cond delay="2000"/>
                            </p:stCondLst>
                            <p:childTnLst>
                              <p:par>
                                <p:cTn id="27" presetID="12" presetClass="entr" presetSubtype="4" fill="hold" grpId="0" nodeType="afterEffect">
                                  <p:stCondLst>
                                    <p:cond delay="0"/>
                                  </p:stCondLst>
                                  <p:childTnLst>
                                    <p:set>
                                      <p:cBhvr>
                                        <p:cTn id="28" dur="1" fill="hold">
                                          <p:stCondLst>
                                            <p:cond delay="0"/>
                                          </p:stCondLst>
                                        </p:cTn>
                                        <p:tgtEl>
                                          <p:spTgt spid="9"/>
                                        </p:tgtEl>
                                        <p:attrNameLst>
                                          <p:attrName>style.visibility</p:attrName>
                                        </p:attrNameLst>
                                      </p:cBhvr>
                                      <p:to>
                                        <p:strVal val="visible"/>
                                      </p:to>
                                    </p:set>
                                    <p:anim calcmode="lin" valueType="num">
                                      <p:cBhvr additive="base">
                                        <p:cTn id="29" dur="500"/>
                                        <p:tgtEl>
                                          <p:spTgt spid="9"/>
                                        </p:tgtEl>
                                        <p:attrNameLst>
                                          <p:attrName>ppt_y</p:attrName>
                                        </p:attrNameLst>
                                      </p:cBhvr>
                                      <p:tavLst>
                                        <p:tav tm="0">
                                          <p:val>
                                            <p:strVal val="#ppt_y+#ppt_h*1.125000"/>
                                          </p:val>
                                        </p:tav>
                                        <p:tav tm="100000">
                                          <p:val>
                                            <p:strVal val="#ppt_y"/>
                                          </p:val>
                                        </p:tav>
                                      </p:tavLst>
                                    </p:anim>
                                    <p:animEffect transition="in" filter="wipe(up)">
                                      <p:cBhvr>
                                        <p:cTn id="30" dur="500"/>
                                        <p:tgtEl>
                                          <p:spTgt spid="9"/>
                                        </p:tgtEl>
                                      </p:cBhvr>
                                    </p:animEffect>
                                  </p:childTnLst>
                                </p:cTn>
                              </p:par>
                            </p:childTnLst>
                          </p:cTn>
                        </p:par>
                        <p:par>
                          <p:cTn id="31" fill="hold">
                            <p:stCondLst>
                              <p:cond delay="2500"/>
                            </p:stCondLst>
                            <p:childTnLst>
                              <p:par>
                                <p:cTn id="32" presetID="22" presetClass="entr" presetSubtype="8" fill="hold" nodeType="afterEffect">
                                  <p:stCondLst>
                                    <p:cond delay="0"/>
                                  </p:stCondLst>
                                  <p:childTnLst>
                                    <p:set>
                                      <p:cBhvr>
                                        <p:cTn id="33" dur="1" fill="hold">
                                          <p:stCondLst>
                                            <p:cond delay="0"/>
                                          </p:stCondLst>
                                        </p:cTn>
                                        <p:tgtEl>
                                          <p:spTgt spid="13"/>
                                        </p:tgtEl>
                                        <p:attrNameLst>
                                          <p:attrName>style.visibility</p:attrName>
                                        </p:attrNameLst>
                                      </p:cBhvr>
                                      <p:to>
                                        <p:strVal val="visible"/>
                                      </p:to>
                                    </p:set>
                                    <p:animEffect transition="in" filter="wipe(left)">
                                      <p:cBhvr>
                                        <p:cTn id="34"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ldLvl="0" animBg="1"/>
      <p:bldP spid="5" grpId="0"/>
      <p:bldP spid="9"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矩形 7"/>
          <p:cNvSpPr/>
          <p:nvPr/>
        </p:nvSpPr>
        <p:spPr>
          <a:xfrm>
            <a:off x="490220" y="435610"/>
            <a:ext cx="11214100" cy="5986145"/>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3" name="图片 12" descr="山水1"/>
          <p:cNvPicPr>
            <a:picLocks noChangeAspect="1"/>
          </p:cNvPicPr>
          <p:nvPr/>
        </p:nvPicPr>
        <p:blipFill>
          <a:blip r:embed="rId3"/>
          <a:srcRect r="1040" b="18365"/>
          <a:stretch>
            <a:fillRect/>
          </a:stretch>
        </p:blipFill>
        <p:spPr>
          <a:xfrm>
            <a:off x="9105900" y="4646295"/>
            <a:ext cx="2598420" cy="1775460"/>
          </a:xfrm>
          <a:prstGeom prst="rect">
            <a:avLst/>
          </a:prstGeom>
        </p:spPr>
      </p:pic>
      <p:sp>
        <p:nvSpPr>
          <p:cNvPr id="39941" name="矩形 1049089" descr="#clear#"/>
          <p:cNvSpPr/>
          <p:nvPr/>
        </p:nvSpPr>
        <p:spPr>
          <a:xfrm>
            <a:off x="1353185" y="1045210"/>
            <a:ext cx="9485630" cy="3969385"/>
          </a:xfrm>
          <a:prstGeom prst="rect">
            <a:avLst/>
          </a:prstGeom>
          <a:noFill/>
          <a:ln w="9525">
            <a:noFill/>
          </a:ln>
        </p:spPr>
        <p:txBody>
          <a:bodyPr wrap="square" lIns="91440" tIns="45720" rIns="91440" bIns="45720" anchor="t">
            <a:spAutoFit/>
          </a:bodyPr>
          <a:lstStyle/>
          <a:p>
            <a:pPr latinLnBrk="1"/>
            <a:r>
              <a:rPr lang="en-US" altLang="zh-CN" sz="2800" dirty="0">
                <a:latin typeface="楷体" panose="02010609060101010101" charset="-122"/>
                <a:ea typeface="楷体" panose="02010609060101010101" charset="-122"/>
              </a:rPr>
              <a:t>1.</a:t>
            </a:r>
            <a:r>
              <a:rPr lang="zh-CN" altLang="en-US" sz="2800" dirty="0">
                <a:latin typeface="楷体" panose="02010609060101010101" charset="-122"/>
                <a:ea typeface="楷体" panose="02010609060101010101" charset="-122"/>
              </a:rPr>
              <a:t>[2018·全国1卷]1948～1949年夏，英、法、美等国通过各自渠道同中国共产党接触，试探与将要成立的新政府建立某种形式的外交关系的可能性。中共中央考虑：不接受足以束缚手脚的条件；可以采取积极办法争取这些国家承认；也可以等一等，不急于争取这些国家的承认。这反映出</a:t>
            </a:r>
          </a:p>
          <a:p>
            <a:pPr latinLnBrk="1"/>
            <a:r>
              <a:rPr lang="zh-CN" altLang="en-US" sz="2800" dirty="0">
                <a:latin typeface="楷体" panose="02010609060101010101" charset="-122"/>
                <a:ea typeface="楷体" panose="02010609060101010101" charset="-122"/>
              </a:rPr>
              <a:t>A．中国共产党奉行独立自主的外交政策 </a:t>
            </a:r>
          </a:p>
          <a:p>
            <a:pPr latinLnBrk="1"/>
            <a:r>
              <a:rPr lang="zh-CN" altLang="en-US" sz="2800" dirty="0">
                <a:latin typeface="楷体" panose="02010609060101010101" charset="-122"/>
                <a:ea typeface="楷体" panose="02010609060101010101" charset="-122"/>
              </a:rPr>
              <a:t>B．西方国家放弃了对国民党政权的支持</a:t>
            </a:r>
          </a:p>
          <a:p>
            <a:pPr latinLnBrk="1"/>
            <a:r>
              <a:rPr lang="zh-CN" altLang="en-US" sz="2800" dirty="0">
                <a:latin typeface="楷体" panose="02010609060101010101" charset="-122"/>
                <a:ea typeface="楷体" panose="02010609060101010101" charset="-122"/>
              </a:rPr>
              <a:t>C．中国冲破了美国的外交孤立         </a:t>
            </a:r>
          </a:p>
          <a:p>
            <a:pPr latinLnBrk="1"/>
            <a:r>
              <a:rPr lang="zh-CN" altLang="en-US" sz="2800" dirty="0">
                <a:latin typeface="楷体" panose="02010609060101010101" charset="-122"/>
                <a:ea typeface="楷体" panose="02010609060101010101" charset="-122"/>
              </a:rPr>
              <a:t>D．新政府不急于获取国际支持</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edge">
                                      <p:cBhvr>
                                        <p:cTn id="7" dur="500"/>
                                        <p:tgtEl>
                                          <p:spTgt spid="8"/>
                                        </p:tgtEl>
                                      </p:cBhvr>
                                    </p:animEffect>
                                  </p:childTnLst>
                                </p:cTn>
                              </p:par>
                            </p:childTnLst>
                          </p:cTn>
                        </p:par>
                        <p:par>
                          <p:cTn id="8" fill="hold">
                            <p:stCondLst>
                              <p:cond delay="500"/>
                            </p:stCondLst>
                            <p:childTnLst>
                              <p:par>
                                <p:cTn id="9" presetID="42" presetClass="entr" presetSubtype="0" fill="hold"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500"/>
                                        <p:tgtEl>
                                          <p:spTgt spid="13"/>
                                        </p:tgtEl>
                                      </p:cBhvr>
                                    </p:animEffect>
                                    <p:anim calcmode="lin" valueType="num">
                                      <p:cBhvr>
                                        <p:cTn id="12" dur="500" fill="hold"/>
                                        <p:tgtEl>
                                          <p:spTgt spid="13"/>
                                        </p:tgtEl>
                                        <p:attrNameLst>
                                          <p:attrName>ppt_x</p:attrName>
                                        </p:attrNameLst>
                                      </p:cBhvr>
                                      <p:tavLst>
                                        <p:tav tm="0">
                                          <p:val>
                                            <p:strVal val="#ppt_x"/>
                                          </p:val>
                                        </p:tav>
                                        <p:tav tm="100000">
                                          <p:val>
                                            <p:strVal val="#ppt_x"/>
                                          </p:val>
                                        </p:tav>
                                      </p:tavLst>
                                    </p:anim>
                                    <p:anim calcmode="lin" valueType="num">
                                      <p:cBhvr>
                                        <p:cTn id="13" dur="500" fill="hold"/>
                                        <p:tgtEl>
                                          <p:spTgt spid="13"/>
                                        </p:tgtEl>
                                        <p:attrNameLst>
                                          <p:attrName>ppt_y</p:attrName>
                                        </p:attrNameLst>
                                      </p:cBhvr>
                                      <p:tavLst>
                                        <p:tav tm="0">
                                          <p:val>
                                            <p:strVal val="#ppt_y+.1"/>
                                          </p:val>
                                        </p:tav>
                                        <p:tav tm="100000">
                                          <p:val>
                                            <p:strVal val="#ppt_y"/>
                                          </p:val>
                                        </p:tav>
                                      </p:tavLst>
                                    </p:anim>
                                  </p:childTnLst>
                                </p:cTn>
                              </p:par>
                            </p:childTnLst>
                          </p:cTn>
                        </p:par>
                        <p:par>
                          <p:cTn id="14" fill="hold">
                            <p:stCondLst>
                              <p:cond delay="1000"/>
                            </p:stCondLst>
                            <p:childTnLst>
                              <p:par>
                                <p:cTn id="15" presetID="22" presetClass="entr" presetSubtype="4" fill="hold" grpId="0" nodeType="afterEffect">
                                  <p:stCondLst>
                                    <p:cond delay="0"/>
                                  </p:stCondLst>
                                  <p:childTnLst>
                                    <p:set>
                                      <p:cBhvr>
                                        <p:cTn id="16" dur="1" fill="hold">
                                          <p:stCondLst>
                                            <p:cond delay="0"/>
                                          </p:stCondLst>
                                        </p:cTn>
                                        <p:tgtEl>
                                          <p:spTgt spid="39941"/>
                                        </p:tgtEl>
                                        <p:attrNameLst>
                                          <p:attrName>style.visibility</p:attrName>
                                        </p:attrNameLst>
                                      </p:cBhvr>
                                      <p:to>
                                        <p:strVal val="visible"/>
                                      </p:to>
                                    </p:set>
                                    <p:animEffect transition="in" filter="wipe(down)">
                                      <p:cBhvr>
                                        <p:cTn id="17" dur="500"/>
                                        <p:tgtEl>
                                          <p:spTgt spid="399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ldLvl="0" animBg="1"/>
      <p:bldP spid="39941"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矩形 7"/>
          <p:cNvSpPr/>
          <p:nvPr/>
        </p:nvSpPr>
        <p:spPr>
          <a:xfrm>
            <a:off x="644525" y="786765"/>
            <a:ext cx="11059795" cy="4965700"/>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文本框 24"/>
          <p:cNvSpPr txBox="1"/>
          <p:nvPr/>
        </p:nvSpPr>
        <p:spPr>
          <a:xfrm>
            <a:off x="796925" y="1562100"/>
            <a:ext cx="10754995" cy="3415030"/>
          </a:xfrm>
          <a:prstGeom prst="rect">
            <a:avLst/>
          </a:prstGeom>
          <a:noFill/>
        </p:spPr>
        <p:txBody>
          <a:bodyPr wrap="square" rtlCol="0">
            <a:spAutoFit/>
          </a:bodyPr>
          <a:lstStyle/>
          <a:p>
            <a:r>
              <a:rPr lang="zh-CN" altLang="en-US" sz="2400">
                <a:solidFill>
                  <a:srgbClr val="1F24FF"/>
                </a:solidFill>
                <a:latin typeface="方正魏碑简体" panose="03000509000000000000" charset="-122"/>
                <a:ea typeface="方正魏碑简体" panose="03000509000000000000" charset="-122"/>
                <a:sym typeface="+mn-ea"/>
              </a:rPr>
              <a:t>【解析】本题直接考查中共推行的独立自主的外交政策，涉及到中国内战、新中国、新中国的外交政策、西方国家的封锁等历史概念。独立自主的和平外交政策在新中国初期主要体现为“另起炉灶”、“打扫干净屋子再请客”、“一边倒”，材料中中共中央所考虑的问题正是新中国初期独立自主的和平外交政策的体现，因此A选项正确。材料中的时间是1948～1949年夏，此时处于内战时期，新中国尚未宣布建立，同时中共也是希望得到国际支持的，因此C、D选项不符合史实；需要特别指出的是，如果A选项表述为“新中国奉行独立自主的外交政策”，那么也是错误的。西方国家在内战后期逐步采取观望态度，但是并没有放弃对国民党政府的支持，因此B选项不符合史实。</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edge">
                                      <p:cBhvr>
                                        <p:cTn id="7" dur="500"/>
                                        <p:tgtEl>
                                          <p:spTgt spid="8"/>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 calcmode="lin" valueType="num">
                                      <p:cBhvr additive="base">
                                        <p:cTn id="10" dur="500"/>
                                        <p:tgtEl>
                                          <p:spTgt spid="25"/>
                                        </p:tgtEl>
                                        <p:attrNameLst>
                                          <p:attrName>ppt_y</p:attrName>
                                        </p:attrNameLst>
                                      </p:cBhvr>
                                      <p:tavLst>
                                        <p:tav tm="0">
                                          <p:val>
                                            <p:strVal val="#ppt_y+#ppt_h*1.125000"/>
                                          </p:val>
                                        </p:tav>
                                        <p:tav tm="100000">
                                          <p:val>
                                            <p:strVal val="#ppt_y"/>
                                          </p:val>
                                        </p:tav>
                                      </p:tavLst>
                                    </p:anim>
                                    <p:animEffect transition="in" filter="wipe(up)">
                                      <p:cBhvr>
                                        <p:cTn id="11"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ldLvl="0" animBg="1"/>
      <p:bldP spid="25"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矩形 7"/>
          <p:cNvSpPr/>
          <p:nvPr/>
        </p:nvSpPr>
        <p:spPr>
          <a:xfrm>
            <a:off x="490220" y="435610"/>
            <a:ext cx="11214100" cy="5986145"/>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3" name="图片 12" descr="山水1"/>
          <p:cNvPicPr>
            <a:picLocks noChangeAspect="1"/>
          </p:cNvPicPr>
          <p:nvPr/>
        </p:nvPicPr>
        <p:blipFill>
          <a:blip r:embed="rId3"/>
          <a:srcRect r="1040" b="18365"/>
          <a:stretch>
            <a:fillRect/>
          </a:stretch>
        </p:blipFill>
        <p:spPr>
          <a:xfrm>
            <a:off x="9105900" y="4646295"/>
            <a:ext cx="2598420" cy="1775460"/>
          </a:xfrm>
          <a:prstGeom prst="rect">
            <a:avLst/>
          </a:prstGeom>
        </p:spPr>
      </p:pic>
      <p:sp>
        <p:nvSpPr>
          <p:cNvPr id="39941" name="矩形 1049089" descr="#clear#"/>
          <p:cNvSpPr/>
          <p:nvPr/>
        </p:nvSpPr>
        <p:spPr>
          <a:xfrm>
            <a:off x="1353185" y="902335"/>
            <a:ext cx="9485630" cy="5262245"/>
          </a:xfrm>
          <a:prstGeom prst="rect">
            <a:avLst/>
          </a:prstGeom>
          <a:noFill/>
          <a:ln w="9525">
            <a:noFill/>
          </a:ln>
        </p:spPr>
        <p:txBody>
          <a:bodyPr wrap="square" lIns="91440" tIns="45720" rIns="91440" bIns="45720" anchor="t">
            <a:spAutoFit/>
          </a:bodyPr>
          <a:lstStyle/>
          <a:p>
            <a:pPr latinLnBrk="1"/>
            <a:r>
              <a:rPr sz="2800" dirty="0">
                <a:latin typeface="楷体" panose="02010609060101010101" charset="-122"/>
                <a:ea typeface="楷体" panose="02010609060101010101" charset="-122"/>
              </a:rPr>
              <a:t>2.[2018·全国1卷]下图反映了1945～1975年间联合国成员国的变化情况，这表明</a:t>
            </a:r>
          </a:p>
          <a:p>
            <a:pPr latinLnBrk="1"/>
            <a:endParaRPr sz="2800" dirty="0">
              <a:latin typeface="楷体" panose="02010609060101010101" charset="-122"/>
              <a:ea typeface="楷体" panose="02010609060101010101" charset="-122"/>
            </a:endParaRPr>
          </a:p>
          <a:p>
            <a:pPr latinLnBrk="1"/>
            <a:endParaRPr sz="2800" dirty="0">
              <a:latin typeface="楷体" panose="02010609060101010101" charset="-122"/>
              <a:ea typeface="楷体" panose="02010609060101010101" charset="-122"/>
            </a:endParaRPr>
          </a:p>
          <a:p>
            <a:pPr latinLnBrk="1"/>
            <a:endParaRPr sz="2800" dirty="0">
              <a:latin typeface="楷体" panose="02010609060101010101" charset="-122"/>
              <a:ea typeface="楷体" panose="02010609060101010101" charset="-122"/>
            </a:endParaRPr>
          </a:p>
          <a:p>
            <a:pPr latinLnBrk="1"/>
            <a:endParaRPr sz="2800" dirty="0">
              <a:latin typeface="楷体" panose="02010609060101010101" charset="-122"/>
              <a:ea typeface="楷体" panose="02010609060101010101" charset="-122"/>
            </a:endParaRPr>
          </a:p>
          <a:p>
            <a:pPr latinLnBrk="1"/>
            <a:endParaRPr sz="2800" dirty="0">
              <a:latin typeface="楷体" panose="02010609060101010101" charset="-122"/>
              <a:ea typeface="楷体" panose="02010609060101010101" charset="-122"/>
            </a:endParaRPr>
          </a:p>
          <a:p>
            <a:pPr latinLnBrk="1"/>
            <a:endParaRPr sz="2800" dirty="0">
              <a:latin typeface="楷体" panose="02010609060101010101" charset="-122"/>
              <a:ea typeface="楷体" panose="02010609060101010101" charset="-122"/>
            </a:endParaRPr>
          </a:p>
          <a:p>
            <a:pPr latinLnBrk="1"/>
            <a:r>
              <a:rPr sz="2800" dirty="0">
                <a:latin typeface="楷体" panose="02010609060101010101" charset="-122"/>
                <a:ea typeface="楷体" panose="02010609060101010101" charset="-122"/>
              </a:rPr>
              <a:t>A．第三世界发展壮大                 </a:t>
            </a:r>
          </a:p>
          <a:p>
            <a:pPr latinLnBrk="1"/>
            <a:r>
              <a:rPr sz="2800" dirty="0">
                <a:latin typeface="楷体" panose="02010609060101010101" charset="-122"/>
                <a:ea typeface="楷体" panose="02010609060101010101" charset="-122"/>
              </a:rPr>
              <a:t>B．欧共体的成员增加</a:t>
            </a:r>
          </a:p>
          <a:p>
            <a:pPr latinLnBrk="1"/>
            <a:r>
              <a:rPr sz="2800" dirty="0">
                <a:latin typeface="楷体" panose="02010609060101010101" charset="-122"/>
                <a:ea typeface="楷体" panose="02010609060101010101" charset="-122"/>
              </a:rPr>
              <a:t>C．世界贸易范围明显扩大             </a:t>
            </a:r>
          </a:p>
          <a:p>
            <a:pPr latinLnBrk="1"/>
            <a:r>
              <a:rPr sz="2800" dirty="0">
                <a:latin typeface="楷体" panose="02010609060101010101" charset="-122"/>
                <a:ea typeface="楷体" panose="02010609060101010101" charset="-122"/>
              </a:rPr>
              <a:t>D．经济区域化的趋势加强</a:t>
            </a:r>
          </a:p>
        </p:txBody>
      </p:sp>
      <p:pic>
        <p:nvPicPr>
          <p:cNvPr id="40966" name="图片 -2147482613" descr="中学历史教学园地（www.zxls.com）——全国文章总量、访问量最大的历史教学网站。"/>
          <p:cNvPicPr>
            <a:picLocks noChangeAspect="1"/>
          </p:cNvPicPr>
          <p:nvPr/>
        </p:nvPicPr>
        <p:blipFill>
          <a:blip r:embed="rId4"/>
          <a:stretch>
            <a:fillRect/>
          </a:stretch>
        </p:blipFill>
        <p:spPr>
          <a:xfrm>
            <a:off x="1458595" y="1905635"/>
            <a:ext cx="5464175" cy="2455545"/>
          </a:xfrm>
          <a:prstGeom prst="rect">
            <a:avLst/>
          </a:prstGeom>
          <a:noFill/>
          <a:ln w="9525">
            <a:noFill/>
          </a:ln>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edge">
                                      <p:cBhvr>
                                        <p:cTn id="7" dur="500"/>
                                        <p:tgtEl>
                                          <p:spTgt spid="8"/>
                                        </p:tgtEl>
                                      </p:cBhvr>
                                    </p:animEffect>
                                  </p:childTnLst>
                                </p:cTn>
                              </p:par>
                            </p:childTnLst>
                          </p:cTn>
                        </p:par>
                        <p:par>
                          <p:cTn id="8" fill="hold">
                            <p:stCondLst>
                              <p:cond delay="500"/>
                            </p:stCondLst>
                            <p:childTnLst>
                              <p:par>
                                <p:cTn id="9" presetID="42" presetClass="entr" presetSubtype="0" fill="hold"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500"/>
                                        <p:tgtEl>
                                          <p:spTgt spid="13"/>
                                        </p:tgtEl>
                                      </p:cBhvr>
                                    </p:animEffect>
                                    <p:anim calcmode="lin" valueType="num">
                                      <p:cBhvr>
                                        <p:cTn id="12" dur="500" fill="hold"/>
                                        <p:tgtEl>
                                          <p:spTgt spid="13"/>
                                        </p:tgtEl>
                                        <p:attrNameLst>
                                          <p:attrName>ppt_x</p:attrName>
                                        </p:attrNameLst>
                                      </p:cBhvr>
                                      <p:tavLst>
                                        <p:tav tm="0">
                                          <p:val>
                                            <p:strVal val="#ppt_x"/>
                                          </p:val>
                                        </p:tav>
                                        <p:tav tm="100000">
                                          <p:val>
                                            <p:strVal val="#ppt_x"/>
                                          </p:val>
                                        </p:tav>
                                      </p:tavLst>
                                    </p:anim>
                                    <p:anim calcmode="lin" valueType="num">
                                      <p:cBhvr>
                                        <p:cTn id="13" dur="500" fill="hold"/>
                                        <p:tgtEl>
                                          <p:spTgt spid="13"/>
                                        </p:tgtEl>
                                        <p:attrNameLst>
                                          <p:attrName>ppt_y</p:attrName>
                                        </p:attrNameLst>
                                      </p:cBhvr>
                                      <p:tavLst>
                                        <p:tav tm="0">
                                          <p:val>
                                            <p:strVal val="#ppt_y+.1"/>
                                          </p:val>
                                        </p:tav>
                                        <p:tav tm="100000">
                                          <p:val>
                                            <p:strVal val="#ppt_y"/>
                                          </p:val>
                                        </p:tav>
                                      </p:tavLst>
                                    </p:anim>
                                  </p:childTnLst>
                                </p:cTn>
                              </p:par>
                            </p:childTnLst>
                          </p:cTn>
                        </p:par>
                        <p:par>
                          <p:cTn id="14" fill="hold">
                            <p:stCondLst>
                              <p:cond delay="1000"/>
                            </p:stCondLst>
                            <p:childTnLst>
                              <p:par>
                                <p:cTn id="15" presetID="22" presetClass="entr" presetSubtype="4" fill="hold" grpId="0" nodeType="afterEffect">
                                  <p:stCondLst>
                                    <p:cond delay="0"/>
                                  </p:stCondLst>
                                  <p:childTnLst>
                                    <p:set>
                                      <p:cBhvr>
                                        <p:cTn id="16" dur="1" fill="hold">
                                          <p:stCondLst>
                                            <p:cond delay="0"/>
                                          </p:stCondLst>
                                        </p:cTn>
                                        <p:tgtEl>
                                          <p:spTgt spid="39941"/>
                                        </p:tgtEl>
                                        <p:attrNameLst>
                                          <p:attrName>style.visibility</p:attrName>
                                        </p:attrNameLst>
                                      </p:cBhvr>
                                      <p:to>
                                        <p:strVal val="visible"/>
                                      </p:to>
                                    </p:set>
                                    <p:animEffect transition="in" filter="wipe(down)">
                                      <p:cBhvr>
                                        <p:cTn id="17" dur="500"/>
                                        <p:tgtEl>
                                          <p:spTgt spid="39941"/>
                                        </p:tgtEl>
                                      </p:cBhvr>
                                    </p:animEffect>
                                  </p:childTnLst>
                                </p:cTn>
                              </p:par>
                              <p:par>
                                <p:cTn id="18" presetID="22" presetClass="entr" presetSubtype="4" fill="hold" nodeType="withEffect">
                                  <p:stCondLst>
                                    <p:cond delay="0"/>
                                  </p:stCondLst>
                                  <p:childTnLst>
                                    <p:set>
                                      <p:cBhvr>
                                        <p:cTn id="19" dur="1" fill="hold">
                                          <p:stCondLst>
                                            <p:cond delay="0"/>
                                          </p:stCondLst>
                                        </p:cTn>
                                        <p:tgtEl>
                                          <p:spTgt spid="40966"/>
                                        </p:tgtEl>
                                        <p:attrNameLst>
                                          <p:attrName>style.visibility</p:attrName>
                                        </p:attrNameLst>
                                      </p:cBhvr>
                                      <p:to>
                                        <p:strVal val="visible"/>
                                      </p:to>
                                    </p:set>
                                    <p:animEffect transition="in" filter="wipe(down)">
                                      <p:cBhvr>
                                        <p:cTn id="20" dur="500"/>
                                        <p:tgtEl>
                                          <p:spTgt spid="409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ldLvl="0" animBg="1"/>
      <p:bldP spid="39941"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矩形 7"/>
          <p:cNvSpPr/>
          <p:nvPr/>
        </p:nvSpPr>
        <p:spPr>
          <a:xfrm>
            <a:off x="644525" y="786765"/>
            <a:ext cx="11059795" cy="4965700"/>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文本框 24"/>
          <p:cNvSpPr txBox="1"/>
          <p:nvPr/>
        </p:nvSpPr>
        <p:spPr>
          <a:xfrm>
            <a:off x="796925" y="1274445"/>
            <a:ext cx="10754995" cy="4154170"/>
          </a:xfrm>
          <a:prstGeom prst="rect">
            <a:avLst/>
          </a:prstGeom>
          <a:noFill/>
        </p:spPr>
        <p:txBody>
          <a:bodyPr wrap="square" rtlCol="0">
            <a:spAutoFit/>
          </a:bodyPr>
          <a:lstStyle/>
          <a:p>
            <a:r>
              <a:rPr lang="zh-CN" altLang="en-US" sz="2400">
                <a:solidFill>
                  <a:srgbClr val="1F24FF"/>
                </a:solidFill>
                <a:latin typeface="方正魏碑简体" panose="03000509000000000000" charset="-122"/>
                <a:ea typeface="方正魏碑简体" panose="03000509000000000000" charset="-122"/>
                <a:sym typeface="+mn-ea"/>
              </a:rPr>
              <a:t>【解析】本题直接考查第三世界的发展，涉及到第三世界、欧共体、世界贸易、经济区域化等历史概念。第三世界泛指当时世界上不属于美苏集团的广大亚非拉发展中国家；从1945～1975年间联合国成员国的变化情况图可以得知，美洲、欧洲的比例呈现缩小的趋势，亚洲、非洲的比例呈现扩大的趋势，这说明加入联合国的来自亚洲、非洲的广大发展中国家数量增加，因此A选项正确。欧共体的成员只限于欧洲，因此B选项不符合题意。联合国的宗旨是维护世界和平与安全、促进世界合作与发展，联合国致力于促进各国在国际法、国际安全、经济发展、社会进步、人权及实现世界和平方面的合作，因此C选项不符合题意。区域经济集团化是特定区域内若干国家地区谋求商品、生产要素流通的自由化、实现资源的最佳配置，甚至区域经济体制、各国经济政策达到一定程度的统一，以达到对内加强经济合作、对外增强竞争能力的目的，因此D选项不符合题意。</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edge">
                                      <p:cBhvr>
                                        <p:cTn id="7" dur="500"/>
                                        <p:tgtEl>
                                          <p:spTgt spid="8"/>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 calcmode="lin" valueType="num">
                                      <p:cBhvr additive="base">
                                        <p:cTn id="10" dur="500"/>
                                        <p:tgtEl>
                                          <p:spTgt spid="25"/>
                                        </p:tgtEl>
                                        <p:attrNameLst>
                                          <p:attrName>ppt_y</p:attrName>
                                        </p:attrNameLst>
                                      </p:cBhvr>
                                      <p:tavLst>
                                        <p:tav tm="0">
                                          <p:val>
                                            <p:strVal val="#ppt_y+#ppt_h*1.125000"/>
                                          </p:val>
                                        </p:tav>
                                        <p:tav tm="100000">
                                          <p:val>
                                            <p:strVal val="#ppt_y"/>
                                          </p:val>
                                        </p:tav>
                                      </p:tavLst>
                                    </p:anim>
                                    <p:animEffect transition="in" filter="wipe(up)">
                                      <p:cBhvr>
                                        <p:cTn id="11"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ldLvl="0" animBg="1"/>
      <p:bldP spid="25"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矩形 7"/>
          <p:cNvSpPr/>
          <p:nvPr/>
        </p:nvSpPr>
        <p:spPr>
          <a:xfrm>
            <a:off x="490220" y="435610"/>
            <a:ext cx="11214100" cy="5986145"/>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3" name="图片 12" descr="山水1"/>
          <p:cNvPicPr>
            <a:picLocks noChangeAspect="1"/>
          </p:cNvPicPr>
          <p:nvPr/>
        </p:nvPicPr>
        <p:blipFill>
          <a:blip r:embed="rId3"/>
          <a:srcRect r="1040" b="18365"/>
          <a:stretch>
            <a:fillRect/>
          </a:stretch>
        </p:blipFill>
        <p:spPr>
          <a:xfrm>
            <a:off x="9105900" y="4646295"/>
            <a:ext cx="2598420" cy="1775460"/>
          </a:xfrm>
          <a:prstGeom prst="rect">
            <a:avLst/>
          </a:prstGeom>
        </p:spPr>
      </p:pic>
      <p:sp>
        <p:nvSpPr>
          <p:cNvPr id="39941" name="矩形 1049089" descr="#clear#"/>
          <p:cNvSpPr/>
          <p:nvPr/>
        </p:nvSpPr>
        <p:spPr>
          <a:xfrm>
            <a:off x="1353185" y="1045210"/>
            <a:ext cx="9485630" cy="3969385"/>
          </a:xfrm>
          <a:prstGeom prst="rect">
            <a:avLst/>
          </a:prstGeom>
          <a:noFill/>
          <a:ln w="9525">
            <a:noFill/>
          </a:ln>
        </p:spPr>
        <p:txBody>
          <a:bodyPr wrap="square" lIns="91440" tIns="45720" rIns="91440" bIns="45720" anchor="t">
            <a:spAutoFit/>
          </a:bodyPr>
          <a:lstStyle/>
          <a:p>
            <a:pPr latinLnBrk="1"/>
            <a:r>
              <a:rPr sz="2800" dirty="0">
                <a:latin typeface="楷体" panose="02010609060101010101" charset="-122"/>
                <a:ea typeface="楷体" panose="02010609060101010101" charset="-122"/>
              </a:rPr>
              <a:t>3.[2018·全国2卷]1923年底，孙中山认为：“俄革命六年成功，而我则十二年尚未成功，何以故？则由于我党组织之方法不善，前此因无可仿效。法国革命八十年成功，美国革命血战八年而始得独立，因均无一定成功之方法。惟今俄国有之，殊可为我党师法。”其意在</a:t>
            </a:r>
          </a:p>
          <a:p>
            <a:pPr latinLnBrk="1"/>
            <a:r>
              <a:rPr sz="2800" dirty="0">
                <a:latin typeface="楷体" panose="02010609060101010101" charset="-122"/>
                <a:ea typeface="楷体" panose="02010609060101010101" charset="-122"/>
              </a:rPr>
              <a:t>A．走苏俄革命的道路                 </a:t>
            </a:r>
          </a:p>
          <a:p>
            <a:pPr latinLnBrk="1"/>
            <a:r>
              <a:rPr sz="2800" dirty="0">
                <a:latin typeface="楷体" panose="02010609060101010101" charset="-122"/>
                <a:ea typeface="楷体" panose="02010609060101010101" charset="-122"/>
              </a:rPr>
              <a:t>B．放弃资产阶级代议制</a:t>
            </a:r>
          </a:p>
          <a:p>
            <a:pPr latinLnBrk="1"/>
            <a:r>
              <a:rPr sz="2800" dirty="0">
                <a:latin typeface="楷体" panose="02010609060101010101" charset="-122"/>
                <a:ea typeface="楷体" panose="02010609060101010101" charset="-122"/>
              </a:rPr>
              <a:t>C．加强革命的领导核心               </a:t>
            </a:r>
          </a:p>
          <a:p>
            <a:pPr latinLnBrk="1"/>
            <a:r>
              <a:rPr sz="2800" dirty="0">
                <a:latin typeface="楷体" panose="02010609060101010101" charset="-122"/>
                <a:ea typeface="楷体" panose="02010609060101010101" charset="-122"/>
              </a:rPr>
              <a:t>D．改变反封建的斗争目标</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edge">
                                      <p:cBhvr>
                                        <p:cTn id="7" dur="500"/>
                                        <p:tgtEl>
                                          <p:spTgt spid="8"/>
                                        </p:tgtEl>
                                      </p:cBhvr>
                                    </p:animEffect>
                                  </p:childTnLst>
                                </p:cTn>
                              </p:par>
                            </p:childTnLst>
                          </p:cTn>
                        </p:par>
                        <p:par>
                          <p:cTn id="8" fill="hold">
                            <p:stCondLst>
                              <p:cond delay="500"/>
                            </p:stCondLst>
                            <p:childTnLst>
                              <p:par>
                                <p:cTn id="9" presetID="42" presetClass="entr" presetSubtype="0" fill="hold"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500"/>
                                        <p:tgtEl>
                                          <p:spTgt spid="13"/>
                                        </p:tgtEl>
                                      </p:cBhvr>
                                    </p:animEffect>
                                    <p:anim calcmode="lin" valueType="num">
                                      <p:cBhvr>
                                        <p:cTn id="12" dur="500" fill="hold"/>
                                        <p:tgtEl>
                                          <p:spTgt spid="13"/>
                                        </p:tgtEl>
                                        <p:attrNameLst>
                                          <p:attrName>ppt_x</p:attrName>
                                        </p:attrNameLst>
                                      </p:cBhvr>
                                      <p:tavLst>
                                        <p:tav tm="0">
                                          <p:val>
                                            <p:strVal val="#ppt_x"/>
                                          </p:val>
                                        </p:tav>
                                        <p:tav tm="100000">
                                          <p:val>
                                            <p:strVal val="#ppt_x"/>
                                          </p:val>
                                        </p:tav>
                                      </p:tavLst>
                                    </p:anim>
                                    <p:anim calcmode="lin" valueType="num">
                                      <p:cBhvr>
                                        <p:cTn id="13" dur="500" fill="hold"/>
                                        <p:tgtEl>
                                          <p:spTgt spid="13"/>
                                        </p:tgtEl>
                                        <p:attrNameLst>
                                          <p:attrName>ppt_y</p:attrName>
                                        </p:attrNameLst>
                                      </p:cBhvr>
                                      <p:tavLst>
                                        <p:tav tm="0">
                                          <p:val>
                                            <p:strVal val="#ppt_y+.1"/>
                                          </p:val>
                                        </p:tav>
                                        <p:tav tm="100000">
                                          <p:val>
                                            <p:strVal val="#ppt_y"/>
                                          </p:val>
                                        </p:tav>
                                      </p:tavLst>
                                    </p:anim>
                                  </p:childTnLst>
                                </p:cTn>
                              </p:par>
                            </p:childTnLst>
                          </p:cTn>
                        </p:par>
                        <p:par>
                          <p:cTn id="14" fill="hold">
                            <p:stCondLst>
                              <p:cond delay="1000"/>
                            </p:stCondLst>
                            <p:childTnLst>
                              <p:par>
                                <p:cTn id="15" presetID="22" presetClass="entr" presetSubtype="4" fill="hold" grpId="0" nodeType="afterEffect">
                                  <p:stCondLst>
                                    <p:cond delay="0"/>
                                  </p:stCondLst>
                                  <p:childTnLst>
                                    <p:set>
                                      <p:cBhvr>
                                        <p:cTn id="16" dur="1" fill="hold">
                                          <p:stCondLst>
                                            <p:cond delay="0"/>
                                          </p:stCondLst>
                                        </p:cTn>
                                        <p:tgtEl>
                                          <p:spTgt spid="39941"/>
                                        </p:tgtEl>
                                        <p:attrNameLst>
                                          <p:attrName>style.visibility</p:attrName>
                                        </p:attrNameLst>
                                      </p:cBhvr>
                                      <p:to>
                                        <p:strVal val="visible"/>
                                      </p:to>
                                    </p:set>
                                    <p:animEffect transition="in" filter="wipe(down)">
                                      <p:cBhvr>
                                        <p:cTn id="17" dur="500"/>
                                        <p:tgtEl>
                                          <p:spTgt spid="399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ldLvl="0" animBg="1"/>
      <p:bldP spid="39941"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矩形 7"/>
          <p:cNvSpPr/>
          <p:nvPr/>
        </p:nvSpPr>
        <p:spPr>
          <a:xfrm>
            <a:off x="644525" y="786765"/>
            <a:ext cx="11059795" cy="4965700"/>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文本框 24"/>
          <p:cNvSpPr txBox="1"/>
          <p:nvPr/>
        </p:nvSpPr>
        <p:spPr>
          <a:xfrm>
            <a:off x="796925" y="1562100"/>
            <a:ext cx="10754995" cy="3415030"/>
          </a:xfrm>
          <a:prstGeom prst="rect">
            <a:avLst/>
          </a:prstGeom>
          <a:noFill/>
        </p:spPr>
        <p:txBody>
          <a:bodyPr wrap="square" rtlCol="0">
            <a:spAutoFit/>
          </a:bodyPr>
          <a:lstStyle/>
          <a:p>
            <a:r>
              <a:rPr lang="zh-CN" altLang="en-US" sz="2400">
                <a:solidFill>
                  <a:srgbClr val="1F24FF"/>
                </a:solidFill>
                <a:latin typeface="方正魏碑简体" panose="03000509000000000000" charset="-122"/>
                <a:ea typeface="方正魏碑简体" panose="03000509000000000000" charset="-122"/>
                <a:sym typeface="+mn-ea"/>
              </a:rPr>
              <a:t>【解析】本题直接考查孙中山以俄为师的内容，涉及到资产阶级革命、社会主义道路、反封建等历史概念。孙中山是资产阶级革命派的领导人物，不可能放弃资产阶级代议制、走苏俄革命的道路，因此A、B选项不符合史实。辛亥革命后，资产阶级革命派先后掀起了反对封建军阀的二次革命、护国运动、护法运动等；在1923年前后，以孙中山为首的资产阶级革命派反封建的斗争目标依然是封建军阀，斗争目标没有改变，D选项不符合史实。列宁领导建立的布尔什维克党是一个集中统一、组织严密的党，这是一个与西方社会民主党根本不同的马克思主义政党，因此孙中山希望学习列宁的建党经验，以此来推进中国资产阶级革命，因此C选项正确。</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edge">
                                      <p:cBhvr>
                                        <p:cTn id="7" dur="500"/>
                                        <p:tgtEl>
                                          <p:spTgt spid="8"/>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 calcmode="lin" valueType="num">
                                      <p:cBhvr additive="base">
                                        <p:cTn id="10" dur="500"/>
                                        <p:tgtEl>
                                          <p:spTgt spid="25"/>
                                        </p:tgtEl>
                                        <p:attrNameLst>
                                          <p:attrName>ppt_y</p:attrName>
                                        </p:attrNameLst>
                                      </p:cBhvr>
                                      <p:tavLst>
                                        <p:tav tm="0">
                                          <p:val>
                                            <p:strVal val="#ppt_y+#ppt_h*1.125000"/>
                                          </p:val>
                                        </p:tav>
                                        <p:tav tm="100000">
                                          <p:val>
                                            <p:strVal val="#ppt_y"/>
                                          </p:val>
                                        </p:tav>
                                      </p:tavLst>
                                    </p:anim>
                                    <p:animEffect transition="in" filter="wipe(up)">
                                      <p:cBhvr>
                                        <p:cTn id="11"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ldLvl="0" animBg="1"/>
      <p:bldP spid="2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椭圆 2"/>
          <p:cNvSpPr/>
          <p:nvPr/>
        </p:nvSpPr>
        <p:spPr>
          <a:xfrm>
            <a:off x="5022215" y="830580"/>
            <a:ext cx="2148205" cy="2148205"/>
          </a:xfrm>
          <a:prstGeom prst="ellipse">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4" name="图片 3" descr="梅花"/>
          <p:cNvPicPr>
            <a:picLocks noChangeAspect="1"/>
          </p:cNvPicPr>
          <p:nvPr/>
        </p:nvPicPr>
        <p:blipFill>
          <a:blip r:embed="rId3"/>
          <a:stretch>
            <a:fillRect/>
          </a:stretch>
        </p:blipFill>
        <p:spPr>
          <a:xfrm>
            <a:off x="5153660" y="1069975"/>
            <a:ext cx="1472565" cy="980440"/>
          </a:xfrm>
          <a:prstGeom prst="rect">
            <a:avLst/>
          </a:prstGeom>
        </p:spPr>
      </p:pic>
      <p:sp>
        <p:nvSpPr>
          <p:cNvPr id="5" name="文本框 4"/>
          <p:cNvSpPr txBox="1"/>
          <p:nvPr/>
        </p:nvSpPr>
        <p:spPr>
          <a:xfrm>
            <a:off x="5321935" y="2138680"/>
            <a:ext cx="1548130" cy="518160"/>
          </a:xfrm>
          <a:prstGeom prst="rect">
            <a:avLst/>
          </a:prstGeom>
          <a:noFill/>
        </p:spPr>
        <p:txBody>
          <a:bodyPr wrap="square" rtlCol="0">
            <a:spAutoFit/>
          </a:bodyPr>
          <a:lstStyle/>
          <a:p>
            <a:pPr algn="ctr"/>
            <a:r>
              <a:rPr lang="zh-CN" altLang="en-US" sz="2800">
                <a:solidFill>
                  <a:schemeClr val="tx1">
                    <a:lumMod val="65000"/>
                    <a:lumOff val="35000"/>
                  </a:schemeClr>
                </a:solidFill>
                <a:latin typeface="方正魏碑简体" panose="03000509000000000000" charset="-122"/>
                <a:ea typeface="方正魏碑简体" panose="03000509000000000000" charset="-122"/>
              </a:rPr>
              <a:t>第壹章</a:t>
            </a:r>
          </a:p>
        </p:txBody>
      </p:sp>
      <p:pic>
        <p:nvPicPr>
          <p:cNvPr id="6" name="图片 5" descr="山水1"/>
          <p:cNvPicPr>
            <a:picLocks noChangeAspect="1"/>
          </p:cNvPicPr>
          <p:nvPr/>
        </p:nvPicPr>
        <p:blipFill>
          <a:blip r:embed="rId4"/>
          <a:stretch>
            <a:fillRect/>
          </a:stretch>
        </p:blipFill>
        <p:spPr>
          <a:xfrm>
            <a:off x="8033385" y="3973830"/>
            <a:ext cx="4204335" cy="3482340"/>
          </a:xfrm>
          <a:prstGeom prst="rect">
            <a:avLst/>
          </a:prstGeom>
        </p:spPr>
      </p:pic>
      <p:pic>
        <p:nvPicPr>
          <p:cNvPr id="7" name="图片 6" descr="树枝"/>
          <p:cNvPicPr>
            <a:picLocks noChangeAspect="1"/>
          </p:cNvPicPr>
          <p:nvPr/>
        </p:nvPicPr>
        <p:blipFill>
          <a:blip r:embed="rId5"/>
          <a:stretch>
            <a:fillRect/>
          </a:stretch>
        </p:blipFill>
        <p:spPr>
          <a:xfrm flipH="1">
            <a:off x="-156845" y="-14605"/>
            <a:ext cx="2546985" cy="1343025"/>
          </a:xfrm>
          <a:prstGeom prst="rect">
            <a:avLst/>
          </a:prstGeom>
        </p:spPr>
      </p:pic>
      <p:sp>
        <p:nvSpPr>
          <p:cNvPr id="9" name="文本框 8"/>
          <p:cNvSpPr txBox="1"/>
          <p:nvPr/>
        </p:nvSpPr>
        <p:spPr>
          <a:xfrm>
            <a:off x="4243705" y="3359150"/>
            <a:ext cx="3703955" cy="460375"/>
          </a:xfrm>
          <a:prstGeom prst="rect">
            <a:avLst/>
          </a:prstGeom>
          <a:noFill/>
        </p:spPr>
        <p:txBody>
          <a:bodyPr wrap="square" rtlCol="0">
            <a:spAutoFit/>
          </a:bodyPr>
          <a:lstStyle/>
          <a:p>
            <a:pPr algn="ctr"/>
            <a:r>
              <a:rPr lang="zh-CN" altLang="en-US" sz="2400">
                <a:solidFill>
                  <a:schemeClr val="tx1">
                    <a:lumMod val="65000"/>
                    <a:lumOff val="35000"/>
                  </a:schemeClr>
                </a:solidFill>
                <a:latin typeface="方正魏碑简体" panose="03000509000000000000" charset="-122"/>
                <a:ea typeface="方正魏碑简体" panose="03000509000000000000" charset="-122"/>
              </a:rPr>
              <a:t>历史概念概述及举例说明</a:t>
            </a:r>
          </a:p>
        </p:txBody>
      </p:sp>
      <p:cxnSp>
        <p:nvCxnSpPr>
          <p:cNvPr id="13" name="直接连接符 12"/>
          <p:cNvCxnSpPr/>
          <p:nvPr/>
        </p:nvCxnSpPr>
        <p:spPr>
          <a:xfrm>
            <a:off x="3891915" y="4179570"/>
            <a:ext cx="4406900"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par>
                                <p:cTn id="8" presetID="22" presetClass="entr" presetSubtype="2"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wipe(right)">
                                      <p:cBhvr>
                                        <p:cTn id="10" dur="500"/>
                                        <p:tgtEl>
                                          <p:spTgt spid="6"/>
                                        </p:tgtEl>
                                      </p:cBhvr>
                                    </p:animEffect>
                                  </p:childTnLst>
                                </p:cTn>
                              </p:par>
                            </p:childTnLst>
                          </p:cTn>
                        </p:par>
                        <p:par>
                          <p:cTn id="11" fill="hold">
                            <p:stCondLst>
                              <p:cond delay="500"/>
                            </p:stCondLst>
                            <p:childTnLst>
                              <p:par>
                                <p:cTn id="12" presetID="53" presetClass="entr" presetSubtype="16" fill="hold" grpId="0" nodeType="after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p:cTn id="14" dur="500" fill="hold"/>
                                        <p:tgtEl>
                                          <p:spTgt spid="3"/>
                                        </p:tgtEl>
                                        <p:attrNameLst>
                                          <p:attrName>ppt_w</p:attrName>
                                        </p:attrNameLst>
                                      </p:cBhvr>
                                      <p:tavLst>
                                        <p:tav tm="0">
                                          <p:val>
                                            <p:fltVal val="0"/>
                                          </p:val>
                                        </p:tav>
                                        <p:tav tm="100000">
                                          <p:val>
                                            <p:strVal val="#ppt_w"/>
                                          </p:val>
                                        </p:tav>
                                      </p:tavLst>
                                    </p:anim>
                                    <p:anim calcmode="lin" valueType="num">
                                      <p:cBhvr>
                                        <p:cTn id="15" dur="500" fill="hold"/>
                                        <p:tgtEl>
                                          <p:spTgt spid="3"/>
                                        </p:tgtEl>
                                        <p:attrNameLst>
                                          <p:attrName>ppt_h</p:attrName>
                                        </p:attrNameLst>
                                      </p:cBhvr>
                                      <p:tavLst>
                                        <p:tav tm="0">
                                          <p:val>
                                            <p:fltVal val="0"/>
                                          </p:val>
                                        </p:tav>
                                        <p:tav tm="100000">
                                          <p:val>
                                            <p:strVal val="#ppt_h"/>
                                          </p:val>
                                        </p:tav>
                                      </p:tavLst>
                                    </p:anim>
                                    <p:animEffect transition="in" filter="fade">
                                      <p:cBhvr>
                                        <p:cTn id="16" dur="500"/>
                                        <p:tgtEl>
                                          <p:spTgt spid="3"/>
                                        </p:tgtEl>
                                      </p:cBhvr>
                                    </p:animEffect>
                                  </p:childTnLst>
                                </p:cTn>
                              </p:par>
                            </p:childTnLst>
                          </p:cTn>
                        </p:par>
                        <p:par>
                          <p:cTn id="17" fill="hold">
                            <p:stCondLst>
                              <p:cond delay="1000"/>
                            </p:stCondLst>
                            <p:childTnLst>
                              <p:par>
                                <p:cTn id="18" presetID="22" presetClass="entr" presetSubtype="8" fill="hold" nodeType="after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wipe(left)">
                                      <p:cBhvr>
                                        <p:cTn id="20" dur="500"/>
                                        <p:tgtEl>
                                          <p:spTgt spid="4"/>
                                        </p:tgtEl>
                                      </p:cBhvr>
                                    </p:animEffect>
                                  </p:childTnLst>
                                </p:cTn>
                              </p:par>
                            </p:childTnLst>
                          </p:cTn>
                        </p:par>
                        <p:par>
                          <p:cTn id="21" fill="hold">
                            <p:stCondLst>
                              <p:cond delay="1500"/>
                            </p:stCondLst>
                            <p:childTnLst>
                              <p:par>
                                <p:cTn id="22" presetID="12" presetClass="entr" presetSubtype="4" fill="hold" grpId="0" nodeType="afterEffect">
                                  <p:stCondLst>
                                    <p:cond delay="0"/>
                                  </p:stCondLst>
                                  <p:childTnLst>
                                    <p:set>
                                      <p:cBhvr>
                                        <p:cTn id="23" dur="1" fill="hold">
                                          <p:stCondLst>
                                            <p:cond delay="0"/>
                                          </p:stCondLst>
                                        </p:cTn>
                                        <p:tgtEl>
                                          <p:spTgt spid="5"/>
                                        </p:tgtEl>
                                        <p:attrNameLst>
                                          <p:attrName>style.visibility</p:attrName>
                                        </p:attrNameLst>
                                      </p:cBhvr>
                                      <p:to>
                                        <p:strVal val="visible"/>
                                      </p:to>
                                    </p:set>
                                    <p:anim calcmode="lin" valueType="num">
                                      <p:cBhvr additive="base">
                                        <p:cTn id="24" dur="500"/>
                                        <p:tgtEl>
                                          <p:spTgt spid="5"/>
                                        </p:tgtEl>
                                        <p:attrNameLst>
                                          <p:attrName>ppt_y</p:attrName>
                                        </p:attrNameLst>
                                      </p:cBhvr>
                                      <p:tavLst>
                                        <p:tav tm="0">
                                          <p:val>
                                            <p:strVal val="#ppt_y+#ppt_h*1.125000"/>
                                          </p:val>
                                        </p:tav>
                                        <p:tav tm="100000">
                                          <p:val>
                                            <p:strVal val="#ppt_y"/>
                                          </p:val>
                                        </p:tav>
                                      </p:tavLst>
                                    </p:anim>
                                    <p:animEffect transition="in" filter="wipe(up)">
                                      <p:cBhvr>
                                        <p:cTn id="25" dur="500"/>
                                        <p:tgtEl>
                                          <p:spTgt spid="5"/>
                                        </p:tgtEl>
                                      </p:cBhvr>
                                    </p:animEffect>
                                  </p:childTnLst>
                                </p:cTn>
                              </p:par>
                            </p:childTnLst>
                          </p:cTn>
                        </p:par>
                        <p:par>
                          <p:cTn id="26" fill="hold">
                            <p:stCondLst>
                              <p:cond delay="2000"/>
                            </p:stCondLst>
                            <p:childTnLst>
                              <p:par>
                                <p:cTn id="27" presetID="12" presetClass="entr" presetSubtype="4" fill="hold" grpId="0" nodeType="afterEffect">
                                  <p:stCondLst>
                                    <p:cond delay="0"/>
                                  </p:stCondLst>
                                  <p:childTnLst>
                                    <p:set>
                                      <p:cBhvr>
                                        <p:cTn id="28" dur="1" fill="hold">
                                          <p:stCondLst>
                                            <p:cond delay="0"/>
                                          </p:stCondLst>
                                        </p:cTn>
                                        <p:tgtEl>
                                          <p:spTgt spid="9"/>
                                        </p:tgtEl>
                                        <p:attrNameLst>
                                          <p:attrName>style.visibility</p:attrName>
                                        </p:attrNameLst>
                                      </p:cBhvr>
                                      <p:to>
                                        <p:strVal val="visible"/>
                                      </p:to>
                                    </p:set>
                                    <p:anim calcmode="lin" valueType="num">
                                      <p:cBhvr additive="base">
                                        <p:cTn id="29" dur="500"/>
                                        <p:tgtEl>
                                          <p:spTgt spid="9"/>
                                        </p:tgtEl>
                                        <p:attrNameLst>
                                          <p:attrName>ppt_y</p:attrName>
                                        </p:attrNameLst>
                                      </p:cBhvr>
                                      <p:tavLst>
                                        <p:tav tm="0">
                                          <p:val>
                                            <p:strVal val="#ppt_y+#ppt_h*1.125000"/>
                                          </p:val>
                                        </p:tav>
                                        <p:tav tm="100000">
                                          <p:val>
                                            <p:strVal val="#ppt_y"/>
                                          </p:val>
                                        </p:tav>
                                      </p:tavLst>
                                    </p:anim>
                                    <p:animEffect transition="in" filter="wipe(up)">
                                      <p:cBhvr>
                                        <p:cTn id="30" dur="500"/>
                                        <p:tgtEl>
                                          <p:spTgt spid="9"/>
                                        </p:tgtEl>
                                      </p:cBhvr>
                                    </p:animEffect>
                                  </p:childTnLst>
                                </p:cTn>
                              </p:par>
                            </p:childTnLst>
                          </p:cTn>
                        </p:par>
                        <p:par>
                          <p:cTn id="31" fill="hold">
                            <p:stCondLst>
                              <p:cond delay="2500"/>
                            </p:stCondLst>
                            <p:childTnLst>
                              <p:par>
                                <p:cTn id="32" presetID="22" presetClass="entr" presetSubtype="8" fill="hold" nodeType="afterEffect">
                                  <p:stCondLst>
                                    <p:cond delay="0"/>
                                  </p:stCondLst>
                                  <p:childTnLst>
                                    <p:set>
                                      <p:cBhvr>
                                        <p:cTn id="33" dur="1" fill="hold">
                                          <p:stCondLst>
                                            <p:cond delay="0"/>
                                          </p:stCondLst>
                                        </p:cTn>
                                        <p:tgtEl>
                                          <p:spTgt spid="13"/>
                                        </p:tgtEl>
                                        <p:attrNameLst>
                                          <p:attrName>style.visibility</p:attrName>
                                        </p:attrNameLst>
                                      </p:cBhvr>
                                      <p:to>
                                        <p:strVal val="visible"/>
                                      </p:to>
                                    </p:set>
                                    <p:animEffect transition="in" filter="wipe(left)">
                                      <p:cBhvr>
                                        <p:cTn id="34"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p:bldP spid="9"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矩形 7"/>
          <p:cNvSpPr/>
          <p:nvPr/>
        </p:nvSpPr>
        <p:spPr>
          <a:xfrm>
            <a:off x="490220" y="435610"/>
            <a:ext cx="11214100" cy="5986145"/>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3" name="图片 12" descr="山水1"/>
          <p:cNvPicPr>
            <a:picLocks noChangeAspect="1"/>
          </p:cNvPicPr>
          <p:nvPr/>
        </p:nvPicPr>
        <p:blipFill>
          <a:blip r:embed="rId3"/>
          <a:srcRect r="1040" b="18365"/>
          <a:stretch>
            <a:fillRect/>
          </a:stretch>
        </p:blipFill>
        <p:spPr>
          <a:xfrm>
            <a:off x="9105900" y="4646295"/>
            <a:ext cx="2598420" cy="1775460"/>
          </a:xfrm>
          <a:prstGeom prst="rect">
            <a:avLst/>
          </a:prstGeom>
        </p:spPr>
      </p:pic>
      <p:sp>
        <p:nvSpPr>
          <p:cNvPr id="39941" name="矩形 1049089" descr="#clear#"/>
          <p:cNvSpPr/>
          <p:nvPr/>
        </p:nvSpPr>
        <p:spPr>
          <a:xfrm>
            <a:off x="1353185" y="1045210"/>
            <a:ext cx="9485630" cy="3969385"/>
          </a:xfrm>
          <a:prstGeom prst="rect">
            <a:avLst/>
          </a:prstGeom>
          <a:noFill/>
          <a:ln w="9525">
            <a:noFill/>
          </a:ln>
        </p:spPr>
        <p:txBody>
          <a:bodyPr wrap="square" lIns="91440" tIns="45720" rIns="91440" bIns="45720" anchor="t">
            <a:spAutoFit/>
          </a:bodyPr>
          <a:lstStyle/>
          <a:p>
            <a:pPr latinLnBrk="1"/>
            <a:r>
              <a:rPr sz="2800" dirty="0">
                <a:latin typeface="楷体" panose="02010609060101010101" charset="-122"/>
                <a:ea typeface="楷体" panose="02010609060101010101" charset="-122"/>
              </a:rPr>
              <a:t>4.[2018·全国3卷]英国科学家赫胥黎的《进化论与伦理学及其他》认为不能将自然的进化论与人类社会的伦理学混为一谈。但严复将该书翻译成《天演论》时，“煞费苦心”地将二者联系起来，提出自然界进化规律同样适用于人类社会。严复意在</a:t>
            </a:r>
          </a:p>
          <a:p>
            <a:pPr latinLnBrk="1"/>
            <a:r>
              <a:rPr sz="2800" dirty="0">
                <a:latin typeface="楷体" panose="02010609060101010101" charset="-122"/>
                <a:ea typeface="楷体" panose="02010609060101010101" charset="-122"/>
              </a:rPr>
              <a:t>A．纠正生物进化论的错误             </a:t>
            </a:r>
          </a:p>
          <a:p>
            <a:pPr latinLnBrk="1"/>
            <a:r>
              <a:rPr sz="2800" dirty="0">
                <a:latin typeface="楷体" panose="02010609060101010101" charset="-122"/>
                <a:ea typeface="楷体" panose="02010609060101010101" charset="-122"/>
              </a:rPr>
              <a:t>B．为反清革命提供理论依据</a:t>
            </a:r>
          </a:p>
          <a:p>
            <a:pPr latinLnBrk="1"/>
            <a:r>
              <a:rPr sz="2800" dirty="0">
                <a:latin typeface="楷体" panose="02010609060101010101" charset="-122"/>
                <a:ea typeface="楷体" panose="02010609060101010101" charset="-122"/>
              </a:rPr>
              <a:t>C．传播“中体西用”思想             </a:t>
            </a:r>
          </a:p>
          <a:p>
            <a:pPr latinLnBrk="1"/>
            <a:r>
              <a:rPr sz="2800" dirty="0">
                <a:latin typeface="楷体" panose="02010609060101010101" charset="-122"/>
                <a:ea typeface="楷体" panose="02010609060101010101" charset="-122"/>
              </a:rPr>
              <a:t>D．促进国人救亡意识的觉醒</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edge">
                                      <p:cBhvr>
                                        <p:cTn id="7" dur="500"/>
                                        <p:tgtEl>
                                          <p:spTgt spid="8"/>
                                        </p:tgtEl>
                                      </p:cBhvr>
                                    </p:animEffect>
                                  </p:childTnLst>
                                </p:cTn>
                              </p:par>
                            </p:childTnLst>
                          </p:cTn>
                        </p:par>
                        <p:par>
                          <p:cTn id="8" fill="hold">
                            <p:stCondLst>
                              <p:cond delay="500"/>
                            </p:stCondLst>
                            <p:childTnLst>
                              <p:par>
                                <p:cTn id="9" presetID="42" presetClass="entr" presetSubtype="0" fill="hold"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500"/>
                                        <p:tgtEl>
                                          <p:spTgt spid="13"/>
                                        </p:tgtEl>
                                      </p:cBhvr>
                                    </p:animEffect>
                                    <p:anim calcmode="lin" valueType="num">
                                      <p:cBhvr>
                                        <p:cTn id="12" dur="500" fill="hold"/>
                                        <p:tgtEl>
                                          <p:spTgt spid="13"/>
                                        </p:tgtEl>
                                        <p:attrNameLst>
                                          <p:attrName>ppt_x</p:attrName>
                                        </p:attrNameLst>
                                      </p:cBhvr>
                                      <p:tavLst>
                                        <p:tav tm="0">
                                          <p:val>
                                            <p:strVal val="#ppt_x"/>
                                          </p:val>
                                        </p:tav>
                                        <p:tav tm="100000">
                                          <p:val>
                                            <p:strVal val="#ppt_x"/>
                                          </p:val>
                                        </p:tav>
                                      </p:tavLst>
                                    </p:anim>
                                    <p:anim calcmode="lin" valueType="num">
                                      <p:cBhvr>
                                        <p:cTn id="13" dur="500" fill="hold"/>
                                        <p:tgtEl>
                                          <p:spTgt spid="13"/>
                                        </p:tgtEl>
                                        <p:attrNameLst>
                                          <p:attrName>ppt_y</p:attrName>
                                        </p:attrNameLst>
                                      </p:cBhvr>
                                      <p:tavLst>
                                        <p:tav tm="0">
                                          <p:val>
                                            <p:strVal val="#ppt_y+.1"/>
                                          </p:val>
                                        </p:tav>
                                        <p:tav tm="100000">
                                          <p:val>
                                            <p:strVal val="#ppt_y"/>
                                          </p:val>
                                        </p:tav>
                                      </p:tavLst>
                                    </p:anim>
                                  </p:childTnLst>
                                </p:cTn>
                              </p:par>
                            </p:childTnLst>
                          </p:cTn>
                        </p:par>
                        <p:par>
                          <p:cTn id="14" fill="hold">
                            <p:stCondLst>
                              <p:cond delay="1000"/>
                            </p:stCondLst>
                            <p:childTnLst>
                              <p:par>
                                <p:cTn id="15" presetID="22" presetClass="entr" presetSubtype="4" fill="hold" grpId="0" nodeType="afterEffect">
                                  <p:stCondLst>
                                    <p:cond delay="0"/>
                                  </p:stCondLst>
                                  <p:childTnLst>
                                    <p:set>
                                      <p:cBhvr>
                                        <p:cTn id="16" dur="1" fill="hold">
                                          <p:stCondLst>
                                            <p:cond delay="0"/>
                                          </p:stCondLst>
                                        </p:cTn>
                                        <p:tgtEl>
                                          <p:spTgt spid="39941"/>
                                        </p:tgtEl>
                                        <p:attrNameLst>
                                          <p:attrName>style.visibility</p:attrName>
                                        </p:attrNameLst>
                                      </p:cBhvr>
                                      <p:to>
                                        <p:strVal val="visible"/>
                                      </p:to>
                                    </p:set>
                                    <p:animEffect transition="in" filter="wipe(down)">
                                      <p:cBhvr>
                                        <p:cTn id="17" dur="500"/>
                                        <p:tgtEl>
                                          <p:spTgt spid="399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ldLvl="0" animBg="1"/>
      <p:bldP spid="39941"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文本框 24"/>
          <p:cNvSpPr txBox="1"/>
          <p:nvPr/>
        </p:nvSpPr>
        <p:spPr>
          <a:xfrm>
            <a:off x="796925" y="1607185"/>
            <a:ext cx="10754995" cy="3046095"/>
          </a:xfrm>
          <a:prstGeom prst="rect">
            <a:avLst/>
          </a:prstGeom>
          <a:noFill/>
        </p:spPr>
        <p:txBody>
          <a:bodyPr wrap="square" rtlCol="0">
            <a:spAutoFit/>
          </a:bodyPr>
          <a:lstStyle/>
          <a:p>
            <a:r>
              <a:rPr lang="zh-CN" altLang="en-US" sz="2400">
                <a:solidFill>
                  <a:srgbClr val="1F24FF"/>
                </a:solidFill>
                <a:latin typeface="方正魏碑简体" panose="03000509000000000000" charset="-122"/>
                <a:ea typeface="方正魏碑简体" panose="03000509000000000000" charset="-122"/>
                <a:sym typeface="+mn-ea"/>
              </a:rPr>
              <a:t>【解析】本题直接考查民族危机意识的觉醒与思想的解放，涉及到生物进化论、立宪与革命、中体西用等历史概念。英国科学家达尔文创立生物进化论，进化论思想是科学的，改变了人们对于人在生物界地位的看法，有力挑战了神学创世说，A选项不符合史实。严复是资产阶级维新派人物，主张在保存君主制的基础上推行政治变法，以建立君主立宪制；加上中体西用是洋务运动的指导思想，因此B、C选项不符合史实。晚清时期民族危机逐步加深，严复在宣传进化论思想时强调物竞天择、适者生存与自强保种，希望促进国人救亡意识的觉醒，D选项正确。</a:t>
            </a:r>
          </a:p>
        </p:txBody>
      </p:sp>
      <p:sp>
        <p:nvSpPr>
          <p:cNvPr id="2" name="矩形 1"/>
          <p:cNvSpPr/>
          <p:nvPr/>
        </p:nvSpPr>
        <p:spPr>
          <a:xfrm>
            <a:off x="644525" y="786765"/>
            <a:ext cx="11059795" cy="4965700"/>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withEffect">
                                  <p:stCondLst>
                                    <p:cond delay="0"/>
                                  </p:stCondLst>
                                  <p:childTnLst>
                                    <p:set>
                                      <p:cBhvr>
                                        <p:cTn id="6" dur="1" fill="hold">
                                          <p:stCondLst>
                                            <p:cond delay="0"/>
                                          </p:stCondLst>
                                        </p:cTn>
                                        <p:tgtEl>
                                          <p:spTgt spid="25"/>
                                        </p:tgtEl>
                                        <p:attrNameLst>
                                          <p:attrName>style.visibility</p:attrName>
                                        </p:attrNameLst>
                                      </p:cBhvr>
                                      <p:to>
                                        <p:strVal val="visible"/>
                                      </p:to>
                                    </p:set>
                                    <p:anim calcmode="lin" valueType="num">
                                      <p:cBhvr additive="base">
                                        <p:cTn id="7" dur="500"/>
                                        <p:tgtEl>
                                          <p:spTgt spid="25"/>
                                        </p:tgtEl>
                                        <p:attrNameLst>
                                          <p:attrName>ppt_y</p:attrName>
                                        </p:attrNameLst>
                                      </p:cBhvr>
                                      <p:tavLst>
                                        <p:tav tm="0">
                                          <p:val>
                                            <p:strVal val="#ppt_y+#ppt_h*1.125000"/>
                                          </p:val>
                                        </p:tav>
                                        <p:tav tm="100000">
                                          <p:val>
                                            <p:strVal val="#ppt_y"/>
                                          </p:val>
                                        </p:tav>
                                      </p:tavLst>
                                    </p:anim>
                                    <p:animEffect transition="in" filter="wipe(up)">
                                      <p:cBhvr>
                                        <p:cTn id="8" dur="500"/>
                                        <p:tgtEl>
                                          <p:spTgt spid="25"/>
                                        </p:tgtEl>
                                      </p:cBhvr>
                                    </p:animEffect>
                                  </p:childTnLst>
                                </p:cTn>
                              </p:par>
                            </p:childTnLst>
                          </p:cTn>
                        </p:par>
                        <p:par>
                          <p:cTn id="9" fill="hold">
                            <p:stCondLst>
                              <p:cond delay="500"/>
                            </p:stCondLst>
                            <p:childTnLst>
                              <p:par>
                                <p:cTn id="10" presetID="20" presetClass="entr" presetSubtype="0" fill="hold" grpId="0" nodeType="after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edg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2" grpId="0" bldLvl="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矩形 7"/>
          <p:cNvSpPr/>
          <p:nvPr/>
        </p:nvSpPr>
        <p:spPr>
          <a:xfrm>
            <a:off x="490220" y="435610"/>
            <a:ext cx="11214100" cy="5986145"/>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3" name="图片 12" descr="山水1"/>
          <p:cNvPicPr>
            <a:picLocks noChangeAspect="1"/>
          </p:cNvPicPr>
          <p:nvPr/>
        </p:nvPicPr>
        <p:blipFill>
          <a:blip r:embed="rId3"/>
          <a:srcRect r="1040" b="18365"/>
          <a:stretch>
            <a:fillRect/>
          </a:stretch>
        </p:blipFill>
        <p:spPr>
          <a:xfrm>
            <a:off x="9105900" y="4646295"/>
            <a:ext cx="2598420" cy="1775460"/>
          </a:xfrm>
          <a:prstGeom prst="rect">
            <a:avLst/>
          </a:prstGeom>
        </p:spPr>
      </p:pic>
      <p:sp>
        <p:nvSpPr>
          <p:cNvPr id="39941" name="矩形 1049089" descr="#clear#"/>
          <p:cNvSpPr/>
          <p:nvPr/>
        </p:nvSpPr>
        <p:spPr>
          <a:xfrm>
            <a:off x="1353185" y="1045210"/>
            <a:ext cx="9485630" cy="3107690"/>
          </a:xfrm>
          <a:prstGeom prst="rect">
            <a:avLst/>
          </a:prstGeom>
          <a:noFill/>
          <a:ln w="9525">
            <a:noFill/>
          </a:ln>
        </p:spPr>
        <p:txBody>
          <a:bodyPr wrap="square" lIns="91440" tIns="45720" rIns="91440" bIns="45720" anchor="t">
            <a:spAutoFit/>
          </a:bodyPr>
          <a:lstStyle/>
          <a:p>
            <a:pPr latinLnBrk="1"/>
            <a:r>
              <a:rPr sz="2800" dirty="0">
                <a:latin typeface="楷体" panose="02010609060101010101" charset="-122"/>
                <a:ea typeface="楷体" panose="02010609060101010101" charset="-122"/>
              </a:rPr>
              <a:t>5.[2018·全国3卷]1959年，苏共二十一大讨论通过了七年经济计划，规定7年内工业生产总值提高80%，其中发电量、钢铁产量都要求成倍增长。这反映出七年经济计划</a:t>
            </a:r>
          </a:p>
          <a:p>
            <a:pPr latinLnBrk="1"/>
            <a:r>
              <a:rPr sz="2800" dirty="0">
                <a:latin typeface="楷体" panose="02010609060101010101" charset="-122"/>
                <a:ea typeface="楷体" panose="02010609060101010101" charset="-122"/>
              </a:rPr>
              <a:t>A．未能摆脱斯大林模式          	</a:t>
            </a:r>
          </a:p>
          <a:p>
            <a:pPr latinLnBrk="1"/>
            <a:r>
              <a:rPr sz="2800" dirty="0">
                <a:latin typeface="楷体" panose="02010609060101010101" charset="-122"/>
                <a:ea typeface="楷体" panose="02010609060101010101" charset="-122"/>
              </a:rPr>
              <a:t>B．是应对马歇尔计划的举措</a:t>
            </a:r>
          </a:p>
          <a:p>
            <a:pPr latinLnBrk="1"/>
            <a:r>
              <a:rPr sz="2800" dirty="0">
                <a:latin typeface="楷体" panose="02010609060101010101" charset="-122"/>
                <a:ea typeface="楷体" panose="02010609060101010101" charset="-122"/>
              </a:rPr>
              <a:t>C．是新经济政策的延续      	    </a:t>
            </a:r>
          </a:p>
          <a:p>
            <a:pPr latinLnBrk="1"/>
            <a:r>
              <a:rPr sz="2800" dirty="0">
                <a:latin typeface="楷体" panose="02010609060101010101" charset="-122"/>
                <a:ea typeface="楷体" panose="02010609060101010101" charset="-122"/>
              </a:rPr>
              <a:t>D．加强了国家对经济的控制</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edge">
                                      <p:cBhvr>
                                        <p:cTn id="7" dur="500"/>
                                        <p:tgtEl>
                                          <p:spTgt spid="8"/>
                                        </p:tgtEl>
                                      </p:cBhvr>
                                    </p:animEffect>
                                  </p:childTnLst>
                                </p:cTn>
                              </p:par>
                            </p:childTnLst>
                          </p:cTn>
                        </p:par>
                        <p:par>
                          <p:cTn id="8" fill="hold">
                            <p:stCondLst>
                              <p:cond delay="500"/>
                            </p:stCondLst>
                            <p:childTnLst>
                              <p:par>
                                <p:cTn id="9" presetID="42" presetClass="entr" presetSubtype="0" fill="hold"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500"/>
                                        <p:tgtEl>
                                          <p:spTgt spid="13"/>
                                        </p:tgtEl>
                                      </p:cBhvr>
                                    </p:animEffect>
                                    <p:anim calcmode="lin" valueType="num">
                                      <p:cBhvr>
                                        <p:cTn id="12" dur="500" fill="hold"/>
                                        <p:tgtEl>
                                          <p:spTgt spid="13"/>
                                        </p:tgtEl>
                                        <p:attrNameLst>
                                          <p:attrName>ppt_x</p:attrName>
                                        </p:attrNameLst>
                                      </p:cBhvr>
                                      <p:tavLst>
                                        <p:tav tm="0">
                                          <p:val>
                                            <p:strVal val="#ppt_x"/>
                                          </p:val>
                                        </p:tav>
                                        <p:tav tm="100000">
                                          <p:val>
                                            <p:strVal val="#ppt_x"/>
                                          </p:val>
                                        </p:tav>
                                      </p:tavLst>
                                    </p:anim>
                                    <p:anim calcmode="lin" valueType="num">
                                      <p:cBhvr>
                                        <p:cTn id="13" dur="500" fill="hold"/>
                                        <p:tgtEl>
                                          <p:spTgt spid="13"/>
                                        </p:tgtEl>
                                        <p:attrNameLst>
                                          <p:attrName>ppt_y</p:attrName>
                                        </p:attrNameLst>
                                      </p:cBhvr>
                                      <p:tavLst>
                                        <p:tav tm="0">
                                          <p:val>
                                            <p:strVal val="#ppt_y+.1"/>
                                          </p:val>
                                        </p:tav>
                                        <p:tav tm="100000">
                                          <p:val>
                                            <p:strVal val="#ppt_y"/>
                                          </p:val>
                                        </p:tav>
                                      </p:tavLst>
                                    </p:anim>
                                  </p:childTnLst>
                                </p:cTn>
                              </p:par>
                            </p:childTnLst>
                          </p:cTn>
                        </p:par>
                        <p:par>
                          <p:cTn id="14" fill="hold">
                            <p:stCondLst>
                              <p:cond delay="1000"/>
                            </p:stCondLst>
                            <p:childTnLst>
                              <p:par>
                                <p:cTn id="15" presetID="22" presetClass="entr" presetSubtype="4" fill="hold" grpId="0" nodeType="afterEffect">
                                  <p:stCondLst>
                                    <p:cond delay="0"/>
                                  </p:stCondLst>
                                  <p:childTnLst>
                                    <p:set>
                                      <p:cBhvr>
                                        <p:cTn id="16" dur="1" fill="hold">
                                          <p:stCondLst>
                                            <p:cond delay="0"/>
                                          </p:stCondLst>
                                        </p:cTn>
                                        <p:tgtEl>
                                          <p:spTgt spid="39941"/>
                                        </p:tgtEl>
                                        <p:attrNameLst>
                                          <p:attrName>style.visibility</p:attrName>
                                        </p:attrNameLst>
                                      </p:cBhvr>
                                      <p:to>
                                        <p:strVal val="visible"/>
                                      </p:to>
                                    </p:set>
                                    <p:animEffect transition="in" filter="wipe(down)">
                                      <p:cBhvr>
                                        <p:cTn id="17" dur="500"/>
                                        <p:tgtEl>
                                          <p:spTgt spid="399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ldLvl="0" animBg="1"/>
      <p:bldP spid="39941"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文本框 24"/>
          <p:cNvSpPr txBox="1"/>
          <p:nvPr/>
        </p:nvSpPr>
        <p:spPr>
          <a:xfrm>
            <a:off x="796925" y="1289050"/>
            <a:ext cx="10754995" cy="3784600"/>
          </a:xfrm>
          <a:prstGeom prst="rect">
            <a:avLst/>
          </a:prstGeom>
          <a:noFill/>
        </p:spPr>
        <p:txBody>
          <a:bodyPr wrap="square" rtlCol="0">
            <a:spAutoFit/>
          </a:bodyPr>
          <a:lstStyle/>
          <a:p>
            <a:r>
              <a:rPr lang="zh-CN" altLang="en-US" sz="2400">
                <a:solidFill>
                  <a:srgbClr val="1F24FF"/>
                </a:solidFill>
                <a:latin typeface="方正魏碑简体" panose="03000509000000000000" charset="-122"/>
                <a:ea typeface="方正魏碑简体" panose="03000509000000000000" charset="-122"/>
                <a:sym typeface="+mn-ea"/>
              </a:rPr>
              <a:t>【解析】本题直接考查赫鲁晓夫改革的局限，涉及到计划经济、斯大林模式、马歇尔计划、新经济政策等历史概念。斯大林模式主张优先发展重工业、实行的是高度集中的的计划经济体制，七年经济计划并没有摆脱斯大林模式，A选项正确。以苏联为首的社会主义阵营应对美国马歇尔计划的经济举措是成立的经济互助委员会，加上马歇尔计划推行的时间为1948—1951年共计4年，因此B选项不符合史实。新经济政策探索出一条新的社会主义建设道路，即在无产阶级国家的领导监督下，利用市场与商品货币关系扩大生产，逐步过渡到社会主义；七年经济计划不符合新经济政策的特点，C选项不符合史实。材料中的七年经济计划强调了苏共对工业特别是重工业的重视与要求，而D选项则是强调对整个经济的控制，D选项不符合题意。</a:t>
            </a:r>
          </a:p>
        </p:txBody>
      </p:sp>
      <p:sp>
        <p:nvSpPr>
          <p:cNvPr id="2" name="矩形 1"/>
          <p:cNvSpPr/>
          <p:nvPr/>
        </p:nvSpPr>
        <p:spPr>
          <a:xfrm>
            <a:off x="644525" y="786765"/>
            <a:ext cx="11059795" cy="4965700"/>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withEffect">
                                  <p:stCondLst>
                                    <p:cond delay="0"/>
                                  </p:stCondLst>
                                  <p:childTnLst>
                                    <p:set>
                                      <p:cBhvr>
                                        <p:cTn id="6" dur="1" fill="hold">
                                          <p:stCondLst>
                                            <p:cond delay="0"/>
                                          </p:stCondLst>
                                        </p:cTn>
                                        <p:tgtEl>
                                          <p:spTgt spid="25"/>
                                        </p:tgtEl>
                                        <p:attrNameLst>
                                          <p:attrName>style.visibility</p:attrName>
                                        </p:attrNameLst>
                                      </p:cBhvr>
                                      <p:to>
                                        <p:strVal val="visible"/>
                                      </p:to>
                                    </p:set>
                                    <p:anim calcmode="lin" valueType="num">
                                      <p:cBhvr additive="base">
                                        <p:cTn id="7" dur="500"/>
                                        <p:tgtEl>
                                          <p:spTgt spid="25"/>
                                        </p:tgtEl>
                                        <p:attrNameLst>
                                          <p:attrName>ppt_y</p:attrName>
                                        </p:attrNameLst>
                                      </p:cBhvr>
                                      <p:tavLst>
                                        <p:tav tm="0">
                                          <p:val>
                                            <p:strVal val="#ppt_y+#ppt_h*1.125000"/>
                                          </p:val>
                                        </p:tav>
                                        <p:tav tm="100000">
                                          <p:val>
                                            <p:strVal val="#ppt_y"/>
                                          </p:val>
                                        </p:tav>
                                      </p:tavLst>
                                    </p:anim>
                                    <p:animEffect transition="in" filter="wipe(up)">
                                      <p:cBhvr>
                                        <p:cTn id="8" dur="500"/>
                                        <p:tgtEl>
                                          <p:spTgt spid="25"/>
                                        </p:tgtEl>
                                      </p:cBhvr>
                                    </p:animEffect>
                                  </p:childTnLst>
                                </p:cTn>
                              </p:par>
                            </p:childTnLst>
                          </p:cTn>
                        </p:par>
                        <p:par>
                          <p:cTn id="9" fill="hold">
                            <p:stCondLst>
                              <p:cond delay="500"/>
                            </p:stCondLst>
                            <p:childTnLst>
                              <p:par>
                                <p:cTn id="10" presetID="20" presetClass="entr" presetSubtype="0" fill="hold" grpId="0" nodeType="after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edg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2" grpId="0" bldLvl="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椭圆 2"/>
          <p:cNvSpPr/>
          <p:nvPr/>
        </p:nvSpPr>
        <p:spPr>
          <a:xfrm>
            <a:off x="5022215" y="830580"/>
            <a:ext cx="2148205" cy="2148205"/>
          </a:xfrm>
          <a:prstGeom prst="ellipse">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4" name="图片 3" descr="梅花"/>
          <p:cNvPicPr>
            <a:picLocks noChangeAspect="1"/>
          </p:cNvPicPr>
          <p:nvPr/>
        </p:nvPicPr>
        <p:blipFill>
          <a:blip r:embed="rId3"/>
          <a:stretch>
            <a:fillRect/>
          </a:stretch>
        </p:blipFill>
        <p:spPr>
          <a:xfrm>
            <a:off x="5153660" y="1069975"/>
            <a:ext cx="1472565" cy="980440"/>
          </a:xfrm>
          <a:prstGeom prst="rect">
            <a:avLst/>
          </a:prstGeom>
        </p:spPr>
      </p:pic>
      <p:sp>
        <p:nvSpPr>
          <p:cNvPr id="5" name="文本框 4"/>
          <p:cNvSpPr txBox="1"/>
          <p:nvPr/>
        </p:nvSpPr>
        <p:spPr>
          <a:xfrm>
            <a:off x="5321935" y="2138680"/>
            <a:ext cx="1548130" cy="521970"/>
          </a:xfrm>
          <a:prstGeom prst="rect">
            <a:avLst/>
          </a:prstGeom>
          <a:noFill/>
        </p:spPr>
        <p:txBody>
          <a:bodyPr wrap="square" rtlCol="0">
            <a:spAutoFit/>
          </a:bodyPr>
          <a:lstStyle/>
          <a:p>
            <a:pPr algn="ctr"/>
            <a:r>
              <a:rPr lang="zh-CN" altLang="en-US" sz="2800">
                <a:solidFill>
                  <a:schemeClr val="tx1">
                    <a:lumMod val="65000"/>
                    <a:lumOff val="35000"/>
                  </a:schemeClr>
                </a:solidFill>
                <a:latin typeface="方正魏碑简体" panose="03000509000000000000" charset="-122"/>
                <a:ea typeface="方正魏碑简体" panose="03000509000000000000" charset="-122"/>
                <a:sym typeface="+mn-ea"/>
              </a:rPr>
              <a:t>第叁章</a:t>
            </a:r>
            <a:endParaRPr lang="zh-CN" altLang="en-US" sz="2800">
              <a:solidFill>
                <a:schemeClr val="tx1">
                  <a:lumMod val="65000"/>
                  <a:lumOff val="35000"/>
                </a:schemeClr>
              </a:solidFill>
              <a:latin typeface="方正魏碑简体" panose="03000509000000000000" charset="-122"/>
              <a:ea typeface="方正魏碑简体" panose="03000509000000000000" charset="-122"/>
            </a:endParaRPr>
          </a:p>
        </p:txBody>
      </p:sp>
      <p:pic>
        <p:nvPicPr>
          <p:cNvPr id="6" name="图片 5" descr="山水1"/>
          <p:cNvPicPr>
            <a:picLocks noChangeAspect="1"/>
          </p:cNvPicPr>
          <p:nvPr/>
        </p:nvPicPr>
        <p:blipFill>
          <a:blip r:embed="rId4"/>
          <a:stretch>
            <a:fillRect/>
          </a:stretch>
        </p:blipFill>
        <p:spPr>
          <a:xfrm>
            <a:off x="8033385" y="3973830"/>
            <a:ext cx="4204335" cy="3482340"/>
          </a:xfrm>
          <a:prstGeom prst="rect">
            <a:avLst/>
          </a:prstGeom>
        </p:spPr>
      </p:pic>
      <p:pic>
        <p:nvPicPr>
          <p:cNvPr id="7" name="图片 6" descr="树枝"/>
          <p:cNvPicPr>
            <a:picLocks noChangeAspect="1"/>
          </p:cNvPicPr>
          <p:nvPr/>
        </p:nvPicPr>
        <p:blipFill>
          <a:blip r:embed="rId5"/>
          <a:stretch>
            <a:fillRect/>
          </a:stretch>
        </p:blipFill>
        <p:spPr>
          <a:xfrm flipH="1">
            <a:off x="-156845" y="-14605"/>
            <a:ext cx="2546985" cy="1343025"/>
          </a:xfrm>
          <a:prstGeom prst="rect">
            <a:avLst/>
          </a:prstGeom>
        </p:spPr>
      </p:pic>
      <p:sp>
        <p:nvSpPr>
          <p:cNvPr id="9" name="文本框 8"/>
          <p:cNvSpPr txBox="1"/>
          <p:nvPr/>
        </p:nvSpPr>
        <p:spPr>
          <a:xfrm>
            <a:off x="4243705" y="3359150"/>
            <a:ext cx="3703955" cy="460375"/>
          </a:xfrm>
          <a:prstGeom prst="rect">
            <a:avLst/>
          </a:prstGeom>
          <a:noFill/>
        </p:spPr>
        <p:txBody>
          <a:bodyPr wrap="square" rtlCol="0">
            <a:spAutoFit/>
          </a:bodyPr>
          <a:lstStyle/>
          <a:p>
            <a:pPr algn="ctr"/>
            <a:r>
              <a:rPr lang="zh-CN" altLang="en-US" sz="2400">
                <a:solidFill>
                  <a:schemeClr val="tx1">
                    <a:lumMod val="65000"/>
                    <a:lumOff val="35000"/>
                  </a:schemeClr>
                </a:solidFill>
                <a:latin typeface="方正魏碑简体" panose="03000509000000000000" charset="-122"/>
                <a:ea typeface="方正魏碑简体" panose="03000509000000000000" charset="-122"/>
              </a:rPr>
              <a:t>从概念角度探讨一个考题</a:t>
            </a:r>
          </a:p>
        </p:txBody>
      </p:sp>
      <p:cxnSp>
        <p:nvCxnSpPr>
          <p:cNvPr id="13" name="直接连接符 12"/>
          <p:cNvCxnSpPr/>
          <p:nvPr/>
        </p:nvCxnSpPr>
        <p:spPr>
          <a:xfrm>
            <a:off x="3891915" y="4179570"/>
            <a:ext cx="4406900"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par>
                                <p:cTn id="8" presetID="22" presetClass="entr" presetSubtype="2"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wipe(right)">
                                      <p:cBhvr>
                                        <p:cTn id="10" dur="500"/>
                                        <p:tgtEl>
                                          <p:spTgt spid="6"/>
                                        </p:tgtEl>
                                      </p:cBhvr>
                                    </p:animEffect>
                                  </p:childTnLst>
                                </p:cTn>
                              </p:par>
                            </p:childTnLst>
                          </p:cTn>
                        </p:par>
                        <p:par>
                          <p:cTn id="11" fill="hold">
                            <p:stCondLst>
                              <p:cond delay="500"/>
                            </p:stCondLst>
                            <p:childTnLst>
                              <p:par>
                                <p:cTn id="12" presetID="53" presetClass="entr" presetSubtype="16" fill="hold" grpId="0" nodeType="after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p:cTn id="14" dur="500" fill="hold"/>
                                        <p:tgtEl>
                                          <p:spTgt spid="3"/>
                                        </p:tgtEl>
                                        <p:attrNameLst>
                                          <p:attrName>ppt_w</p:attrName>
                                        </p:attrNameLst>
                                      </p:cBhvr>
                                      <p:tavLst>
                                        <p:tav tm="0">
                                          <p:val>
                                            <p:fltVal val="0"/>
                                          </p:val>
                                        </p:tav>
                                        <p:tav tm="100000">
                                          <p:val>
                                            <p:strVal val="#ppt_w"/>
                                          </p:val>
                                        </p:tav>
                                      </p:tavLst>
                                    </p:anim>
                                    <p:anim calcmode="lin" valueType="num">
                                      <p:cBhvr>
                                        <p:cTn id="15" dur="500" fill="hold"/>
                                        <p:tgtEl>
                                          <p:spTgt spid="3"/>
                                        </p:tgtEl>
                                        <p:attrNameLst>
                                          <p:attrName>ppt_h</p:attrName>
                                        </p:attrNameLst>
                                      </p:cBhvr>
                                      <p:tavLst>
                                        <p:tav tm="0">
                                          <p:val>
                                            <p:fltVal val="0"/>
                                          </p:val>
                                        </p:tav>
                                        <p:tav tm="100000">
                                          <p:val>
                                            <p:strVal val="#ppt_h"/>
                                          </p:val>
                                        </p:tav>
                                      </p:tavLst>
                                    </p:anim>
                                    <p:animEffect transition="in" filter="fade">
                                      <p:cBhvr>
                                        <p:cTn id="16" dur="500"/>
                                        <p:tgtEl>
                                          <p:spTgt spid="3"/>
                                        </p:tgtEl>
                                      </p:cBhvr>
                                    </p:animEffect>
                                  </p:childTnLst>
                                </p:cTn>
                              </p:par>
                            </p:childTnLst>
                          </p:cTn>
                        </p:par>
                        <p:par>
                          <p:cTn id="17" fill="hold">
                            <p:stCondLst>
                              <p:cond delay="1000"/>
                            </p:stCondLst>
                            <p:childTnLst>
                              <p:par>
                                <p:cTn id="18" presetID="22" presetClass="entr" presetSubtype="8" fill="hold" nodeType="after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wipe(left)">
                                      <p:cBhvr>
                                        <p:cTn id="20" dur="500"/>
                                        <p:tgtEl>
                                          <p:spTgt spid="4"/>
                                        </p:tgtEl>
                                      </p:cBhvr>
                                    </p:animEffect>
                                  </p:childTnLst>
                                </p:cTn>
                              </p:par>
                            </p:childTnLst>
                          </p:cTn>
                        </p:par>
                        <p:par>
                          <p:cTn id="21" fill="hold">
                            <p:stCondLst>
                              <p:cond delay="1500"/>
                            </p:stCondLst>
                            <p:childTnLst>
                              <p:par>
                                <p:cTn id="22" presetID="12" presetClass="entr" presetSubtype="4" fill="hold" grpId="0" nodeType="afterEffect">
                                  <p:stCondLst>
                                    <p:cond delay="0"/>
                                  </p:stCondLst>
                                  <p:childTnLst>
                                    <p:set>
                                      <p:cBhvr>
                                        <p:cTn id="23" dur="1" fill="hold">
                                          <p:stCondLst>
                                            <p:cond delay="0"/>
                                          </p:stCondLst>
                                        </p:cTn>
                                        <p:tgtEl>
                                          <p:spTgt spid="5"/>
                                        </p:tgtEl>
                                        <p:attrNameLst>
                                          <p:attrName>style.visibility</p:attrName>
                                        </p:attrNameLst>
                                      </p:cBhvr>
                                      <p:to>
                                        <p:strVal val="visible"/>
                                      </p:to>
                                    </p:set>
                                    <p:anim calcmode="lin" valueType="num">
                                      <p:cBhvr additive="base">
                                        <p:cTn id="24" dur="500"/>
                                        <p:tgtEl>
                                          <p:spTgt spid="5"/>
                                        </p:tgtEl>
                                        <p:attrNameLst>
                                          <p:attrName>ppt_y</p:attrName>
                                        </p:attrNameLst>
                                      </p:cBhvr>
                                      <p:tavLst>
                                        <p:tav tm="0">
                                          <p:val>
                                            <p:strVal val="#ppt_y+#ppt_h*1.125000"/>
                                          </p:val>
                                        </p:tav>
                                        <p:tav tm="100000">
                                          <p:val>
                                            <p:strVal val="#ppt_y"/>
                                          </p:val>
                                        </p:tav>
                                      </p:tavLst>
                                    </p:anim>
                                    <p:animEffect transition="in" filter="wipe(up)">
                                      <p:cBhvr>
                                        <p:cTn id="25" dur="500"/>
                                        <p:tgtEl>
                                          <p:spTgt spid="5"/>
                                        </p:tgtEl>
                                      </p:cBhvr>
                                    </p:animEffect>
                                  </p:childTnLst>
                                </p:cTn>
                              </p:par>
                            </p:childTnLst>
                          </p:cTn>
                        </p:par>
                        <p:par>
                          <p:cTn id="26" fill="hold">
                            <p:stCondLst>
                              <p:cond delay="2000"/>
                            </p:stCondLst>
                            <p:childTnLst>
                              <p:par>
                                <p:cTn id="27" presetID="12" presetClass="entr" presetSubtype="4" fill="hold" grpId="0" nodeType="afterEffect">
                                  <p:stCondLst>
                                    <p:cond delay="0"/>
                                  </p:stCondLst>
                                  <p:childTnLst>
                                    <p:set>
                                      <p:cBhvr>
                                        <p:cTn id="28" dur="1" fill="hold">
                                          <p:stCondLst>
                                            <p:cond delay="0"/>
                                          </p:stCondLst>
                                        </p:cTn>
                                        <p:tgtEl>
                                          <p:spTgt spid="9"/>
                                        </p:tgtEl>
                                        <p:attrNameLst>
                                          <p:attrName>style.visibility</p:attrName>
                                        </p:attrNameLst>
                                      </p:cBhvr>
                                      <p:to>
                                        <p:strVal val="visible"/>
                                      </p:to>
                                    </p:set>
                                    <p:anim calcmode="lin" valueType="num">
                                      <p:cBhvr additive="base">
                                        <p:cTn id="29" dur="500"/>
                                        <p:tgtEl>
                                          <p:spTgt spid="9"/>
                                        </p:tgtEl>
                                        <p:attrNameLst>
                                          <p:attrName>ppt_y</p:attrName>
                                        </p:attrNameLst>
                                      </p:cBhvr>
                                      <p:tavLst>
                                        <p:tav tm="0">
                                          <p:val>
                                            <p:strVal val="#ppt_y+#ppt_h*1.125000"/>
                                          </p:val>
                                        </p:tav>
                                        <p:tav tm="100000">
                                          <p:val>
                                            <p:strVal val="#ppt_y"/>
                                          </p:val>
                                        </p:tav>
                                      </p:tavLst>
                                    </p:anim>
                                    <p:animEffect transition="in" filter="wipe(up)">
                                      <p:cBhvr>
                                        <p:cTn id="30" dur="500"/>
                                        <p:tgtEl>
                                          <p:spTgt spid="9"/>
                                        </p:tgtEl>
                                      </p:cBhvr>
                                    </p:animEffect>
                                  </p:childTnLst>
                                </p:cTn>
                              </p:par>
                            </p:childTnLst>
                          </p:cTn>
                        </p:par>
                        <p:par>
                          <p:cTn id="31" fill="hold">
                            <p:stCondLst>
                              <p:cond delay="2500"/>
                            </p:stCondLst>
                            <p:childTnLst>
                              <p:par>
                                <p:cTn id="32" presetID="22" presetClass="entr" presetSubtype="8" fill="hold" nodeType="afterEffect">
                                  <p:stCondLst>
                                    <p:cond delay="0"/>
                                  </p:stCondLst>
                                  <p:childTnLst>
                                    <p:set>
                                      <p:cBhvr>
                                        <p:cTn id="33" dur="1" fill="hold">
                                          <p:stCondLst>
                                            <p:cond delay="0"/>
                                          </p:stCondLst>
                                        </p:cTn>
                                        <p:tgtEl>
                                          <p:spTgt spid="13"/>
                                        </p:tgtEl>
                                        <p:attrNameLst>
                                          <p:attrName>style.visibility</p:attrName>
                                        </p:attrNameLst>
                                      </p:cBhvr>
                                      <p:to>
                                        <p:strVal val="visible"/>
                                      </p:to>
                                    </p:set>
                                    <p:animEffect transition="in" filter="wipe(left)">
                                      <p:cBhvr>
                                        <p:cTn id="34"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ldLvl="0" animBg="1"/>
      <p:bldP spid="5" grpId="0"/>
      <p:bldP spid="9"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组合 11"/>
          <p:cNvGrpSpPr/>
          <p:nvPr/>
        </p:nvGrpSpPr>
        <p:grpSpPr>
          <a:xfrm rot="16200000">
            <a:off x="1052195" y="-61595"/>
            <a:ext cx="447040" cy="1264285"/>
            <a:chOff x="9306" y="306"/>
            <a:chExt cx="586" cy="1423"/>
          </a:xfrm>
        </p:grpSpPr>
        <p:sp>
          <p:nvSpPr>
            <p:cNvPr id="21" name="矩形 20"/>
            <p:cNvSpPr/>
            <p:nvPr/>
          </p:nvSpPr>
          <p:spPr>
            <a:xfrm>
              <a:off x="9307" y="306"/>
              <a:ext cx="585" cy="1141"/>
            </a:xfrm>
            <a:prstGeom prst="rect">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等腰三角形 21"/>
            <p:cNvSpPr/>
            <p:nvPr/>
          </p:nvSpPr>
          <p:spPr>
            <a:xfrm flipH="1" flipV="1">
              <a:off x="9306" y="1447"/>
              <a:ext cx="586" cy="282"/>
            </a:xfrm>
            <a:prstGeom prst="triangle">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文本框 1"/>
          <p:cNvSpPr txBox="1"/>
          <p:nvPr/>
        </p:nvSpPr>
        <p:spPr>
          <a:xfrm>
            <a:off x="950595" y="339725"/>
            <a:ext cx="5193665" cy="460375"/>
          </a:xfrm>
          <a:prstGeom prst="rect">
            <a:avLst/>
          </a:prstGeom>
          <a:noFill/>
        </p:spPr>
        <p:txBody>
          <a:bodyPr wrap="square" rtlCol="0">
            <a:spAutoFit/>
          </a:bodyPr>
          <a:lstStyle/>
          <a:p>
            <a:pPr algn="l"/>
            <a:r>
              <a:rPr lang="zh-CN" altLang="en-US" sz="2400">
                <a:solidFill>
                  <a:srgbClr val="705400"/>
                </a:solidFill>
                <a:latin typeface="方正魏碑简体" panose="03000509000000000000" charset="-122"/>
                <a:ea typeface="方正魏碑简体" panose="03000509000000000000" charset="-122"/>
                <a:sym typeface="+mn-ea"/>
              </a:rPr>
              <a:t>（一）对</a:t>
            </a:r>
            <a:r>
              <a:rPr lang="en-US" altLang="zh-CN" sz="2400">
                <a:solidFill>
                  <a:srgbClr val="705400"/>
                </a:solidFill>
                <a:latin typeface="方正魏碑简体" panose="03000509000000000000" charset="-122"/>
                <a:ea typeface="方正魏碑简体" panose="03000509000000000000" charset="-122"/>
                <a:sym typeface="+mn-ea"/>
              </a:rPr>
              <a:t>“</a:t>
            </a:r>
            <a:r>
              <a:rPr lang="zh-CN" altLang="en-US" sz="2400">
                <a:solidFill>
                  <a:srgbClr val="705400"/>
                </a:solidFill>
                <a:latin typeface="方正魏碑简体" panose="03000509000000000000" charset="-122"/>
                <a:ea typeface="方正魏碑简体" panose="03000509000000000000" charset="-122"/>
                <a:sym typeface="+mn-ea"/>
              </a:rPr>
              <a:t>公民身份</a:t>
            </a:r>
            <a:r>
              <a:rPr lang="en-US" altLang="zh-CN" sz="2400">
                <a:solidFill>
                  <a:srgbClr val="705400"/>
                </a:solidFill>
                <a:latin typeface="方正魏碑简体" panose="03000509000000000000" charset="-122"/>
                <a:ea typeface="方正魏碑简体" panose="03000509000000000000" charset="-122"/>
                <a:sym typeface="+mn-ea"/>
              </a:rPr>
              <a:t>”</a:t>
            </a:r>
            <a:r>
              <a:rPr lang="zh-CN" altLang="en-US" sz="2400">
                <a:solidFill>
                  <a:srgbClr val="705400"/>
                </a:solidFill>
                <a:latin typeface="方正魏碑简体" panose="03000509000000000000" charset="-122"/>
                <a:ea typeface="方正魏碑简体" panose="03000509000000000000" charset="-122"/>
                <a:sym typeface="+mn-ea"/>
              </a:rPr>
              <a:t>概念的剖析</a:t>
            </a:r>
          </a:p>
        </p:txBody>
      </p:sp>
      <p:grpSp>
        <p:nvGrpSpPr>
          <p:cNvPr id="14" name="组合 13"/>
          <p:cNvGrpSpPr/>
          <p:nvPr/>
        </p:nvGrpSpPr>
        <p:grpSpPr>
          <a:xfrm>
            <a:off x="292735" y="1863725"/>
            <a:ext cx="554990" cy="3477260"/>
            <a:chOff x="1122" y="2004"/>
            <a:chExt cx="874" cy="5476"/>
          </a:xfrm>
        </p:grpSpPr>
        <p:sp>
          <p:nvSpPr>
            <p:cNvPr id="15" name="矩形 14"/>
            <p:cNvSpPr/>
            <p:nvPr/>
          </p:nvSpPr>
          <p:spPr>
            <a:xfrm>
              <a:off x="1171" y="2052"/>
              <a:ext cx="744" cy="5356"/>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L 形 15"/>
            <p:cNvSpPr/>
            <p:nvPr/>
          </p:nvSpPr>
          <p:spPr>
            <a:xfrm>
              <a:off x="1122" y="6926"/>
              <a:ext cx="554" cy="554"/>
            </a:xfrm>
            <a:prstGeom prst="corner">
              <a:avLst>
                <a:gd name="adj1" fmla="val 21059"/>
                <a:gd name="adj2" fmla="val 22698"/>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L 形 16"/>
            <p:cNvSpPr/>
            <p:nvPr/>
          </p:nvSpPr>
          <p:spPr>
            <a:xfrm flipH="1" flipV="1">
              <a:off x="1442" y="2004"/>
              <a:ext cx="554" cy="554"/>
            </a:xfrm>
            <a:prstGeom prst="corner">
              <a:avLst>
                <a:gd name="adj1" fmla="val 21059"/>
                <a:gd name="adj2" fmla="val 22698"/>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8" name="文本框 17"/>
          <p:cNvSpPr txBox="1"/>
          <p:nvPr/>
        </p:nvSpPr>
        <p:spPr>
          <a:xfrm>
            <a:off x="283845" y="2538730"/>
            <a:ext cx="551815" cy="1958340"/>
          </a:xfrm>
          <a:prstGeom prst="rect">
            <a:avLst/>
          </a:prstGeom>
          <a:noFill/>
        </p:spPr>
        <p:txBody>
          <a:bodyPr vert="eaVert" wrap="square" rtlCol="0">
            <a:spAutoFit/>
          </a:bodyPr>
          <a:lstStyle/>
          <a:p>
            <a:pPr algn="ctr"/>
            <a:r>
              <a:rPr lang="zh-CN" altLang="en-US" sz="2400">
                <a:solidFill>
                  <a:srgbClr val="C00000"/>
                </a:solidFill>
                <a:latin typeface="方正魏碑简体" panose="03000509000000000000" charset="-122"/>
                <a:ea typeface="方正魏碑简体" panose="03000509000000000000" charset="-122"/>
              </a:rPr>
              <a:t>公民的含义</a:t>
            </a:r>
          </a:p>
        </p:txBody>
      </p:sp>
      <p:sp>
        <p:nvSpPr>
          <p:cNvPr id="19" name="矩形 18"/>
          <p:cNvSpPr/>
          <p:nvPr/>
        </p:nvSpPr>
        <p:spPr>
          <a:xfrm>
            <a:off x="1163320" y="1127760"/>
            <a:ext cx="10748645" cy="5370195"/>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1499870" y="1735455"/>
            <a:ext cx="10076180" cy="4154170"/>
          </a:xfrm>
          <a:prstGeom prst="rect">
            <a:avLst/>
          </a:prstGeom>
          <a:noFill/>
        </p:spPr>
        <p:txBody>
          <a:bodyPr wrap="square" rtlCol="0">
            <a:spAutoFit/>
          </a:bodyPr>
          <a:lstStyle/>
          <a:p>
            <a:r>
              <a:rPr lang="zh-CN" altLang="en-US" sz="2400">
                <a:solidFill>
                  <a:srgbClr val="1F24FF"/>
                </a:solidFill>
                <a:latin typeface="方正魏碑简体" panose="03000509000000000000" charset="-122"/>
                <a:ea typeface="方正魏碑简体" panose="03000509000000000000" charset="-122"/>
              </a:rPr>
              <a:t>“公民”是一个外来词，英文为 Citizen，来自拉丁语的 cIvIs cIvIs意指“城市的居民”，公民源起于古希腊时期（约公元前6世纪—公元前4世纪）。现代西方国家语言中的“民主”一词，是从古希腊语“demokratia”一词演变而来。“demos”的意思是“人民”、“地区”，kratos”的意思是“统治”、“管理”。古希腊时期即有“人民统治”（实为公民统治）的民主观念，已有公民社会以及公民秩序的理念。在雅典，国家不设国王，最高权力机构是全体公民大会，大会成员由公民抽签产生，共同对国家事务进行商议。在古希腊，公民是指在法律上可以享有政治权利的自由民，而占人口绝大多数的奴隶、妇女、儿童以及居住在雅典的外国人是不包括在公民之内的。</a:t>
            </a:r>
          </a:p>
          <a:p>
            <a:r>
              <a:rPr lang="zh-CN" altLang="en-US" sz="2400">
                <a:solidFill>
                  <a:srgbClr val="1F24FF"/>
                </a:solidFill>
                <a:latin typeface="方正魏碑简体" panose="03000509000000000000" charset="-122"/>
                <a:ea typeface="方正魏碑简体" panose="03000509000000000000" charset="-122"/>
              </a:rPr>
              <a:t>——摘编自毕虎、李惟民《社区人与中国梦》</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p:cTn id="7" dur="500" fill="hold"/>
                                        <p:tgtEl>
                                          <p:spTgt spid="14"/>
                                        </p:tgtEl>
                                        <p:attrNameLst>
                                          <p:attrName>ppt_w</p:attrName>
                                        </p:attrNameLst>
                                      </p:cBhvr>
                                      <p:tavLst>
                                        <p:tav tm="0">
                                          <p:val>
                                            <p:fltVal val="0"/>
                                          </p:val>
                                        </p:tav>
                                        <p:tav tm="100000">
                                          <p:val>
                                            <p:strVal val="#ppt_w"/>
                                          </p:val>
                                        </p:tav>
                                      </p:tavLst>
                                    </p:anim>
                                    <p:anim calcmode="lin" valueType="num">
                                      <p:cBhvr>
                                        <p:cTn id="8" dur="500" fill="hold"/>
                                        <p:tgtEl>
                                          <p:spTgt spid="14"/>
                                        </p:tgtEl>
                                        <p:attrNameLst>
                                          <p:attrName>ppt_h</p:attrName>
                                        </p:attrNameLst>
                                      </p:cBhvr>
                                      <p:tavLst>
                                        <p:tav tm="0">
                                          <p:val>
                                            <p:fltVal val="0"/>
                                          </p:val>
                                        </p:tav>
                                        <p:tav tm="100000">
                                          <p:val>
                                            <p:strVal val="#ppt_h"/>
                                          </p:val>
                                        </p:tav>
                                      </p:tavLst>
                                    </p:anim>
                                    <p:animEffect transition="in" filter="fade">
                                      <p:cBhvr>
                                        <p:cTn id="9" dur="500"/>
                                        <p:tgtEl>
                                          <p:spTgt spid="14"/>
                                        </p:tgtEl>
                                      </p:cBhvr>
                                    </p:animEffect>
                                  </p:childTnLst>
                                </p:cTn>
                              </p:par>
                            </p:childTnLst>
                          </p:cTn>
                        </p:par>
                        <p:par>
                          <p:cTn id="10" fill="hold">
                            <p:stCondLst>
                              <p:cond delay="500"/>
                            </p:stCondLst>
                            <p:childTnLst>
                              <p:par>
                                <p:cTn id="11" presetID="22" presetClass="entr" presetSubtype="1" fill="hold" grpId="0" nodeType="afterEffect">
                                  <p:stCondLst>
                                    <p:cond delay="0"/>
                                  </p:stCondLst>
                                  <p:childTnLst>
                                    <p:set>
                                      <p:cBhvr>
                                        <p:cTn id="12" dur="1" fill="hold">
                                          <p:stCondLst>
                                            <p:cond delay="0"/>
                                          </p:stCondLst>
                                        </p:cTn>
                                        <p:tgtEl>
                                          <p:spTgt spid="18"/>
                                        </p:tgtEl>
                                        <p:attrNameLst>
                                          <p:attrName>style.visibility</p:attrName>
                                        </p:attrNameLst>
                                      </p:cBhvr>
                                      <p:to>
                                        <p:strVal val="visible"/>
                                      </p:to>
                                    </p:set>
                                    <p:animEffect transition="in" filter="wipe(up)">
                                      <p:cBhvr>
                                        <p:cTn id="13" dur="500"/>
                                        <p:tgtEl>
                                          <p:spTgt spid="18"/>
                                        </p:tgtEl>
                                      </p:cBhvr>
                                    </p:animEffect>
                                  </p:childTnLst>
                                </p:cTn>
                              </p:par>
                            </p:childTnLst>
                          </p:cTn>
                        </p:par>
                        <p:par>
                          <p:cTn id="14" fill="hold">
                            <p:stCondLst>
                              <p:cond delay="1000"/>
                            </p:stCondLst>
                            <p:childTnLst>
                              <p:par>
                                <p:cTn id="15" presetID="20" presetClass="entr" presetSubtype="0" fill="hold" grpId="0" nodeType="after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wedge">
                                      <p:cBhvr>
                                        <p:cTn id="17" dur="500"/>
                                        <p:tgtEl>
                                          <p:spTgt spid="19"/>
                                        </p:tgtEl>
                                      </p:cBhvr>
                                    </p:animEffect>
                                  </p:childTnLst>
                                </p:cTn>
                              </p:par>
                              <p:par>
                                <p:cTn id="18" presetID="12" presetClass="entr" presetSubtype="4" fill="hold" grpId="0" nodeType="withEffect">
                                  <p:stCondLst>
                                    <p:cond delay="0"/>
                                  </p:stCondLst>
                                  <p:childTnLst>
                                    <p:set>
                                      <p:cBhvr>
                                        <p:cTn id="19" dur="1" fill="hold">
                                          <p:stCondLst>
                                            <p:cond delay="0"/>
                                          </p:stCondLst>
                                        </p:cTn>
                                        <p:tgtEl>
                                          <p:spTgt spid="4"/>
                                        </p:tgtEl>
                                        <p:attrNameLst>
                                          <p:attrName>style.visibility</p:attrName>
                                        </p:attrNameLst>
                                      </p:cBhvr>
                                      <p:to>
                                        <p:strVal val="visible"/>
                                      </p:to>
                                    </p:set>
                                    <p:anim calcmode="lin" valueType="num">
                                      <p:cBhvr additive="base">
                                        <p:cTn id="20" dur="500"/>
                                        <p:tgtEl>
                                          <p:spTgt spid="4"/>
                                        </p:tgtEl>
                                        <p:attrNameLst>
                                          <p:attrName>ppt_y</p:attrName>
                                        </p:attrNameLst>
                                      </p:cBhvr>
                                      <p:tavLst>
                                        <p:tav tm="0">
                                          <p:val>
                                            <p:strVal val="#ppt_y+#ppt_h*1.125000"/>
                                          </p:val>
                                        </p:tav>
                                        <p:tav tm="100000">
                                          <p:val>
                                            <p:strVal val="#ppt_y"/>
                                          </p:val>
                                        </p:tav>
                                      </p:tavLst>
                                    </p:anim>
                                    <p:animEffect transition="in" filter="wipe(up)">
                                      <p:cBhvr>
                                        <p:cTn id="2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bldLvl="0" animBg="1"/>
      <p:bldP spid="4"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组合 11"/>
          <p:cNvGrpSpPr/>
          <p:nvPr/>
        </p:nvGrpSpPr>
        <p:grpSpPr>
          <a:xfrm rot="16200000">
            <a:off x="1052195" y="-61595"/>
            <a:ext cx="447040" cy="1264285"/>
            <a:chOff x="9306" y="306"/>
            <a:chExt cx="586" cy="1423"/>
          </a:xfrm>
        </p:grpSpPr>
        <p:sp>
          <p:nvSpPr>
            <p:cNvPr id="21" name="矩形 20"/>
            <p:cNvSpPr/>
            <p:nvPr/>
          </p:nvSpPr>
          <p:spPr>
            <a:xfrm>
              <a:off x="9307" y="306"/>
              <a:ext cx="585" cy="1141"/>
            </a:xfrm>
            <a:prstGeom prst="rect">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等腰三角形 21"/>
            <p:cNvSpPr/>
            <p:nvPr/>
          </p:nvSpPr>
          <p:spPr>
            <a:xfrm flipH="1" flipV="1">
              <a:off x="9306" y="1447"/>
              <a:ext cx="586" cy="282"/>
            </a:xfrm>
            <a:prstGeom prst="triangle">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文本框 1"/>
          <p:cNvSpPr txBox="1"/>
          <p:nvPr/>
        </p:nvSpPr>
        <p:spPr>
          <a:xfrm>
            <a:off x="950595" y="339725"/>
            <a:ext cx="5193665" cy="460375"/>
          </a:xfrm>
          <a:prstGeom prst="rect">
            <a:avLst/>
          </a:prstGeom>
          <a:noFill/>
        </p:spPr>
        <p:txBody>
          <a:bodyPr wrap="square" rtlCol="0">
            <a:spAutoFit/>
          </a:bodyPr>
          <a:lstStyle/>
          <a:p>
            <a:pPr algn="l"/>
            <a:r>
              <a:rPr lang="zh-CN" altLang="en-US" sz="2400">
                <a:solidFill>
                  <a:srgbClr val="705400"/>
                </a:solidFill>
                <a:latin typeface="方正魏碑简体" panose="03000509000000000000" charset="-122"/>
                <a:ea typeface="方正魏碑简体" panose="03000509000000000000" charset="-122"/>
                <a:sym typeface="+mn-ea"/>
              </a:rPr>
              <a:t>（一）对</a:t>
            </a:r>
            <a:r>
              <a:rPr lang="en-US" altLang="zh-CN" sz="2400">
                <a:solidFill>
                  <a:srgbClr val="705400"/>
                </a:solidFill>
                <a:latin typeface="方正魏碑简体" panose="03000509000000000000" charset="-122"/>
                <a:ea typeface="方正魏碑简体" panose="03000509000000000000" charset="-122"/>
                <a:sym typeface="+mn-ea"/>
              </a:rPr>
              <a:t>“</a:t>
            </a:r>
            <a:r>
              <a:rPr lang="zh-CN" altLang="en-US" sz="2400">
                <a:solidFill>
                  <a:srgbClr val="705400"/>
                </a:solidFill>
                <a:latin typeface="方正魏碑简体" panose="03000509000000000000" charset="-122"/>
                <a:ea typeface="方正魏碑简体" panose="03000509000000000000" charset="-122"/>
                <a:sym typeface="+mn-ea"/>
              </a:rPr>
              <a:t>公民身份</a:t>
            </a:r>
            <a:r>
              <a:rPr lang="en-US" altLang="zh-CN" sz="2400">
                <a:solidFill>
                  <a:srgbClr val="705400"/>
                </a:solidFill>
                <a:latin typeface="方正魏碑简体" panose="03000509000000000000" charset="-122"/>
                <a:ea typeface="方正魏碑简体" panose="03000509000000000000" charset="-122"/>
                <a:sym typeface="+mn-ea"/>
              </a:rPr>
              <a:t>”</a:t>
            </a:r>
            <a:r>
              <a:rPr lang="zh-CN" altLang="en-US" sz="2400">
                <a:solidFill>
                  <a:srgbClr val="705400"/>
                </a:solidFill>
                <a:latin typeface="方正魏碑简体" panose="03000509000000000000" charset="-122"/>
                <a:ea typeface="方正魏碑简体" panose="03000509000000000000" charset="-122"/>
                <a:sym typeface="+mn-ea"/>
              </a:rPr>
              <a:t>概念的剖析</a:t>
            </a:r>
          </a:p>
        </p:txBody>
      </p:sp>
      <p:grpSp>
        <p:nvGrpSpPr>
          <p:cNvPr id="14" name="组合 13"/>
          <p:cNvGrpSpPr/>
          <p:nvPr/>
        </p:nvGrpSpPr>
        <p:grpSpPr>
          <a:xfrm>
            <a:off x="292735" y="1863725"/>
            <a:ext cx="554990" cy="3477260"/>
            <a:chOff x="1122" y="2004"/>
            <a:chExt cx="874" cy="5476"/>
          </a:xfrm>
        </p:grpSpPr>
        <p:sp>
          <p:nvSpPr>
            <p:cNvPr id="15" name="矩形 14"/>
            <p:cNvSpPr/>
            <p:nvPr/>
          </p:nvSpPr>
          <p:spPr>
            <a:xfrm>
              <a:off x="1171" y="2052"/>
              <a:ext cx="744" cy="5356"/>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L 形 15"/>
            <p:cNvSpPr/>
            <p:nvPr/>
          </p:nvSpPr>
          <p:spPr>
            <a:xfrm>
              <a:off x="1122" y="6926"/>
              <a:ext cx="554" cy="554"/>
            </a:xfrm>
            <a:prstGeom prst="corner">
              <a:avLst>
                <a:gd name="adj1" fmla="val 21059"/>
                <a:gd name="adj2" fmla="val 22698"/>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L 形 16"/>
            <p:cNvSpPr/>
            <p:nvPr/>
          </p:nvSpPr>
          <p:spPr>
            <a:xfrm flipH="1" flipV="1">
              <a:off x="1442" y="2004"/>
              <a:ext cx="554" cy="554"/>
            </a:xfrm>
            <a:prstGeom prst="corner">
              <a:avLst>
                <a:gd name="adj1" fmla="val 21059"/>
                <a:gd name="adj2" fmla="val 22698"/>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8" name="文本框 17"/>
          <p:cNvSpPr txBox="1"/>
          <p:nvPr/>
        </p:nvSpPr>
        <p:spPr>
          <a:xfrm>
            <a:off x="283845" y="2538730"/>
            <a:ext cx="551815" cy="1958340"/>
          </a:xfrm>
          <a:prstGeom prst="rect">
            <a:avLst/>
          </a:prstGeom>
          <a:noFill/>
        </p:spPr>
        <p:txBody>
          <a:bodyPr vert="eaVert" wrap="square" rtlCol="0">
            <a:spAutoFit/>
          </a:bodyPr>
          <a:lstStyle/>
          <a:p>
            <a:pPr algn="ctr"/>
            <a:r>
              <a:rPr lang="zh-CN" altLang="en-US" sz="2400">
                <a:solidFill>
                  <a:srgbClr val="C00000"/>
                </a:solidFill>
                <a:latin typeface="方正魏碑简体" panose="03000509000000000000" charset="-122"/>
                <a:ea typeface="方正魏碑简体" panose="03000509000000000000" charset="-122"/>
              </a:rPr>
              <a:t>公民的含义</a:t>
            </a:r>
          </a:p>
        </p:txBody>
      </p:sp>
      <p:sp>
        <p:nvSpPr>
          <p:cNvPr id="19" name="矩形 18"/>
          <p:cNvSpPr/>
          <p:nvPr/>
        </p:nvSpPr>
        <p:spPr>
          <a:xfrm>
            <a:off x="1163320" y="1127760"/>
            <a:ext cx="10748645" cy="5370195"/>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1499870" y="1735455"/>
            <a:ext cx="10076180" cy="3784600"/>
          </a:xfrm>
          <a:prstGeom prst="rect">
            <a:avLst/>
          </a:prstGeom>
          <a:noFill/>
        </p:spPr>
        <p:txBody>
          <a:bodyPr wrap="square" rtlCol="0">
            <a:spAutoFit/>
          </a:bodyPr>
          <a:lstStyle/>
          <a:p>
            <a:r>
              <a:rPr lang="zh-CN" altLang="en-US" sz="2400">
                <a:solidFill>
                  <a:srgbClr val="1F24FF"/>
                </a:solidFill>
                <a:latin typeface="方正魏碑简体" panose="03000509000000000000" charset="-122"/>
                <a:ea typeface="方正魏碑简体" panose="03000509000000000000" charset="-122"/>
              </a:rPr>
              <a:t>《不列颠百科全书》对公民的定义：“公民资格指个人同国家之间的关系，这种关系是个人应对国家保持忠诚，并因而享有受国家保护的权利。公民资格意味着伴随有责任的自由身份。公民具有的某些权利、义务和责任是不赋予或部分赋予在该国居住的外国人的。完全的政治权利，包括选举权和担任公职权，是根据公民资格获得的。公民资格通常应负的责任有忠诚、纳税和服兵役。”</a:t>
            </a:r>
          </a:p>
          <a:p>
            <a:endParaRPr lang="zh-CN" altLang="en-US" sz="2400">
              <a:solidFill>
                <a:srgbClr val="1F24FF"/>
              </a:solidFill>
              <a:latin typeface="方正魏碑简体" panose="03000509000000000000" charset="-122"/>
              <a:ea typeface="方正魏碑简体" panose="03000509000000000000" charset="-122"/>
            </a:endParaRPr>
          </a:p>
          <a:p>
            <a:r>
              <a:rPr lang="zh-CN" altLang="en-US" sz="2400">
                <a:solidFill>
                  <a:srgbClr val="1F24FF"/>
                </a:solidFill>
                <a:latin typeface="方正魏碑简体" panose="03000509000000000000" charset="-122"/>
                <a:ea typeface="方正魏碑简体" panose="03000509000000000000" charset="-122"/>
              </a:rPr>
              <a:t>《中华人民共和国宪法》对公民的界定：“凡具有中华人民共和国国籍的人都是中华人民共和国公民。”“任何公民享有宪法和法律规定的权利，同时必须履行宪法和法律规定的义务。”</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p:cTn id="7" dur="500" fill="hold"/>
                                        <p:tgtEl>
                                          <p:spTgt spid="14"/>
                                        </p:tgtEl>
                                        <p:attrNameLst>
                                          <p:attrName>ppt_w</p:attrName>
                                        </p:attrNameLst>
                                      </p:cBhvr>
                                      <p:tavLst>
                                        <p:tav tm="0">
                                          <p:val>
                                            <p:fltVal val="0"/>
                                          </p:val>
                                        </p:tav>
                                        <p:tav tm="100000">
                                          <p:val>
                                            <p:strVal val="#ppt_w"/>
                                          </p:val>
                                        </p:tav>
                                      </p:tavLst>
                                    </p:anim>
                                    <p:anim calcmode="lin" valueType="num">
                                      <p:cBhvr>
                                        <p:cTn id="8" dur="500" fill="hold"/>
                                        <p:tgtEl>
                                          <p:spTgt spid="14"/>
                                        </p:tgtEl>
                                        <p:attrNameLst>
                                          <p:attrName>ppt_h</p:attrName>
                                        </p:attrNameLst>
                                      </p:cBhvr>
                                      <p:tavLst>
                                        <p:tav tm="0">
                                          <p:val>
                                            <p:fltVal val="0"/>
                                          </p:val>
                                        </p:tav>
                                        <p:tav tm="100000">
                                          <p:val>
                                            <p:strVal val="#ppt_h"/>
                                          </p:val>
                                        </p:tav>
                                      </p:tavLst>
                                    </p:anim>
                                    <p:animEffect transition="in" filter="fade">
                                      <p:cBhvr>
                                        <p:cTn id="9" dur="500"/>
                                        <p:tgtEl>
                                          <p:spTgt spid="14"/>
                                        </p:tgtEl>
                                      </p:cBhvr>
                                    </p:animEffect>
                                  </p:childTnLst>
                                </p:cTn>
                              </p:par>
                            </p:childTnLst>
                          </p:cTn>
                        </p:par>
                        <p:par>
                          <p:cTn id="10" fill="hold">
                            <p:stCondLst>
                              <p:cond delay="500"/>
                            </p:stCondLst>
                            <p:childTnLst>
                              <p:par>
                                <p:cTn id="11" presetID="22" presetClass="entr" presetSubtype="1" fill="hold" grpId="0" nodeType="afterEffect">
                                  <p:stCondLst>
                                    <p:cond delay="0"/>
                                  </p:stCondLst>
                                  <p:childTnLst>
                                    <p:set>
                                      <p:cBhvr>
                                        <p:cTn id="12" dur="1" fill="hold">
                                          <p:stCondLst>
                                            <p:cond delay="0"/>
                                          </p:stCondLst>
                                        </p:cTn>
                                        <p:tgtEl>
                                          <p:spTgt spid="18"/>
                                        </p:tgtEl>
                                        <p:attrNameLst>
                                          <p:attrName>style.visibility</p:attrName>
                                        </p:attrNameLst>
                                      </p:cBhvr>
                                      <p:to>
                                        <p:strVal val="visible"/>
                                      </p:to>
                                    </p:set>
                                    <p:animEffect transition="in" filter="wipe(up)">
                                      <p:cBhvr>
                                        <p:cTn id="13" dur="500"/>
                                        <p:tgtEl>
                                          <p:spTgt spid="18"/>
                                        </p:tgtEl>
                                      </p:cBhvr>
                                    </p:animEffect>
                                  </p:childTnLst>
                                </p:cTn>
                              </p:par>
                            </p:childTnLst>
                          </p:cTn>
                        </p:par>
                        <p:par>
                          <p:cTn id="14" fill="hold">
                            <p:stCondLst>
                              <p:cond delay="1000"/>
                            </p:stCondLst>
                            <p:childTnLst>
                              <p:par>
                                <p:cTn id="15" presetID="20" presetClass="entr" presetSubtype="0" fill="hold" grpId="0" nodeType="after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wedge">
                                      <p:cBhvr>
                                        <p:cTn id="17" dur="500"/>
                                        <p:tgtEl>
                                          <p:spTgt spid="19"/>
                                        </p:tgtEl>
                                      </p:cBhvr>
                                    </p:animEffect>
                                  </p:childTnLst>
                                </p:cTn>
                              </p:par>
                              <p:par>
                                <p:cTn id="18" presetID="12" presetClass="entr" presetSubtype="4" fill="hold" grpId="0" nodeType="withEffect">
                                  <p:stCondLst>
                                    <p:cond delay="0"/>
                                  </p:stCondLst>
                                  <p:childTnLst>
                                    <p:set>
                                      <p:cBhvr>
                                        <p:cTn id="19" dur="1" fill="hold">
                                          <p:stCondLst>
                                            <p:cond delay="0"/>
                                          </p:stCondLst>
                                        </p:cTn>
                                        <p:tgtEl>
                                          <p:spTgt spid="4"/>
                                        </p:tgtEl>
                                        <p:attrNameLst>
                                          <p:attrName>style.visibility</p:attrName>
                                        </p:attrNameLst>
                                      </p:cBhvr>
                                      <p:to>
                                        <p:strVal val="visible"/>
                                      </p:to>
                                    </p:set>
                                    <p:anim calcmode="lin" valueType="num">
                                      <p:cBhvr additive="base">
                                        <p:cTn id="20" dur="500"/>
                                        <p:tgtEl>
                                          <p:spTgt spid="4"/>
                                        </p:tgtEl>
                                        <p:attrNameLst>
                                          <p:attrName>ppt_y</p:attrName>
                                        </p:attrNameLst>
                                      </p:cBhvr>
                                      <p:tavLst>
                                        <p:tav tm="0">
                                          <p:val>
                                            <p:strVal val="#ppt_y+#ppt_h*1.125000"/>
                                          </p:val>
                                        </p:tav>
                                        <p:tav tm="100000">
                                          <p:val>
                                            <p:strVal val="#ppt_y"/>
                                          </p:val>
                                        </p:tav>
                                      </p:tavLst>
                                    </p:anim>
                                    <p:animEffect transition="in" filter="wipe(up)">
                                      <p:cBhvr>
                                        <p:cTn id="2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bldLvl="0" animBg="1"/>
      <p:bldP spid="4"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组合 11"/>
          <p:cNvGrpSpPr/>
          <p:nvPr/>
        </p:nvGrpSpPr>
        <p:grpSpPr>
          <a:xfrm rot="16200000">
            <a:off x="1052195" y="-61595"/>
            <a:ext cx="447040" cy="1264285"/>
            <a:chOff x="9306" y="306"/>
            <a:chExt cx="586" cy="1423"/>
          </a:xfrm>
        </p:grpSpPr>
        <p:sp>
          <p:nvSpPr>
            <p:cNvPr id="21" name="矩形 20"/>
            <p:cNvSpPr/>
            <p:nvPr/>
          </p:nvSpPr>
          <p:spPr>
            <a:xfrm>
              <a:off x="9307" y="306"/>
              <a:ext cx="585" cy="1141"/>
            </a:xfrm>
            <a:prstGeom prst="rect">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等腰三角形 21"/>
            <p:cNvSpPr/>
            <p:nvPr/>
          </p:nvSpPr>
          <p:spPr>
            <a:xfrm flipH="1" flipV="1">
              <a:off x="9306" y="1447"/>
              <a:ext cx="586" cy="282"/>
            </a:xfrm>
            <a:prstGeom prst="triangle">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文本框 1"/>
          <p:cNvSpPr txBox="1"/>
          <p:nvPr/>
        </p:nvSpPr>
        <p:spPr>
          <a:xfrm>
            <a:off x="950595" y="339725"/>
            <a:ext cx="5193665" cy="460375"/>
          </a:xfrm>
          <a:prstGeom prst="rect">
            <a:avLst/>
          </a:prstGeom>
          <a:noFill/>
        </p:spPr>
        <p:txBody>
          <a:bodyPr wrap="square" rtlCol="0">
            <a:spAutoFit/>
          </a:bodyPr>
          <a:lstStyle/>
          <a:p>
            <a:pPr algn="l"/>
            <a:r>
              <a:rPr lang="zh-CN" altLang="en-US" sz="2400">
                <a:solidFill>
                  <a:srgbClr val="705400"/>
                </a:solidFill>
                <a:latin typeface="方正魏碑简体" panose="03000509000000000000" charset="-122"/>
                <a:ea typeface="方正魏碑简体" panose="03000509000000000000" charset="-122"/>
                <a:sym typeface="+mn-ea"/>
              </a:rPr>
              <a:t>（一）对</a:t>
            </a:r>
            <a:r>
              <a:rPr lang="en-US" altLang="zh-CN" sz="2400">
                <a:solidFill>
                  <a:srgbClr val="705400"/>
                </a:solidFill>
                <a:latin typeface="方正魏碑简体" panose="03000509000000000000" charset="-122"/>
                <a:ea typeface="方正魏碑简体" panose="03000509000000000000" charset="-122"/>
                <a:sym typeface="+mn-ea"/>
              </a:rPr>
              <a:t>“</a:t>
            </a:r>
            <a:r>
              <a:rPr lang="zh-CN" altLang="en-US" sz="2400">
                <a:solidFill>
                  <a:srgbClr val="705400"/>
                </a:solidFill>
                <a:latin typeface="方正魏碑简体" panose="03000509000000000000" charset="-122"/>
                <a:ea typeface="方正魏碑简体" panose="03000509000000000000" charset="-122"/>
                <a:sym typeface="+mn-ea"/>
              </a:rPr>
              <a:t>公民身份</a:t>
            </a:r>
            <a:r>
              <a:rPr lang="en-US" altLang="zh-CN" sz="2400">
                <a:solidFill>
                  <a:srgbClr val="705400"/>
                </a:solidFill>
                <a:latin typeface="方正魏碑简体" panose="03000509000000000000" charset="-122"/>
                <a:ea typeface="方正魏碑简体" panose="03000509000000000000" charset="-122"/>
                <a:sym typeface="+mn-ea"/>
              </a:rPr>
              <a:t>”</a:t>
            </a:r>
            <a:r>
              <a:rPr lang="zh-CN" altLang="en-US" sz="2400">
                <a:solidFill>
                  <a:srgbClr val="705400"/>
                </a:solidFill>
                <a:latin typeface="方正魏碑简体" panose="03000509000000000000" charset="-122"/>
                <a:ea typeface="方正魏碑简体" panose="03000509000000000000" charset="-122"/>
                <a:sym typeface="+mn-ea"/>
              </a:rPr>
              <a:t>概念的剖析</a:t>
            </a:r>
          </a:p>
        </p:txBody>
      </p:sp>
      <p:grpSp>
        <p:nvGrpSpPr>
          <p:cNvPr id="14" name="组合 13"/>
          <p:cNvGrpSpPr/>
          <p:nvPr/>
        </p:nvGrpSpPr>
        <p:grpSpPr>
          <a:xfrm>
            <a:off x="292735" y="1127125"/>
            <a:ext cx="554990" cy="5370830"/>
            <a:chOff x="1122" y="2004"/>
            <a:chExt cx="874" cy="5476"/>
          </a:xfrm>
        </p:grpSpPr>
        <p:sp>
          <p:nvSpPr>
            <p:cNvPr id="15" name="矩形 14"/>
            <p:cNvSpPr/>
            <p:nvPr/>
          </p:nvSpPr>
          <p:spPr>
            <a:xfrm>
              <a:off x="1171" y="2052"/>
              <a:ext cx="744" cy="5356"/>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L 形 15"/>
            <p:cNvSpPr/>
            <p:nvPr/>
          </p:nvSpPr>
          <p:spPr>
            <a:xfrm>
              <a:off x="1122" y="6926"/>
              <a:ext cx="554" cy="554"/>
            </a:xfrm>
            <a:prstGeom prst="corner">
              <a:avLst>
                <a:gd name="adj1" fmla="val 21059"/>
                <a:gd name="adj2" fmla="val 22698"/>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L 形 16"/>
            <p:cNvSpPr/>
            <p:nvPr/>
          </p:nvSpPr>
          <p:spPr>
            <a:xfrm flipH="1" flipV="1">
              <a:off x="1442" y="2004"/>
              <a:ext cx="554" cy="554"/>
            </a:xfrm>
            <a:prstGeom prst="corner">
              <a:avLst>
                <a:gd name="adj1" fmla="val 21059"/>
                <a:gd name="adj2" fmla="val 22698"/>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8" name="文本框 17"/>
          <p:cNvSpPr txBox="1"/>
          <p:nvPr/>
        </p:nvSpPr>
        <p:spPr>
          <a:xfrm>
            <a:off x="283845" y="1670050"/>
            <a:ext cx="551815" cy="4427855"/>
          </a:xfrm>
          <a:prstGeom prst="rect">
            <a:avLst/>
          </a:prstGeom>
          <a:noFill/>
        </p:spPr>
        <p:txBody>
          <a:bodyPr vert="eaVert" wrap="square" rtlCol="0">
            <a:spAutoFit/>
          </a:bodyPr>
          <a:lstStyle/>
          <a:p>
            <a:pPr algn="ctr"/>
            <a:r>
              <a:rPr lang="zh-CN" altLang="en-US" sz="2400">
                <a:solidFill>
                  <a:srgbClr val="C00000"/>
                </a:solidFill>
                <a:latin typeface="方正魏碑简体" panose="03000509000000000000" charset="-122"/>
                <a:ea typeface="方正魏碑简体" panose="03000509000000000000" charset="-122"/>
              </a:rPr>
              <a:t>公民身份与其他社会身份的区别</a:t>
            </a:r>
          </a:p>
        </p:txBody>
      </p:sp>
      <p:sp>
        <p:nvSpPr>
          <p:cNvPr id="19" name="矩形 18"/>
          <p:cNvSpPr/>
          <p:nvPr/>
        </p:nvSpPr>
        <p:spPr>
          <a:xfrm>
            <a:off x="1163320" y="1127760"/>
            <a:ext cx="10748645" cy="5370195"/>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1499235" y="1908175"/>
            <a:ext cx="10076180" cy="3784600"/>
          </a:xfrm>
          <a:prstGeom prst="rect">
            <a:avLst/>
          </a:prstGeom>
          <a:noFill/>
        </p:spPr>
        <p:txBody>
          <a:bodyPr wrap="square" rtlCol="0">
            <a:spAutoFit/>
          </a:bodyPr>
          <a:lstStyle/>
          <a:p>
            <a:r>
              <a:rPr lang="zh-CN" altLang="en-US" sz="2400">
                <a:solidFill>
                  <a:srgbClr val="1F24FF"/>
                </a:solidFill>
                <a:latin typeface="方正魏碑简体" panose="03000509000000000000" charset="-122"/>
                <a:ea typeface="方正魏碑简体" panose="03000509000000000000" charset="-122"/>
              </a:rPr>
              <a:t>人民：人民是一个政治概念，它相对于敌人而言。在我国，公民范围比人民的范围更广一些，公民包括全体社会成员，人民不包括全体社会成员，那些依法被剥夺政治权利的人和敌对分子不属于人民。公民中的人民，享有宪法和法律规定的一切公民权利并履行全部义务，公民中的敌人则不能享有全部权利，也不能履行某些义务。公民一般表示个体概念，而非集合概念，可以落实到某个人的身上；人民所表达的是群体的概念，是集合概念，人民作为一个集合概念，则无以指向任何一个人。</a:t>
            </a:r>
          </a:p>
          <a:p>
            <a:endParaRPr lang="zh-CN" altLang="en-US" sz="2400">
              <a:solidFill>
                <a:srgbClr val="1F24FF"/>
              </a:solidFill>
              <a:latin typeface="方正魏碑简体" panose="03000509000000000000" charset="-122"/>
              <a:ea typeface="方正魏碑简体" panose="03000509000000000000" charset="-122"/>
            </a:endParaRPr>
          </a:p>
          <a:p>
            <a:endParaRPr lang="zh-CN" altLang="en-US" sz="2400">
              <a:solidFill>
                <a:srgbClr val="1F24FF"/>
              </a:solidFill>
              <a:latin typeface="方正魏碑简体" panose="03000509000000000000" charset="-122"/>
              <a:ea typeface="方正魏碑简体" panose="03000509000000000000" charset="-122"/>
            </a:endParaRPr>
          </a:p>
          <a:p>
            <a:r>
              <a:rPr lang="zh-CN" altLang="en-US" sz="2400">
                <a:solidFill>
                  <a:srgbClr val="1F24FF"/>
                </a:solidFill>
                <a:latin typeface="方正魏碑简体" panose="03000509000000000000" charset="-122"/>
                <a:ea typeface="方正魏碑简体" panose="03000509000000000000" charset="-122"/>
              </a:rPr>
              <a:t>国民：国民指取得一国国籍的人，是与外国人相对应的法律概念。</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p:cTn id="7" dur="500" fill="hold"/>
                                        <p:tgtEl>
                                          <p:spTgt spid="14"/>
                                        </p:tgtEl>
                                        <p:attrNameLst>
                                          <p:attrName>ppt_w</p:attrName>
                                        </p:attrNameLst>
                                      </p:cBhvr>
                                      <p:tavLst>
                                        <p:tav tm="0">
                                          <p:val>
                                            <p:fltVal val="0"/>
                                          </p:val>
                                        </p:tav>
                                        <p:tav tm="100000">
                                          <p:val>
                                            <p:strVal val="#ppt_w"/>
                                          </p:val>
                                        </p:tav>
                                      </p:tavLst>
                                    </p:anim>
                                    <p:anim calcmode="lin" valueType="num">
                                      <p:cBhvr>
                                        <p:cTn id="8" dur="500" fill="hold"/>
                                        <p:tgtEl>
                                          <p:spTgt spid="14"/>
                                        </p:tgtEl>
                                        <p:attrNameLst>
                                          <p:attrName>ppt_h</p:attrName>
                                        </p:attrNameLst>
                                      </p:cBhvr>
                                      <p:tavLst>
                                        <p:tav tm="0">
                                          <p:val>
                                            <p:fltVal val="0"/>
                                          </p:val>
                                        </p:tav>
                                        <p:tav tm="100000">
                                          <p:val>
                                            <p:strVal val="#ppt_h"/>
                                          </p:val>
                                        </p:tav>
                                      </p:tavLst>
                                    </p:anim>
                                    <p:animEffect transition="in" filter="fade">
                                      <p:cBhvr>
                                        <p:cTn id="9" dur="500"/>
                                        <p:tgtEl>
                                          <p:spTgt spid="14"/>
                                        </p:tgtEl>
                                      </p:cBhvr>
                                    </p:animEffect>
                                  </p:childTnLst>
                                </p:cTn>
                              </p:par>
                            </p:childTnLst>
                          </p:cTn>
                        </p:par>
                        <p:par>
                          <p:cTn id="10" fill="hold">
                            <p:stCondLst>
                              <p:cond delay="500"/>
                            </p:stCondLst>
                            <p:childTnLst>
                              <p:par>
                                <p:cTn id="11" presetID="22" presetClass="entr" presetSubtype="1" fill="hold" grpId="0" nodeType="afterEffect">
                                  <p:stCondLst>
                                    <p:cond delay="0"/>
                                  </p:stCondLst>
                                  <p:childTnLst>
                                    <p:set>
                                      <p:cBhvr>
                                        <p:cTn id="12" dur="1" fill="hold">
                                          <p:stCondLst>
                                            <p:cond delay="0"/>
                                          </p:stCondLst>
                                        </p:cTn>
                                        <p:tgtEl>
                                          <p:spTgt spid="18"/>
                                        </p:tgtEl>
                                        <p:attrNameLst>
                                          <p:attrName>style.visibility</p:attrName>
                                        </p:attrNameLst>
                                      </p:cBhvr>
                                      <p:to>
                                        <p:strVal val="visible"/>
                                      </p:to>
                                    </p:set>
                                    <p:animEffect transition="in" filter="wipe(up)">
                                      <p:cBhvr>
                                        <p:cTn id="13" dur="500"/>
                                        <p:tgtEl>
                                          <p:spTgt spid="18"/>
                                        </p:tgtEl>
                                      </p:cBhvr>
                                    </p:animEffect>
                                  </p:childTnLst>
                                </p:cTn>
                              </p:par>
                            </p:childTnLst>
                          </p:cTn>
                        </p:par>
                        <p:par>
                          <p:cTn id="14" fill="hold">
                            <p:stCondLst>
                              <p:cond delay="1000"/>
                            </p:stCondLst>
                            <p:childTnLst>
                              <p:par>
                                <p:cTn id="15" presetID="20" presetClass="entr" presetSubtype="0" fill="hold" grpId="0" nodeType="after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wedge">
                                      <p:cBhvr>
                                        <p:cTn id="17" dur="500"/>
                                        <p:tgtEl>
                                          <p:spTgt spid="19"/>
                                        </p:tgtEl>
                                      </p:cBhvr>
                                    </p:animEffect>
                                  </p:childTnLst>
                                </p:cTn>
                              </p:par>
                              <p:par>
                                <p:cTn id="18" presetID="12" presetClass="entr" presetSubtype="4" fill="hold" grpId="0" nodeType="withEffect">
                                  <p:stCondLst>
                                    <p:cond delay="0"/>
                                  </p:stCondLst>
                                  <p:childTnLst>
                                    <p:set>
                                      <p:cBhvr>
                                        <p:cTn id="19" dur="1" fill="hold">
                                          <p:stCondLst>
                                            <p:cond delay="0"/>
                                          </p:stCondLst>
                                        </p:cTn>
                                        <p:tgtEl>
                                          <p:spTgt spid="4"/>
                                        </p:tgtEl>
                                        <p:attrNameLst>
                                          <p:attrName>style.visibility</p:attrName>
                                        </p:attrNameLst>
                                      </p:cBhvr>
                                      <p:to>
                                        <p:strVal val="visible"/>
                                      </p:to>
                                    </p:set>
                                    <p:anim calcmode="lin" valueType="num">
                                      <p:cBhvr additive="base">
                                        <p:cTn id="20" dur="500"/>
                                        <p:tgtEl>
                                          <p:spTgt spid="4"/>
                                        </p:tgtEl>
                                        <p:attrNameLst>
                                          <p:attrName>ppt_y</p:attrName>
                                        </p:attrNameLst>
                                      </p:cBhvr>
                                      <p:tavLst>
                                        <p:tav tm="0">
                                          <p:val>
                                            <p:strVal val="#ppt_y+#ppt_h*1.125000"/>
                                          </p:val>
                                        </p:tav>
                                        <p:tav tm="100000">
                                          <p:val>
                                            <p:strVal val="#ppt_y"/>
                                          </p:val>
                                        </p:tav>
                                      </p:tavLst>
                                    </p:anim>
                                    <p:animEffect transition="in" filter="wipe(up)">
                                      <p:cBhvr>
                                        <p:cTn id="2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bldLvl="0" animBg="1"/>
      <p:bldP spid="4"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组合 11"/>
          <p:cNvGrpSpPr/>
          <p:nvPr/>
        </p:nvGrpSpPr>
        <p:grpSpPr>
          <a:xfrm rot="16200000">
            <a:off x="1052195" y="-61595"/>
            <a:ext cx="447040" cy="1264285"/>
            <a:chOff x="9306" y="306"/>
            <a:chExt cx="586" cy="1423"/>
          </a:xfrm>
        </p:grpSpPr>
        <p:sp>
          <p:nvSpPr>
            <p:cNvPr id="21" name="矩形 20"/>
            <p:cNvSpPr/>
            <p:nvPr/>
          </p:nvSpPr>
          <p:spPr>
            <a:xfrm>
              <a:off x="9307" y="306"/>
              <a:ext cx="585" cy="1141"/>
            </a:xfrm>
            <a:prstGeom prst="rect">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等腰三角形 21"/>
            <p:cNvSpPr/>
            <p:nvPr/>
          </p:nvSpPr>
          <p:spPr>
            <a:xfrm flipH="1" flipV="1">
              <a:off x="9306" y="1447"/>
              <a:ext cx="586" cy="282"/>
            </a:xfrm>
            <a:prstGeom prst="triangle">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文本框 1"/>
          <p:cNvSpPr txBox="1"/>
          <p:nvPr/>
        </p:nvSpPr>
        <p:spPr>
          <a:xfrm>
            <a:off x="950595" y="339725"/>
            <a:ext cx="5193665" cy="460375"/>
          </a:xfrm>
          <a:prstGeom prst="rect">
            <a:avLst/>
          </a:prstGeom>
          <a:noFill/>
        </p:spPr>
        <p:txBody>
          <a:bodyPr wrap="square" rtlCol="0">
            <a:spAutoFit/>
          </a:bodyPr>
          <a:lstStyle/>
          <a:p>
            <a:pPr algn="l"/>
            <a:r>
              <a:rPr lang="zh-CN" altLang="en-US" sz="2400">
                <a:solidFill>
                  <a:srgbClr val="705400"/>
                </a:solidFill>
                <a:latin typeface="方正魏碑简体" panose="03000509000000000000" charset="-122"/>
                <a:ea typeface="方正魏碑简体" panose="03000509000000000000" charset="-122"/>
                <a:sym typeface="+mn-ea"/>
              </a:rPr>
              <a:t>（一）对</a:t>
            </a:r>
            <a:r>
              <a:rPr lang="en-US" altLang="zh-CN" sz="2400">
                <a:solidFill>
                  <a:srgbClr val="705400"/>
                </a:solidFill>
                <a:latin typeface="方正魏碑简体" panose="03000509000000000000" charset="-122"/>
                <a:ea typeface="方正魏碑简体" panose="03000509000000000000" charset="-122"/>
                <a:sym typeface="+mn-ea"/>
              </a:rPr>
              <a:t>“</a:t>
            </a:r>
            <a:r>
              <a:rPr lang="zh-CN" altLang="en-US" sz="2400">
                <a:solidFill>
                  <a:srgbClr val="705400"/>
                </a:solidFill>
                <a:latin typeface="方正魏碑简体" panose="03000509000000000000" charset="-122"/>
                <a:ea typeface="方正魏碑简体" panose="03000509000000000000" charset="-122"/>
                <a:sym typeface="+mn-ea"/>
              </a:rPr>
              <a:t>公民身份</a:t>
            </a:r>
            <a:r>
              <a:rPr lang="en-US" altLang="zh-CN" sz="2400">
                <a:solidFill>
                  <a:srgbClr val="705400"/>
                </a:solidFill>
                <a:latin typeface="方正魏碑简体" panose="03000509000000000000" charset="-122"/>
                <a:ea typeface="方正魏碑简体" panose="03000509000000000000" charset="-122"/>
                <a:sym typeface="+mn-ea"/>
              </a:rPr>
              <a:t>”</a:t>
            </a:r>
            <a:r>
              <a:rPr lang="zh-CN" altLang="en-US" sz="2400">
                <a:solidFill>
                  <a:srgbClr val="705400"/>
                </a:solidFill>
                <a:latin typeface="方正魏碑简体" panose="03000509000000000000" charset="-122"/>
                <a:ea typeface="方正魏碑简体" panose="03000509000000000000" charset="-122"/>
                <a:sym typeface="+mn-ea"/>
              </a:rPr>
              <a:t>概念的剖析</a:t>
            </a:r>
          </a:p>
        </p:txBody>
      </p:sp>
      <p:grpSp>
        <p:nvGrpSpPr>
          <p:cNvPr id="14" name="组合 13"/>
          <p:cNvGrpSpPr/>
          <p:nvPr/>
        </p:nvGrpSpPr>
        <p:grpSpPr>
          <a:xfrm>
            <a:off x="292735" y="1127125"/>
            <a:ext cx="554990" cy="5370830"/>
            <a:chOff x="1122" y="2004"/>
            <a:chExt cx="874" cy="5476"/>
          </a:xfrm>
        </p:grpSpPr>
        <p:sp>
          <p:nvSpPr>
            <p:cNvPr id="15" name="矩形 14"/>
            <p:cNvSpPr/>
            <p:nvPr/>
          </p:nvSpPr>
          <p:spPr>
            <a:xfrm>
              <a:off x="1171" y="2052"/>
              <a:ext cx="744" cy="5356"/>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L 形 15"/>
            <p:cNvSpPr/>
            <p:nvPr/>
          </p:nvSpPr>
          <p:spPr>
            <a:xfrm>
              <a:off x="1122" y="6926"/>
              <a:ext cx="554" cy="554"/>
            </a:xfrm>
            <a:prstGeom prst="corner">
              <a:avLst>
                <a:gd name="adj1" fmla="val 21059"/>
                <a:gd name="adj2" fmla="val 22698"/>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L 形 16"/>
            <p:cNvSpPr/>
            <p:nvPr/>
          </p:nvSpPr>
          <p:spPr>
            <a:xfrm flipH="1" flipV="1">
              <a:off x="1442" y="2004"/>
              <a:ext cx="554" cy="554"/>
            </a:xfrm>
            <a:prstGeom prst="corner">
              <a:avLst>
                <a:gd name="adj1" fmla="val 21059"/>
                <a:gd name="adj2" fmla="val 22698"/>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8" name="文本框 17"/>
          <p:cNvSpPr txBox="1"/>
          <p:nvPr/>
        </p:nvSpPr>
        <p:spPr>
          <a:xfrm>
            <a:off x="283845" y="1551305"/>
            <a:ext cx="551815" cy="4523105"/>
          </a:xfrm>
          <a:prstGeom prst="rect">
            <a:avLst/>
          </a:prstGeom>
          <a:noFill/>
        </p:spPr>
        <p:txBody>
          <a:bodyPr vert="eaVert" wrap="square" rtlCol="0">
            <a:spAutoFit/>
          </a:bodyPr>
          <a:lstStyle/>
          <a:p>
            <a:pPr algn="ctr"/>
            <a:r>
              <a:rPr lang="zh-CN" altLang="en-US" sz="2400">
                <a:solidFill>
                  <a:srgbClr val="C00000"/>
                </a:solidFill>
                <a:latin typeface="方正魏碑简体" panose="03000509000000000000" charset="-122"/>
                <a:ea typeface="方正魏碑简体" panose="03000509000000000000" charset="-122"/>
              </a:rPr>
              <a:t>公民身份与其他社会身份的区别</a:t>
            </a:r>
          </a:p>
        </p:txBody>
      </p:sp>
      <p:sp>
        <p:nvSpPr>
          <p:cNvPr id="19" name="矩形 18"/>
          <p:cNvSpPr/>
          <p:nvPr/>
        </p:nvSpPr>
        <p:spPr>
          <a:xfrm>
            <a:off x="1163320" y="1127760"/>
            <a:ext cx="10748645" cy="5370195"/>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1499870" y="1551305"/>
            <a:ext cx="10076180" cy="4523105"/>
          </a:xfrm>
          <a:prstGeom prst="rect">
            <a:avLst/>
          </a:prstGeom>
          <a:noFill/>
        </p:spPr>
        <p:txBody>
          <a:bodyPr wrap="square" rtlCol="0">
            <a:spAutoFit/>
          </a:bodyPr>
          <a:lstStyle/>
          <a:p>
            <a:r>
              <a:rPr lang="zh-CN" altLang="en-US" sz="2400">
                <a:solidFill>
                  <a:srgbClr val="1F24FF"/>
                </a:solidFill>
                <a:latin typeface="方正魏碑简体" panose="03000509000000000000" charset="-122"/>
                <a:ea typeface="方正魏碑简体" panose="03000509000000000000" charset="-122"/>
              </a:rPr>
              <a:t>平民：平民是是指社会中没有担任领导管理工作的人。公民包括平民，也包括那些非平民——担任领导管理工作的人。公民体现了平等的精神，而平民则带有阶层的色彩。</a:t>
            </a:r>
          </a:p>
          <a:p>
            <a:endParaRPr lang="zh-CN" altLang="en-US" sz="2400">
              <a:solidFill>
                <a:srgbClr val="1F24FF"/>
              </a:solidFill>
              <a:latin typeface="方正魏碑简体" panose="03000509000000000000" charset="-122"/>
              <a:ea typeface="方正魏碑简体" panose="03000509000000000000" charset="-122"/>
            </a:endParaRPr>
          </a:p>
          <a:p>
            <a:endParaRPr lang="zh-CN" altLang="en-US" sz="2400">
              <a:solidFill>
                <a:srgbClr val="1F24FF"/>
              </a:solidFill>
              <a:latin typeface="方正魏碑简体" panose="03000509000000000000" charset="-122"/>
              <a:ea typeface="方正魏碑简体" panose="03000509000000000000" charset="-122"/>
            </a:endParaRPr>
          </a:p>
          <a:p>
            <a:r>
              <a:rPr lang="zh-CN" altLang="en-US" sz="2400">
                <a:solidFill>
                  <a:srgbClr val="1F24FF"/>
                </a:solidFill>
                <a:latin typeface="方正魏碑简体" panose="03000509000000000000" charset="-122"/>
                <a:ea typeface="方正魏碑简体" panose="03000509000000000000" charset="-122"/>
              </a:rPr>
              <a:t>臣民：臣民是指屈从或被动服从于权力的人。臣民的本质是“奴性”。臣民对国家具有强烈的依附性，缺乏独立的人格和意志，相对于国家权力而言只有义务而没有实质上的有效权利。在皇权至上的封建国家中，天下百姓即臣民。</a:t>
            </a:r>
          </a:p>
          <a:p>
            <a:endParaRPr lang="zh-CN" altLang="en-US" sz="2400">
              <a:solidFill>
                <a:srgbClr val="1F24FF"/>
              </a:solidFill>
              <a:latin typeface="方正魏碑简体" panose="03000509000000000000" charset="-122"/>
              <a:ea typeface="方正魏碑简体" panose="03000509000000000000" charset="-122"/>
            </a:endParaRPr>
          </a:p>
          <a:p>
            <a:endParaRPr lang="zh-CN" altLang="en-US" sz="2400">
              <a:solidFill>
                <a:srgbClr val="1F24FF"/>
              </a:solidFill>
              <a:latin typeface="方正魏碑简体" panose="03000509000000000000" charset="-122"/>
              <a:ea typeface="方正魏碑简体" panose="03000509000000000000" charset="-122"/>
            </a:endParaRPr>
          </a:p>
          <a:p>
            <a:r>
              <a:rPr lang="zh-CN" altLang="en-US" sz="2400">
                <a:solidFill>
                  <a:srgbClr val="1F24FF"/>
                </a:solidFill>
                <a:latin typeface="方正魏碑简体" panose="03000509000000000000" charset="-122"/>
                <a:ea typeface="方正魏碑简体" panose="03000509000000000000" charset="-122"/>
              </a:rPr>
              <a:t>居民：居民是指居住在某一地方的人，是一个地理概念。</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p:cTn id="7" dur="500" fill="hold"/>
                                        <p:tgtEl>
                                          <p:spTgt spid="14"/>
                                        </p:tgtEl>
                                        <p:attrNameLst>
                                          <p:attrName>ppt_w</p:attrName>
                                        </p:attrNameLst>
                                      </p:cBhvr>
                                      <p:tavLst>
                                        <p:tav tm="0">
                                          <p:val>
                                            <p:fltVal val="0"/>
                                          </p:val>
                                        </p:tav>
                                        <p:tav tm="100000">
                                          <p:val>
                                            <p:strVal val="#ppt_w"/>
                                          </p:val>
                                        </p:tav>
                                      </p:tavLst>
                                    </p:anim>
                                    <p:anim calcmode="lin" valueType="num">
                                      <p:cBhvr>
                                        <p:cTn id="8" dur="500" fill="hold"/>
                                        <p:tgtEl>
                                          <p:spTgt spid="14"/>
                                        </p:tgtEl>
                                        <p:attrNameLst>
                                          <p:attrName>ppt_h</p:attrName>
                                        </p:attrNameLst>
                                      </p:cBhvr>
                                      <p:tavLst>
                                        <p:tav tm="0">
                                          <p:val>
                                            <p:fltVal val="0"/>
                                          </p:val>
                                        </p:tav>
                                        <p:tav tm="100000">
                                          <p:val>
                                            <p:strVal val="#ppt_h"/>
                                          </p:val>
                                        </p:tav>
                                      </p:tavLst>
                                    </p:anim>
                                    <p:animEffect transition="in" filter="fade">
                                      <p:cBhvr>
                                        <p:cTn id="9" dur="500"/>
                                        <p:tgtEl>
                                          <p:spTgt spid="14"/>
                                        </p:tgtEl>
                                      </p:cBhvr>
                                    </p:animEffect>
                                  </p:childTnLst>
                                </p:cTn>
                              </p:par>
                            </p:childTnLst>
                          </p:cTn>
                        </p:par>
                        <p:par>
                          <p:cTn id="10" fill="hold">
                            <p:stCondLst>
                              <p:cond delay="500"/>
                            </p:stCondLst>
                            <p:childTnLst>
                              <p:par>
                                <p:cTn id="11" presetID="22" presetClass="entr" presetSubtype="1" fill="hold" grpId="0" nodeType="afterEffect">
                                  <p:stCondLst>
                                    <p:cond delay="0"/>
                                  </p:stCondLst>
                                  <p:childTnLst>
                                    <p:set>
                                      <p:cBhvr>
                                        <p:cTn id="12" dur="1" fill="hold">
                                          <p:stCondLst>
                                            <p:cond delay="0"/>
                                          </p:stCondLst>
                                        </p:cTn>
                                        <p:tgtEl>
                                          <p:spTgt spid="18"/>
                                        </p:tgtEl>
                                        <p:attrNameLst>
                                          <p:attrName>style.visibility</p:attrName>
                                        </p:attrNameLst>
                                      </p:cBhvr>
                                      <p:to>
                                        <p:strVal val="visible"/>
                                      </p:to>
                                    </p:set>
                                    <p:animEffect transition="in" filter="wipe(up)">
                                      <p:cBhvr>
                                        <p:cTn id="13" dur="500"/>
                                        <p:tgtEl>
                                          <p:spTgt spid="18"/>
                                        </p:tgtEl>
                                      </p:cBhvr>
                                    </p:animEffect>
                                  </p:childTnLst>
                                </p:cTn>
                              </p:par>
                            </p:childTnLst>
                          </p:cTn>
                        </p:par>
                        <p:par>
                          <p:cTn id="14" fill="hold">
                            <p:stCondLst>
                              <p:cond delay="1000"/>
                            </p:stCondLst>
                            <p:childTnLst>
                              <p:par>
                                <p:cTn id="15" presetID="20" presetClass="entr" presetSubtype="0" fill="hold" grpId="0" nodeType="after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wedge">
                                      <p:cBhvr>
                                        <p:cTn id="17" dur="500"/>
                                        <p:tgtEl>
                                          <p:spTgt spid="19"/>
                                        </p:tgtEl>
                                      </p:cBhvr>
                                    </p:animEffect>
                                  </p:childTnLst>
                                </p:cTn>
                              </p:par>
                              <p:par>
                                <p:cTn id="18" presetID="12" presetClass="entr" presetSubtype="4" fill="hold" grpId="0" nodeType="withEffect">
                                  <p:stCondLst>
                                    <p:cond delay="0"/>
                                  </p:stCondLst>
                                  <p:childTnLst>
                                    <p:set>
                                      <p:cBhvr>
                                        <p:cTn id="19" dur="1" fill="hold">
                                          <p:stCondLst>
                                            <p:cond delay="0"/>
                                          </p:stCondLst>
                                        </p:cTn>
                                        <p:tgtEl>
                                          <p:spTgt spid="4"/>
                                        </p:tgtEl>
                                        <p:attrNameLst>
                                          <p:attrName>style.visibility</p:attrName>
                                        </p:attrNameLst>
                                      </p:cBhvr>
                                      <p:to>
                                        <p:strVal val="visible"/>
                                      </p:to>
                                    </p:set>
                                    <p:anim calcmode="lin" valueType="num">
                                      <p:cBhvr additive="base">
                                        <p:cTn id="20" dur="500"/>
                                        <p:tgtEl>
                                          <p:spTgt spid="4"/>
                                        </p:tgtEl>
                                        <p:attrNameLst>
                                          <p:attrName>ppt_y</p:attrName>
                                        </p:attrNameLst>
                                      </p:cBhvr>
                                      <p:tavLst>
                                        <p:tav tm="0">
                                          <p:val>
                                            <p:strVal val="#ppt_y+#ppt_h*1.125000"/>
                                          </p:val>
                                        </p:tav>
                                        <p:tav tm="100000">
                                          <p:val>
                                            <p:strVal val="#ppt_y"/>
                                          </p:val>
                                        </p:tav>
                                      </p:tavLst>
                                    </p:anim>
                                    <p:animEffect transition="in" filter="wipe(up)">
                                      <p:cBhvr>
                                        <p:cTn id="2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bldLvl="0" animBg="1"/>
      <p:bldP spid="4"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组合 11"/>
          <p:cNvGrpSpPr/>
          <p:nvPr/>
        </p:nvGrpSpPr>
        <p:grpSpPr>
          <a:xfrm rot="16200000">
            <a:off x="1052195" y="-61595"/>
            <a:ext cx="447040" cy="1264285"/>
            <a:chOff x="9306" y="306"/>
            <a:chExt cx="586" cy="1423"/>
          </a:xfrm>
        </p:grpSpPr>
        <p:sp>
          <p:nvSpPr>
            <p:cNvPr id="21" name="矩形 20"/>
            <p:cNvSpPr/>
            <p:nvPr/>
          </p:nvSpPr>
          <p:spPr>
            <a:xfrm>
              <a:off x="9307" y="306"/>
              <a:ext cx="585" cy="1141"/>
            </a:xfrm>
            <a:prstGeom prst="rect">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等腰三角形 21"/>
            <p:cNvSpPr/>
            <p:nvPr/>
          </p:nvSpPr>
          <p:spPr>
            <a:xfrm flipH="1" flipV="1">
              <a:off x="9306" y="1447"/>
              <a:ext cx="586" cy="282"/>
            </a:xfrm>
            <a:prstGeom prst="triangle">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8" name="矩形 7"/>
          <p:cNvSpPr/>
          <p:nvPr/>
        </p:nvSpPr>
        <p:spPr>
          <a:xfrm>
            <a:off x="490220" y="1028700"/>
            <a:ext cx="11214100" cy="5393055"/>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3" name="图片 12" descr="山水1"/>
          <p:cNvPicPr>
            <a:picLocks noChangeAspect="1"/>
          </p:cNvPicPr>
          <p:nvPr/>
        </p:nvPicPr>
        <p:blipFill>
          <a:blip r:embed="rId3"/>
          <a:srcRect r="1040" b="18365"/>
          <a:stretch>
            <a:fillRect/>
          </a:stretch>
        </p:blipFill>
        <p:spPr>
          <a:xfrm>
            <a:off x="9105900" y="4646295"/>
            <a:ext cx="2598420" cy="1775460"/>
          </a:xfrm>
          <a:prstGeom prst="rect">
            <a:avLst/>
          </a:prstGeom>
        </p:spPr>
      </p:pic>
      <p:sp>
        <p:nvSpPr>
          <p:cNvPr id="39941" name="矩形 1049089" descr="#clear#"/>
          <p:cNvSpPr/>
          <p:nvPr/>
        </p:nvSpPr>
        <p:spPr>
          <a:xfrm>
            <a:off x="1353185" y="1659890"/>
            <a:ext cx="9485630" cy="3538220"/>
          </a:xfrm>
          <a:prstGeom prst="rect">
            <a:avLst/>
          </a:prstGeom>
          <a:noFill/>
          <a:ln w="9525">
            <a:noFill/>
          </a:ln>
        </p:spPr>
        <p:txBody>
          <a:bodyPr wrap="square" lIns="91440" tIns="45720" rIns="91440" bIns="45720" anchor="t">
            <a:spAutoFit/>
          </a:bodyPr>
          <a:lstStyle/>
          <a:p>
            <a:pPr latinLnBrk="1"/>
            <a:r>
              <a:rPr sz="2800" dirty="0">
                <a:latin typeface="楷体" panose="02010609060101010101" charset="-122"/>
                <a:ea typeface="楷体" panose="02010609060101010101" charset="-122"/>
              </a:rPr>
              <a:t>[2018·全国2卷]罗马共和国时期，平民和贵族展开了长达两个世纪的斗争，斗争的成就主要体现为其间所颁布的一系列法律。恩格斯曾评论说：“氏族贵族和平民不久便完全溶化在国家中了。”这一长期斗争的结果是</a:t>
            </a:r>
          </a:p>
          <a:p>
            <a:pPr latinLnBrk="1"/>
            <a:r>
              <a:rPr sz="2800" dirty="0">
                <a:latin typeface="楷体" panose="02010609060101010101" charset="-122"/>
                <a:ea typeface="楷体" panose="02010609060101010101" charset="-122"/>
              </a:rPr>
              <a:t>A．贵族的特权被取消                 </a:t>
            </a:r>
          </a:p>
          <a:p>
            <a:pPr latinLnBrk="1"/>
            <a:r>
              <a:rPr sz="2800" dirty="0">
                <a:latin typeface="楷体" panose="02010609060101010101" charset="-122"/>
                <a:ea typeface="楷体" panose="02010609060101010101" charset="-122"/>
              </a:rPr>
              <a:t>B．罗马法体系最终形成</a:t>
            </a:r>
          </a:p>
          <a:p>
            <a:pPr latinLnBrk="1"/>
            <a:r>
              <a:rPr sz="2800" dirty="0">
                <a:latin typeface="楷体" panose="02010609060101010101" charset="-122"/>
                <a:ea typeface="楷体" panose="02010609060101010101" charset="-122"/>
              </a:rPr>
              <a:t>C．公民与贵族法律上平等             </a:t>
            </a:r>
          </a:p>
          <a:p>
            <a:pPr latinLnBrk="1"/>
            <a:r>
              <a:rPr sz="2800" dirty="0">
                <a:latin typeface="楷体" panose="02010609060101010101" charset="-122"/>
                <a:ea typeface="楷体" panose="02010609060101010101" charset="-122"/>
              </a:rPr>
              <a:t>D．自由民获得相同的权利</a:t>
            </a:r>
          </a:p>
        </p:txBody>
      </p:sp>
      <p:sp>
        <p:nvSpPr>
          <p:cNvPr id="2" name="文本框 1"/>
          <p:cNvSpPr txBox="1"/>
          <p:nvPr/>
        </p:nvSpPr>
        <p:spPr>
          <a:xfrm>
            <a:off x="950595" y="339725"/>
            <a:ext cx="5193665" cy="460375"/>
          </a:xfrm>
          <a:prstGeom prst="rect">
            <a:avLst/>
          </a:prstGeom>
          <a:noFill/>
        </p:spPr>
        <p:txBody>
          <a:bodyPr wrap="square" rtlCol="0">
            <a:spAutoFit/>
          </a:bodyPr>
          <a:lstStyle/>
          <a:p>
            <a:pPr algn="l"/>
            <a:r>
              <a:rPr lang="zh-CN" altLang="en-US" sz="2400">
                <a:solidFill>
                  <a:srgbClr val="705400"/>
                </a:solidFill>
                <a:latin typeface="方正魏碑简体" panose="03000509000000000000" charset="-122"/>
                <a:ea typeface="方正魏碑简体" panose="03000509000000000000" charset="-122"/>
                <a:sym typeface="+mn-ea"/>
              </a:rPr>
              <a:t>（二）对</a:t>
            </a:r>
            <a:r>
              <a:rPr lang="zh-CN" sz="2400">
                <a:solidFill>
                  <a:srgbClr val="705400"/>
                </a:solidFill>
                <a:latin typeface="方正魏碑简体" panose="03000509000000000000" charset="-122"/>
                <a:ea typeface="方正魏碑简体" panose="03000509000000000000" charset="-122"/>
                <a:sym typeface="+mn-ea"/>
              </a:rPr>
              <a:t>一个高考题的探究</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edge">
                                      <p:cBhvr>
                                        <p:cTn id="7" dur="500"/>
                                        <p:tgtEl>
                                          <p:spTgt spid="8"/>
                                        </p:tgtEl>
                                      </p:cBhvr>
                                    </p:animEffect>
                                  </p:childTnLst>
                                </p:cTn>
                              </p:par>
                            </p:childTnLst>
                          </p:cTn>
                        </p:par>
                        <p:par>
                          <p:cTn id="8" fill="hold">
                            <p:stCondLst>
                              <p:cond delay="500"/>
                            </p:stCondLst>
                            <p:childTnLst>
                              <p:par>
                                <p:cTn id="9" presetID="42" presetClass="entr" presetSubtype="0" fill="hold"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500"/>
                                        <p:tgtEl>
                                          <p:spTgt spid="13"/>
                                        </p:tgtEl>
                                      </p:cBhvr>
                                    </p:animEffect>
                                    <p:anim calcmode="lin" valueType="num">
                                      <p:cBhvr>
                                        <p:cTn id="12" dur="500" fill="hold"/>
                                        <p:tgtEl>
                                          <p:spTgt spid="13"/>
                                        </p:tgtEl>
                                        <p:attrNameLst>
                                          <p:attrName>ppt_x</p:attrName>
                                        </p:attrNameLst>
                                      </p:cBhvr>
                                      <p:tavLst>
                                        <p:tav tm="0">
                                          <p:val>
                                            <p:strVal val="#ppt_x"/>
                                          </p:val>
                                        </p:tav>
                                        <p:tav tm="100000">
                                          <p:val>
                                            <p:strVal val="#ppt_x"/>
                                          </p:val>
                                        </p:tav>
                                      </p:tavLst>
                                    </p:anim>
                                    <p:anim calcmode="lin" valueType="num">
                                      <p:cBhvr>
                                        <p:cTn id="13" dur="500" fill="hold"/>
                                        <p:tgtEl>
                                          <p:spTgt spid="13"/>
                                        </p:tgtEl>
                                        <p:attrNameLst>
                                          <p:attrName>ppt_y</p:attrName>
                                        </p:attrNameLst>
                                      </p:cBhvr>
                                      <p:tavLst>
                                        <p:tav tm="0">
                                          <p:val>
                                            <p:strVal val="#ppt_y+.1"/>
                                          </p:val>
                                        </p:tav>
                                        <p:tav tm="100000">
                                          <p:val>
                                            <p:strVal val="#ppt_y"/>
                                          </p:val>
                                        </p:tav>
                                      </p:tavLst>
                                    </p:anim>
                                  </p:childTnLst>
                                </p:cTn>
                              </p:par>
                            </p:childTnLst>
                          </p:cTn>
                        </p:par>
                        <p:par>
                          <p:cTn id="14" fill="hold">
                            <p:stCondLst>
                              <p:cond delay="1000"/>
                            </p:stCondLst>
                            <p:childTnLst>
                              <p:par>
                                <p:cTn id="15" presetID="22" presetClass="entr" presetSubtype="4" fill="hold" grpId="0" nodeType="afterEffect">
                                  <p:stCondLst>
                                    <p:cond delay="0"/>
                                  </p:stCondLst>
                                  <p:childTnLst>
                                    <p:set>
                                      <p:cBhvr>
                                        <p:cTn id="16" dur="1" fill="hold">
                                          <p:stCondLst>
                                            <p:cond delay="0"/>
                                          </p:stCondLst>
                                        </p:cTn>
                                        <p:tgtEl>
                                          <p:spTgt spid="39941"/>
                                        </p:tgtEl>
                                        <p:attrNameLst>
                                          <p:attrName>style.visibility</p:attrName>
                                        </p:attrNameLst>
                                      </p:cBhvr>
                                      <p:to>
                                        <p:strVal val="visible"/>
                                      </p:to>
                                    </p:set>
                                    <p:animEffect transition="in" filter="wipe(down)">
                                      <p:cBhvr>
                                        <p:cTn id="17" dur="500"/>
                                        <p:tgtEl>
                                          <p:spTgt spid="399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ldLvl="0" animBg="1"/>
      <p:bldP spid="3994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1033145" y="1598930"/>
            <a:ext cx="10159365" cy="4625340"/>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0" name="图片 9" descr="山水"/>
          <p:cNvPicPr>
            <a:picLocks noChangeAspect="1"/>
          </p:cNvPicPr>
          <p:nvPr/>
        </p:nvPicPr>
        <p:blipFill>
          <a:blip r:embed="rId3"/>
          <a:srcRect b="14418"/>
          <a:stretch>
            <a:fillRect/>
          </a:stretch>
        </p:blipFill>
        <p:spPr>
          <a:xfrm>
            <a:off x="1033145" y="4246245"/>
            <a:ext cx="2413000" cy="1978025"/>
          </a:xfrm>
          <a:prstGeom prst="rect">
            <a:avLst/>
          </a:prstGeom>
        </p:spPr>
      </p:pic>
      <p:sp>
        <p:nvSpPr>
          <p:cNvPr id="16" name="文本框 15"/>
          <p:cNvSpPr txBox="1"/>
          <p:nvPr/>
        </p:nvSpPr>
        <p:spPr>
          <a:xfrm>
            <a:off x="1811020" y="2019300"/>
            <a:ext cx="9274175" cy="3784600"/>
          </a:xfrm>
          <a:prstGeom prst="rect">
            <a:avLst/>
          </a:prstGeom>
          <a:noFill/>
        </p:spPr>
        <p:txBody>
          <a:bodyPr wrap="square" rtlCol="0">
            <a:spAutoFit/>
          </a:bodyPr>
          <a:lstStyle/>
          <a:p>
            <a:r>
              <a:rPr lang="zh-CN" altLang="en-US" sz="2400">
                <a:solidFill>
                  <a:srgbClr val="1F24FF"/>
                </a:solidFill>
                <a:latin typeface="方正魏碑简体" panose="03000509000000000000" charset="-122"/>
                <a:ea typeface="方正魏碑简体" panose="03000509000000000000" charset="-122"/>
              </a:rPr>
              <a:t>    历史概念的名称只是一种语言符号的称呼，方便人们从名称上认识一种历史概念。内涵和外延才是历史概念的两个主要组成部分。</a:t>
            </a:r>
          </a:p>
          <a:p>
            <a:r>
              <a:rPr lang="zh-CN" altLang="en-US" sz="2400">
                <a:solidFill>
                  <a:srgbClr val="1F24FF"/>
                </a:solidFill>
                <a:latin typeface="方正魏碑简体" panose="03000509000000000000" charset="-122"/>
                <a:ea typeface="方正魏碑简体" panose="03000509000000000000" charset="-122"/>
              </a:rPr>
              <a:t>    历史概念的内涵，是历史概念质的规定性，反映出历史人物、历史事件、历史现象的本质属性和含义，是对一个历史人物、一个历史事件、一种历史现象的“定性”， 历史概念的内涵是一种历史概念区别于另一种历史概念的根本依据。</a:t>
            </a:r>
          </a:p>
          <a:p>
            <a:r>
              <a:rPr lang="zh-CN" altLang="en-US" sz="2400">
                <a:solidFill>
                  <a:srgbClr val="1F24FF"/>
                </a:solidFill>
                <a:latin typeface="方正魏碑简体" panose="03000509000000000000" charset="-122"/>
                <a:ea typeface="方正魏碑简体" panose="03000509000000000000" charset="-122"/>
              </a:rPr>
              <a:t>    历史概念的外延，是历史概念量的规定性，历史人物、历史事件、历史现象所包含的范围或过程。它是对历史概念内涵的一种解释和延伸，使历史概念的内涵更加丰富。主要有背景和原因、过程和表现、结果和影响等。</a:t>
            </a:r>
          </a:p>
        </p:txBody>
      </p:sp>
      <p:grpSp>
        <p:nvGrpSpPr>
          <p:cNvPr id="11" name="组合 10"/>
          <p:cNvGrpSpPr/>
          <p:nvPr/>
        </p:nvGrpSpPr>
        <p:grpSpPr>
          <a:xfrm rot="16200000">
            <a:off x="1052195" y="-61595"/>
            <a:ext cx="447040" cy="1264285"/>
            <a:chOff x="9306" y="306"/>
            <a:chExt cx="586" cy="1423"/>
          </a:xfrm>
        </p:grpSpPr>
        <p:sp>
          <p:nvSpPr>
            <p:cNvPr id="12" name="矩形 11"/>
            <p:cNvSpPr/>
            <p:nvPr/>
          </p:nvSpPr>
          <p:spPr>
            <a:xfrm>
              <a:off x="9307" y="306"/>
              <a:ext cx="585" cy="1141"/>
            </a:xfrm>
            <a:prstGeom prst="rect">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等腰三角形 20"/>
            <p:cNvSpPr/>
            <p:nvPr/>
          </p:nvSpPr>
          <p:spPr>
            <a:xfrm flipH="1" flipV="1">
              <a:off x="9306" y="1447"/>
              <a:ext cx="586" cy="282"/>
            </a:xfrm>
            <a:prstGeom prst="triangle">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2" name="文本框 21"/>
          <p:cNvSpPr txBox="1"/>
          <p:nvPr/>
        </p:nvSpPr>
        <p:spPr>
          <a:xfrm>
            <a:off x="950595" y="339725"/>
            <a:ext cx="3569335" cy="460375"/>
          </a:xfrm>
          <a:prstGeom prst="rect">
            <a:avLst/>
          </a:prstGeom>
          <a:noFill/>
        </p:spPr>
        <p:txBody>
          <a:bodyPr wrap="square" rtlCol="0">
            <a:spAutoFit/>
          </a:bodyPr>
          <a:lstStyle/>
          <a:p>
            <a:pPr algn="l"/>
            <a:r>
              <a:rPr lang="zh-CN" altLang="en-US" sz="2400">
                <a:solidFill>
                  <a:srgbClr val="705400"/>
                </a:solidFill>
                <a:latin typeface="方正魏碑简体" panose="03000509000000000000" charset="-122"/>
                <a:ea typeface="方正魏碑简体" panose="03000509000000000000" charset="-122"/>
                <a:sym typeface="+mn-ea"/>
              </a:rPr>
              <a:t>（一）历史概念的含义</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edge">
                                      <p:cBhvr>
                                        <p:cTn id="7" dur="500"/>
                                        <p:tgtEl>
                                          <p:spTgt spid="9"/>
                                        </p:tgtEl>
                                      </p:cBhvr>
                                    </p:animEffect>
                                  </p:childTnLst>
                                </p:cTn>
                              </p:par>
                            </p:childTnLst>
                          </p:cTn>
                        </p:par>
                        <p:par>
                          <p:cTn id="8" fill="hold">
                            <p:stCondLst>
                              <p:cond delay="500"/>
                            </p:stCondLst>
                            <p:childTnLst>
                              <p:par>
                                <p:cTn id="9" presetID="53" presetClass="entr" presetSubtype="16" fill="hold" nodeType="after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p:cTn id="11" dur="500" fill="hold"/>
                                        <p:tgtEl>
                                          <p:spTgt spid="10"/>
                                        </p:tgtEl>
                                        <p:attrNameLst>
                                          <p:attrName>ppt_w</p:attrName>
                                        </p:attrNameLst>
                                      </p:cBhvr>
                                      <p:tavLst>
                                        <p:tav tm="0">
                                          <p:val>
                                            <p:fltVal val="0"/>
                                          </p:val>
                                        </p:tav>
                                        <p:tav tm="100000">
                                          <p:val>
                                            <p:strVal val="#ppt_w"/>
                                          </p:val>
                                        </p:tav>
                                      </p:tavLst>
                                    </p:anim>
                                    <p:anim calcmode="lin" valueType="num">
                                      <p:cBhvr>
                                        <p:cTn id="12" dur="500" fill="hold"/>
                                        <p:tgtEl>
                                          <p:spTgt spid="10"/>
                                        </p:tgtEl>
                                        <p:attrNameLst>
                                          <p:attrName>ppt_h</p:attrName>
                                        </p:attrNameLst>
                                      </p:cBhvr>
                                      <p:tavLst>
                                        <p:tav tm="0">
                                          <p:val>
                                            <p:fltVal val="0"/>
                                          </p:val>
                                        </p:tav>
                                        <p:tav tm="100000">
                                          <p:val>
                                            <p:strVal val="#ppt_h"/>
                                          </p:val>
                                        </p:tav>
                                      </p:tavLst>
                                    </p:anim>
                                    <p:animEffect transition="in" filter="fade">
                                      <p:cBhvr>
                                        <p:cTn id="13" dur="500"/>
                                        <p:tgtEl>
                                          <p:spTgt spid="10"/>
                                        </p:tgtEl>
                                      </p:cBhvr>
                                    </p:animEffect>
                                  </p:childTnLst>
                                </p:cTn>
                              </p:par>
                            </p:childTnLst>
                          </p:cTn>
                        </p:par>
                        <p:par>
                          <p:cTn id="14" fill="hold">
                            <p:stCondLst>
                              <p:cond delay="1000"/>
                            </p:stCondLst>
                            <p:childTnLst>
                              <p:par>
                                <p:cTn id="15" presetID="12" presetClass="entr" presetSubtype="4" fill="hold" grpId="0" nodeType="afterEffect">
                                  <p:stCondLst>
                                    <p:cond delay="0"/>
                                  </p:stCondLst>
                                  <p:childTnLst>
                                    <p:set>
                                      <p:cBhvr>
                                        <p:cTn id="16" dur="1" fill="hold">
                                          <p:stCondLst>
                                            <p:cond delay="0"/>
                                          </p:stCondLst>
                                        </p:cTn>
                                        <p:tgtEl>
                                          <p:spTgt spid="16"/>
                                        </p:tgtEl>
                                        <p:attrNameLst>
                                          <p:attrName>style.visibility</p:attrName>
                                        </p:attrNameLst>
                                      </p:cBhvr>
                                      <p:to>
                                        <p:strVal val="visible"/>
                                      </p:to>
                                    </p:set>
                                    <p:anim calcmode="lin" valueType="num">
                                      <p:cBhvr additive="base">
                                        <p:cTn id="17" dur="500"/>
                                        <p:tgtEl>
                                          <p:spTgt spid="16"/>
                                        </p:tgtEl>
                                        <p:attrNameLst>
                                          <p:attrName>ppt_y</p:attrName>
                                        </p:attrNameLst>
                                      </p:cBhvr>
                                      <p:tavLst>
                                        <p:tav tm="0">
                                          <p:val>
                                            <p:strVal val="#ppt_y+#ppt_h*1.125000"/>
                                          </p:val>
                                        </p:tav>
                                        <p:tav tm="100000">
                                          <p:val>
                                            <p:strVal val="#ppt_y"/>
                                          </p:val>
                                        </p:tav>
                                      </p:tavLst>
                                    </p:anim>
                                    <p:animEffect transition="in" filter="wipe(up)">
                                      <p:cBhvr>
                                        <p:cTn id="18"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ldLvl="0" animBg="1"/>
      <p:bldP spid="16"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组合 11"/>
          <p:cNvGrpSpPr/>
          <p:nvPr/>
        </p:nvGrpSpPr>
        <p:grpSpPr>
          <a:xfrm rot="16200000">
            <a:off x="1052195" y="-61595"/>
            <a:ext cx="447040" cy="1264285"/>
            <a:chOff x="9306" y="306"/>
            <a:chExt cx="586" cy="1423"/>
          </a:xfrm>
        </p:grpSpPr>
        <p:sp>
          <p:nvSpPr>
            <p:cNvPr id="21" name="矩形 20"/>
            <p:cNvSpPr/>
            <p:nvPr/>
          </p:nvSpPr>
          <p:spPr>
            <a:xfrm>
              <a:off x="9307" y="306"/>
              <a:ext cx="585" cy="1141"/>
            </a:xfrm>
            <a:prstGeom prst="rect">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等腰三角形 21"/>
            <p:cNvSpPr/>
            <p:nvPr/>
          </p:nvSpPr>
          <p:spPr>
            <a:xfrm flipH="1" flipV="1">
              <a:off x="9306" y="1447"/>
              <a:ext cx="586" cy="282"/>
            </a:xfrm>
            <a:prstGeom prst="triangle">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8" name="矩形 7"/>
          <p:cNvSpPr/>
          <p:nvPr/>
        </p:nvSpPr>
        <p:spPr>
          <a:xfrm>
            <a:off x="490220" y="1028700"/>
            <a:ext cx="11214100" cy="5393055"/>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文本框 1"/>
          <p:cNvSpPr txBox="1"/>
          <p:nvPr/>
        </p:nvSpPr>
        <p:spPr>
          <a:xfrm>
            <a:off x="950595" y="339725"/>
            <a:ext cx="5193665" cy="460375"/>
          </a:xfrm>
          <a:prstGeom prst="rect">
            <a:avLst/>
          </a:prstGeom>
          <a:noFill/>
        </p:spPr>
        <p:txBody>
          <a:bodyPr wrap="square" rtlCol="0">
            <a:spAutoFit/>
          </a:bodyPr>
          <a:lstStyle/>
          <a:p>
            <a:pPr algn="l"/>
            <a:r>
              <a:rPr lang="zh-CN" altLang="en-US" sz="2400">
                <a:solidFill>
                  <a:srgbClr val="705400"/>
                </a:solidFill>
                <a:latin typeface="方正魏碑简体" panose="03000509000000000000" charset="-122"/>
                <a:ea typeface="方正魏碑简体" panose="03000509000000000000" charset="-122"/>
                <a:sym typeface="+mn-ea"/>
              </a:rPr>
              <a:t>（二）对</a:t>
            </a:r>
            <a:r>
              <a:rPr lang="zh-CN" sz="2400">
                <a:solidFill>
                  <a:srgbClr val="705400"/>
                </a:solidFill>
                <a:latin typeface="方正魏碑简体" panose="03000509000000000000" charset="-122"/>
                <a:ea typeface="方正魏碑简体" panose="03000509000000000000" charset="-122"/>
                <a:sym typeface="+mn-ea"/>
              </a:rPr>
              <a:t>一个高考题的探究</a:t>
            </a:r>
          </a:p>
        </p:txBody>
      </p:sp>
      <p:sp>
        <p:nvSpPr>
          <p:cNvPr id="25" name="文本框 24"/>
          <p:cNvSpPr txBox="1"/>
          <p:nvPr/>
        </p:nvSpPr>
        <p:spPr>
          <a:xfrm>
            <a:off x="786130" y="1538605"/>
            <a:ext cx="10754995" cy="4154170"/>
          </a:xfrm>
          <a:prstGeom prst="rect">
            <a:avLst/>
          </a:prstGeom>
          <a:noFill/>
        </p:spPr>
        <p:txBody>
          <a:bodyPr wrap="square" rtlCol="0">
            <a:spAutoFit/>
          </a:bodyPr>
          <a:lstStyle/>
          <a:p>
            <a:r>
              <a:rPr lang="zh-CN" altLang="en-US" sz="2400">
                <a:solidFill>
                  <a:srgbClr val="1F24FF"/>
                </a:solidFill>
                <a:latin typeface="方正魏碑简体" panose="03000509000000000000" charset="-122"/>
                <a:ea typeface="方正魏碑简体" panose="03000509000000000000" charset="-122"/>
                <a:sym typeface="+mn-ea"/>
              </a:rPr>
              <a:t>【解析】本题直接考查罗马平民、贵族的斗争与成文法的形成，涉及到罗马法体系、公民与非公民、贵族与平民、自由民与非自由民等历史概念。在罗马共和国时期，贵族的特权通过成文法的形式得到了一定程度上的削弱，而不是被取消，A选项不符合史实。公元6世纪，东罗马帝国皇帝查士丁尼组织汇编《罗马民法大全》，罗马法体系最终完成，B选项不符合史实。贵族、平民同属于自由民，自由民并没有获得相同的权利，D选项不符合史实。因此通过排除法选择C选项。</a:t>
            </a:r>
          </a:p>
          <a:p>
            <a:endParaRPr lang="zh-CN" altLang="en-US" sz="2400">
              <a:solidFill>
                <a:srgbClr val="1F24FF"/>
              </a:solidFill>
              <a:latin typeface="方正魏碑简体" panose="03000509000000000000" charset="-122"/>
              <a:ea typeface="方正魏碑简体" panose="03000509000000000000" charset="-122"/>
              <a:sym typeface="+mn-ea"/>
            </a:endParaRPr>
          </a:p>
          <a:p>
            <a:r>
              <a:rPr lang="zh-CN" altLang="en-US" sz="2400">
                <a:solidFill>
                  <a:srgbClr val="FF0000"/>
                </a:solidFill>
                <a:latin typeface="方正魏碑简体" panose="03000509000000000000" charset="-122"/>
                <a:ea typeface="方正魏碑简体" panose="03000509000000000000" charset="-122"/>
                <a:sym typeface="+mn-ea"/>
              </a:rPr>
              <a:t>虽然C选项是参考答案，但是C选项的表述逻辑上有瑕疵。罗马共和国时期，公民包括贵族与平民，因此“公民与贵族”在逻辑上是包含关系，而非并列关系，本题却以并列关系进行表述，故不严谨。</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edge">
                                      <p:cBhvr>
                                        <p:cTn id="7" dur="500"/>
                                        <p:tgtEl>
                                          <p:spTgt spid="8"/>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 calcmode="lin" valueType="num">
                                      <p:cBhvr additive="base">
                                        <p:cTn id="10" dur="500"/>
                                        <p:tgtEl>
                                          <p:spTgt spid="25"/>
                                        </p:tgtEl>
                                        <p:attrNameLst>
                                          <p:attrName>ppt_y</p:attrName>
                                        </p:attrNameLst>
                                      </p:cBhvr>
                                      <p:tavLst>
                                        <p:tav tm="0">
                                          <p:val>
                                            <p:strVal val="#ppt_y+#ppt_h*1.125000"/>
                                          </p:val>
                                        </p:tav>
                                        <p:tav tm="100000">
                                          <p:val>
                                            <p:strVal val="#ppt_y"/>
                                          </p:val>
                                        </p:tav>
                                      </p:tavLst>
                                    </p:anim>
                                    <p:animEffect transition="in" filter="wipe(up)">
                                      <p:cBhvr>
                                        <p:cTn id="11"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ldLvl="0" animBg="1"/>
      <p:bldP spid="25"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组合 11"/>
          <p:cNvGrpSpPr/>
          <p:nvPr/>
        </p:nvGrpSpPr>
        <p:grpSpPr>
          <a:xfrm rot="16200000">
            <a:off x="1875790" y="-884555"/>
            <a:ext cx="447040" cy="2910840"/>
            <a:chOff x="9306" y="306"/>
            <a:chExt cx="586" cy="1423"/>
          </a:xfrm>
        </p:grpSpPr>
        <p:sp>
          <p:nvSpPr>
            <p:cNvPr id="21" name="矩形 20"/>
            <p:cNvSpPr/>
            <p:nvPr/>
          </p:nvSpPr>
          <p:spPr>
            <a:xfrm>
              <a:off x="9307" y="306"/>
              <a:ext cx="585" cy="1141"/>
            </a:xfrm>
            <a:prstGeom prst="rect">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等腰三角形 21"/>
            <p:cNvSpPr/>
            <p:nvPr/>
          </p:nvSpPr>
          <p:spPr>
            <a:xfrm flipH="1" flipV="1">
              <a:off x="9306" y="1447"/>
              <a:ext cx="586" cy="282"/>
            </a:xfrm>
            <a:prstGeom prst="triangle">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8" name="矩形 7"/>
          <p:cNvSpPr/>
          <p:nvPr/>
        </p:nvSpPr>
        <p:spPr>
          <a:xfrm>
            <a:off x="490220" y="1028700"/>
            <a:ext cx="11214100" cy="5393055"/>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3" name="图片 12" descr="山水1"/>
          <p:cNvPicPr>
            <a:picLocks noChangeAspect="1"/>
          </p:cNvPicPr>
          <p:nvPr/>
        </p:nvPicPr>
        <p:blipFill>
          <a:blip r:embed="rId3"/>
          <a:srcRect r="1040" b="18365"/>
          <a:stretch>
            <a:fillRect/>
          </a:stretch>
        </p:blipFill>
        <p:spPr>
          <a:xfrm>
            <a:off x="9105900" y="4646295"/>
            <a:ext cx="2598420" cy="1775460"/>
          </a:xfrm>
          <a:prstGeom prst="rect">
            <a:avLst/>
          </a:prstGeom>
        </p:spPr>
      </p:pic>
      <p:sp>
        <p:nvSpPr>
          <p:cNvPr id="39941" name="矩形 1049089" descr="#clear#"/>
          <p:cNvSpPr/>
          <p:nvPr/>
        </p:nvSpPr>
        <p:spPr>
          <a:xfrm>
            <a:off x="950595" y="1725930"/>
            <a:ext cx="10547985" cy="3538220"/>
          </a:xfrm>
          <a:prstGeom prst="rect">
            <a:avLst/>
          </a:prstGeom>
          <a:noFill/>
          <a:ln w="9525">
            <a:noFill/>
          </a:ln>
        </p:spPr>
        <p:txBody>
          <a:bodyPr wrap="square" lIns="91440" tIns="45720" rIns="91440" bIns="45720" anchor="t">
            <a:spAutoFit/>
          </a:bodyPr>
          <a:lstStyle/>
          <a:p>
            <a:pPr latinLnBrk="1"/>
            <a:r>
              <a:rPr lang="en-US" sz="2800" dirty="0">
                <a:latin typeface="楷体" panose="02010609060101010101" charset="-122"/>
                <a:ea typeface="楷体" panose="02010609060101010101" charset="-122"/>
              </a:rPr>
              <a:t>[1]</a:t>
            </a:r>
            <a:r>
              <a:rPr sz="2800" dirty="0">
                <a:latin typeface="楷体" panose="02010609060101010101" charset="-122"/>
                <a:ea typeface="楷体" panose="02010609060101010101" charset="-122"/>
              </a:rPr>
              <a:t>毕虎,李惟民.社区人与中国梦[M].上海：同济大学出版社，2015：2-4页.</a:t>
            </a:r>
          </a:p>
          <a:p>
            <a:pPr latinLnBrk="1"/>
            <a:r>
              <a:rPr sz="2800" dirty="0">
                <a:latin typeface="楷体" panose="02010609060101010101" charset="-122"/>
                <a:ea typeface="楷体" panose="02010609060101010101" charset="-122"/>
              </a:rPr>
              <a:t>[</a:t>
            </a:r>
            <a:r>
              <a:rPr lang="en-US" sz="2800" dirty="0">
                <a:latin typeface="楷体" panose="02010609060101010101" charset="-122"/>
                <a:ea typeface="楷体" panose="02010609060101010101" charset="-122"/>
              </a:rPr>
              <a:t>2</a:t>
            </a:r>
            <a:r>
              <a:rPr sz="2800" dirty="0">
                <a:latin typeface="楷体" panose="02010609060101010101" charset="-122"/>
                <a:ea typeface="楷体" panose="02010609060101010101" charset="-122"/>
              </a:rPr>
              <a:t>]周宏,郭秀锦.观其壮阔 览其瑕瓋——2018年全国Ⅱ卷高考历史试题简评[J].中学历史教学,2018(7):55-57页.</a:t>
            </a:r>
          </a:p>
          <a:p>
            <a:pPr latinLnBrk="1"/>
            <a:r>
              <a:rPr sz="2800" dirty="0">
                <a:latin typeface="楷体" panose="02010609060101010101" charset="-122"/>
                <a:ea typeface="楷体" panose="02010609060101010101" charset="-122"/>
              </a:rPr>
              <a:t>[</a:t>
            </a:r>
            <a:r>
              <a:rPr lang="en-US" sz="2800" dirty="0">
                <a:latin typeface="楷体" panose="02010609060101010101" charset="-122"/>
                <a:ea typeface="楷体" panose="02010609060101010101" charset="-122"/>
              </a:rPr>
              <a:t>3</a:t>
            </a:r>
            <a:r>
              <a:rPr sz="2800" dirty="0">
                <a:latin typeface="楷体" panose="02010609060101010101" charset="-122"/>
                <a:ea typeface="楷体" panose="02010609060101010101" charset="-122"/>
              </a:rPr>
              <a:t>]李鸽.论高中历史概念教学及其策略[D].武汉:华中师范大学,2013:第8、10-12页.</a:t>
            </a:r>
          </a:p>
          <a:p>
            <a:pPr latinLnBrk="1"/>
            <a:r>
              <a:rPr sz="2800" dirty="0">
                <a:latin typeface="楷体" panose="02010609060101010101" charset="-122"/>
                <a:ea typeface="楷体" panose="02010609060101010101" charset="-122"/>
              </a:rPr>
              <a:t>[</a:t>
            </a:r>
            <a:r>
              <a:rPr lang="en-US" sz="2800" dirty="0">
                <a:latin typeface="楷体" panose="02010609060101010101" charset="-122"/>
                <a:ea typeface="楷体" panose="02010609060101010101" charset="-122"/>
              </a:rPr>
              <a:t>4</a:t>
            </a:r>
            <a:r>
              <a:rPr sz="2800" dirty="0">
                <a:latin typeface="楷体" panose="02010609060101010101" charset="-122"/>
                <a:ea typeface="楷体" panose="02010609060101010101" charset="-122"/>
              </a:rPr>
              <a:t>]范华莉.历史概念有效学习研究[D].苏州:苏州大学,2015:15-17页.</a:t>
            </a:r>
          </a:p>
        </p:txBody>
      </p:sp>
      <p:sp>
        <p:nvSpPr>
          <p:cNvPr id="2" name="文本框 1"/>
          <p:cNvSpPr txBox="1"/>
          <p:nvPr/>
        </p:nvSpPr>
        <p:spPr>
          <a:xfrm>
            <a:off x="950595" y="339725"/>
            <a:ext cx="5193665" cy="460375"/>
          </a:xfrm>
          <a:prstGeom prst="rect">
            <a:avLst/>
          </a:prstGeom>
          <a:noFill/>
        </p:spPr>
        <p:txBody>
          <a:bodyPr wrap="square" rtlCol="0">
            <a:spAutoFit/>
          </a:bodyPr>
          <a:lstStyle/>
          <a:p>
            <a:pPr algn="l"/>
            <a:r>
              <a:rPr lang="zh-CN" sz="2400">
                <a:solidFill>
                  <a:srgbClr val="705400"/>
                </a:solidFill>
                <a:latin typeface="方正魏碑简体" panose="03000509000000000000" charset="-122"/>
                <a:ea typeface="方正魏碑简体" panose="03000509000000000000" charset="-122"/>
                <a:sym typeface="+mn-ea"/>
              </a:rPr>
              <a:t>主要参考资料：</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edge">
                                      <p:cBhvr>
                                        <p:cTn id="7" dur="500"/>
                                        <p:tgtEl>
                                          <p:spTgt spid="8"/>
                                        </p:tgtEl>
                                      </p:cBhvr>
                                    </p:animEffect>
                                  </p:childTnLst>
                                </p:cTn>
                              </p:par>
                            </p:childTnLst>
                          </p:cTn>
                        </p:par>
                        <p:par>
                          <p:cTn id="8" fill="hold">
                            <p:stCondLst>
                              <p:cond delay="500"/>
                            </p:stCondLst>
                            <p:childTnLst>
                              <p:par>
                                <p:cTn id="9" presetID="42" presetClass="entr" presetSubtype="0" fill="hold"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500"/>
                                        <p:tgtEl>
                                          <p:spTgt spid="13"/>
                                        </p:tgtEl>
                                      </p:cBhvr>
                                    </p:animEffect>
                                    <p:anim calcmode="lin" valueType="num">
                                      <p:cBhvr>
                                        <p:cTn id="12" dur="500" fill="hold"/>
                                        <p:tgtEl>
                                          <p:spTgt spid="13"/>
                                        </p:tgtEl>
                                        <p:attrNameLst>
                                          <p:attrName>ppt_x</p:attrName>
                                        </p:attrNameLst>
                                      </p:cBhvr>
                                      <p:tavLst>
                                        <p:tav tm="0">
                                          <p:val>
                                            <p:strVal val="#ppt_x"/>
                                          </p:val>
                                        </p:tav>
                                        <p:tav tm="100000">
                                          <p:val>
                                            <p:strVal val="#ppt_x"/>
                                          </p:val>
                                        </p:tav>
                                      </p:tavLst>
                                    </p:anim>
                                    <p:anim calcmode="lin" valueType="num">
                                      <p:cBhvr>
                                        <p:cTn id="13" dur="500" fill="hold"/>
                                        <p:tgtEl>
                                          <p:spTgt spid="13"/>
                                        </p:tgtEl>
                                        <p:attrNameLst>
                                          <p:attrName>ppt_y</p:attrName>
                                        </p:attrNameLst>
                                      </p:cBhvr>
                                      <p:tavLst>
                                        <p:tav tm="0">
                                          <p:val>
                                            <p:strVal val="#ppt_y+.1"/>
                                          </p:val>
                                        </p:tav>
                                        <p:tav tm="100000">
                                          <p:val>
                                            <p:strVal val="#ppt_y"/>
                                          </p:val>
                                        </p:tav>
                                      </p:tavLst>
                                    </p:anim>
                                  </p:childTnLst>
                                </p:cTn>
                              </p:par>
                            </p:childTnLst>
                          </p:cTn>
                        </p:par>
                        <p:par>
                          <p:cTn id="14" fill="hold">
                            <p:stCondLst>
                              <p:cond delay="1000"/>
                            </p:stCondLst>
                            <p:childTnLst>
                              <p:par>
                                <p:cTn id="15" presetID="22" presetClass="entr" presetSubtype="4" fill="hold" grpId="0" nodeType="afterEffect">
                                  <p:stCondLst>
                                    <p:cond delay="0"/>
                                  </p:stCondLst>
                                  <p:childTnLst>
                                    <p:set>
                                      <p:cBhvr>
                                        <p:cTn id="16" dur="1" fill="hold">
                                          <p:stCondLst>
                                            <p:cond delay="0"/>
                                          </p:stCondLst>
                                        </p:cTn>
                                        <p:tgtEl>
                                          <p:spTgt spid="39941"/>
                                        </p:tgtEl>
                                        <p:attrNameLst>
                                          <p:attrName>style.visibility</p:attrName>
                                        </p:attrNameLst>
                                      </p:cBhvr>
                                      <p:to>
                                        <p:strVal val="visible"/>
                                      </p:to>
                                    </p:set>
                                    <p:animEffect transition="in" filter="wipe(down)">
                                      <p:cBhvr>
                                        <p:cTn id="17" dur="500"/>
                                        <p:tgtEl>
                                          <p:spTgt spid="399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ldLvl="0" animBg="1"/>
      <p:bldP spid="39941" grpId="0"/>
    </p:bldLst>
  </p:timing>
</p:sld>
</file>

<file path=ppt/slides/slide42.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4" name="椭圆 3"/>
          <p:cNvSpPr/>
          <p:nvPr/>
        </p:nvSpPr>
        <p:spPr>
          <a:xfrm>
            <a:off x="1947545" y="2522855"/>
            <a:ext cx="1038860" cy="1038860"/>
          </a:xfrm>
          <a:prstGeom prst="ellipse">
            <a:avLst/>
          </a:prstGeom>
          <a:noFill/>
          <a:ln>
            <a:solidFill>
              <a:srgbClr val="B38B6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椭圆 4"/>
          <p:cNvSpPr/>
          <p:nvPr/>
        </p:nvSpPr>
        <p:spPr>
          <a:xfrm>
            <a:off x="3395345" y="2522855"/>
            <a:ext cx="1038860" cy="1038860"/>
          </a:xfrm>
          <a:prstGeom prst="ellipse">
            <a:avLst/>
          </a:prstGeom>
          <a:noFill/>
          <a:ln>
            <a:solidFill>
              <a:srgbClr val="B38B6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椭圆 9"/>
          <p:cNvSpPr/>
          <p:nvPr/>
        </p:nvSpPr>
        <p:spPr>
          <a:xfrm>
            <a:off x="4843145" y="2522855"/>
            <a:ext cx="1038860" cy="1038860"/>
          </a:xfrm>
          <a:prstGeom prst="ellipse">
            <a:avLst/>
          </a:prstGeom>
          <a:noFill/>
          <a:ln>
            <a:solidFill>
              <a:srgbClr val="B38B6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椭圆 10"/>
          <p:cNvSpPr/>
          <p:nvPr/>
        </p:nvSpPr>
        <p:spPr>
          <a:xfrm>
            <a:off x="6306185" y="2522855"/>
            <a:ext cx="1038860" cy="1038860"/>
          </a:xfrm>
          <a:prstGeom prst="ellipse">
            <a:avLst/>
          </a:prstGeom>
          <a:noFill/>
          <a:ln>
            <a:solidFill>
              <a:srgbClr val="B38B6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文本框 11"/>
          <p:cNvSpPr txBox="1"/>
          <p:nvPr/>
        </p:nvSpPr>
        <p:spPr>
          <a:xfrm>
            <a:off x="2191385" y="2585085"/>
            <a:ext cx="551180" cy="914400"/>
          </a:xfrm>
          <a:prstGeom prst="rect">
            <a:avLst/>
          </a:prstGeom>
          <a:noFill/>
        </p:spPr>
        <p:txBody>
          <a:bodyPr wrap="square" rtlCol="0">
            <a:spAutoFit/>
          </a:bodyPr>
          <a:lstStyle/>
          <a:p>
            <a:pPr algn="ctr"/>
            <a:r>
              <a:rPr lang="zh-CN" altLang="en-US" sz="5400" dirty="0">
                <a:solidFill>
                  <a:srgbClr val="705400"/>
                </a:solidFill>
                <a:latin typeface="迷你简书魂" panose="02010609000101010101" charset="-122"/>
                <a:ea typeface="迷你简书魂" panose="02010609000101010101" charset="-122"/>
              </a:rPr>
              <a:t>谢</a:t>
            </a:r>
          </a:p>
        </p:txBody>
      </p:sp>
      <p:sp>
        <p:nvSpPr>
          <p:cNvPr id="13" name="文本框 12"/>
          <p:cNvSpPr txBox="1"/>
          <p:nvPr/>
        </p:nvSpPr>
        <p:spPr>
          <a:xfrm>
            <a:off x="3639185" y="2585085"/>
            <a:ext cx="551180" cy="914400"/>
          </a:xfrm>
          <a:prstGeom prst="rect">
            <a:avLst/>
          </a:prstGeom>
          <a:noFill/>
        </p:spPr>
        <p:txBody>
          <a:bodyPr wrap="square" rtlCol="0">
            <a:spAutoFit/>
          </a:bodyPr>
          <a:lstStyle/>
          <a:p>
            <a:pPr algn="ctr"/>
            <a:r>
              <a:rPr lang="zh-CN" altLang="en-US" sz="5400">
                <a:solidFill>
                  <a:srgbClr val="705400"/>
                </a:solidFill>
                <a:latin typeface="迷你简书魂" panose="02010609000101010101" charset="-122"/>
                <a:ea typeface="迷你简书魂" panose="02010609000101010101" charset="-122"/>
              </a:rPr>
              <a:t>谢</a:t>
            </a:r>
          </a:p>
        </p:txBody>
      </p:sp>
      <p:sp>
        <p:nvSpPr>
          <p:cNvPr id="14" name="文本框 13"/>
          <p:cNvSpPr txBox="1"/>
          <p:nvPr/>
        </p:nvSpPr>
        <p:spPr>
          <a:xfrm>
            <a:off x="5086985" y="2585085"/>
            <a:ext cx="551180" cy="914400"/>
          </a:xfrm>
          <a:prstGeom prst="rect">
            <a:avLst/>
          </a:prstGeom>
          <a:noFill/>
        </p:spPr>
        <p:txBody>
          <a:bodyPr wrap="square" rtlCol="0">
            <a:spAutoFit/>
          </a:bodyPr>
          <a:lstStyle/>
          <a:p>
            <a:pPr algn="ctr"/>
            <a:r>
              <a:rPr lang="zh-CN" altLang="en-US" sz="5400">
                <a:solidFill>
                  <a:srgbClr val="705400"/>
                </a:solidFill>
                <a:latin typeface="迷你简书魂" panose="02010609000101010101" charset="-122"/>
                <a:ea typeface="迷你简书魂" panose="02010609000101010101" charset="-122"/>
              </a:rPr>
              <a:t>您</a:t>
            </a:r>
          </a:p>
        </p:txBody>
      </p:sp>
      <p:sp>
        <p:nvSpPr>
          <p:cNvPr id="15" name="文本框 14"/>
          <p:cNvSpPr txBox="1"/>
          <p:nvPr/>
        </p:nvSpPr>
        <p:spPr>
          <a:xfrm>
            <a:off x="6550025" y="2585085"/>
            <a:ext cx="551180" cy="914400"/>
          </a:xfrm>
          <a:prstGeom prst="rect">
            <a:avLst/>
          </a:prstGeom>
          <a:noFill/>
        </p:spPr>
        <p:txBody>
          <a:bodyPr wrap="square" rtlCol="0">
            <a:spAutoFit/>
          </a:bodyPr>
          <a:lstStyle/>
          <a:p>
            <a:pPr algn="ctr"/>
            <a:r>
              <a:rPr lang="zh-CN" altLang="en-US" sz="5400">
                <a:solidFill>
                  <a:srgbClr val="705400"/>
                </a:solidFill>
                <a:latin typeface="迷你简书魂" panose="02010609000101010101" charset="-122"/>
                <a:ea typeface="迷你简书魂" panose="02010609000101010101" charset="-122"/>
              </a:rPr>
              <a:t>的</a:t>
            </a:r>
          </a:p>
        </p:txBody>
      </p:sp>
      <p:sp>
        <p:nvSpPr>
          <p:cNvPr id="6" name="椭圆 5"/>
          <p:cNvSpPr/>
          <p:nvPr/>
        </p:nvSpPr>
        <p:spPr>
          <a:xfrm>
            <a:off x="7743825" y="2522855"/>
            <a:ext cx="1038860" cy="1038860"/>
          </a:xfrm>
          <a:prstGeom prst="ellipse">
            <a:avLst/>
          </a:prstGeom>
          <a:noFill/>
          <a:ln>
            <a:solidFill>
              <a:srgbClr val="B38B6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7987665" y="2585085"/>
            <a:ext cx="551180" cy="914400"/>
          </a:xfrm>
          <a:prstGeom prst="rect">
            <a:avLst/>
          </a:prstGeom>
          <a:noFill/>
        </p:spPr>
        <p:txBody>
          <a:bodyPr wrap="square" rtlCol="0">
            <a:spAutoFit/>
          </a:bodyPr>
          <a:lstStyle/>
          <a:p>
            <a:pPr algn="ctr"/>
            <a:r>
              <a:rPr lang="zh-CN" altLang="en-US" sz="5400">
                <a:solidFill>
                  <a:srgbClr val="705400"/>
                </a:solidFill>
                <a:latin typeface="迷你简书魂" panose="02010609000101010101" charset="-122"/>
                <a:ea typeface="迷你简书魂" panose="02010609000101010101" charset="-122"/>
              </a:rPr>
              <a:t>观</a:t>
            </a:r>
          </a:p>
        </p:txBody>
      </p:sp>
      <p:sp>
        <p:nvSpPr>
          <p:cNvPr id="8" name="椭圆 7"/>
          <p:cNvSpPr/>
          <p:nvPr/>
        </p:nvSpPr>
        <p:spPr>
          <a:xfrm>
            <a:off x="9166225" y="2460625"/>
            <a:ext cx="1038860" cy="1038860"/>
          </a:xfrm>
          <a:prstGeom prst="ellipse">
            <a:avLst/>
          </a:prstGeom>
          <a:noFill/>
          <a:ln>
            <a:solidFill>
              <a:srgbClr val="B38B6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文本框 8"/>
          <p:cNvSpPr txBox="1"/>
          <p:nvPr/>
        </p:nvSpPr>
        <p:spPr>
          <a:xfrm>
            <a:off x="9410065" y="2522855"/>
            <a:ext cx="551180" cy="914400"/>
          </a:xfrm>
          <a:prstGeom prst="rect">
            <a:avLst/>
          </a:prstGeom>
          <a:noFill/>
        </p:spPr>
        <p:txBody>
          <a:bodyPr wrap="square" rtlCol="0">
            <a:spAutoFit/>
          </a:bodyPr>
          <a:lstStyle/>
          <a:p>
            <a:pPr algn="ctr"/>
            <a:r>
              <a:rPr lang="zh-CN" altLang="en-US" sz="5400">
                <a:solidFill>
                  <a:srgbClr val="705400"/>
                </a:solidFill>
                <a:latin typeface="迷你简书魂" panose="02010609000101010101" charset="-122"/>
                <a:ea typeface="迷你简书魂" panose="02010609000101010101" charset="-122"/>
              </a:rPr>
              <a:t>看</a:t>
            </a:r>
          </a:p>
        </p:txBody>
      </p:sp>
      <p:cxnSp>
        <p:nvCxnSpPr>
          <p:cNvPr id="51231" name="直接连接符 3145768"/>
          <p:cNvCxnSpPr/>
          <p:nvPr/>
        </p:nvCxnSpPr>
        <p:spPr>
          <a:xfrm>
            <a:off x="838200" y="5137150"/>
            <a:ext cx="0" cy="717550"/>
          </a:xfrm>
          <a:prstGeom prst="line">
            <a:avLst/>
          </a:prstGeom>
          <a:ln w="50800" cap="flat" cmpd="sng">
            <a:solidFill>
              <a:srgbClr val="000000"/>
            </a:solidFill>
            <a:prstDash val="solid"/>
            <a:round/>
            <a:headEnd type="none" w="med" len="med"/>
            <a:tailEnd type="none" w="med" len="med"/>
          </a:ln>
        </p:spPr>
      </p:cxnSp>
      <p:sp>
        <p:nvSpPr>
          <p:cNvPr id="51232" name="矩形 1048963" descr="#clear#"/>
          <p:cNvSpPr/>
          <p:nvPr/>
        </p:nvSpPr>
        <p:spPr>
          <a:xfrm>
            <a:off x="1052513" y="5235575"/>
            <a:ext cx="4273550" cy="522288"/>
          </a:xfrm>
          <a:prstGeom prst="rect">
            <a:avLst/>
          </a:prstGeom>
          <a:noFill/>
          <a:ln w="9525">
            <a:noFill/>
          </a:ln>
        </p:spPr>
        <p:txBody>
          <a:bodyPr wrap="none" lIns="91440" tIns="45720" rIns="91440" bIns="45720" anchor="t">
            <a:spAutoFit/>
          </a:bodyPr>
          <a:lstStyle/>
          <a:p>
            <a:pPr latinLnBrk="1"/>
            <a:r>
              <a:rPr lang="zh-CN" altLang="en-US" sz="2800" dirty="0">
                <a:latin typeface="楷体" panose="02010609060101010101" charset="-122"/>
                <a:ea typeface="楷体" panose="02010609060101010101" charset="-122"/>
              </a:rPr>
              <a:t>欢迎交流，微信：</a:t>
            </a:r>
            <a:r>
              <a:rPr lang="en-US" altLang="zh-CN" sz="2800" dirty="0">
                <a:latin typeface="楷体" panose="02010609060101010101" charset="-122"/>
                <a:ea typeface="楷体" panose="02010609060101010101" charset="-122"/>
              </a:rPr>
              <a:t>wurui45</a:t>
            </a: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1"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edge">
                                      <p:cBhvr>
                                        <p:cTn id="7" dur="500"/>
                                        <p:tgtEl>
                                          <p:spTgt spid="4"/>
                                        </p:tgtEl>
                                      </p:cBhvr>
                                    </p:animEffect>
                                  </p:childTnLst>
                                </p:cTn>
                              </p:par>
                              <p:par>
                                <p:cTn id="8" presetID="14" presetClass="entr" presetSubtype="5"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randombar(vertical)">
                                      <p:cBhvr>
                                        <p:cTn id="10" dur="500"/>
                                        <p:tgtEl>
                                          <p:spTgt spid="12"/>
                                        </p:tgtEl>
                                      </p:cBhvr>
                                    </p:animEffect>
                                  </p:childTnLst>
                                </p:cTn>
                              </p:par>
                              <p:par>
                                <p:cTn id="11" presetID="20" presetClass="entr" presetSubtype="0" fill="hold" grpId="1"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edge">
                                      <p:cBhvr>
                                        <p:cTn id="13" dur="500"/>
                                        <p:tgtEl>
                                          <p:spTgt spid="5"/>
                                        </p:tgtEl>
                                      </p:cBhvr>
                                    </p:animEffect>
                                  </p:childTnLst>
                                </p:cTn>
                              </p:par>
                              <p:par>
                                <p:cTn id="14" presetID="14" presetClass="entr" presetSubtype="5" fill="hold" grpId="0" nodeType="withEffect">
                                  <p:stCondLst>
                                    <p:cond delay="0"/>
                                  </p:stCondLst>
                                  <p:childTnLst>
                                    <p:set>
                                      <p:cBhvr>
                                        <p:cTn id="15" dur="1" fill="hold">
                                          <p:stCondLst>
                                            <p:cond delay="0"/>
                                          </p:stCondLst>
                                        </p:cTn>
                                        <p:tgtEl>
                                          <p:spTgt spid="13"/>
                                        </p:tgtEl>
                                        <p:attrNameLst>
                                          <p:attrName>style.visibility</p:attrName>
                                        </p:attrNameLst>
                                      </p:cBhvr>
                                      <p:to>
                                        <p:strVal val="visible"/>
                                      </p:to>
                                    </p:set>
                                    <p:animEffect transition="in" filter="randombar(vertical)">
                                      <p:cBhvr>
                                        <p:cTn id="16" dur="500"/>
                                        <p:tgtEl>
                                          <p:spTgt spid="13"/>
                                        </p:tgtEl>
                                      </p:cBhvr>
                                    </p:animEffect>
                                  </p:childTnLst>
                                </p:cTn>
                              </p:par>
                              <p:par>
                                <p:cTn id="17" presetID="20" presetClass="entr" presetSubtype="0" fill="hold" grpId="1" nodeType="with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wedge">
                                      <p:cBhvr>
                                        <p:cTn id="19" dur="500"/>
                                        <p:tgtEl>
                                          <p:spTgt spid="10"/>
                                        </p:tgtEl>
                                      </p:cBhvr>
                                    </p:animEffect>
                                  </p:childTnLst>
                                </p:cTn>
                              </p:par>
                              <p:par>
                                <p:cTn id="20" presetID="14" presetClass="entr" presetSubtype="5" fill="hold" grpId="0" nodeType="with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randombar(vertical)">
                                      <p:cBhvr>
                                        <p:cTn id="22" dur="500"/>
                                        <p:tgtEl>
                                          <p:spTgt spid="14"/>
                                        </p:tgtEl>
                                      </p:cBhvr>
                                    </p:animEffect>
                                  </p:childTnLst>
                                </p:cTn>
                              </p:par>
                              <p:par>
                                <p:cTn id="23" presetID="20" presetClass="entr" presetSubtype="0" fill="hold" grpId="1" nodeType="with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wedge">
                                      <p:cBhvr>
                                        <p:cTn id="25" dur="500"/>
                                        <p:tgtEl>
                                          <p:spTgt spid="11"/>
                                        </p:tgtEl>
                                      </p:cBhvr>
                                    </p:animEffect>
                                  </p:childTnLst>
                                </p:cTn>
                              </p:par>
                              <p:par>
                                <p:cTn id="26" presetID="14" presetClass="entr" presetSubtype="5" fill="hold" grpId="0" nodeType="withEffect">
                                  <p:stCondLst>
                                    <p:cond delay="0"/>
                                  </p:stCondLst>
                                  <p:childTnLst>
                                    <p:set>
                                      <p:cBhvr>
                                        <p:cTn id="27" dur="1" fill="hold">
                                          <p:stCondLst>
                                            <p:cond delay="0"/>
                                          </p:stCondLst>
                                        </p:cTn>
                                        <p:tgtEl>
                                          <p:spTgt spid="15"/>
                                        </p:tgtEl>
                                        <p:attrNameLst>
                                          <p:attrName>style.visibility</p:attrName>
                                        </p:attrNameLst>
                                      </p:cBhvr>
                                      <p:to>
                                        <p:strVal val="visible"/>
                                      </p:to>
                                    </p:set>
                                    <p:animEffect transition="in" filter="randombar(vertical)">
                                      <p:cBhvr>
                                        <p:cTn id="28" dur="500"/>
                                        <p:tgtEl>
                                          <p:spTgt spid="15"/>
                                        </p:tgtEl>
                                      </p:cBhvr>
                                    </p:animEffect>
                                  </p:childTnLst>
                                </p:cTn>
                              </p:par>
                              <p:par>
                                <p:cTn id="29" presetID="20" presetClass="entr" presetSubtype="0" fill="hold" grpId="1" nodeType="withEffect">
                                  <p:stCondLst>
                                    <p:cond delay="0"/>
                                  </p:stCondLst>
                                  <p:childTnLst>
                                    <p:set>
                                      <p:cBhvr>
                                        <p:cTn id="30" dur="1" fill="hold">
                                          <p:stCondLst>
                                            <p:cond delay="0"/>
                                          </p:stCondLst>
                                        </p:cTn>
                                        <p:tgtEl>
                                          <p:spTgt spid="6"/>
                                        </p:tgtEl>
                                        <p:attrNameLst>
                                          <p:attrName>style.visibility</p:attrName>
                                        </p:attrNameLst>
                                      </p:cBhvr>
                                      <p:to>
                                        <p:strVal val="visible"/>
                                      </p:to>
                                    </p:set>
                                    <p:animEffect transition="in" filter="wedge">
                                      <p:cBhvr>
                                        <p:cTn id="31" dur="500"/>
                                        <p:tgtEl>
                                          <p:spTgt spid="6"/>
                                        </p:tgtEl>
                                      </p:cBhvr>
                                    </p:animEffect>
                                  </p:childTnLst>
                                </p:cTn>
                              </p:par>
                              <p:par>
                                <p:cTn id="32" presetID="14" presetClass="entr" presetSubtype="5" fill="hold" grpId="0" nodeType="withEffect">
                                  <p:stCondLst>
                                    <p:cond delay="0"/>
                                  </p:stCondLst>
                                  <p:childTnLst>
                                    <p:set>
                                      <p:cBhvr>
                                        <p:cTn id="33" dur="1" fill="hold">
                                          <p:stCondLst>
                                            <p:cond delay="0"/>
                                          </p:stCondLst>
                                        </p:cTn>
                                        <p:tgtEl>
                                          <p:spTgt spid="7"/>
                                        </p:tgtEl>
                                        <p:attrNameLst>
                                          <p:attrName>style.visibility</p:attrName>
                                        </p:attrNameLst>
                                      </p:cBhvr>
                                      <p:to>
                                        <p:strVal val="visible"/>
                                      </p:to>
                                    </p:set>
                                    <p:animEffect transition="in" filter="randombar(vertical)">
                                      <p:cBhvr>
                                        <p:cTn id="34" dur="500"/>
                                        <p:tgtEl>
                                          <p:spTgt spid="7"/>
                                        </p:tgtEl>
                                      </p:cBhvr>
                                    </p:animEffect>
                                  </p:childTnLst>
                                </p:cTn>
                              </p:par>
                              <p:par>
                                <p:cTn id="35" presetID="20" presetClass="entr" presetSubtype="0" fill="hold" grpId="1" nodeType="withEffect">
                                  <p:stCondLst>
                                    <p:cond delay="0"/>
                                  </p:stCondLst>
                                  <p:childTnLst>
                                    <p:set>
                                      <p:cBhvr>
                                        <p:cTn id="36" dur="1" fill="hold">
                                          <p:stCondLst>
                                            <p:cond delay="0"/>
                                          </p:stCondLst>
                                        </p:cTn>
                                        <p:tgtEl>
                                          <p:spTgt spid="8"/>
                                        </p:tgtEl>
                                        <p:attrNameLst>
                                          <p:attrName>style.visibility</p:attrName>
                                        </p:attrNameLst>
                                      </p:cBhvr>
                                      <p:to>
                                        <p:strVal val="visible"/>
                                      </p:to>
                                    </p:set>
                                    <p:animEffect transition="in" filter="wedge">
                                      <p:cBhvr>
                                        <p:cTn id="37" dur="500"/>
                                        <p:tgtEl>
                                          <p:spTgt spid="8"/>
                                        </p:tgtEl>
                                      </p:cBhvr>
                                    </p:animEffect>
                                  </p:childTnLst>
                                </p:cTn>
                              </p:par>
                              <p:par>
                                <p:cTn id="38" presetID="14" presetClass="entr" presetSubtype="5" fill="hold" grpId="0" nodeType="withEffect">
                                  <p:stCondLst>
                                    <p:cond delay="0"/>
                                  </p:stCondLst>
                                  <p:childTnLst>
                                    <p:set>
                                      <p:cBhvr>
                                        <p:cTn id="39" dur="1" fill="hold">
                                          <p:stCondLst>
                                            <p:cond delay="0"/>
                                          </p:stCondLst>
                                        </p:cTn>
                                        <p:tgtEl>
                                          <p:spTgt spid="9"/>
                                        </p:tgtEl>
                                        <p:attrNameLst>
                                          <p:attrName>style.visibility</p:attrName>
                                        </p:attrNameLst>
                                      </p:cBhvr>
                                      <p:to>
                                        <p:strVal val="visible"/>
                                      </p:to>
                                    </p:set>
                                    <p:animEffect transition="in" filter="randombar(vertical)">
                                      <p:cBhvr>
                                        <p:cTn id="40" dur="500"/>
                                        <p:tgtEl>
                                          <p:spTgt spid="9"/>
                                        </p:tgtEl>
                                      </p:cBhvr>
                                    </p:animEffect>
                                  </p:childTnLst>
                                </p:cTn>
                              </p:par>
                            </p:childTnLst>
                          </p:cTn>
                        </p:par>
                        <p:par>
                          <p:cTn id="41" fill="hold">
                            <p:stCondLst>
                              <p:cond delay="500"/>
                            </p:stCondLst>
                            <p:childTnLst>
                              <p:par>
                                <p:cTn id="42" presetID="22" presetClass="entr" presetSubtype="4" fill="hold" nodeType="afterEffect">
                                  <p:stCondLst>
                                    <p:cond delay="0"/>
                                  </p:stCondLst>
                                  <p:childTnLst>
                                    <p:set>
                                      <p:cBhvr>
                                        <p:cTn id="43" dur="1" fill="hold">
                                          <p:stCondLst>
                                            <p:cond delay="0"/>
                                          </p:stCondLst>
                                        </p:cTn>
                                        <p:tgtEl>
                                          <p:spTgt spid="51231"/>
                                        </p:tgtEl>
                                        <p:attrNameLst>
                                          <p:attrName>style.visibility</p:attrName>
                                        </p:attrNameLst>
                                      </p:cBhvr>
                                      <p:to>
                                        <p:strVal val="visible"/>
                                      </p:to>
                                    </p:set>
                                    <p:animEffect transition="in" filter="wipe(down)">
                                      <p:cBhvr>
                                        <p:cTn id="44" dur="500"/>
                                        <p:tgtEl>
                                          <p:spTgt spid="51231"/>
                                        </p:tgtEl>
                                      </p:cBhvr>
                                    </p:animEffect>
                                  </p:childTnLst>
                                </p:cTn>
                              </p:par>
                            </p:childTnLst>
                          </p:cTn>
                        </p:par>
                        <p:par>
                          <p:cTn id="45" fill="hold">
                            <p:stCondLst>
                              <p:cond delay="1000"/>
                            </p:stCondLst>
                            <p:childTnLst>
                              <p:par>
                                <p:cTn id="46" presetID="22" presetClass="entr" presetSubtype="4" fill="hold" grpId="0" nodeType="afterEffect">
                                  <p:stCondLst>
                                    <p:cond delay="0"/>
                                  </p:stCondLst>
                                  <p:childTnLst>
                                    <p:set>
                                      <p:cBhvr>
                                        <p:cTn id="47" dur="1" fill="hold">
                                          <p:stCondLst>
                                            <p:cond delay="0"/>
                                          </p:stCondLst>
                                        </p:cTn>
                                        <p:tgtEl>
                                          <p:spTgt spid="51232"/>
                                        </p:tgtEl>
                                        <p:attrNameLst>
                                          <p:attrName>style.visibility</p:attrName>
                                        </p:attrNameLst>
                                      </p:cBhvr>
                                      <p:to>
                                        <p:strVal val="visible"/>
                                      </p:to>
                                    </p:set>
                                    <p:animEffect transition="in" filter="wipe(down)">
                                      <p:cBhvr>
                                        <p:cTn id="48" dur="500"/>
                                        <p:tgtEl>
                                          <p:spTgt spid="512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bldLvl="0" animBg="1"/>
      <p:bldP spid="5" grpId="0" animBg="1"/>
      <p:bldP spid="5" grpId="1" bldLvl="0" animBg="1"/>
      <p:bldP spid="10" grpId="0" animBg="1"/>
      <p:bldP spid="10" grpId="1" bldLvl="0" animBg="1"/>
      <p:bldP spid="11" grpId="0" animBg="1"/>
      <p:bldP spid="11" grpId="1" bldLvl="0" animBg="1"/>
      <p:bldP spid="12" grpId="0"/>
      <p:bldP spid="13" grpId="0"/>
      <p:bldP spid="14" grpId="0"/>
      <p:bldP spid="15" grpId="0"/>
      <p:bldP spid="6" grpId="0" animBg="1"/>
      <p:bldP spid="6" grpId="1" bldLvl="0" animBg="1"/>
      <p:bldP spid="7" grpId="0"/>
      <p:bldP spid="8" grpId="0" animBg="1"/>
      <p:bldP spid="8" grpId="1" bldLvl="0" animBg="1"/>
      <p:bldP spid="9" grpId="0"/>
      <p:bldP spid="5123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813435" y="1391285"/>
            <a:ext cx="10400665" cy="4834255"/>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4" name="图片 13" descr="树枝"/>
          <p:cNvPicPr>
            <a:picLocks noChangeAspect="1"/>
          </p:cNvPicPr>
          <p:nvPr/>
        </p:nvPicPr>
        <p:blipFill>
          <a:blip r:embed="rId3"/>
          <a:srcRect r="4904"/>
          <a:stretch>
            <a:fillRect/>
          </a:stretch>
        </p:blipFill>
        <p:spPr>
          <a:xfrm>
            <a:off x="8914130" y="1489710"/>
            <a:ext cx="2299970" cy="1275715"/>
          </a:xfrm>
          <a:prstGeom prst="rect">
            <a:avLst/>
          </a:prstGeom>
        </p:spPr>
      </p:pic>
      <p:grpSp>
        <p:nvGrpSpPr>
          <p:cNvPr id="11" name="组合 10"/>
          <p:cNvGrpSpPr/>
          <p:nvPr/>
        </p:nvGrpSpPr>
        <p:grpSpPr>
          <a:xfrm rot="16200000">
            <a:off x="1052195" y="-61595"/>
            <a:ext cx="447040" cy="1264285"/>
            <a:chOff x="9306" y="306"/>
            <a:chExt cx="586" cy="1423"/>
          </a:xfrm>
        </p:grpSpPr>
        <p:sp>
          <p:nvSpPr>
            <p:cNvPr id="12" name="矩形 11"/>
            <p:cNvSpPr/>
            <p:nvPr/>
          </p:nvSpPr>
          <p:spPr>
            <a:xfrm>
              <a:off x="9307" y="306"/>
              <a:ext cx="585" cy="1141"/>
            </a:xfrm>
            <a:prstGeom prst="rect">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等腰三角形 20"/>
            <p:cNvSpPr/>
            <p:nvPr/>
          </p:nvSpPr>
          <p:spPr>
            <a:xfrm flipH="1" flipV="1">
              <a:off x="9306" y="1447"/>
              <a:ext cx="586" cy="282"/>
            </a:xfrm>
            <a:prstGeom prst="triangle">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2" name="文本框 21"/>
          <p:cNvSpPr txBox="1"/>
          <p:nvPr/>
        </p:nvSpPr>
        <p:spPr>
          <a:xfrm>
            <a:off x="950595" y="339725"/>
            <a:ext cx="4326255" cy="460375"/>
          </a:xfrm>
          <a:prstGeom prst="rect">
            <a:avLst/>
          </a:prstGeom>
          <a:noFill/>
        </p:spPr>
        <p:txBody>
          <a:bodyPr wrap="square" rtlCol="0">
            <a:spAutoFit/>
          </a:bodyPr>
          <a:lstStyle/>
          <a:p>
            <a:pPr algn="l"/>
            <a:r>
              <a:rPr lang="zh-CN" altLang="en-US" sz="2400">
                <a:solidFill>
                  <a:srgbClr val="705400"/>
                </a:solidFill>
                <a:latin typeface="方正魏碑简体" panose="03000509000000000000" charset="-122"/>
                <a:ea typeface="方正魏碑简体" panose="03000509000000000000" charset="-122"/>
                <a:sym typeface="+mn-ea"/>
              </a:rPr>
              <a:t>（二）历史概念学习的重要性</a:t>
            </a:r>
          </a:p>
        </p:txBody>
      </p:sp>
      <p:sp>
        <p:nvSpPr>
          <p:cNvPr id="24" name="文本框 23"/>
          <p:cNvSpPr txBox="1"/>
          <p:nvPr/>
        </p:nvSpPr>
        <p:spPr>
          <a:xfrm>
            <a:off x="1296670" y="1717040"/>
            <a:ext cx="7160895" cy="460375"/>
          </a:xfrm>
          <a:prstGeom prst="rect">
            <a:avLst/>
          </a:prstGeom>
          <a:noFill/>
        </p:spPr>
        <p:txBody>
          <a:bodyPr wrap="square" rtlCol="0">
            <a:spAutoFit/>
          </a:bodyPr>
          <a:lstStyle/>
          <a:p>
            <a:pPr algn="ctr"/>
            <a:r>
              <a:rPr lang="en-US" altLang="zh-CN" sz="2400">
                <a:solidFill>
                  <a:schemeClr val="tx1">
                    <a:lumMod val="65000"/>
                    <a:lumOff val="35000"/>
                  </a:schemeClr>
                </a:solidFill>
                <a:latin typeface="方正魏碑简体" panose="03000509000000000000" charset="-122"/>
                <a:ea typeface="方正魏碑简体" panose="03000509000000000000" charset="-122"/>
              </a:rPr>
              <a:t>1.</a:t>
            </a:r>
            <a:r>
              <a:rPr lang="zh-CN" altLang="en-US" sz="2400">
                <a:solidFill>
                  <a:schemeClr val="tx1">
                    <a:lumMod val="65000"/>
                    <a:lumOff val="35000"/>
                  </a:schemeClr>
                </a:solidFill>
                <a:latin typeface="方正魏碑简体" panose="03000509000000000000" charset="-122"/>
                <a:ea typeface="方正魏碑简体" panose="03000509000000000000" charset="-122"/>
              </a:rPr>
              <a:t>历史概念学习是历史课程教学与考试要求</a:t>
            </a:r>
          </a:p>
        </p:txBody>
      </p:sp>
      <p:sp>
        <p:nvSpPr>
          <p:cNvPr id="25" name="文本框 24"/>
          <p:cNvSpPr txBox="1"/>
          <p:nvPr/>
        </p:nvSpPr>
        <p:spPr>
          <a:xfrm>
            <a:off x="1022350" y="2516505"/>
            <a:ext cx="9723755" cy="3415030"/>
          </a:xfrm>
          <a:prstGeom prst="rect">
            <a:avLst/>
          </a:prstGeom>
          <a:noFill/>
        </p:spPr>
        <p:txBody>
          <a:bodyPr wrap="square" rtlCol="0">
            <a:spAutoFit/>
          </a:bodyPr>
          <a:lstStyle/>
          <a:p>
            <a:r>
              <a:rPr lang="zh-CN" altLang="en-US" sz="2400">
                <a:solidFill>
                  <a:srgbClr val="1F24FF"/>
                </a:solidFill>
                <a:latin typeface="方正魏碑简体" panose="03000509000000000000" charset="-122"/>
                <a:ea typeface="方正魏碑简体" panose="03000509000000000000" charset="-122"/>
              </a:rPr>
              <a:t>《普通高中历史课程标准（2017 年版)》中的学科核心素养提出：“历史解释是以史料为依据，对历史事物进行理性分析和客观评判的态度、能力与方法。所有历史叙述在本质上都是对历史的解释，即便是对基本事实的陈述也包含了陈述者的主观认识。人们通过多种不同的方式描述和解释过去，揭示其表象背后的深层因果关系，通过对历史的解释不断接近历史真实。”虽然文件中没有明确指出历史概念在历史教学中的重要性，但是离开了准确的历史概念，就很难得出准确的历史解释，从而影响到历史学科核心素养的培养。因此，历史概念已经作为历史学习的基础隐性渗透在了历史学习的各方面。</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500"/>
                                        <p:tgtEl>
                                          <p:spTgt spid="2"/>
                                        </p:tgtEl>
                                      </p:cBhvr>
                                    </p:animEffect>
                                  </p:childTnLst>
                                </p:cTn>
                              </p:par>
                            </p:childTnLst>
                          </p:cTn>
                        </p:par>
                        <p:par>
                          <p:cTn id="8" fill="hold">
                            <p:stCondLst>
                              <p:cond delay="500"/>
                            </p:stCondLst>
                            <p:childTnLst>
                              <p:par>
                                <p:cTn id="9" presetID="22" presetClass="entr" presetSubtype="2" fill="hold" nodeType="afterEffect">
                                  <p:stCondLst>
                                    <p:cond delay="0"/>
                                  </p:stCondLst>
                                  <p:childTnLst>
                                    <p:set>
                                      <p:cBhvr>
                                        <p:cTn id="10" dur="1" fill="hold">
                                          <p:stCondLst>
                                            <p:cond delay="0"/>
                                          </p:stCondLst>
                                        </p:cTn>
                                        <p:tgtEl>
                                          <p:spTgt spid="14"/>
                                        </p:tgtEl>
                                        <p:attrNameLst>
                                          <p:attrName>style.visibility</p:attrName>
                                        </p:attrNameLst>
                                      </p:cBhvr>
                                      <p:to>
                                        <p:strVal val="visible"/>
                                      </p:to>
                                    </p:set>
                                    <p:animEffect transition="in" filter="wipe(right)">
                                      <p:cBhvr>
                                        <p:cTn id="11" dur="500"/>
                                        <p:tgtEl>
                                          <p:spTgt spid="14"/>
                                        </p:tgtEl>
                                      </p:cBhvr>
                                    </p:animEffect>
                                  </p:childTnLst>
                                </p:cTn>
                              </p:par>
                            </p:childTnLst>
                          </p:cTn>
                        </p:par>
                        <p:par>
                          <p:cTn id="12" fill="hold">
                            <p:stCondLst>
                              <p:cond delay="1000"/>
                            </p:stCondLst>
                            <p:childTnLst>
                              <p:par>
                                <p:cTn id="13" presetID="12" presetClass="entr" presetSubtype="4" fill="hold" grpId="0" nodeType="afterEffect">
                                  <p:stCondLst>
                                    <p:cond delay="0"/>
                                  </p:stCondLst>
                                  <p:childTnLst>
                                    <p:set>
                                      <p:cBhvr>
                                        <p:cTn id="14" dur="1" fill="hold">
                                          <p:stCondLst>
                                            <p:cond delay="0"/>
                                          </p:stCondLst>
                                        </p:cTn>
                                        <p:tgtEl>
                                          <p:spTgt spid="24"/>
                                        </p:tgtEl>
                                        <p:attrNameLst>
                                          <p:attrName>style.visibility</p:attrName>
                                        </p:attrNameLst>
                                      </p:cBhvr>
                                      <p:to>
                                        <p:strVal val="visible"/>
                                      </p:to>
                                    </p:set>
                                    <p:anim calcmode="lin" valueType="num">
                                      <p:cBhvr additive="base">
                                        <p:cTn id="15" dur="500"/>
                                        <p:tgtEl>
                                          <p:spTgt spid="24"/>
                                        </p:tgtEl>
                                        <p:attrNameLst>
                                          <p:attrName>ppt_y</p:attrName>
                                        </p:attrNameLst>
                                      </p:cBhvr>
                                      <p:tavLst>
                                        <p:tav tm="0">
                                          <p:val>
                                            <p:strVal val="#ppt_y+#ppt_h*1.125000"/>
                                          </p:val>
                                        </p:tav>
                                        <p:tav tm="100000">
                                          <p:val>
                                            <p:strVal val="#ppt_y"/>
                                          </p:val>
                                        </p:tav>
                                      </p:tavLst>
                                    </p:anim>
                                    <p:animEffect transition="in" filter="wipe(up)">
                                      <p:cBhvr>
                                        <p:cTn id="16" dur="500"/>
                                        <p:tgtEl>
                                          <p:spTgt spid="24"/>
                                        </p:tgtEl>
                                      </p:cBhvr>
                                    </p:animEffect>
                                  </p:childTnLst>
                                </p:cTn>
                              </p:par>
                              <p:par>
                                <p:cTn id="17" presetID="12" presetClass="entr" presetSubtype="4" fill="hold" grpId="0" nodeType="withEffect">
                                  <p:stCondLst>
                                    <p:cond delay="0"/>
                                  </p:stCondLst>
                                  <p:childTnLst>
                                    <p:set>
                                      <p:cBhvr>
                                        <p:cTn id="18" dur="1" fill="hold">
                                          <p:stCondLst>
                                            <p:cond delay="0"/>
                                          </p:stCondLst>
                                        </p:cTn>
                                        <p:tgtEl>
                                          <p:spTgt spid="25"/>
                                        </p:tgtEl>
                                        <p:attrNameLst>
                                          <p:attrName>style.visibility</p:attrName>
                                        </p:attrNameLst>
                                      </p:cBhvr>
                                      <p:to>
                                        <p:strVal val="visible"/>
                                      </p:to>
                                    </p:set>
                                    <p:anim calcmode="lin" valueType="num">
                                      <p:cBhvr additive="base">
                                        <p:cTn id="19" dur="500"/>
                                        <p:tgtEl>
                                          <p:spTgt spid="25"/>
                                        </p:tgtEl>
                                        <p:attrNameLst>
                                          <p:attrName>ppt_y</p:attrName>
                                        </p:attrNameLst>
                                      </p:cBhvr>
                                      <p:tavLst>
                                        <p:tav tm="0">
                                          <p:val>
                                            <p:strVal val="#ppt_y+#ppt_h*1.125000"/>
                                          </p:val>
                                        </p:tav>
                                        <p:tav tm="100000">
                                          <p:val>
                                            <p:strVal val="#ppt_y"/>
                                          </p:val>
                                        </p:tav>
                                      </p:tavLst>
                                    </p:anim>
                                    <p:animEffect transition="in" filter="wipe(up)">
                                      <p:cBhvr>
                                        <p:cTn id="20"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24" grpId="0"/>
      <p:bldP spid="2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813435" y="1391285"/>
            <a:ext cx="10400665" cy="4834255"/>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4" name="图片 13" descr="树枝"/>
          <p:cNvPicPr>
            <a:picLocks noChangeAspect="1"/>
          </p:cNvPicPr>
          <p:nvPr/>
        </p:nvPicPr>
        <p:blipFill>
          <a:blip r:embed="rId3"/>
          <a:srcRect r="4904"/>
          <a:stretch>
            <a:fillRect/>
          </a:stretch>
        </p:blipFill>
        <p:spPr>
          <a:xfrm>
            <a:off x="8914130" y="1489710"/>
            <a:ext cx="2299970" cy="1275715"/>
          </a:xfrm>
          <a:prstGeom prst="rect">
            <a:avLst/>
          </a:prstGeom>
        </p:spPr>
      </p:pic>
      <p:grpSp>
        <p:nvGrpSpPr>
          <p:cNvPr id="11" name="组合 10"/>
          <p:cNvGrpSpPr/>
          <p:nvPr/>
        </p:nvGrpSpPr>
        <p:grpSpPr>
          <a:xfrm rot="16200000">
            <a:off x="1052195" y="-61595"/>
            <a:ext cx="447040" cy="1264285"/>
            <a:chOff x="9306" y="306"/>
            <a:chExt cx="586" cy="1423"/>
          </a:xfrm>
        </p:grpSpPr>
        <p:sp>
          <p:nvSpPr>
            <p:cNvPr id="12" name="矩形 11"/>
            <p:cNvSpPr/>
            <p:nvPr/>
          </p:nvSpPr>
          <p:spPr>
            <a:xfrm>
              <a:off x="9307" y="306"/>
              <a:ext cx="585" cy="1141"/>
            </a:xfrm>
            <a:prstGeom prst="rect">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等腰三角形 20"/>
            <p:cNvSpPr/>
            <p:nvPr/>
          </p:nvSpPr>
          <p:spPr>
            <a:xfrm flipH="1" flipV="1">
              <a:off x="9306" y="1447"/>
              <a:ext cx="586" cy="282"/>
            </a:xfrm>
            <a:prstGeom prst="triangle">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4" name="文本框 23"/>
          <p:cNvSpPr txBox="1"/>
          <p:nvPr/>
        </p:nvSpPr>
        <p:spPr>
          <a:xfrm>
            <a:off x="1296670" y="1717040"/>
            <a:ext cx="7160895" cy="460375"/>
          </a:xfrm>
          <a:prstGeom prst="rect">
            <a:avLst/>
          </a:prstGeom>
          <a:noFill/>
        </p:spPr>
        <p:txBody>
          <a:bodyPr wrap="square" rtlCol="0">
            <a:spAutoFit/>
          </a:bodyPr>
          <a:lstStyle/>
          <a:p>
            <a:pPr algn="ctr"/>
            <a:r>
              <a:rPr lang="en-US" altLang="zh-CN" sz="2400">
                <a:solidFill>
                  <a:schemeClr val="tx1">
                    <a:lumMod val="65000"/>
                    <a:lumOff val="35000"/>
                  </a:schemeClr>
                </a:solidFill>
                <a:latin typeface="方正魏碑简体" panose="03000509000000000000" charset="-122"/>
                <a:ea typeface="方正魏碑简体" panose="03000509000000000000" charset="-122"/>
              </a:rPr>
              <a:t>1.</a:t>
            </a:r>
            <a:r>
              <a:rPr lang="zh-CN" altLang="en-US" sz="2400">
                <a:solidFill>
                  <a:schemeClr val="tx1">
                    <a:lumMod val="65000"/>
                    <a:lumOff val="35000"/>
                  </a:schemeClr>
                </a:solidFill>
                <a:latin typeface="方正魏碑简体" panose="03000509000000000000" charset="-122"/>
                <a:ea typeface="方正魏碑简体" panose="03000509000000000000" charset="-122"/>
              </a:rPr>
              <a:t>历史概念学习是历史课程教学与考试要求</a:t>
            </a:r>
          </a:p>
        </p:txBody>
      </p:sp>
      <p:sp>
        <p:nvSpPr>
          <p:cNvPr id="25" name="文本框 24"/>
          <p:cNvSpPr txBox="1"/>
          <p:nvPr/>
        </p:nvSpPr>
        <p:spPr>
          <a:xfrm>
            <a:off x="1022350" y="2516505"/>
            <a:ext cx="9723755" cy="3415030"/>
          </a:xfrm>
          <a:prstGeom prst="rect">
            <a:avLst/>
          </a:prstGeom>
          <a:noFill/>
        </p:spPr>
        <p:txBody>
          <a:bodyPr wrap="square" rtlCol="0">
            <a:spAutoFit/>
          </a:bodyPr>
          <a:lstStyle/>
          <a:p>
            <a:r>
              <a:rPr lang="zh-CN" altLang="en-US" sz="2400">
                <a:solidFill>
                  <a:srgbClr val="1F24FF"/>
                </a:solidFill>
                <a:latin typeface="方正魏碑简体" panose="03000509000000000000" charset="-122"/>
                <a:ea typeface="方正魏碑简体" panose="03000509000000000000" charset="-122"/>
                <a:sym typeface="+mn-ea"/>
              </a:rPr>
              <a:t>《2018年普通高等学校招生全国统一考试大纲》中的考核目标与要求提出：“调动和运用知识：辨别历史事实与历史叙述；理解历史叙述与历史结论；说明历史现象和历史观点。描述和阐释事物：客观叙述历史事实；正确解释历史事物；认识历史事物的本质。”文件中仍然没有明确指出历史概念在历史学科考核中的重要性，但是从材料中所涉及的“历史事实”、“历史叙述”、“历史现象”、“历史事物”等词汇，我们仍然可以清楚地了解到历史概念的重要性。在选拔性考试中，只有熟练并准确的找出试题中涉及的历史概念并牢记概念的内涵和外延，才能破除错误选项的困扰，找出通幽曲径。</a:t>
            </a:r>
            <a:endParaRPr lang="zh-CN" altLang="en-US" sz="2400">
              <a:solidFill>
                <a:srgbClr val="1F24FF"/>
              </a:solidFill>
              <a:latin typeface="方正魏碑简体" panose="03000509000000000000" charset="-122"/>
              <a:ea typeface="方正魏碑简体" panose="03000509000000000000" charset="-122"/>
            </a:endParaRPr>
          </a:p>
        </p:txBody>
      </p:sp>
      <p:sp>
        <p:nvSpPr>
          <p:cNvPr id="3" name="文本框 2"/>
          <p:cNvSpPr txBox="1"/>
          <p:nvPr/>
        </p:nvSpPr>
        <p:spPr>
          <a:xfrm>
            <a:off x="950595" y="339725"/>
            <a:ext cx="4326255" cy="460375"/>
          </a:xfrm>
          <a:prstGeom prst="rect">
            <a:avLst/>
          </a:prstGeom>
          <a:noFill/>
        </p:spPr>
        <p:txBody>
          <a:bodyPr wrap="square" rtlCol="0">
            <a:spAutoFit/>
          </a:bodyPr>
          <a:lstStyle/>
          <a:p>
            <a:pPr algn="l"/>
            <a:r>
              <a:rPr lang="zh-CN" altLang="en-US" sz="2400">
                <a:solidFill>
                  <a:srgbClr val="705400"/>
                </a:solidFill>
                <a:latin typeface="方正魏碑简体" panose="03000509000000000000" charset="-122"/>
                <a:ea typeface="方正魏碑简体" panose="03000509000000000000" charset="-122"/>
                <a:sym typeface="+mn-ea"/>
              </a:rPr>
              <a:t>（二）历史概念学习的重要性</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500"/>
                                        <p:tgtEl>
                                          <p:spTgt spid="2"/>
                                        </p:tgtEl>
                                      </p:cBhvr>
                                    </p:animEffect>
                                  </p:childTnLst>
                                </p:cTn>
                              </p:par>
                            </p:childTnLst>
                          </p:cTn>
                        </p:par>
                        <p:par>
                          <p:cTn id="8" fill="hold">
                            <p:stCondLst>
                              <p:cond delay="500"/>
                            </p:stCondLst>
                            <p:childTnLst>
                              <p:par>
                                <p:cTn id="9" presetID="22" presetClass="entr" presetSubtype="2" fill="hold" nodeType="afterEffect">
                                  <p:stCondLst>
                                    <p:cond delay="0"/>
                                  </p:stCondLst>
                                  <p:childTnLst>
                                    <p:set>
                                      <p:cBhvr>
                                        <p:cTn id="10" dur="1" fill="hold">
                                          <p:stCondLst>
                                            <p:cond delay="0"/>
                                          </p:stCondLst>
                                        </p:cTn>
                                        <p:tgtEl>
                                          <p:spTgt spid="14"/>
                                        </p:tgtEl>
                                        <p:attrNameLst>
                                          <p:attrName>style.visibility</p:attrName>
                                        </p:attrNameLst>
                                      </p:cBhvr>
                                      <p:to>
                                        <p:strVal val="visible"/>
                                      </p:to>
                                    </p:set>
                                    <p:animEffect transition="in" filter="wipe(right)">
                                      <p:cBhvr>
                                        <p:cTn id="11" dur="500"/>
                                        <p:tgtEl>
                                          <p:spTgt spid="14"/>
                                        </p:tgtEl>
                                      </p:cBhvr>
                                    </p:animEffect>
                                  </p:childTnLst>
                                </p:cTn>
                              </p:par>
                            </p:childTnLst>
                          </p:cTn>
                        </p:par>
                        <p:par>
                          <p:cTn id="12" fill="hold">
                            <p:stCondLst>
                              <p:cond delay="1000"/>
                            </p:stCondLst>
                            <p:childTnLst>
                              <p:par>
                                <p:cTn id="13" presetID="12" presetClass="entr" presetSubtype="4" fill="hold" grpId="0" nodeType="afterEffect">
                                  <p:stCondLst>
                                    <p:cond delay="0"/>
                                  </p:stCondLst>
                                  <p:childTnLst>
                                    <p:set>
                                      <p:cBhvr>
                                        <p:cTn id="14" dur="1" fill="hold">
                                          <p:stCondLst>
                                            <p:cond delay="0"/>
                                          </p:stCondLst>
                                        </p:cTn>
                                        <p:tgtEl>
                                          <p:spTgt spid="24"/>
                                        </p:tgtEl>
                                        <p:attrNameLst>
                                          <p:attrName>style.visibility</p:attrName>
                                        </p:attrNameLst>
                                      </p:cBhvr>
                                      <p:to>
                                        <p:strVal val="visible"/>
                                      </p:to>
                                    </p:set>
                                    <p:anim calcmode="lin" valueType="num">
                                      <p:cBhvr additive="base">
                                        <p:cTn id="15" dur="500"/>
                                        <p:tgtEl>
                                          <p:spTgt spid="24"/>
                                        </p:tgtEl>
                                        <p:attrNameLst>
                                          <p:attrName>ppt_y</p:attrName>
                                        </p:attrNameLst>
                                      </p:cBhvr>
                                      <p:tavLst>
                                        <p:tav tm="0">
                                          <p:val>
                                            <p:strVal val="#ppt_y+#ppt_h*1.125000"/>
                                          </p:val>
                                        </p:tav>
                                        <p:tav tm="100000">
                                          <p:val>
                                            <p:strVal val="#ppt_y"/>
                                          </p:val>
                                        </p:tav>
                                      </p:tavLst>
                                    </p:anim>
                                    <p:animEffect transition="in" filter="wipe(up)">
                                      <p:cBhvr>
                                        <p:cTn id="16" dur="500"/>
                                        <p:tgtEl>
                                          <p:spTgt spid="24"/>
                                        </p:tgtEl>
                                      </p:cBhvr>
                                    </p:animEffect>
                                  </p:childTnLst>
                                </p:cTn>
                              </p:par>
                              <p:par>
                                <p:cTn id="17" presetID="12" presetClass="entr" presetSubtype="4" fill="hold" grpId="0" nodeType="withEffect">
                                  <p:stCondLst>
                                    <p:cond delay="0"/>
                                  </p:stCondLst>
                                  <p:childTnLst>
                                    <p:set>
                                      <p:cBhvr>
                                        <p:cTn id="18" dur="1" fill="hold">
                                          <p:stCondLst>
                                            <p:cond delay="0"/>
                                          </p:stCondLst>
                                        </p:cTn>
                                        <p:tgtEl>
                                          <p:spTgt spid="25"/>
                                        </p:tgtEl>
                                        <p:attrNameLst>
                                          <p:attrName>style.visibility</p:attrName>
                                        </p:attrNameLst>
                                      </p:cBhvr>
                                      <p:to>
                                        <p:strVal val="visible"/>
                                      </p:to>
                                    </p:set>
                                    <p:anim calcmode="lin" valueType="num">
                                      <p:cBhvr additive="base">
                                        <p:cTn id="19" dur="500"/>
                                        <p:tgtEl>
                                          <p:spTgt spid="25"/>
                                        </p:tgtEl>
                                        <p:attrNameLst>
                                          <p:attrName>ppt_y</p:attrName>
                                        </p:attrNameLst>
                                      </p:cBhvr>
                                      <p:tavLst>
                                        <p:tav tm="0">
                                          <p:val>
                                            <p:strVal val="#ppt_y+#ppt_h*1.125000"/>
                                          </p:val>
                                        </p:tav>
                                        <p:tav tm="100000">
                                          <p:val>
                                            <p:strVal val="#ppt_y"/>
                                          </p:val>
                                        </p:tav>
                                      </p:tavLst>
                                    </p:anim>
                                    <p:animEffect transition="in" filter="wipe(up)">
                                      <p:cBhvr>
                                        <p:cTn id="20"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24" grpId="0"/>
      <p:bldP spid="2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813435" y="1391285"/>
            <a:ext cx="10400665" cy="4834255"/>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4" name="图片 13" descr="树枝"/>
          <p:cNvPicPr>
            <a:picLocks noChangeAspect="1"/>
          </p:cNvPicPr>
          <p:nvPr/>
        </p:nvPicPr>
        <p:blipFill>
          <a:blip r:embed="rId3"/>
          <a:srcRect r="4904"/>
          <a:stretch>
            <a:fillRect/>
          </a:stretch>
        </p:blipFill>
        <p:spPr>
          <a:xfrm>
            <a:off x="8914130" y="1489710"/>
            <a:ext cx="2299970" cy="1275715"/>
          </a:xfrm>
          <a:prstGeom prst="rect">
            <a:avLst/>
          </a:prstGeom>
        </p:spPr>
      </p:pic>
      <p:grpSp>
        <p:nvGrpSpPr>
          <p:cNvPr id="11" name="组合 10"/>
          <p:cNvGrpSpPr/>
          <p:nvPr/>
        </p:nvGrpSpPr>
        <p:grpSpPr>
          <a:xfrm rot="16200000">
            <a:off x="1052195" y="-61595"/>
            <a:ext cx="447040" cy="1264285"/>
            <a:chOff x="9306" y="306"/>
            <a:chExt cx="586" cy="1423"/>
          </a:xfrm>
        </p:grpSpPr>
        <p:sp>
          <p:nvSpPr>
            <p:cNvPr id="12" name="矩形 11"/>
            <p:cNvSpPr/>
            <p:nvPr/>
          </p:nvSpPr>
          <p:spPr>
            <a:xfrm>
              <a:off x="9307" y="306"/>
              <a:ext cx="585" cy="1141"/>
            </a:xfrm>
            <a:prstGeom prst="rect">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等腰三角形 20"/>
            <p:cNvSpPr/>
            <p:nvPr/>
          </p:nvSpPr>
          <p:spPr>
            <a:xfrm flipH="1" flipV="1">
              <a:off x="9306" y="1447"/>
              <a:ext cx="586" cy="282"/>
            </a:xfrm>
            <a:prstGeom prst="triangle">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4" name="文本框 23"/>
          <p:cNvSpPr txBox="1"/>
          <p:nvPr/>
        </p:nvSpPr>
        <p:spPr>
          <a:xfrm>
            <a:off x="1296670" y="1717040"/>
            <a:ext cx="7160895" cy="460375"/>
          </a:xfrm>
          <a:prstGeom prst="rect">
            <a:avLst/>
          </a:prstGeom>
          <a:noFill/>
        </p:spPr>
        <p:txBody>
          <a:bodyPr wrap="square" rtlCol="0">
            <a:spAutoFit/>
          </a:bodyPr>
          <a:lstStyle/>
          <a:p>
            <a:pPr algn="ctr"/>
            <a:r>
              <a:rPr lang="en-US" altLang="zh-CN" sz="2400">
                <a:solidFill>
                  <a:schemeClr val="tx1">
                    <a:lumMod val="65000"/>
                    <a:lumOff val="35000"/>
                  </a:schemeClr>
                </a:solidFill>
                <a:latin typeface="方正魏碑简体" panose="03000509000000000000" charset="-122"/>
                <a:ea typeface="方正魏碑简体" panose="03000509000000000000" charset="-122"/>
              </a:rPr>
              <a:t>2.</a:t>
            </a:r>
            <a:r>
              <a:rPr lang="zh-CN" altLang="en-US" sz="2400">
                <a:solidFill>
                  <a:schemeClr val="tx1">
                    <a:lumMod val="65000"/>
                    <a:lumOff val="35000"/>
                  </a:schemeClr>
                </a:solidFill>
                <a:latin typeface="方正魏碑简体" panose="03000509000000000000" charset="-122"/>
                <a:ea typeface="方正魏碑简体" panose="03000509000000000000" charset="-122"/>
              </a:rPr>
              <a:t>历史概念学习是历史学科学习的基础</a:t>
            </a:r>
          </a:p>
        </p:txBody>
      </p:sp>
      <p:sp>
        <p:nvSpPr>
          <p:cNvPr id="25" name="文本框 24"/>
          <p:cNvSpPr txBox="1"/>
          <p:nvPr/>
        </p:nvSpPr>
        <p:spPr>
          <a:xfrm>
            <a:off x="1055370" y="2984500"/>
            <a:ext cx="9723755" cy="2306955"/>
          </a:xfrm>
          <a:prstGeom prst="rect">
            <a:avLst/>
          </a:prstGeom>
          <a:noFill/>
        </p:spPr>
        <p:txBody>
          <a:bodyPr wrap="square" rtlCol="0">
            <a:spAutoFit/>
          </a:bodyPr>
          <a:lstStyle/>
          <a:p>
            <a:r>
              <a:rPr lang="zh-CN" altLang="en-US" sz="2400">
                <a:solidFill>
                  <a:srgbClr val="1F24FF"/>
                </a:solidFill>
                <a:latin typeface="方正魏碑简体" panose="03000509000000000000" charset="-122"/>
                <a:ea typeface="方正魏碑简体" panose="03000509000000000000" charset="-122"/>
                <a:sym typeface="+mn-ea"/>
              </a:rPr>
              <a:t>历史蕴含丰富的内容，包罗政治、经济、文化、社会等各个方面，在这些方面都是以基础的知识作为架构的，在历史学科中就体现为历史基础概念和历史基础原理。历史概念作为历史学习的基础和准备，在历史课程学习、历史框架建构、知识考核选拔中有着重要的地位，只有掌握好基础的历史概念，了解和分清历史概念的内涵和外延，才能真正达到课程标准的要求。</a:t>
            </a:r>
          </a:p>
        </p:txBody>
      </p:sp>
      <p:sp>
        <p:nvSpPr>
          <p:cNvPr id="3" name="文本框 2"/>
          <p:cNvSpPr txBox="1"/>
          <p:nvPr/>
        </p:nvSpPr>
        <p:spPr>
          <a:xfrm>
            <a:off x="950595" y="339725"/>
            <a:ext cx="4326255" cy="460375"/>
          </a:xfrm>
          <a:prstGeom prst="rect">
            <a:avLst/>
          </a:prstGeom>
          <a:noFill/>
        </p:spPr>
        <p:txBody>
          <a:bodyPr wrap="square" rtlCol="0">
            <a:spAutoFit/>
          </a:bodyPr>
          <a:lstStyle/>
          <a:p>
            <a:pPr algn="l"/>
            <a:r>
              <a:rPr lang="zh-CN" altLang="en-US" sz="2400">
                <a:solidFill>
                  <a:srgbClr val="705400"/>
                </a:solidFill>
                <a:latin typeface="方正魏碑简体" panose="03000509000000000000" charset="-122"/>
                <a:ea typeface="方正魏碑简体" panose="03000509000000000000" charset="-122"/>
                <a:sym typeface="+mn-ea"/>
              </a:rPr>
              <a:t>（二）历史概念学习的重要性</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500"/>
                                        <p:tgtEl>
                                          <p:spTgt spid="2"/>
                                        </p:tgtEl>
                                      </p:cBhvr>
                                    </p:animEffect>
                                  </p:childTnLst>
                                </p:cTn>
                              </p:par>
                            </p:childTnLst>
                          </p:cTn>
                        </p:par>
                        <p:par>
                          <p:cTn id="8" fill="hold">
                            <p:stCondLst>
                              <p:cond delay="500"/>
                            </p:stCondLst>
                            <p:childTnLst>
                              <p:par>
                                <p:cTn id="9" presetID="22" presetClass="entr" presetSubtype="2" fill="hold" nodeType="afterEffect">
                                  <p:stCondLst>
                                    <p:cond delay="0"/>
                                  </p:stCondLst>
                                  <p:childTnLst>
                                    <p:set>
                                      <p:cBhvr>
                                        <p:cTn id="10" dur="1" fill="hold">
                                          <p:stCondLst>
                                            <p:cond delay="0"/>
                                          </p:stCondLst>
                                        </p:cTn>
                                        <p:tgtEl>
                                          <p:spTgt spid="14"/>
                                        </p:tgtEl>
                                        <p:attrNameLst>
                                          <p:attrName>style.visibility</p:attrName>
                                        </p:attrNameLst>
                                      </p:cBhvr>
                                      <p:to>
                                        <p:strVal val="visible"/>
                                      </p:to>
                                    </p:set>
                                    <p:animEffect transition="in" filter="wipe(right)">
                                      <p:cBhvr>
                                        <p:cTn id="11" dur="500"/>
                                        <p:tgtEl>
                                          <p:spTgt spid="14"/>
                                        </p:tgtEl>
                                      </p:cBhvr>
                                    </p:animEffect>
                                  </p:childTnLst>
                                </p:cTn>
                              </p:par>
                            </p:childTnLst>
                          </p:cTn>
                        </p:par>
                        <p:par>
                          <p:cTn id="12" fill="hold">
                            <p:stCondLst>
                              <p:cond delay="1000"/>
                            </p:stCondLst>
                            <p:childTnLst>
                              <p:par>
                                <p:cTn id="13" presetID="12" presetClass="entr" presetSubtype="4" fill="hold" grpId="0" nodeType="afterEffect">
                                  <p:stCondLst>
                                    <p:cond delay="0"/>
                                  </p:stCondLst>
                                  <p:childTnLst>
                                    <p:set>
                                      <p:cBhvr>
                                        <p:cTn id="14" dur="1" fill="hold">
                                          <p:stCondLst>
                                            <p:cond delay="0"/>
                                          </p:stCondLst>
                                        </p:cTn>
                                        <p:tgtEl>
                                          <p:spTgt spid="24"/>
                                        </p:tgtEl>
                                        <p:attrNameLst>
                                          <p:attrName>style.visibility</p:attrName>
                                        </p:attrNameLst>
                                      </p:cBhvr>
                                      <p:to>
                                        <p:strVal val="visible"/>
                                      </p:to>
                                    </p:set>
                                    <p:anim calcmode="lin" valueType="num">
                                      <p:cBhvr additive="base">
                                        <p:cTn id="15" dur="500"/>
                                        <p:tgtEl>
                                          <p:spTgt spid="24"/>
                                        </p:tgtEl>
                                        <p:attrNameLst>
                                          <p:attrName>ppt_y</p:attrName>
                                        </p:attrNameLst>
                                      </p:cBhvr>
                                      <p:tavLst>
                                        <p:tav tm="0">
                                          <p:val>
                                            <p:strVal val="#ppt_y+#ppt_h*1.125000"/>
                                          </p:val>
                                        </p:tav>
                                        <p:tav tm="100000">
                                          <p:val>
                                            <p:strVal val="#ppt_y"/>
                                          </p:val>
                                        </p:tav>
                                      </p:tavLst>
                                    </p:anim>
                                    <p:animEffect transition="in" filter="wipe(up)">
                                      <p:cBhvr>
                                        <p:cTn id="16" dur="500"/>
                                        <p:tgtEl>
                                          <p:spTgt spid="24"/>
                                        </p:tgtEl>
                                      </p:cBhvr>
                                    </p:animEffect>
                                  </p:childTnLst>
                                </p:cTn>
                              </p:par>
                              <p:par>
                                <p:cTn id="17" presetID="12" presetClass="entr" presetSubtype="4" fill="hold" grpId="0" nodeType="withEffect">
                                  <p:stCondLst>
                                    <p:cond delay="0"/>
                                  </p:stCondLst>
                                  <p:childTnLst>
                                    <p:set>
                                      <p:cBhvr>
                                        <p:cTn id="18" dur="1" fill="hold">
                                          <p:stCondLst>
                                            <p:cond delay="0"/>
                                          </p:stCondLst>
                                        </p:cTn>
                                        <p:tgtEl>
                                          <p:spTgt spid="25"/>
                                        </p:tgtEl>
                                        <p:attrNameLst>
                                          <p:attrName>style.visibility</p:attrName>
                                        </p:attrNameLst>
                                      </p:cBhvr>
                                      <p:to>
                                        <p:strVal val="visible"/>
                                      </p:to>
                                    </p:set>
                                    <p:anim calcmode="lin" valueType="num">
                                      <p:cBhvr additive="base">
                                        <p:cTn id="19" dur="500"/>
                                        <p:tgtEl>
                                          <p:spTgt spid="25"/>
                                        </p:tgtEl>
                                        <p:attrNameLst>
                                          <p:attrName>ppt_y</p:attrName>
                                        </p:attrNameLst>
                                      </p:cBhvr>
                                      <p:tavLst>
                                        <p:tav tm="0">
                                          <p:val>
                                            <p:strVal val="#ppt_y+#ppt_h*1.125000"/>
                                          </p:val>
                                        </p:tav>
                                        <p:tav tm="100000">
                                          <p:val>
                                            <p:strVal val="#ppt_y"/>
                                          </p:val>
                                        </p:tav>
                                      </p:tavLst>
                                    </p:anim>
                                    <p:animEffect transition="in" filter="wipe(up)">
                                      <p:cBhvr>
                                        <p:cTn id="20"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24" grpId="0"/>
      <p:bldP spid="2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813435" y="1391285"/>
            <a:ext cx="10400665" cy="4834255"/>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4" name="图片 13" descr="树枝"/>
          <p:cNvPicPr>
            <a:picLocks noChangeAspect="1"/>
          </p:cNvPicPr>
          <p:nvPr/>
        </p:nvPicPr>
        <p:blipFill>
          <a:blip r:embed="rId3"/>
          <a:srcRect r="4904"/>
          <a:stretch>
            <a:fillRect/>
          </a:stretch>
        </p:blipFill>
        <p:spPr>
          <a:xfrm>
            <a:off x="8914130" y="1489710"/>
            <a:ext cx="2299970" cy="1275715"/>
          </a:xfrm>
          <a:prstGeom prst="rect">
            <a:avLst/>
          </a:prstGeom>
        </p:spPr>
      </p:pic>
      <p:grpSp>
        <p:nvGrpSpPr>
          <p:cNvPr id="11" name="组合 10"/>
          <p:cNvGrpSpPr/>
          <p:nvPr/>
        </p:nvGrpSpPr>
        <p:grpSpPr>
          <a:xfrm rot="16200000">
            <a:off x="1052195" y="-61595"/>
            <a:ext cx="447040" cy="1264285"/>
            <a:chOff x="9306" y="306"/>
            <a:chExt cx="586" cy="1423"/>
          </a:xfrm>
        </p:grpSpPr>
        <p:sp>
          <p:nvSpPr>
            <p:cNvPr id="12" name="矩形 11"/>
            <p:cNvSpPr/>
            <p:nvPr/>
          </p:nvSpPr>
          <p:spPr>
            <a:xfrm>
              <a:off x="9307" y="306"/>
              <a:ext cx="585" cy="1141"/>
            </a:xfrm>
            <a:prstGeom prst="rect">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等腰三角形 20"/>
            <p:cNvSpPr/>
            <p:nvPr/>
          </p:nvSpPr>
          <p:spPr>
            <a:xfrm flipH="1" flipV="1">
              <a:off x="9306" y="1447"/>
              <a:ext cx="586" cy="282"/>
            </a:xfrm>
            <a:prstGeom prst="triangle">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4" name="文本框 23"/>
          <p:cNvSpPr txBox="1"/>
          <p:nvPr/>
        </p:nvSpPr>
        <p:spPr>
          <a:xfrm>
            <a:off x="1329055" y="1782445"/>
            <a:ext cx="7402830" cy="460375"/>
          </a:xfrm>
          <a:prstGeom prst="rect">
            <a:avLst/>
          </a:prstGeom>
          <a:noFill/>
        </p:spPr>
        <p:txBody>
          <a:bodyPr wrap="square" rtlCol="0">
            <a:spAutoFit/>
          </a:bodyPr>
          <a:lstStyle/>
          <a:p>
            <a:pPr algn="ctr"/>
            <a:r>
              <a:rPr lang="en-US" altLang="zh-CN" sz="2400">
                <a:solidFill>
                  <a:schemeClr val="tx1">
                    <a:lumMod val="65000"/>
                    <a:lumOff val="35000"/>
                  </a:schemeClr>
                </a:solidFill>
                <a:latin typeface="方正魏碑简体" panose="03000509000000000000" charset="-122"/>
                <a:ea typeface="方正魏碑简体" panose="03000509000000000000" charset="-122"/>
              </a:rPr>
              <a:t>3.</a:t>
            </a:r>
            <a:r>
              <a:rPr lang="zh-CN" altLang="en-US" sz="2400">
                <a:solidFill>
                  <a:schemeClr val="tx1">
                    <a:lumMod val="65000"/>
                    <a:lumOff val="35000"/>
                  </a:schemeClr>
                </a:solidFill>
                <a:latin typeface="方正魏碑简体" panose="03000509000000000000" charset="-122"/>
                <a:ea typeface="方正魏碑简体" panose="03000509000000000000" charset="-122"/>
              </a:rPr>
              <a:t>历史概念学习是学生构建历史知识体系的基础</a:t>
            </a:r>
          </a:p>
        </p:txBody>
      </p:sp>
      <p:sp>
        <p:nvSpPr>
          <p:cNvPr id="25" name="文本框 24"/>
          <p:cNvSpPr txBox="1"/>
          <p:nvPr/>
        </p:nvSpPr>
        <p:spPr>
          <a:xfrm>
            <a:off x="1076960" y="3083560"/>
            <a:ext cx="9723755" cy="1938020"/>
          </a:xfrm>
          <a:prstGeom prst="rect">
            <a:avLst/>
          </a:prstGeom>
          <a:noFill/>
        </p:spPr>
        <p:txBody>
          <a:bodyPr wrap="square" rtlCol="0">
            <a:spAutoFit/>
          </a:bodyPr>
          <a:lstStyle/>
          <a:p>
            <a:r>
              <a:rPr lang="zh-CN" altLang="en-US" sz="2400">
                <a:solidFill>
                  <a:srgbClr val="1F24FF"/>
                </a:solidFill>
                <a:latin typeface="方正魏碑简体" panose="03000509000000000000" charset="-122"/>
                <a:ea typeface="方正魏碑简体" panose="03000509000000000000" charset="-122"/>
                <a:sym typeface="+mn-ea"/>
              </a:rPr>
              <a:t>历史概念学习的最终目的不是为了一个或几个历史概念的掌握，而是要在历史概念掌握的基础上形成科学的历史知识体系。历史知识体系的形成有赖于历史概念逻辑关系的科学处理，历史发展规律的客观演绎。历史概念的时序性和相关性，为不同历史知识结构的建构和实践提供基础，也在不同的知识结构体系中丰富自身的内涵和意义，相互融合相互发展。</a:t>
            </a:r>
          </a:p>
        </p:txBody>
      </p:sp>
      <p:sp>
        <p:nvSpPr>
          <p:cNvPr id="3" name="文本框 2"/>
          <p:cNvSpPr txBox="1"/>
          <p:nvPr/>
        </p:nvSpPr>
        <p:spPr>
          <a:xfrm>
            <a:off x="950595" y="339725"/>
            <a:ext cx="4326255" cy="460375"/>
          </a:xfrm>
          <a:prstGeom prst="rect">
            <a:avLst/>
          </a:prstGeom>
          <a:noFill/>
        </p:spPr>
        <p:txBody>
          <a:bodyPr wrap="square" rtlCol="0">
            <a:spAutoFit/>
          </a:bodyPr>
          <a:lstStyle/>
          <a:p>
            <a:pPr algn="l"/>
            <a:r>
              <a:rPr lang="zh-CN" altLang="en-US" sz="2400">
                <a:solidFill>
                  <a:srgbClr val="705400"/>
                </a:solidFill>
                <a:latin typeface="方正魏碑简体" panose="03000509000000000000" charset="-122"/>
                <a:ea typeface="方正魏碑简体" panose="03000509000000000000" charset="-122"/>
                <a:sym typeface="+mn-ea"/>
              </a:rPr>
              <a:t>（二）历史概念学习的重要性</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500"/>
                                        <p:tgtEl>
                                          <p:spTgt spid="2"/>
                                        </p:tgtEl>
                                      </p:cBhvr>
                                    </p:animEffect>
                                  </p:childTnLst>
                                </p:cTn>
                              </p:par>
                            </p:childTnLst>
                          </p:cTn>
                        </p:par>
                        <p:par>
                          <p:cTn id="8" fill="hold">
                            <p:stCondLst>
                              <p:cond delay="500"/>
                            </p:stCondLst>
                            <p:childTnLst>
                              <p:par>
                                <p:cTn id="9" presetID="22" presetClass="entr" presetSubtype="2" fill="hold" nodeType="afterEffect">
                                  <p:stCondLst>
                                    <p:cond delay="0"/>
                                  </p:stCondLst>
                                  <p:childTnLst>
                                    <p:set>
                                      <p:cBhvr>
                                        <p:cTn id="10" dur="1" fill="hold">
                                          <p:stCondLst>
                                            <p:cond delay="0"/>
                                          </p:stCondLst>
                                        </p:cTn>
                                        <p:tgtEl>
                                          <p:spTgt spid="14"/>
                                        </p:tgtEl>
                                        <p:attrNameLst>
                                          <p:attrName>style.visibility</p:attrName>
                                        </p:attrNameLst>
                                      </p:cBhvr>
                                      <p:to>
                                        <p:strVal val="visible"/>
                                      </p:to>
                                    </p:set>
                                    <p:animEffect transition="in" filter="wipe(right)">
                                      <p:cBhvr>
                                        <p:cTn id="11" dur="500"/>
                                        <p:tgtEl>
                                          <p:spTgt spid="14"/>
                                        </p:tgtEl>
                                      </p:cBhvr>
                                    </p:animEffect>
                                  </p:childTnLst>
                                </p:cTn>
                              </p:par>
                            </p:childTnLst>
                          </p:cTn>
                        </p:par>
                        <p:par>
                          <p:cTn id="12" fill="hold">
                            <p:stCondLst>
                              <p:cond delay="1000"/>
                            </p:stCondLst>
                            <p:childTnLst>
                              <p:par>
                                <p:cTn id="13" presetID="12" presetClass="entr" presetSubtype="4" fill="hold" grpId="0" nodeType="afterEffect">
                                  <p:stCondLst>
                                    <p:cond delay="0"/>
                                  </p:stCondLst>
                                  <p:childTnLst>
                                    <p:set>
                                      <p:cBhvr>
                                        <p:cTn id="14" dur="1" fill="hold">
                                          <p:stCondLst>
                                            <p:cond delay="0"/>
                                          </p:stCondLst>
                                        </p:cTn>
                                        <p:tgtEl>
                                          <p:spTgt spid="24"/>
                                        </p:tgtEl>
                                        <p:attrNameLst>
                                          <p:attrName>style.visibility</p:attrName>
                                        </p:attrNameLst>
                                      </p:cBhvr>
                                      <p:to>
                                        <p:strVal val="visible"/>
                                      </p:to>
                                    </p:set>
                                    <p:anim calcmode="lin" valueType="num">
                                      <p:cBhvr additive="base">
                                        <p:cTn id="15" dur="500"/>
                                        <p:tgtEl>
                                          <p:spTgt spid="24"/>
                                        </p:tgtEl>
                                        <p:attrNameLst>
                                          <p:attrName>ppt_y</p:attrName>
                                        </p:attrNameLst>
                                      </p:cBhvr>
                                      <p:tavLst>
                                        <p:tav tm="0">
                                          <p:val>
                                            <p:strVal val="#ppt_y+#ppt_h*1.125000"/>
                                          </p:val>
                                        </p:tav>
                                        <p:tav tm="100000">
                                          <p:val>
                                            <p:strVal val="#ppt_y"/>
                                          </p:val>
                                        </p:tav>
                                      </p:tavLst>
                                    </p:anim>
                                    <p:animEffect transition="in" filter="wipe(up)">
                                      <p:cBhvr>
                                        <p:cTn id="16" dur="500"/>
                                        <p:tgtEl>
                                          <p:spTgt spid="24"/>
                                        </p:tgtEl>
                                      </p:cBhvr>
                                    </p:animEffect>
                                  </p:childTnLst>
                                </p:cTn>
                              </p:par>
                              <p:par>
                                <p:cTn id="17" presetID="12" presetClass="entr" presetSubtype="4" fill="hold" grpId="0" nodeType="withEffect">
                                  <p:stCondLst>
                                    <p:cond delay="0"/>
                                  </p:stCondLst>
                                  <p:childTnLst>
                                    <p:set>
                                      <p:cBhvr>
                                        <p:cTn id="18" dur="1" fill="hold">
                                          <p:stCondLst>
                                            <p:cond delay="0"/>
                                          </p:stCondLst>
                                        </p:cTn>
                                        <p:tgtEl>
                                          <p:spTgt spid="25"/>
                                        </p:tgtEl>
                                        <p:attrNameLst>
                                          <p:attrName>style.visibility</p:attrName>
                                        </p:attrNameLst>
                                      </p:cBhvr>
                                      <p:to>
                                        <p:strVal val="visible"/>
                                      </p:to>
                                    </p:set>
                                    <p:anim calcmode="lin" valueType="num">
                                      <p:cBhvr additive="base">
                                        <p:cTn id="19" dur="500"/>
                                        <p:tgtEl>
                                          <p:spTgt spid="25"/>
                                        </p:tgtEl>
                                        <p:attrNameLst>
                                          <p:attrName>ppt_y</p:attrName>
                                        </p:attrNameLst>
                                      </p:cBhvr>
                                      <p:tavLst>
                                        <p:tav tm="0">
                                          <p:val>
                                            <p:strVal val="#ppt_y+#ppt_h*1.125000"/>
                                          </p:val>
                                        </p:tav>
                                        <p:tav tm="100000">
                                          <p:val>
                                            <p:strVal val="#ppt_y"/>
                                          </p:val>
                                        </p:tav>
                                      </p:tavLst>
                                    </p:anim>
                                    <p:animEffect transition="in" filter="wipe(up)">
                                      <p:cBhvr>
                                        <p:cTn id="20"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24" grpId="0"/>
      <p:bldP spid="2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813435" y="1391285"/>
            <a:ext cx="10400665" cy="4834255"/>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4" name="图片 13" descr="树枝"/>
          <p:cNvPicPr>
            <a:picLocks noChangeAspect="1"/>
          </p:cNvPicPr>
          <p:nvPr/>
        </p:nvPicPr>
        <p:blipFill>
          <a:blip r:embed="rId3"/>
          <a:srcRect r="4904"/>
          <a:stretch>
            <a:fillRect/>
          </a:stretch>
        </p:blipFill>
        <p:spPr>
          <a:xfrm>
            <a:off x="8914130" y="1489710"/>
            <a:ext cx="2299970" cy="1275715"/>
          </a:xfrm>
          <a:prstGeom prst="rect">
            <a:avLst/>
          </a:prstGeom>
        </p:spPr>
      </p:pic>
      <p:grpSp>
        <p:nvGrpSpPr>
          <p:cNvPr id="11" name="组合 10"/>
          <p:cNvGrpSpPr/>
          <p:nvPr/>
        </p:nvGrpSpPr>
        <p:grpSpPr>
          <a:xfrm rot="16200000">
            <a:off x="1052195" y="-61595"/>
            <a:ext cx="447040" cy="1264285"/>
            <a:chOff x="9306" y="306"/>
            <a:chExt cx="586" cy="1423"/>
          </a:xfrm>
        </p:grpSpPr>
        <p:sp>
          <p:nvSpPr>
            <p:cNvPr id="12" name="矩形 11"/>
            <p:cNvSpPr/>
            <p:nvPr/>
          </p:nvSpPr>
          <p:spPr>
            <a:xfrm>
              <a:off x="9307" y="306"/>
              <a:ext cx="585" cy="1141"/>
            </a:xfrm>
            <a:prstGeom prst="rect">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等腰三角形 20"/>
            <p:cNvSpPr/>
            <p:nvPr/>
          </p:nvSpPr>
          <p:spPr>
            <a:xfrm flipH="1" flipV="1">
              <a:off x="9306" y="1447"/>
              <a:ext cx="586" cy="282"/>
            </a:xfrm>
            <a:prstGeom prst="triangle">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4" name="文本框 23"/>
          <p:cNvSpPr txBox="1"/>
          <p:nvPr/>
        </p:nvSpPr>
        <p:spPr>
          <a:xfrm>
            <a:off x="1329055" y="1782445"/>
            <a:ext cx="7402830" cy="460375"/>
          </a:xfrm>
          <a:prstGeom prst="rect">
            <a:avLst/>
          </a:prstGeom>
          <a:noFill/>
        </p:spPr>
        <p:txBody>
          <a:bodyPr wrap="square" rtlCol="0">
            <a:spAutoFit/>
          </a:bodyPr>
          <a:lstStyle/>
          <a:p>
            <a:pPr algn="ctr"/>
            <a:r>
              <a:rPr lang="en-US" altLang="zh-CN" sz="2400">
                <a:solidFill>
                  <a:schemeClr val="tx1">
                    <a:lumMod val="65000"/>
                    <a:lumOff val="35000"/>
                  </a:schemeClr>
                </a:solidFill>
                <a:latin typeface="方正魏碑简体" panose="03000509000000000000" charset="-122"/>
                <a:ea typeface="方正魏碑简体" panose="03000509000000000000" charset="-122"/>
              </a:rPr>
              <a:t>4.</a:t>
            </a:r>
            <a:r>
              <a:rPr lang="zh-CN" altLang="en-US" sz="2400">
                <a:solidFill>
                  <a:schemeClr val="tx1">
                    <a:lumMod val="65000"/>
                    <a:lumOff val="35000"/>
                  </a:schemeClr>
                </a:solidFill>
                <a:latin typeface="方正魏碑简体" panose="03000509000000000000" charset="-122"/>
                <a:ea typeface="方正魏碑简体" panose="03000509000000000000" charset="-122"/>
              </a:rPr>
              <a:t>历史概念学习是学生历史思维培养的重要过程</a:t>
            </a:r>
          </a:p>
        </p:txBody>
      </p:sp>
      <p:sp>
        <p:nvSpPr>
          <p:cNvPr id="25" name="文本框 24"/>
          <p:cNvSpPr txBox="1"/>
          <p:nvPr/>
        </p:nvSpPr>
        <p:spPr>
          <a:xfrm>
            <a:off x="1076960" y="3083560"/>
            <a:ext cx="9723755" cy="2676525"/>
          </a:xfrm>
          <a:prstGeom prst="rect">
            <a:avLst/>
          </a:prstGeom>
          <a:noFill/>
        </p:spPr>
        <p:txBody>
          <a:bodyPr wrap="square" rtlCol="0">
            <a:spAutoFit/>
          </a:bodyPr>
          <a:lstStyle/>
          <a:p>
            <a:r>
              <a:rPr lang="zh-CN" altLang="en-US" sz="2400">
                <a:solidFill>
                  <a:srgbClr val="1F24FF"/>
                </a:solidFill>
                <a:latin typeface="方正魏碑简体" panose="03000509000000000000" charset="-122"/>
                <a:ea typeface="方正魏碑简体" panose="03000509000000000000" charset="-122"/>
                <a:sym typeface="+mn-ea"/>
              </a:rPr>
              <a:t>形成和运用历史概念是理性认识历史的起点，历史思维活动的发源地。历史概念是对历史事实的客观呈现，是构成历史知识系统和脉络结构的基点。概念是思维的细胞，没有概念就无法形成思维，就没有思维。历史概念既是对历史事实的认识、分析、总结，也是开始新的历史概念学习、形成历史概念系统的开端。学生不论学习新的历史概念还是复习旧的历史概念，都需要在头脑中，运用原有的历史概念认知和结构进行历史概念有效学习研究。</a:t>
            </a:r>
          </a:p>
        </p:txBody>
      </p:sp>
      <p:sp>
        <p:nvSpPr>
          <p:cNvPr id="3" name="文本框 2"/>
          <p:cNvSpPr txBox="1"/>
          <p:nvPr/>
        </p:nvSpPr>
        <p:spPr>
          <a:xfrm>
            <a:off x="950595" y="339725"/>
            <a:ext cx="4326255" cy="460375"/>
          </a:xfrm>
          <a:prstGeom prst="rect">
            <a:avLst/>
          </a:prstGeom>
          <a:noFill/>
        </p:spPr>
        <p:txBody>
          <a:bodyPr wrap="square" rtlCol="0">
            <a:spAutoFit/>
          </a:bodyPr>
          <a:lstStyle/>
          <a:p>
            <a:pPr algn="l"/>
            <a:r>
              <a:rPr lang="zh-CN" altLang="en-US" sz="2400">
                <a:solidFill>
                  <a:srgbClr val="705400"/>
                </a:solidFill>
                <a:latin typeface="方正魏碑简体" panose="03000509000000000000" charset="-122"/>
                <a:ea typeface="方正魏碑简体" panose="03000509000000000000" charset="-122"/>
                <a:sym typeface="+mn-ea"/>
              </a:rPr>
              <a:t>（二）历史概念学习的重要性</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500"/>
                                        <p:tgtEl>
                                          <p:spTgt spid="2"/>
                                        </p:tgtEl>
                                      </p:cBhvr>
                                    </p:animEffect>
                                  </p:childTnLst>
                                </p:cTn>
                              </p:par>
                            </p:childTnLst>
                          </p:cTn>
                        </p:par>
                        <p:par>
                          <p:cTn id="8" fill="hold">
                            <p:stCondLst>
                              <p:cond delay="500"/>
                            </p:stCondLst>
                            <p:childTnLst>
                              <p:par>
                                <p:cTn id="9" presetID="22" presetClass="entr" presetSubtype="2" fill="hold" nodeType="afterEffect">
                                  <p:stCondLst>
                                    <p:cond delay="0"/>
                                  </p:stCondLst>
                                  <p:childTnLst>
                                    <p:set>
                                      <p:cBhvr>
                                        <p:cTn id="10" dur="1" fill="hold">
                                          <p:stCondLst>
                                            <p:cond delay="0"/>
                                          </p:stCondLst>
                                        </p:cTn>
                                        <p:tgtEl>
                                          <p:spTgt spid="14"/>
                                        </p:tgtEl>
                                        <p:attrNameLst>
                                          <p:attrName>style.visibility</p:attrName>
                                        </p:attrNameLst>
                                      </p:cBhvr>
                                      <p:to>
                                        <p:strVal val="visible"/>
                                      </p:to>
                                    </p:set>
                                    <p:animEffect transition="in" filter="wipe(right)">
                                      <p:cBhvr>
                                        <p:cTn id="11" dur="500"/>
                                        <p:tgtEl>
                                          <p:spTgt spid="14"/>
                                        </p:tgtEl>
                                      </p:cBhvr>
                                    </p:animEffect>
                                  </p:childTnLst>
                                </p:cTn>
                              </p:par>
                            </p:childTnLst>
                          </p:cTn>
                        </p:par>
                        <p:par>
                          <p:cTn id="12" fill="hold">
                            <p:stCondLst>
                              <p:cond delay="1000"/>
                            </p:stCondLst>
                            <p:childTnLst>
                              <p:par>
                                <p:cTn id="13" presetID="12" presetClass="entr" presetSubtype="4" fill="hold" grpId="0" nodeType="afterEffect">
                                  <p:stCondLst>
                                    <p:cond delay="0"/>
                                  </p:stCondLst>
                                  <p:childTnLst>
                                    <p:set>
                                      <p:cBhvr>
                                        <p:cTn id="14" dur="1" fill="hold">
                                          <p:stCondLst>
                                            <p:cond delay="0"/>
                                          </p:stCondLst>
                                        </p:cTn>
                                        <p:tgtEl>
                                          <p:spTgt spid="24"/>
                                        </p:tgtEl>
                                        <p:attrNameLst>
                                          <p:attrName>style.visibility</p:attrName>
                                        </p:attrNameLst>
                                      </p:cBhvr>
                                      <p:to>
                                        <p:strVal val="visible"/>
                                      </p:to>
                                    </p:set>
                                    <p:anim calcmode="lin" valueType="num">
                                      <p:cBhvr additive="base">
                                        <p:cTn id="15" dur="500"/>
                                        <p:tgtEl>
                                          <p:spTgt spid="24"/>
                                        </p:tgtEl>
                                        <p:attrNameLst>
                                          <p:attrName>ppt_y</p:attrName>
                                        </p:attrNameLst>
                                      </p:cBhvr>
                                      <p:tavLst>
                                        <p:tav tm="0">
                                          <p:val>
                                            <p:strVal val="#ppt_y+#ppt_h*1.125000"/>
                                          </p:val>
                                        </p:tav>
                                        <p:tav tm="100000">
                                          <p:val>
                                            <p:strVal val="#ppt_y"/>
                                          </p:val>
                                        </p:tav>
                                      </p:tavLst>
                                    </p:anim>
                                    <p:animEffect transition="in" filter="wipe(up)">
                                      <p:cBhvr>
                                        <p:cTn id="16" dur="500"/>
                                        <p:tgtEl>
                                          <p:spTgt spid="24"/>
                                        </p:tgtEl>
                                      </p:cBhvr>
                                    </p:animEffect>
                                  </p:childTnLst>
                                </p:cTn>
                              </p:par>
                              <p:par>
                                <p:cTn id="17" presetID="12" presetClass="entr" presetSubtype="4" fill="hold" grpId="0" nodeType="withEffect">
                                  <p:stCondLst>
                                    <p:cond delay="0"/>
                                  </p:stCondLst>
                                  <p:childTnLst>
                                    <p:set>
                                      <p:cBhvr>
                                        <p:cTn id="18" dur="1" fill="hold">
                                          <p:stCondLst>
                                            <p:cond delay="0"/>
                                          </p:stCondLst>
                                        </p:cTn>
                                        <p:tgtEl>
                                          <p:spTgt spid="25"/>
                                        </p:tgtEl>
                                        <p:attrNameLst>
                                          <p:attrName>style.visibility</p:attrName>
                                        </p:attrNameLst>
                                      </p:cBhvr>
                                      <p:to>
                                        <p:strVal val="visible"/>
                                      </p:to>
                                    </p:set>
                                    <p:anim calcmode="lin" valueType="num">
                                      <p:cBhvr additive="base">
                                        <p:cTn id="19" dur="500"/>
                                        <p:tgtEl>
                                          <p:spTgt spid="25"/>
                                        </p:tgtEl>
                                        <p:attrNameLst>
                                          <p:attrName>ppt_y</p:attrName>
                                        </p:attrNameLst>
                                      </p:cBhvr>
                                      <p:tavLst>
                                        <p:tav tm="0">
                                          <p:val>
                                            <p:strVal val="#ppt_y+#ppt_h*1.125000"/>
                                          </p:val>
                                        </p:tav>
                                        <p:tav tm="100000">
                                          <p:val>
                                            <p:strVal val="#ppt_y"/>
                                          </p:val>
                                        </p:tav>
                                      </p:tavLst>
                                    </p:anim>
                                    <p:animEffect transition="in" filter="wipe(up)">
                                      <p:cBhvr>
                                        <p:cTn id="20"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24" grpId="0"/>
      <p:bldP spid="25" grpId="0"/>
    </p:bldLst>
  </p:timing>
</p:sld>
</file>

<file path=ppt/theme/theme1.xml><?xml version="1.0" encoding="utf-8"?>
<a:theme xmlns:a="http://schemas.openxmlformats.org/drawingml/2006/main" name="Office 主题">
  <a:themeElements>
    <a:clrScheme name="Office">
      <a:dk1>
        <a:sysClr val="windowText" lastClr="000000"/>
      </a:dk1>
      <a:lt1>
        <a:sysClr val="window" lastClr="F0F0F0"/>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0F0F0"/>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7240</Words>
  <Application>Microsoft Office PowerPoint</Application>
  <PresentationFormat>自定义</PresentationFormat>
  <Paragraphs>270</Paragraphs>
  <Slides>42</Slides>
  <Notes>42</Notes>
  <HiddenSlides>0</HiddenSlides>
  <MMClips>0</MMClips>
  <ScaleCrop>false</ScaleCrop>
  <HeadingPairs>
    <vt:vector size="4" baseType="variant">
      <vt:variant>
        <vt:lpstr>主题</vt:lpstr>
      </vt:variant>
      <vt:variant>
        <vt:i4>1</vt:i4>
      </vt:variant>
      <vt:variant>
        <vt:lpstr>幻灯片标题</vt:lpstr>
      </vt:variant>
      <vt:variant>
        <vt:i4>42</vt:i4>
      </vt:variant>
    </vt:vector>
  </HeadingPairs>
  <TitlesOfParts>
    <vt:vector size="43" baseType="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zj</cp:lastModifiedBy>
  <cp:revision>49</cp:revision>
  <dcterms:created xsi:type="dcterms:W3CDTF">2017-05-29T09:21:00Z</dcterms:created>
  <dcterms:modified xsi:type="dcterms:W3CDTF">2018-12-03T13:47:13Z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2052-11.1.0.7932</vt:lpwstr>
  </property>
</Properties>
</file>