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9"/>
  </p:notesMasterIdLst>
  <p:sldIdLst>
    <p:sldId id="277" r:id="rId4"/>
    <p:sldId id="256" r:id="rId5"/>
    <p:sldId id="263" r:id="rId6"/>
    <p:sldId id="264" r:id="rId7"/>
    <p:sldId id="265" r:id="rId8"/>
    <p:sldId id="266" r:id="rId10"/>
    <p:sldId id="267" r:id="rId11"/>
    <p:sldId id="270" r:id="rId12"/>
    <p:sldId id="271" r:id="rId13"/>
    <p:sldId id="272" r:id="rId14"/>
    <p:sldId id="273" r:id="rId15"/>
    <p:sldId id="274" r:id="rId16"/>
    <p:sldId id="295" r:id="rId1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12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幻灯片图像占位符 1"/>
          <p:cNvSpPr>
            <a:spLocks noRot="1" noTextEdit="1"/>
          </p:cNvSpPr>
          <p:nvPr>
            <p:ph type="sldImg"/>
          </p:nvPr>
        </p:nvSpPr>
        <p:spPr/>
      </p:sp>
      <p:sp>
        <p:nvSpPr>
          <p:cNvPr id="9218" name="文本占位符 2"/>
          <p:cNvSpPr>
            <a:spLocks noGrp="1"/>
          </p:cNvSpPr>
          <p:nvPr>
            <p:ph type="body"/>
          </p:nvPr>
        </p:nvSpPr>
        <p:spPr/>
        <p:txBody>
          <a:bodyPr anchor="t"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dirty="0" smtClean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dirty="0" smtClean="0"/>
              <a:t>单击此处编辑母版文本样式</a:t>
            </a:r>
            <a:endParaRPr lang="zh-CN" altLang="en-US" strike="noStrike" noProof="1" dirty="0" smtClean="0"/>
          </a:p>
          <a:p>
            <a:pPr lvl="1" fontAlgn="base"/>
            <a:r>
              <a:rPr lang="zh-CN" altLang="en-US" strike="noStrike" noProof="1" dirty="0" smtClean="0"/>
              <a:t>第二级</a:t>
            </a:r>
            <a:endParaRPr lang="zh-CN" altLang="en-US" strike="noStrike" noProof="1" dirty="0" smtClean="0"/>
          </a:p>
          <a:p>
            <a:pPr lvl="2" fontAlgn="base"/>
            <a:r>
              <a:rPr lang="zh-CN" altLang="en-US" strike="noStrike" noProof="1" dirty="0" smtClean="0"/>
              <a:t>第三级</a:t>
            </a:r>
            <a:endParaRPr lang="zh-CN" altLang="en-US" strike="noStrike" noProof="1" dirty="0" smtClean="0"/>
          </a:p>
          <a:p>
            <a:pPr lvl="3" fontAlgn="base"/>
            <a:r>
              <a:rPr lang="zh-CN" altLang="en-US" strike="noStrike" noProof="1" dirty="0" smtClean="0"/>
              <a:t>第四级</a:t>
            </a:r>
            <a:endParaRPr lang="zh-CN" altLang="en-US" strike="noStrike" noProof="1" dirty="0" smtClean="0"/>
          </a:p>
          <a:p>
            <a:pPr lvl="4" fontAlgn="base"/>
            <a:r>
              <a:rPr lang="zh-CN" altLang="en-US" strike="noStrike" noProof="1" dirty="0" smtClean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>
          <a:xfrm>
            <a:off x="0" y="20638"/>
            <a:ext cx="9137650" cy="6858000"/>
            <a:chOff x="0" y="0"/>
            <a:chExt cx="5760" cy="4320"/>
          </a:xfrm>
        </p:grpSpPr>
        <p:sp>
          <p:nvSpPr>
            <p:cNvPr id="28" name="未知"/>
            <p:cNvSpPr/>
            <p:nvPr/>
          </p:nvSpPr>
          <p:spPr bwMode="auto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9" name="未知"/>
            <p:cNvSpPr/>
            <p:nvPr/>
          </p:nvSpPr>
          <p:spPr bwMode="auto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30" name="未知"/>
          <p:cNvSpPr/>
          <p:nvPr/>
        </p:nvSpPr>
        <p:spPr bwMode="auto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17412" name="Group 6"/>
          <p:cNvGrpSpPr/>
          <p:nvPr/>
        </p:nvGrpSpPr>
        <p:grpSpPr>
          <a:xfrm>
            <a:off x="0" y="6034088"/>
            <a:ext cx="7843838" cy="850900"/>
            <a:chOff x="0" y="0"/>
            <a:chExt cx="4942" cy="536"/>
          </a:xfrm>
        </p:grpSpPr>
        <p:sp>
          <p:nvSpPr>
            <p:cNvPr id="32" name="未知"/>
            <p:cNvSpPr/>
            <p:nvPr/>
          </p:nvSpPr>
          <p:spPr bwMode="auto">
            <a:xfrm>
              <a:off x="1488" y="0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grpSp>
          <p:nvGrpSpPr>
            <p:cNvPr id="17426" name="Group 8"/>
            <p:cNvGrpSpPr/>
            <p:nvPr userDrawn="1"/>
          </p:nvGrpSpPr>
          <p:grpSpPr>
            <a:xfrm>
              <a:off x="2486" y="0"/>
              <a:ext cx="2456" cy="536"/>
              <a:chOff x="0" y="0"/>
              <a:chExt cx="2456" cy="536"/>
            </a:xfrm>
          </p:grpSpPr>
          <p:sp>
            <p:nvSpPr>
              <p:cNvPr id="35" name="未知"/>
              <p:cNvSpPr/>
              <p:nvPr/>
            </p:nvSpPr>
            <p:spPr bwMode="auto">
              <a:xfrm>
                <a:off x="1462" y="7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6" name="未知"/>
              <p:cNvSpPr/>
              <p:nvPr/>
            </p:nvSpPr>
            <p:spPr bwMode="auto">
              <a:xfrm>
                <a:off x="191" y="0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7" name="未知"/>
              <p:cNvSpPr/>
              <p:nvPr/>
            </p:nvSpPr>
            <p:spPr bwMode="auto">
              <a:xfrm>
                <a:off x="544" y="101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8" name="未知"/>
              <p:cNvSpPr/>
              <p:nvPr/>
            </p:nvSpPr>
            <p:spPr bwMode="auto">
              <a:xfrm>
                <a:off x="1142" y="74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9" name="未知"/>
              <p:cNvSpPr/>
              <p:nvPr/>
            </p:nvSpPr>
            <p:spPr bwMode="auto">
              <a:xfrm>
                <a:off x="0" y="67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34" name="未知"/>
            <p:cNvSpPr/>
            <p:nvPr/>
          </p:nvSpPr>
          <p:spPr bwMode="auto">
            <a:xfrm>
              <a:off x="0" y="0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17413" name="Group 15"/>
          <p:cNvGrpSpPr/>
          <p:nvPr/>
        </p:nvGrpSpPr>
        <p:grpSpPr>
          <a:xfrm>
            <a:off x="627063" y="6021388"/>
            <a:ext cx="5684837" cy="849312"/>
            <a:chOff x="0" y="0"/>
            <a:chExt cx="3581" cy="535"/>
          </a:xfrm>
        </p:grpSpPr>
        <p:sp>
          <p:nvSpPr>
            <p:cNvPr id="41" name="未知"/>
            <p:cNvSpPr/>
            <p:nvPr/>
          </p:nvSpPr>
          <p:spPr bwMode="auto">
            <a:xfrm>
              <a:off x="801" y="0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2" name="未知"/>
            <p:cNvSpPr/>
            <p:nvPr/>
          </p:nvSpPr>
          <p:spPr bwMode="auto">
            <a:xfrm>
              <a:off x="1548" y="36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3" name="未知"/>
            <p:cNvSpPr/>
            <p:nvPr/>
          </p:nvSpPr>
          <p:spPr bwMode="auto">
            <a:xfrm>
              <a:off x="1435" y="30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4" name="未知"/>
            <p:cNvSpPr/>
            <p:nvPr/>
          </p:nvSpPr>
          <p:spPr bwMode="auto">
            <a:xfrm>
              <a:off x="460" y="49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5" name="未知"/>
            <p:cNvSpPr/>
            <p:nvPr/>
          </p:nvSpPr>
          <p:spPr bwMode="auto">
            <a:xfrm>
              <a:off x="311" y="61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6" name="未知"/>
            <p:cNvSpPr/>
            <p:nvPr/>
          </p:nvSpPr>
          <p:spPr bwMode="auto">
            <a:xfrm>
              <a:off x="0" y="18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640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640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7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8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4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dirty="0" smtClean="0"/>
              <a:t>单击此处编辑母版文本样式</a:t>
            </a:r>
            <a:endParaRPr lang="zh-CN" altLang="en-US" strike="noStrike" noProof="1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dirty="0" smtClean="0"/>
              <a:t>单击此处编辑母版文本样式</a:t>
            </a:r>
            <a:endParaRPr lang="zh-CN" altLang="en-US" strike="noStrike" noProof="1" dirty="0" smtClean="0"/>
          </a:p>
          <a:p>
            <a:pPr lvl="1" fontAlgn="base"/>
            <a:r>
              <a:rPr lang="zh-CN" altLang="en-US" strike="noStrike" noProof="1" dirty="0" smtClean="0"/>
              <a:t>第二级</a:t>
            </a:r>
            <a:endParaRPr lang="zh-CN" altLang="en-US" strike="noStrike" noProof="1" dirty="0" smtClean="0"/>
          </a:p>
          <a:p>
            <a:pPr lvl="2" fontAlgn="base"/>
            <a:r>
              <a:rPr lang="zh-CN" altLang="en-US" sz="1350" strike="noStrike" noProof="1" dirty="0" smtClean="0"/>
              <a:t>第三级</a:t>
            </a:r>
            <a:endParaRPr lang="zh-CN" altLang="en-US" strike="noStrike" noProof="1" dirty="0" smtClean="0"/>
          </a:p>
          <a:p>
            <a:pPr lvl="3" fontAlgn="base"/>
            <a:r>
              <a:rPr lang="zh-CN" altLang="en-US" strike="noStrike" noProof="1" dirty="0" smtClean="0"/>
              <a:t>第四级</a:t>
            </a:r>
            <a:endParaRPr lang="zh-CN" altLang="en-US" strike="noStrike" noProof="1" dirty="0" smtClean="0"/>
          </a:p>
          <a:p>
            <a:pPr lvl="4" fontAlgn="base"/>
            <a:r>
              <a:rPr lang="zh-CN" altLang="en-US" strike="noStrike" noProof="1" dirty="0" smtClean="0"/>
              <a:t>第五级</a:t>
            </a:r>
            <a:endParaRPr lang="zh-CN" altLang="en-US" strike="noStrike" noProof="1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marL="0" lvl="0" indent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 anchorCtr="0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dirty="0" smtClean="0"/>
              <a:t>单击此处编辑母版文本样式</a:t>
            </a:r>
            <a:endParaRPr lang="zh-CN" altLang="en-US" strike="noStrike" noProof="1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9218" name="Group 2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63" name="未知"/>
            <p:cNvSpPr/>
            <p:nvPr/>
          </p:nvSpPr>
          <p:spPr bwMode="auto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64" name="未知"/>
            <p:cNvSpPr/>
            <p:nvPr/>
          </p:nvSpPr>
          <p:spPr bwMode="auto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5365" name="未知"/>
          <p:cNvSpPr/>
          <p:nvPr/>
        </p:nvSpPr>
        <p:spPr bwMode="auto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9220" name="Group 6"/>
          <p:cNvGrpSpPr/>
          <p:nvPr/>
        </p:nvGrpSpPr>
        <p:grpSpPr>
          <a:xfrm>
            <a:off x="0" y="6019800"/>
            <a:ext cx="7848600" cy="857250"/>
            <a:chOff x="0" y="0"/>
            <a:chExt cx="4944" cy="540"/>
          </a:xfrm>
        </p:grpSpPr>
        <p:sp>
          <p:nvSpPr>
            <p:cNvPr id="15367" name="未知"/>
            <p:cNvSpPr/>
            <p:nvPr/>
          </p:nvSpPr>
          <p:spPr bwMode="auto">
            <a:xfrm>
              <a:off x="1488" y="0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grpSp>
          <p:nvGrpSpPr>
            <p:cNvPr id="9234" name="Group 8"/>
            <p:cNvGrpSpPr/>
            <p:nvPr userDrawn="1"/>
          </p:nvGrpSpPr>
          <p:grpSpPr>
            <a:xfrm>
              <a:off x="2486" y="0"/>
              <a:ext cx="2458" cy="540"/>
              <a:chOff x="0" y="0"/>
              <a:chExt cx="2458" cy="540"/>
            </a:xfrm>
          </p:grpSpPr>
          <p:sp>
            <p:nvSpPr>
              <p:cNvPr id="15369" name="未知"/>
              <p:cNvSpPr/>
              <p:nvPr/>
            </p:nvSpPr>
            <p:spPr bwMode="auto">
              <a:xfrm>
                <a:off x="1462" y="7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370" name="未知"/>
              <p:cNvSpPr/>
              <p:nvPr/>
            </p:nvSpPr>
            <p:spPr bwMode="auto">
              <a:xfrm>
                <a:off x="191" y="0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371" name="未知"/>
              <p:cNvSpPr/>
              <p:nvPr/>
            </p:nvSpPr>
            <p:spPr bwMode="auto">
              <a:xfrm>
                <a:off x="544" y="101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372" name="未知"/>
              <p:cNvSpPr/>
              <p:nvPr/>
            </p:nvSpPr>
            <p:spPr bwMode="auto">
              <a:xfrm>
                <a:off x="1142" y="74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373" name="未知"/>
              <p:cNvSpPr/>
              <p:nvPr/>
            </p:nvSpPr>
            <p:spPr bwMode="auto">
              <a:xfrm>
                <a:off x="0" y="67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5374" name="未知"/>
            <p:cNvSpPr/>
            <p:nvPr/>
          </p:nvSpPr>
          <p:spPr bwMode="auto">
            <a:xfrm>
              <a:off x="0" y="0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9221" name="Group 15"/>
          <p:cNvGrpSpPr/>
          <p:nvPr/>
        </p:nvGrpSpPr>
        <p:grpSpPr>
          <a:xfrm>
            <a:off x="627063" y="6021388"/>
            <a:ext cx="5684837" cy="849312"/>
            <a:chOff x="0" y="0"/>
            <a:chExt cx="3581" cy="535"/>
          </a:xfrm>
        </p:grpSpPr>
        <p:sp>
          <p:nvSpPr>
            <p:cNvPr id="15376" name="未知"/>
            <p:cNvSpPr/>
            <p:nvPr/>
          </p:nvSpPr>
          <p:spPr bwMode="auto">
            <a:xfrm>
              <a:off x="801" y="0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77" name="未知"/>
            <p:cNvSpPr/>
            <p:nvPr/>
          </p:nvSpPr>
          <p:spPr bwMode="auto">
            <a:xfrm>
              <a:off x="1548" y="36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78" name="未知"/>
            <p:cNvSpPr/>
            <p:nvPr/>
          </p:nvSpPr>
          <p:spPr bwMode="auto">
            <a:xfrm>
              <a:off x="1435" y="30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79" name="未知"/>
            <p:cNvSpPr/>
            <p:nvPr/>
          </p:nvSpPr>
          <p:spPr bwMode="auto">
            <a:xfrm>
              <a:off x="460" y="49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80" name="未知"/>
            <p:cNvSpPr/>
            <p:nvPr/>
          </p:nvSpPr>
          <p:spPr bwMode="auto">
            <a:xfrm>
              <a:off x="311" y="61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381" name="未知"/>
            <p:cNvSpPr/>
            <p:nvPr/>
          </p:nvSpPr>
          <p:spPr bwMode="auto">
            <a:xfrm>
              <a:off x="0" y="18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538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9223" name="Rectangle 2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538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8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8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</a:fld>
            <a:endParaRPr lang="zh-CN" altLang="en-US" dirty="0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12.xml"/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矩形 29697"/>
          <p:cNvSpPr/>
          <p:nvPr/>
        </p:nvSpPr>
        <p:spPr>
          <a:xfrm>
            <a:off x="3276600" y="404813"/>
            <a:ext cx="2376488" cy="6397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复习策略</a:t>
            </a:r>
            <a:endParaRPr lang="zh-CN" altLang="en-US" sz="36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699" name="文本框 29698"/>
          <p:cNvSpPr txBox="1"/>
          <p:nvPr/>
        </p:nvSpPr>
        <p:spPr>
          <a:xfrm>
            <a:off x="1187450" y="1412875"/>
            <a:ext cx="3962400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华文中宋" pitchFamily="2" charset="-122"/>
                <a:ea typeface="华文中宋" pitchFamily="2" charset="-122"/>
              </a:rPr>
              <a:t>—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重要概念“再回顾”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0" name="文本框 29699"/>
          <p:cNvSpPr txBox="1"/>
          <p:nvPr/>
        </p:nvSpPr>
        <p:spPr>
          <a:xfrm>
            <a:off x="1187450" y="3284538"/>
            <a:ext cx="3744913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华文中宋" pitchFamily="2" charset="-122"/>
                <a:ea typeface="华文中宋" pitchFamily="2" charset="-122"/>
              </a:rPr>
              <a:t>—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知识线索“理清晰”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1" name="文本框 29700"/>
          <p:cNvSpPr txBox="1"/>
          <p:nvPr/>
        </p:nvSpPr>
        <p:spPr>
          <a:xfrm>
            <a:off x="1187450" y="5013325"/>
            <a:ext cx="4032250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latin typeface="华文中宋" pitchFamily="2" charset="-122"/>
                <a:ea typeface="华文中宋" pitchFamily="2" charset="-122"/>
              </a:rPr>
              <a:t>—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知识主干 “构整体”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2" name="文本框 29701"/>
          <p:cNvSpPr txBox="1"/>
          <p:nvPr/>
        </p:nvSpPr>
        <p:spPr>
          <a:xfrm>
            <a:off x="0" y="1412875"/>
            <a:ext cx="14065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抓“点”</a:t>
            </a:r>
            <a:endParaRPr lang="zh-CN" altLang="en-US" sz="2400" b="1" dirty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3" name="文本框 29702"/>
          <p:cNvSpPr txBox="1"/>
          <p:nvPr/>
        </p:nvSpPr>
        <p:spPr>
          <a:xfrm>
            <a:off x="0" y="3284538"/>
            <a:ext cx="14065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串“线”</a:t>
            </a:r>
            <a:endParaRPr lang="zh-CN" altLang="en-US" sz="2400" b="1" dirty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4" name="文本框 29703"/>
          <p:cNvSpPr txBox="1"/>
          <p:nvPr/>
        </p:nvSpPr>
        <p:spPr>
          <a:xfrm>
            <a:off x="0" y="5013325"/>
            <a:ext cx="14065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铺“面”</a:t>
            </a:r>
            <a:endParaRPr lang="zh-CN" altLang="en-US" sz="2400" b="1" dirty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9705" name="矩形 29704"/>
          <p:cNvSpPr/>
          <p:nvPr/>
        </p:nvSpPr>
        <p:spPr>
          <a:xfrm>
            <a:off x="5003800" y="1301750"/>
            <a:ext cx="4140200" cy="94456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注意将教材正文与教材边栏、历史图册配合使用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  <p:sp>
        <p:nvSpPr>
          <p:cNvPr id="29706" name="矩形 29705"/>
          <p:cNvSpPr/>
          <p:nvPr/>
        </p:nvSpPr>
        <p:spPr>
          <a:xfrm>
            <a:off x="5003800" y="3141663"/>
            <a:ext cx="4140200" cy="9445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发掘和理清一课、一专题中主线，注意知识的串联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  <p:sp>
        <p:nvSpPr>
          <p:cNvPr id="29707" name="矩形 29706"/>
          <p:cNvSpPr/>
          <p:nvPr/>
        </p:nvSpPr>
        <p:spPr>
          <a:xfrm>
            <a:off x="5111750" y="4786313"/>
            <a:ext cx="3924300" cy="13716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注意建立知识体系，把握书本知识的纵向和横向联系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0" grpId="0"/>
      <p:bldP spid="29701" grpId="0"/>
      <p:bldP spid="29702" grpId="0"/>
      <p:bldP spid="29703" grpId="0"/>
      <p:bldP spid="29704" grpId="0"/>
      <p:bldP spid="29705" grpId="0"/>
      <p:bldP spid="29706" grpId="0"/>
      <p:bldP spid="2970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矩形 40963"/>
          <p:cNvSpPr/>
          <p:nvPr/>
        </p:nvSpPr>
        <p:spPr>
          <a:xfrm>
            <a:off x="239713" y="112713"/>
            <a:ext cx="83489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（一）皇权与相权关系的演变过程和发展趋势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34" name="文本框 40965"/>
          <p:cNvSpPr txBox="1"/>
          <p:nvPr/>
        </p:nvSpPr>
        <p:spPr>
          <a:xfrm>
            <a:off x="250825" y="836613"/>
            <a:ext cx="1255713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秦朝：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35" name="文本框 40966"/>
          <p:cNvSpPr txBox="1"/>
          <p:nvPr/>
        </p:nvSpPr>
        <p:spPr>
          <a:xfrm>
            <a:off x="250825" y="1844675"/>
            <a:ext cx="1255713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唐朝：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36" name="文本框 40967"/>
          <p:cNvSpPr txBox="1"/>
          <p:nvPr/>
        </p:nvSpPr>
        <p:spPr>
          <a:xfrm>
            <a:off x="307975" y="2852738"/>
            <a:ext cx="1255713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宋朝：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8678" name="文本框 40968"/>
          <p:cNvSpPr txBox="1"/>
          <p:nvPr/>
        </p:nvSpPr>
        <p:spPr>
          <a:xfrm>
            <a:off x="307975" y="3797300"/>
            <a:ext cx="2495550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明朝：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8679" name="文本框 40969"/>
          <p:cNvSpPr txBox="1"/>
          <p:nvPr/>
        </p:nvSpPr>
        <p:spPr>
          <a:xfrm>
            <a:off x="307975" y="4800600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清朝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（顶峰）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39" name="矩形 40986"/>
          <p:cNvSpPr/>
          <p:nvPr/>
        </p:nvSpPr>
        <p:spPr>
          <a:xfrm>
            <a:off x="2843213" y="908050"/>
            <a:ext cx="3851275" cy="519113"/>
          </a:xfrm>
          <a:prstGeom prst="rect">
            <a:avLst/>
          </a:prstGeom>
          <a:noFill/>
          <a:ln w="63500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皇帝制度、三公九卿制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40" name="矩形 40987"/>
          <p:cNvSpPr/>
          <p:nvPr/>
        </p:nvSpPr>
        <p:spPr>
          <a:xfrm>
            <a:off x="2916238" y="1916113"/>
            <a:ext cx="1970087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三省六部制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41" name="矩形 40988"/>
          <p:cNvSpPr/>
          <p:nvPr/>
        </p:nvSpPr>
        <p:spPr>
          <a:xfrm>
            <a:off x="2916238" y="2852738"/>
            <a:ext cx="1612900" cy="519112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二府三司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90" name="矩形 40989"/>
          <p:cNvSpPr/>
          <p:nvPr/>
        </p:nvSpPr>
        <p:spPr>
          <a:xfrm>
            <a:off x="2992438" y="3797300"/>
            <a:ext cx="2851150" cy="519113"/>
          </a:xfrm>
          <a:prstGeom prst="rect">
            <a:avLst/>
          </a:prstGeom>
          <a:noFill/>
          <a:ln w="63500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废丞相，设内阁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91" name="矩形 40990"/>
          <p:cNvSpPr/>
          <p:nvPr/>
        </p:nvSpPr>
        <p:spPr>
          <a:xfrm>
            <a:off x="2992438" y="4800600"/>
            <a:ext cx="1255712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军机处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75" name="矩形 40974"/>
          <p:cNvSpPr/>
          <p:nvPr/>
        </p:nvSpPr>
        <p:spPr>
          <a:xfrm>
            <a:off x="0" y="5745163"/>
            <a:ext cx="9144000" cy="94932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eaLnBrk="0" hangingPunct="0"/>
            <a:r>
              <a:rPr lang="zh-CN" altLang="en-US" sz="2800" b="1" dirty="0">
                <a:latin typeface="Calibri" charset="0"/>
              </a:rPr>
              <a:t>   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总结：中央政治制度从整体上呈现专制皇权日益强化，相权日益分散削弱，直至被废除的特点。</a:t>
            </a: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79" grpId="0"/>
      <p:bldP spid="40990" grpId="0"/>
      <p:bldP spid="40991" grpId="0"/>
      <p:bldP spid="409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占位符 50177"/>
          <p:cNvSpPr>
            <a:spLocks noGrp="1"/>
          </p:cNvSpPr>
          <p:nvPr>
            <p:ph idx="1"/>
          </p:nvPr>
        </p:nvSpPr>
        <p:spPr>
          <a:xfrm>
            <a:off x="0" y="188913"/>
            <a:ext cx="9144000" cy="892175"/>
          </a:xfrm>
        </p:spPr>
        <p:txBody>
          <a:bodyPr anchor="t"/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（二）中央和地方关系的演变过程和发展趋势</a:t>
            </a:r>
            <a:endParaRPr lang="zh-CN" altLang="en-US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0482" name="文本框 50178"/>
          <p:cNvSpPr txBox="1"/>
          <p:nvPr/>
        </p:nvSpPr>
        <p:spPr>
          <a:xfrm>
            <a:off x="0" y="1081088"/>
            <a:ext cx="1408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  <a:hlinkClick r:id="" action="ppaction://hlinkshowjump?jump=nextslide"/>
              </a:rPr>
              <a:t>秦朝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：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2531" name="文本框 50179"/>
          <p:cNvSpPr txBox="1"/>
          <p:nvPr/>
        </p:nvSpPr>
        <p:spPr>
          <a:xfrm>
            <a:off x="0" y="3973513"/>
            <a:ext cx="1295400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元朝：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0484" name="右大括号 50180"/>
          <p:cNvSpPr/>
          <p:nvPr/>
        </p:nvSpPr>
        <p:spPr>
          <a:xfrm>
            <a:off x="7304088" y="736600"/>
            <a:ext cx="142875" cy="3816350"/>
          </a:xfrm>
          <a:prstGeom prst="rightBrace">
            <a:avLst>
              <a:gd name="adj1" fmla="val 220119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en-US" dirty="0">
              <a:latin typeface="Calibri" charset="0"/>
            </a:endParaRPr>
          </a:p>
        </p:txBody>
      </p:sp>
      <p:sp>
        <p:nvSpPr>
          <p:cNvPr id="22534" name="矩形 50182"/>
          <p:cNvSpPr/>
          <p:nvPr/>
        </p:nvSpPr>
        <p:spPr>
          <a:xfrm>
            <a:off x="1350963" y="1081088"/>
            <a:ext cx="1944687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郡县制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2535" name="矩形 50183"/>
          <p:cNvSpPr/>
          <p:nvPr/>
        </p:nvSpPr>
        <p:spPr>
          <a:xfrm>
            <a:off x="1350963" y="3973513"/>
            <a:ext cx="1408112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  <a:hlinkClick r:id="" action="ppaction://noaction"/>
              </a:rPr>
              <a:t>行省制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2536" name="文本框 50184"/>
          <p:cNvSpPr txBox="1"/>
          <p:nvPr/>
        </p:nvSpPr>
        <p:spPr>
          <a:xfrm>
            <a:off x="0" y="1841500"/>
            <a:ext cx="1408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汉朝：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" name="矩形 50185"/>
          <p:cNvSpPr/>
          <p:nvPr/>
        </p:nvSpPr>
        <p:spPr>
          <a:xfrm>
            <a:off x="4843463" y="1841500"/>
            <a:ext cx="2324100" cy="5778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州、郡、县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文本框 50184"/>
          <p:cNvSpPr txBox="1"/>
          <p:nvPr/>
        </p:nvSpPr>
        <p:spPr>
          <a:xfrm>
            <a:off x="0" y="2492375"/>
            <a:ext cx="1408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唐朝：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文本框 50184"/>
          <p:cNvSpPr txBox="1"/>
          <p:nvPr/>
        </p:nvSpPr>
        <p:spPr>
          <a:xfrm>
            <a:off x="3295650" y="2492375"/>
            <a:ext cx="22240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道、州、县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文本框 50184"/>
          <p:cNvSpPr txBox="1"/>
          <p:nvPr/>
        </p:nvSpPr>
        <p:spPr>
          <a:xfrm>
            <a:off x="0" y="3209925"/>
            <a:ext cx="140811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宋朝：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" name="文本框 50184"/>
          <p:cNvSpPr txBox="1"/>
          <p:nvPr/>
        </p:nvSpPr>
        <p:spPr>
          <a:xfrm>
            <a:off x="3295650" y="3140075"/>
            <a:ext cx="2224088" cy="5778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路、州、县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8" name="文本框 50184"/>
          <p:cNvSpPr txBox="1"/>
          <p:nvPr/>
        </p:nvSpPr>
        <p:spPr>
          <a:xfrm>
            <a:off x="3178175" y="3973513"/>
            <a:ext cx="385762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省、路、府、州、县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9" name="矩形 50185"/>
          <p:cNvSpPr/>
          <p:nvPr/>
        </p:nvSpPr>
        <p:spPr>
          <a:xfrm>
            <a:off x="3178175" y="1003300"/>
            <a:ext cx="1695450" cy="57943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郡、县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" name="矩形 50185"/>
          <p:cNvSpPr/>
          <p:nvPr/>
        </p:nvSpPr>
        <p:spPr>
          <a:xfrm>
            <a:off x="1370013" y="1841500"/>
            <a:ext cx="1697037" cy="57943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郡、县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2" name="右箭头 11"/>
          <p:cNvSpPr/>
          <p:nvPr/>
        </p:nvSpPr>
        <p:spPr>
          <a:xfrm>
            <a:off x="3178175" y="2138363"/>
            <a:ext cx="1412875" cy="179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3" name="矩形 50185"/>
          <p:cNvSpPr/>
          <p:nvPr/>
        </p:nvSpPr>
        <p:spPr>
          <a:xfrm>
            <a:off x="2928938" y="1558925"/>
            <a:ext cx="1944687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刺史制度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0499" name="文本框 13"/>
          <p:cNvSpPr txBox="1"/>
          <p:nvPr/>
        </p:nvSpPr>
        <p:spPr>
          <a:xfrm>
            <a:off x="7446963" y="803275"/>
            <a:ext cx="1462087" cy="487362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地方行政制度：中央集权不断加强，地方权力不断削弱。（地方日益集权于中央）</a:t>
            </a:r>
            <a:endParaRPr lang="zh-CN" altLang="en-US" sz="280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9" grpId="0"/>
      <p:bldP spid="22536" grpId="0"/>
      <p:bldP spid="10" grpId="0"/>
      <p:bldP spid="13" grpId="0"/>
      <p:bldP spid="12" grpId="0" bldLvl="0" animBg="1"/>
      <p:bldP spid="2" grpId="0"/>
      <p:bldP spid="4" grpId="0"/>
      <p:bldP spid="5" grpId="0"/>
      <p:bldP spid="6" grpId="0"/>
      <p:bldP spid="7" grpId="0"/>
      <p:bldP spid="22531" grpId="0"/>
      <p:bldP spid="22535" grpId="0"/>
      <p:bldP spid="8" grpId="0"/>
      <p:bldP spid="204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3" name="Picture 2" descr="yuan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6863"/>
            <a:ext cx="9144000" cy="651668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0723" name="Object 2"/>
          <p:cNvGraphicFramePr/>
          <p:nvPr/>
        </p:nvGraphicFramePr>
        <p:xfrm>
          <a:off x="5086350" y="1897063"/>
          <a:ext cx="207645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2076450" imgH="2346960" progId="">
                  <p:embed/>
                </p:oleObj>
              </mc:Choice>
              <mc:Fallback>
                <p:oleObj name="" r:id="rId2" imgW="2076450" imgH="2346960" progId="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86350" y="1897063"/>
                        <a:ext cx="2076450" cy="2438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5"/>
          <p:cNvGraphicFramePr/>
          <p:nvPr/>
        </p:nvGraphicFramePr>
        <p:xfrm>
          <a:off x="914400" y="2735263"/>
          <a:ext cx="3886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4189730" imgH="2700020" progId="">
                  <p:embed/>
                </p:oleObj>
              </mc:Choice>
              <mc:Fallback>
                <p:oleObj name="" r:id="rId4" imgW="4189730" imgH="2700020" progId="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2735263"/>
                        <a:ext cx="3886200" cy="2667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666038" y="1370013"/>
            <a:ext cx="1279525" cy="3692525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都省握天下之机十省分天下之治</a:t>
            </a:r>
            <a:endParaRPr lang="zh-CN" altLang="en-US" sz="36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87" name="Group 71"/>
          <p:cNvGraphicFramePr>
            <a:graphicFrameLocks noGrp="1"/>
          </p:cNvGraphicFramePr>
          <p:nvPr/>
        </p:nvGraphicFramePr>
        <p:xfrm>
          <a:off x="381000" y="838200"/>
          <a:ext cx="8540750" cy="4746625"/>
        </p:xfrm>
        <a:graphic>
          <a:graphicData uri="http://schemas.openxmlformats.org/drawingml/2006/table">
            <a:tbl>
              <a:tblPr/>
              <a:tblGrid>
                <a:gridCol w="1925638"/>
                <a:gridCol w="1506537"/>
                <a:gridCol w="2282825"/>
                <a:gridCol w="2825750"/>
              </a:tblGrid>
              <a:tr h="1266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时间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选官制度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特点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局限</a:t>
                      </a: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</a:pPr>
                      <a:endParaRPr kumimoji="0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4" name="Text Box 28"/>
          <p:cNvSpPr txBox="1"/>
          <p:nvPr/>
        </p:nvSpPr>
        <p:spPr>
          <a:xfrm>
            <a:off x="2362200" y="1219200"/>
            <a:ext cx="1439863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Arial" panose="020B0604020202020204" pitchFamily="34" charset="0"/>
              </a:rPr>
              <a:t>西周至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r>
              <a:rPr lang="zh-CN" altLang="en-US" sz="2800" b="1" dirty="0">
                <a:latin typeface="Arial" panose="020B0604020202020204" pitchFamily="34" charset="0"/>
              </a:rPr>
              <a:t>春秋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35869" name="Text Box 29"/>
          <p:cNvSpPr txBox="1"/>
          <p:nvPr/>
        </p:nvSpPr>
        <p:spPr>
          <a:xfrm>
            <a:off x="2590800" y="3276600"/>
            <a:ext cx="115411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官职</a:t>
            </a:r>
            <a:endParaRPr lang="zh-CN" altLang="en-US" sz="24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4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世袭</a:t>
            </a:r>
            <a:endParaRPr lang="zh-CN" altLang="en-US" sz="24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5870" name="Text Box 30"/>
          <p:cNvSpPr txBox="1"/>
          <p:nvPr/>
        </p:nvSpPr>
        <p:spPr>
          <a:xfrm>
            <a:off x="2438400" y="4419600"/>
            <a:ext cx="136683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0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被限定在</a:t>
            </a:r>
            <a:endParaRPr lang="zh-CN" altLang="en-US" sz="20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0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贵族范围</a:t>
            </a:r>
            <a:endParaRPr lang="zh-CN" altLang="en-US" sz="20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45087" name="Text Box 31"/>
          <p:cNvSpPr txBox="1"/>
          <p:nvPr/>
        </p:nvSpPr>
        <p:spPr>
          <a:xfrm>
            <a:off x="4572000" y="1295400"/>
            <a:ext cx="10795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Arial" panose="020B0604020202020204" pitchFamily="34" charset="0"/>
              </a:rPr>
              <a:t>秦汉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35872" name="Text Box 32"/>
          <p:cNvSpPr txBox="1"/>
          <p:nvPr/>
        </p:nvSpPr>
        <p:spPr>
          <a:xfrm>
            <a:off x="4114800" y="3352800"/>
            <a:ext cx="165576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从社会基</a:t>
            </a:r>
            <a:endParaRPr lang="zh-CN" altLang="en-US" sz="24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4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层选用</a:t>
            </a:r>
            <a:endParaRPr lang="zh-CN" altLang="en-US" sz="24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45089" name="Text Box 35"/>
          <p:cNvSpPr txBox="1"/>
          <p:nvPr/>
        </p:nvSpPr>
        <p:spPr>
          <a:xfrm>
            <a:off x="6400800" y="1371600"/>
            <a:ext cx="172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Arial" panose="020B0604020202020204" pitchFamily="34" charset="0"/>
              </a:rPr>
              <a:t>隋唐以来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35876" name="Text Box 36"/>
          <p:cNvSpPr txBox="1"/>
          <p:nvPr/>
        </p:nvSpPr>
        <p:spPr>
          <a:xfrm>
            <a:off x="6553200" y="3276600"/>
            <a:ext cx="160496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Arial" panose="020B0604020202020204" pitchFamily="34" charset="0"/>
                <a:ea typeface="华文中宋" pitchFamily="2" charset="-122"/>
              </a:rPr>
              <a:t>择优录取</a:t>
            </a:r>
            <a:endParaRPr lang="zh-CN" altLang="en-US" sz="2400" b="1" dirty="0"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400" b="1" dirty="0">
                <a:latin typeface="Arial" panose="020B0604020202020204" pitchFamily="34" charset="0"/>
                <a:ea typeface="华文中宋" pitchFamily="2" charset="-122"/>
              </a:rPr>
              <a:t>仕途开放</a:t>
            </a:r>
            <a:endParaRPr lang="zh-CN" altLang="en-US" sz="2400" b="1" dirty="0"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5877" name="Text Box 37"/>
          <p:cNvSpPr txBox="1"/>
          <p:nvPr/>
        </p:nvSpPr>
        <p:spPr>
          <a:xfrm>
            <a:off x="6781800" y="4495800"/>
            <a:ext cx="14160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000" b="1" dirty="0">
                <a:latin typeface="Arial" panose="020B0604020202020204" pitchFamily="34" charset="0"/>
                <a:ea typeface="华文中宋" pitchFamily="2" charset="-122"/>
              </a:rPr>
              <a:t>八股取士</a:t>
            </a:r>
            <a:endParaRPr lang="zh-CN" altLang="en-US" sz="2000" b="1" dirty="0"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000" b="1" dirty="0">
                <a:latin typeface="Arial" panose="020B0604020202020204" pitchFamily="34" charset="0"/>
                <a:ea typeface="华文中宋" pitchFamily="2" charset="-122"/>
              </a:rPr>
              <a:t>束缚思想</a:t>
            </a:r>
            <a:endParaRPr lang="zh-CN" altLang="en-US" sz="2000" b="1" dirty="0"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5878" name="Text Box 38"/>
          <p:cNvSpPr txBox="1"/>
          <p:nvPr/>
        </p:nvSpPr>
        <p:spPr>
          <a:xfrm>
            <a:off x="4343400" y="4495800"/>
            <a:ext cx="138906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0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以官举士</a:t>
            </a:r>
            <a:endParaRPr lang="zh-CN" altLang="en-US" sz="20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r>
              <a:rPr lang="zh-CN" altLang="en-US" sz="2000" b="1" dirty="0">
                <a:solidFill>
                  <a:srgbClr val="FFFF99"/>
                </a:solidFill>
                <a:latin typeface="Arial" panose="020B0604020202020204" pitchFamily="34" charset="0"/>
                <a:ea typeface="华文中宋" pitchFamily="2" charset="-122"/>
              </a:rPr>
              <a:t>权操于上</a:t>
            </a:r>
            <a:endParaRPr lang="zh-CN" altLang="en-US" sz="2000" b="1" dirty="0">
              <a:solidFill>
                <a:srgbClr val="FFFF99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5880" name="Text Box 40"/>
          <p:cNvSpPr txBox="1"/>
          <p:nvPr/>
        </p:nvSpPr>
        <p:spPr>
          <a:xfrm>
            <a:off x="2514600" y="2362200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FFFF99"/>
                </a:solidFill>
                <a:latin typeface="Arial" panose="020B0604020202020204" pitchFamily="34" charset="0"/>
              </a:rPr>
              <a:t>世官制</a:t>
            </a:r>
            <a:endParaRPr lang="zh-CN" altLang="en-US" sz="2800" b="1" dirty="0">
              <a:solidFill>
                <a:srgbClr val="FFFF99"/>
              </a:solidFill>
              <a:latin typeface="Arial" panose="020B0604020202020204" pitchFamily="34" charset="0"/>
            </a:endParaRPr>
          </a:p>
        </p:txBody>
      </p:sp>
      <p:sp>
        <p:nvSpPr>
          <p:cNvPr id="35881" name="Text Box 41"/>
          <p:cNvSpPr txBox="1"/>
          <p:nvPr/>
        </p:nvSpPr>
        <p:spPr>
          <a:xfrm>
            <a:off x="4343400" y="2438400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FFFF99"/>
                </a:solidFill>
                <a:latin typeface="Arial" panose="020B0604020202020204" pitchFamily="34" charset="0"/>
              </a:rPr>
              <a:t>察举制</a:t>
            </a:r>
            <a:endParaRPr lang="zh-CN" altLang="en-US" sz="2800" b="1" dirty="0">
              <a:solidFill>
                <a:srgbClr val="FFFF99"/>
              </a:solidFill>
              <a:latin typeface="Arial" panose="020B0604020202020204" pitchFamily="34" charset="0"/>
            </a:endParaRPr>
          </a:p>
        </p:txBody>
      </p:sp>
      <p:sp>
        <p:nvSpPr>
          <p:cNvPr id="35883" name="Text Box 43"/>
          <p:cNvSpPr txBox="1"/>
          <p:nvPr/>
        </p:nvSpPr>
        <p:spPr>
          <a:xfrm>
            <a:off x="6705600" y="2514600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hlinkClick r:id="" action="ppaction://noaction"/>
              </a:rPr>
              <a:t>科举制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5096" name="Line 44"/>
          <p:cNvSpPr/>
          <p:nvPr/>
        </p:nvSpPr>
        <p:spPr>
          <a:xfrm flipV="1">
            <a:off x="6096000" y="914400"/>
            <a:ext cx="0" cy="1150938"/>
          </a:xfrm>
          <a:prstGeom prst="line">
            <a:avLst/>
          </a:prstGeom>
          <a:ln w="9525" cap="flat" cmpd="sng">
            <a:solidFill>
              <a:srgbClr val="0033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" name="文本框 1"/>
          <p:cNvSpPr txBox="1"/>
          <p:nvPr/>
        </p:nvSpPr>
        <p:spPr>
          <a:xfrm>
            <a:off x="464185" y="254635"/>
            <a:ext cx="42659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（三）选官制度的演变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35881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88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88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88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83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9" grpId="0"/>
      <p:bldP spid="35870" grpId="0"/>
      <p:bldP spid="35872" grpId="0"/>
      <p:bldP spid="35876" grpId="0"/>
      <p:bldP spid="35877" grpId="0"/>
      <p:bldP spid="358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>
            <a:miter/>
          </a:ln>
        </p:spPr>
        <p:txBody>
          <a:bodyPr anchor="ctr"/>
          <a:p>
            <a:pPr defTabSz="914400" fontAlgn="base">
              <a:buNone/>
            </a:pPr>
            <a:r>
              <a:rPr lang="zh-CN" sz="4400" strike="noStrike" kern="1200" baseline="0" noProof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专题一 古代中国的政治制度</a:t>
            </a:r>
            <a:endParaRPr lang="zh-CN" sz="4400" strike="noStrike" kern="1200" baseline="0" noProof="1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6235" y="328930"/>
            <a:ext cx="42157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noProof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历史学考复习 必修一</a:t>
            </a:r>
            <a:endParaRPr lang="zh-CN" altLang="en-US" noProof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7" descr="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00813" y="4929188"/>
            <a:ext cx="2184400" cy="2184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" name="TextBox 5"/>
          <p:cNvSpPr txBox="1"/>
          <p:nvPr/>
        </p:nvSpPr>
        <p:spPr>
          <a:xfrm>
            <a:off x="0" y="2349500"/>
            <a:ext cx="9258300" cy="2528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>
                <a:solidFill>
                  <a:srgbClr val="0000CC"/>
                </a:solidFill>
                <a:latin typeface="楷体" pitchFamily="49" charset="-122"/>
                <a:ea typeface="楷体" pitchFamily="49" charset="-122"/>
              </a:rPr>
              <a:t>考点二：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专制主义中央集权制度的建立与发展演变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（中国古代中央政治制度和地方管理制度的演变及特点）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  <a:p>
            <a:endParaRPr lang="zh-CN" altLang="en-US" sz="32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075" name="Text Box 3"/>
          <p:cNvSpPr txBox="1"/>
          <p:nvPr/>
        </p:nvSpPr>
        <p:spPr>
          <a:xfrm>
            <a:off x="387350" y="523875"/>
            <a:ext cx="8137525" cy="762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zh-CN" sz="4400" b="1" dirty="0">
                <a:solidFill>
                  <a:srgbClr val="FF3300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4400" b="1" dirty="0">
                <a:solidFill>
                  <a:srgbClr val="FF3300"/>
                </a:solidFill>
                <a:latin typeface="楷体" pitchFamily="49" charset="-122"/>
                <a:ea typeface="楷体" pitchFamily="49" charset="-122"/>
              </a:rPr>
              <a:t>专题一  古代中国的政治制度</a:t>
            </a:r>
            <a:endParaRPr lang="zh-CN" altLang="en-US" sz="4400" b="1" dirty="0">
              <a:solidFill>
                <a:srgbClr val="FF33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077" name="矩形 3076"/>
          <p:cNvSpPr/>
          <p:nvPr/>
        </p:nvSpPr>
        <p:spPr>
          <a:xfrm>
            <a:off x="0" y="1700213"/>
            <a:ext cx="58959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0000CC"/>
                </a:solidFill>
                <a:latin typeface="Calibri" charset="0"/>
              </a:rPr>
              <a:t>考点一：</a:t>
            </a:r>
            <a:r>
              <a:rPr lang="zh-CN" altLang="en-US" sz="3200" b="1" dirty="0">
                <a:latin typeface="Calibri" charset="0"/>
              </a:rPr>
              <a:t>中国早期政治制度特点</a:t>
            </a:r>
            <a:endParaRPr lang="zh-CN" altLang="en-US" sz="3200" b="1" dirty="0">
              <a:latin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69" name="Group 2"/>
          <p:cNvGrpSpPr/>
          <p:nvPr/>
        </p:nvGrpSpPr>
        <p:grpSpPr>
          <a:xfrm>
            <a:off x="1614488" y="736600"/>
            <a:ext cx="6992937" cy="4978400"/>
            <a:chOff x="26" y="150"/>
            <a:chExt cx="5485" cy="3136"/>
          </a:xfrm>
        </p:grpSpPr>
        <p:pic>
          <p:nvPicPr>
            <p:cNvPr id="7170" name="Picture 3" descr="pic_126725"/>
            <p:cNvPicPr>
              <a:picLocks noChangeAspect="1"/>
            </p:cNvPicPr>
            <p:nvPr/>
          </p:nvPicPr>
          <p:blipFill>
            <a:blip r:embed="rId1"/>
            <a:srcRect l="16081" t="53951" r="11357" b="17268"/>
            <a:stretch>
              <a:fillRect/>
            </a:stretch>
          </p:blipFill>
          <p:spPr>
            <a:xfrm>
              <a:off x="26" y="150"/>
              <a:ext cx="5485" cy="3136"/>
            </a:xfrm>
            <a:prstGeom prst="rect">
              <a:avLst/>
            </a:prstGeom>
            <a:noFill/>
            <a:ln w="28575" cap="flat" cmpd="sng">
              <a:solidFill>
                <a:srgbClr val="996633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7171" name="Text Box 4"/>
            <p:cNvSpPr txBox="1"/>
            <p:nvPr/>
          </p:nvSpPr>
          <p:spPr>
            <a:xfrm>
              <a:off x="2355" y="318"/>
              <a:ext cx="1834" cy="258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zh-CN" sz="2000" b="1" dirty="0">
                  <a:latin typeface="Calibri" charset="0"/>
                  <a:ea typeface="华文隶书" pitchFamily="2" charset="-122"/>
                </a:rPr>
                <a:t>                   </a:t>
              </a: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周天子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spcBef>
                  <a:spcPct val="50000"/>
                </a:spcBef>
              </a:pPr>
              <a:endParaRPr lang="zh-CN" altLang="zh-CN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zh-CN" sz="2000" b="1" dirty="0">
                  <a:latin typeface="楷体" pitchFamily="49" charset="-122"/>
                  <a:ea typeface="楷体" pitchFamily="49" charset="-122"/>
                </a:rPr>
                <a:t>        </a:t>
              </a: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诸侯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spcBef>
                  <a:spcPct val="50000"/>
                </a:spcBef>
              </a:pPr>
              <a:endParaRPr lang="zh-CN" altLang="zh-CN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zh-CN" sz="2000" b="1" dirty="0">
                  <a:latin typeface="楷体" pitchFamily="49" charset="-122"/>
                  <a:ea typeface="楷体" pitchFamily="49" charset="-122"/>
                </a:rPr>
                <a:t>      </a:t>
              </a: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卿大夫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zh-CN" altLang="zh-CN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zh-CN" altLang="zh-CN" sz="2000" b="1" dirty="0">
                  <a:latin typeface="楷体" pitchFamily="49" charset="-122"/>
                  <a:ea typeface="楷体" pitchFamily="49" charset="-122"/>
                </a:rPr>
                <a:t>     </a:t>
              </a: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士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lnSpc>
                  <a:spcPct val="135000"/>
                </a:lnSpc>
                <a:spcBef>
                  <a:spcPct val="50000"/>
                </a:spcBef>
              </a:pPr>
              <a:r>
                <a:rPr lang="zh-CN" altLang="zh-CN" sz="2000" b="1" dirty="0">
                  <a:latin typeface="楷体" pitchFamily="49" charset="-122"/>
                  <a:ea typeface="楷体" pitchFamily="49" charset="-122"/>
                </a:rPr>
                <a:t>  </a:t>
              </a: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贫民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  <a:p>
              <a:pPr>
                <a:lnSpc>
                  <a:spcPct val="150000"/>
                </a:lnSpc>
                <a:spcBef>
                  <a:spcPct val="50000"/>
                </a:spcBef>
              </a:pPr>
              <a:r>
                <a:rPr lang="zh-CN" altLang="en-US" sz="2000" b="1" dirty="0">
                  <a:latin typeface="楷体" pitchFamily="49" charset="-122"/>
                  <a:ea typeface="楷体" pitchFamily="49" charset="-122"/>
                </a:rPr>
                <a:t>奴隶</a:t>
              </a:r>
              <a:endParaRPr lang="zh-CN" altLang="en-US" sz="2000" b="1" dirty="0">
                <a:latin typeface="楷体" pitchFamily="49" charset="-122"/>
                <a:ea typeface="楷体" pitchFamily="49" charset="-122"/>
              </a:endParaRPr>
            </a:p>
          </p:txBody>
        </p:sp>
      </p:grpSp>
      <p:sp>
        <p:nvSpPr>
          <p:cNvPr id="7175" name="Text Box 12"/>
          <p:cNvSpPr txBox="1"/>
          <p:nvPr/>
        </p:nvSpPr>
        <p:spPr>
          <a:xfrm>
            <a:off x="0" y="0"/>
            <a:ext cx="900112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（一）西周的宗法制</a:t>
            </a:r>
            <a:endParaRPr lang="zh-CN" altLang="en-US" sz="2400" b="1" u="sng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176" name="文本框 11292"/>
          <p:cNvSpPr txBox="1"/>
          <p:nvPr/>
        </p:nvSpPr>
        <p:spPr>
          <a:xfrm>
            <a:off x="419100" y="1254125"/>
            <a:ext cx="609600" cy="3309938"/>
          </a:xfrm>
          <a:prstGeom prst="rect">
            <a:avLst/>
          </a:prstGeom>
          <a:noFill/>
          <a:ln w="63500">
            <a:noFill/>
          </a:ln>
        </p:spPr>
        <p:txBody>
          <a:bodyPr vert="eaVert" wrap="none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西周宗法制度示意图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295" name="Text Box 44"/>
          <p:cNvSpPr txBox="1"/>
          <p:nvPr/>
        </p:nvSpPr>
        <p:spPr>
          <a:xfrm>
            <a:off x="320675" y="6040438"/>
            <a:ext cx="8786813" cy="57943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特点一：以血缘关系为纽带形成国家政治结构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3" name="Picture 5" descr="L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7188"/>
            <a:ext cx="9144000" cy="6500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4" name="Text Box 12"/>
          <p:cNvSpPr txBox="1"/>
          <p:nvPr/>
        </p:nvSpPr>
        <p:spPr>
          <a:xfrm>
            <a:off x="0" y="0"/>
            <a:ext cx="8964613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（二）西周的分封制</a:t>
            </a:r>
            <a:endParaRPr lang="zh-CN" altLang="en-US" sz="2400" b="1" u="sng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9" name="同心圆 38"/>
          <p:cNvSpPr/>
          <p:nvPr/>
        </p:nvSpPr>
        <p:spPr>
          <a:xfrm>
            <a:off x="2627313" y="3286125"/>
            <a:ext cx="1016000" cy="1079500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itchFamily="2" charset="-122"/>
                <a:ea typeface="黑体" pitchFamily="2" charset="-122"/>
                <a:cs typeface="+mn-cs"/>
              </a:rPr>
              <a:t>周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itchFamily="2" charset="-122"/>
              <a:ea typeface="黑体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4788" y="579438"/>
            <a:ext cx="4035425" cy="944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1、西周分封的对象有哪几种？主要是哪一种？</a:t>
            </a:r>
            <a:endParaRPr lang="zh-CN" altLang="en-US" sz="2800" b="1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4788" y="579438"/>
            <a:ext cx="4618037" cy="179863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2、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姬姓</a:t>
            </a:r>
            <a:r>
              <a:rPr lang="en-US" altLang="zh-CN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同姓）贵族</a:t>
            </a:r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中封国最东的是哪一个？深入东北最远的一支姬姓贵族封国是哪一个？</a:t>
            </a:r>
            <a:endParaRPr lang="zh-CN" altLang="en-US" sz="2800" b="1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3050" y="579438"/>
            <a:ext cx="3898900" cy="944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3、诸侯拥有的权利？</a:t>
            </a:r>
            <a:endParaRPr lang="zh-CN" altLang="en-US" sz="2800" b="1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  需要履行哪些义务？</a:t>
            </a:r>
            <a:endParaRPr lang="zh-CN" altLang="en-US" sz="2800" b="1">
              <a:solidFill>
                <a:srgbClr val="FF0000"/>
              </a:solidFill>
              <a:latin typeface="楷体" pitchFamily="49" charset="-122"/>
              <a:ea typeface="楷体" pitchFamily="49" charset="-122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 flipH="1">
            <a:off x="273050" y="1931988"/>
            <a:ext cx="1036638" cy="404812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特点二：最高执政集团尚未实现权力的高度集中</a:t>
            </a:r>
            <a:endParaRPr lang="zh-CN" altLang="en-US" sz="280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Text Box 12"/>
          <p:cNvSpPr txBox="1"/>
          <p:nvPr/>
        </p:nvSpPr>
        <p:spPr>
          <a:xfrm>
            <a:off x="539750" y="1052513"/>
            <a:ext cx="8208963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中国早期（夏商周）政治制度的特点</a:t>
            </a:r>
            <a:endParaRPr lang="zh-CN" altLang="en-US" sz="3200" b="1" u="sng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328" name="Text Box 44"/>
          <p:cNvSpPr txBox="1"/>
          <p:nvPr/>
        </p:nvSpPr>
        <p:spPr>
          <a:xfrm>
            <a:off x="179388" y="2133600"/>
            <a:ext cx="8604250" cy="10064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：以血缘关系为纽带形成国家政治结构。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363" name="Text Box 15"/>
          <p:cNvSpPr txBox="1"/>
          <p:nvPr/>
        </p:nvSpPr>
        <p:spPr>
          <a:xfrm>
            <a:off x="179388" y="3213100"/>
            <a:ext cx="8785225" cy="10064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>
            <a:spAutoFit/>
          </a:bodyPr>
          <a:p>
            <a:r>
              <a:rPr lang="en-US" altLang="zh-CN" sz="6000" b="1">
                <a:solidFill>
                  <a:srgbClr val="FF0000"/>
                </a:solidFill>
                <a:latin typeface="Calibri" charset="0"/>
                <a:ea typeface="楷体_GB2312" pitchFamily="1" charset="-122"/>
              </a:rPr>
              <a:t>b</a:t>
            </a:r>
            <a:r>
              <a:rPr lang="zh-CN" altLang="en-US" sz="3200" b="1" dirty="0">
                <a:latin typeface="Calibri" charset="0"/>
                <a:ea typeface="楷体_GB2312" pitchFamily="1" charset="-122"/>
              </a:rPr>
              <a:t>：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最高执政集团尚未实现权力的高度集中。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268" name="文本框 1"/>
          <p:cNvSpPr txBox="1"/>
          <p:nvPr/>
        </p:nvSpPr>
        <p:spPr>
          <a:xfrm>
            <a:off x="1704975" y="5391150"/>
            <a:ext cx="4314825" cy="63976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6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松散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Arial" panose="020B0604020202020204" pitchFamily="34" charset="0"/>
              </a:rPr>
              <a:t>的家国一体政治</a:t>
            </a:r>
            <a:endParaRPr lang="zh-CN" altLang="en-US" sz="3600">
              <a:latin typeface="Calibri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3819525" y="4500563"/>
            <a:ext cx="485775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 bldLvl="0" animBg="1"/>
      <p:bldP spid="13363" grpId="0" bldLvl="0" animBg="1"/>
      <p:bldP spid="11268" grpId="0"/>
      <p:bldP spid="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文本框 1"/>
          <p:cNvSpPr txBox="1"/>
          <p:nvPr/>
        </p:nvSpPr>
        <p:spPr>
          <a:xfrm>
            <a:off x="592138" y="682625"/>
            <a:ext cx="2043112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2800" b="1">
                <a:latin typeface="楷体" pitchFamily="49" charset="-122"/>
                <a:ea typeface="楷体" pitchFamily="49" charset="-122"/>
              </a:rPr>
              <a:t>松散的家国一体政治</a:t>
            </a:r>
            <a:endParaRPr lang="zh-CN" altLang="zh-CN" sz="2800" b="1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2138" y="3611563"/>
            <a:ext cx="2351087" cy="17986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zh-CN" sz="2800" b="1">
                <a:latin typeface="楷体" pitchFamily="49" charset="-122"/>
                <a:ea typeface="楷体" pitchFamily="49" charset="-122"/>
              </a:rPr>
              <a:t>紧密的家国一体政治（</a:t>
            </a:r>
            <a:r>
              <a:rPr lang="zh-CN" altLang="zh-CN" sz="2800" b="1">
                <a:latin typeface="楷体" pitchFamily="49" charset="-122"/>
                <a:ea typeface="楷体" pitchFamily="49" charset="-122"/>
                <a:hlinkClick r:id="" action="ppaction://hlinkshowjump?jump=nextslide"/>
              </a:rPr>
              <a:t>专制主义中央集权制度）</a:t>
            </a:r>
            <a:endParaRPr lang="zh-CN" altLang="zh-CN" sz="2800" b="1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2787650" y="682625"/>
            <a:ext cx="155575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1268" name="文本框 7"/>
          <p:cNvSpPr txBox="1"/>
          <p:nvPr/>
        </p:nvSpPr>
        <p:spPr>
          <a:xfrm>
            <a:off x="3059113" y="592138"/>
            <a:ext cx="1255712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宗法制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宋体" panose="02010600030101010101" pitchFamily="2" charset="-122"/>
            </a:endParaRPr>
          </a:p>
        </p:txBody>
      </p:sp>
      <p:sp>
        <p:nvSpPr>
          <p:cNvPr id="11269" name="文本框 8"/>
          <p:cNvSpPr txBox="1"/>
          <p:nvPr/>
        </p:nvSpPr>
        <p:spPr>
          <a:xfrm>
            <a:off x="3059113" y="1323975"/>
            <a:ext cx="1255712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分封制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宋体" panose="02010600030101010101" pitchFamily="2" charset="-122"/>
            </a:endParaRPr>
          </a:p>
        </p:txBody>
      </p:sp>
      <p:sp>
        <p:nvSpPr>
          <p:cNvPr id="10" name="左大括号 9"/>
          <p:cNvSpPr/>
          <p:nvPr/>
        </p:nvSpPr>
        <p:spPr>
          <a:xfrm>
            <a:off x="2832100" y="2139950"/>
            <a:ext cx="341313" cy="40354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grpSp>
        <p:nvGrpSpPr>
          <p:cNvPr id="19457" name="组合 16385"/>
          <p:cNvGrpSpPr/>
          <p:nvPr/>
        </p:nvGrpSpPr>
        <p:grpSpPr>
          <a:xfrm>
            <a:off x="3173413" y="2543175"/>
            <a:ext cx="5356225" cy="1481138"/>
            <a:chOff x="0" y="0"/>
            <a:chExt cx="5760" cy="3610"/>
          </a:xfrm>
        </p:grpSpPr>
        <p:pic>
          <p:nvPicPr>
            <p:cNvPr id="11272" name="图片 1638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5760" cy="2496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11273" name="文本框 16387"/>
            <p:cNvSpPr txBox="1"/>
            <p:nvPr/>
          </p:nvSpPr>
          <p:spPr>
            <a:xfrm>
              <a:off x="0" y="2496"/>
              <a:ext cx="5760" cy="1114"/>
            </a:xfrm>
            <a:prstGeom prst="rect">
              <a:avLst/>
            </a:prstGeom>
            <a:solidFill>
              <a:srgbClr val="FFFFCC"/>
            </a:solidFill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400" b="1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</a:rPr>
                <a:t> </a:t>
              </a:r>
              <a:r>
                <a:rPr lang="zh-CN" altLang="en-US" sz="2400" b="1" dirty="0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  <a:hlinkClick r:id="rId2" action="ppaction://hlinksldjump"/>
                </a:rPr>
                <a:t>秦</a:t>
              </a:r>
              <a:r>
                <a:rPr lang="zh-CN" altLang="en-US" sz="2400" b="1" dirty="0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</a:rPr>
                <a:t>            </a:t>
              </a:r>
              <a:r>
                <a:rPr lang="zh-CN" altLang="en-US" sz="2400" b="1" dirty="0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  <a:hlinkClick r:id="rId3" action="ppaction://hlinksldjump"/>
                </a:rPr>
                <a:t>宋</a:t>
              </a:r>
              <a:r>
                <a:rPr lang="zh-CN" altLang="en-US" sz="2400" b="1" dirty="0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</a:rPr>
                <a:t>         </a:t>
              </a:r>
              <a:r>
                <a:rPr lang="zh-CN" altLang="en-US" sz="2400" b="1" dirty="0">
                  <a:solidFill>
                    <a:srgbClr val="E40000"/>
                  </a:solidFill>
                  <a:latin typeface="楷体" pitchFamily="49" charset="-122"/>
                  <a:ea typeface="楷体" pitchFamily="49" charset="-122"/>
                  <a:hlinkClick r:id="rId4" action="ppaction://hlinksldjump"/>
                </a:rPr>
                <a:t>明清</a:t>
              </a:r>
              <a:endParaRPr lang="zh-CN" altLang="en-US" sz="2400" b="1" dirty="0">
                <a:solidFill>
                  <a:srgbClr val="E40000"/>
                </a:solidFill>
                <a:latin typeface="楷体" pitchFamily="49" charset="-122"/>
                <a:ea typeface="楷体" pitchFamily="49" charset="-122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3059113" y="4891088"/>
            <a:ext cx="58991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地方管理制度的演变（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  <a:hlinkClick r:id="rId5" action="ppaction://hlinksldjump"/>
              </a:rPr>
              <a:t>中央与地方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）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宋体" panose="02010600030101010101" pitchFamily="2" charset="-122"/>
            </a:endParaRPr>
          </a:p>
        </p:txBody>
      </p:sp>
      <p:sp>
        <p:nvSpPr>
          <p:cNvPr id="11275" name="文本框 11"/>
          <p:cNvSpPr txBox="1"/>
          <p:nvPr/>
        </p:nvSpPr>
        <p:spPr>
          <a:xfrm>
            <a:off x="-79375" y="1196975"/>
            <a:ext cx="671513" cy="4608513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中国古代的政治制度</a:t>
            </a:r>
            <a:endParaRPr lang="zh-CN" altLang="en-US" sz="3200" b="1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" name="左大括号 12"/>
          <p:cNvSpPr/>
          <p:nvPr/>
        </p:nvSpPr>
        <p:spPr>
          <a:xfrm>
            <a:off x="400050" y="1109663"/>
            <a:ext cx="344488" cy="30559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4" name="文本框 13"/>
          <p:cNvSpPr txBox="1"/>
          <p:nvPr/>
        </p:nvSpPr>
        <p:spPr>
          <a:xfrm>
            <a:off x="3059113" y="2139950"/>
            <a:ext cx="5902325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中央管理制度的演变（皇权与相权）</a:t>
            </a:r>
            <a:endParaRPr lang="zh-CN" altLang="en-US" sz="2800" b="1" dirty="0">
              <a:latin typeface="楷体" pitchFamily="49" charset="-122"/>
              <a:ea typeface="楷体" pitchFamily="49" charset="-122"/>
              <a:sym typeface="宋体" panose="02010600030101010101" pitchFamily="2" charset="-122"/>
            </a:endParaRPr>
          </a:p>
        </p:txBody>
      </p:sp>
      <p:sp>
        <p:nvSpPr>
          <p:cNvPr id="15" name="右箭头 14"/>
          <p:cNvSpPr/>
          <p:nvPr/>
        </p:nvSpPr>
        <p:spPr>
          <a:xfrm>
            <a:off x="4222750" y="3717925"/>
            <a:ext cx="979488" cy="15716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16" name="文本框 15"/>
          <p:cNvSpPr txBox="1"/>
          <p:nvPr/>
        </p:nvSpPr>
        <p:spPr>
          <a:xfrm>
            <a:off x="4597400" y="3384550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E40000"/>
                </a:solidFill>
                <a:latin typeface="楷体" pitchFamily="49" charset="-122"/>
                <a:ea typeface="楷体" pitchFamily="49" charset="-122"/>
                <a:sym typeface="宋体" panose="02010600030101010101" pitchFamily="2" charset="-122"/>
                <a:hlinkClick r:id="rId2" action="ppaction://hlinksldjump"/>
              </a:rPr>
              <a:t>唐</a:t>
            </a:r>
            <a:endParaRPr lang="zh-CN" altLang="en-US" sz="2400" b="1" dirty="0">
              <a:solidFill>
                <a:srgbClr val="E40000"/>
              </a:solidFill>
              <a:latin typeface="楷体" pitchFamily="49" charset="-122"/>
              <a:ea typeface="楷体" pitchFamily="49" charset="-122"/>
              <a:sym typeface="宋体" panose="02010600030101010101" pitchFamily="2" charset="-122"/>
            </a:endParaRPr>
          </a:p>
        </p:txBody>
      </p:sp>
      <p:sp>
        <p:nvSpPr>
          <p:cNvPr id="17" name="右箭头 16"/>
          <p:cNvSpPr/>
          <p:nvPr/>
        </p:nvSpPr>
        <p:spPr>
          <a:xfrm>
            <a:off x="6299200" y="3762375"/>
            <a:ext cx="977900" cy="155575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61443" name="矩形 61442"/>
          <p:cNvSpPr/>
          <p:nvPr/>
        </p:nvSpPr>
        <p:spPr>
          <a:xfrm>
            <a:off x="3492500" y="2781300"/>
            <a:ext cx="4305300" cy="9556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相权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不断削弱，直至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被废除，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君权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不断加强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492500" y="5518150"/>
            <a:ext cx="4305300" cy="9445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地方权力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不断削弱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中央集权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不断加强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右大括号 4"/>
          <p:cNvSpPr/>
          <p:nvPr/>
        </p:nvSpPr>
        <p:spPr>
          <a:xfrm>
            <a:off x="8459788" y="2139950"/>
            <a:ext cx="239713" cy="42227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6" name="文本框 5"/>
          <p:cNvSpPr txBox="1"/>
          <p:nvPr/>
        </p:nvSpPr>
        <p:spPr>
          <a:xfrm>
            <a:off x="8529638" y="2706688"/>
            <a:ext cx="609600" cy="3756025"/>
          </a:xfrm>
          <a:prstGeom prst="rect">
            <a:avLst/>
          </a:prstGeom>
          <a:noFill/>
          <a:ln w="9525">
            <a:noFill/>
          </a:ln>
        </p:spPr>
        <p:txBody>
          <a:bodyPr vert="eaVert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宋体" panose="02010600030101010101" pitchFamily="2" charset="-122"/>
              </a:rPr>
              <a:t>权力集于皇帝之手</a:t>
            </a:r>
            <a:endParaRPr lang="zh-CN" altLang="en-US" sz="2800" b="1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bldLvl="0" animBg="1"/>
      <p:bldP spid="11" grpId="0"/>
      <p:bldP spid="14" grpId="0"/>
      <p:bldP spid="15" grpId="0" bldLvl="0" animBg="1"/>
      <p:bldP spid="15" grpId="1" bldLvl="0" animBg="1"/>
      <p:bldP spid="16" grpId="0"/>
      <p:bldP spid="16" grpId="1"/>
      <p:bldP spid="17" grpId="0" bldLvl="0" animBg="1"/>
      <p:bldP spid="17" grpId="1" bldLvl="0" animBg="1"/>
      <p:bldP spid="61443" grpId="0" bldLvl="0" animBg="1"/>
      <p:bldP spid="4" grpId="0" bldLvl="0" animBg="1"/>
      <p:bldP spid="5" grpId="0" bldLvl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矩形 40963"/>
          <p:cNvSpPr/>
          <p:nvPr/>
        </p:nvSpPr>
        <p:spPr>
          <a:xfrm>
            <a:off x="239713" y="112713"/>
            <a:ext cx="83489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（一）皇权与相权关系的演变过程和发展趋势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386" name="文本框 40965"/>
          <p:cNvSpPr txBox="1"/>
          <p:nvPr/>
        </p:nvSpPr>
        <p:spPr>
          <a:xfrm>
            <a:off x="250825" y="836613"/>
            <a:ext cx="12557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秦朝：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52" name="文本框 40966"/>
          <p:cNvSpPr txBox="1"/>
          <p:nvPr/>
        </p:nvSpPr>
        <p:spPr>
          <a:xfrm>
            <a:off x="250825" y="1844675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唐朝：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87" name="矩形 40986"/>
          <p:cNvSpPr/>
          <p:nvPr/>
        </p:nvSpPr>
        <p:spPr>
          <a:xfrm>
            <a:off x="2843213" y="836613"/>
            <a:ext cx="3851275" cy="519112"/>
          </a:xfrm>
          <a:prstGeom prst="rect">
            <a:avLst/>
          </a:prstGeom>
          <a:noFill/>
          <a:ln w="63500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皇帝制度、三公九卿制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88" name="矩形 40987"/>
          <p:cNvSpPr/>
          <p:nvPr/>
        </p:nvSpPr>
        <p:spPr>
          <a:xfrm>
            <a:off x="2987675" y="1844675"/>
            <a:ext cx="1970088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三省六部制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55" name="右箭头 27654"/>
          <p:cNvSpPr/>
          <p:nvPr/>
        </p:nvSpPr>
        <p:spPr>
          <a:xfrm>
            <a:off x="1187450" y="3860800"/>
            <a:ext cx="649288" cy="215900"/>
          </a:xfrm>
          <a:prstGeom prst="rightArrow">
            <a:avLst>
              <a:gd name="adj1" fmla="val 50000"/>
              <a:gd name="adj2" fmla="val 751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  <p:sp>
        <p:nvSpPr>
          <p:cNvPr id="40989" name="矩形 40988"/>
          <p:cNvSpPr/>
          <p:nvPr/>
        </p:nvSpPr>
        <p:spPr>
          <a:xfrm>
            <a:off x="3760788" y="2565400"/>
            <a:ext cx="2687637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中书省 </a:t>
            </a:r>
            <a:r>
              <a:rPr lang="en-US" altLang="zh-CN" sz="2800" b="1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草拟）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" name="矩形 40988"/>
          <p:cNvSpPr/>
          <p:nvPr/>
        </p:nvSpPr>
        <p:spPr>
          <a:xfrm>
            <a:off x="1835150" y="3716338"/>
            <a:ext cx="1255713" cy="519112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政事堂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矩形 40988"/>
          <p:cNvSpPr/>
          <p:nvPr/>
        </p:nvSpPr>
        <p:spPr>
          <a:xfrm>
            <a:off x="179388" y="3716338"/>
            <a:ext cx="898525" cy="519112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皇帝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59" name="右箭头 27658"/>
          <p:cNvSpPr/>
          <p:nvPr/>
        </p:nvSpPr>
        <p:spPr>
          <a:xfrm>
            <a:off x="2987675" y="3860800"/>
            <a:ext cx="649288" cy="215900"/>
          </a:xfrm>
          <a:prstGeom prst="rightArrow">
            <a:avLst>
              <a:gd name="adj1" fmla="val 50000"/>
              <a:gd name="adj2" fmla="val 751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  <p:sp>
        <p:nvSpPr>
          <p:cNvPr id="27660" name="左大括号 27659"/>
          <p:cNvSpPr/>
          <p:nvPr/>
        </p:nvSpPr>
        <p:spPr>
          <a:xfrm>
            <a:off x="3563938" y="2852738"/>
            <a:ext cx="288925" cy="2447925"/>
          </a:xfrm>
          <a:prstGeom prst="leftBrace">
            <a:avLst>
              <a:gd name="adj1" fmla="val 70369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  <p:sp>
        <p:nvSpPr>
          <p:cNvPr id="4" name="矩形 40988"/>
          <p:cNvSpPr/>
          <p:nvPr/>
        </p:nvSpPr>
        <p:spPr>
          <a:xfrm>
            <a:off x="7019925" y="4005263"/>
            <a:ext cx="898525" cy="2654300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吏部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户部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礼部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兵部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刑部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工部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62" name="矩形 27661"/>
          <p:cNvSpPr/>
          <p:nvPr/>
        </p:nvSpPr>
        <p:spPr>
          <a:xfrm>
            <a:off x="3779838" y="3644900"/>
            <a:ext cx="2879725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门下省（审议）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63" name="矩形 27662"/>
          <p:cNvSpPr/>
          <p:nvPr/>
        </p:nvSpPr>
        <p:spPr>
          <a:xfrm>
            <a:off x="3708400" y="4868863"/>
            <a:ext cx="2592388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尚书省（执行）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7664" name="左大括号 27663"/>
          <p:cNvSpPr/>
          <p:nvPr/>
        </p:nvSpPr>
        <p:spPr>
          <a:xfrm>
            <a:off x="6516688" y="4221163"/>
            <a:ext cx="288925" cy="2447925"/>
          </a:xfrm>
          <a:prstGeom prst="leftBrace">
            <a:avLst>
              <a:gd name="adj1" fmla="val 70369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40987" grpId="0"/>
      <p:bldP spid="40988" grpId="0"/>
      <p:bldP spid="40989" grpId="0"/>
      <p:bldP spid="2" grpId="0"/>
      <p:bldP spid="3" grpId="0"/>
      <p:bldP spid="4" grpId="0"/>
      <p:bldP spid="27662" grpId="0"/>
      <p:bldP spid="276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矩形 40963"/>
          <p:cNvSpPr/>
          <p:nvPr/>
        </p:nvSpPr>
        <p:spPr>
          <a:xfrm>
            <a:off x="239713" y="112713"/>
            <a:ext cx="83489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（一）皇权与相权关系的演变过程和发展趋势</a:t>
            </a:r>
            <a:endParaRPr lang="zh-CN" altLang="en-US" sz="32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0" name="文本框 40965"/>
          <p:cNvSpPr txBox="1"/>
          <p:nvPr/>
        </p:nvSpPr>
        <p:spPr>
          <a:xfrm>
            <a:off x="250825" y="836613"/>
            <a:ext cx="12557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秦朝：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1" name="文本框 40966"/>
          <p:cNvSpPr txBox="1"/>
          <p:nvPr/>
        </p:nvSpPr>
        <p:spPr>
          <a:xfrm>
            <a:off x="250825" y="1844675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唐朝：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29" name="文本框 40967"/>
          <p:cNvSpPr txBox="1"/>
          <p:nvPr/>
        </p:nvSpPr>
        <p:spPr>
          <a:xfrm>
            <a:off x="250825" y="2852738"/>
            <a:ext cx="12557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宋朝：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3" name="矩形 40986"/>
          <p:cNvSpPr/>
          <p:nvPr/>
        </p:nvSpPr>
        <p:spPr>
          <a:xfrm>
            <a:off x="2843213" y="908050"/>
            <a:ext cx="3851275" cy="519113"/>
          </a:xfrm>
          <a:prstGeom prst="rect">
            <a:avLst/>
          </a:prstGeom>
          <a:noFill/>
          <a:ln w="63500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皇帝制度、三公九卿制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4" name="矩形 40987"/>
          <p:cNvSpPr/>
          <p:nvPr/>
        </p:nvSpPr>
        <p:spPr>
          <a:xfrm>
            <a:off x="2987675" y="1762125"/>
            <a:ext cx="1970088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三省六部制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0989" name="矩形 40988"/>
          <p:cNvSpPr/>
          <p:nvPr/>
        </p:nvSpPr>
        <p:spPr>
          <a:xfrm>
            <a:off x="3059113" y="2852738"/>
            <a:ext cx="1612900" cy="519112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二府三司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" name="矩形 40988"/>
          <p:cNvSpPr/>
          <p:nvPr/>
        </p:nvSpPr>
        <p:spPr>
          <a:xfrm>
            <a:off x="1476375" y="4941888"/>
            <a:ext cx="898525" cy="519112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皇帝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1" name="左大括号 26640"/>
          <p:cNvSpPr/>
          <p:nvPr/>
        </p:nvSpPr>
        <p:spPr>
          <a:xfrm>
            <a:off x="2700338" y="4027488"/>
            <a:ext cx="177800" cy="2209800"/>
          </a:xfrm>
          <a:prstGeom prst="leftBrace">
            <a:avLst>
              <a:gd name="adj1" fmla="val 42636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  <p:sp>
        <p:nvSpPr>
          <p:cNvPr id="26642" name="矩形 26641"/>
          <p:cNvSpPr/>
          <p:nvPr/>
        </p:nvSpPr>
        <p:spPr>
          <a:xfrm>
            <a:off x="3059113" y="4508500"/>
            <a:ext cx="898525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二府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3" name="左大括号 26642"/>
          <p:cNvSpPr/>
          <p:nvPr/>
        </p:nvSpPr>
        <p:spPr>
          <a:xfrm>
            <a:off x="3957638" y="3905250"/>
            <a:ext cx="144462" cy="1296988"/>
          </a:xfrm>
          <a:prstGeom prst="leftBrace">
            <a:avLst>
              <a:gd name="adj1" fmla="val 74567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Calibri" charset="0"/>
            </a:endParaRPr>
          </a:p>
        </p:txBody>
      </p:sp>
      <p:sp>
        <p:nvSpPr>
          <p:cNvPr id="26644" name="矩形 40988"/>
          <p:cNvSpPr/>
          <p:nvPr/>
        </p:nvSpPr>
        <p:spPr>
          <a:xfrm>
            <a:off x="4211638" y="3716338"/>
            <a:ext cx="2914650" cy="944562"/>
          </a:xfrm>
          <a:prstGeom prst="rect">
            <a:avLst/>
          </a:prstGeom>
          <a:noFill/>
          <a:ln w="63500">
            <a:noFill/>
          </a:ln>
        </p:spPr>
        <p:txBody>
          <a:bodyPr wrap="squar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中书门下（同平章事、参知政事：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5" name="矩形 26644"/>
          <p:cNvSpPr/>
          <p:nvPr/>
        </p:nvSpPr>
        <p:spPr>
          <a:xfrm>
            <a:off x="4284663" y="4868863"/>
            <a:ext cx="1612900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枢密院：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6" name="矩形 26645"/>
          <p:cNvSpPr/>
          <p:nvPr/>
        </p:nvSpPr>
        <p:spPr>
          <a:xfrm>
            <a:off x="3059113" y="5719763"/>
            <a:ext cx="1255712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三司：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矩形 40988"/>
          <p:cNvSpPr/>
          <p:nvPr/>
        </p:nvSpPr>
        <p:spPr>
          <a:xfrm>
            <a:off x="7380288" y="4149725"/>
            <a:ext cx="898525" cy="519113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行政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8" name="矩形 26647"/>
          <p:cNvSpPr/>
          <p:nvPr/>
        </p:nvSpPr>
        <p:spPr>
          <a:xfrm>
            <a:off x="7380288" y="4941888"/>
            <a:ext cx="8969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军政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6649" name="矩形 26648"/>
          <p:cNvSpPr/>
          <p:nvPr/>
        </p:nvSpPr>
        <p:spPr>
          <a:xfrm>
            <a:off x="7381875" y="5719763"/>
            <a:ext cx="896938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财政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148138" y="5719763"/>
            <a:ext cx="3041650" cy="517525"/>
          </a:xfrm>
          <a:prstGeom prst="rect">
            <a:avLst/>
          </a:prstGeom>
          <a:noFill/>
          <a:ln w="63500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度支、户部、盐铁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40989" grpId="0"/>
      <p:bldP spid="2" grpId="0"/>
      <p:bldP spid="26642" grpId="0"/>
      <p:bldP spid="26644" grpId="0"/>
      <p:bldP spid="26645" grpId="0"/>
      <p:bldP spid="26646" grpId="0"/>
      <p:bldP spid="3" grpId="0"/>
      <p:bldP spid="26648" grpId="0"/>
      <p:bldP spid="26649" grpId="0"/>
      <p:bldP spid="4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Application>WPS 演示</Application>
  <PresentationFormat/>
  <Paragraphs>253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13</vt:i4>
      </vt:variant>
    </vt:vector>
  </HeadingPairs>
  <TitlesOfParts>
    <vt:vector size="35" baseType="lpstr">
      <vt:lpstr>Arial</vt:lpstr>
      <vt:lpstr>宋体</vt:lpstr>
      <vt:lpstr>Wingdings</vt:lpstr>
      <vt:lpstr>楷体</vt:lpstr>
      <vt:lpstr>华文中宋</vt:lpstr>
      <vt:lpstr>黑体</vt:lpstr>
      <vt:lpstr>Calibri</vt:lpstr>
      <vt:lpstr>华文隶书</vt:lpstr>
      <vt:lpstr>楷体_GB2312</vt:lpstr>
      <vt:lpstr>隶书</vt:lpstr>
      <vt:lpstr>黑体</vt:lpstr>
      <vt:lpstr>楷体</vt:lpstr>
      <vt:lpstr>IPAPANNEW</vt:lpstr>
      <vt:lpstr>仿宋_GB2312</vt:lpstr>
      <vt:lpstr>Times New Roman</vt:lpstr>
      <vt:lpstr>微软雅黑</vt:lpstr>
      <vt:lpstr>Arial Unicode MS</vt:lpstr>
      <vt:lpstr>Century Gothic</vt:lpstr>
      <vt:lpstr>新宋体</vt:lpstr>
      <vt:lpstr>Courier New</vt:lpstr>
      <vt:lpstr>默认设计模板</vt:lpstr>
      <vt:lpstr>Mountain Top</vt:lpstr>
      <vt:lpstr>PowerPoint 演示文稿</vt:lpstr>
      <vt:lpstr>专题一 古代中国的政治制度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专题一 古代中国的政治制度</dc:title>
  <dc:creator/>
  <cp:lastModifiedBy>Administrator</cp:lastModifiedBy>
  <cp:revision>8</cp:revision>
  <dcterms:created xsi:type="dcterms:W3CDTF">2016-02-17T00:02:00Z</dcterms:created>
  <dcterms:modified xsi:type="dcterms:W3CDTF">2018-11-19T06:11:45Z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2052-10.1.0.7670</vt:lpwstr>
  </property>
</Properties>
</file>